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96" r:id="rId3"/>
    <p:sldId id="257" r:id="rId4"/>
    <p:sldId id="297" r:id="rId5"/>
    <p:sldId id="298" r:id="rId6"/>
    <p:sldId id="259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294" r:id="rId20"/>
    <p:sldId id="311" r:id="rId21"/>
    <p:sldId id="312" r:id="rId22"/>
    <p:sldId id="313" r:id="rId23"/>
    <p:sldId id="314" r:id="rId24"/>
    <p:sldId id="315" r:id="rId25"/>
    <p:sldId id="316" r:id="rId26"/>
    <p:sldId id="317" r:id="rId27"/>
  </p:sldIdLst>
  <p:sldSz cx="9144000" cy="6858000" type="screen4x3"/>
  <p:notesSz cx="6858000" cy="9144000"/>
  <p:custDataLst>
    <p:tags r:id="rId28"/>
  </p:custDataLst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191C"/>
    <a:srgbClr val="765A56"/>
    <a:srgbClr val="227A3C"/>
    <a:srgbClr val="02B3F5"/>
    <a:srgbClr val="EB212D"/>
    <a:srgbClr val="39D41C"/>
    <a:srgbClr val="0AB65F"/>
    <a:srgbClr val="EF2726"/>
    <a:srgbClr val="FF7026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377" autoAdjust="0"/>
  </p:normalViewPr>
  <p:slideViewPr>
    <p:cSldViewPr snapToGrid="0">
      <p:cViewPr varScale="1">
        <p:scale>
          <a:sx n="161" d="100"/>
          <a:sy n="161" d="100"/>
        </p:scale>
        <p:origin x="1716" y="162"/>
      </p:cViewPr>
      <p:guideLst>
        <p:guide orient="horz" pos="754"/>
        <p:guide pos="13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1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051720" y="2132856"/>
            <a:ext cx="7092280" cy="115212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798"/>
            <a:ext cx="9203349" cy="2376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2123728" y="335889"/>
            <a:ext cx="6336704" cy="179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ts val="6600"/>
              </a:lnSpc>
              <a:defRPr/>
            </a:pPr>
            <a:r>
              <a:rPr lang="pt-PT" sz="6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 FILOSOFIA</a:t>
            </a:r>
            <a:br>
              <a:rPr lang="pt-PT" sz="6600" b="1" dirty="0" smtClean="0">
                <a:solidFill>
                  <a:prstClr val="white"/>
                </a:solidFill>
                <a:latin typeface="Calibri" panose="020F0502020204030204" pitchFamily="34" charset="0"/>
              </a:rPr>
            </a:br>
            <a:r>
              <a:rPr lang="pt-PT" sz="66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DAS LUZES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6165304"/>
            <a:ext cx="1695687" cy="504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5"/>
          <a:stretch/>
        </p:blipFill>
        <p:spPr>
          <a:xfrm>
            <a:off x="0" y="-27384"/>
            <a:ext cx="2091609" cy="330075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0" y="2977207"/>
            <a:ext cx="2091600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1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Jean-Jacques Rousseau</a:t>
            </a:r>
          </a:p>
        </p:txBody>
      </p:sp>
      <p:sp>
        <p:nvSpPr>
          <p:cNvPr id="9" name="TextBox 8"/>
          <p:cNvSpPr txBox="1">
            <a:spLocks noChangeArrowheads="1"/>
          </p:cNvSpPr>
          <p:nvPr userDrawn="1"/>
        </p:nvSpPr>
        <p:spPr bwMode="auto">
          <a:xfrm>
            <a:off x="2177808" y="2410360"/>
            <a:ext cx="696370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pt-PT" sz="1300" dirty="0" smtClean="0">
                <a:latin typeface="+mj-lt"/>
              </a:rPr>
              <a:t>Música: Excertos da </a:t>
            </a:r>
            <a:r>
              <a:rPr lang="pt-PT" sz="1300" i="1" dirty="0" smtClean="0">
                <a:latin typeface="+mj-lt"/>
              </a:rPr>
              <a:t>Flauta Mágica</a:t>
            </a:r>
            <a:r>
              <a:rPr lang="pt-PT" sz="1300" dirty="0" smtClean="0">
                <a:latin typeface="+mj-lt"/>
              </a:rPr>
              <a:t> (1791), de Wolfgang Amadeus Mozart. </a:t>
            </a:r>
          </a:p>
          <a:p>
            <a:pPr algn="r"/>
            <a:endParaRPr lang="pt-PT" sz="1300" dirty="0" smtClean="0">
              <a:latin typeface="+mj-lt"/>
            </a:endParaRPr>
          </a:p>
          <a:p>
            <a:pPr algn="r"/>
            <a:r>
              <a:rPr lang="pt-PT" sz="1300" i="1" dirty="0" smtClean="0">
                <a:latin typeface="+mj-lt"/>
              </a:rPr>
              <a:t>A Flauta Mágica inspira-se na Filosofia das Luzes e no espírito do Iluminismo. Nesta ópera, as Luzes defrontam o obscurantismo e tentam pôr fim à superstição, valorizar a razão e o conhecimento.</a:t>
            </a:r>
            <a:endParaRPr lang="pt-PT" sz="13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0017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4632" y="66544"/>
            <a:ext cx="442985" cy="43012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07504" y="25460"/>
            <a:ext cx="8643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O</a:t>
            </a:r>
            <a:r>
              <a:rPr lang="pt-PT" sz="2800" b="1" baseline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ILUMINISMO</a:t>
            </a:r>
            <a:endParaRPr lang="pt-PT" sz="2800" b="1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612" y="576639"/>
            <a:ext cx="8632589" cy="52322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612" y="1259468"/>
            <a:ext cx="8632589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285750" indent="-285750">
              <a:buClrTx/>
              <a:buFont typeface="Arial" panose="020B0604020202020204" pitchFamily="34" charset="0"/>
              <a:buChar char="•"/>
              <a:defRPr/>
            </a:lvl1pPr>
          </a:lstStyle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67415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4632" y="66544"/>
            <a:ext cx="442985" cy="43012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07504" y="78077"/>
            <a:ext cx="86430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22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O</a:t>
            </a:r>
            <a:r>
              <a:rPr lang="pt-PT" sz="2200" b="1" baseline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ILUMINISMO</a:t>
            </a:r>
            <a:r>
              <a:rPr lang="pt-PT" sz="2200" b="0" baseline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|</a:t>
            </a:r>
            <a:r>
              <a:rPr lang="pt-PT" sz="2200" b="1" baseline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MEIOS DE DIFUSÃO DO PENSAMENTO ILUMINISTA</a:t>
            </a:r>
            <a:endParaRPr lang="pt-PT" sz="2200" b="1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612" y="576639"/>
            <a:ext cx="8632589" cy="52322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612" y="1259468"/>
            <a:ext cx="8632589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285750" indent="-285750">
              <a:buClrTx/>
              <a:buFont typeface="Arial" panose="020B0604020202020204" pitchFamily="34" charset="0"/>
              <a:buChar char="•"/>
              <a:defRPr/>
            </a:lvl1pPr>
          </a:lstStyle>
          <a:p>
            <a:pPr marL="0" indent="0">
              <a:buNone/>
            </a:pP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1268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4632" y="66544"/>
            <a:ext cx="442985" cy="4301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612" y="576639"/>
            <a:ext cx="8632589" cy="52322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612" y="1259468"/>
            <a:ext cx="8632589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285750" indent="-285750">
              <a:buClrTx/>
              <a:buFont typeface="Arial" panose="020B0604020202020204" pitchFamily="34" charset="0"/>
              <a:buChar char="•"/>
              <a:defRPr/>
            </a:lvl1pPr>
          </a:lstStyle>
          <a:p>
            <a:pPr marL="0" indent="0">
              <a:buNone/>
            </a:pPr>
            <a:endParaRPr lang="pt-PT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07504" y="25460"/>
            <a:ext cx="8643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 FILOSOFIA DAS LUZES</a:t>
            </a:r>
          </a:p>
        </p:txBody>
      </p:sp>
    </p:spTree>
    <p:extLst>
      <p:ext uri="{BB962C8B-B14F-4D97-AF65-F5344CB8AC3E}">
        <p14:creationId xmlns:p14="http://schemas.microsoft.com/office/powerpoint/2010/main" val="622370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4632" y="66544"/>
            <a:ext cx="442985" cy="43012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17612" y="576639"/>
            <a:ext cx="8632589" cy="523220"/>
          </a:xfrm>
          <a:prstGeom prst="rect">
            <a:avLst/>
          </a:prstGeom>
        </p:spPr>
        <p:txBody>
          <a:bodyPr lIns="0" rIns="0">
            <a:spAutoFit/>
          </a:bodyPr>
          <a:lstStyle>
            <a:lvl1pPr>
              <a:defRPr sz="2800" b="1">
                <a:solidFill>
                  <a:schemeClr val="tx1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17612" y="1259468"/>
            <a:ext cx="8632589" cy="369332"/>
          </a:xfrm>
          <a:prstGeom prst="rect">
            <a:avLst/>
          </a:prstGeom>
        </p:spPr>
        <p:txBody>
          <a:bodyPr lIns="0" rIns="0">
            <a:spAutoFit/>
          </a:bodyPr>
          <a:lstStyle>
            <a:lvl1pPr marL="285750" indent="-285750">
              <a:buClrTx/>
              <a:buFont typeface="Arial" panose="020B0604020202020204" pitchFamily="34" charset="0"/>
              <a:buChar char="•"/>
              <a:defRPr/>
            </a:lvl1pPr>
          </a:lstStyle>
          <a:p>
            <a:pPr marL="0" indent="0">
              <a:buNone/>
            </a:pPr>
            <a:endParaRPr lang="pt-PT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107504" y="25460"/>
            <a:ext cx="8643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PRINCIPAIS FIGURAS DO PENSAMENTO ILUMINISTA</a:t>
            </a:r>
          </a:p>
        </p:txBody>
      </p:sp>
    </p:spTree>
    <p:extLst>
      <p:ext uri="{BB962C8B-B14F-4D97-AF65-F5344CB8AC3E}">
        <p14:creationId xmlns:p14="http://schemas.microsoft.com/office/powerpoint/2010/main" val="3222428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159683" y="542611"/>
            <a:ext cx="8776325" cy="6506437"/>
            <a:chOff x="250119" y="612948"/>
            <a:chExt cx="8342602" cy="6184891"/>
          </a:xfrm>
        </p:grpSpPr>
        <p:sp>
          <p:nvSpPr>
            <p:cNvPr id="10" name="Forma livre 3"/>
            <p:cNvSpPr/>
            <p:nvPr/>
          </p:nvSpPr>
          <p:spPr>
            <a:xfrm>
              <a:off x="2998751" y="614820"/>
              <a:ext cx="3036323" cy="1334030"/>
            </a:xfrm>
            <a:prstGeom prst="rect">
              <a:avLst/>
            </a:prstGeom>
            <a:blipFill rotWithShape="0">
              <a:blip r:embed="rId2"/>
              <a:srcRect/>
              <a:stretch>
                <a:fillRect l="-1784" t="-122692" r="-2390" b="-67392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1086" tIns="161083" rIns="161083" bIns="72683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050" kern="1200" dirty="0" smtClean="0"/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050" kern="1200" dirty="0" smtClean="0"/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1050" kern="1200" dirty="0" smtClean="0"/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PT" sz="1050" kern="1200" dirty="0" smtClean="0"/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pt-PT" sz="1050" kern="1200" dirty="0" smtClean="0"/>
            </a:p>
            <a:p>
              <a:pPr lvl="0" algn="ctr">
                <a:spcBef>
                  <a:spcPct val="0"/>
                </a:spcBef>
              </a:pPr>
              <a:endParaRPr lang="pt-PT" sz="900" kern="1200" dirty="0" smtClean="0"/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PT" sz="900" kern="1200" dirty="0" smtClean="0"/>
                <a:t> </a:t>
              </a:r>
            </a:p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PT" sz="900" kern="1200" dirty="0"/>
            </a:p>
          </p:txBody>
        </p:sp>
        <p:pic>
          <p:nvPicPr>
            <p:cNvPr id="11" name="Picture 5" descr="iluminismo 001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" t="1122" r="1970" b="67938"/>
            <a:stretch/>
          </p:blipFill>
          <p:spPr bwMode="auto">
            <a:xfrm>
              <a:off x="250119" y="3625848"/>
              <a:ext cx="2698821" cy="1408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675"/>
            <a:stretch/>
          </p:blipFill>
          <p:spPr bwMode="auto">
            <a:xfrm>
              <a:off x="250119" y="5114642"/>
              <a:ext cx="5753436" cy="16736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Imagem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0119" y="612948"/>
              <a:ext cx="2680910" cy="2885285"/>
            </a:xfrm>
            <a:prstGeom prst="rect">
              <a:avLst/>
            </a:prstGeom>
          </p:spPr>
        </p:pic>
        <p:pic>
          <p:nvPicPr>
            <p:cNvPr id="14" name="Imagem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17997" y="612948"/>
              <a:ext cx="2474724" cy="3167647"/>
            </a:xfrm>
            <a:prstGeom prst="rect">
              <a:avLst/>
            </a:prstGeom>
          </p:spPr>
        </p:pic>
        <p:pic>
          <p:nvPicPr>
            <p:cNvPr id="15" name="Imagem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3277" y="2042318"/>
              <a:ext cx="2983416" cy="2992191"/>
            </a:xfrm>
            <a:prstGeom prst="rect">
              <a:avLst/>
            </a:prstGeom>
          </p:spPr>
        </p:pic>
        <p:pic>
          <p:nvPicPr>
            <p:cNvPr id="16" name="Imagem 6"/>
            <p:cNvPicPr>
              <a:picLocks noChangeAspect="1"/>
            </p:cNvPicPr>
            <p:nvPr/>
          </p:nvPicPr>
          <p:blipFill rotWithShape="1">
            <a:blip r:embed="rId8"/>
            <a:srcRect t="4901"/>
            <a:stretch/>
          </p:blipFill>
          <p:spPr>
            <a:xfrm>
              <a:off x="6117997" y="3878935"/>
              <a:ext cx="2470817" cy="2918904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5486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14632" y="66544"/>
            <a:ext cx="442985" cy="430129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107504" y="25460"/>
            <a:ext cx="86430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pt-PT" sz="28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O</a:t>
            </a:r>
            <a:r>
              <a:rPr lang="pt-PT" sz="2800" b="1" baseline="0" dirty="0" smtClean="0">
                <a:solidFill>
                  <a:prstClr val="white"/>
                </a:solidFill>
                <a:latin typeface="Calibri" panose="020F0502020204030204" pitchFamily="34" charset="0"/>
              </a:rPr>
              <a:t> ILUMINISMO</a:t>
            </a:r>
            <a:endParaRPr lang="pt-PT" sz="2800" b="1" dirty="0" smtClean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851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14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5809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9" r:id="rId6"/>
    <p:sldLayoutId id="2147483678" r:id="rId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9653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46568" y="483413"/>
            <a:ext cx="8805124" cy="1756992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«O objetivo da Enciclopédia era reunir os conhecimentos dispersos pela superfície da terra e de ali os expor aos homens e de transmiti-los aos vindouros, a fim de que os trabalhos dos séculos passados não sejam inúteis e para que os nossos descendentes sejam mais instruídos e se tornem ao mesmo tempo mais virtuosos e felizes, e que nós não morramos sem ter bem merecido o género humano».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81" y="2188770"/>
            <a:ext cx="6517626" cy="4708985"/>
          </a:xfrm>
          <a:prstGeom prst="rect">
            <a:avLst/>
          </a:prstGeom>
          <a:effectLst>
            <a:outerShdw blurRad="63500" dist="127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32629" y="2084927"/>
            <a:ext cx="8893175" cy="52588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Diderot</a:t>
            </a:r>
          </a:p>
        </p:txBody>
      </p:sp>
    </p:spTree>
    <p:extLst>
      <p:ext uri="{BB962C8B-B14F-4D97-AF65-F5344CB8AC3E}">
        <p14:creationId xmlns:p14="http://schemas.microsoft.com/office/powerpoint/2010/main" val="30318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1" y="519434"/>
            <a:ext cx="5016608" cy="468087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000" dirty="0"/>
              <a:t>A </a:t>
            </a:r>
            <a:r>
              <a:rPr lang="pt-PT" sz="2000" i="1" dirty="0"/>
              <a:t>Enciclopédia</a:t>
            </a:r>
            <a:r>
              <a:rPr lang="pt-PT" sz="2000" dirty="0"/>
              <a:t> foi o manifesto do Iluminismo:</a:t>
            </a:r>
          </a:p>
          <a:p>
            <a:pPr marL="177800" indent="-177800"/>
            <a:r>
              <a:rPr lang="pt-PT" sz="2000" dirty="0" smtClean="0"/>
              <a:t>17 </a:t>
            </a:r>
            <a:r>
              <a:rPr lang="pt-PT" sz="2000" dirty="0"/>
              <a:t>volumes de texto.</a:t>
            </a:r>
          </a:p>
          <a:p>
            <a:pPr marL="177800" indent="-177800"/>
            <a:r>
              <a:rPr lang="pt-PT" sz="2000" dirty="0" smtClean="0"/>
              <a:t>11 </a:t>
            </a:r>
            <a:r>
              <a:rPr lang="pt-PT" sz="2000" dirty="0"/>
              <a:t>volumes de gravuras. </a:t>
            </a:r>
          </a:p>
          <a:p>
            <a:pPr marL="177800" indent="-177800"/>
            <a:r>
              <a:rPr lang="pt-PT" sz="2000" dirty="0" smtClean="0"/>
              <a:t>Dezenas </a:t>
            </a:r>
            <a:r>
              <a:rPr lang="pt-PT" sz="2000" dirty="0"/>
              <a:t>de colaboradores, entre os quais Voltaire, Montesquieu, Rousseau, </a:t>
            </a:r>
            <a:r>
              <a:rPr lang="pt-PT" sz="2000" dirty="0" err="1"/>
              <a:t>Buffon</a:t>
            </a:r>
            <a:r>
              <a:rPr lang="pt-PT" sz="2000" dirty="0"/>
              <a:t>, </a:t>
            </a:r>
            <a:r>
              <a:rPr lang="pt-PT" sz="2000" dirty="0" err="1"/>
              <a:t>Helvétius</a:t>
            </a:r>
            <a:r>
              <a:rPr lang="pt-PT" sz="2000" dirty="0"/>
              <a:t>, d'</a:t>
            </a:r>
            <a:r>
              <a:rPr lang="pt-PT" sz="2000" dirty="0" err="1"/>
              <a:t>Holbach</a:t>
            </a:r>
            <a:r>
              <a:rPr lang="pt-PT" sz="2000" dirty="0"/>
              <a:t>, </a:t>
            </a:r>
            <a:r>
              <a:rPr lang="pt-PT" sz="2000" dirty="0" err="1"/>
              <a:t>Quesnay</a:t>
            </a:r>
            <a:r>
              <a:rPr lang="pt-PT" sz="2000" dirty="0"/>
              <a:t>, </a:t>
            </a:r>
            <a:r>
              <a:rPr lang="pt-PT" sz="2000" dirty="0" smtClean="0"/>
              <a:t>de </a:t>
            </a:r>
            <a:r>
              <a:rPr lang="pt-PT" sz="2000" dirty="0" err="1"/>
              <a:t>Jaucourt</a:t>
            </a:r>
            <a:r>
              <a:rPr lang="pt-PT" sz="2000" dirty="0"/>
              <a:t>, </a:t>
            </a:r>
            <a:r>
              <a:rPr lang="pt-PT" sz="2000" dirty="0" err="1"/>
              <a:t>Grimm</a:t>
            </a:r>
            <a:r>
              <a:rPr lang="pt-PT" sz="2000" dirty="0"/>
              <a:t>, </a:t>
            </a:r>
            <a:r>
              <a:rPr lang="pt-PT" sz="2000" dirty="0" err="1"/>
              <a:t>Turgot</a:t>
            </a:r>
            <a:r>
              <a:rPr lang="pt-PT" sz="2000" dirty="0" smtClean="0"/>
              <a:t>.</a:t>
            </a:r>
            <a:endParaRPr lang="pt-PT" sz="2000" dirty="0"/>
          </a:p>
          <a:p>
            <a:pPr marL="177800" indent="-177800"/>
            <a:r>
              <a:rPr lang="pt-PT" sz="2000" dirty="0"/>
              <a:t>71 818 artigos de A </a:t>
            </a:r>
            <a:r>
              <a:rPr lang="pt-PT" sz="2000" dirty="0" err="1"/>
              <a:t>a</a:t>
            </a:r>
            <a:r>
              <a:rPr lang="pt-PT" sz="2000" dirty="0"/>
              <a:t> Z</a:t>
            </a:r>
            <a:r>
              <a:rPr lang="pt-PT" sz="2000" dirty="0" smtClean="0"/>
              <a:t>.</a:t>
            </a:r>
            <a:endParaRPr lang="pt-PT" sz="2000" dirty="0"/>
          </a:p>
          <a:p>
            <a:pPr marL="177800" indent="-177800"/>
            <a:r>
              <a:rPr lang="pt-PT" sz="2000" dirty="0"/>
              <a:t>25 anos de trabalho</a:t>
            </a:r>
            <a:r>
              <a:rPr lang="pt-PT" sz="2000" dirty="0" smtClean="0"/>
              <a:t>.</a:t>
            </a:r>
            <a:endParaRPr lang="pt-PT" sz="2000" dirty="0"/>
          </a:p>
          <a:p>
            <a:pPr marL="177800" indent="-177800"/>
            <a:r>
              <a:rPr lang="pt-PT" sz="2000" dirty="0"/>
              <a:t>O filósofo </a:t>
            </a:r>
            <a:r>
              <a:rPr lang="pt-PT" sz="2000" dirty="0" smtClean="0"/>
              <a:t>Diderot </a:t>
            </a:r>
            <a:r>
              <a:rPr lang="pt-PT" sz="2000" dirty="0"/>
              <a:t>e o matemático D’</a:t>
            </a:r>
            <a:r>
              <a:rPr lang="pt-PT" sz="2000" dirty="0" err="1"/>
              <a:t>Alembert</a:t>
            </a:r>
            <a:r>
              <a:rPr lang="pt-PT" sz="2000" dirty="0"/>
              <a:t> foram os </a:t>
            </a:r>
            <a:r>
              <a:rPr lang="pt-PT" sz="2000" dirty="0" smtClean="0"/>
              <a:t>codiretores</a:t>
            </a:r>
            <a:br>
              <a:rPr lang="pt-PT" sz="2000" dirty="0" smtClean="0"/>
            </a:br>
            <a:r>
              <a:rPr lang="pt-PT" sz="2000" dirty="0" smtClean="0"/>
              <a:t>deste </a:t>
            </a:r>
            <a:r>
              <a:rPr lang="pt-PT" sz="2000" dirty="0"/>
              <a:t>projeto.</a:t>
            </a:r>
          </a:p>
        </p:txBody>
      </p:sp>
      <p:pic>
        <p:nvPicPr>
          <p:cNvPr id="5" name="Picture 4" descr="iluminismo 0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r="2570" b="30614"/>
          <a:stretch/>
        </p:blipFill>
        <p:spPr bwMode="auto">
          <a:xfrm>
            <a:off x="131805" y="677516"/>
            <a:ext cx="4046496" cy="3646479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4635" y="4325058"/>
            <a:ext cx="4043666" cy="52588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 smtClean="0"/>
              <a:t>A </a:t>
            </a:r>
            <a:r>
              <a:rPr lang="pt-PT" sz="2000" i="1" dirty="0" smtClean="0"/>
              <a:t>Enciclopédia</a:t>
            </a:r>
            <a:endParaRPr lang="pt-PT" sz="2000" i="1" dirty="0"/>
          </a:p>
        </p:txBody>
      </p:sp>
    </p:spTree>
    <p:extLst>
      <p:ext uri="{BB962C8B-B14F-4D97-AF65-F5344CB8AC3E}">
        <p14:creationId xmlns:p14="http://schemas.microsoft.com/office/powerpoint/2010/main" val="172569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5400" y="4967638"/>
            <a:ext cx="9118600" cy="1859584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36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200" b="1" dirty="0"/>
              <a:t>Uma das figuras centrais do Iluminismo foi Voltaire. </a:t>
            </a:r>
          </a:p>
          <a:p>
            <a:pPr marL="0" indent="0">
              <a:buNone/>
            </a:pPr>
            <a:r>
              <a:rPr lang="pt-PT" sz="2200" b="1" dirty="0"/>
              <a:t>Admirador das liberdades inglesas e crítico do absolutismo </a:t>
            </a:r>
            <a:r>
              <a:rPr lang="pt-PT" sz="2200" b="1" dirty="0" smtClean="0"/>
              <a:t>régio.</a:t>
            </a:r>
            <a:endParaRPr lang="pt-PT" sz="2200" b="1" dirty="0"/>
          </a:p>
          <a:p>
            <a:pPr marL="0" indent="0">
              <a:buNone/>
            </a:pPr>
            <a:r>
              <a:rPr lang="pt-PT" sz="2200" dirty="0" smtClean="0"/>
              <a:t>Foi </a:t>
            </a:r>
            <a:r>
              <a:rPr lang="pt-PT" sz="2200" dirty="0"/>
              <a:t>moderado nas ideias políticas e sociais, mas muito radical na denúncia da injustiça, do fanatismo e da intolerância</a:t>
            </a:r>
            <a:r>
              <a:rPr lang="pt-PT" sz="2200" dirty="0" smtClean="0"/>
              <a:t>.</a:t>
            </a:r>
            <a:endParaRPr lang="pt-PT" sz="2200" dirty="0"/>
          </a:p>
        </p:txBody>
      </p:sp>
      <p:pic>
        <p:nvPicPr>
          <p:cNvPr id="4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59" y="664004"/>
            <a:ext cx="3796341" cy="4283437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343399" y="524258"/>
            <a:ext cx="2387309" cy="104910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i="1" dirty="0"/>
              <a:t>Cartas de Londres</a:t>
            </a:r>
            <a:r>
              <a:rPr lang="pt-PT" dirty="0"/>
              <a:t> sobre os Ingleses e outros assuntos.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27959" y="4432143"/>
            <a:ext cx="1218241" cy="380480"/>
          </a:xfrm>
          <a:prstGeom prst="rect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36000" rIns="108000" bIns="36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 smtClean="0"/>
              <a:t>Voltaire</a:t>
            </a:r>
            <a:endParaRPr lang="pt-PT" sz="2000" b="1" i="1" dirty="0"/>
          </a:p>
        </p:txBody>
      </p:sp>
      <p:pic>
        <p:nvPicPr>
          <p:cNvPr id="16" name="Picture 4" descr="http://upload.wikimedia.org/wikipedia/commons/f/fe/VOLTAIRE_Lettres_sur_les_Anglois_Titel-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6834" r="19975" b="9648"/>
          <a:stretch/>
        </p:blipFill>
        <p:spPr bwMode="auto">
          <a:xfrm>
            <a:off x="6718301" y="664004"/>
            <a:ext cx="2178305" cy="428400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000625" y="519434"/>
            <a:ext cx="4229100" cy="537336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000" b="1" dirty="0"/>
              <a:t>Convidado por Frederico II da Prússia, Voltaire viveu cerca de três anos na sua Corte.</a:t>
            </a:r>
          </a:p>
          <a:p>
            <a:pPr marL="0" indent="0">
              <a:buNone/>
            </a:pPr>
            <a:r>
              <a:rPr lang="pt-PT" sz="2000" b="1" dirty="0" smtClean="0"/>
              <a:t>Entre </a:t>
            </a:r>
            <a:r>
              <a:rPr lang="pt-PT" sz="2000" b="1" dirty="0"/>
              <a:t>as suas obras </a:t>
            </a:r>
            <a:r>
              <a:rPr lang="pt-PT" sz="2000" b="1" dirty="0" smtClean="0"/>
              <a:t>destacam-se</a:t>
            </a:r>
            <a:r>
              <a:rPr lang="pt-PT" sz="2000" b="1" dirty="0"/>
              <a:t>:</a:t>
            </a:r>
          </a:p>
          <a:p>
            <a:pPr marL="180975" indent="-180975"/>
            <a:r>
              <a:rPr lang="pt-PT" sz="2000" i="1" dirty="0" smtClean="0"/>
              <a:t>Século </a:t>
            </a:r>
            <a:r>
              <a:rPr lang="pt-PT" sz="2000" i="1" dirty="0"/>
              <a:t>de </a:t>
            </a:r>
            <a:r>
              <a:rPr lang="pt-PT" sz="2000" i="1" dirty="0" smtClean="0"/>
              <a:t>Luís </a:t>
            </a:r>
            <a:r>
              <a:rPr lang="pt-PT" sz="2000" i="1" dirty="0"/>
              <a:t>XIV</a:t>
            </a:r>
            <a:r>
              <a:rPr lang="pt-PT" sz="2000" dirty="0"/>
              <a:t> (1751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i="1" dirty="0" smtClean="0"/>
              <a:t>Ensaio </a:t>
            </a:r>
            <a:r>
              <a:rPr lang="pt-PT" sz="2000" i="1" dirty="0"/>
              <a:t>sobre a moral e os costumes dos povos</a:t>
            </a:r>
            <a:r>
              <a:rPr lang="pt-PT" sz="2000" dirty="0"/>
              <a:t> (1756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i="1" dirty="0" smtClean="0"/>
              <a:t>Cândido </a:t>
            </a:r>
            <a:r>
              <a:rPr lang="pt-PT" sz="2000" i="1" dirty="0"/>
              <a:t>ou o Otimismo</a:t>
            </a:r>
            <a:r>
              <a:rPr lang="pt-PT" sz="2000" dirty="0"/>
              <a:t> (1759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i="1" dirty="0" smtClean="0"/>
              <a:t>Tratado </a:t>
            </a:r>
            <a:r>
              <a:rPr lang="pt-PT" sz="2000" i="1" dirty="0"/>
              <a:t>sobre a Intolerância </a:t>
            </a:r>
            <a:r>
              <a:rPr lang="pt-PT" sz="2000" dirty="0"/>
              <a:t>(1763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i="1" dirty="0" smtClean="0"/>
              <a:t>Dicionário </a:t>
            </a:r>
            <a:r>
              <a:rPr lang="pt-PT" sz="2000" i="1" dirty="0"/>
              <a:t>Filosófico </a:t>
            </a:r>
            <a:r>
              <a:rPr lang="pt-PT" sz="2000" dirty="0"/>
              <a:t>(1764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i="1" dirty="0" smtClean="0"/>
              <a:t>O </a:t>
            </a:r>
            <a:r>
              <a:rPr lang="pt-PT" sz="2000" i="1" dirty="0"/>
              <a:t>Ingénuo </a:t>
            </a:r>
            <a:r>
              <a:rPr lang="pt-PT" sz="2000" dirty="0"/>
              <a:t>(1767</a:t>
            </a:r>
            <a:r>
              <a:rPr lang="pt-PT" sz="2000" dirty="0" smtClean="0"/>
              <a:t>);</a:t>
            </a:r>
            <a:endParaRPr lang="pt-PT" sz="2000" dirty="0"/>
          </a:p>
          <a:p>
            <a:pPr marL="180975" indent="-180975"/>
            <a:r>
              <a:rPr lang="pt-PT" sz="2000" dirty="0" smtClean="0"/>
              <a:t>Vários </a:t>
            </a:r>
            <a:r>
              <a:rPr lang="pt-PT" sz="2000" dirty="0"/>
              <a:t>artigos para a </a:t>
            </a:r>
            <a:r>
              <a:rPr lang="pt-PT" sz="2000" i="1" dirty="0"/>
              <a:t>Enciclopédia</a:t>
            </a:r>
            <a:r>
              <a:rPr lang="pt-PT" sz="2000" dirty="0"/>
              <a:t>.</a:t>
            </a:r>
          </a:p>
          <a:p>
            <a:pPr marL="180975" indent="-180975"/>
            <a:endParaRPr lang="pt-PT" sz="20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14284" y="6273384"/>
            <a:ext cx="4101141" cy="565146"/>
          </a:xfrm>
          <a:prstGeom prst="rect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36000" rIns="0" bIns="36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1600" dirty="0" smtClean="0"/>
              <a:t>Voltaire </a:t>
            </a:r>
            <a:r>
              <a:rPr lang="pt-PT" sz="1600" dirty="0"/>
              <a:t>(à esq.) e Frederico II da Prússia (à </a:t>
            </a:r>
            <a:r>
              <a:rPr lang="pt-PT" sz="1600" dirty="0" err="1"/>
              <a:t>dir</a:t>
            </a:r>
            <a:r>
              <a:rPr lang="pt-PT" sz="1600" dirty="0" err="1" smtClean="0"/>
              <a:t>.</a:t>
            </a:r>
            <a:r>
              <a:rPr lang="pt-PT" sz="1600" dirty="0" smtClean="0"/>
              <a:t>).</a:t>
            </a:r>
            <a:br>
              <a:rPr lang="pt-PT" sz="1600" dirty="0" smtClean="0"/>
            </a:br>
            <a:r>
              <a:rPr lang="en-US" sz="1600" dirty="0" err="1" smtClean="0"/>
              <a:t>Gravura</a:t>
            </a:r>
            <a:r>
              <a:rPr lang="en-US" sz="1600" dirty="0" smtClean="0"/>
              <a:t> </a:t>
            </a:r>
            <a:r>
              <a:rPr lang="pt-PT" sz="1600" dirty="0" smtClean="0"/>
              <a:t>de </a:t>
            </a:r>
            <a:r>
              <a:rPr lang="en-US" sz="1600" dirty="0" smtClean="0"/>
              <a:t>P</a:t>
            </a:r>
            <a:r>
              <a:rPr lang="en-US" sz="1600" dirty="0"/>
              <a:t>. C. </a:t>
            </a:r>
            <a:r>
              <a:rPr lang="en-US" sz="1600" dirty="0" err="1" smtClean="0"/>
              <a:t>Baquoy</a:t>
            </a:r>
            <a:r>
              <a:rPr lang="en-US" sz="1600" dirty="0" smtClean="0"/>
              <a:t>.</a:t>
            </a:r>
            <a:endParaRPr lang="pt-PT" sz="160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7704"/>
          <a:stretch/>
        </p:blipFill>
        <p:spPr>
          <a:xfrm>
            <a:off x="1" y="552450"/>
            <a:ext cx="5029200" cy="630555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274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" y="4062634"/>
            <a:ext cx="8839200" cy="2757266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000" b="1" dirty="0"/>
              <a:t>Charles-Louis de </a:t>
            </a:r>
            <a:r>
              <a:rPr lang="pt-PT" sz="2000" b="1" dirty="0" err="1"/>
              <a:t>Secondat</a:t>
            </a:r>
            <a:r>
              <a:rPr lang="pt-PT" sz="2000" b="1" dirty="0"/>
              <a:t>, Barão de Montesquieu, foi eleito, em 1716</a:t>
            </a:r>
            <a:r>
              <a:rPr lang="pt-PT" sz="2000" b="1" dirty="0" smtClean="0"/>
              <a:t>,</a:t>
            </a:r>
            <a:br>
              <a:rPr lang="pt-PT" sz="2000" b="1" dirty="0" smtClean="0"/>
            </a:br>
            <a:r>
              <a:rPr lang="pt-PT" sz="2000" b="1" dirty="0" smtClean="0"/>
              <a:t>membro </a:t>
            </a:r>
            <a:r>
              <a:rPr lang="pt-PT" sz="2000" b="1" dirty="0"/>
              <a:t>da Academia de Bordéus.</a:t>
            </a:r>
          </a:p>
          <a:p>
            <a:pPr marL="180975" indent="-180975"/>
            <a:r>
              <a:rPr lang="pt-PT" sz="2000" dirty="0" smtClean="0"/>
              <a:t>As </a:t>
            </a:r>
            <a:r>
              <a:rPr lang="pt-PT" sz="2000" i="1" dirty="0"/>
              <a:t>Cartas Persas</a:t>
            </a:r>
            <a:r>
              <a:rPr lang="pt-PT" sz="2000" dirty="0"/>
              <a:t>, publicadas em 1721, deram-lhe fama como escritor</a:t>
            </a:r>
            <a:r>
              <a:rPr lang="pt-PT" sz="2000" dirty="0" smtClean="0"/>
              <a:t>.</a:t>
            </a:r>
            <a:br>
              <a:rPr lang="pt-PT" sz="2000" dirty="0" smtClean="0"/>
            </a:br>
            <a:r>
              <a:rPr lang="pt-PT" sz="2000" dirty="0" smtClean="0"/>
              <a:t>Em </a:t>
            </a:r>
            <a:r>
              <a:rPr lang="pt-PT" sz="2000" dirty="0"/>
              <a:t>1728 passou a integrar a Academia Francesa. </a:t>
            </a:r>
          </a:p>
          <a:p>
            <a:pPr marL="180975" indent="-180975"/>
            <a:r>
              <a:rPr lang="pt-PT" sz="2000" dirty="0"/>
              <a:t>Entre 1728 e 1731 viajou pela Europa.</a:t>
            </a:r>
          </a:p>
          <a:p>
            <a:pPr marL="180975" indent="-180975"/>
            <a:r>
              <a:rPr lang="pt-PT" sz="2000" dirty="0"/>
              <a:t>Durante 20 anos esteve ocupado com a sua obra </a:t>
            </a:r>
            <a:r>
              <a:rPr lang="pt-PT" sz="2000" i="1" dirty="0"/>
              <a:t>Do Espírito das Leis</a:t>
            </a:r>
            <a:r>
              <a:rPr lang="pt-PT" sz="2000" dirty="0" smtClean="0"/>
              <a:t>,</a:t>
            </a:r>
            <a:br>
              <a:rPr lang="pt-PT" sz="2000" dirty="0" smtClean="0"/>
            </a:br>
            <a:r>
              <a:rPr lang="pt-PT" sz="2000" dirty="0" smtClean="0"/>
              <a:t>que </a:t>
            </a:r>
            <a:r>
              <a:rPr lang="pt-PT" sz="2000" dirty="0"/>
              <a:t>foi publicada em 1748.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/>
        </p:blipFill>
        <p:spPr>
          <a:xfrm>
            <a:off x="1" y="552450"/>
            <a:ext cx="2928261" cy="3438525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24176" y="541560"/>
            <a:ext cx="6210300" cy="2803433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100" dirty="0">
                <a:solidFill>
                  <a:schemeClr val="tx1"/>
                </a:solidFill>
              </a:rPr>
              <a:t>“Vi pessoas em quem a virtude era tão natural que não se fazia sequer sentir; apegavam-se ao seu dever sem se sujeitar a ele e cumpriam-no como por instinto; longe de realçar com os seus discursos as suas raras qualidades (…). São essas pessoas de que gosto; não esses homens virtuosos que parecem surpreender-se de o serem e que consideram uma boa ação como um prodígio cujo relato deve deixar todos surpresos.”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8500" y="3201554"/>
            <a:ext cx="5898271" cy="464331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600" dirty="0">
                <a:solidFill>
                  <a:schemeClr val="tx1"/>
                </a:solidFill>
              </a:rPr>
              <a:t>Montesquieu, </a:t>
            </a:r>
            <a:r>
              <a:rPr lang="pt-PT" sz="1600" i="1" dirty="0">
                <a:solidFill>
                  <a:schemeClr val="tx1"/>
                </a:solidFill>
              </a:rPr>
              <a:t>Cartas Persas</a:t>
            </a:r>
            <a:r>
              <a:rPr lang="pt-PT" sz="1600" dirty="0">
                <a:solidFill>
                  <a:schemeClr val="tx1"/>
                </a:solidFill>
              </a:rPr>
              <a:t>, 1721 </a:t>
            </a:r>
            <a:r>
              <a:rPr lang="pt-PT" sz="1400" dirty="0">
                <a:solidFill>
                  <a:schemeClr val="tx1"/>
                </a:solidFill>
              </a:rPr>
              <a:t>[excerto adaptado]</a:t>
            </a:r>
            <a:r>
              <a:rPr lang="pt-PT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" y="3533132"/>
            <a:ext cx="1543050" cy="349702"/>
          </a:xfrm>
          <a:prstGeom prst="rect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36000" rIns="108000" bIns="36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/>
              <a:t>Montesquieu</a:t>
            </a:r>
            <a:endParaRPr lang="pt-PT" b="1" i="1" dirty="0"/>
          </a:p>
        </p:txBody>
      </p:sp>
    </p:spTree>
    <p:extLst>
      <p:ext uri="{BB962C8B-B14F-4D97-AF65-F5344CB8AC3E}">
        <p14:creationId xmlns:p14="http://schemas.microsoft.com/office/powerpoint/2010/main" val="35767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5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0" y="4062634"/>
            <a:ext cx="9143999" cy="3193283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180975" indent="-180975"/>
            <a:r>
              <a:rPr lang="pt-PT" sz="2000" dirty="0"/>
              <a:t>Fez a apologia das instituições políticas e dos governos que protegessem a liberdade e os direitos dos indivíduos.</a:t>
            </a:r>
          </a:p>
          <a:p>
            <a:pPr marL="180975" indent="-180975"/>
            <a:r>
              <a:rPr lang="pt-PT" sz="2000" dirty="0" smtClean="0"/>
              <a:t>Considerava </a:t>
            </a:r>
            <a:r>
              <a:rPr lang="pt-PT" sz="2000" dirty="0"/>
              <a:t>que a boa organização social decorria da separação  dos poderes (legislativo, executivo e judicial).</a:t>
            </a:r>
          </a:p>
          <a:p>
            <a:pPr marL="180975" indent="-180975"/>
            <a:r>
              <a:rPr lang="pt-PT" sz="2000" dirty="0" smtClean="0"/>
              <a:t>Condenava </a:t>
            </a:r>
            <a:r>
              <a:rPr lang="pt-PT" sz="2000" dirty="0"/>
              <a:t>o absolutismo régio, devido à concentração dos poderes.</a:t>
            </a:r>
          </a:p>
          <a:p>
            <a:pPr marL="180975" indent="-180975"/>
            <a:r>
              <a:rPr lang="pt-PT" sz="2000" dirty="0" smtClean="0"/>
              <a:t>Defendia </a:t>
            </a:r>
            <a:r>
              <a:rPr lang="pt-PT" sz="2000" dirty="0"/>
              <a:t>que ao clero, à nobreza e aos parlamentos cabia controlar o poder régio, para evitar o despotismo e favorecer a liberdade.</a:t>
            </a:r>
          </a:p>
          <a:p>
            <a:pPr marL="180975" indent="-180975"/>
            <a:endParaRPr lang="pt-PT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/>
        </p:blipFill>
        <p:spPr>
          <a:xfrm>
            <a:off x="1" y="552450"/>
            <a:ext cx="2928261" cy="3438525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895601" y="1196975"/>
            <a:ext cx="3467099" cy="956773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400" dirty="0">
                <a:solidFill>
                  <a:schemeClr val="tx1"/>
                </a:solidFill>
              </a:rPr>
              <a:t>“Não se trata de fazer ler, mas fazer pensar.”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62500" y="2031831"/>
            <a:ext cx="1516771" cy="495108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dirty="0" smtClean="0">
                <a:solidFill>
                  <a:schemeClr val="tx1"/>
                </a:solidFill>
              </a:rPr>
              <a:t>Montesquieu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" y="3533132"/>
            <a:ext cx="1543050" cy="349702"/>
          </a:xfrm>
          <a:prstGeom prst="rect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36000" rIns="108000" bIns="36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b="1" dirty="0"/>
              <a:t>Montesquieu</a:t>
            </a:r>
            <a:endParaRPr lang="pt-PT" b="1" i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7"/>
          <a:stretch/>
        </p:blipFill>
        <p:spPr bwMode="auto">
          <a:xfrm>
            <a:off x="6382594" y="549271"/>
            <a:ext cx="2761406" cy="343800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3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5" grpId="0" build="p"/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0" y="550710"/>
            <a:ext cx="4530737" cy="630729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0" y="6301137"/>
            <a:ext cx="2723103" cy="380480"/>
          </a:xfrm>
          <a:prstGeom prst="rect">
            <a:avLst/>
          </a:prstGeom>
          <a:solidFill>
            <a:schemeClr val="bg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36000" rIns="108000" bIns="36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 smtClean="0"/>
              <a:t>Jean-</a:t>
            </a:r>
            <a:r>
              <a:rPr lang="pt-PT" sz="2000" b="1" dirty="0"/>
              <a:t>J</a:t>
            </a:r>
            <a:r>
              <a:rPr lang="pt-PT" sz="2000" b="1" dirty="0" smtClean="0"/>
              <a:t>acques Rousseau</a:t>
            </a:r>
            <a:endParaRPr lang="pt-PT" sz="2000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632291" y="519434"/>
            <a:ext cx="4387018" cy="455262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000" b="1" dirty="0"/>
              <a:t>Rousseau foi um dos principais filósofos e pensadores do Iluminismo.</a:t>
            </a:r>
          </a:p>
          <a:p>
            <a:pPr marL="0" indent="0">
              <a:buNone/>
            </a:pPr>
            <a:r>
              <a:rPr lang="pt-PT" sz="2000" b="1" dirty="0" smtClean="0"/>
              <a:t>Participou </a:t>
            </a:r>
            <a:r>
              <a:rPr lang="pt-PT" sz="2000" b="1" dirty="0"/>
              <a:t>na </a:t>
            </a:r>
            <a:r>
              <a:rPr lang="pt-PT" sz="2000" b="1" i="1" dirty="0"/>
              <a:t>Enciclopédia</a:t>
            </a:r>
            <a:r>
              <a:rPr lang="pt-PT" sz="2000" b="1" dirty="0"/>
              <a:t>.</a:t>
            </a:r>
          </a:p>
          <a:p>
            <a:pPr marL="0" indent="0">
              <a:buNone/>
            </a:pPr>
            <a:r>
              <a:rPr lang="pt-PT" sz="2000" b="1" dirty="0" smtClean="0"/>
              <a:t>No </a:t>
            </a:r>
            <a:r>
              <a:rPr lang="pt-PT" sz="2000" b="1" dirty="0"/>
              <a:t>ano de 1755, escreveu </a:t>
            </a:r>
            <a:r>
              <a:rPr lang="pt-PT" sz="2000" b="1" i="1" dirty="0"/>
              <a:t>Discurso sobre a Origem e os Fundamentos da Desigualdade entre os Homens</a:t>
            </a:r>
            <a:r>
              <a:rPr lang="pt-PT" sz="2000" b="1" dirty="0"/>
              <a:t>.</a:t>
            </a:r>
          </a:p>
          <a:p>
            <a:pPr marL="0" indent="0">
              <a:buNone/>
            </a:pPr>
            <a:r>
              <a:rPr lang="pt-PT" sz="2000" b="1" dirty="0" smtClean="0"/>
              <a:t>Defendeu </a:t>
            </a:r>
            <a:r>
              <a:rPr lang="pt-PT" sz="2000" b="1" dirty="0"/>
              <a:t>que todos os Homens </a:t>
            </a:r>
            <a:r>
              <a:rPr lang="pt-PT" sz="2000" b="1" dirty="0" smtClean="0"/>
              <a:t>nascem </a:t>
            </a:r>
            <a:r>
              <a:rPr lang="pt-PT" sz="2000" b="1" dirty="0"/>
              <a:t>bons e iguais.</a:t>
            </a:r>
          </a:p>
          <a:p>
            <a:pPr marL="0" indent="0">
              <a:buNone/>
            </a:pPr>
            <a:r>
              <a:rPr lang="pt-PT" sz="2000" b="1" dirty="0" smtClean="0"/>
              <a:t>Exaltou </a:t>
            </a:r>
            <a:r>
              <a:rPr lang="pt-PT" sz="2000" b="1" dirty="0"/>
              <a:t>a estado natural e a livre expressão dos sentimentos.</a:t>
            </a:r>
          </a:p>
          <a:p>
            <a:pPr marL="0" indent="0">
              <a:buNone/>
            </a:pPr>
            <a:r>
              <a:rPr lang="pt-PT" sz="2000" b="1" dirty="0" smtClean="0"/>
              <a:t>Defendeu </a:t>
            </a:r>
            <a:r>
              <a:rPr lang="pt-PT" sz="2000" b="1" dirty="0"/>
              <a:t>a proteção dos direitos naturais do Homem. </a:t>
            </a:r>
          </a:p>
        </p:txBody>
      </p:sp>
    </p:spTree>
    <p:extLst>
      <p:ext uri="{BB962C8B-B14F-4D97-AF65-F5344CB8AC3E}">
        <p14:creationId xmlns:p14="http://schemas.microsoft.com/office/powerpoint/2010/main" val="307435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00102" y="549578"/>
            <a:ext cx="4840033" cy="1141439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000" b="1" dirty="0" smtClean="0"/>
              <a:t>Rousseau, depois </a:t>
            </a:r>
            <a:r>
              <a:rPr lang="pt-PT" sz="2000" b="1" dirty="0"/>
              <a:t>de ter rompido com os enciclopedistas, escreveu três das suas grandes obras: </a:t>
            </a:r>
          </a:p>
        </p:txBody>
      </p:sp>
      <p:pic>
        <p:nvPicPr>
          <p:cNvPr id="5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82" y="552716"/>
            <a:ext cx="3493518" cy="4522432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150342" y="1550761"/>
            <a:ext cx="5637509" cy="1397920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-180975"/>
            <a:r>
              <a:rPr lang="pt-PT" sz="2000" b="1" i="1" dirty="0" err="1"/>
              <a:t>Julie</a:t>
            </a:r>
            <a:r>
              <a:rPr lang="pt-PT" sz="2000" b="1" i="1" dirty="0"/>
              <a:t> ou a Nova Heloísa</a:t>
            </a:r>
            <a:r>
              <a:rPr lang="pt-PT" sz="2000" b="1" dirty="0"/>
              <a:t> (1761</a:t>
            </a:r>
            <a:r>
              <a:rPr lang="pt-PT" sz="2000" b="1" dirty="0" smtClean="0"/>
              <a:t>)</a:t>
            </a:r>
            <a:endParaRPr lang="pt-PT" sz="2000" b="1" dirty="0"/>
          </a:p>
          <a:p>
            <a:pPr marL="180975" indent="-180975"/>
            <a:r>
              <a:rPr lang="pt-PT" sz="2000" b="1" i="1" dirty="0"/>
              <a:t>O Contrato Social</a:t>
            </a:r>
            <a:r>
              <a:rPr lang="pt-PT" sz="2000" b="1" dirty="0"/>
              <a:t> (1762) </a:t>
            </a:r>
          </a:p>
          <a:p>
            <a:pPr marL="180975" indent="-180975"/>
            <a:r>
              <a:rPr lang="pt-PT" sz="2000" b="1" i="1" dirty="0"/>
              <a:t>Emílio ou Sobre a Educação</a:t>
            </a:r>
            <a:r>
              <a:rPr lang="pt-PT" sz="2000" b="1" dirty="0"/>
              <a:t> (1762)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47" y="3009409"/>
            <a:ext cx="2838526" cy="3412650"/>
          </a:xfrm>
          <a:prstGeom prst="rect">
            <a:avLst/>
          </a:prstGeom>
          <a:noFill/>
          <a:ln>
            <a:noFill/>
          </a:ln>
          <a:effectLst>
            <a:outerShdw blurRad="635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91018" y="6418438"/>
            <a:ext cx="3637888" cy="495108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i="1" dirty="0"/>
              <a:t>Emílio ou Sobre a Educação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516545" y="5066021"/>
            <a:ext cx="3627455" cy="170056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dirty="0"/>
              <a:t> “A educação do Homem começa no momento do seu nascimento; antes de falar, antes de entender, já se instrui.”</a:t>
            </a:r>
          </a:p>
          <a:p>
            <a:pPr marL="0" indent="0" algn="r">
              <a:buNone/>
            </a:pPr>
            <a:r>
              <a:rPr lang="pt-PT" sz="1600" dirty="0" smtClean="0"/>
              <a:t>Jean-Jacques </a:t>
            </a:r>
            <a:r>
              <a:rPr lang="pt-PT" sz="1600" dirty="0"/>
              <a:t>Rousseau, </a:t>
            </a:r>
            <a:r>
              <a:rPr lang="pt-PT" sz="1600" i="1" dirty="0"/>
              <a:t>Emílio</a:t>
            </a:r>
            <a:r>
              <a:rPr lang="pt-PT" sz="1600" dirty="0"/>
              <a:t>, 1782.</a:t>
            </a:r>
          </a:p>
        </p:txBody>
      </p:sp>
    </p:spTree>
    <p:extLst>
      <p:ext uri="{BB962C8B-B14F-4D97-AF65-F5344CB8AC3E}">
        <p14:creationId xmlns:p14="http://schemas.microsoft.com/office/powerpoint/2010/main" val="160225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6" grpId="0" uiExpand="1" build="p"/>
      <p:bldP spid="10" grpId="0" build="p"/>
      <p:bldP spid="11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86779" y="700304"/>
            <a:ext cx="5315578" cy="1885232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 algn="ctr">
              <a:buNone/>
            </a:pPr>
            <a:r>
              <a:rPr lang="pt-PT" sz="2000" dirty="0"/>
              <a:t>"O Homem nasceu livre e por toda a parte vive acorrentado. Um determinado indivíduo acredita-se senhor dos outros e não deixa de ser mais escravo do que eles</a:t>
            </a:r>
            <a:r>
              <a:rPr lang="pt-PT" sz="2000" dirty="0" smtClean="0"/>
              <a:t>.“</a:t>
            </a:r>
          </a:p>
          <a:p>
            <a:pPr marL="0" indent="0" algn="r">
              <a:buNone/>
            </a:pPr>
            <a:r>
              <a:rPr lang="pt-PT" dirty="0"/>
              <a:t>Jean-Jacques Rousseau, </a:t>
            </a:r>
            <a:r>
              <a:rPr lang="pt-PT" i="1" dirty="0"/>
              <a:t>O Contrato Social,  </a:t>
            </a:r>
            <a:r>
              <a:rPr lang="pt-PT" dirty="0"/>
              <a:t>1762.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06008" y="3001380"/>
            <a:ext cx="4944172" cy="1141439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A ideia de contrato social, preconizada por Rousseau, representava uma nova conceção do pensamento político.</a:t>
            </a:r>
          </a:p>
        </p:txBody>
      </p:sp>
      <p:pic>
        <p:nvPicPr>
          <p:cNvPr id="12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44" y="719150"/>
            <a:ext cx="3215160" cy="5353241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406008" y="4508632"/>
            <a:ext cx="5697798" cy="1756992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000" b="1" dirty="0"/>
              <a:t>Segundo a teoria do contrato social, a sociedade organizava-se mediante um contrato, segundo o qual os governados entregavam parte da sua liberdade aos governantes, os quais deviam respeitar a vontade geral. </a:t>
            </a:r>
          </a:p>
        </p:txBody>
      </p:sp>
    </p:spTree>
    <p:extLst>
      <p:ext uri="{BB962C8B-B14F-4D97-AF65-F5344CB8AC3E}">
        <p14:creationId xmlns:p14="http://schemas.microsoft.com/office/powerpoint/2010/main" val="32179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6" grpId="0" build="p"/>
      <p:bldP spid="1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4649883" y="3749256"/>
            <a:ext cx="4423779" cy="2942946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uso da razão tornou-se no motor do progresso e do desenvolvimento da humanidade.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ideia de progresso contínuo </a:t>
            </a:r>
            <a:r>
              <a:rPr lang="pt-PT" dirty="0" smtClean="0"/>
              <a:t>permitia </a:t>
            </a:r>
            <a:r>
              <a:rPr lang="pt-PT" dirty="0"/>
              <a:t>melhorar o Homem e o mundo.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busca constante do conhecimento e o aperfeiçoamento da condição humana, através da razão, proporcionavam o desenvolvimento da humanidade.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60773" y="3749256"/>
            <a:ext cx="4423779" cy="2942946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Questionou </a:t>
            </a:r>
            <a:r>
              <a:rPr lang="pt-PT" dirty="0"/>
              <a:t>o passado.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Defendeu </a:t>
            </a:r>
            <a:r>
              <a:rPr lang="pt-PT" dirty="0"/>
              <a:t>uma nova visão </a:t>
            </a:r>
            <a:r>
              <a:rPr lang="pt-PT" dirty="0" smtClean="0"/>
              <a:t>sobre</a:t>
            </a:r>
            <a:br>
              <a:rPr lang="pt-PT" dirty="0" smtClean="0"/>
            </a:br>
            <a:r>
              <a:rPr lang="pt-PT" dirty="0" smtClean="0"/>
              <a:t>o </a:t>
            </a:r>
            <a:r>
              <a:rPr lang="pt-PT" dirty="0"/>
              <a:t>Homem e sobre o mundo.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Preconizou </a:t>
            </a:r>
            <a:r>
              <a:rPr lang="pt-PT" dirty="0"/>
              <a:t>o </a:t>
            </a:r>
            <a:r>
              <a:rPr lang="pt-PT" dirty="0" smtClean="0"/>
              <a:t>desenvolvimento</a:t>
            </a:r>
            <a:br>
              <a:rPr lang="pt-PT" dirty="0" smtClean="0"/>
            </a:br>
            <a:r>
              <a:rPr lang="pt-PT" dirty="0" smtClean="0"/>
              <a:t>do </a:t>
            </a:r>
            <a:r>
              <a:rPr lang="pt-PT" dirty="0"/>
              <a:t>conhecimento.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Defendeu </a:t>
            </a:r>
            <a:r>
              <a:rPr lang="pt-PT" dirty="0"/>
              <a:t>a </a:t>
            </a:r>
            <a:r>
              <a:rPr lang="pt-PT" dirty="0" smtClean="0"/>
              <a:t>universalidade da</a:t>
            </a:r>
            <a:br>
              <a:rPr lang="pt-PT" dirty="0" smtClean="0"/>
            </a:br>
            <a:r>
              <a:rPr lang="pt-PT" dirty="0" smtClean="0"/>
              <a:t>condição </a:t>
            </a:r>
            <a:r>
              <a:rPr lang="pt-PT" dirty="0"/>
              <a:t>humana.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Defendeu </a:t>
            </a:r>
            <a:r>
              <a:rPr lang="pt-PT" dirty="0"/>
              <a:t>o uso da </a:t>
            </a:r>
            <a:r>
              <a:rPr lang="pt-PT" dirty="0" smtClean="0"/>
              <a:t>razão e a </a:t>
            </a:r>
            <a:r>
              <a:rPr lang="pt-PT" dirty="0"/>
              <a:t>valorização  do saber.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Visou </a:t>
            </a:r>
            <a:r>
              <a:rPr lang="pt-PT" dirty="0"/>
              <a:t>alcançar a liberdade e a felicidade.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649883" y="734751"/>
            <a:ext cx="4423779" cy="2942946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PT" b="1" dirty="0"/>
              <a:t>A Filosofia das Luzes defendia: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liberdade de pensamento;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uso da razão para atingir o progresso;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melhoria do indivíduo e da sociedade.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60773" y="734751"/>
            <a:ext cx="4423779" cy="2942946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b="1" dirty="0"/>
              <a:t>Via a época anterior à sua como </a:t>
            </a:r>
            <a:r>
              <a:rPr lang="pt-PT" b="1" dirty="0" smtClean="0"/>
              <a:t>um</a:t>
            </a:r>
            <a:br>
              <a:rPr lang="pt-PT" b="1" dirty="0" smtClean="0"/>
            </a:br>
            <a:r>
              <a:rPr lang="pt-PT" b="1" dirty="0" smtClean="0"/>
              <a:t>período </a:t>
            </a:r>
            <a:r>
              <a:rPr lang="pt-PT" b="1" dirty="0"/>
              <a:t>de «trevas</a:t>
            </a:r>
            <a:r>
              <a:rPr lang="pt-PT" b="1" dirty="0" smtClean="0"/>
              <a:t>»: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1700" dirty="0"/>
              <a:t>marcado pela superstição e pela intolerância;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1700" dirty="0" smtClean="0"/>
              <a:t>pela </a:t>
            </a:r>
            <a:r>
              <a:rPr lang="pt-PT" sz="1700" dirty="0"/>
              <a:t>injustiça e pelos dogmas;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1700" dirty="0" smtClean="0"/>
              <a:t>pela </a:t>
            </a:r>
            <a:r>
              <a:rPr lang="pt-PT" sz="1700" dirty="0"/>
              <a:t>tradição, ignorância e fanatismo;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sz="1700" dirty="0" smtClean="0"/>
              <a:t>pela </a:t>
            </a:r>
            <a:r>
              <a:rPr lang="pt-PT" sz="1700" dirty="0"/>
              <a:t>ausência de espírito crítico.</a:t>
            </a:r>
          </a:p>
          <a:p>
            <a:r>
              <a:rPr lang="pt-PT" sz="1700" b="1" dirty="0" smtClean="0"/>
              <a:t>A </a:t>
            </a:r>
            <a:r>
              <a:rPr lang="pt-PT" sz="1700" b="1" dirty="0"/>
              <a:t>passagem das «trevas» para a «luz</a:t>
            </a:r>
            <a:r>
              <a:rPr lang="pt-PT" sz="1700" b="1" dirty="0" smtClean="0"/>
              <a:t>»</a:t>
            </a:r>
            <a:br>
              <a:rPr lang="pt-PT" sz="1700" b="1" dirty="0" smtClean="0"/>
            </a:br>
            <a:r>
              <a:rPr lang="pt-PT" sz="1700" b="1" dirty="0" smtClean="0"/>
              <a:t>era </a:t>
            </a:r>
            <a:r>
              <a:rPr lang="pt-PT" sz="1700" b="1" dirty="0"/>
              <a:t>alcançada através da </a:t>
            </a:r>
            <a:r>
              <a:rPr lang="pt-PT" sz="1700" b="1" dirty="0" smtClean="0"/>
              <a:t>razão.</a:t>
            </a:r>
            <a:endParaRPr lang="pt-PT" sz="17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3083017" y="3284295"/>
            <a:ext cx="3580866" cy="6863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sz="2400" b="1" dirty="0"/>
              <a:t>O Homem do Iluminismo</a:t>
            </a:r>
            <a:r>
              <a:rPr lang="pt-PT" sz="2400" b="1" dirty="0" smtClean="0"/>
              <a:t>:</a:t>
            </a:r>
            <a:endParaRPr lang="pt-PT" sz="2400" b="1" dirty="0"/>
          </a:p>
        </p:txBody>
      </p:sp>
    </p:spTree>
    <p:extLst>
      <p:ext uri="{BB962C8B-B14F-4D97-AF65-F5344CB8AC3E}">
        <p14:creationId xmlns:p14="http://schemas.microsoft.com/office/powerpoint/2010/main" val="37197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16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/>
          <a:stretch/>
        </p:blipFill>
        <p:spPr>
          <a:xfrm>
            <a:off x="0" y="1145628"/>
            <a:ext cx="9144000" cy="57397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20688"/>
            <a:ext cx="9144000" cy="633670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angle 3"/>
          <p:cNvSpPr/>
          <p:nvPr/>
        </p:nvSpPr>
        <p:spPr>
          <a:xfrm>
            <a:off x="0" y="1145628"/>
            <a:ext cx="9144000" cy="1800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7" name="Rectangle 16"/>
          <p:cNvSpPr/>
          <p:nvPr/>
        </p:nvSpPr>
        <p:spPr>
          <a:xfrm>
            <a:off x="4427984" y="2276872"/>
            <a:ext cx="136815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39D41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Diderot</a:t>
            </a:r>
            <a:r>
              <a:rPr lang="pt-PT" dirty="0">
                <a:solidFill>
                  <a:schemeClr val="tx1"/>
                </a:solidFill>
              </a:rPr>
              <a:t/>
            </a:r>
            <a:br>
              <a:rPr lang="pt-PT" dirty="0">
                <a:solidFill>
                  <a:schemeClr val="tx1"/>
                </a:solidFill>
              </a:rPr>
            </a:br>
            <a:r>
              <a:rPr lang="pt-PT" dirty="0">
                <a:solidFill>
                  <a:schemeClr val="tx1"/>
                </a:solidFill>
              </a:rPr>
              <a:t>filósofo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504" y="2276872"/>
            <a:ext cx="136815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B824C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 smtClean="0">
                <a:solidFill>
                  <a:schemeClr val="tx1"/>
                </a:solidFill>
              </a:rPr>
              <a:t>Buffon</a:t>
            </a:r>
            <a:r>
              <a:rPr lang="pt-PT" dirty="0" smtClean="0">
                <a:solidFill>
                  <a:schemeClr val="tx1"/>
                </a:solidFill>
              </a:rPr>
              <a:t/>
            </a:r>
            <a:br>
              <a:rPr lang="pt-PT" dirty="0" smtClean="0">
                <a:solidFill>
                  <a:schemeClr val="tx1"/>
                </a:solidFill>
              </a:rPr>
            </a:br>
            <a:r>
              <a:rPr lang="pt-PT" dirty="0" smtClean="0">
                <a:solidFill>
                  <a:schemeClr val="tx1"/>
                </a:solidFill>
              </a:rPr>
              <a:t>naturalista</a:t>
            </a:r>
            <a:endParaRPr lang="pt-PT" dirty="0">
              <a:solidFill>
                <a:schemeClr val="tx1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39552" y="2852936"/>
            <a:ext cx="0" cy="2232248"/>
          </a:xfrm>
          <a:prstGeom prst="line">
            <a:avLst/>
          </a:prstGeom>
          <a:ln w="25400">
            <a:solidFill>
              <a:srgbClr val="B824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23" r="67030"/>
          <a:stretch/>
        </p:blipFill>
        <p:spPr>
          <a:xfrm>
            <a:off x="0" y="3965418"/>
            <a:ext cx="3014804" cy="2919966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1403648" y="3573016"/>
            <a:ext cx="0" cy="337958"/>
          </a:xfrm>
          <a:prstGeom prst="line">
            <a:avLst/>
          </a:prstGeom>
          <a:ln w="254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131840" y="2852936"/>
            <a:ext cx="0" cy="1152128"/>
          </a:xfrm>
          <a:prstGeom prst="line">
            <a:avLst/>
          </a:prstGeom>
          <a:ln w="25400">
            <a:solidFill>
              <a:srgbClr val="02B3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995936" y="3573016"/>
            <a:ext cx="0" cy="1512168"/>
          </a:xfrm>
          <a:prstGeom prst="line">
            <a:avLst/>
          </a:prstGeom>
          <a:ln w="25400">
            <a:solidFill>
              <a:srgbClr val="227A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148064" y="2852936"/>
            <a:ext cx="0" cy="1058038"/>
          </a:xfrm>
          <a:prstGeom prst="line">
            <a:avLst/>
          </a:prstGeom>
          <a:ln w="25400">
            <a:solidFill>
              <a:srgbClr val="39D4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300192" y="3573016"/>
            <a:ext cx="0" cy="337958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80312" y="2852936"/>
            <a:ext cx="0" cy="2232248"/>
          </a:xfrm>
          <a:prstGeom prst="line">
            <a:avLst/>
          </a:prstGeom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44408" y="3573016"/>
            <a:ext cx="0" cy="93610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43957" r="75248" b="26472"/>
          <a:stretch/>
        </p:blipFill>
        <p:spPr>
          <a:xfrm>
            <a:off x="190122" y="3041964"/>
            <a:ext cx="2073243" cy="202797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1269" y="3004337"/>
            <a:ext cx="2392878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3438A8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Jean-Jacques Rousseau</a:t>
            </a:r>
            <a:r>
              <a:rPr lang="pt-PT" dirty="0">
                <a:solidFill>
                  <a:schemeClr val="tx1"/>
                </a:solidFill>
              </a:rPr>
              <a:t/>
            </a:r>
            <a:br>
              <a:rPr lang="pt-PT" dirty="0">
                <a:solidFill>
                  <a:schemeClr val="tx1"/>
                </a:solidFill>
              </a:rPr>
            </a:br>
            <a:r>
              <a:rPr lang="pt-PT" dirty="0" smtClean="0">
                <a:solidFill>
                  <a:schemeClr val="tx1"/>
                </a:solidFill>
              </a:rPr>
              <a:t>filósofo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0" t="39601" r="49703" b="31092"/>
          <a:stretch/>
        </p:blipFill>
        <p:spPr>
          <a:xfrm>
            <a:off x="2652664" y="2743200"/>
            <a:ext cx="1946495" cy="200986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67744" y="2276872"/>
            <a:ext cx="136815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02B3F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Voltaire</a:t>
            </a:r>
            <a:br>
              <a:rPr lang="pt-PT" b="1" dirty="0" smtClean="0">
                <a:solidFill>
                  <a:schemeClr val="tx1"/>
                </a:solidFill>
              </a:rPr>
            </a:br>
            <a:r>
              <a:rPr lang="pt-PT" dirty="0" smtClean="0">
                <a:solidFill>
                  <a:schemeClr val="tx1"/>
                </a:solidFill>
              </a:rPr>
              <a:t>filósofo</a:t>
            </a:r>
            <a:endParaRPr lang="pt-PT" dirty="0">
              <a:solidFill>
                <a:schemeClr val="tx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2" t="58843" r="46238"/>
          <a:stretch/>
        </p:blipFill>
        <p:spPr>
          <a:xfrm>
            <a:off x="2996696" y="4062845"/>
            <a:ext cx="1919335" cy="28225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48037" y="3004337"/>
            <a:ext cx="136815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227A3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>
                <a:solidFill>
                  <a:schemeClr val="tx1"/>
                </a:solidFill>
              </a:rPr>
              <a:t>D’</a:t>
            </a:r>
            <a:r>
              <a:rPr lang="pt-PT" b="1" dirty="0" err="1">
                <a:solidFill>
                  <a:schemeClr val="tx1"/>
                </a:solidFill>
              </a:rPr>
              <a:t>Alembert</a:t>
            </a:r>
            <a:r>
              <a:rPr lang="pt-PT" dirty="0">
                <a:solidFill>
                  <a:schemeClr val="tx1"/>
                </a:solidFill>
              </a:rPr>
              <a:t/>
            </a:r>
            <a:br>
              <a:rPr lang="pt-PT" dirty="0">
                <a:solidFill>
                  <a:schemeClr val="tx1"/>
                </a:solidFill>
              </a:rPr>
            </a:br>
            <a:r>
              <a:rPr lang="pt-PT" dirty="0">
                <a:solidFill>
                  <a:schemeClr val="tx1"/>
                </a:solidFill>
              </a:rPr>
              <a:t>filósofo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H="1">
            <a:off x="5148064" y="3927861"/>
            <a:ext cx="792088" cy="0"/>
          </a:xfrm>
          <a:prstGeom prst="line">
            <a:avLst/>
          </a:prstGeom>
          <a:ln w="25400">
            <a:solidFill>
              <a:srgbClr val="39D4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03" t="30624" r="25644" b="27528"/>
          <a:stretch/>
        </p:blipFill>
        <p:spPr>
          <a:xfrm>
            <a:off x="5459240" y="2127564"/>
            <a:ext cx="1339912" cy="286994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8" t="46465" r="23070" b="26604"/>
          <a:stretch/>
        </p:blipFill>
        <p:spPr>
          <a:xfrm>
            <a:off x="5413972" y="3213980"/>
            <a:ext cx="1620571" cy="184690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6" t="56630" r="11584"/>
          <a:stretch/>
        </p:blipFill>
        <p:spPr>
          <a:xfrm>
            <a:off x="5893806" y="3911096"/>
            <a:ext cx="2190939" cy="29742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79" t="60327"/>
          <a:stretch/>
        </p:blipFill>
        <p:spPr>
          <a:xfrm>
            <a:off x="6590922" y="4164594"/>
            <a:ext cx="2553077" cy="2720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08104" y="3004337"/>
            <a:ext cx="136815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FFFC0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err="1" smtClean="0">
                <a:solidFill>
                  <a:schemeClr val="tx1"/>
                </a:solidFill>
              </a:rPr>
              <a:t>Turgot</a:t>
            </a:r>
            <a:r>
              <a:rPr lang="pt-PT" dirty="0" smtClean="0">
                <a:solidFill>
                  <a:schemeClr val="tx1"/>
                </a:solidFill>
              </a:rPr>
              <a:t/>
            </a:r>
            <a:br>
              <a:rPr lang="pt-PT" dirty="0" smtClean="0">
                <a:solidFill>
                  <a:schemeClr val="tx1"/>
                </a:solidFill>
              </a:rPr>
            </a:br>
            <a:r>
              <a:rPr lang="pt-PT" dirty="0" smtClean="0">
                <a:solidFill>
                  <a:schemeClr val="tx1"/>
                </a:solidFill>
              </a:rPr>
              <a:t>economista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70589" y="2276872"/>
            <a:ext cx="2203422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FF7026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Madame </a:t>
            </a:r>
            <a:r>
              <a:rPr lang="pt-PT" b="1" dirty="0" err="1" smtClean="0">
                <a:solidFill>
                  <a:schemeClr val="tx1"/>
                </a:solidFill>
              </a:rPr>
              <a:t>Geoffrin</a:t>
            </a:r>
            <a:r>
              <a:rPr lang="pt-PT" b="1" dirty="0" smtClean="0">
                <a:solidFill>
                  <a:schemeClr val="tx1"/>
                </a:solidFill>
              </a:rPr>
              <a:t>, </a:t>
            </a:r>
            <a:r>
              <a:rPr lang="pt-PT" dirty="0" smtClean="0">
                <a:solidFill>
                  <a:schemeClr val="tx1"/>
                </a:solidFill>
              </a:rPr>
              <a:t>anfitriã do Salão</a:t>
            </a:r>
            <a:endParaRPr lang="pt-PT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42434" y="3004337"/>
            <a:ext cx="1504967" cy="561294"/>
          </a:xfrm>
          <a:prstGeom prst="rect">
            <a:avLst/>
          </a:prstGeom>
          <a:solidFill>
            <a:schemeClr val="bg1"/>
          </a:solidFill>
          <a:ln w="25400">
            <a:solidFill>
              <a:srgbClr val="EB212D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PT" b="1" dirty="0" smtClean="0">
                <a:solidFill>
                  <a:schemeClr val="tx1"/>
                </a:solidFill>
              </a:rPr>
              <a:t>Montesquieu</a:t>
            </a:r>
            <a:r>
              <a:rPr lang="pt-PT" dirty="0" smtClean="0">
                <a:solidFill>
                  <a:schemeClr val="tx1"/>
                </a:solidFill>
              </a:rPr>
              <a:t/>
            </a:r>
            <a:br>
              <a:rPr lang="pt-PT" dirty="0" smtClean="0">
                <a:solidFill>
                  <a:schemeClr val="tx1"/>
                </a:solidFill>
              </a:rPr>
            </a:br>
            <a:r>
              <a:rPr lang="pt-PT" dirty="0" smtClean="0">
                <a:solidFill>
                  <a:schemeClr val="tx1"/>
                </a:solidFill>
              </a:rPr>
              <a:t>filósofo</a:t>
            </a:r>
            <a:endParaRPr lang="pt-P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25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7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iluminismo 0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" t="1066" r="5872" b="31666"/>
          <a:stretch/>
        </p:blipFill>
        <p:spPr bwMode="auto">
          <a:xfrm>
            <a:off x="0" y="557058"/>
            <a:ext cx="5400600" cy="5500302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923693" y="1082655"/>
            <a:ext cx="4149970" cy="4317097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b="1" dirty="0" smtClean="0"/>
              <a:t>A </a:t>
            </a:r>
            <a:r>
              <a:rPr lang="pt-PT" b="1" dirty="0"/>
              <a:t>Filosofia das Luzes defendia</a:t>
            </a:r>
            <a:r>
              <a:rPr lang="pt-PT" b="1" dirty="0" smtClean="0"/>
              <a:t>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uso da razão para atingir o progresso;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melhoria do indivíduo e da sociedade</a:t>
            </a:r>
            <a:r>
              <a:rPr lang="pt-PT" dirty="0" smtClean="0"/>
              <a:t>.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endParaRPr lang="pt-PT" dirty="0"/>
          </a:p>
          <a:p>
            <a:r>
              <a:rPr lang="pt-PT" b="1" dirty="0"/>
              <a:t>O uso da razão tornou-se o motor do progresso e do desenvolvimento da humanidade.</a:t>
            </a:r>
          </a:p>
          <a:p>
            <a:endParaRPr lang="pt-PT" b="1" dirty="0"/>
          </a:p>
          <a:p>
            <a:r>
              <a:rPr lang="pt-PT" b="1" dirty="0"/>
              <a:t>A razão não conhecia fronteiras.</a:t>
            </a:r>
          </a:p>
          <a:p>
            <a:endParaRPr lang="pt-PT" b="1" dirty="0"/>
          </a:p>
          <a:p>
            <a:r>
              <a:rPr lang="pt-PT" b="1" dirty="0"/>
              <a:t>O Iluminismo provocou uma enorme expansão do conhecimento científico: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/>
              <a:t>nas ciências naturais,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/>
              <a:t>nas ciências da vida,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/>
              <a:t>nas ciências humanas.</a:t>
            </a:r>
          </a:p>
        </p:txBody>
      </p:sp>
    </p:spTree>
    <p:extLst>
      <p:ext uri="{BB962C8B-B14F-4D97-AF65-F5344CB8AC3E}">
        <p14:creationId xmlns:p14="http://schemas.microsoft.com/office/powerpoint/2010/main" val="29383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230216" y="626446"/>
            <a:ext cx="6683568" cy="530337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b="1" dirty="0"/>
              <a:t>O Iluminismo provocou a expansão do conhecimento </a:t>
            </a:r>
            <a:r>
              <a:rPr lang="pt-PT" b="1" dirty="0" smtClean="0"/>
              <a:t>científico.</a:t>
            </a:r>
            <a:endParaRPr lang="pt-PT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45" y="1227119"/>
            <a:ext cx="6696110" cy="4620316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7923" y="5954763"/>
            <a:ext cx="76033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000" dirty="0"/>
              <a:t>Um grupo de curiosos assiste à explicação de um filósofo sobre o planetário. A representação do sol foi substituída por luz artificial.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2533" y="5441412"/>
            <a:ext cx="326571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pt-PT" sz="1600" dirty="0"/>
              <a:t>Joseph </a:t>
            </a:r>
            <a:r>
              <a:rPr lang="pt-PT" sz="1600" dirty="0" err="1"/>
              <a:t>Wright</a:t>
            </a:r>
            <a:r>
              <a:rPr lang="pt-PT" sz="1600" dirty="0"/>
              <a:t>, </a:t>
            </a:r>
            <a:r>
              <a:rPr lang="pt-PT" sz="1600" i="1" dirty="0"/>
              <a:t>O planetário</a:t>
            </a:r>
            <a:r>
              <a:rPr lang="pt-PT" sz="1600" dirty="0"/>
              <a:t>, c. 1766</a:t>
            </a:r>
            <a:r>
              <a:rPr lang="pt-PT" sz="1600" dirty="0" smtClean="0"/>
              <a:t>.</a:t>
            </a:r>
            <a:endParaRPr lang="pt-PT" sz="1600" dirty="0"/>
          </a:p>
        </p:txBody>
      </p:sp>
    </p:spTree>
    <p:extLst>
      <p:ext uri="{BB962C8B-B14F-4D97-AF65-F5344CB8AC3E}">
        <p14:creationId xmlns:p14="http://schemas.microsoft.com/office/powerpoint/2010/main" val="357300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45" y="1227119"/>
            <a:ext cx="6696110" cy="4620316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4204529" y="781700"/>
            <a:ext cx="4889229" cy="1593004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b="1" dirty="0"/>
              <a:t>A experiência ocupou um lugar central na teoria do conhecimento no século XVIII, através: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 smtClean="0"/>
              <a:t>da </a:t>
            </a:r>
            <a:r>
              <a:rPr lang="pt-PT" dirty="0"/>
              <a:t>observação,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/>
              <a:t>da análise,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pt-PT" dirty="0"/>
              <a:t>da comparação</a:t>
            </a:r>
            <a:r>
              <a:rPr lang="pt-PT" dirty="0" smtClean="0"/>
              <a:t>…</a:t>
            </a:r>
            <a:endParaRPr lang="pt-PT" b="1" dirty="0"/>
          </a:p>
        </p:txBody>
      </p:sp>
    </p:spTree>
    <p:extLst>
      <p:ext uri="{BB962C8B-B14F-4D97-AF65-F5344CB8AC3E}">
        <p14:creationId xmlns:p14="http://schemas.microsoft.com/office/powerpoint/2010/main" val="54242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-0.11875 0.16991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37" y="84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95804" y="3491377"/>
            <a:ext cx="2577542" cy="2135700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pt-PT" b="1" dirty="0"/>
              <a:t> Defende</a:t>
            </a:r>
            <a:r>
              <a:rPr lang="pt-PT" b="1" dirty="0" smtClean="0"/>
              <a:t>: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tolerância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progresso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felicidade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liberdade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igualdade do género humano</a:t>
            </a:r>
          </a:p>
        </p:txBody>
      </p:sp>
      <p:sp>
        <p:nvSpPr>
          <p:cNvPr id="4" name="Forma livre 3"/>
          <p:cNvSpPr/>
          <p:nvPr/>
        </p:nvSpPr>
        <p:spPr>
          <a:xfrm>
            <a:off x="195804" y="751806"/>
            <a:ext cx="2592000" cy="2556000"/>
          </a:xfrm>
          <a:custGeom>
            <a:avLst/>
            <a:gdLst>
              <a:gd name="connsiteX0" fmla="*/ 0 w 2262981"/>
              <a:gd name="connsiteY0" fmla="*/ 373775 h 2242607"/>
              <a:gd name="connsiteX1" fmla="*/ 373775 w 2262981"/>
              <a:gd name="connsiteY1" fmla="*/ 0 h 2242607"/>
              <a:gd name="connsiteX2" fmla="*/ 1889206 w 2262981"/>
              <a:gd name="connsiteY2" fmla="*/ 0 h 2242607"/>
              <a:gd name="connsiteX3" fmla="*/ 2262981 w 2262981"/>
              <a:gd name="connsiteY3" fmla="*/ 373775 h 2242607"/>
              <a:gd name="connsiteX4" fmla="*/ 2262981 w 2262981"/>
              <a:gd name="connsiteY4" fmla="*/ 1868832 h 2242607"/>
              <a:gd name="connsiteX5" fmla="*/ 1889206 w 2262981"/>
              <a:gd name="connsiteY5" fmla="*/ 2242607 h 2242607"/>
              <a:gd name="connsiteX6" fmla="*/ 373775 w 2262981"/>
              <a:gd name="connsiteY6" fmla="*/ 2242607 h 2242607"/>
              <a:gd name="connsiteX7" fmla="*/ 0 w 2262981"/>
              <a:gd name="connsiteY7" fmla="*/ 1868832 h 2242607"/>
              <a:gd name="connsiteX8" fmla="*/ 0 w 2262981"/>
              <a:gd name="connsiteY8" fmla="*/ 373775 h 22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2981" h="2242607">
                <a:moveTo>
                  <a:pt x="377171" y="2242607"/>
                </a:moveTo>
                <a:cubicBezTo>
                  <a:pt x="168865" y="2242607"/>
                  <a:pt x="0" y="2076769"/>
                  <a:pt x="0" y="1872197"/>
                </a:cubicBezTo>
                <a:lnTo>
                  <a:pt x="0" y="370410"/>
                </a:lnTo>
                <a:cubicBezTo>
                  <a:pt x="0" y="165838"/>
                  <a:pt x="168865" y="0"/>
                  <a:pt x="377171" y="0"/>
                </a:cubicBezTo>
                <a:lnTo>
                  <a:pt x="1885810" y="0"/>
                </a:lnTo>
                <a:cubicBezTo>
                  <a:pt x="2094116" y="0"/>
                  <a:pt x="2262981" y="165838"/>
                  <a:pt x="2262981" y="370410"/>
                </a:cubicBezTo>
                <a:lnTo>
                  <a:pt x="2262981" y="1872197"/>
                </a:lnTo>
                <a:cubicBezTo>
                  <a:pt x="2262981" y="2076769"/>
                  <a:pt x="2094116" y="2242607"/>
                  <a:pt x="1885810" y="2242607"/>
                </a:cubicBezTo>
                <a:lnTo>
                  <a:pt x="377171" y="2242607"/>
                </a:lnTo>
                <a:close/>
              </a:path>
            </a:pathLst>
          </a:custGeom>
          <a:blipFill rotWithShape="0">
            <a:blip r:embed="rId2"/>
            <a:srcRect/>
            <a:stretch>
              <a:fillRect l="-2620" t="-1760" r="-158" b="-1057"/>
            </a:stretch>
          </a:blip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086" tIns="161083" rIns="161083" bIns="72683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b="1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PT" sz="2000" b="1" kern="1200" dirty="0" smtClean="0"/>
              <a:t>   </a:t>
            </a:r>
            <a:endParaRPr lang="pt-PT" sz="1050" kern="12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050" kern="1200" dirty="0" smtClean="0"/>
          </a:p>
          <a:p>
            <a:pPr lvl="0" algn="ctr">
              <a:spcBef>
                <a:spcPct val="0"/>
              </a:spcBef>
            </a:pPr>
            <a:endParaRPr lang="pt-PT" sz="900" kern="12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900" kern="1200" dirty="0" smtClean="0"/>
              <a:t> </a:t>
            </a:r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900" kern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53" y="762819"/>
            <a:ext cx="3443953" cy="2579641"/>
          </a:xfrm>
          <a:prstGeom prst="roundRect">
            <a:avLst>
              <a:gd name="adj" fmla="val 16667"/>
            </a:avLst>
          </a:prstGeom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08858" y="3491377"/>
            <a:ext cx="3421604" cy="2135700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36000" rtlCol="0" anchor="t"/>
          <a:lstStyle/>
          <a:p>
            <a:r>
              <a:rPr lang="pt-PT" b="1" dirty="0"/>
              <a:t>Defende: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apologia da razão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valor do </a:t>
            </a:r>
            <a:r>
              <a:rPr lang="pt-PT" dirty="0" smtClean="0"/>
              <a:t>indivíduo</a:t>
            </a:r>
            <a:endParaRPr lang="pt-PT" dirty="0"/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 valor da educação </a:t>
            </a:r>
            <a:endParaRPr lang="pt-PT" dirty="0"/>
          </a:p>
        </p:txBody>
      </p:sp>
      <p:pic>
        <p:nvPicPr>
          <p:cNvPr id="8" name="Imagem 10"/>
          <p:cNvPicPr>
            <a:picLocks noChangeAspect="1"/>
          </p:cNvPicPr>
          <p:nvPr/>
        </p:nvPicPr>
        <p:blipFill rotWithShape="1">
          <a:blip r:embed="rId4"/>
          <a:srcRect l="17834" t="13692"/>
          <a:stretch/>
        </p:blipFill>
        <p:spPr>
          <a:xfrm>
            <a:off x="6481187" y="763675"/>
            <a:ext cx="3084844" cy="4873449"/>
          </a:xfrm>
          <a:prstGeom prst="roundRect">
            <a:avLst>
              <a:gd name="adj" fmla="val 16667"/>
            </a:avLst>
          </a:prstGeom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163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95804" y="3491377"/>
            <a:ext cx="2577542" cy="2989810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36000" rtlCol="0" anchor="t"/>
          <a:lstStyle/>
          <a:p>
            <a:r>
              <a:rPr lang="pt-PT" b="1" dirty="0"/>
              <a:t> Defende</a:t>
            </a:r>
            <a:r>
              <a:rPr lang="pt-PT" b="1" dirty="0" smtClean="0"/>
              <a:t>: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/>
              <a:t>a liberdade económica;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livre circulação;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liberdade religiosa;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deísmo (acredita que o Universo era regulado por uma inteligência suprema, um Ser Supremo).</a:t>
            </a:r>
          </a:p>
        </p:txBody>
      </p:sp>
      <p:sp>
        <p:nvSpPr>
          <p:cNvPr id="4" name="Forma livre 3"/>
          <p:cNvSpPr/>
          <p:nvPr/>
        </p:nvSpPr>
        <p:spPr>
          <a:xfrm>
            <a:off x="195804" y="751806"/>
            <a:ext cx="2592000" cy="2556000"/>
          </a:xfrm>
          <a:custGeom>
            <a:avLst/>
            <a:gdLst>
              <a:gd name="connsiteX0" fmla="*/ 0 w 2262981"/>
              <a:gd name="connsiteY0" fmla="*/ 373775 h 2242607"/>
              <a:gd name="connsiteX1" fmla="*/ 373775 w 2262981"/>
              <a:gd name="connsiteY1" fmla="*/ 0 h 2242607"/>
              <a:gd name="connsiteX2" fmla="*/ 1889206 w 2262981"/>
              <a:gd name="connsiteY2" fmla="*/ 0 h 2242607"/>
              <a:gd name="connsiteX3" fmla="*/ 2262981 w 2262981"/>
              <a:gd name="connsiteY3" fmla="*/ 373775 h 2242607"/>
              <a:gd name="connsiteX4" fmla="*/ 2262981 w 2262981"/>
              <a:gd name="connsiteY4" fmla="*/ 1868832 h 2242607"/>
              <a:gd name="connsiteX5" fmla="*/ 1889206 w 2262981"/>
              <a:gd name="connsiteY5" fmla="*/ 2242607 h 2242607"/>
              <a:gd name="connsiteX6" fmla="*/ 373775 w 2262981"/>
              <a:gd name="connsiteY6" fmla="*/ 2242607 h 2242607"/>
              <a:gd name="connsiteX7" fmla="*/ 0 w 2262981"/>
              <a:gd name="connsiteY7" fmla="*/ 1868832 h 2242607"/>
              <a:gd name="connsiteX8" fmla="*/ 0 w 2262981"/>
              <a:gd name="connsiteY8" fmla="*/ 373775 h 2242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2981" h="2242607">
                <a:moveTo>
                  <a:pt x="377171" y="2242607"/>
                </a:moveTo>
                <a:cubicBezTo>
                  <a:pt x="168865" y="2242607"/>
                  <a:pt x="0" y="2076769"/>
                  <a:pt x="0" y="1872197"/>
                </a:cubicBezTo>
                <a:lnTo>
                  <a:pt x="0" y="370410"/>
                </a:lnTo>
                <a:cubicBezTo>
                  <a:pt x="0" y="165838"/>
                  <a:pt x="168865" y="0"/>
                  <a:pt x="377171" y="0"/>
                </a:cubicBezTo>
                <a:lnTo>
                  <a:pt x="1885810" y="0"/>
                </a:lnTo>
                <a:cubicBezTo>
                  <a:pt x="2094116" y="0"/>
                  <a:pt x="2262981" y="165838"/>
                  <a:pt x="2262981" y="370410"/>
                </a:cubicBezTo>
                <a:lnTo>
                  <a:pt x="2262981" y="1872197"/>
                </a:lnTo>
                <a:cubicBezTo>
                  <a:pt x="2262981" y="2076769"/>
                  <a:pt x="2094116" y="2242607"/>
                  <a:pt x="1885810" y="2242607"/>
                </a:cubicBezTo>
                <a:lnTo>
                  <a:pt x="377171" y="2242607"/>
                </a:lnTo>
                <a:close/>
              </a:path>
            </a:pathLst>
          </a:custGeom>
          <a:blipFill rotWithShape="0">
            <a:blip r:embed="rId2"/>
            <a:srcRect/>
            <a:stretch>
              <a:fillRect l="-2620" t="-1760" r="-158" b="-1057"/>
            </a:stretch>
          </a:blipFill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1086" tIns="161083" rIns="161083" bIns="726830" numCol="1" spcCol="1270" anchor="ctr" anchorCtr="0">
            <a:noAutofit/>
          </a:bodyPr>
          <a:lstStyle/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1050" b="1" kern="1200" dirty="0" smtClean="0"/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PT" sz="2000" b="1" kern="1200" dirty="0" smtClean="0"/>
              <a:t>   </a:t>
            </a:r>
            <a:endParaRPr lang="pt-PT" sz="1050" kern="12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050" kern="1200" dirty="0" smtClean="0"/>
          </a:p>
          <a:p>
            <a:pPr lvl="0" algn="ctr">
              <a:spcBef>
                <a:spcPct val="0"/>
              </a:spcBef>
            </a:pPr>
            <a:endParaRPr lang="pt-PT" sz="900" kern="12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900" kern="1200" dirty="0" smtClean="0"/>
              <a:t> </a:t>
            </a:r>
          </a:p>
          <a:p>
            <a:pPr lvl="0" algn="ctr" defTabSz="1511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pt-PT" sz="900" kern="1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653" y="762819"/>
            <a:ext cx="3443953" cy="2579641"/>
          </a:xfrm>
          <a:prstGeom prst="roundRect">
            <a:avLst>
              <a:gd name="adj" fmla="val 16667"/>
            </a:avLst>
          </a:prstGeom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908858" y="3491377"/>
            <a:ext cx="3421604" cy="2989810"/>
          </a:xfrm>
          <a:prstGeom prst="roundRect">
            <a:avLst>
              <a:gd name="adj" fmla="val 335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Ins="36000" rtlCol="0" anchor="t"/>
          <a:lstStyle/>
          <a:p>
            <a:r>
              <a:rPr lang="pt-PT" b="1" dirty="0" smtClean="0"/>
              <a:t>Rejeita:</a:t>
            </a:r>
            <a:endParaRPr lang="pt-PT" b="1" dirty="0"/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/>
              <a:t>a arbitrariedade;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os </a:t>
            </a:r>
            <a:r>
              <a:rPr lang="pt-PT" dirty="0"/>
              <a:t>dogmas;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explicação religiosa;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o </a:t>
            </a:r>
            <a:r>
              <a:rPr lang="pt-PT" dirty="0"/>
              <a:t>fanatismo;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intolerância;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discriminação;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tortura;</a:t>
            </a:r>
          </a:p>
          <a:p>
            <a:pPr marL="285750" indent="-195263">
              <a:buFont typeface="Arial" panose="020B0604020202020204" pitchFamily="34" charset="0"/>
              <a:buChar char="•"/>
            </a:pPr>
            <a:r>
              <a:rPr lang="pt-PT" dirty="0" smtClean="0"/>
              <a:t>a </a:t>
            </a:r>
            <a:r>
              <a:rPr lang="pt-PT" dirty="0"/>
              <a:t>escravatura.</a:t>
            </a:r>
          </a:p>
        </p:txBody>
      </p:sp>
      <p:pic>
        <p:nvPicPr>
          <p:cNvPr id="7" name="Imagem 10"/>
          <p:cNvPicPr>
            <a:picLocks noChangeAspect="1"/>
          </p:cNvPicPr>
          <p:nvPr/>
        </p:nvPicPr>
        <p:blipFill rotWithShape="1">
          <a:blip r:embed="rId4"/>
          <a:srcRect l="17834" t="13692"/>
          <a:stretch/>
        </p:blipFill>
        <p:spPr>
          <a:xfrm>
            <a:off x="6481187" y="763675"/>
            <a:ext cx="3084844" cy="4873449"/>
          </a:xfrm>
          <a:prstGeom prst="roundRect">
            <a:avLst>
              <a:gd name="adj" fmla="val 16667"/>
            </a:avLst>
          </a:prstGeom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005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6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6" t="10575" r="1806" b="3914"/>
          <a:stretch/>
        </p:blipFill>
        <p:spPr bwMode="auto">
          <a:xfrm>
            <a:off x="-218415" y="552659"/>
            <a:ext cx="9394677" cy="630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1"/>
          <p:cNvSpPr/>
          <p:nvPr/>
        </p:nvSpPr>
        <p:spPr>
          <a:xfrm rot="21480000">
            <a:off x="4133678" y="2660988"/>
            <a:ext cx="4373273" cy="3105525"/>
          </a:xfrm>
          <a:custGeom>
            <a:avLst/>
            <a:gdLst>
              <a:gd name="connsiteX0" fmla="*/ 0 w 3946325"/>
              <a:gd name="connsiteY0" fmla="*/ 0 h 2862322"/>
              <a:gd name="connsiteX1" fmla="*/ 3946325 w 3946325"/>
              <a:gd name="connsiteY1" fmla="*/ 0 h 2862322"/>
              <a:gd name="connsiteX2" fmla="*/ 3946325 w 3946325"/>
              <a:gd name="connsiteY2" fmla="*/ 2862322 h 2862322"/>
              <a:gd name="connsiteX3" fmla="*/ 0 w 3946325"/>
              <a:gd name="connsiteY3" fmla="*/ 2862322 h 2862322"/>
              <a:gd name="connsiteX4" fmla="*/ 0 w 3946325"/>
              <a:gd name="connsiteY4" fmla="*/ 0 h 2862322"/>
              <a:gd name="connsiteX0" fmla="*/ 0 w 4247776"/>
              <a:gd name="connsiteY0" fmla="*/ 341644 h 3203966"/>
              <a:gd name="connsiteX1" fmla="*/ 4247776 w 4247776"/>
              <a:gd name="connsiteY1" fmla="*/ 0 h 3203966"/>
              <a:gd name="connsiteX2" fmla="*/ 3946325 w 4247776"/>
              <a:gd name="connsiteY2" fmla="*/ 3203966 h 3203966"/>
              <a:gd name="connsiteX3" fmla="*/ 0 w 4247776"/>
              <a:gd name="connsiteY3" fmla="*/ 3203966 h 3203966"/>
              <a:gd name="connsiteX4" fmla="*/ 0 w 4247776"/>
              <a:gd name="connsiteY4" fmla="*/ 341644 h 3203966"/>
              <a:gd name="connsiteX0" fmla="*/ 0 w 4368356"/>
              <a:gd name="connsiteY0" fmla="*/ 341644 h 3203966"/>
              <a:gd name="connsiteX1" fmla="*/ 4247776 w 4368356"/>
              <a:gd name="connsiteY1" fmla="*/ 0 h 3203966"/>
              <a:gd name="connsiteX2" fmla="*/ 4368356 w 4368356"/>
              <a:gd name="connsiteY2" fmla="*/ 2791983 h 3203966"/>
              <a:gd name="connsiteX3" fmla="*/ 0 w 4368356"/>
              <a:gd name="connsiteY3" fmla="*/ 3203966 h 3203966"/>
              <a:gd name="connsiteX4" fmla="*/ 0 w 4368356"/>
              <a:gd name="connsiteY4" fmla="*/ 341644 h 3203966"/>
              <a:gd name="connsiteX0" fmla="*/ 0 w 4247776"/>
              <a:gd name="connsiteY0" fmla="*/ 341644 h 3203966"/>
              <a:gd name="connsiteX1" fmla="*/ 4247776 w 4247776"/>
              <a:gd name="connsiteY1" fmla="*/ 0 h 3203966"/>
              <a:gd name="connsiteX2" fmla="*/ 4076954 w 4247776"/>
              <a:gd name="connsiteY2" fmla="*/ 3143675 h 3203966"/>
              <a:gd name="connsiteX3" fmla="*/ 0 w 4247776"/>
              <a:gd name="connsiteY3" fmla="*/ 3203966 h 3203966"/>
              <a:gd name="connsiteX4" fmla="*/ 0 w 4247776"/>
              <a:gd name="connsiteY4" fmla="*/ 341644 h 3203966"/>
              <a:gd name="connsiteX0" fmla="*/ 0 w 4247776"/>
              <a:gd name="connsiteY0" fmla="*/ 341644 h 3234111"/>
              <a:gd name="connsiteX1" fmla="*/ 4247776 w 4247776"/>
              <a:gd name="connsiteY1" fmla="*/ 0 h 3234111"/>
              <a:gd name="connsiteX2" fmla="*/ 4076954 w 4247776"/>
              <a:gd name="connsiteY2" fmla="*/ 3143675 h 3234111"/>
              <a:gd name="connsiteX3" fmla="*/ 211015 w 4247776"/>
              <a:gd name="connsiteY3" fmla="*/ 3234111 h 3234111"/>
              <a:gd name="connsiteX4" fmla="*/ 0 w 4247776"/>
              <a:gd name="connsiteY4" fmla="*/ 341644 h 3234111"/>
              <a:gd name="connsiteX0" fmla="*/ 0 w 4163855"/>
              <a:gd name="connsiteY0" fmla="*/ 260870 h 3234111"/>
              <a:gd name="connsiteX1" fmla="*/ 4163855 w 4163855"/>
              <a:gd name="connsiteY1" fmla="*/ 0 h 3234111"/>
              <a:gd name="connsiteX2" fmla="*/ 3993033 w 4163855"/>
              <a:gd name="connsiteY2" fmla="*/ 3143675 h 3234111"/>
              <a:gd name="connsiteX3" fmla="*/ 127094 w 4163855"/>
              <a:gd name="connsiteY3" fmla="*/ 3234111 h 3234111"/>
              <a:gd name="connsiteX4" fmla="*/ 0 w 4163855"/>
              <a:gd name="connsiteY4" fmla="*/ 260870 h 3234111"/>
              <a:gd name="connsiteX0" fmla="*/ 0 w 4155720"/>
              <a:gd name="connsiteY0" fmla="*/ 70561 h 3043802"/>
              <a:gd name="connsiteX1" fmla="*/ 4155720 w 4155720"/>
              <a:gd name="connsiteY1" fmla="*/ 0 h 3043802"/>
              <a:gd name="connsiteX2" fmla="*/ 3993033 w 4155720"/>
              <a:gd name="connsiteY2" fmla="*/ 2953366 h 3043802"/>
              <a:gd name="connsiteX3" fmla="*/ 127094 w 4155720"/>
              <a:gd name="connsiteY3" fmla="*/ 3043802 h 3043802"/>
              <a:gd name="connsiteX4" fmla="*/ 0 w 4155720"/>
              <a:gd name="connsiteY4" fmla="*/ 70561 h 3043802"/>
              <a:gd name="connsiteX0" fmla="*/ 0 w 4147942"/>
              <a:gd name="connsiteY0" fmla="*/ 123900 h 3097141"/>
              <a:gd name="connsiteX1" fmla="*/ 4147942 w 4147942"/>
              <a:gd name="connsiteY1" fmla="*/ 0 h 3097141"/>
              <a:gd name="connsiteX2" fmla="*/ 3993033 w 4147942"/>
              <a:gd name="connsiteY2" fmla="*/ 3006705 h 3097141"/>
              <a:gd name="connsiteX3" fmla="*/ 127094 w 4147942"/>
              <a:gd name="connsiteY3" fmla="*/ 3097141 h 3097141"/>
              <a:gd name="connsiteX4" fmla="*/ 0 w 4147942"/>
              <a:gd name="connsiteY4" fmla="*/ 123900 h 3097141"/>
              <a:gd name="connsiteX0" fmla="*/ 0 w 4147942"/>
              <a:gd name="connsiteY0" fmla="*/ 123900 h 3236447"/>
              <a:gd name="connsiteX1" fmla="*/ 4147942 w 4147942"/>
              <a:gd name="connsiteY1" fmla="*/ 0 h 3236447"/>
              <a:gd name="connsiteX2" fmla="*/ 3922860 w 4147942"/>
              <a:gd name="connsiteY2" fmla="*/ 3236447 h 3236447"/>
              <a:gd name="connsiteX3" fmla="*/ 127094 w 4147942"/>
              <a:gd name="connsiteY3" fmla="*/ 3097141 h 3236447"/>
              <a:gd name="connsiteX4" fmla="*/ 0 w 4147942"/>
              <a:gd name="connsiteY4" fmla="*/ 123900 h 3236447"/>
              <a:gd name="connsiteX0" fmla="*/ 0 w 4079031"/>
              <a:gd name="connsiteY0" fmla="*/ 158949 h 3236447"/>
              <a:gd name="connsiteX1" fmla="*/ 4079031 w 4079031"/>
              <a:gd name="connsiteY1" fmla="*/ 0 h 3236447"/>
              <a:gd name="connsiteX2" fmla="*/ 3853949 w 4079031"/>
              <a:gd name="connsiteY2" fmla="*/ 3236447 h 3236447"/>
              <a:gd name="connsiteX3" fmla="*/ 58183 w 4079031"/>
              <a:gd name="connsiteY3" fmla="*/ 3097141 h 3236447"/>
              <a:gd name="connsiteX4" fmla="*/ 0 w 4079031"/>
              <a:gd name="connsiteY4" fmla="*/ 158949 h 3236447"/>
              <a:gd name="connsiteX0" fmla="*/ 0 w 4079031"/>
              <a:gd name="connsiteY0" fmla="*/ 158949 h 3250869"/>
              <a:gd name="connsiteX1" fmla="*/ 4079031 w 4079031"/>
              <a:gd name="connsiteY1" fmla="*/ 0 h 3250869"/>
              <a:gd name="connsiteX2" fmla="*/ 3853949 w 4079031"/>
              <a:gd name="connsiteY2" fmla="*/ 3236447 h 3250869"/>
              <a:gd name="connsiteX3" fmla="*/ 194102 w 4079031"/>
              <a:gd name="connsiteY3" fmla="*/ 3250869 h 3250869"/>
              <a:gd name="connsiteX4" fmla="*/ 0 w 4079031"/>
              <a:gd name="connsiteY4" fmla="*/ 158949 h 3250869"/>
              <a:gd name="connsiteX0" fmla="*/ 0 w 4079031"/>
              <a:gd name="connsiteY0" fmla="*/ 158949 h 3273241"/>
              <a:gd name="connsiteX1" fmla="*/ 4079031 w 4079031"/>
              <a:gd name="connsiteY1" fmla="*/ 0 h 3273241"/>
              <a:gd name="connsiteX2" fmla="*/ 3712142 w 4079031"/>
              <a:gd name="connsiteY2" fmla="*/ 3273241 h 3273241"/>
              <a:gd name="connsiteX3" fmla="*/ 194102 w 4079031"/>
              <a:gd name="connsiteY3" fmla="*/ 3250869 h 3273241"/>
              <a:gd name="connsiteX4" fmla="*/ 0 w 4079031"/>
              <a:gd name="connsiteY4" fmla="*/ 158949 h 3273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79031" h="3273241">
                <a:moveTo>
                  <a:pt x="0" y="158949"/>
                </a:moveTo>
                <a:lnTo>
                  <a:pt x="4079031" y="0"/>
                </a:lnTo>
                <a:lnTo>
                  <a:pt x="3712142" y="3273241"/>
                </a:lnTo>
                <a:lnTo>
                  <a:pt x="194102" y="3250869"/>
                </a:lnTo>
                <a:lnTo>
                  <a:pt x="0" y="158949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216000" tIns="252000">
            <a:spAutoFit/>
          </a:bodyPr>
          <a:lstStyle/>
          <a:p>
            <a:pPr algn="ctr"/>
            <a:r>
              <a:rPr lang="pt-PT" sz="2000" dirty="0">
                <a:solidFill>
                  <a:srgbClr val="4A191C"/>
                </a:solidFill>
              </a:rPr>
              <a:t>A valorização do indivíduo levou os iluministas a </a:t>
            </a:r>
            <a:r>
              <a:rPr lang="pt-PT" sz="2000" dirty="0" smtClean="0">
                <a:solidFill>
                  <a:srgbClr val="4A191C"/>
                </a:solidFill>
              </a:rPr>
              <a:t>desenvolverem </a:t>
            </a:r>
            <a:r>
              <a:rPr lang="pt-PT" sz="2000" dirty="0">
                <a:solidFill>
                  <a:srgbClr val="4A191C"/>
                </a:solidFill>
              </a:rPr>
              <a:t>um ideal de justiça, a </a:t>
            </a:r>
            <a:r>
              <a:rPr lang="pt-PT" sz="2000" dirty="0" smtClean="0">
                <a:solidFill>
                  <a:srgbClr val="4A191C"/>
                </a:solidFill>
              </a:rPr>
              <a:t>defenderem </a:t>
            </a:r>
            <a:r>
              <a:rPr lang="pt-PT" sz="2000" dirty="0">
                <a:solidFill>
                  <a:srgbClr val="4A191C"/>
                </a:solidFill>
              </a:rPr>
              <a:t>a capacidade de aceitar a diferença, a </a:t>
            </a:r>
            <a:r>
              <a:rPr lang="pt-PT" sz="2000" dirty="0" smtClean="0">
                <a:solidFill>
                  <a:srgbClr val="4A191C"/>
                </a:solidFill>
              </a:rPr>
              <a:t>reconhecerem </a:t>
            </a:r>
            <a:r>
              <a:rPr lang="pt-PT" sz="2000" dirty="0">
                <a:solidFill>
                  <a:srgbClr val="4A191C"/>
                </a:solidFill>
              </a:rPr>
              <a:t>a multiplicidade de pontos de vista e a </a:t>
            </a:r>
            <a:r>
              <a:rPr lang="pt-PT" sz="2000" dirty="0" smtClean="0">
                <a:solidFill>
                  <a:srgbClr val="4A191C"/>
                </a:solidFill>
              </a:rPr>
              <a:t>tomarem </a:t>
            </a:r>
            <a:r>
              <a:rPr lang="pt-PT" sz="2000" dirty="0">
                <a:solidFill>
                  <a:srgbClr val="4A191C"/>
                </a:solidFill>
              </a:rPr>
              <a:t>consciência de que todos </a:t>
            </a:r>
            <a:r>
              <a:rPr lang="pt-PT" sz="2000" dirty="0" smtClean="0">
                <a:solidFill>
                  <a:srgbClr val="4A191C"/>
                </a:solidFill>
              </a:rPr>
              <a:t>os homens podiam errar.</a:t>
            </a:r>
          </a:p>
          <a:p>
            <a:pPr algn="ctr"/>
            <a:r>
              <a:rPr lang="pt-PT" sz="2000" dirty="0">
                <a:solidFill>
                  <a:srgbClr val="4A191C"/>
                </a:solidFill>
              </a:rPr>
              <a:t>A</a:t>
            </a:r>
            <a:r>
              <a:rPr lang="pt-PT" sz="2000" dirty="0" smtClean="0">
                <a:solidFill>
                  <a:srgbClr val="4A191C"/>
                </a:solidFill>
              </a:rPr>
              <a:t> </a:t>
            </a:r>
            <a:r>
              <a:rPr lang="pt-PT" sz="2000" dirty="0">
                <a:solidFill>
                  <a:srgbClr val="4A191C"/>
                </a:solidFill>
              </a:rPr>
              <a:t>tolerância surgiu como um valor </a:t>
            </a:r>
            <a:r>
              <a:rPr lang="pt-PT" sz="2000" dirty="0" smtClean="0">
                <a:solidFill>
                  <a:srgbClr val="4A191C"/>
                </a:solidFill>
              </a:rPr>
              <a:t>fundamental.</a:t>
            </a:r>
          </a:p>
        </p:txBody>
      </p:sp>
    </p:spTree>
    <p:extLst>
      <p:ext uri="{BB962C8B-B14F-4D97-AF65-F5344CB8AC3E}">
        <p14:creationId xmlns:p14="http://schemas.microsoft.com/office/powerpoint/2010/main" val="270889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5"/>
          <a:stretch/>
        </p:blipFill>
        <p:spPr>
          <a:xfrm>
            <a:off x="0" y="1145628"/>
            <a:ext cx="9144000" cy="573975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145628"/>
            <a:ext cx="9144000" cy="18002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491880" y="3140968"/>
            <a:ext cx="5652120" cy="457424"/>
          </a:xfrm>
          <a:prstGeom prst="rect">
            <a:avLst/>
          </a:prstGeom>
          <a:solidFill>
            <a:schemeClr val="lt1">
              <a:alpha val="90000"/>
            </a:schemeClr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bIns="72000" anchor="b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100" dirty="0"/>
              <a:t>Mozart, </a:t>
            </a:r>
            <a:r>
              <a:rPr lang="pt-PT" sz="1100" i="1" dirty="0"/>
              <a:t>Flauta Mágica</a:t>
            </a:r>
            <a:r>
              <a:rPr lang="pt-PT" sz="1100" dirty="0"/>
              <a:t>, Ária da Rainha da Noite</a:t>
            </a:r>
            <a:r>
              <a:rPr lang="pt-PT" sz="1100" dirty="0" smtClean="0"/>
              <a:t>.</a:t>
            </a:r>
            <a:br>
              <a:rPr lang="pt-PT" sz="1100" dirty="0" smtClean="0"/>
            </a:br>
            <a:r>
              <a:rPr lang="pt-PT" sz="1100" dirty="0" smtClean="0"/>
              <a:t>A </a:t>
            </a:r>
            <a:r>
              <a:rPr lang="pt-PT" sz="1100" dirty="0"/>
              <a:t>Rainha da Noite simboliza, nesta ópera, o obscurantismo e a resistência ao espírito das Luzes.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15220" y="1139806"/>
            <a:ext cx="3517610" cy="2021018"/>
          </a:xfrm>
          <a:solidFill>
            <a:schemeClr val="lt1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180000" rIns="108000" bIns="72000" anchor="b"/>
          <a:lstStyle/>
          <a:p>
            <a:pPr marL="179388" indent="-179388">
              <a:lnSpc>
                <a:spcPts val="1400"/>
              </a:lnSpc>
            </a:pPr>
            <a:r>
              <a:rPr lang="pt-PT" sz="1600" i="1" dirty="0" err="1"/>
              <a:t>Aufklärung</a:t>
            </a:r>
            <a:r>
              <a:rPr lang="pt-PT" sz="1600" dirty="0"/>
              <a:t>, na Alemanha</a:t>
            </a:r>
          </a:p>
          <a:p>
            <a:pPr marL="179388" indent="-179388">
              <a:lnSpc>
                <a:spcPts val="1400"/>
              </a:lnSpc>
            </a:pPr>
            <a:r>
              <a:rPr lang="pt-PT" sz="1600" i="1" dirty="0" err="1"/>
              <a:t>Lumières</a:t>
            </a:r>
            <a:r>
              <a:rPr lang="pt-PT" sz="1600" dirty="0"/>
              <a:t>, em França</a:t>
            </a:r>
          </a:p>
          <a:p>
            <a:pPr marL="179388" indent="-179388">
              <a:lnSpc>
                <a:spcPts val="1400"/>
              </a:lnSpc>
            </a:pPr>
            <a:r>
              <a:rPr lang="pt-PT" sz="1600" i="1" dirty="0" err="1"/>
              <a:t>Illustración</a:t>
            </a:r>
            <a:r>
              <a:rPr lang="pt-PT" sz="1600" dirty="0"/>
              <a:t>, em Espanha</a:t>
            </a:r>
          </a:p>
          <a:p>
            <a:pPr marL="179388" indent="-179388">
              <a:lnSpc>
                <a:spcPts val="1400"/>
              </a:lnSpc>
            </a:pPr>
            <a:r>
              <a:rPr lang="pt-PT" sz="1600" i="1" dirty="0" err="1"/>
              <a:t>Enlightenment</a:t>
            </a:r>
            <a:r>
              <a:rPr lang="pt-PT" sz="1600" dirty="0"/>
              <a:t>, na Inglaterra </a:t>
            </a:r>
          </a:p>
          <a:p>
            <a:pPr marL="179388" indent="-179388">
              <a:lnSpc>
                <a:spcPts val="1400"/>
              </a:lnSpc>
            </a:pPr>
            <a:r>
              <a:rPr lang="pt-PT" sz="1600" i="1" dirty="0" err="1"/>
              <a:t>Illuminismo</a:t>
            </a:r>
            <a:r>
              <a:rPr lang="pt-PT" sz="1600" dirty="0"/>
              <a:t> em Itália</a:t>
            </a:r>
          </a:p>
          <a:p>
            <a:pPr marL="179388" indent="-179388">
              <a:lnSpc>
                <a:spcPts val="1400"/>
              </a:lnSpc>
            </a:pPr>
            <a:r>
              <a:rPr lang="pt-PT" sz="1600" i="1" dirty="0"/>
              <a:t>Luzes</a:t>
            </a:r>
            <a:r>
              <a:rPr lang="pt-PT" sz="1600" dirty="0"/>
              <a:t> ou </a:t>
            </a:r>
            <a:r>
              <a:rPr lang="pt-PT" sz="1600" i="1" dirty="0"/>
              <a:t>Iluminismo </a:t>
            </a:r>
            <a:r>
              <a:rPr lang="pt-PT" sz="1600" dirty="0"/>
              <a:t>em Portugal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491880" y="945402"/>
            <a:ext cx="5652120" cy="2215422"/>
          </a:xfrm>
          <a:prstGeom prst="rect">
            <a:avLst/>
          </a:prstGeom>
          <a:solidFill>
            <a:schemeClr val="lt1"/>
          </a:solidFill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bIns="180000" anchor="b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300"/>
              </a:lnSpc>
              <a:buNone/>
            </a:pPr>
            <a:r>
              <a:rPr lang="pt-PT" sz="2000" dirty="0"/>
              <a:t>A luz, símbolo do conhecimento e da </a:t>
            </a:r>
            <a:r>
              <a:rPr lang="pt-PT" sz="2000" dirty="0" smtClean="0"/>
              <a:t>clareza</a:t>
            </a:r>
            <a:br>
              <a:rPr lang="pt-PT" sz="2000" dirty="0" smtClean="0"/>
            </a:br>
            <a:r>
              <a:rPr lang="pt-PT" sz="2000" dirty="0" smtClean="0"/>
              <a:t>de </a:t>
            </a:r>
            <a:r>
              <a:rPr lang="pt-PT" sz="2000" dirty="0"/>
              <a:t>espírito, fazia despertar o Homem do obscurantismo. </a:t>
            </a:r>
          </a:p>
          <a:p>
            <a:pPr marL="0" indent="0">
              <a:lnSpc>
                <a:spcPts val="2300"/>
              </a:lnSpc>
              <a:buNone/>
            </a:pPr>
            <a:r>
              <a:rPr lang="pt-PT" sz="2000" dirty="0"/>
              <a:t>Por isso, o século XVIII ficou conhecido </a:t>
            </a:r>
            <a:r>
              <a:rPr lang="pt-PT" sz="2000" dirty="0" smtClean="0"/>
              <a:t>como</a:t>
            </a:r>
            <a:br>
              <a:rPr lang="pt-PT" sz="2000" dirty="0" smtClean="0"/>
            </a:br>
            <a:r>
              <a:rPr lang="pt-PT" sz="2000" dirty="0" smtClean="0"/>
              <a:t>o </a:t>
            </a:r>
            <a:r>
              <a:rPr lang="pt-PT" sz="2000" dirty="0"/>
              <a:t>“Século das Luzes” ou a “Idade da Razão”.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15875" y="497692"/>
            <a:ext cx="8632589" cy="707886"/>
          </a:xfrm>
          <a:noFill/>
        </p:spPr>
        <p:txBody>
          <a:bodyPr lIns="72000" rIns="72000"/>
          <a:lstStyle/>
          <a:p>
            <a:r>
              <a:rPr lang="pt-PT" sz="2000" dirty="0"/>
              <a:t>O </a:t>
            </a:r>
            <a:r>
              <a:rPr lang="pt-PT" sz="2000" dirty="0" smtClean="0"/>
              <a:t>Iluminismo </a:t>
            </a:r>
            <a:r>
              <a:rPr lang="pt-PT" sz="2000" dirty="0"/>
              <a:t>foi um movimento intelectual que teve o seu início na segunda metade do século XVII e se prolongou durante o século XVIII, na Europa. </a:t>
            </a:r>
          </a:p>
        </p:txBody>
      </p:sp>
      <p:pic>
        <p:nvPicPr>
          <p:cNvPr id="2" name="media2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24528" y="-104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1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11" grpId="0" uiExpand="1" build="p" animBg="1"/>
      <p:bldP spid="13" grpId="0" uiExpand="1" build="p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202" y="576649"/>
            <a:ext cx="8632589" cy="707886"/>
          </a:xfrm>
        </p:spPr>
        <p:txBody>
          <a:bodyPr/>
          <a:lstStyle/>
          <a:p>
            <a:pPr>
              <a:lnSpc>
                <a:spcPts val="2400"/>
              </a:lnSpc>
            </a:pPr>
            <a:r>
              <a:rPr lang="pt-PT" dirty="0"/>
              <a:t>Quando</a:t>
            </a:r>
            <a:r>
              <a:rPr lang="pt-PT" dirty="0" smtClean="0"/>
              <a:t>?</a:t>
            </a:r>
            <a:br>
              <a:rPr lang="pt-PT" dirty="0" smtClean="0"/>
            </a:br>
            <a:r>
              <a:rPr lang="pt-PT" sz="2000" b="0" dirty="0" smtClean="0"/>
              <a:t>Cronologia </a:t>
            </a:r>
            <a:r>
              <a:rPr lang="pt-PT" sz="2000" b="0" dirty="0"/>
              <a:t>do Século das </a:t>
            </a:r>
            <a:r>
              <a:rPr lang="pt-PT" sz="2000" b="0" dirty="0" smtClean="0"/>
              <a:t>Luzes</a:t>
            </a:r>
            <a:endParaRPr lang="pt-PT" sz="2000" b="0" dirty="0"/>
          </a:p>
        </p:txBody>
      </p:sp>
      <p:pic>
        <p:nvPicPr>
          <p:cNvPr id="6" name="media3_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07078" y="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27433" y="1196975"/>
            <a:ext cx="8662454" cy="5661025"/>
            <a:chOff x="244883" y="1700808"/>
            <a:chExt cx="8662454" cy="4536504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4883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864020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483155" y="1700808"/>
              <a:ext cx="0" cy="4536504"/>
            </a:xfrm>
            <a:prstGeom prst="line">
              <a:avLst/>
            </a:prstGeom>
            <a:ln w="381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102293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721428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340565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56974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576112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195247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814384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433520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7052657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7669064" y="1700808"/>
              <a:ext cx="0" cy="4536504"/>
            </a:xfrm>
            <a:prstGeom prst="line">
              <a:avLst/>
            </a:prstGeom>
            <a:ln w="38100"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8288201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8907337" y="1700808"/>
              <a:ext cx="0" cy="4536504"/>
            </a:xfrm>
            <a:prstGeom prst="line">
              <a:avLst/>
            </a:prstGeom>
            <a:ln>
              <a:solidFill>
                <a:schemeClr val="bg1">
                  <a:lumMod val="85000"/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204912" y="1686141"/>
            <a:ext cx="4762554" cy="421708"/>
          </a:xfrm>
          <a:prstGeom prst="rect">
            <a:avLst/>
          </a:prstGeom>
          <a:solidFill>
            <a:schemeClr val="bg1"/>
          </a:solidFill>
          <a:ln w="25400">
            <a:solidFill>
              <a:srgbClr val="EB212D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1689-1755</a:t>
            </a:r>
            <a:r>
              <a:rPr lang="pt-PT" sz="1600" dirty="0" smtClean="0">
                <a:solidFill>
                  <a:schemeClr val="tx1"/>
                </a:solidFill>
              </a:rPr>
              <a:t> Montesquieu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50389" y="5722285"/>
            <a:ext cx="4948658" cy="42170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1724-1804</a:t>
            </a:r>
            <a:r>
              <a:rPr lang="pt-PT" sz="1600" dirty="0" smtClean="0">
                <a:solidFill>
                  <a:schemeClr val="tx1"/>
                </a:solidFill>
              </a:rPr>
              <a:t> Immanuel Kant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52450" y="2262733"/>
            <a:ext cx="5797550" cy="421708"/>
          </a:xfrm>
          <a:prstGeom prst="rect">
            <a:avLst/>
          </a:prstGeom>
          <a:solidFill>
            <a:schemeClr val="bg1"/>
          </a:solidFill>
          <a:ln w="25400">
            <a:solidFill>
              <a:srgbClr val="02B3F5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1694-1778</a:t>
            </a:r>
            <a:r>
              <a:rPr lang="pt-PT" sz="1600" dirty="0" smtClean="0">
                <a:solidFill>
                  <a:schemeClr val="tx1"/>
                </a:solidFill>
              </a:rPr>
              <a:t> Voltaire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943100" y="2839325"/>
            <a:ext cx="5194300" cy="42170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1706-1790 </a:t>
            </a:r>
            <a:r>
              <a:rPr lang="pt-PT" sz="1600" dirty="0" smtClean="0">
                <a:solidFill>
                  <a:schemeClr val="tx1"/>
                </a:solidFill>
              </a:rPr>
              <a:t>Benjamin Franklin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298700" y="3415917"/>
            <a:ext cx="4051300" cy="421708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1712-1778</a:t>
            </a:r>
            <a:r>
              <a:rPr lang="pt-PT" sz="1600" dirty="0" smtClean="0">
                <a:solidFill>
                  <a:schemeClr val="tx1"/>
                </a:solidFill>
              </a:rPr>
              <a:t> Jean-Jacques Rousseau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2387600" y="3992509"/>
            <a:ext cx="4381500" cy="421708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1713-1784</a:t>
            </a:r>
            <a:r>
              <a:rPr lang="pt-PT" sz="1600" dirty="0" smtClean="0">
                <a:solidFill>
                  <a:schemeClr val="tx1"/>
                </a:solidFill>
              </a:rPr>
              <a:t> Denis Diderot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84450" y="4569101"/>
            <a:ext cx="4101358" cy="421708"/>
          </a:xfrm>
          <a:prstGeom prst="rect">
            <a:avLst/>
          </a:prstGeom>
          <a:solidFill>
            <a:schemeClr val="bg1"/>
          </a:solidFill>
          <a:ln w="25400">
            <a:solidFill>
              <a:srgbClr val="227A3C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1717-1783</a:t>
            </a:r>
            <a:r>
              <a:rPr lang="pt-PT" sz="1600" dirty="0" smtClean="0">
                <a:solidFill>
                  <a:schemeClr val="tx1"/>
                </a:solidFill>
              </a:rPr>
              <a:t> D’</a:t>
            </a:r>
            <a:r>
              <a:rPr lang="pt-PT" sz="1600" dirty="0" err="1" smtClean="0">
                <a:solidFill>
                  <a:schemeClr val="tx1"/>
                </a:solidFill>
              </a:rPr>
              <a:t>Alembert</a:t>
            </a:r>
            <a:endParaRPr lang="pt-PT" sz="1600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971800" y="5145693"/>
            <a:ext cx="4165600" cy="421708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bIns="180000" rtlCol="0" anchor="ctr"/>
          <a:lstStyle/>
          <a:p>
            <a:r>
              <a:rPr lang="pt-PT" sz="1600" b="1" dirty="0" smtClean="0">
                <a:solidFill>
                  <a:schemeClr val="tx1"/>
                </a:solidFill>
              </a:rPr>
              <a:t>1723-1790</a:t>
            </a:r>
            <a:r>
              <a:rPr lang="pt-PT" sz="1600" dirty="0" smtClean="0">
                <a:solidFill>
                  <a:schemeClr val="tx1"/>
                </a:solidFill>
              </a:rPr>
              <a:t> Adam Smith</a:t>
            </a:r>
            <a:endParaRPr lang="pt-PT" sz="1600" dirty="0">
              <a:solidFill>
                <a:schemeClr val="tx1"/>
              </a:solidFill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152400" y="1292441"/>
            <a:ext cx="2889250" cy="421708"/>
            <a:chOff x="152400" y="1292441"/>
            <a:chExt cx="2889250" cy="42170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52400" y="1492250"/>
              <a:ext cx="27686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04912" y="1292441"/>
              <a:ext cx="2836738" cy="421708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bIns="180000" rtlCol="0" anchor="ctr"/>
            <a:lstStyle/>
            <a:p>
              <a:r>
                <a:rPr lang="pt-P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1688-</a:t>
              </a:r>
              <a: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Revolução Gloriosa (Inglaterra)</a:t>
              </a:r>
              <a:endParaRPr lang="pt-PT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749800" y="1292441"/>
            <a:ext cx="2952750" cy="421708"/>
            <a:chOff x="4749800" y="1292441"/>
            <a:chExt cx="2952750" cy="421708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4749800" y="1492250"/>
              <a:ext cx="282575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/>
            <p:cNvSpPr/>
            <p:nvPr/>
          </p:nvSpPr>
          <p:spPr>
            <a:xfrm>
              <a:off x="4802312" y="1292441"/>
              <a:ext cx="2900238" cy="421708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bIns="180000" rtlCol="0" anchor="ctr"/>
            <a:lstStyle/>
            <a:p>
              <a:r>
                <a:rPr lang="pt-P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1751-</a:t>
              </a:r>
              <a: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Primeira edição da </a:t>
              </a:r>
              <a:r>
                <a:rPr lang="pt-PT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Enciclopédia</a:t>
              </a:r>
              <a:endParaRPr lang="pt-PT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210300" y="1766084"/>
            <a:ext cx="2933700" cy="617423"/>
            <a:chOff x="6210300" y="1766084"/>
            <a:chExt cx="2933700" cy="617423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210300" y="1955800"/>
              <a:ext cx="27000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6262812" y="1766084"/>
              <a:ext cx="2881188" cy="617423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bIns="180000" rtlCol="0" anchor="ctr"/>
            <a:lstStyle/>
            <a:p>
              <a:r>
                <a:rPr lang="pt-P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1776-</a:t>
              </a:r>
              <a: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Declaração da Independência</a:t>
              </a:r>
              <a:b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           dos Estados Unidos da América</a:t>
              </a:r>
              <a:endParaRPr lang="pt-PT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88150" y="2178050"/>
              <a:ext cx="22606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7080250" y="2441791"/>
            <a:ext cx="2063750" cy="421708"/>
            <a:chOff x="7080250" y="2441791"/>
            <a:chExt cx="2063750" cy="421708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7080250" y="2641600"/>
              <a:ext cx="1980000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/>
            <p:cNvSpPr/>
            <p:nvPr/>
          </p:nvSpPr>
          <p:spPr>
            <a:xfrm>
              <a:off x="7132762" y="2441791"/>
              <a:ext cx="2011238" cy="421708"/>
            </a:xfrm>
            <a:prstGeom prst="rect">
              <a:avLst/>
            </a:prstGeom>
            <a:noFill/>
            <a:ln w="254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bIns="180000" rtlCol="0" anchor="ctr"/>
            <a:lstStyle/>
            <a:p>
              <a:r>
                <a:rPr lang="pt-PT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1789-</a:t>
              </a:r>
              <a:r>
                <a:rPr lang="pt-PT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Revolução Francesa</a:t>
              </a:r>
              <a:endParaRPr lang="pt-PT" sz="1400" i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73" name="Content Placeholder 2"/>
          <p:cNvSpPr txBox="1">
            <a:spLocks/>
          </p:cNvSpPr>
          <p:nvPr/>
        </p:nvSpPr>
        <p:spPr>
          <a:xfrm>
            <a:off x="3466480" y="6305326"/>
            <a:ext cx="5652120" cy="457424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rIns="108000" bIns="72000" anchor="b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100" dirty="0"/>
              <a:t>Mozart, </a:t>
            </a:r>
            <a:r>
              <a:rPr lang="pt-PT" sz="1100" i="1" dirty="0"/>
              <a:t>Flauta Mágica</a:t>
            </a:r>
            <a:r>
              <a:rPr lang="pt-PT" sz="1100" dirty="0"/>
              <a:t>, Ária de </a:t>
            </a:r>
            <a:r>
              <a:rPr lang="pt-PT" sz="1100" dirty="0" err="1"/>
              <a:t>Paganeno</a:t>
            </a:r>
            <a:r>
              <a:rPr lang="pt-PT" sz="1100" dirty="0" smtClean="0"/>
              <a:t>.</a:t>
            </a:r>
            <a:br>
              <a:rPr lang="pt-PT" sz="1100" dirty="0" smtClean="0"/>
            </a:br>
            <a:r>
              <a:rPr lang="pt-PT" sz="1100" dirty="0" err="1" smtClean="0"/>
              <a:t>Paganeno</a:t>
            </a:r>
            <a:r>
              <a:rPr lang="pt-PT" sz="1100" dirty="0" smtClean="0"/>
              <a:t> </a:t>
            </a:r>
            <a:r>
              <a:rPr lang="pt-PT" sz="1100" dirty="0"/>
              <a:t>deseja apenas uma noiva, uma vida simples e sem preocupações.</a:t>
            </a:r>
          </a:p>
        </p:txBody>
      </p:sp>
    </p:spTree>
    <p:extLst>
      <p:ext uri="{BB962C8B-B14F-4D97-AF65-F5344CB8AC3E}">
        <p14:creationId xmlns:p14="http://schemas.microsoft.com/office/powerpoint/2010/main" val="12976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/>
          <a:stretch/>
        </p:blipFill>
        <p:spPr>
          <a:xfrm>
            <a:off x="0" y="596900"/>
            <a:ext cx="9144000" cy="6262687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0" y="646950"/>
            <a:ext cx="9144000" cy="1026072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64777"/>
            <a:ext cx="8632589" cy="523220"/>
          </a:xfrm>
        </p:spPr>
        <p:txBody>
          <a:bodyPr/>
          <a:lstStyle/>
          <a:p>
            <a:r>
              <a:rPr lang="pt-PT" dirty="0" smtClean="0"/>
              <a:t>Onde? </a:t>
            </a:r>
            <a:r>
              <a:rPr lang="pt-PT" b="0" dirty="0" smtClean="0"/>
              <a:t>O Iluminismo na Europa</a:t>
            </a:r>
            <a:endParaRPr lang="pt-PT" b="0" dirty="0"/>
          </a:p>
        </p:txBody>
      </p:sp>
    </p:spTree>
    <p:extLst>
      <p:ext uri="{BB962C8B-B14F-4D97-AF65-F5344CB8AC3E}">
        <p14:creationId xmlns:p14="http://schemas.microsoft.com/office/powerpoint/2010/main" val="172824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3653" y="553025"/>
            <a:ext cx="4930347" cy="169543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ctr"/>
          <a:lstStyle/>
          <a:p>
            <a:pPr marL="0" indent="0">
              <a:buNone/>
            </a:pPr>
            <a:r>
              <a:rPr lang="pt-PT" sz="2400" dirty="0"/>
              <a:t>As </a:t>
            </a:r>
            <a:r>
              <a:rPr lang="pt-PT" sz="2400" b="1" dirty="0"/>
              <a:t>academias</a:t>
            </a:r>
            <a:r>
              <a:rPr lang="pt-PT" sz="2400" dirty="0"/>
              <a:t> – sociedades com objetivos científicos, para promover e divulgar a ciência, as artes, as letras, as línguas, a História.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40914" r="56950" b="3735"/>
          <a:stretch/>
        </p:blipFill>
        <p:spPr>
          <a:xfrm>
            <a:off x="0" y="543697"/>
            <a:ext cx="4201298" cy="632666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13653" y="2295329"/>
            <a:ext cx="4930347" cy="1695437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/>
              <a:t>As </a:t>
            </a:r>
            <a:r>
              <a:rPr lang="pt-PT" sz="2400" b="1" dirty="0"/>
              <a:t>bibliotecas</a:t>
            </a:r>
            <a:r>
              <a:rPr lang="pt-PT" sz="2400" dirty="0"/>
              <a:t> </a:t>
            </a:r>
            <a:r>
              <a:rPr lang="pt-PT" sz="2400" dirty="0" smtClean="0"/>
              <a:t>– </a:t>
            </a:r>
            <a:r>
              <a:rPr lang="pt-PT" sz="2400" dirty="0"/>
              <a:t>colecionavam os trabalhos científicos, exibiam coleções, objetos arqueológicos e raridades.</a:t>
            </a:r>
          </a:p>
        </p:txBody>
      </p:sp>
    </p:spTree>
    <p:extLst>
      <p:ext uri="{BB962C8B-B14F-4D97-AF65-F5344CB8AC3E}">
        <p14:creationId xmlns:p14="http://schemas.microsoft.com/office/powerpoint/2010/main" val="218094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02543" y="4630667"/>
            <a:ext cx="8893175" cy="2193009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 smtClean="0"/>
              <a:t>A </a:t>
            </a:r>
            <a:r>
              <a:rPr lang="pt-PT" sz="2400" b="1" dirty="0"/>
              <a:t>língua francesa </a:t>
            </a:r>
            <a:r>
              <a:rPr lang="pt-PT" sz="2400" dirty="0"/>
              <a:t>– a língua corrente entre os </a:t>
            </a:r>
            <a:r>
              <a:rPr lang="pt-PT" sz="2400" dirty="0" smtClean="0"/>
              <a:t>iluministas </a:t>
            </a:r>
            <a:r>
              <a:rPr lang="pt-PT" sz="2400" dirty="0"/>
              <a:t>contribuiu para a universalidade e expansão das ideias das Luzes.</a:t>
            </a:r>
          </a:p>
          <a:p>
            <a:pPr marL="0" indent="0">
              <a:buNone/>
            </a:pPr>
            <a:r>
              <a:rPr lang="pt-PT" sz="2400" dirty="0" smtClean="0"/>
              <a:t>Os </a:t>
            </a:r>
            <a:r>
              <a:rPr lang="pt-PT" sz="2400" b="1" dirty="0"/>
              <a:t>salões</a:t>
            </a:r>
            <a:r>
              <a:rPr lang="pt-PT" sz="2400" dirty="0"/>
              <a:t> – locais de convívio social onde as damas recebiam os artistas, os sábios, os poetas, os filósofos e debatiam temas e conteúdos específicos  previamente definidos.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151" y="679621"/>
            <a:ext cx="5265698" cy="3892379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279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91910" y="498858"/>
            <a:ext cx="4761287" cy="157232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200" dirty="0"/>
              <a:t>A </a:t>
            </a:r>
            <a:r>
              <a:rPr lang="pt-PT" sz="2200" b="1" dirty="0"/>
              <a:t>imprensa</a:t>
            </a:r>
            <a:r>
              <a:rPr lang="pt-PT" sz="2200" dirty="0"/>
              <a:t> – jornais e revistas, panfletos e outras publicações periódicas divulgavam novas ideias, utilizando as línguas nacionais.</a:t>
            </a:r>
          </a:p>
        </p:txBody>
      </p:sp>
      <p:pic>
        <p:nvPicPr>
          <p:cNvPr id="4" name="Imagem 4"/>
          <p:cNvPicPr>
            <a:picLocks noChangeAspect="1"/>
          </p:cNvPicPr>
          <p:nvPr/>
        </p:nvPicPr>
        <p:blipFill rotWithShape="1">
          <a:blip r:embed="rId2"/>
          <a:srcRect t="14169" b="3525"/>
          <a:stretch/>
        </p:blipFill>
        <p:spPr>
          <a:xfrm>
            <a:off x="229559" y="2052537"/>
            <a:ext cx="3273121" cy="3735421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985151" y="498858"/>
            <a:ext cx="4552258" cy="157232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200" dirty="0"/>
              <a:t>Os </a:t>
            </a:r>
            <a:r>
              <a:rPr lang="pt-PT" sz="2200" b="1" dirty="0"/>
              <a:t>cafés</a:t>
            </a:r>
            <a:r>
              <a:rPr lang="pt-PT" sz="2200" dirty="0"/>
              <a:t> - locais de tertúlia, eram frequentados por intelectuais</a:t>
            </a:r>
            <a:r>
              <a:rPr lang="pt-PT" sz="2200" dirty="0" smtClean="0"/>
              <a:t>.</a:t>
            </a:r>
            <a:br>
              <a:rPr lang="pt-PT" sz="2200" dirty="0" smtClean="0"/>
            </a:br>
            <a:r>
              <a:rPr lang="pt-PT" sz="2200" dirty="0" smtClean="0"/>
              <a:t>O </a:t>
            </a:r>
            <a:r>
              <a:rPr lang="pt-PT" sz="2200" dirty="0"/>
              <a:t>mais conhecido era </a:t>
            </a:r>
            <a:r>
              <a:rPr lang="pt-PT" sz="2200" dirty="0" smtClean="0"/>
              <a:t>o</a:t>
            </a:r>
            <a:br>
              <a:rPr lang="pt-PT" sz="2200" dirty="0" smtClean="0"/>
            </a:br>
            <a:r>
              <a:rPr lang="pt-PT" sz="2200" i="1" dirty="0" smtClean="0"/>
              <a:t>Café </a:t>
            </a:r>
            <a:r>
              <a:rPr lang="pt-PT" sz="2200" i="1" dirty="0" err="1"/>
              <a:t>Procope</a:t>
            </a:r>
            <a:r>
              <a:rPr lang="pt-PT" sz="2200" dirty="0"/>
              <a:t>, em Paris.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028953" y="5782795"/>
            <a:ext cx="0" cy="138730"/>
          </a:xfrm>
          <a:prstGeom prst="line">
            <a:avLst/>
          </a:prstGeom>
          <a:solidFill>
            <a:schemeClr val="bg1"/>
          </a:solidFill>
          <a:ln w="31750">
            <a:solidFill>
              <a:schemeClr val="bg1">
                <a:lumMod val="65000"/>
              </a:schemeClr>
            </a:solidFill>
          </a:ln>
          <a:effectLst>
            <a:outerShdw blurRad="25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cxnSp>
      <p:pic>
        <p:nvPicPr>
          <p:cNvPr id="5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126" y="2052537"/>
            <a:ext cx="3859032" cy="3736800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29559" y="5920931"/>
            <a:ext cx="8712000" cy="83790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72000" rIns="108000" bIns="72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pt-PT" sz="1500" dirty="0"/>
              <a:t>Placa do Café </a:t>
            </a:r>
            <a:r>
              <a:rPr lang="pt-PT" sz="1500" dirty="0" err="1"/>
              <a:t>Procope</a:t>
            </a:r>
            <a:r>
              <a:rPr lang="pt-PT" sz="1500" dirty="0"/>
              <a:t> – fundado em 1686, é o mais antigo do mundo e o mais célebre centro da vida literária e filosófica no século XVIII e XIX. Foi frequentado por La Fontaine, Voltaire, os enciclopedistas, Benjamin Franklin, </a:t>
            </a:r>
            <a:r>
              <a:rPr lang="pt-PT" sz="1500" dirty="0" err="1"/>
              <a:t>Marat</a:t>
            </a:r>
            <a:r>
              <a:rPr lang="pt-PT" sz="1500" dirty="0"/>
              <a:t>, </a:t>
            </a:r>
            <a:r>
              <a:rPr lang="pt-PT" sz="1500" dirty="0" err="1"/>
              <a:t>Danton</a:t>
            </a:r>
            <a:r>
              <a:rPr lang="pt-PT" sz="1500" dirty="0"/>
              <a:t>, Robespierre, Napoleão, Balzac, Victor Hugo, </a:t>
            </a:r>
            <a:r>
              <a:rPr lang="pt-PT" sz="1500" dirty="0" err="1"/>
              <a:t>Gambetta</a:t>
            </a:r>
            <a:r>
              <a:rPr lang="pt-PT" sz="1500" dirty="0"/>
              <a:t>, </a:t>
            </a:r>
            <a:r>
              <a:rPr lang="pt-PT" sz="1500" dirty="0" err="1"/>
              <a:t>Verlaine</a:t>
            </a:r>
            <a:r>
              <a:rPr lang="pt-PT" sz="1500" dirty="0"/>
              <a:t> e Anatole France.</a:t>
            </a:r>
          </a:p>
        </p:txBody>
      </p:sp>
    </p:spTree>
    <p:extLst>
      <p:ext uri="{BB962C8B-B14F-4D97-AF65-F5344CB8AC3E}">
        <p14:creationId xmlns:p14="http://schemas.microsoft.com/office/powerpoint/2010/main" val="375300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4533" y="519434"/>
            <a:ext cx="4723075" cy="1695437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" tIns="108000" rIns="108000" bIns="108000" anchor="t"/>
          <a:lstStyle/>
          <a:p>
            <a:pPr marL="0" indent="0">
              <a:buNone/>
            </a:pPr>
            <a:r>
              <a:rPr lang="pt-PT" sz="2400" dirty="0"/>
              <a:t>A </a:t>
            </a:r>
            <a:r>
              <a:rPr lang="pt-PT" sz="2400" b="1" i="1" dirty="0"/>
              <a:t>Enciclopédia</a:t>
            </a:r>
            <a:r>
              <a:rPr lang="pt-PT" sz="2400" dirty="0"/>
              <a:t> – publicada entre 1751 e 1772, em 35 volumes</a:t>
            </a:r>
            <a:r>
              <a:rPr lang="pt-PT" sz="2400" dirty="0" smtClean="0"/>
              <a:t>,</a:t>
            </a:r>
            <a:br>
              <a:rPr lang="pt-PT" sz="2400" dirty="0" smtClean="0"/>
            </a:br>
            <a:r>
              <a:rPr lang="pt-PT" sz="2400" dirty="0" smtClean="0"/>
              <a:t>foi </a:t>
            </a:r>
            <a:r>
              <a:rPr lang="pt-PT" sz="2400" dirty="0"/>
              <a:t>dirigida por Denis </a:t>
            </a:r>
            <a:r>
              <a:rPr lang="pt-PT" sz="2400" dirty="0" smtClean="0"/>
              <a:t>Diderot</a:t>
            </a:r>
            <a:br>
              <a:rPr lang="pt-PT" sz="2400" dirty="0" smtClean="0"/>
            </a:br>
            <a:r>
              <a:rPr lang="pt-PT" sz="2400" dirty="0" smtClean="0"/>
              <a:t>e </a:t>
            </a:r>
            <a:r>
              <a:rPr lang="pt-PT" sz="2400" dirty="0"/>
              <a:t>Jean </a:t>
            </a:r>
            <a:r>
              <a:rPr lang="pt-PT" sz="2400" dirty="0" err="1"/>
              <a:t>le</a:t>
            </a:r>
            <a:r>
              <a:rPr lang="pt-PT" sz="2400" dirty="0"/>
              <a:t> </a:t>
            </a:r>
            <a:r>
              <a:rPr lang="pt-PT" sz="2400" dirty="0" err="1" smtClean="0"/>
              <a:t>Rond</a:t>
            </a:r>
            <a:r>
              <a:rPr lang="pt-PT" sz="2400" dirty="0" smtClean="0"/>
              <a:t>.</a:t>
            </a:r>
            <a:endParaRPr lang="pt-PT" sz="24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84534" y="2344380"/>
            <a:ext cx="4436830" cy="1695437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/>
              <a:t>Esta obra reuniu os mais importantes vultos do Iluminismo e abarcou um vasto conjunto de conhecimentos.</a:t>
            </a:r>
          </a:p>
        </p:txBody>
      </p:sp>
      <p:pic>
        <p:nvPicPr>
          <p:cNvPr id="5" name="Picture 4" descr="iluminismo 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0" r="2570" b="30614"/>
          <a:stretch/>
        </p:blipFill>
        <p:spPr bwMode="auto">
          <a:xfrm>
            <a:off x="131804" y="715616"/>
            <a:ext cx="4297073" cy="3872285"/>
          </a:xfrm>
          <a:prstGeom prst="rect">
            <a:avLst/>
          </a:prstGeom>
          <a:noFill/>
          <a:ln>
            <a:noFill/>
          </a:ln>
          <a:effectLst>
            <a:outerShdw blurRad="635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34634" y="4540958"/>
            <a:ext cx="4294243" cy="525886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ctr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PT" sz="2000" dirty="0" smtClean="0"/>
              <a:t>A </a:t>
            </a:r>
            <a:r>
              <a:rPr lang="pt-PT" sz="2000" i="1" dirty="0" smtClean="0"/>
              <a:t>Enciclopédia</a:t>
            </a:r>
            <a:endParaRPr lang="pt-PT" sz="2000" i="1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484534" y="4181130"/>
            <a:ext cx="4436830" cy="587441"/>
          </a:xfrm>
          <a:prstGeom prst="rect">
            <a:avLst/>
          </a:prstGeom>
          <a:noFill/>
          <a:ln w="19050" cap="rnd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08000" tIns="108000" rIns="108000" bIns="108000" anchor="t">
            <a:spAutoFit/>
          </a:bodyPr>
          <a:lstStyle>
            <a:lvl1pPr marL="2857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PT" sz="2400" dirty="0"/>
              <a:t>Tinha um </a:t>
            </a:r>
            <a:r>
              <a:rPr lang="pt-PT" sz="2400" dirty="0" err="1"/>
              <a:t>caráter</a:t>
            </a:r>
            <a:r>
              <a:rPr lang="pt-PT" sz="2400" dirty="0"/>
              <a:t> universalista.</a:t>
            </a:r>
          </a:p>
        </p:txBody>
      </p:sp>
    </p:spTree>
    <p:extLst>
      <p:ext uri="{BB962C8B-B14F-4D97-AF65-F5344CB8AC3E}">
        <p14:creationId xmlns:p14="http://schemas.microsoft.com/office/powerpoint/2010/main" val="428865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c58396572344cc9dee9a90306bc34beced87d7e4"/>
</p:tagLst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8067</TotalTime>
  <Words>1413</Words>
  <Application>Microsoft Office PowerPoint</Application>
  <PresentationFormat>On-screen Show (4:3)</PresentationFormat>
  <Paragraphs>182</Paragraphs>
  <Slides>26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Wingdings 3</vt:lpstr>
      <vt:lpstr>Facet</vt:lpstr>
      <vt:lpstr>PowerPoint Presentation</vt:lpstr>
      <vt:lpstr>PowerPoint Presentation</vt:lpstr>
      <vt:lpstr>O Iluminismo foi um movimento intelectual que teve o seu início na segunda metade do século XVII e se prolongou durante o século XVIII, na Europa. </vt:lpstr>
      <vt:lpstr>Quando? Cronologia do Século das Luzes</vt:lpstr>
      <vt:lpstr>Onde? O Iluminismo na Europa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Bloco Grafico, Lda.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</dc:title>
  <dc:creator>Areal Editores</dc:creator>
  <cp:lastModifiedBy>David Afonso</cp:lastModifiedBy>
  <cp:revision>227</cp:revision>
  <dcterms:created xsi:type="dcterms:W3CDTF">2013-12-13T18:16:24Z</dcterms:created>
  <dcterms:modified xsi:type="dcterms:W3CDTF">2015-11-02T11:53:33Z</dcterms:modified>
</cp:coreProperties>
</file>