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260" r:id="rId3"/>
    <p:sldId id="262" r:id="rId4"/>
    <p:sldId id="264" r:id="rId5"/>
    <p:sldId id="265" r:id="rId6"/>
    <p:sldId id="267" r:id="rId7"/>
    <p:sldId id="268" r:id="rId8"/>
    <p:sldId id="269" r:id="rId9"/>
    <p:sldId id="263" r:id="rId10"/>
    <p:sldId id="270" r:id="rId11"/>
    <p:sldId id="271" r:id="rId12"/>
    <p:sldId id="272" r:id="rId13"/>
    <p:sldId id="266" r:id="rId14"/>
    <p:sldId id="273" r:id="rId15"/>
    <p:sldId id="274" r:id="rId16"/>
    <p:sldId id="275" r:id="rId17"/>
    <p:sldId id="276" r:id="rId18"/>
    <p:sldId id="277" r:id="rId19"/>
    <p:sldId id="278" r:id="rId20"/>
    <p:sldId id="282" r:id="rId21"/>
    <p:sldId id="283" r:id="rId22"/>
    <p:sldId id="284" r:id="rId23"/>
    <p:sldId id="285" r:id="rId24"/>
    <p:sldId id="281" r:id="rId25"/>
    <p:sldId id="279" r:id="rId26"/>
    <p:sldId id="280" r:id="rId27"/>
    <p:sldId id="258" r:id="rId28"/>
  </p:sldIdLst>
  <p:sldSz cx="9144000" cy="6858000" type="screen4x3"/>
  <p:notesSz cx="6805613" cy="99441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8EE"/>
    <a:srgbClr val="E1E8FB"/>
    <a:srgbClr val="000000"/>
    <a:srgbClr val="191919"/>
    <a:srgbClr val="161616"/>
    <a:srgbClr val="151515"/>
    <a:srgbClr val="8C3836"/>
    <a:srgbClr val="FDEFE9"/>
    <a:srgbClr val="E9EDF4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377" autoAdjust="0"/>
  </p:normalViewPr>
  <p:slideViewPr>
    <p:cSldViewPr>
      <p:cViewPr varScale="1">
        <p:scale>
          <a:sx n="112" d="100"/>
          <a:sy n="112" d="100"/>
        </p:scale>
        <p:origin x="978" y="108"/>
      </p:cViewPr>
      <p:guideLst>
        <p:guide orient="horz" pos="1162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C9176-4256-404E-9619-0C39E66FD2DD}" type="datetimeFigureOut">
              <a:rPr lang="pt-PT" smtClean="0"/>
              <a:t>24/04/2015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583F-1903-4F56-8FF5-8C8B99837B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1736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image" Target="../media/image1.jpeg"/><Relationship Id="rId16" Type="http://schemas.openxmlformats.org/officeDocument/2006/relationships/image" Target="../media/image16.jpg"/><Relationship Id="rId20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144285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5496" y="140384"/>
            <a:ext cx="921702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4500"/>
              </a:lnSpc>
              <a:defRPr/>
            </a:pPr>
            <a:r>
              <a:rPr lang="pt-PT" sz="50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OS CAMINHOS DA CULTURA</a:t>
            </a:r>
            <a:r>
              <a:rPr lang="pt-PT" sz="48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/>
            </a:r>
            <a:br>
              <a:rPr lang="pt-PT" sz="4800" b="1" dirty="0" smtClean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pt-PT" sz="39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A CONFIANÇA NO PROGRESSO CIENTÍFICO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8388424" y="140384"/>
            <a:ext cx="442985" cy="4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1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144285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5496" y="140384"/>
            <a:ext cx="921702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4500"/>
              </a:lnSpc>
              <a:defRPr/>
            </a:pPr>
            <a:r>
              <a:rPr lang="pt-PT" sz="50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OS CAMINHOS DA CULTURA</a:t>
            </a:r>
            <a:r>
              <a:rPr lang="pt-PT" sz="48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/>
            </a:r>
            <a:br>
              <a:rPr lang="pt-PT" sz="4800" b="1" dirty="0" smtClean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pt-PT" sz="39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A CONFIANÇA NO PROGRESSO CIENTÍFICO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51" y="6356117"/>
            <a:ext cx="1264614" cy="37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3060"/>
            <a:ext cx="2286000" cy="13525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443060"/>
            <a:ext cx="2286000" cy="1352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43060"/>
            <a:ext cx="2286000" cy="1352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443060"/>
            <a:ext cx="2286000" cy="1352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" y="2794015"/>
            <a:ext cx="2286000" cy="1352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188" y="2794015"/>
            <a:ext cx="2286000" cy="1352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594" y="2794015"/>
            <a:ext cx="2286000" cy="1352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794015"/>
            <a:ext cx="2286000" cy="1352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44970"/>
            <a:ext cx="2286000" cy="13525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4144970"/>
            <a:ext cx="2286000" cy="13525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144970"/>
            <a:ext cx="2286000" cy="13525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4144970"/>
            <a:ext cx="2286000" cy="13525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95925"/>
            <a:ext cx="2286000" cy="13620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495925"/>
            <a:ext cx="2286000" cy="13620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495925"/>
            <a:ext cx="2286000" cy="13620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495925"/>
            <a:ext cx="2286000" cy="1362075"/>
          </a:xfrm>
          <a:prstGeom prst="rect">
            <a:avLst/>
          </a:prstGeom>
        </p:spPr>
      </p:pic>
      <p:sp>
        <p:nvSpPr>
          <p:cNvPr id="39" name="CaixaDeTexto 6"/>
          <p:cNvSpPr txBox="1"/>
          <p:nvPr userDrawn="1"/>
        </p:nvSpPr>
        <p:spPr>
          <a:xfrm>
            <a:off x="533094" y="2539062"/>
            <a:ext cx="1219812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 smtClean="0"/>
              <a:t>Charles Darwin</a:t>
            </a:r>
            <a:endParaRPr lang="pt-PT" sz="1400" dirty="0"/>
          </a:p>
        </p:txBody>
      </p:sp>
      <p:sp>
        <p:nvSpPr>
          <p:cNvPr id="40" name="CaixaDeTexto 6"/>
          <p:cNvSpPr txBox="1"/>
          <p:nvPr userDrawn="1"/>
        </p:nvSpPr>
        <p:spPr>
          <a:xfrm>
            <a:off x="2659659" y="2539062"/>
            <a:ext cx="1538682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Marie e Pierre Curie</a:t>
            </a:r>
          </a:p>
        </p:txBody>
      </p:sp>
      <p:sp>
        <p:nvSpPr>
          <p:cNvPr id="41" name="CaixaDeTexto 6"/>
          <p:cNvSpPr txBox="1"/>
          <p:nvPr userDrawn="1"/>
        </p:nvSpPr>
        <p:spPr>
          <a:xfrm>
            <a:off x="5154466" y="2539062"/>
            <a:ext cx="1121067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Heinrich Hertz</a:t>
            </a:r>
          </a:p>
        </p:txBody>
      </p:sp>
      <p:sp>
        <p:nvSpPr>
          <p:cNvPr id="42" name="CaixaDeTexto 6"/>
          <p:cNvSpPr txBox="1"/>
          <p:nvPr userDrawn="1"/>
        </p:nvSpPr>
        <p:spPr>
          <a:xfrm>
            <a:off x="7556171" y="2539062"/>
            <a:ext cx="889657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Ivan Pavlov</a:t>
            </a:r>
          </a:p>
        </p:txBody>
      </p:sp>
      <p:sp>
        <p:nvSpPr>
          <p:cNvPr id="43" name="CaixaDeTexto 6"/>
          <p:cNvSpPr txBox="1"/>
          <p:nvPr userDrawn="1"/>
        </p:nvSpPr>
        <p:spPr>
          <a:xfrm>
            <a:off x="691503" y="3891825"/>
            <a:ext cx="902994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Max </a:t>
            </a:r>
            <a:r>
              <a:rPr lang="pt-PT" sz="1400" dirty="0" err="1"/>
              <a:t>Planck</a:t>
            </a:r>
            <a:endParaRPr lang="pt-PT" sz="1400" dirty="0"/>
          </a:p>
        </p:txBody>
      </p:sp>
      <p:sp>
        <p:nvSpPr>
          <p:cNvPr id="44" name="CaixaDeTexto 6"/>
          <p:cNvSpPr txBox="1"/>
          <p:nvPr userDrawn="1"/>
        </p:nvSpPr>
        <p:spPr>
          <a:xfrm>
            <a:off x="525560" y="5244588"/>
            <a:ext cx="1234880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Émile Durkheim</a:t>
            </a:r>
          </a:p>
        </p:txBody>
      </p:sp>
      <p:sp>
        <p:nvSpPr>
          <p:cNvPr id="45" name="CaixaDeTexto 6"/>
          <p:cNvSpPr txBox="1"/>
          <p:nvPr userDrawn="1"/>
        </p:nvSpPr>
        <p:spPr>
          <a:xfrm>
            <a:off x="639597" y="6597352"/>
            <a:ext cx="1006805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Arthur Evans</a:t>
            </a:r>
          </a:p>
        </p:txBody>
      </p:sp>
      <p:sp>
        <p:nvSpPr>
          <p:cNvPr id="46" name="CaixaDeTexto 6"/>
          <p:cNvSpPr txBox="1"/>
          <p:nvPr userDrawn="1"/>
        </p:nvSpPr>
        <p:spPr>
          <a:xfrm>
            <a:off x="2838202" y="3891825"/>
            <a:ext cx="1181596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 err="1"/>
              <a:t>Gregor</a:t>
            </a:r>
            <a:r>
              <a:rPr lang="pt-PT" sz="1400" dirty="0"/>
              <a:t> Mendel</a:t>
            </a:r>
          </a:p>
        </p:txBody>
      </p:sp>
      <p:sp>
        <p:nvSpPr>
          <p:cNvPr id="47" name="CaixaDeTexto 6"/>
          <p:cNvSpPr txBox="1"/>
          <p:nvPr userDrawn="1"/>
        </p:nvSpPr>
        <p:spPr>
          <a:xfrm>
            <a:off x="2828006" y="5244588"/>
            <a:ext cx="1201987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Claude Bernard</a:t>
            </a:r>
          </a:p>
        </p:txBody>
      </p:sp>
      <p:sp>
        <p:nvSpPr>
          <p:cNvPr id="48" name="CaixaDeTexto 6"/>
          <p:cNvSpPr txBox="1"/>
          <p:nvPr userDrawn="1"/>
        </p:nvSpPr>
        <p:spPr>
          <a:xfrm>
            <a:off x="2688577" y="6597352"/>
            <a:ext cx="1480845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 err="1"/>
              <a:t>Dimitri</a:t>
            </a:r>
            <a:r>
              <a:rPr lang="pt-PT" sz="1400" dirty="0"/>
              <a:t> </a:t>
            </a:r>
            <a:r>
              <a:rPr lang="pt-PT" sz="1400" dirty="0" err="1"/>
              <a:t>Mendeleiev</a:t>
            </a:r>
            <a:endParaRPr lang="pt-PT" sz="1400" dirty="0"/>
          </a:p>
        </p:txBody>
      </p:sp>
      <p:sp>
        <p:nvSpPr>
          <p:cNvPr id="49" name="CaixaDeTexto 6"/>
          <p:cNvSpPr txBox="1"/>
          <p:nvPr userDrawn="1"/>
        </p:nvSpPr>
        <p:spPr>
          <a:xfrm>
            <a:off x="5195214" y="3891825"/>
            <a:ext cx="1039571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Louis Pasteur</a:t>
            </a:r>
          </a:p>
        </p:txBody>
      </p:sp>
      <p:sp>
        <p:nvSpPr>
          <p:cNvPr id="50" name="CaixaDeTexto 6"/>
          <p:cNvSpPr txBox="1"/>
          <p:nvPr userDrawn="1"/>
        </p:nvSpPr>
        <p:spPr>
          <a:xfrm>
            <a:off x="4930848" y="5244588"/>
            <a:ext cx="1568304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Heinrich </a:t>
            </a:r>
            <a:r>
              <a:rPr lang="pt-PT" sz="1400" dirty="0" err="1"/>
              <a:t>Schliemann</a:t>
            </a:r>
            <a:endParaRPr lang="pt-PT" sz="1400" dirty="0"/>
          </a:p>
        </p:txBody>
      </p:sp>
      <p:sp>
        <p:nvSpPr>
          <p:cNvPr id="51" name="CaixaDeTexto 6"/>
          <p:cNvSpPr txBox="1"/>
          <p:nvPr userDrawn="1"/>
        </p:nvSpPr>
        <p:spPr>
          <a:xfrm>
            <a:off x="5233270" y="6597352"/>
            <a:ext cx="963460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Robert </a:t>
            </a:r>
            <a:r>
              <a:rPr lang="pt-PT" sz="1400" dirty="0" err="1"/>
              <a:t>Koch</a:t>
            </a:r>
            <a:endParaRPr lang="pt-PT" sz="1400" dirty="0"/>
          </a:p>
        </p:txBody>
      </p:sp>
      <p:sp>
        <p:nvSpPr>
          <p:cNvPr id="52" name="CaixaDeTexto 6"/>
          <p:cNvSpPr txBox="1"/>
          <p:nvPr userDrawn="1"/>
        </p:nvSpPr>
        <p:spPr>
          <a:xfrm>
            <a:off x="7406547" y="3891825"/>
            <a:ext cx="1188906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Auguste Comte</a:t>
            </a:r>
          </a:p>
        </p:txBody>
      </p:sp>
      <p:sp>
        <p:nvSpPr>
          <p:cNvPr id="53" name="CaixaDeTexto 6"/>
          <p:cNvSpPr txBox="1"/>
          <p:nvPr userDrawn="1"/>
        </p:nvSpPr>
        <p:spPr>
          <a:xfrm>
            <a:off x="7364324" y="5244588"/>
            <a:ext cx="1273352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Herbert Spencer</a:t>
            </a:r>
          </a:p>
        </p:txBody>
      </p:sp>
      <p:sp>
        <p:nvSpPr>
          <p:cNvPr id="54" name="CaixaDeTexto 6"/>
          <p:cNvSpPr txBox="1"/>
          <p:nvPr userDrawn="1"/>
        </p:nvSpPr>
        <p:spPr>
          <a:xfrm>
            <a:off x="7446461" y="6597352"/>
            <a:ext cx="1109077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Joseph </a:t>
            </a:r>
            <a:r>
              <a:rPr lang="pt-PT" sz="1400" dirty="0" err="1"/>
              <a:t>Breuer</a:t>
            </a:r>
            <a:endParaRPr lang="pt-PT" sz="1400" dirty="0"/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8224335" y="140176"/>
            <a:ext cx="442985" cy="4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7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48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8514632" y="66544"/>
            <a:ext cx="442985" cy="43012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07504" y="74969"/>
            <a:ext cx="86430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pt-PT" sz="21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OS CAMINHOS DA CULTURA – A CONFIANÇA NO PROGRESSO CIENTÍFICO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7415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0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image" Target="../media/image3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4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51" y="6356117"/>
            <a:ext cx="1264614" cy="37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3060"/>
            <a:ext cx="2286000" cy="1352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443060"/>
            <a:ext cx="2286000" cy="1352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43060"/>
            <a:ext cx="2286000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443060"/>
            <a:ext cx="2286000" cy="1352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" y="2794015"/>
            <a:ext cx="2286000" cy="135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188" y="2794015"/>
            <a:ext cx="2286000" cy="135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594" y="2794015"/>
            <a:ext cx="2286000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794015"/>
            <a:ext cx="2286000" cy="1352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44970"/>
            <a:ext cx="2286000" cy="1352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4144970"/>
            <a:ext cx="2286000" cy="1352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144970"/>
            <a:ext cx="2286000" cy="1352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4144970"/>
            <a:ext cx="2286000" cy="1352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95925"/>
            <a:ext cx="2286000" cy="136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495925"/>
            <a:ext cx="2286000" cy="1362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495925"/>
            <a:ext cx="2286000" cy="1362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495925"/>
            <a:ext cx="2286000" cy="1362075"/>
          </a:xfrm>
          <a:prstGeom prst="rect">
            <a:avLst/>
          </a:prstGeom>
        </p:spPr>
      </p:pic>
      <p:sp>
        <p:nvSpPr>
          <p:cNvPr id="19" name="CaixaDeTexto 6"/>
          <p:cNvSpPr txBox="1"/>
          <p:nvPr/>
        </p:nvSpPr>
        <p:spPr>
          <a:xfrm>
            <a:off x="533094" y="2539062"/>
            <a:ext cx="1219812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 smtClean="0"/>
              <a:t>Charles Darwin</a:t>
            </a:r>
            <a:endParaRPr lang="pt-PT" sz="1400" dirty="0"/>
          </a:p>
        </p:txBody>
      </p:sp>
      <p:sp>
        <p:nvSpPr>
          <p:cNvPr id="20" name="CaixaDeTexto 6"/>
          <p:cNvSpPr txBox="1"/>
          <p:nvPr/>
        </p:nvSpPr>
        <p:spPr>
          <a:xfrm>
            <a:off x="2659659" y="2539062"/>
            <a:ext cx="1538682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Marie e Pierre Curie</a:t>
            </a:r>
          </a:p>
        </p:txBody>
      </p:sp>
      <p:sp>
        <p:nvSpPr>
          <p:cNvPr id="21" name="CaixaDeTexto 6"/>
          <p:cNvSpPr txBox="1"/>
          <p:nvPr/>
        </p:nvSpPr>
        <p:spPr>
          <a:xfrm>
            <a:off x="5154466" y="2539062"/>
            <a:ext cx="1121067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Heinrich Hertz</a:t>
            </a:r>
          </a:p>
        </p:txBody>
      </p:sp>
      <p:sp>
        <p:nvSpPr>
          <p:cNvPr id="22" name="CaixaDeTexto 6"/>
          <p:cNvSpPr txBox="1"/>
          <p:nvPr/>
        </p:nvSpPr>
        <p:spPr>
          <a:xfrm>
            <a:off x="7556171" y="2539062"/>
            <a:ext cx="889657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Ivan Pavlov</a:t>
            </a:r>
          </a:p>
        </p:txBody>
      </p:sp>
      <p:sp>
        <p:nvSpPr>
          <p:cNvPr id="23" name="CaixaDeTexto 6"/>
          <p:cNvSpPr txBox="1"/>
          <p:nvPr/>
        </p:nvSpPr>
        <p:spPr>
          <a:xfrm>
            <a:off x="691503" y="3891825"/>
            <a:ext cx="902994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Max </a:t>
            </a:r>
            <a:r>
              <a:rPr lang="pt-PT" sz="1400" dirty="0" err="1"/>
              <a:t>Planck</a:t>
            </a:r>
            <a:endParaRPr lang="pt-PT" sz="1400" dirty="0"/>
          </a:p>
        </p:txBody>
      </p:sp>
      <p:sp>
        <p:nvSpPr>
          <p:cNvPr id="24" name="CaixaDeTexto 6"/>
          <p:cNvSpPr txBox="1"/>
          <p:nvPr/>
        </p:nvSpPr>
        <p:spPr>
          <a:xfrm>
            <a:off x="525560" y="5244588"/>
            <a:ext cx="1234880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Émile Durkheim</a:t>
            </a:r>
          </a:p>
        </p:txBody>
      </p:sp>
      <p:sp>
        <p:nvSpPr>
          <p:cNvPr id="25" name="CaixaDeTexto 6"/>
          <p:cNvSpPr txBox="1"/>
          <p:nvPr/>
        </p:nvSpPr>
        <p:spPr>
          <a:xfrm>
            <a:off x="639597" y="6597352"/>
            <a:ext cx="1006805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Arthur Evans</a:t>
            </a:r>
          </a:p>
        </p:txBody>
      </p:sp>
      <p:sp>
        <p:nvSpPr>
          <p:cNvPr id="26" name="CaixaDeTexto 6"/>
          <p:cNvSpPr txBox="1"/>
          <p:nvPr/>
        </p:nvSpPr>
        <p:spPr>
          <a:xfrm>
            <a:off x="2838202" y="3891825"/>
            <a:ext cx="1181596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 err="1"/>
              <a:t>Gregor</a:t>
            </a:r>
            <a:r>
              <a:rPr lang="pt-PT" sz="1400" dirty="0"/>
              <a:t> Mendel</a:t>
            </a:r>
          </a:p>
        </p:txBody>
      </p:sp>
      <p:sp>
        <p:nvSpPr>
          <p:cNvPr id="27" name="CaixaDeTexto 6"/>
          <p:cNvSpPr txBox="1"/>
          <p:nvPr/>
        </p:nvSpPr>
        <p:spPr>
          <a:xfrm>
            <a:off x="2828006" y="5244588"/>
            <a:ext cx="1201987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Claude Bernard</a:t>
            </a:r>
          </a:p>
        </p:txBody>
      </p:sp>
      <p:sp>
        <p:nvSpPr>
          <p:cNvPr id="28" name="CaixaDeTexto 6"/>
          <p:cNvSpPr txBox="1"/>
          <p:nvPr/>
        </p:nvSpPr>
        <p:spPr>
          <a:xfrm>
            <a:off x="2688577" y="6597352"/>
            <a:ext cx="1480845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 err="1"/>
              <a:t>Dimitri</a:t>
            </a:r>
            <a:r>
              <a:rPr lang="pt-PT" sz="1400" dirty="0"/>
              <a:t> </a:t>
            </a:r>
            <a:r>
              <a:rPr lang="pt-PT" sz="1400" dirty="0" err="1"/>
              <a:t>Mendeleiev</a:t>
            </a:r>
            <a:endParaRPr lang="pt-PT" sz="1400" dirty="0"/>
          </a:p>
        </p:txBody>
      </p:sp>
      <p:sp>
        <p:nvSpPr>
          <p:cNvPr id="29" name="CaixaDeTexto 6"/>
          <p:cNvSpPr txBox="1"/>
          <p:nvPr/>
        </p:nvSpPr>
        <p:spPr>
          <a:xfrm>
            <a:off x="5195214" y="3891825"/>
            <a:ext cx="1039571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Louis Pasteur</a:t>
            </a:r>
          </a:p>
        </p:txBody>
      </p:sp>
      <p:sp>
        <p:nvSpPr>
          <p:cNvPr id="30" name="CaixaDeTexto 6"/>
          <p:cNvSpPr txBox="1"/>
          <p:nvPr/>
        </p:nvSpPr>
        <p:spPr>
          <a:xfrm>
            <a:off x="4930848" y="5244588"/>
            <a:ext cx="1568304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Heinrich </a:t>
            </a:r>
            <a:r>
              <a:rPr lang="pt-PT" sz="1400" dirty="0" err="1"/>
              <a:t>Schliemann</a:t>
            </a:r>
            <a:endParaRPr lang="pt-PT" sz="1400" dirty="0"/>
          </a:p>
        </p:txBody>
      </p:sp>
      <p:sp>
        <p:nvSpPr>
          <p:cNvPr id="31" name="CaixaDeTexto 6"/>
          <p:cNvSpPr txBox="1"/>
          <p:nvPr/>
        </p:nvSpPr>
        <p:spPr>
          <a:xfrm>
            <a:off x="5233270" y="6597352"/>
            <a:ext cx="963460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Robert </a:t>
            </a:r>
            <a:r>
              <a:rPr lang="pt-PT" sz="1400" dirty="0" err="1"/>
              <a:t>Koch</a:t>
            </a:r>
            <a:endParaRPr lang="pt-PT" sz="1400" dirty="0"/>
          </a:p>
        </p:txBody>
      </p:sp>
      <p:sp>
        <p:nvSpPr>
          <p:cNvPr id="32" name="CaixaDeTexto 6"/>
          <p:cNvSpPr txBox="1"/>
          <p:nvPr/>
        </p:nvSpPr>
        <p:spPr>
          <a:xfrm>
            <a:off x="7406547" y="3891825"/>
            <a:ext cx="1188906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Auguste Comte</a:t>
            </a:r>
          </a:p>
        </p:txBody>
      </p:sp>
      <p:sp>
        <p:nvSpPr>
          <p:cNvPr id="33" name="CaixaDeTexto 6"/>
          <p:cNvSpPr txBox="1"/>
          <p:nvPr/>
        </p:nvSpPr>
        <p:spPr>
          <a:xfrm>
            <a:off x="7364324" y="5244588"/>
            <a:ext cx="1273352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Herbert Spencer</a:t>
            </a:r>
          </a:p>
        </p:txBody>
      </p:sp>
      <p:sp>
        <p:nvSpPr>
          <p:cNvPr id="34" name="CaixaDeTexto 6"/>
          <p:cNvSpPr txBox="1"/>
          <p:nvPr/>
        </p:nvSpPr>
        <p:spPr>
          <a:xfrm>
            <a:off x="7446461" y="6597352"/>
            <a:ext cx="1109077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Joseph </a:t>
            </a:r>
            <a:r>
              <a:rPr lang="pt-PT" sz="1400" dirty="0" err="1"/>
              <a:t>Breuer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799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558515" y="1052736"/>
            <a:ext cx="6013330" cy="1866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dirty="0"/>
              <a:t>Novos elementos </a:t>
            </a:r>
            <a:r>
              <a:rPr lang="pt-PT" sz="1800" dirty="0" smtClean="0"/>
              <a:t>químicos:</a:t>
            </a:r>
            <a:endParaRPr lang="pt-PT" sz="1800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altLang="pt-PT" dirty="0"/>
              <a:t>Descobertas no domínio da </a:t>
            </a:r>
            <a:r>
              <a:rPr lang="pt-PT" altLang="pt-PT" dirty="0" smtClean="0"/>
              <a:t>Química:</a:t>
            </a:r>
            <a:endParaRPr lang="pt-PT" altLang="pt-PT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55976" y="4398203"/>
            <a:ext cx="4032448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/>
              <a:t>Pierre Curie e Marie Curie descobriram a radioatividade. </a:t>
            </a:r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747" y="1585088"/>
            <a:ext cx="798454" cy="1034518"/>
          </a:xfrm>
          <a:prstGeom prst="rect">
            <a:avLst/>
          </a:prstGeom>
        </p:spPr>
      </p:pic>
      <p:pic>
        <p:nvPicPr>
          <p:cNvPr id="6" name="Imagem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456" y="1585088"/>
            <a:ext cx="686985" cy="1034518"/>
          </a:xfrm>
          <a:prstGeom prst="rect">
            <a:avLst/>
          </a:prstGeom>
        </p:spPr>
      </p:pic>
      <p:pic>
        <p:nvPicPr>
          <p:cNvPr id="7" name="Imagem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144" y="1585088"/>
            <a:ext cx="714745" cy="1034518"/>
          </a:xfrm>
          <a:prstGeom prst="rect">
            <a:avLst/>
          </a:prstGeom>
        </p:spPr>
      </p:pic>
      <p:pic>
        <p:nvPicPr>
          <p:cNvPr id="8" name="Imagem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305" y="1575991"/>
            <a:ext cx="699066" cy="1052712"/>
          </a:xfrm>
          <a:prstGeom prst="rect">
            <a:avLst/>
          </a:prstGeom>
        </p:spPr>
      </p:pic>
      <p:pic>
        <p:nvPicPr>
          <p:cNvPr id="9" name="Imagem 2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7313" y="1576865"/>
            <a:ext cx="748633" cy="10509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57438" y="2578181"/>
            <a:ext cx="11680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0" dirty="0" smtClean="0"/>
              <a:t>Hélio</a:t>
            </a:r>
            <a:endParaRPr lang="pt-PT" sz="1600" b="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97503" y="2578181"/>
            <a:ext cx="11680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0" dirty="0" smtClean="0"/>
              <a:t>Polónio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28279" y="2578181"/>
            <a:ext cx="11680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0" dirty="0" smtClean="0"/>
              <a:t>Tálio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201854" y="2578181"/>
            <a:ext cx="11680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0" dirty="0" smtClean="0"/>
              <a:t>Néon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923928" y="2578181"/>
            <a:ext cx="11680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0" dirty="0" smtClean="0"/>
              <a:t>Rádio</a:t>
            </a:r>
          </a:p>
        </p:txBody>
      </p:sp>
      <p:pic>
        <p:nvPicPr>
          <p:cNvPr id="18" name="Imagem 3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068960"/>
            <a:ext cx="3110581" cy="359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49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558515" y="1052736"/>
            <a:ext cx="6013330" cy="1866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dirty="0"/>
              <a:t>Novos elementos </a:t>
            </a:r>
            <a:r>
              <a:rPr lang="pt-PT" sz="1800" dirty="0" smtClean="0"/>
              <a:t>químicos:</a:t>
            </a:r>
            <a:endParaRPr lang="pt-PT" sz="1800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altLang="pt-PT" dirty="0"/>
              <a:t>Descobertas no domínio da </a:t>
            </a:r>
            <a:r>
              <a:rPr lang="pt-PT" altLang="pt-PT" dirty="0" smtClean="0"/>
              <a:t>Química:</a:t>
            </a:r>
            <a:endParaRPr lang="pt-PT" altLang="pt-PT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55976" y="4398203"/>
            <a:ext cx="4032448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/>
              <a:t>Pierre Curie e Marie Curie descobriram a radioatividade. </a:t>
            </a:r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747" y="1585088"/>
            <a:ext cx="798454" cy="1034518"/>
          </a:xfrm>
          <a:prstGeom prst="rect">
            <a:avLst/>
          </a:prstGeom>
        </p:spPr>
      </p:pic>
      <p:pic>
        <p:nvPicPr>
          <p:cNvPr id="6" name="Imagem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456" y="1585088"/>
            <a:ext cx="686985" cy="1034518"/>
          </a:xfrm>
          <a:prstGeom prst="rect">
            <a:avLst/>
          </a:prstGeom>
        </p:spPr>
      </p:pic>
      <p:pic>
        <p:nvPicPr>
          <p:cNvPr id="7" name="Imagem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144" y="1585088"/>
            <a:ext cx="714745" cy="1034518"/>
          </a:xfrm>
          <a:prstGeom prst="rect">
            <a:avLst/>
          </a:prstGeom>
        </p:spPr>
      </p:pic>
      <p:pic>
        <p:nvPicPr>
          <p:cNvPr id="8" name="Imagem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305" y="1575991"/>
            <a:ext cx="699066" cy="1052712"/>
          </a:xfrm>
          <a:prstGeom prst="rect">
            <a:avLst/>
          </a:prstGeom>
        </p:spPr>
      </p:pic>
      <p:pic>
        <p:nvPicPr>
          <p:cNvPr id="9" name="Imagem 2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7313" y="1576865"/>
            <a:ext cx="748633" cy="10509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57438" y="2578181"/>
            <a:ext cx="11680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0" dirty="0" smtClean="0"/>
              <a:t>Hélio</a:t>
            </a:r>
            <a:endParaRPr lang="pt-PT" sz="1600" b="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97503" y="2578181"/>
            <a:ext cx="11680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0" dirty="0" smtClean="0"/>
              <a:t>Polónio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28279" y="2578181"/>
            <a:ext cx="11680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0" dirty="0" smtClean="0"/>
              <a:t>Tálio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201854" y="2578181"/>
            <a:ext cx="11680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0" dirty="0" smtClean="0"/>
              <a:t>Néon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923928" y="2578181"/>
            <a:ext cx="11680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0" dirty="0" smtClean="0"/>
              <a:t>Rádio</a:t>
            </a:r>
          </a:p>
        </p:txBody>
      </p:sp>
      <p:pic>
        <p:nvPicPr>
          <p:cNvPr id="18" name="Imagem 3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068960"/>
            <a:ext cx="3110581" cy="359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150464" y="4437112"/>
            <a:ext cx="4032448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 err="1"/>
              <a:t>Dimitri</a:t>
            </a:r>
            <a:r>
              <a:rPr lang="pt-PT" sz="2400" dirty="0"/>
              <a:t> </a:t>
            </a:r>
            <a:r>
              <a:rPr lang="pt-PT" sz="2400" dirty="0" err="1" smtClean="0"/>
              <a:t>Ivanovich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err="1" smtClean="0"/>
              <a:t>Mendeleiev</a:t>
            </a:r>
            <a:r>
              <a:rPr lang="pt-PT" sz="2400" dirty="0" smtClean="0"/>
              <a:t> </a:t>
            </a:r>
            <a:r>
              <a:rPr lang="pt-PT" sz="2400" dirty="0"/>
              <a:t>criou a primeira tabela periódica. </a:t>
            </a:r>
          </a:p>
        </p:txBody>
      </p:sp>
      <p:pic>
        <p:nvPicPr>
          <p:cNvPr id="20" name="Imagem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2" y="3068960"/>
            <a:ext cx="4935682" cy="3619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94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558515" y="1052736"/>
            <a:ext cx="6013330" cy="1866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dirty="0"/>
              <a:t>Novos elementos </a:t>
            </a:r>
            <a:r>
              <a:rPr lang="pt-PT" sz="1800" dirty="0" smtClean="0"/>
              <a:t>químicos:</a:t>
            </a:r>
            <a:endParaRPr lang="pt-PT" sz="1800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altLang="pt-PT" dirty="0"/>
              <a:t>Descobertas no domínio da </a:t>
            </a:r>
            <a:r>
              <a:rPr lang="pt-PT" altLang="pt-PT" dirty="0" smtClean="0"/>
              <a:t>Química:</a:t>
            </a:r>
            <a:endParaRPr lang="pt-PT" altLang="pt-PT" dirty="0"/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747" y="1585088"/>
            <a:ext cx="798454" cy="1034518"/>
          </a:xfrm>
          <a:prstGeom prst="rect">
            <a:avLst/>
          </a:prstGeom>
        </p:spPr>
      </p:pic>
      <p:pic>
        <p:nvPicPr>
          <p:cNvPr id="6" name="Imagem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456" y="1585088"/>
            <a:ext cx="686985" cy="1034518"/>
          </a:xfrm>
          <a:prstGeom prst="rect">
            <a:avLst/>
          </a:prstGeom>
        </p:spPr>
      </p:pic>
      <p:pic>
        <p:nvPicPr>
          <p:cNvPr id="7" name="Imagem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144" y="1585088"/>
            <a:ext cx="714745" cy="1034518"/>
          </a:xfrm>
          <a:prstGeom prst="rect">
            <a:avLst/>
          </a:prstGeom>
        </p:spPr>
      </p:pic>
      <p:pic>
        <p:nvPicPr>
          <p:cNvPr id="8" name="Imagem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305" y="1575991"/>
            <a:ext cx="699066" cy="1052712"/>
          </a:xfrm>
          <a:prstGeom prst="rect">
            <a:avLst/>
          </a:prstGeom>
        </p:spPr>
      </p:pic>
      <p:pic>
        <p:nvPicPr>
          <p:cNvPr id="9" name="Imagem 2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7313" y="1576865"/>
            <a:ext cx="748633" cy="10509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57438" y="2578181"/>
            <a:ext cx="11680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0" dirty="0" smtClean="0"/>
              <a:t>Hélio</a:t>
            </a:r>
            <a:endParaRPr lang="pt-PT" sz="1600" b="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97503" y="2578181"/>
            <a:ext cx="11680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0" dirty="0" smtClean="0"/>
              <a:t>Polónio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28279" y="2578181"/>
            <a:ext cx="11680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0" dirty="0" smtClean="0"/>
              <a:t>Tálio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201854" y="2578181"/>
            <a:ext cx="11680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0" dirty="0" smtClean="0"/>
              <a:t>Néon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923928" y="2578181"/>
            <a:ext cx="11680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0" dirty="0" smtClean="0"/>
              <a:t>Rádio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150464" y="4437112"/>
            <a:ext cx="4032448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 err="1"/>
              <a:t>Dimitri</a:t>
            </a:r>
            <a:r>
              <a:rPr lang="pt-PT" sz="2400" dirty="0"/>
              <a:t> </a:t>
            </a:r>
            <a:r>
              <a:rPr lang="pt-PT" sz="2400" dirty="0" err="1" smtClean="0"/>
              <a:t>Ivanovich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err="1" smtClean="0"/>
              <a:t>Mendeleiev</a:t>
            </a:r>
            <a:r>
              <a:rPr lang="pt-PT" sz="2400" dirty="0" smtClean="0"/>
              <a:t> </a:t>
            </a:r>
            <a:r>
              <a:rPr lang="pt-PT" sz="2400" dirty="0"/>
              <a:t>criou a primeira tabela periódica. </a:t>
            </a:r>
          </a:p>
        </p:txBody>
      </p:sp>
      <p:pic>
        <p:nvPicPr>
          <p:cNvPr id="22" name="Imagem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2" y="3068960"/>
            <a:ext cx="4935682" cy="3619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2123728" y="5760282"/>
            <a:ext cx="3791744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2000" b="0" dirty="0" err="1"/>
              <a:t>Dimitri</a:t>
            </a:r>
            <a:r>
              <a:rPr lang="pt-PT" sz="2000" b="0" dirty="0"/>
              <a:t> </a:t>
            </a:r>
            <a:r>
              <a:rPr lang="pt-PT" sz="2000" b="0" dirty="0" err="1" smtClean="0"/>
              <a:t>Ivanovich</a:t>
            </a:r>
            <a:r>
              <a:rPr lang="pt-PT" sz="2000" b="0" dirty="0" smtClean="0"/>
              <a:t> </a:t>
            </a:r>
            <a:r>
              <a:rPr lang="pt-PT" sz="2000" b="0" dirty="0" err="1" smtClean="0"/>
              <a:t>Mendeleiev</a:t>
            </a:r>
            <a:r>
              <a:rPr lang="pt-PT" sz="2000" b="0" dirty="0" smtClean="0"/>
              <a:t> </a:t>
            </a:r>
            <a:r>
              <a:rPr lang="pt-PT" sz="2000" b="0" dirty="0"/>
              <a:t>criou a primeira tabela periódica. 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567861" y="3297178"/>
            <a:ext cx="3496851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0" dirty="0"/>
              <a:t>Pierre Curie e Marie Curie descobriram a radioatividade. </a:t>
            </a:r>
          </a:p>
        </p:txBody>
      </p:sp>
      <p:pic>
        <p:nvPicPr>
          <p:cNvPr id="30" name="Imagem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504319"/>
            <a:ext cx="2952328" cy="2165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Imagem 3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7" y="3030048"/>
            <a:ext cx="2245917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80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371" y="1700808"/>
            <a:ext cx="6369257" cy="4865402"/>
          </a:xfrm>
          <a:prstGeom prst="rect">
            <a:avLst/>
          </a:prstGeo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30887"/>
          </a:xfrm>
        </p:spPr>
        <p:txBody>
          <a:bodyPr/>
          <a:lstStyle/>
          <a:p>
            <a:r>
              <a:rPr lang="pt-PT" sz="2200" dirty="0"/>
              <a:t>Descobertas no domínio das Ciências da Vida e os novos ramos do saber</a:t>
            </a:r>
          </a:p>
        </p:txBody>
      </p:sp>
      <p:pic>
        <p:nvPicPr>
          <p:cNvPr id="9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1" y="2645771"/>
            <a:ext cx="4471923" cy="2845261"/>
          </a:xfrm>
          <a:prstGeom prst="rect">
            <a:avLst/>
          </a:prstGeom>
          <a:noFill/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107505" y="5498068"/>
            <a:ext cx="3672408" cy="52322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400" b="0" i="1" dirty="0"/>
              <a:t>La Leçon de Claude </a:t>
            </a:r>
            <a:r>
              <a:rPr lang="fr-FR" sz="1400" b="0" i="1" dirty="0" smtClean="0"/>
              <a:t>Bernard</a:t>
            </a:r>
            <a:r>
              <a:rPr lang="fr-FR" sz="1400" b="0" dirty="0" smtClean="0"/>
              <a:t>, 1889,</a:t>
            </a:r>
            <a:br>
              <a:rPr lang="fr-FR" sz="1400" b="0" dirty="0" smtClean="0"/>
            </a:br>
            <a:r>
              <a:rPr lang="pt-PT" sz="1400" b="0" dirty="0" err="1" smtClean="0"/>
              <a:t>Léon</a:t>
            </a:r>
            <a:r>
              <a:rPr lang="pt-PT" sz="1400" b="0" dirty="0" smtClean="0"/>
              <a:t> </a:t>
            </a:r>
            <a:r>
              <a:rPr lang="pt-PT" sz="1400" b="0" dirty="0" err="1"/>
              <a:t>Augustin</a:t>
            </a:r>
            <a:r>
              <a:rPr lang="pt-PT" sz="1400" b="0" dirty="0"/>
              <a:t> </a:t>
            </a:r>
            <a:r>
              <a:rPr lang="pt-PT" sz="1400" b="0" dirty="0" err="1" smtClean="0"/>
              <a:t>L‘hermitte</a:t>
            </a:r>
            <a:endParaRPr lang="pt-PT" sz="1400" b="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7504" y="1925691"/>
            <a:ext cx="4464496" cy="648072"/>
            <a:chOff x="395536" y="-1323528"/>
            <a:chExt cx="4464496" cy="648072"/>
          </a:xfrm>
        </p:grpSpPr>
        <p:sp>
          <p:nvSpPr>
            <p:cNvPr id="14" name="Rectangle 13">
              <a:hlinkClick r:id="rId4" action="ppaction://hlinksldjump"/>
            </p:cNvPr>
            <p:cNvSpPr/>
            <p:nvPr/>
          </p:nvSpPr>
          <p:spPr>
            <a:xfrm>
              <a:off x="395536" y="-1323528"/>
              <a:ext cx="4464496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Medicina Experimental</a:t>
              </a:r>
              <a:endPara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hlinkClick r:id="rId4" action="ppaction://hlinksldjump"/>
            </p:cNvPr>
            <p:cNvSpPr/>
            <p:nvPr/>
          </p:nvSpPr>
          <p:spPr>
            <a:xfrm>
              <a:off x="395536" y="-747464"/>
              <a:ext cx="4464496" cy="720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Title 2"/>
          <p:cNvSpPr txBox="1">
            <a:spLocks/>
          </p:cNvSpPr>
          <p:nvPr/>
        </p:nvSpPr>
        <p:spPr>
          <a:xfrm>
            <a:off x="3601988" y="982469"/>
            <a:ext cx="2050132" cy="58477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PT" sz="3200" dirty="0" smtClean="0">
                <a:solidFill>
                  <a:schemeClr val="accent5">
                    <a:lumMod val="75000"/>
                  </a:schemeClr>
                </a:solidFill>
              </a:rPr>
              <a:t>Citologia</a:t>
            </a:r>
            <a:endParaRPr lang="pt-PT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9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2599 -0.08149 " pathEditMode="relative" rAng="0" ptsTypes="AA">
                                      <p:cBhvr>
                                        <p:cTn id="16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30887"/>
          </a:xfrm>
        </p:spPr>
        <p:txBody>
          <a:bodyPr/>
          <a:lstStyle/>
          <a:p>
            <a:r>
              <a:rPr lang="pt-PT" sz="2200" dirty="0"/>
              <a:t>Descobertas no domínio das Ciências da Vida e os novos ramos do saber</a:t>
            </a:r>
          </a:p>
        </p:txBody>
      </p:sp>
      <p:sp>
        <p:nvSpPr>
          <p:cNvPr id="5" name="CaixaDeTexto 25"/>
          <p:cNvSpPr txBox="1"/>
          <p:nvPr/>
        </p:nvSpPr>
        <p:spPr>
          <a:xfrm>
            <a:off x="-108520" y="1033571"/>
            <a:ext cx="5832648" cy="52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52000" rtlCol="0" anchor="ctr">
            <a:no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Citologia | Medicina Experimental</a:t>
            </a:r>
            <a:endParaRPr lang="pt-P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52528" y="1033572"/>
            <a:ext cx="971600" cy="523220"/>
            <a:chOff x="8172400" y="591071"/>
            <a:chExt cx="971600" cy="523220"/>
          </a:xfrm>
        </p:grpSpPr>
        <p:sp>
          <p:nvSpPr>
            <p:cNvPr id="8" name="CaixaDeTexto 25"/>
            <p:cNvSpPr txBox="1"/>
            <p:nvPr/>
          </p:nvSpPr>
          <p:spPr>
            <a:xfrm>
              <a:off x="8172400" y="591071"/>
              <a:ext cx="9716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216000" rtlCol="0">
              <a:spAutoFit/>
            </a:bodyPr>
            <a:lstStyle/>
            <a:p>
              <a:pPr algn="r"/>
              <a:endParaRPr lang="pt-PT" sz="2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U-Turn Arrow 8"/>
            <p:cNvSpPr/>
            <p:nvPr/>
          </p:nvSpPr>
          <p:spPr>
            <a:xfrm rot="16200000" flipV="1">
              <a:off x="8476306" y="655326"/>
              <a:ext cx="363789" cy="360039"/>
            </a:xfrm>
            <a:prstGeom prst="uturnArrow">
              <a:avLst/>
            </a:prstGeom>
            <a:solidFill>
              <a:schemeClr val="accent5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</p:grpSp>
      <p:sp>
        <p:nvSpPr>
          <p:cNvPr id="12" name="CaixaDeTexto 25">
            <a:hlinkClick r:id="rId2" action="ppaction://hlinksldjump"/>
          </p:cNvPr>
          <p:cNvSpPr txBox="1"/>
          <p:nvPr/>
        </p:nvSpPr>
        <p:spPr>
          <a:xfrm>
            <a:off x="4752528" y="1032416"/>
            <a:ext cx="971600" cy="5232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16000" rtlCol="0">
            <a:spAutoFit/>
          </a:bodyPr>
          <a:lstStyle/>
          <a:p>
            <a:pPr algn="r"/>
            <a:endParaRPr lang="pt-PT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Imagem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97" t="-2134" r="-4729" b="-63423"/>
          <a:stretch/>
        </p:blipFill>
        <p:spPr>
          <a:xfrm>
            <a:off x="179512" y="1772816"/>
            <a:ext cx="4125036" cy="463680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sp>
        <p:nvSpPr>
          <p:cNvPr id="14" name="CaixaDeTexto 4"/>
          <p:cNvSpPr txBox="1"/>
          <p:nvPr/>
        </p:nvSpPr>
        <p:spPr>
          <a:xfrm>
            <a:off x="159432" y="4908937"/>
            <a:ext cx="428396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" dirty="0" smtClean="0"/>
              <a:t>A </a:t>
            </a:r>
            <a:r>
              <a:rPr lang="pt-PT" sz="1700" b="1" dirty="0" smtClean="0"/>
              <a:t>citologia, </a:t>
            </a:r>
            <a:r>
              <a:rPr lang="pt-PT" sz="1700" dirty="0" smtClean="0"/>
              <a:t>ou o estudo da célula, debruça-se sobre a estrutura e funcionamento da célula. O desenvolvimento deste ramo da Biologia permitiu aprofundar o conhecimento da célula, bem como as suas patologias.</a:t>
            </a:r>
            <a:endParaRPr lang="pt-PT" sz="1700" dirty="0"/>
          </a:p>
        </p:txBody>
      </p:sp>
      <p:pic>
        <p:nvPicPr>
          <p:cNvPr id="15" name="Imagem 7"/>
          <p:cNvPicPr preferRelativeResize="0"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638"/>
          <a:stretch/>
        </p:blipFill>
        <p:spPr>
          <a:xfrm>
            <a:off x="4491641" y="1772816"/>
            <a:ext cx="4522825" cy="463792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sp>
        <p:nvSpPr>
          <p:cNvPr id="16" name="CaixaDeTexto 2"/>
          <p:cNvSpPr txBox="1"/>
          <p:nvPr/>
        </p:nvSpPr>
        <p:spPr>
          <a:xfrm>
            <a:off x="4452455" y="4908937"/>
            <a:ext cx="460794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" dirty="0" smtClean="0"/>
              <a:t>Claude Bernard criou a </a:t>
            </a:r>
            <a:r>
              <a:rPr lang="pt-PT" sz="1700" b="1" dirty="0" smtClean="0"/>
              <a:t>Medicina Experimental</a:t>
            </a:r>
            <a:r>
              <a:rPr lang="pt-PT" sz="1700" dirty="0" smtClean="0"/>
              <a:t>.  As ciências médicas deviam estar sujeitas ao rigor do método experimental, o que permitia inferir hipóteses e respetivas conclusões baseando-se em evidências experimentais.</a:t>
            </a:r>
            <a:endParaRPr lang="pt-PT" sz="1700" dirty="0"/>
          </a:p>
        </p:txBody>
      </p:sp>
      <p:sp>
        <p:nvSpPr>
          <p:cNvPr id="17" name="CaixaDeTexto 6"/>
          <p:cNvSpPr txBox="1"/>
          <p:nvPr/>
        </p:nvSpPr>
        <p:spPr>
          <a:xfrm>
            <a:off x="4493373" y="1772816"/>
            <a:ext cx="4523503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Laboratório moderno de Medicina Experimental.</a:t>
            </a:r>
          </a:p>
        </p:txBody>
      </p:sp>
    </p:spTree>
    <p:extLst>
      <p:ext uri="{BB962C8B-B14F-4D97-AF65-F5344CB8AC3E}">
        <p14:creationId xmlns:p14="http://schemas.microsoft.com/office/powerpoint/2010/main" val="514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7" y="1159485"/>
            <a:ext cx="4276725" cy="5705475"/>
          </a:xfrm>
          <a:prstGeom prst="rect">
            <a:avLst/>
          </a:prstGeo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30887"/>
          </a:xfrm>
        </p:spPr>
        <p:txBody>
          <a:bodyPr/>
          <a:lstStyle/>
          <a:p>
            <a:r>
              <a:rPr lang="pt-PT" sz="2200" dirty="0">
                <a:solidFill>
                  <a:schemeClr val="bg1"/>
                </a:solidFill>
              </a:rPr>
              <a:t>Descobertas no domínio das Ciências da Vida e os novos ramos do saber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13034" y="1925691"/>
            <a:ext cx="4523461" cy="648072"/>
            <a:chOff x="395536" y="-1323528"/>
            <a:chExt cx="4464496" cy="648072"/>
          </a:xfrm>
        </p:grpSpPr>
        <p:sp>
          <p:nvSpPr>
            <p:cNvPr id="14" name="Rectangle 13">
              <a:hlinkClick r:id="rId3" action="ppaction://hlinksldjump"/>
            </p:cNvPr>
            <p:cNvSpPr/>
            <p:nvPr/>
          </p:nvSpPr>
          <p:spPr>
            <a:xfrm>
              <a:off x="395536" y="-1323528"/>
              <a:ext cx="4464496" cy="57606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Genética</a:t>
              </a:r>
              <a:endPara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hlinkClick r:id="rId3" action="ppaction://hlinksldjump"/>
            </p:cNvPr>
            <p:cNvSpPr/>
            <p:nvPr/>
          </p:nvSpPr>
          <p:spPr>
            <a:xfrm>
              <a:off x="395536" y="-747464"/>
              <a:ext cx="4464496" cy="7200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aixaDeTexto 6"/>
          <p:cNvSpPr txBox="1"/>
          <p:nvPr/>
        </p:nvSpPr>
        <p:spPr>
          <a:xfrm>
            <a:off x="-36512" y="6423139"/>
            <a:ext cx="1504756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pt-PT" sz="1600" dirty="0"/>
              <a:t>Ernst </a:t>
            </a:r>
            <a:r>
              <a:rPr lang="pt-PT" sz="1600" dirty="0" err="1"/>
              <a:t>Haeckel</a:t>
            </a:r>
            <a:r>
              <a:rPr lang="pt-PT" sz="1600" dirty="0"/>
              <a:t> </a:t>
            </a:r>
          </a:p>
        </p:txBody>
      </p:sp>
      <p:pic>
        <p:nvPicPr>
          <p:cNvPr id="19" name="Imagem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636912"/>
            <a:ext cx="4536503" cy="28677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24744"/>
            <a:ext cx="4643438" cy="432048"/>
          </a:xfrm>
          <a:prstGeom prst="rect">
            <a:avLst/>
          </a:prstGeom>
          <a:gradFill flip="none" rotWithShape="1">
            <a:gsLst>
              <a:gs pos="0">
                <a:srgbClr val="191919"/>
              </a:gs>
              <a:gs pos="100000">
                <a:srgbClr val="191919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angle 19"/>
          <p:cNvSpPr/>
          <p:nvPr/>
        </p:nvSpPr>
        <p:spPr>
          <a:xfrm rot="5400000">
            <a:off x="1237320" y="3811352"/>
            <a:ext cx="5661248" cy="432048"/>
          </a:xfrm>
          <a:prstGeom prst="rect">
            <a:avLst/>
          </a:prstGeom>
          <a:gradFill flip="none" rotWithShape="1">
            <a:gsLst>
              <a:gs pos="0">
                <a:srgbClr val="191919"/>
              </a:gs>
              <a:gs pos="100000">
                <a:srgbClr val="191919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3601988" y="982469"/>
            <a:ext cx="2050132" cy="58477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PT" sz="3200" dirty="0" smtClean="0">
                <a:solidFill>
                  <a:schemeClr val="accent3"/>
                </a:solidFill>
              </a:rPr>
              <a:t>Ecologia</a:t>
            </a:r>
            <a:endParaRPr lang="pt-PT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49" t="-1333" r="-19116" b="-65139"/>
          <a:stretch/>
        </p:blipFill>
        <p:spPr>
          <a:xfrm>
            <a:off x="139153" y="1700808"/>
            <a:ext cx="4310927" cy="50759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30887"/>
          </a:xfrm>
        </p:spPr>
        <p:txBody>
          <a:bodyPr/>
          <a:lstStyle/>
          <a:p>
            <a:r>
              <a:rPr lang="pt-PT" sz="2200" dirty="0">
                <a:solidFill>
                  <a:schemeClr val="bg1"/>
                </a:solidFill>
              </a:rPr>
              <a:t>Descobertas no domínio das Ciências da Vida e os novos ramos do saber</a:t>
            </a:r>
          </a:p>
        </p:txBody>
      </p:sp>
      <p:sp>
        <p:nvSpPr>
          <p:cNvPr id="5" name="CaixaDeTexto 25"/>
          <p:cNvSpPr txBox="1"/>
          <p:nvPr/>
        </p:nvSpPr>
        <p:spPr>
          <a:xfrm>
            <a:off x="-6695" y="1033571"/>
            <a:ext cx="4355976" cy="52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52000" rtlCol="0" anchor="ctr">
            <a:no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Ecologia | Genética</a:t>
            </a:r>
            <a:endParaRPr lang="pt-P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08072" y="1033572"/>
            <a:ext cx="971600" cy="523220"/>
            <a:chOff x="8172400" y="591071"/>
            <a:chExt cx="971600" cy="523220"/>
          </a:xfrm>
        </p:grpSpPr>
        <p:sp>
          <p:nvSpPr>
            <p:cNvPr id="8" name="CaixaDeTexto 25"/>
            <p:cNvSpPr txBox="1"/>
            <p:nvPr/>
          </p:nvSpPr>
          <p:spPr>
            <a:xfrm>
              <a:off x="8172400" y="591071"/>
              <a:ext cx="9716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216000" rtlCol="0">
              <a:spAutoFit/>
            </a:bodyPr>
            <a:lstStyle/>
            <a:p>
              <a:pPr algn="r"/>
              <a:endParaRPr lang="pt-PT" sz="2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U-Turn Arrow 8"/>
            <p:cNvSpPr/>
            <p:nvPr/>
          </p:nvSpPr>
          <p:spPr>
            <a:xfrm rot="16200000" flipV="1">
              <a:off x="8476306" y="655326"/>
              <a:ext cx="363789" cy="360039"/>
            </a:xfrm>
            <a:prstGeom prst="utur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</p:grpSp>
      <p:sp>
        <p:nvSpPr>
          <p:cNvPr id="12" name="CaixaDeTexto 25">
            <a:hlinkClick r:id="rId3" action="ppaction://hlinksldjump"/>
          </p:cNvPr>
          <p:cNvSpPr txBox="1"/>
          <p:nvPr/>
        </p:nvSpPr>
        <p:spPr>
          <a:xfrm>
            <a:off x="3497912" y="1032416"/>
            <a:ext cx="971600" cy="5232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16000" rtlCol="0">
            <a:spAutoFit/>
          </a:bodyPr>
          <a:lstStyle/>
          <a:p>
            <a:pPr algn="r"/>
            <a:endParaRPr lang="pt-PT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aixaDeTexto 4"/>
          <p:cNvSpPr txBox="1"/>
          <p:nvPr/>
        </p:nvSpPr>
        <p:spPr>
          <a:xfrm>
            <a:off x="4810337" y="4745756"/>
            <a:ext cx="408214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" dirty="0">
                <a:solidFill>
                  <a:schemeClr val="bg1"/>
                </a:solidFill>
              </a:rPr>
              <a:t>Os estudos de </a:t>
            </a:r>
            <a:r>
              <a:rPr lang="pt-PT" sz="1700" dirty="0" err="1">
                <a:solidFill>
                  <a:schemeClr val="bg1"/>
                </a:solidFill>
              </a:rPr>
              <a:t>Gregor</a:t>
            </a:r>
            <a:r>
              <a:rPr lang="pt-PT" sz="1700" dirty="0">
                <a:solidFill>
                  <a:schemeClr val="bg1"/>
                </a:solidFill>
              </a:rPr>
              <a:t> Mendel sobre a hereditariedade permitiram o desenvolvimento da </a:t>
            </a:r>
            <a:r>
              <a:rPr lang="pt-PT" sz="1700" b="1" dirty="0">
                <a:solidFill>
                  <a:schemeClr val="bg1"/>
                </a:solidFill>
              </a:rPr>
              <a:t>genética</a:t>
            </a:r>
            <a:r>
              <a:rPr lang="pt-PT" sz="1700" dirty="0">
                <a:solidFill>
                  <a:schemeClr val="bg1"/>
                </a:solidFill>
              </a:rPr>
              <a:t> </a:t>
            </a:r>
            <a:r>
              <a:rPr lang="pt-PT" sz="1700" dirty="0" smtClean="0">
                <a:solidFill>
                  <a:schemeClr val="bg1"/>
                </a:solidFill>
              </a:rPr>
              <a:t>no </a:t>
            </a:r>
            <a:r>
              <a:rPr lang="pt-PT" sz="1700" dirty="0">
                <a:solidFill>
                  <a:schemeClr val="bg1"/>
                </a:solidFill>
              </a:rPr>
              <a:t>século XX. As suas experiências realizadas com ervilhas possibilitaram reconhecer que havia </a:t>
            </a:r>
            <a:r>
              <a:rPr lang="pt-PT" sz="1700" dirty="0" smtClean="0">
                <a:solidFill>
                  <a:schemeClr val="bg1"/>
                </a:solidFill>
              </a:rPr>
              <a:t>carateres </a:t>
            </a:r>
            <a:r>
              <a:rPr lang="pt-PT" sz="1700" dirty="0">
                <a:solidFill>
                  <a:schemeClr val="bg1"/>
                </a:solidFill>
              </a:rPr>
              <a:t>hereditários que se transmitiam de uma geração para outra. </a:t>
            </a:r>
          </a:p>
        </p:txBody>
      </p:sp>
      <p:sp>
        <p:nvSpPr>
          <p:cNvPr id="16" name="CaixaDeTexto 2"/>
          <p:cNvSpPr txBox="1"/>
          <p:nvPr/>
        </p:nvSpPr>
        <p:spPr>
          <a:xfrm>
            <a:off x="180082" y="4745756"/>
            <a:ext cx="424790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" dirty="0"/>
              <a:t>Ernst </a:t>
            </a:r>
            <a:r>
              <a:rPr lang="pt-PT" sz="1700" dirty="0" err="1"/>
              <a:t>Haeckel</a:t>
            </a:r>
            <a:r>
              <a:rPr lang="pt-PT" sz="1700" dirty="0"/>
              <a:t> criou o termo </a:t>
            </a:r>
            <a:r>
              <a:rPr lang="pt-PT" sz="1700" b="1" dirty="0"/>
              <a:t>ecologia</a:t>
            </a:r>
            <a:r>
              <a:rPr lang="pt-PT" sz="1700" dirty="0"/>
              <a:t> no século XIX, para designar a ciência que estuda o meio ambiente. Estava dado o primeiro passo para o estudo dos ecossistemas </a:t>
            </a:r>
            <a:r>
              <a:rPr lang="pt-PT" sz="1700" dirty="0" smtClean="0"/>
              <a:t>e da </a:t>
            </a:r>
            <a:r>
              <a:rPr lang="pt-PT" sz="1700" dirty="0"/>
              <a:t>interação dos seres vivos no seu meio ambiente, contribuindo assim para um novo olhar sobre os seres vivos e o planeta.</a:t>
            </a:r>
          </a:p>
        </p:txBody>
      </p:sp>
      <p:pic>
        <p:nvPicPr>
          <p:cNvPr id="19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9" y="1120506"/>
            <a:ext cx="3600400" cy="338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093" y="1402335"/>
            <a:ext cx="4093907" cy="5460249"/>
          </a:xfrm>
          <a:prstGeom prst="rect">
            <a:avLst/>
          </a:prstGeo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30887"/>
          </a:xfrm>
        </p:spPr>
        <p:txBody>
          <a:bodyPr/>
          <a:lstStyle/>
          <a:p>
            <a:r>
              <a:rPr lang="pt-PT" sz="2200" dirty="0">
                <a:solidFill>
                  <a:schemeClr val="bg1"/>
                </a:solidFill>
              </a:rPr>
              <a:t>Descobertas no domínio das Ciências da Vida e os novos ramos do saber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2554" y="1925691"/>
            <a:ext cx="4595470" cy="648072"/>
            <a:chOff x="395536" y="-1323528"/>
            <a:chExt cx="4464496" cy="648072"/>
          </a:xfrm>
        </p:grpSpPr>
        <p:sp>
          <p:nvSpPr>
            <p:cNvPr id="14" name="Rectangle 13">
              <a:hlinkClick r:id="rId3" action="ppaction://hlinksldjump"/>
            </p:cNvPr>
            <p:cNvSpPr/>
            <p:nvPr/>
          </p:nvSpPr>
          <p:spPr>
            <a:xfrm>
              <a:off x="395536" y="-1323528"/>
              <a:ext cx="4464496" cy="57606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Microbiologia</a:t>
              </a:r>
              <a:endPara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hlinkClick r:id="rId3" action="ppaction://hlinksldjump"/>
            </p:cNvPr>
            <p:cNvSpPr/>
            <p:nvPr/>
          </p:nvSpPr>
          <p:spPr>
            <a:xfrm>
              <a:off x="395536" y="-747464"/>
              <a:ext cx="4464496" cy="720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Title 2"/>
          <p:cNvSpPr txBox="1">
            <a:spLocks/>
          </p:cNvSpPr>
          <p:nvPr/>
        </p:nvSpPr>
        <p:spPr>
          <a:xfrm>
            <a:off x="3601988" y="982469"/>
            <a:ext cx="2050132" cy="58477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PT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Fisiologia</a:t>
            </a:r>
          </a:p>
        </p:txBody>
      </p:sp>
      <p:pic>
        <p:nvPicPr>
          <p:cNvPr id="20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636912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6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Imagem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257609"/>
            <a:ext cx="2808312" cy="4341792"/>
          </a:xfrm>
          <a:prstGeom prst="rect">
            <a:avLst/>
          </a:prstGeo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30887"/>
          </a:xfrm>
        </p:spPr>
        <p:txBody>
          <a:bodyPr/>
          <a:lstStyle/>
          <a:p>
            <a:r>
              <a:rPr lang="pt-PT" sz="2200" dirty="0">
                <a:solidFill>
                  <a:schemeClr val="bg1"/>
                </a:solidFill>
              </a:rPr>
              <a:t>Descobertas no domínio das Ciências da Vida e os novos ramos do saber</a:t>
            </a:r>
          </a:p>
        </p:txBody>
      </p:sp>
      <p:sp>
        <p:nvSpPr>
          <p:cNvPr id="5" name="CaixaDeTexto 25"/>
          <p:cNvSpPr txBox="1"/>
          <p:nvPr/>
        </p:nvSpPr>
        <p:spPr>
          <a:xfrm>
            <a:off x="-6695" y="1033571"/>
            <a:ext cx="4355976" cy="52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52000" rtlCol="0" anchor="ctr">
            <a:no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Fisiologia | Microbiologia</a:t>
            </a:r>
            <a:endParaRPr lang="pt-P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6424" y="1033572"/>
            <a:ext cx="971600" cy="523220"/>
            <a:chOff x="8172400" y="591071"/>
            <a:chExt cx="971600" cy="523220"/>
          </a:xfrm>
        </p:grpSpPr>
        <p:sp>
          <p:nvSpPr>
            <p:cNvPr id="8" name="CaixaDeTexto 25"/>
            <p:cNvSpPr txBox="1"/>
            <p:nvPr/>
          </p:nvSpPr>
          <p:spPr>
            <a:xfrm>
              <a:off x="8172400" y="591071"/>
              <a:ext cx="9716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216000" rtlCol="0">
              <a:spAutoFit/>
            </a:bodyPr>
            <a:lstStyle/>
            <a:p>
              <a:pPr algn="r"/>
              <a:endParaRPr lang="pt-PT" sz="2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U-Turn Arrow 8"/>
            <p:cNvSpPr/>
            <p:nvPr/>
          </p:nvSpPr>
          <p:spPr>
            <a:xfrm rot="16200000" flipV="1">
              <a:off x="8476306" y="655326"/>
              <a:ext cx="363789" cy="360039"/>
            </a:xfrm>
            <a:prstGeom prst="utur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</p:grpSp>
      <p:sp>
        <p:nvSpPr>
          <p:cNvPr id="12" name="CaixaDeTexto 25">
            <a:hlinkClick r:id="rId3" action="ppaction://hlinksldjump"/>
          </p:cNvPr>
          <p:cNvSpPr txBox="1"/>
          <p:nvPr/>
        </p:nvSpPr>
        <p:spPr>
          <a:xfrm>
            <a:off x="3816424" y="1032416"/>
            <a:ext cx="971600" cy="5232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16000" rtlCol="0">
            <a:spAutoFit/>
          </a:bodyPr>
          <a:lstStyle/>
          <a:p>
            <a:pPr algn="r"/>
            <a:endParaRPr lang="pt-PT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aixaDeTexto 4"/>
          <p:cNvSpPr txBox="1"/>
          <p:nvPr/>
        </p:nvSpPr>
        <p:spPr>
          <a:xfrm>
            <a:off x="113544" y="5602595"/>
            <a:ext cx="4586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" dirty="0">
                <a:solidFill>
                  <a:schemeClr val="bg1"/>
                </a:solidFill>
              </a:rPr>
              <a:t>Durante o século XIX assistiram-se a importantes progressos no domínio da </a:t>
            </a:r>
            <a:r>
              <a:rPr lang="pt-PT" sz="1700" b="1" dirty="0">
                <a:solidFill>
                  <a:schemeClr val="bg1"/>
                </a:solidFill>
              </a:rPr>
              <a:t>Fisiologia</a:t>
            </a:r>
            <a:r>
              <a:rPr lang="pt-PT" sz="1700" dirty="0">
                <a:solidFill>
                  <a:schemeClr val="bg1"/>
                </a:solidFill>
              </a:rPr>
              <a:t>. O estudo das funções físicas e bioquímicas dos seres vivos permitiu o seu desenvolvimento e conhecimento.</a:t>
            </a:r>
          </a:p>
        </p:txBody>
      </p:sp>
      <p:sp>
        <p:nvSpPr>
          <p:cNvPr id="16" name="CaixaDeTexto 2"/>
          <p:cNvSpPr txBox="1"/>
          <p:nvPr/>
        </p:nvSpPr>
        <p:spPr>
          <a:xfrm>
            <a:off x="4932610" y="5602595"/>
            <a:ext cx="42479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" dirty="0" smtClean="0">
                <a:solidFill>
                  <a:schemeClr val="bg1"/>
                </a:solidFill>
              </a:rPr>
              <a:t>A </a:t>
            </a:r>
            <a:r>
              <a:rPr lang="pt-PT" sz="1700" b="1" dirty="0" smtClean="0">
                <a:solidFill>
                  <a:schemeClr val="bg1"/>
                </a:solidFill>
              </a:rPr>
              <a:t>Microbiologia </a:t>
            </a:r>
            <a:r>
              <a:rPr lang="pt-PT" sz="1700" dirty="0" smtClean="0">
                <a:solidFill>
                  <a:schemeClr val="bg1"/>
                </a:solidFill>
              </a:rPr>
              <a:t>estuda os microrganismos, permitindo conhecer melhor as bactérias, vírus e outros organismos microscópicos que constituem ou afetam a vida dos seres vivos.</a:t>
            </a:r>
            <a:endParaRPr lang="pt-PT" sz="17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652749"/>
            <a:ext cx="4104456" cy="27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dirty="0"/>
              <a:t>Descobertas no domínio das Ciências da Vida: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9513" y="4797152"/>
            <a:ext cx="4824536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0" dirty="0"/>
              <a:t>Louis Pasteur descobriu o papel das bactérias e dos </a:t>
            </a:r>
            <a:r>
              <a:rPr lang="pt-PT" sz="2000" b="0" dirty="0" smtClean="0"/>
              <a:t>microrganismos </a:t>
            </a:r>
            <a:r>
              <a:rPr lang="pt-PT" sz="2000" b="0" dirty="0"/>
              <a:t>nos seres vivos. O processo de pasteurização permitiu conservar e transportar os alimentos, diminuindo os seus riscos de decomposição.</a:t>
            </a:r>
          </a:p>
        </p:txBody>
      </p:sp>
      <p:pic>
        <p:nvPicPr>
          <p:cNvPr id="7" name="Imagem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86840"/>
            <a:ext cx="5588040" cy="3648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868144" y="4481825"/>
            <a:ext cx="324036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0" dirty="0"/>
              <a:t>O processo de pasteurização elimina os microrganismos nocivos do leite, permitindo assim a sua conservação.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60032" y="1365999"/>
            <a:ext cx="4119493" cy="3054092"/>
            <a:chOff x="4932039" y="1311012"/>
            <a:chExt cx="4119493" cy="3054092"/>
          </a:xfrm>
        </p:grpSpPr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163"/>
            <a:stretch/>
          </p:blipFill>
          <p:spPr>
            <a:xfrm>
              <a:off x="4932039" y="1311012"/>
              <a:ext cx="4119493" cy="30540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Rectangle 1"/>
            <p:cNvSpPr/>
            <p:nvPr/>
          </p:nvSpPr>
          <p:spPr>
            <a:xfrm>
              <a:off x="7380312" y="4056434"/>
              <a:ext cx="1296144" cy="216024"/>
            </a:xfrm>
            <a:prstGeom prst="rect">
              <a:avLst/>
            </a:prstGeom>
            <a:solidFill>
              <a:srgbClr val="E1E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85600" y="4042033"/>
              <a:ext cx="1309105" cy="244827"/>
            </a:xfrm>
            <a:prstGeom prst="rect">
              <a:avLst/>
            </a:prstGeom>
            <a:solidFill>
              <a:srgbClr val="F4C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5148064" y="3995772"/>
              <a:ext cx="165618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108000" rIns="108000" anchor="t">
              <a:sp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PT" sz="1800" b="0" dirty="0" smtClean="0"/>
                <a:t>Aquecimento</a:t>
              </a:r>
              <a:endParaRPr lang="pt-PT" sz="1800" b="0" dirty="0"/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7308304" y="3995772"/>
              <a:ext cx="165618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108000" rIns="108000" anchor="t">
              <a:sp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PT" sz="1800" b="0" dirty="0" smtClean="0"/>
                <a:t>Arrefecimento</a:t>
              </a:r>
              <a:endParaRPr lang="pt-PT" sz="18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67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323528" y="836712"/>
            <a:ext cx="4032448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0" dirty="0"/>
              <a:t>O século XIX conheceu inúmeros progressos científicos que </a:t>
            </a:r>
            <a:r>
              <a:rPr lang="pt-PT" sz="2000" b="0" dirty="0" smtClean="0"/>
              <a:t>mudaram</a:t>
            </a:r>
            <a:br>
              <a:rPr lang="pt-PT" sz="2000" b="0" dirty="0" smtClean="0"/>
            </a:br>
            <a:r>
              <a:rPr lang="pt-PT" sz="2000" b="0" dirty="0" smtClean="0"/>
              <a:t>a </a:t>
            </a:r>
            <a:r>
              <a:rPr lang="pt-PT" sz="2000" b="0" dirty="0"/>
              <a:t>conceção do Mundo e </a:t>
            </a:r>
            <a:r>
              <a:rPr lang="pt-PT" sz="2000" b="0" dirty="0" smtClean="0"/>
              <a:t>do</a:t>
            </a:r>
            <a:br>
              <a:rPr lang="pt-PT" sz="2000" b="0" dirty="0" smtClean="0"/>
            </a:br>
            <a:r>
              <a:rPr lang="pt-PT" sz="2000" b="0" dirty="0" smtClean="0"/>
              <a:t>próprio </a:t>
            </a:r>
            <a:r>
              <a:rPr lang="pt-PT" sz="2000" b="0" dirty="0"/>
              <a:t>Homem.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23528" y="2305615"/>
            <a:ext cx="4032448" cy="22467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0" dirty="0"/>
              <a:t>As descobertas realizadas no domínio da Física, da Química, das Ciências da Vida e das Ciências Sociais contribuíram para que os cientistas acreditassem que era possível chegar à verdade por intermédio da razão e da ciência.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23528" y="4725144"/>
            <a:ext cx="4032448" cy="16312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0" dirty="0"/>
              <a:t>Para além do conhecimento do Homem e do Mundo, as novas descobertas científicas tiveram uma aplicação </a:t>
            </a:r>
            <a:r>
              <a:rPr lang="pt-PT" sz="2000" b="0" dirty="0" smtClean="0"/>
              <a:t>prática o </a:t>
            </a:r>
            <a:r>
              <a:rPr lang="pt-PT" sz="2000" b="0" dirty="0"/>
              <a:t>que contribuiu para melhorar as condições de vida.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119261" y="1520164"/>
            <a:ext cx="3802022" cy="398478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0" rIns="360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600" b="0" dirty="0">
                <a:solidFill>
                  <a:schemeClr val="bg1"/>
                </a:solidFill>
              </a:rPr>
              <a:t>Foi mediante estes progressos que o </a:t>
            </a:r>
            <a:r>
              <a:rPr lang="pt-PT" sz="2600" dirty="0">
                <a:solidFill>
                  <a:schemeClr val="bg1"/>
                </a:solidFill>
              </a:rPr>
              <a:t>cientismo</a:t>
            </a:r>
            <a:r>
              <a:rPr lang="pt-PT" sz="2600" b="0" dirty="0">
                <a:solidFill>
                  <a:schemeClr val="bg1"/>
                </a:solidFill>
              </a:rPr>
              <a:t> se afirmou, isto é, a crença de que a ciência contribuía para o progresso da Humanidade e da felicidade do Homem.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4139952" y="1502640"/>
            <a:ext cx="1152128" cy="720080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Notched Right Arrow 28"/>
          <p:cNvSpPr/>
          <p:nvPr/>
        </p:nvSpPr>
        <p:spPr>
          <a:xfrm>
            <a:off x="4139952" y="3068960"/>
            <a:ext cx="1152128" cy="720080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Notched Right Arrow 30"/>
          <p:cNvSpPr/>
          <p:nvPr/>
        </p:nvSpPr>
        <p:spPr>
          <a:xfrm>
            <a:off x="4139952" y="4700176"/>
            <a:ext cx="1152128" cy="720080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23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6" grpId="0" animBg="1"/>
      <p:bldP spid="29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dirty="0"/>
              <a:t>A afirmação das Ciências Sociais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64904" y="1841043"/>
            <a:ext cx="5543600" cy="4324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t-PT" sz="2100" b="0" dirty="0"/>
              <a:t>Auguste Comte foi o fundador da </a:t>
            </a:r>
            <a:r>
              <a:rPr lang="pt-PT" sz="2100" b="0" dirty="0" smtClean="0"/>
              <a:t>filosofia</a:t>
            </a:r>
            <a:br>
              <a:rPr lang="pt-PT" sz="2100" b="0" dirty="0" smtClean="0"/>
            </a:br>
            <a:r>
              <a:rPr lang="pt-PT" sz="2100" b="0" dirty="0" smtClean="0"/>
              <a:t>positivista </a:t>
            </a:r>
            <a:r>
              <a:rPr lang="pt-PT" sz="2100" b="0" dirty="0"/>
              <a:t>que defendia</a:t>
            </a:r>
            <a:r>
              <a:rPr lang="pt-PT" sz="2100" b="0" dirty="0" smtClean="0"/>
              <a:t>:</a:t>
            </a:r>
          </a:p>
          <a:p>
            <a:pPr marL="174625" indent="-174625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100" b="0" dirty="0"/>
              <a:t>a descoberta da realidade através da </a:t>
            </a:r>
            <a:r>
              <a:rPr lang="pt-PT" sz="2100" b="0" dirty="0" smtClean="0"/>
              <a:t>observação e </a:t>
            </a:r>
            <a:r>
              <a:rPr lang="pt-PT" sz="2100" b="0" dirty="0"/>
              <a:t>da experimentação;</a:t>
            </a:r>
          </a:p>
          <a:p>
            <a:pPr marL="174625" indent="-174625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100" b="0" dirty="0"/>
              <a:t>a existência de leis gerais que </a:t>
            </a:r>
            <a:r>
              <a:rPr lang="pt-PT" sz="2100" b="0" dirty="0" smtClean="0"/>
              <a:t>governavam</a:t>
            </a:r>
            <a:br>
              <a:rPr lang="pt-PT" sz="2100" b="0" dirty="0" smtClean="0"/>
            </a:br>
            <a:r>
              <a:rPr lang="pt-PT" sz="2100" b="0" dirty="0" smtClean="0"/>
              <a:t>as </a:t>
            </a:r>
            <a:r>
              <a:rPr lang="pt-PT" sz="2100" b="0" dirty="0"/>
              <a:t>sociedades humanas;</a:t>
            </a:r>
          </a:p>
          <a:p>
            <a:pPr marL="174625" indent="-174625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100" b="0" dirty="0"/>
              <a:t>a aplicação às ciências sociais dos </a:t>
            </a:r>
            <a:r>
              <a:rPr lang="pt-PT" sz="2100" b="0" dirty="0" smtClean="0"/>
              <a:t>métodos</a:t>
            </a:r>
            <a:br>
              <a:rPr lang="pt-PT" sz="2100" b="0" dirty="0" smtClean="0"/>
            </a:br>
            <a:r>
              <a:rPr lang="pt-PT" sz="2100" b="0" dirty="0" smtClean="0"/>
              <a:t>das </a:t>
            </a:r>
            <a:r>
              <a:rPr lang="pt-PT" sz="2100" b="0" dirty="0"/>
              <a:t>ciências exatas;</a:t>
            </a:r>
          </a:p>
          <a:p>
            <a:pPr marL="174625" indent="-174625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100" b="0" dirty="0"/>
              <a:t>a recolha de dados, a sua quantificação</a:t>
            </a:r>
            <a:r>
              <a:rPr lang="pt-PT" sz="2100" b="0" dirty="0" smtClean="0"/>
              <a:t>,</a:t>
            </a:r>
            <a:br>
              <a:rPr lang="pt-PT" sz="2100" b="0" dirty="0" smtClean="0"/>
            </a:br>
            <a:r>
              <a:rPr lang="pt-PT" sz="2100" b="0" dirty="0" smtClean="0"/>
              <a:t>análise </a:t>
            </a:r>
            <a:r>
              <a:rPr lang="pt-PT" sz="2100" b="0" dirty="0"/>
              <a:t>e interpretação, para atingir </a:t>
            </a:r>
            <a:r>
              <a:rPr lang="pt-PT" sz="2100" b="0" dirty="0" smtClean="0"/>
              <a:t>a</a:t>
            </a:r>
            <a:br>
              <a:rPr lang="pt-PT" sz="2100" b="0" dirty="0" smtClean="0"/>
            </a:br>
            <a:r>
              <a:rPr lang="pt-PT" sz="2100" b="0" dirty="0" smtClean="0"/>
              <a:t>verdade </a:t>
            </a:r>
            <a:r>
              <a:rPr lang="pt-PT" sz="2100" b="0" dirty="0"/>
              <a:t>científica;</a:t>
            </a:r>
          </a:p>
          <a:p>
            <a:pPr marL="174625" indent="-174625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100" b="0" dirty="0"/>
              <a:t>a existência de três estádios distintos</a:t>
            </a:r>
            <a:r>
              <a:rPr lang="pt-PT" sz="2100" b="0" dirty="0" smtClean="0"/>
              <a:t>:</a:t>
            </a:r>
            <a:br>
              <a:rPr lang="pt-PT" sz="2100" b="0" dirty="0" smtClean="0"/>
            </a:br>
            <a:r>
              <a:rPr lang="pt-PT" sz="2100" b="0" dirty="0" smtClean="0"/>
              <a:t>o </a:t>
            </a:r>
            <a:r>
              <a:rPr lang="pt-PT" sz="2100" b="0" dirty="0"/>
              <a:t>teológico, mais primitivo e marcado pela superstição; o metafísico, assente na abstração</a:t>
            </a:r>
            <a:r>
              <a:rPr lang="pt-PT" sz="2100" b="0" dirty="0" smtClean="0"/>
              <a:t>;</a:t>
            </a:r>
            <a:br>
              <a:rPr lang="pt-PT" sz="2100" b="0" dirty="0" smtClean="0"/>
            </a:br>
            <a:r>
              <a:rPr lang="pt-PT" sz="2100" b="0" dirty="0" smtClean="0"/>
              <a:t>o </a:t>
            </a:r>
            <a:r>
              <a:rPr lang="pt-PT" sz="2100" b="0" dirty="0"/>
              <a:t>estádio positivo, o da ciência. </a:t>
            </a:r>
            <a:r>
              <a:rPr lang="pt-PT" sz="2100" b="0" dirty="0" smtClean="0"/>
              <a:t> </a:t>
            </a:r>
            <a:endParaRPr lang="pt-PT" sz="2100" b="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7504" y="980728"/>
            <a:ext cx="885698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b="0" dirty="0"/>
              <a:t>A crença na razão e os progressos científicos alcançados levaram a que os métodos utilizados nas ciências exatas se estendessem às ciências sociais. </a:t>
            </a:r>
          </a:p>
        </p:txBody>
      </p:sp>
      <p:pic>
        <p:nvPicPr>
          <p:cNvPr id="16" name="Image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489" y="1916832"/>
            <a:ext cx="2919373" cy="3731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" name="Group 16"/>
          <p:cNvGrpSpPr/>
          <p:nvPr/>
        </p:nvGrpSpPr>
        <p:grpSpPr>
          <a:xfrm>
            <a:off x="292706" y="5805264"/>
            <a:ext cx="3138768" cy="792088"/>
            <a:chOff x="395536" y="-1467544"/>
            <a:chExt cx="4464496" cy="792088"/>
          </a:xfrm>
        </p:grpSpPr>
        <p:sp>
          <p:nvSpPr>
            <p:cNvPr id="18" name="Rectangle 17">
              <a:hlinkClick r:id="rId3" action="ppaction://hlinksldjump"/>
            </p:cNvPr>
            <p:cNvSpPr/>
            <p:nvPr/>
          </p:nvSpPr>
          <p:spPr>
            <a:xfrm>
              <a:off x="395536" y="-1467544"/>
              <a:ext cx="44644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Auguste Comte foi o criador do termo </a:t>
              </a:r>
              <a:r>
                <a:rPr lang="pt-P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Sociologia.</a:t>
              </a:r>
              <a:endPara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ectangle 18">
              <a:hlinkClick r:id="rId3" action="ppaction://hlinksldjump"/>
            </p:cNvPr>
            <p:cNvSpPr/>
            <p:nvPr/>
          </p:nvSpPr>
          <p:spPr>
            <a:xfrm>
              <a:off x="395536" y="-747464"/>
              <a:ext cx="4464496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3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dirty="0"/>
              <a:t>A afirmação das Ciências Sociais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9512" y="1021369"/>
            <a:ext cx="8568952" cy="253682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/>
              <a:t>O que é a Sociologia?</a:t>
            </a:r>
          </a:p>
          <a:p>
            <a:r>
              <a:rPr lang="pt-PT" sz="2200" b="0" dirty="0" smtClean="0"/>
              <a:t>A Sociologia é a ciência que analisa as questões relativas à sociedade como factos sociais. A análise sociológica é a análise das relações sociais. A Sociologia coloca os factos no contexto social, por forma a compreender e interpretar o sentido que os indivíduos atribuem às suas ações. Esta ciência descreve e analisa os processos sociais procurando identificar as regularidades sociais.</a:t>
            </a:r>
            <a:endParaRPr lang="pt-PT" sz="2200" b="0" dirty="0"/>
          </a:p>
        </p:txBody>
      </p:sp>
      <p:pic>
        <p:nvPicPr>
          <p:cNvPr id="13" name="Imagem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912" y="3246409"/>
            <a:ext cx="2635673" cy="3422951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83568" y="4293096"/>
            <a:ext cx="5112568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2100" b="0" dirty="0"/>
              <a:t>Émile Durkheim foi o precursor da Sociologia moderna. </a:t>
            </a:r>
            <a:r>
              <a:rPr lang="pt-PT" sz="2100" b="0" dirty="0" smtClean="0"/>
              <a:t>Defendia </a:t>
            </a:r>
            <a:r>
              <a:rPr lang="pt-PT" sz="2100" b="0" dirty="0"/>
              <a:t>que os factos </a:t>
            </a:r>
            <a:r>
              <a:rPr lang="pt-PT" sz="2100" b="0" dirty="0" smtClean="0"/>
              <a:t>sociais </a:t>
            </a:r>
            <a:r>
              <a:rPr lang="pt-PT" sz="2100" b="0" dirty="0"/>
              <a:t>deviam ser estudados como </a:t>
            </a:r>
            <a:r>
              <a:rPr lang="pt-PT" sz="2100" b="0" i="1" dirty="0"/>
              <a:t>coisas</a:t>
            </a:r>
            <a:r>
              <a:rPr lang="pt-PT" sz="2100" b="0" dirty="0"/>
              <a:t>, ou seja, com a objetividade das ciências exatas.</a:t>
            </a:r>
          </a:p>
        </p:txBody>
      </p:sp>
    </p:spTree>
    <p:extLst>
      <p:ext uri="{BB962C8B-B14F-4D97-AF65-F5344CB8AC3E}">
        <p14:creationId xmlns:p14="http://schemas.microsoft.com/office/powerpoint/2010/main" val="26859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dirty="0"/>
              <a:t>A afirmação das Ciências Sociais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11760" y="1124744"/>
            <a:ext cx="6732240" cy="201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pt-PT" sz="2100" b="0" dirty="0" smtClean="0"/>
              <a:t>Herbert </a:t>
            </a:r>
            <a:r>
              <a:rPr lang="pt-PT" sz="2100" b="0" dirty="0"/>
              <a:t>Spencer transpôs para o domínio social os princípios que Darwin definiu para a natureza</a:t>
            </a:r>
            <a:r>
              <a:rPr lang="pt-PT" sz="2100" b="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pt-PT" sz="2100" b="0" dirty="0" smtClean="0"/>
              <a:t>Defendeu </a:t>
            </a:r>
            <a:r>
              <a:rPr lang="pt-PT" sz="2100" b="0" dirty="0"/>
              <a:t>a “sobrevivência do mais apto”, que, em seu entender, determinava o destino do Homem na sociedade.</a:t>
            </a:r>
          </a:p>
          <a:p>
            <a:pPr>
              <a:spcAft>
                <a:spcPts val="1200"/>
              </a:spcAft>
            </a:pPr>
            <a:r>
              <a:rPr lang="pt-PT" sz="2100" b="0" dirty="0" smtClean="0"/>
              <a:t>Foi </a:t>
            </a:r>
            <a:r>
              <a:rPr lang="pt-PT" sz="2100" b="0" dirty="0"/>
              <a:t>considerado o fundador do chamado darwinismo social.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314605" y="4519639"/>
            <a:ext cx="4536504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1200"/>
              </a:spcAft>
            </a:pPr>
            <a:r>
              <a:rPr lang="pt-PT" sz="2100" b="0" dirty="0"/>
              <a:t> No século XIX afirmou-se a </a:t>
            </a:r>
            <a:r>
              <a:rPr lang="pt-PT" sz="2100" dirty="0"/>
              <a:t>arqueologia</a:t>
            </a:r>
            <a:r>
              <a:rPr lang="pt-PT" sz="2100" b="0" dirty="0"/>
              <a:t>, com as descobertas de Heinrich </a:t>
            </a:r>
            <a:r>
              <a:rPr lang="pt-PT" sz="2100" b="0" dirty="0" err="1"/>
              <a:t>Schliemann</a:t>
            </a:r>
            <a:r>
              <a:rPr lang="pt-PT" sz="2100" b="0" dirty="0"/>
              <a:t>, em Troia e Micenas, e com as investigações de Arthur Evans, com a descoberta da Civilização Minoica.</a:t>
            </a:r>
          </a:p>
        </p:txBody>
      </p:sp>
      <p:sp>
        <p:nvSpPr>
          <p:cNvPr id="13" name="CaixaDeTexto 6"/>
          <p:cNvSpPr txBox="1"/>
          <p:nvPr/>
        </p:nvSpPr>
        <p:spPr>
          <a:xfrm>
            <a:off x="4280102" y="6525924"/>
            <a:ext cx="2295748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r>
              <a:rPr lang="pt-PT" sz="1400" dirty="0"/>
              <a:t>Campo arqueológico em Troia.</a:t>
            </a:r>
          </a:p>
        </p:txBody>
      </p:sp>
      <p:pic>
        <p:nvPicPr>
          <p:cNvPr id="9" name="Imagem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675" y="3337694"/>
            <a:ext cx="4571315" cy="3108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m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052736"/>
            <a:ext cx="2088232" cy="2969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97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dirty="0"/>
              <a:t>A afirmação das Ciências Sociais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7505" y="980728"/>
            <a:ext cx="756083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b="0" dirty="0"/>
              <a:t>As bases científicas da Psicologia foram estabelecidas pelo alemão </a:t>
            </a:r>
            <a:r>
              <a:rPr lang="pt-PT" sz="2200" b="0" dirty="0" err="1"/>
              <a:t>Wilhelm</a:t>
            </a:r>
            <a:r>
              <a:rPr lang="pt-PT" sz="2200" b="0" dirty="0"/>
              <a:t> </a:t>
            </a:r>
            <a:r>
              <a:rPr lang="pt-PT" sz="2200" b="0" dirty="0" err="1"/>
              <a:t>Wundt</a:t>
            </a:r>
            <a:r>
              <a:rPr lang="pt-PT" sz="2200" b="0" dirty="0"/>
              <a:t> e pelo russo </a:t>
            </a:r>
            <a:r>
              <a:rPr lang="pt-PT" sz="2200" b="0" dirty="0" err="1"/>
              <a:t>Iván</a:t>
            </a:r>
            <a:r>
              <a:rPr lang="pt-PT" sz="2200" b="0" dirty="0"/>
              <a:t> Pavlov.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7505" y="4871548"/>
            <a:ext cx="439248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0" dirty="0"/>
              <a:t>Tornou a Psicologia uma ciência experimental e </a:t>
            </a:r>
            <a:r>
              <a:rPr lang="pt-PT" sz="2000" b="0" dirty="0" smtClean="0"/>
              <a:t>autónoma</a:t>
            </a:r>
            <a:br>
              <a:rPr lang="pt-PT" sz="2000" b="0" dirty="0" smtClean="0"/>
            </a:br>
            <a:r>
              <a:rPr lang="pt-PT" sz="2000" b="0" dirty="0" smtClean="0"/>
              <a:t>relativamente </a:t>
            </a:r>
            <a:r>
              <a:rPr lang="pt-PT" sz="2000" b="0" dirty="0"/>
              <a:t>à Fisiologia e à Filosofia.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2230" y="1871815"/>
            <a:ext cx="4030743" cy="2950038"/>
            <a:chOff x="182230" y="1847114"/>
            <a:chExt cx="4030743" cy="2950038"/>
          </a:xfrm>
        </p:grpSpPr>
        <p:pic>
          <p:nvPicPr>
            <p:cNvPr id="9" name="Imagem 7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30" y="1847114"/>
              <a:ext cx="4030743" cy="29500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CaixaDeTexto 6"/>
            <p:cNvSpPr txBox="1"/>
            <p:nvPr/>
          </p:nvSpPr>
          <p:spPr>
            <a:xfrm>
              <a:off x="219268" y="4342791"/>
              <a:ext cx="3977042" cy="43088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none" lIns="36000" tIns="0" rIns="36000" bIns="0" rtlCol="0" anchor="ctr">
              <a:spAutoFit/>
            </a:bodyPr>
            <a:lstStyle/>
            <a:p>
              <a:r>
                <a:rPr lang="pt-PT" sz="1400" dirty="0"/>
                <a:t>Laboratório de Psicologia, na Universidade de Leipzig</a:t>
              </a:r>
              <a:r>
                <a:rPr lang="pt-PT" sz="1400" dirty="0" smtClean="0"/>
                <a:t>,</a:t>
              </a:r>
              <a:br>
                <a:rPr lang="pt-PT" sz="1400" dirty="0" smtClean="0"/>
              </a:br>
              <a:r>
                <a:rPr lang="pt-PT" sz="1400" dirty="0" smtClean="0"/>
                <a:t>criado </a:t>
              </a:r>
              <a:r>
                <a:rPr lang="pt-PT" sz="1400" dirty="0"/>
                <a:t>por </a:t>
              </a:r>
              <a:r>
                <a:rPr lang="pt-PT" sz="1400" dirty="0" err="1"/>
                <a:t>Wilhelm</a:t>
              </a:r>
              <a:r>
                <a:rPr lang="pt-PT" sz="1400" dirty="0"/>
                <a:t> </a:t>
              </a:r>
              <a:r>
                <a:rPr lang="pt-PT" sz="1400" dirty="0" err="1"/>
                <a:t>Wundt</a:t>
              </a:r>
              <a:r>
                <a:rPr lang="pt-PT" sz="1400" dirty="0"/>
                <a:t> em 1879.</a:t>
              </a: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4788025" y="4210969"/>
            <a:ext cx="4248472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pt-PT" sz="1900" b="0" dirty="0"/>
              <a:t>As suas experiências levaram à </a:t>
            </a:r>
            <a:r>
              <a:rPr lang="pt-PT" sz="1900" b="0" dirty="0" smtClean="0"/>
              <a:t>descoberta dos reflexos condicionados</a:t>
            </a:r>
            <a:r>
              <a:rPr lang="pt-PT" sz="1900" b="0" dirty="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80114" y="1874641"/>
            <a:ext cx="3861304" cy="2295938"/>
            <a:chOff x="4880114" y="2057401"/>
            <a:chExt cx="3861304" cy="2295938"/>
          </a:xfrm>
        </p:grpSpPr>
        <p:pic>
          <p:nvPicPr>
            <p:cNvPr id="12" name="Imagem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80114" y="2057401"/>
              <a:ext cx="3861304" cy="22959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CaixaDeTexto 6"/>
            <p:cNvSpPr txBox="1"/>
            <p:nvPr/>
          </p:nvSpPr>
          <p:spPr>
            <a:xfrm>
              <a:off x="4922101" y="4129202"/>
              <a:ext cx="889658" cy="21544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none" lIns="36000" tIns="0" rIns="36000" bIns="0" rtlCol="0" anchor="ctr">
              <a:spAutoFit/>
            </a:bodyPr>
            <a:lstStyle/>
            <a:p>
              <a:r>
                <a:rPr lang="pt-PT" sz="1400" dirty="0" smtClean="0"/>
                <a:t>Ivan Pavlov</a:t>
              </a:r>
              <a:endParaRPr lang="pt-PT" sz="1400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9389" y="4931229"/>
            <a:ext cx="3871550" cy="1817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08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075543"/>
            <a:ext cx="5349007" cy="3534949"/>
          </a:xfrm>
          <a:prstGeom prst="rect">
            <a:avLst/>
          </a:prstGeo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dirty="0"/>
              <a:t>Descobertas no domínio das Ciências da Vida: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08520" y="5743416"/>
            <a:ext cx="4032448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 err="1"/>
              <a:t>Gregor</a:t>
            </a:r>
            <a:r>
              <a:rPr lang="pt-PT" sz="2400" dirty="0"/>
              <a:t> Mendel formulou as leis da hereditariedade.</a:t>
            </a:r>
          </a:p>
        </p:txBody>
      </p:sp>
      <p:pic>
        <p:nvPicPr>
          <p:cNvPr id="20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54" y="1340768"/>
            <a:ext cx="31623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312771" y="5743416"/>
            <a:ext cx="4435693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/>
              <a:t>Charles Darwin </a:t>
            </a:r>
            <a:r>
              <a:rPr lang="pt-PT" sz="2400" dirty="0" smtClean="0"/>
              <a:t>desenvolveu a </a:t>
            </a:r>
            <a:r>
              <a:rPr lang="pt-PT" sz="2400" dirty="0"/>
              <a:t>Teoria da Evolução das Espécies.</a:t>
            </a:r>
          </a:p>
        </p:txBody>
      </p:sp>
    </p:spTree>
    <p:extLst>
      <p:ext uri="{BB962C8B-B14F-4D97-AF65-F5344CB8AC3E}">
        <p14:creationId xmlns:p14="http://schemas.microsoft.com/office/powerpoint/2010/main" val="8122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195736" y="692696"/>
            <a:ext cx="525658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0" dirty="0" err="1"/>
              <a:t>Josef</a:t>
            </a:r>
            <a:r>
              <a:rPr lang="pt-PT" sz="2000" b="0" dirty="0"/>
              <a:t> </a:t>
            </a:r>
            <a:r>
              <a:rPr lang="pt-PT" sz="2000" b="0" dirty="0" err="1"/>
              <a:t>Breuer</a:t>
            </a:r>
            <a:r>
              <a:rPr lang="pt-PT" sz="2000" b="0" dirty="0"/>
              <a:t> contribuiu para o </a:t>
            </a:r>
            <a:r>
              <a:rPr lang="pt-PT" sz="2000" b="0" dirty="0" smtClean="0"/>
              <a:t>desenvolvimento da </a:t>
            </a:r>
            <a:r>
              <a:rPr lang="pt-PT" sz="2000" dirty="0"/>
              <a:t>Psicanálise</a:t>
            </a:r>
            <a:r>
              <a:rPr lang="pt-PT" sz="2000" b="0" dirty="0"/>
              <a:t>, quando em 1881 analisou o caso de Bertha </a:t>
            </a:r>
            <a:r>
              <a:rPr lang="pt-PT" sz="2000" b="0" dirty="0" err="1"/>
              <a:t>Pappenheim</a:t>
            </a:r>
            <a:r>
              <a:rPr lang="pt-PT" sz="2000" b="0" dirty="0"/>
              <a:t>. Este caso ficou registado no seu arquivo médico como </a:t>
            </a:r>
            <a:r>
              <a:rPr lang="pt-PT" sz="2000" b="0" dirty="0" err="1"/>
              <a:t>Anna</a:t>
            </a:r>
            <a:r>
              <a:rPr lang="pt-PT" sz="2000" b="0" dirty="0"/>
              <a:t> O.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95736" y="2389063"/>
            <a:ext cx="475252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0" dirty="0"/>
              <a:t>Joseph </a:t>
            </a:r>
            <a:r>
              <a:rPr lang="pt-PT" sz="2000" b="0" dirty="0" err="1"/>
              <a:t>Breuer</a:t>
            </a:r>
            <a:r>
              <a:rPr lang="pt-PT" sz="2000" b="0" dirty="0"/>
              <a:t> aplicou um novo método de tratamento a </a:t>
            </a:r>
            <a:r>
              <a:rPr lang="pt-PT" sz="2000" b="0" dirty="0" smtClean="0"/>
              <a:t>Bertha </a:t>
            </a:r>
            <a:r>
              <a:rPr lang="pt-PT" sz="2000" b="0" dirty="0" err="1" smtClean="0"/>
              <a:t>Pappenheim</a:t>
            </a:r>
            <a:r>
              <a:rPr lang="pt-PT" sz="2000" b="0" dirty="0" smtClean="0"/>
              <a:t>, </a:t>
            </a:r>
            <a:r>
              <a:rPr lang="pt-PT" sz="2000" b="0" dirty="0"/>
              <a:t>a quem tinha sido diagnosticada histeria. Depois de experimentar a hipnose, abandonou este método e descobriu que a sua paciente se ia curando à medida que ia falando das suas experiências recalcadas.</a:t>
            </a:r>
          </a:p>
        </p:txBody>
      </p:sp>
      <p:sp>
        <p:nvSpPr>
          <p:cNvPr id="12" name="CaixaDeTexto 6"/>
          <p:cNvSpPr txBox="1"/>
          <p:nvPr/>
        </p:nvSpPr>
        <p:spPr>
          <a:xfrm>
            <a:off x="267885" y="3140968"/>
            <a:ext cx="1070103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 err="1"/>
              <a:t>Josef</a:t>
            </a:r>
            <a:r>
              <a:rPr lang="pt-PT" sz="1400" dirty="0"/>
              <a:t> </a:t>
            </a:r>
            <a:r>
              <a:rPr lang="pt-PT" sz="1400" dirty="0" err="1"/>
              <a:t>Breuer</a:t>
            </a:r>
            <a:endParaRPr lang="pt-PT" sz="1400" dirty="0"/>
          </a:p>
        </p:txBody>
      </p:sp>
      <p:sp>
        <p:nvSpPr>
          <p:cNvPr id="13" name="CaixaDeTexto 6"/>
          <p:cNvSpPr txBox="1"/>
          <p:nvPr/>
        </p:nvSpPr>
        <p:spPr>
          <a:xfrm>
            <a:off x="6979572" y="5229780"/>
            <a:ext cx="1522780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 smtClean="0"/>
              <a:t>Bertha </a:t>
            </a:r>
            <a:r>
              <a:rPr lang="pt-PT" sz="1400" dirty="0" err="1" smtClean="0"/>
              <a:t>Pappenheim</a:t>
            </a:r>
            <a:endParaRPr lang="pt-PT" sz="1400" dirty="0"/>
          </a:p>
        </p:txBody>
      </p:sp>
      <p:pic>
        <p:nvPicPr>
          <p:cNvPr id="9" name="Imagem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1782835"/>
            <a:ext cx="1800200" cy="3343533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195736" y="5085184"/>
            <a:ext cx="446449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0" dirty="0"/>
              <a:t>Este método veio a ser </a:t>
            </a:r>
            <a:r>
              <a:rPr lang="pt-PT" sz="2000" b="0" dirty="0" smtClean="0"/>
              <a:t>desenvolvido</a:t>
            </a:r>
            <a:br>
              <a:rPr lang="pt-PT" sz="2000" b="0" dirty="0" smtClean="0"/>
            </a:br>
            <a:r>
              <a:rPr lang="pt-PT" sz="2000" b="0" dirty="0" smtClean="0"/>
              <a:t>por </a:t>
            </a:r>
            <a:r>
              <a:rPr lang="pt-PT" sz="2000" b="0" dirty="0"/>
              <a:t>Sigmund Freud.</a:t>
            </a:r>
          </a:p>
        </p:txBody>
      </p:sp>
      <p:pic>
        <p:nvPicPr>
          <p:cNvPr id="20" name="Imagem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692696"/>
            <a:ext cx="1767469" cy="2383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aixaDeTexto 6"/>
          <p:cNvSpPr txBox="1"/>
          <p:nvPr/>
        </p:nvSpPr>
        <p:spPr>
          <a:xfrm>
            <a:off x="267885" y="6525344"/>
            <a:ext cx="1168388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pt-PT" sz="1400" dirty="0"/>
              <a:t>Sigmund Freud</a:t>
            </a:r>
          </a:p>
        </p:txBody>
      </p:sp>
      <p:pic>
        <p:nvPicPr>
          <p:cNvPr id="15" name="Imagem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59" y="3747512"/>
            <a:ext cx="1758110" cy="2715243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382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2" grpId="0" animBg="1"/>
      <p:bldP spid="13" grpId="0" animBg="1"/>
      <p:bldP spid="14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474" y="548640"/>
            <a:ext cx="9242474" cy="634452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7504" y="692696"/>
            <a:ext cx="5688632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b="0" i="1" dirty="0" smtClean="0"/>
              <a:t>Se </a:t>
            </a:r>
            <a:r>
              <a:rPr lang="pt-PT" sz="2400" b="0" i="1" dirty="0"/>
              <a:t>tomarmos em consideração os efeitos na ciência, nas artes, nas possibilidades de relacionamento humano, na extensão do nosso conhecimento, tanto na terra como no universo visível </a:t>
            </a:r>
            <a:r>
              <a:rPr lang="pt-PT" sz="2400" b="0" dirty="0" smtClean="0"/>
              <a:t>(…)</a:t>
            </a:r>
            <a:r>
              <a:rPr lang="pt-PT" sz="2400" b="0" i="1" dirty="0" smtClean="0"/>
              <a:t>, </a:t>
            </a:r>
            <a:r>
              <a:rPr lang="pt-PT" sz="2400" b="0" i="1" dirty="0"/>
              <a:t>o número e a qualidade dos avanços permitem afirmar que vivemos numa época que arrisquei denominar </a:t>
            </a:r>
            <a:r>
              <a:rPr lang="pt-PT" sz="2400" i="1" dirty="0"/>
              <a:t>O Século </a:t>
            </a:r>
            <a:r>
              <a:rPr lang="pt-PT" sz="2400" i="1" dirty="0" smtClean="0"/>
              <a:t>Maravilhoso</a:t>
            </a:r>
            <a:r>
              <a:rPr lang="pt-PT" sz="2400" b="0" i="1" dirty="0" smtClean="0"/>
              <a:t>.</a:t>
            </a:r>
            <a:endParaRPr lang="pt-PT" sz="2400" b="0" i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50675" y="3717032"/>
            <a:ext cx="388541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800" b="0" dirty="0" err="1"/>
              <a:t>Alfred</a:t>
            </a:r>
            <a:r>
              <a:rPr lang="pt-PT" sz="1800" b="0" dirty="0"/>
              <a:t> Russel Wallace, 1899.</a:t>
            </a:r>
          </a:p>
        </p:txBody>
      </p:sp>
    </p:spTree>
    <p:extLst>
      <p:ext uri="{BB962C8B-B14F-4D97-AF65-F5344CB8AC3E}">
        <p14:creationId xmlns:p14="http://schemas.microsoft.com/office/powerpoint/2010/main" val="13589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49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altLang="pt-PT" dirty="0"/>
              <a:t>Descobertas no domínio da Física: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96560" y="2598003"/>
            <a:ext cx="4032448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/>
              <a:t>James Maxwell </a:t>
            </a:r>
            <a:r>
              <a:rPr lang="pt-PT" sz="2400" dirty="0" smtClean="0"/>
              <a:t>descobriu</a:t>
            </a:r>
            <a:br>
              <a:rPr lang="pt-PT" sz="2400" dirty="0" smtClean="0"/>
            </a:br>
            <a:r>
              <a:rPr lang="pt-PT" sz="2400" dirty="0" smtClean="0"/>
              <a:t>os </a:t>
            </a:r>
            <a:r>
              <a:rPr lang="pt-PT" sz="2400" dirty="0"/>
              <a:t>campos eletromagnéticos.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60" y="1104032"/>
            <a:ext cx="3914616" cy="5472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45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96560" y="2598003"/>
            <a:ext cx="4032448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/>
              <a:t>James Maxwell </a:t>
            </a:r>
            <a:r>
              <a:rPr lang="pt-PT" sz="2400" dirty="0" smtClean="0"/>
              <a:t>descobriu</a:t>
            </a:r>
            <a:br>
              <a:rPr lang="pt-PT" sz="2400" dirty="0" smtClean="0"/>
            </a:br>
            <a:r>
              <a:rPr lang="pt-PT" sz="2400" dirty="0" smtClean="0"/>
              <a:t>os </a:t>
            </a:r>
            <a:r>
              <a:rPr lang="pt-PT" sz="2400" dirty="0"/>
              <a:t>campos eletromagnéticos.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60" y="1104032"/>
            <a:ext cx="3914616" cy="5472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altLang="pt-PT" dirty="0"/>
              <a:t>Descobertas no domínio da Física: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96560" y="2598003"/>
            <a:ext cx="4032448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/>
              <a:t>James </a:t>
            </a:r>
            <a:r>
              <a:rPr lang="pt-PT" sz="2400" dirty="0" err="1"/>
              <a:t>Prescott</a:t>
            </a:r>
            <a:r>
              <a:rPr lang="pt-PT" sz="2400" dirty="0"/>
              <a:t> Joule </a:t>
            </a:r>
            <a:r>
              <a:rPr lang="pt-PT" sz="2400" dirty="0" smtClean="0"/>
              <a:t>criou</a:t>
            </a:r>
            <a:br>
              <a:rPr lang="pt-PT" sz="2400" dirty="0" smtClean="0"/>
            </a:br>
            <a:r>
              <a:rPr lang="pt-PT" sz="2400" dirty="0" smtClean="0"/>
              <a:t>a </a:t>
            </a:r>
            <a:r>
              <a:rPr lang="pt-PT" sz="2400" dirty="0"/>
              <a:t>teoria mecânica do calor.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179" y="1135389"/>
            <a:ext cx="4272539" cy="5409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80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696560" y="2598003"/>
            <a:ext cx="4032448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/>
              <a:t>James </a:t>
            </a:r>
            <a:r>
              <a:rPr lang="pt-PT" sz="2400" dirty="0" err="1"/>
              <a:t>Prescott</a:t>
            </a:r>
            <a:r>
              <a:rPr lang="pt-PT" sz="2400" dirty="0"/>
              <a:t> Joule </a:t>
            </a:r>
            <a:r>
              <a:rPr lang="pt-PT" sz="2400" dirty="0" smtClean="0"/>
              <a:t>criou</a:t>
            </a:r>
            <a:br>
              <a:rPr lang="pt-PT" sz="2400" dirty="0" smtClean="0"/>
            </a:br>
            <a:r>
              <a:rPr lang="pt-PT" sz="2400" dirty="0" smtClean="0"/>
              <a:t>a </a:t>
            </a:r>
            <a:r>
              <a:rPr lang="pt-PT" sz="2400" dirty="0"/>
              <a:t>teoria mecânica do calor.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00803" y="2413337"/>
            <a:ext cx="4435693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 err="1"/>
              <a:t>Rudolf</a:t>
            </a:r>
            <a:r>
              <a:rPr lang="pt-PT" sz="2400" dirty="0"/>
              <a:t> </a:t>
            </a:r>
            <a:r>
              <a:rPr lang="pt-PT" sz="2400" dirty="0" err="1"/>
              <a:t>Clausius</a:t>
            </a:r>
            <a:r>
              <a:rPr lang="pt-PT" sz="2400" dirty="0"/>
              <a:t> formulou a segunda lei da termodinâmica.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altLang="pt-PT" dirty="0"/>
              <a:t>Descobertas no domínio da Física: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179" y="1135389"/>
            <a:ext cx="4272539" cy="5409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438"/>
          <a:stretch/>
        </p:blipFill>
        <p:spPr>
          <a:xfrm>
            <a:off x="251520" y="1062571"/>
            <a:ext cx="4291380" cy="556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076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00803" y="2413337"/>
            <a:ext cx="4435693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 err="1"/>
              <a:t>Rudolf</a:t>
            </a:r>
            <a:r>
              <a:rPr lang="pt-PT" sz="2400" dirty="0"/>
              <a:t> </a:t>
            </a:r>
            <a:r>
              <a:rPr lang="pt-PT" sz="2400" dirty="0" err="1"/>
              <a:t>Clausius</a:t>
            </a:r>
            <a:r>
              <a:rPr lang="pt-PT" sz="2400" dirty="0"/>
              <a:t> formulou a segunda lei da termodinâmica.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altLang="pt-PT" dirty="0"/>
              <a:t>Descobertas no domínio da Física: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438"/>
          <a:stretch/>
        </p:blipFill>
        <p:spPr>
          <a:xfrm>
            <a:off x="251520" y="1062571"/>
            <a:ext cx="4291380" cy="556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00803" y="2598003"/>
            <a:ext cx="4435693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/>
              <a:t>Heinrich Hertz </a:t>
            </a:r>
            <a:r>
              <a:rPr lang="pt-PT" sz="2400" dirty="0" smtClean="0"/>
              <a:t>descobriu</a:t>
            </a:r>
            <a:br>
              <a:rPr lang="pt-PT" sz="2400" dirty="0" smtClean="0"/>
            </a:br>
            <a:r>
              <a:rPr lang="pt-PT" sz="2400" dirty="0" smtClean="0"/>
              <a:t>as </a:t>
            </a:r>
            <a:r>
              <a:rPr lang="pt-PT" sz="2400" dirty="0"/>
              <a:t>ondas eletromagnéticas.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61393"/>
            <a:ext cx="4291380" cy="4968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49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altLang="pt-PT" dirty="0"/>
              <a:t>Descobertas no domínio da Física: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00803" y="2598003"/>
            <a:ext cx="4435693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/>
              <a:t>Heinrich Hertz </a:t>
            </a:r>
            <a:r>
              <a:rPr lang="pt-PT" sz="2400" dirty="0" smtClean="0"/>
              <a:t>descobriu</a:t>
            </a:r>
            <a:br>
              <a:rPr lang="pt-PT" sz="2400" dirty="0" smtClean="0"/>
            </a:br>
            <a:r>
              <a:rPr lang="pt-PT" sz="2400" dirty="0" smtClean="0"/>
              <a:t>as </a:t>
            </a:r>
            <a:r>
              <a:rPr lang="pt-PT" sz="2400" dirty="0"/>
              <a:t>ondas eletromagnéticas.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61393"/>
            <a:ext cx="4291380" cy="4968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004048" y="2598003"/>
            <a:ext cx="4032448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/>
              <a:t> J.J. </a:t>
            </a:r>
            <a:r>
              <a:rPr lang="pt-PT" sz="2400" dirty="0" err="1" smtClean="0"/>
              <a:t>Thomson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 descobriu o </a:t>
            </a:r>
            <a:r>
              <a:rPr lang="pt-PT" sz="2400" dirty="0"/>
              <a:t>eletrão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32530"/>
            <a:ext cx="4720518" cy="5425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52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altLang="pt-PT" dirty="0"/>
              <a:t>Descobertas no domínio da Física: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04048" y="2598003"/>
            <a:ext cx="4032448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/>
              <a:t> J.J. </a:t>
            </a:r>
            <a:r>
              <a:rPr lang="pt-PT" sz="2400" dirty="0" err="1" smtClean="0"/>
              <a:t>Thomson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 descobriu o </a:t>
            </a:r>
            <a:r>
              <a:rPr lang="pt-PT" sz="2400" dirty="0"/>
              <a:t>eletrão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32530"/>
            <a:ext cx="4720518" cy="5425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32040" y="2363396"/>
            <a:ext cx="4032448" cy="156966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dirty="0"/>
              <a:t>Max </a:t>
            </a:r>
            <a:r>
              <a:rPr lang="pt-PT" sz="2400" dirty="0" err="1"/>
              <a:t>Planck</a:t>
            </a:r>
            <a:r>
              <a:rPr lang="pt-PT" sz="2400" dirty="0"/>
              <a:t> formulou a </a:t>
            </a:r>
            <a:r>
              <a:rPr lang="pt-PT" sz="2400" i="1" dirty="0"/>
              <a:t>constante de </a:t>
            </a:r>
            <a:r>
              <a:rPr lang="pt-PT" sz="2400" i="1" dirty="0" err="1"/>
              <a:t>Planck</a:t>
            </a:r>
            <a:r>
              <a:rPr lang="pt-PT" sz="2400" dirty="0"/>
              <a:t>, princípio segundo o qual a energia era emitida de forma contínua.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53" y="1132530"/>
            <a:ext cx="4367835" cy="5425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14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17612" y="548680"/>
            <a:ext cx="8632589" cy="461665"/>
          </a:xfrm>
        </p:spPr>
        <p:txBody>
          <a:bodyPr/>
          <a:lstStyle/>
          <a:p>
            <a:r>
              <a:rPr lang="pt-PT" altLang="pt-PT" dirty="0"/>
              <a:t>Descobertas no domínio da Física: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95936" y="1052736"/>
            <a:ext cx="3431704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2000" b="0" dirty="0"/>
              <a:t>James Maxwell </a:t>
            </a:r>
            <a:r>
              <a:rPr lang="pt-PT" sz="2000" b="0" dirty="0" smtClean="0"/>
              <a:t>descobriu</a:t>
            </a:r>
            <a:br>
              <a:rPr lang="pt-PT" sz="2000" b="0" dirty="0" smtClean="0"/>
            </a:br>
            <a:r>
              <a:rPr lang="pt-PT" sz="2000" b="0" dirty="0" smtClean="0"/>
              <a:t>os </a:t>
            </a:r>
            <a:r>
              <a:rPr lang="pt-PT" sz="2000" b="0" dirty="0"/>
              <a:t>campos eletromagnéticos</a:t>
            </a:r>
            <a:r>
              <a:rPr lang="pt-PT" sz="2000" b="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692696"/>
            <a:ext cx="1071193" cy="1497527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51920" y="2894314"/>
            <a:ext cx="3575720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2000" b="0" dirty="0" err="1"/>
              <a:t>Rudolf</a:t>
            </a:r>
            <a:r>
              <a:rPr lang="pt-PT" sz="2000" b="0" dirty="0"/>
              <a:t> </a:t>
            </a:r>
            <a:r>
              <a:rPr lang="pt-PT" sz="2000" b="0" dirty="0" err="1"/>
              <a:t>Clausius</a:t>
            </a:r>
            <a:r>
              <a:rPr lang="pt-PT" sz="2000" b="0" dirty="0"/>
              <a:t> formulou a segunda lei da termodinâmica.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04048" y="4869160"/>
            <a:ext cx="2423592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2000" b="0" dirty="0"/>
              <a:t> J.J. </a:t>
            </a:r>
            <a:r>
              <a:rPr lang="pt-PT" sz="2000" b="0" dirty="0" err="1" smtClean="0"/>
              <a:t>Thomson</a:t>
            </a:r>
            <a:r>
              <a:rPr lang="pt-PT" sz="2000" b="0" dirty="0" smtClean="0"/>
              <a:t/>
            </a:r>
            <a:br>
              <a:rPr lang="pt-PT" sz="2000" b="0" dirty="0" smtClean="0"/>
            </a:br>
            <a:r>
              <a:rPr lang="pt-PT" sz="2000" b="0" dirty="0" smtClean="0"/>
              <a:t>descobriu </a:t>
            </a:r>
            <a:r>
              <a:rPr lang="pt-PT" sz="2000" b="0" dirty="0"/>
              <a:t>o eletrão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79205" y="1979709"/>
            <a:ext cx="3136811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0" dirty="0"/>
              <a:t>James </a:t>
            </a:r>
            <a:r>
              <a:rPr lang="pt-PT" sz="2000" b="0" dirty="0" err="1"/>
              <a:t>Prescott</a:t>
            </a:r>
            <a:r>
              <a:rPr lang="pt-PT" sz="2000" b="0" dirty="0"/>
              <a:t> Joule </a:t>
            </a:r>
            <a:r>
              <a:rPr lang="pt-PT" sz="2000" b="0" dirty="0" smtClean="0"/>
              <a:t>criou</a:t>
            </a:r>
            <a:br>
              <a:rPr lang="pt-PT" sz="2000" b="0" dirty="0" smtClean="0"/>
            </a:br>
            <a:r>
              <a:rPr lang="pt-PT" sz="2000" b="0" dirty="0" smtClean="0"/>
              <a:t>a </a:t>
            </a:r>
            <a:r>
              <a:rPr lang="pt-PT" sz="2000" b="0" dirty="0"/>
              <a:t>teoria mecânica do calor.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79205" y="3873242"/>
            <a:ext cx="3208819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0" dirty="0"/>
              <a:t>Heinrich Hertz </a:t>
            </a:r>
            <a:r>
              <a:rPr lang="pt-PT" sz="2000" b="0" dirty="0" smtClean="0"/>
              <a:t>descobriu</a:t>
            </a:r>
            <a:br>
              <a:rPr lang="pt-PT" sz="2000" b="0" dirty="0" smtClean="0"/>
            </a:br>
            <a:r>
              <a:rPr lang="pt-PT" sz="2000" b="0" dirty="0" smtClean="0"/>
              <a:t>as </a:t>
            </a:r>
            <a:r>
              <a:rPr lang="pt-PT" sz="2000" b="0" dirty="0"/>
              <a:t>ondas eletromagnéticas.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579205" y="5889466"/>
            <a:ext cx="6233155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0" dirty="0"/>
              <a:t>Max </a:t>
            </a:r>
            <a:r>
              <a:rPr lang="pt-PT" sz="2000" b="0" dirty="0" err="1"/>
              <a:t>Planck</a:t>
            </a:r>
            <a:r>
              <a:rPr lang="pt-PT" sz="2000" b="0" dirty="0"/>
              <a:t> formulou a </a:t>
            </a:r>
            <a:r>
              <a:rPr lang="pt-PT" sz="2000" b="0" i="1" dirty="0"/>
              <a:t>constante de </a:t>
            </a:r>
            <a:r>
              <a:rPr lang="pt-PT" sz="2000" b="0" i="1" dirty="0" err="1"/>
              <a:t>Planck</a:t>
            </a:r>
            <a:r>
              <a:rPr lang="pt-PT" sz="2000" b="0" dirty="0"/>
              <a:t>, princípio segundo o qual a energia era emitida de forma contínua.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10" y="1340768"/>
            <a:ext cx="1251119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680" y="2411160"/>
            <a:ext cx="1253320" cy="1625518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56992"/>
            <a:ext cx="1306469" cy="1512506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496" y="4221088"/>
            <a:ext cx="1293533" cy="1486820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84" y="5169683"/>
            <a:ext cx="1265205" cy="1571685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62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2751</TotalTime>
  <Words>1234</Words>
  <Application>Microsoft Office PowerPoint</Application>
  <PresentationFormat>On-screen Show (4:3)</PresentationFormat>
  <Paragraphs>136</Paragraphs>
  <Slides>27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 3</vt:lpstr>
      <vt:lpstr>Facet</vt:lpstr>
      <vt:lpstr>PowerPoint Presentation</vt:lpstr>
      <vt:lpstr>PowerPoint Presentation</vt:lpstr>
      <vt:lpstr>Descobertas no domínio da Física:</vt:lpstr>
      <vt:lpstr>Descobertas no domínio da Física:</vt:lpstr>
      <vt:lpstr>Descobertas no domínio da Física:</vt:lpstr>
      <vt:lpstr>Descobertas no domínio da Física:</vt:lpstr>
      <vt:lpstr>Descobertas no domínio da Física:</vt:lpstr>
      <vt:lpstr>Descobertas no domínio da Física:</vt:lpstr>
      <vt:lpstr>Descobertas no domínio da Física:</vt:lpstr>
      <vt:lpstr>Descobertas no domínio da Química:</vt:lpstr>
      <vt:lpstr>Descobertas no domínio da Química:</vt:lpstr>
      <vt:lpstr>Descobertas no domínio da Química:</vt:lpstr>
      <vt:lpstr>Descobertas no domínio das Ciências da Vida e os novos ramos do saber</vt:lpstr>
      <vt:lpstr>Descobertas no domínio das Ciências da Vida e os novos ramos do saber</vt:lpstr>
      <vt:lpstr>Descobertas no domínio das Ciências da Vida e os novos ramos do saber</vt:lpstr>
      <vt:lpstr>Descobertas no domínio das Ciências da Vida e os novos ramos do saber</vt:lpstr>
      <vt:lpstr>Descobertas no domínio das Ciências da Vida e os novos ramos do saber</vt:lpstr>
      <vt:lpstr>Descobertas no domínio das Ciências da Vida e os novos ramos do saber</vt:lpstr>
      <vt:lpstr>Descobertas no domínio das Ciências da Vida:</vt:lpstr>
      <vt:lpstr>A afirmação das Ciências Sociais</vt:lpstr>
      <vt:lpstr>A afirmação das Ciências Sociais</vt:lpstr>
      <vt:lpstr>A afirmação das Ciências Sociais</vt:lpstr>
      <vt:lpstr>A afirmação das Ciências Sociais</vt:lpstr>
      <vt:lpstr>Descobertas no domínio das Ciências da Vida:</vt:lpstr>
      <vt:lpstr>PowerPoint Presentation</vt:lpstr>
      <vt:lpstr>PowerPoint Presentation</vt:lpstr>
      <vt:lpstr>PowerPoint Presentation</vt:lpstr>
    </vt:vector>
  </TitlesOfParts>
  <Company>Bloco Grafico, Lda.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</dc:title>
  <dc:creator>Areal Editores</dc:creator>
  <cp:lastModifiedBy>Eduardo António</cp:lastModifiedBy>
  <cp:revision>213</cp:revision>
  <cp:lastPrinted>2015-03-17T09:30:51Z</cp:lastPrinted>
  <dcterms:created xsi:type="dcterms:W3CDTF">2013-12-13T18:16:24Z</dcterms:created>
  <dcterms:modified xsi:type="dcterms:W3CDTF">2015-04-24T10:28:35Z</dcterms:modified>
</cp:coreProperties>
</file>