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0" r:id="rId9"/>
    <p:sldId id="263" r:id="rId10"/>
    <p:sldId id="264" r:id="rId11"/>
    <p:sldId id="272" r:id="rId12"/>
    <p:sldId id="265" r:id="rId13"/>
    <p:sldId id="273" r:id="rId14"/>
    <p:sldId id="266" r:id="rId15"/>
    <p:sldId id="274" r:id="rId16"/>
    <p:sldId id="267" r:id="rId17"/>
    <p:sldId id="275" r:id="rId18"/>
    <p:sldId id="269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7A3D4-6C86-4152-A377-5D77FB1C6A22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3D57B-64A1-4E2A-9B57-3E4B0F06EF7F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E3053-4FEA-4A72-A461-5881C996CC31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23F3B3-AD7B-4A90-98EB-F4F76A835F21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FF2D91-99BF-46C5-891D-1DF687391CE8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CF3E2-C1D2-4876-9F14-9D2307EE4D55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1A007-7356-4CA4-8A6C-28DEE7313828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74DD2-D8AD-4770-B1B8-EFBA19862DD7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D2460-768A-4FF2-B9B0-6DEA9D2BD945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4D9BB-F7B8-40F6-9516-D651ADD3E6FD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CA987-C42A-45B9-B0CD-55FD04E1435F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E71A3-62FA-49FF-8A2B-E3BA142FC6A8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C9993-FD48-489B-8D51-F3986D483817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PT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5C92A4-6015-4FA5-A3BD-F9101D2C2405}" type="slidenum">
              <a:rPr lang="pt-PT"/>
              <a:pPr/>
              <a:t>‹#›</a:t>
            </a:fld>
            <a:endParaRPr lang="pt-P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692150"/>
            <a:ext cx="8362950" cy="2492375"/>
          </a:xfrm>
        </p:spPr>
        <p:txBody>
          <a:bodyPr/>
          <a:lstStyle/>
          <a:p>
            <a:r>
              <a:rPr lang="pt-PT" sz="3600"/>
              <a:t>MÓDULO VI</a:t>
            </a:r>
            <a:r>
              <a:rPr lang="pt-PT"/>
              <a:t/>
            </a:r>
            <a:br>
              <a:rPr lang="pt-PT"/>
            </a:br>
            <a:r>
              <a:rPr lang="pt-PT" i="1"/>
              <a:t>A CULTURA DO PALCO</a:t>
            </a:r>
            <a:r>
              <a:rPr lang="pt-PT"/>
              <a:t/>
            </a:r>
            <a:br>
              <a:rPr lang="pt-PT"/>
            </a:br>
            <a:r>
              <a:rPr lang="pt-PT" sz="3200"/>
              <a:t>(ARTE BARROCA)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941888"/>
            <a:ext cx="6400800" cy="936625"/>
          </a:xfrm>
        </p:spPr>
        <p:txBody>
          <a:bodyPr/>
          <a:lstStyle/>
          <a:p>
            <a:r>
              <a:rPr lang="pt-PT" sz="1600"/>
              <a:t>PROF. PEDRO XAVIER</a:t>
            </a:r>
          </a:p>
          <a:p>
            <a:r>
              <a:rPr lang="pt-PT" sz="1600"/>
              <a:t>HISTÓRIA DA CULTURA E DAS ARTES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sz="2800"/>
              <a:t>A vertente religiosa: o palco funerário: túmulos e exéquias</a:t>
            </a:r>
          </a:p>
        </p:txBody>
      </p:sp>
      <p:sp>
        <p:nvSpPr>
          <p:cNvPr id="25614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465638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400"/>
              <a:t>O culto dos mortos e das relíquias desenvolveu-se no Barroco: as igrejas povoam-se de túmulos impressionantes e macabros e as cerimónias fúnebres fazem-se com pompa e em  cenografias teatrais</a:t>
            </a:r>
          </a:p>
          <a:p>
            <a:pPr>
              <a:lnSpc>
                <a:spcPct val="90000"/>
              </a:lnSpc>
            </a:pPr>
            <a:r>
              <a:rPr lang="pt-PT" sz="2400"/>
              <a:t>A alegoria da Morte é personificada pelo esqueleto com asas, gadanha e ampulheta</a:t>
            </a:r>
          </a:p>
          <a:p>
            <a:pPr>
              <a:lnSpc>
                <a:spcPct val="90000"/>
              </a:lnSpc>
            </a:pPr>
            <a:r>
              <a:rPr lang="pt-PT" sz="2400"/>
              <a:t>Túmulo do Papa Urbano VIII, de Bernini, no Vaticano</a:t>
            </a:r>
          </a:p>
        </p:txBody>
      </p:sp>
      <p:pic>
        <p:nvPicPr>
          <p:cNvPr id="25613" name="Picture 13" descr="urban_8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1412875"/>
            <a:ext cx="3743325" cy="5111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sz="3200"/>
              <a:t>A vertente religiosa: o palco funerário: túmulos e exéquias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7516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400"/>
              <a:t>Para além da Morte, as alegorias das Virtudes completam os programas iconográficos teatrais dos túmulos barrocos. </a:t>
            </a:r>
          </a:p>
          <a:p>
            <a:pPr>
              <a:lnSpc>
                <a:spcPct val="90000"/>
              </a:lnSpc>
            </a:pPr>
            <a:r>
              <a:rPr lang="pt-PT" sz="2400"/>
              <a:t>Outra alegoria que surge então é o Pai Tempo, figura de homem com barbas, asas e uma gadanha, como é este caso do túmulo de Giuliu del Corno (1680), de Domenico Guidi, na Igreja de Jesus e  Maria, em Roma</a:t>
            </a:r>
          </a:p>
        </p:txBody>
      </p:sp>
      <p:pic>
        <p:nvPicPr>
          <p:cNvPr id="49158" name="Picture 6" descr="msoA08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341438"/>
            <a:ext cx="3540125" cy="5327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68375"/>
          </a:xfrm>
        </p:spPr>
        <p:txBody>
          <a:bodyPr/>
          <a:lstStyle/>
          <a:p>
            <a:pPr algn="l"/>
            <a:r>
              <a:rPr lang="pt-PT" sz="2400" b="1"/>
              <a:t>A vertente política: </a:t>
            </a:r>
            <a:r>
              <a:rPr lang="pt-PT" sz="2400"/>
              <a:t>O palco palaciano: a cenografia do poder no salão, na esplanada, no jardim</a:t>
            </a:r>
            <a:r>
              <a:rPr lang="pt-PT" sz="2800" b="1"/>
              <a:t> </a:t>
            </a:r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316412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400"/>
              <a:t>Por sua vez, os reis e imperadores apostaram numa cenografia do poder absoluto que passava pela exuberância dos seus palácios, centros sociais e de cultura, rodeados por faustosos parques</a:t>
            </a:r>
          </a:p>
          <a:p>
            <a:pPr>
              <a:lnSpc>
                <a:spcPct val="90000"/>
              </a:lnSpc>
            </a:pPr>
            <a:r>
              <a:rPr lang="pt-PT" sz="2400"/>
              <a:t>O melhor caso é Versailles, de Luís XIV, de Mansart (1678-1684). Versailles era um palco dourado para as intrigas e os jogos de influência da corte francesa</a:t>
            </a:r>
          </a:p>
        </p:txBody>
      </p:sp>
      <p:pic>
        <p:nvPicPr>
          <p:cNvPr id="28680" name="Picture 8" descr="Versailles_Palace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412875"/>
            <a:ext cx="4257675" cy="2565400"/>
          </a:xfrm>
          <a:noFill/>
          <a:ln/>
        </p:spPr>
      </p:pic>
      <p:pic>
        <p:nvPicPr>
          <p:cNvPr id="28681" name="Picture 9" descr="cast_versalhes_04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4254500"/>
            <a:ext cx="4176713" cy="2603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6937"/>
          </a:xfrm>
        </p:spPr>
        <p:txBody>
          <a:bodyPr/>
          <a:lstStyle/>
          <a:p>
            <a:pPr algn="l"/>
            <a:r>
              <a:rPr lang="pt-PT" sz="2400" b="1"/>
              <a:t>A vertente política: </a:t>
            </a:r>
            <a:r>
              <a:rPr lang="pt-PT" sz="2400"/>
              <a:t>O palco palaciano: a cenografia do poder no salão, na esplanada, no jardim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4289425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400"/>
              <a:t>A galeria dos espelhos, faustosa nos dourados e luzes, reúne vários espelhos que ampliam o espaço e reproduzem a luz</a:t>
            </a:r>
          </a:p>
          <a:p>
            <a:pPr>
              <a:lnSpc>
                <a:spcPct val="90000"/>
              </a:lnSpc>
            </a:pPr>
            <a:r>
              <a:rPr lang="pt-PT" sz="2400"/>
              <a:t>O espelho integrado na decoração é uma inovação barroca</a:t>
            </a:r>
          </a:p>
          <a:p>
            <a:pPr>
              <a:lnSpc>
                <a:spcPct val="90000"/>
              </a:lnSpc>
            </a:pPr>
            <a:r>
              <a:rPr lang="pt-PT" sz="2400"/>
              <a:t>As paredes dos quartos eram revestidas a damasco. Os tons preponderantes eram o púrpura e o dourado. </a:t>
            </a:r>
            <a:r>
              <a:rPr lang="pt-PT" sz="2000"/>
              <a:t>Os móveis são, preferencialmente, executados em talha e embutidos</a:t>
            </a:r>
          </a:p>
        </p:txBody>
      </p:sp>
      <p:pic>
        <p:nvPicPr>
          <p:cNvPr id="52232" name="Picture 8" descr="cast_versalhes_03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249363"/>
            <a:ext cx="4249737" cy="2741612"/>
          </a:xfrm>
          <a:noFill/>
          <a:ln/>
        </p:spPr>
      </p:pic>
      <p:pic>
        <p:nvPicPr>
          <p:cNvPr id="52233" name="Picture 9" descr="Versailles_bedroom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638675" y="4221163"/>
            <a:ext cx="4505325" cy="2444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sz="2800" b="1"/>
              <a:t/>
            </a:r>
            <a:br>
              <a:rPr lang="pt-PT" sz="2800" b="1"/>
            </a:br>
            <a:r>
              <a:rPr lang="pt-PT" sz="2400" b="1"/>
              <a:t>A vertente política:</a:t>
            </a:r>
            <a:br>
              <a:rPr lang="pt-PT" sz="2400" b="1"/>
            </a:br>
            <a:r>
              <a:rPr lang="pt-PT" sz="2400"/>
              <a:t> O palco da cidade: avenidas, praças, fontes</a:t>
            </a:r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392613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400"/>
              <a:t>Papas, reis e príncipes empenharam-se em reorganizar as cidades, rasgando avenidas e praças, encomendando esculturas e fontes monumentais</a:t>
            </a:r>
          </a:p>
          <a:p>
            <a:pPr>
              <a:lnSpc>
                <a:spcPct val="90000"/>
              </a:lnSpc>
            </a:pPr>
            <a:r>
              <a:rPr lang="pt-PT" sz="2400"/>
              <a:t>Grandiosos obeliscos marcam o centro das praças</a:t>
            </a:r>
          </a:p>
          <a:p>
            <a:pPr>
              <a:lnSpc>
                <a:spcPct val="90000"/>
              </a:lnSpc>
            </a:pPr>
            <a:r>
              <a:rPr lang="pt-PT" sz="2400"/>
              <a:t>A praça de S. Pedro em Roma, de Bernini, é o expoente máximo deste urbanismo barroco (1656-1667)</a:t>
            </a:r>
          </a:p>
        </p:txBody>
      </p:sp>
      <p:pic>
        <p:nvPicPr>
          <p:cNvPr id="30729" name="Picture 9" descr="Vasi27ws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628775"/>
            <a:ext cx="3729038" cy="2478088"/>
          </a:xfrm>
          <a:noFill/>
          <a:ln/>
        </p:spPr>
      </p:pic>
      <p:pic>
        <p:nvPicPr>
          <p:cNvPr id="30728" name="Picture 8" descr="800px-Roma-piazza_del_popolo2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4200525"/>
            <a:ext cx="3543300" cy="2657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l"/>
            <a:r>
              <a:rPr lang="pt-PT" sz="2800" b="1"/>
              <a:t>A vertente política:</a:t>
            </a:r>
            <a:br>
              <a:rPr lang="pt-PT" sz="2800" b="1"/>
            </a:br>
            <a:r>
              <a:rPr lang="pt-PT" sz="2800"/>
              <a:t> O palco da cidade: avenidas, praças, fontes</a:t>
            </a:r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244975" cy="5068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PT" sz="2400"/>
              <a:t>Grandes fontes foram criadas para abastecimento público de água às populações</a:t>
            </a:r>
          </a:p>
          <a:p>
            <a:pPr>
              <a:lnSpc>
                <a:spcPct val="80000"/>
              </a:lnSpc>
            </a:pPr>
            <a:r>
              <a:rPr lang="pt-PT" sz="2400"/>
              <a:t>Nessas fontes criaram-se programas iconográficos que envolviam alegorias de continentes e de rios, e figuras da mitologia greco-romana</a:t>
            </a:r>
          </a:p>
          <a:p>
            <a:pPr>
              <a:lnSpc>
                <a:spcPct val="80000"/>
              </a:lnSpc>
            </a:pPr>
            <a:r>
              <a:rPr lang="pt-PT" sz="2400"/>
              <a:t>Em cima: Fonte di Trevi (1755), Roma, de Nicolò Salvi; em baixo: Fonte dos Quatro Rios, de Bernini (1651)</a:t>
            </a:r>
          </a:p>
        </p:txBody>
      </p:sp>
      <p:pic>
        <p:nvPicPr>
          <p:cNvPr id="55309" name="Picture 13" descr="300px-Trevi-Brunnen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557338"/>
            <a:ext cx="3719513" cy="2570162"/>
          </a:xfrm>
          <a:noFill/>
          <a:ln/>
        </p:spPr>
      </p:pic>
      <p:pic>
        <p:nvPicPr>
          <p:cNvPr id="55310" name="Picture 14" descr="images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4221163"/>
            <a:ext cx="3838575" cy="2508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6937"/>
          </a:xfrm>
        </p:spPr>
        <p:txBody>
          <a:bodyPr/>
          <a:lstStyle/>
          <a:p>
            <a:pPr algn="l"/>
            <a:r>
              <a:rPr lang="pt-PT" sz="2400" b="1"/>
              <a:t>A vertente científica:</a:t>
            </a:r>
            <a:br>
              <a:rPr lang="pt-PT" sz="2400" b="1"/>
            </a:br>
            <a:r>
              <a:rPr lang="pt-PT" sz="2400"/>
              <a:t>O palco universitário: o anfiteatro anatómico</a:t>
            </a:r>
          </a:p>
        </p:txBody>
      </p:sp>
      <p:sp>
        <p:nvSpPr>
          <p:cNvPr id="3176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4171950" cy="4924425"/>
          </a:xfrm>
        </p:spPr>
        <p:txBody>
          <a:bodyPr/>
          <a:lstStyle/>
          <a:p>
            <a:r>
              <a:rPr lang="pt-PT" sz="2400"/>
              <a:t>Os progressos da medicina e do ensino universitário permitiram a criação de anfiteatros anatómicos, onde os médicos dissecavam cadáveres, sobretudo nas universidades protestantes do norte da Europa</a:t>
            </a:r>
          </a:p>
          <a:p>
            <a:r>
              <a:rPr lang="pt-PT" sz="2400"/>
              <a:t>Estas salas eram reproduzidas em gravuras de livros de medicina</a:t>
            </a:r>
          </a:p>
        </p:txBody>
      </p:sp>
      <p:pic>
        <p:nvPicPr>
          <p:cNvPr id="31754" name="Picture 10" descr="180px-Anatomical_theatre_Leiden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198563"/>
            <a:ext cx="3600450" cy="2617787"/>
          </a:xfrm>
          <a:noFill/>
          <a:ln/>
        </p:spPr>
      </p:pic>
      <p:pic>
        <p:nvPicPr>
          <p:cNvPr id="31755" name="Picture 11" descr="200px-Archiginnasio-teatroanatomico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3976688"/>
            <a:ext cx="2663825" cy="28813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9450"/>
          </a:xfrm>
        </p:spPr>
        <p:txBody>
          <a:bodyPr/>
          <a:lstStyle/>
          <a:p>
            <a:pPr algn="l"/>
            <a:r>
              <a:rPr lang="pt-PT" sz="2400" b="1"/>
              <a:t>A vertente científica:</a:t>
            </a:r>
            <a:br>
              <a:rPr lang="pt-PT" sz="2400" b="1"/>
            </a:br>
            <a:r>
              <a:rPr lang="pt-PT" sz="2400"/>
              <a:t>O palco universitário: o anfiteatro anatómico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4716463" cy="53292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PT" sz="2400"/>
              <a:t>O tema da morte é encenado em telas e gravuras, com o pretexto científico, como nestes dois casos:</a:t>
            </a:r>
          </a:p>
          <a:p>
            <a:pPr>
              <a:lnSpc>
                <a:spcPct val="80000"/>
              </a:lnSpc>
            </a:pPr>
            <a:r>
              <a:rPr lang="pt-PT" sz="2400"/>
              <a:t>Andreas Vesalius , pai da anatomia moderna, escreveu </a:t>
            </a:r>
            <a:r>
              <a:rPr lang="pt-PT" sz="2400" i="1"/>
              <a:t>De Humani Corporis Fabrica </a:t>
            </a:r>
            <a:r>
              <a:rPr lang="pt-PT" sz="2400"/>
              <a:t>(1543), que influenciou não só a medicina como as artes plásticas e a iconografia de túmulos</a:t>
            </a:r>
          </a:p>
          <a:p>
            <a:pPr>
              <a:lnSpc>
                <a:spcPct val="80000"/>
              </a:lnSpc>
            </a:pPr>
            <a:r>
              <a:rPr lang="pt-PT" sz="2400" i="1"/>
              <a:t>A Lição de Anatomia do Doutor Tulp</a:t>
            </a:r>
            <a:r>
              <a:rPr lang="pt-PT" sz="2400"/>
              <a:t> (1632), de Rembrandt van Rijn, retrata uma dissecação de um cadáver e é um retrato de grupo de médicos </a:t>
            </a:r>
          </a:p>
          <a:p>
            <a:pPr>
              <a:lnSpc>
                <a:spcPct val="80000"/>
              </a:lnSpc>
            </a:pPr>
            <a:endParaRPr lang="pt-PT" sz="2400"/>
          </a:p>
        </p:txBody>
      </p:sp>
      <p:pic>
        <p:nvPicPr>
          <p:cNvPr id="59401" name="Picture 9" descr="800px-Rembrandt_Harmensz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3946525"/>
            <a:ext cx="4464050" cy="2911475"/>
          </a:xfrm>
          <a:noFill/>
          <a:ln/>
        </p:spPr>
      </p:pic>
      <p:pic>
        <p:nvPicPr>
          <p:cNvPr id="59402" name="Picture 10" descr="250px-Vesalius_Fabrica_fronticepiece[1]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11863" y="981075"/>
            <a:ext cx="2830512" cy="331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2475"/>
          </a:xfrm>
        </p:spPr>
        <p:txBody>
          <a:bodyPr/>
          <a:lstStyle/>
          <a:p>
            <a:pPr algn="l"/>
            <a:r>
              <a:rPr lang="pt-PT" sz="2400" b="1"/>
              <a:t>A vertente lúdica:</a:t>
            </a:r>
            <a:br>
              <a:rPr lang="pt-PT" sz="2400" b="1"/>
            </a:br>
            <a:r>
              <a:rPr lang="pt-PT" sz="2400"/>
              <a:t>O palco do espectáculo: o teatro, a ópera e o bailado</a:t>
            </a:r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28775"/>
            <a:ext cx="4464050" cy="4824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000"/>
              <a:t>Com o patrocínio dos reis e grandes senhores, o espectáculo desenvolve-se na corte e na cidade. O teatro diverte mas também é palco de críticas sociais</a:t>
            </a:r>
          </a:p>
          <a:p>
            <a:pPr>
              <a:lnSpc>
                <a:spcPct val="90000"/>
              </a:lnSpc>
            </a:pPr>
            <a:r>
              <a:rPr lang="pt-PT" sz="2000"/>
              <a:t>A construção teatros públicos ocorre especialmente a partir do século XVIII</a:t>
            </a:r>
          </a:p>
          <a:p>
            <a:pPr>
              <a:lnSpc>
                <a:spcPct val="90000"/>
              </a:lnSpc>
            </a:pPr>
            <a:r>
              <a:rPr lang="pt-PT" sz="2000"/>
              <a:t>Em cima: teatro de Versailles</a:t>
            </a:r>
          </a:p>
          <a:p>
            <a:pPr>
              <a:lnSpc>
                <a:spcPct val="90000"/>
              </a:lnSpc>
            </a:pPr>
            <a:r>
              <a:rPr lang="pt-PT" sz="2000"/>
              <a:t>Em baixo: O </a:t>
            </a:r>
            <a:r>
              <a:rPr lang="pt-PT" sz="2000" i="1"/>
              <a:t>Scala</a:t>
            </a:r>
            <a:r>
              <a:rPr lang="pt-PT" sz="2000"/>
              <a:t> de Milão, de Giuseppe Piermarini, foi inaugurado por ordem da imperatriz Maria Teresa de Áustria, em 1778 </a:t>
            </a:r>
          </a:p>
        </p:txBody>
      </p:sp>
      <p:pic>
        <p:nvPicPr>
          <p:cNvPr id="33801" name="Picture 9" descr="250px-Op%C3%A9ra_de_Versailles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196975"/>
            <a:ext cx="3646488" cy="2816225"/>
          </a:xfrm>
          <a:noFill/>
          <a:ln/>
        </p:spPr>
      </p:pic>
      <p:pic>
        <p:nvPicPr>
          <p:cNvPr id="33803" name="Picture 11" descr="350px-Milano_scala_piazza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4437063"/>
            <a:ext cx="3797300" cy="24209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1" name="Picture 7" descr="molierecesar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549275"/>
            <a:ext cx="2949575" cy="3600450"/>
          </a:xfrm>
          <a:noFill/>
          <a:ln/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2475"/>
          </a:xfrm>
        </p:spPr>
        <p:txBody>
          <a:bodyPr/>
          <a:lstStyle/>
          <a:p>
            <a:pPr algn="l"/>
            <a:r>
              <a:rPr lang="pt-PT" sz="2400" b="1"/>
              <a:t>A vertente lúdica:</a:t>
            </a:r>
            <a:br>
              <a:rPr lang="pt-PT" sz="2400" b="1"/>
            </a:br>
            <a:r>
              <a:rPr lang="pt-PT" sz="2400"/>
              <a:t>O palco do espectáculo: o teatro, a ópera e o bailado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392612" cy="5256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400"/>
              <a:t>Moliére (1622-1673) foi uma figura emblemática da história do teatro, sobretudo da comédia satírica. Afastou-se dos temas da mitologia clássica e trouxe ao palco problemas sociais contemporâneos</a:t>
            </a:r>
          </a:p>
          <a:p>
            <a:pPr>
              <a:lnSpc>
                <a:spcPct val="90000"/>
              </a:lnSpc>
            </a:pPr>
            <a:r>
              <a:rPr lang="pt-PT" sz="2400"/>
              <a:t>Viveu de patrocínios e mecenatos dos grandes</a:t>
            </a:r>
          </a:p>
          <a:p>
            <a:pPr>
              <a:lnSpc>
                <a:spcPct val="90000"/>
              </a:lnSpc>
            </a:pPr>
            <a:r>
              <a:rPr lang="pt-PT" sz="2400"/>
              <a:t>Ao lado: imagem de “Tartufo” (1664), comédia censurada pelos devotos religiosos e quase proibida pelos tribunais de Luís XIV </a:t>
            </a:r>
          </a:p>
        </p:txBody>
      </p:sp>
      <p:pic>
        <p:nvPicPr>
          <p:cNvPr id="62474" name="Picture 10" descr="180px-Tartuffe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948488" y="3860800"/>
            <a:ext cx="1720850" cy="2997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/>
              <a:t>Este módulo denomina-se por “Cultura do Palco” porque...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4455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800"/>
              <a:t>Corresponde ao período de afirmação dos estados modernos e do absolutismo real (dos finais do século XVI ao século XVIII)</a:t>
            </a:r>
          </a:p>
          <a:p>
            <a:pPr>
              <a:lnSpc>
                <a:spcPct val="90000"/>
              </a:lnSpc>
            </a:pPr>
            <a:r>
              <a:rPr lang="pt-PT" sz="2800"/>
              <a:t>A cultura das cortes régias (cultura áulica) serve de modelo para todas as expressões artísticas</a:t>
            </a:r>
          </a:p>
          <a:p>
            <a:pPr>
              <a:lnSpc>
                <a:spcPct val="90000"/>
              </a:lnSpc>
            </a:pPr>
            <a:r>
              <a:rPr lang="pt-PT" sz="2800"/>
              <a:t>Os reis, príncipes e papas utilizam a arte como forma de encenação do seu poder</a:t>
            </a:r>
          </a:p>
          <a:p>
            <a:pPr>
              <a:lnSpc>
                <a:spcPct val="90000"/>
              </a:lnSpc>
            </a:pPr>
            <a:r>
              <a:rPr lang="pt-PT" sz="2800"/>
              <a:t>Por outro lado, as artes do espectáculo são desenvolvidas neste período (teatro, concertos, ópera, bailado, jogos de água, etc.)</a:t>
            </a:r>
          </a:p>
          <a:p>
            <a:pPr>
              <a:lnSpc>
                <a:spcPct val="90000"/>
              </a:lnSpc>
            </a:pPr>
            <a:endParaRPr lang="pt-PT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7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9450"/>
          </a:xfrm>
        </p:spPr>
        <p:txBody>
          <a:bodyPr/>
          <a:lstStyle/>
          <a:p>
            <a:pPr algn="l"/>
            <a:r>
              <a:rPr lang="pt-PT" sz="2400" b="1"/>
              <a:t>A vertente lúdica:</a:t>
            </a:r>
            <a:br>
              <a:rPr lang="pt-PT" sz="2400" b="1"/>
            </a:br>
            <a:r>
              <a:rPr lang="pt-PT" sz="2400"/>
              <a:t>O palco do espectáculo: o teatro, a ópera e o bailado</a:t>
            </a:r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5040312" cy="5589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000"/>
              <a:t>A ópera foi a grande criação musical do final do séc. XVI, cuja origem se relaciona com o compositor italiano Cláudio Monteverdi (1567-1643)</a:t>
            </a:r>
          </a:p>
          <a:p>
            <a:pPr>
              <a:lnSpc>
                <a:spcPct val="90000"/>
              </a:lnSpc>
            </a:pPr>
            <a:r>
              <a:rPr lang="pt-PT" sz="2000"/>
              <a:t>Da sua primeira ópera “Orfeu” (1608) só subsiste uma ária</a:t>
            </a:r>
          </a:p>
          <a:p>
            <a:pPr>
              <a:lnSpc>
                <a:spcPct val="90000"/>
              </a:lnSpc>
            </a:pPr>
            <a:r>
              <a:rPr lang="pt-PT" sz="2000"/>
              <a:t>A </a:t>
            </a:r>
            <a:r>
              <a:rPr lang="pt-PT" sz="2000" b="1"/>
              <a:t>ópera</a:t>
            </a:r>
            <a:r>
              <a:rPr lang="pt-PT" sz="2000"/>
              <a:t> é um género artístico que consiste num drama encenado com música. Os diálogos são cantados</a:t>
            </a:r>
          </a:p>
          <a:p>
            <a:pPr>
              <a:lnSpc>
                <a:spcPct val="90000"/>
              </a:lnSpc>
            </a:pPr>
            <a:r>
              <a:rPr lang="pt-PT" sz="2000"/>
              <a:t>Os cantores e personagens classificam-se de acordo com os timbres vocais. Os cantores masculinos classificam-se em baixo, baixo-barítono (ou baixo-cantor), barítono, tenor e contratenor (mais agudo). As cantoras femininas classificam-se em contralto, mezzo-contralto e soprano (mais agudo).</a:t>
            </a:r>
          </a:p>
        </p:txBody>
      </p:sp>
      <p:pic>
        <p:nvPicPr>
          <p:cNvPr id="65551" name="Picture 15" descr="180px-Orfeo1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3789363"/>
            <a:ext cx="2478088" cy="3068637"/>
          </a:xfrm>
          <a:noFill/>
          <a:ln/>
        </p:spPr>
      </p:pic>
      <p:pic>
        <p:nvPicPr>
          <p:cNvPr id="65552" name="Picture 16" descr="Monteverdi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51500" y="981075"/>
            <a:ext cx="2208213" cy="2736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63550"/>
          </a:xfrm>
        </p:spPr>
        <p:txBody>
          <a:bodyPr/>
          <a:lstStyle/>
          <a:p>
            <a:r>
              <a:rPr lang="pt-PT" sz="4000"/>
              <a:t>Concluindo, podemos dizer que: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964612" cy="5473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PT" sz="2400"/>
              <a:t>A cultura do palco é uma denominação que coincide com o século XVII e princípios do séc. XVIII e corresponde ao estilo Barroco nas artes plásticas</a:t>
            </a:r>
          </a:p>
          <a:p>
            <a:pPr>
              <a:lnSpc>
                <a:spcPct val="80000"/>
              </a:lnSpc>
            </a:pPr>
            <a:r>
              <a:rPr lang="pt-PT" sz="2400"/>
              <a:t>Abarca uma produção cultural vastíssima, desde as artes plásticas e o urbanismo até às artes do espectáculo; estendeu-se pela Europa e suas possessões coloniais no Oriente e América</a:t>
            </a:r>
          </a:p>
          <a:p>
            <a:pPr>
              <a:lnSpc>
                <a:spcPct val="80000"/>
              </a:lnSpc>
            </a:pPr>
            <a:r>
              <a:rPr lang="pt-PT" sz="2400"/>
              <a:t>O Barroco conheceu duas fontes artísticas: a religiosa, na Roma dos Papas, e a laica, na Versailles do Rei-Sol (Luís XIV)</a:t>
            </a:r>
          </a:p>
          <a:p>
            <a:pPr>
              <a:lnSpc>
                <a:spcPct val="80000"/>
              </a:lnSpc>
            </a:pPr>
            <a:r>
              <a:rPr lang="pt-PT" sz="2400"/>
              <a:t>O Barroco liga-se a uma linguagem triunfal, dinâmica, sensorial e altamente ideológica, a favor do poder absoluto dos monarcas e da doutrina contra-reformista da Igreja Católica</a:t>
            </a:r>
          </a:p>
          <a:p>
            <a:pPr>
              <a:lnSpc>
                <a:spcPct val="80000"/>
              </a:lnSpc>
            </a:pPr>
            <a:r>
              <a:rPr lang="pt-PT" sz="2400"/>
              <a:t>Por outro lado, a sua linguagem beneficiou dos progressos científicos, do repertório decorativo clássico-renascentista e do gosto mundano das elites burguesas e aristocráticas</a:t>
            </a:r>
          </a:p>
          <a:p>
            <a:pPr>
              <a:lnSpc>
                <a:spcPct val="80000"/>
              </a:lnSpc>
              <a:buFontTx/>
              <a:buNone/>
            </a:pPr>
            <a:endParaRPr lang="pt-PT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752475"/>
          </a:xfrm>
        </p:spPr>
        <p:txBody>
          <a:bodyPr/>
          <a:lstStyle/>
          <a:p>
            <a:r>
              <a:rPr lang="pt-PT" sz="4000"/>
              <a:t>Observemos o termo “barroco”: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PT" sz="2400"/>
              <a:t>Do ponto de vista histórico, o barroco, como estilo, reinou na Europa e colónias desde o início do séc. XVII até meados do séc. XVIII</a:t>
            </a:r>
          </a:p>
          <a:p>
            <a:pPr>
              <a:lnSpc>
                <a:spcPct val="80000"/>
              </a:lnSpc>
            </a:pPr>
            <a:r>
              <a:rPr lang="pt-PT" sz="2400"/>
              <a:t>A designação “barroco” foi criada pelos teóricos neoclássicos do século XIX</a:t>
            </a:r>
          </a:p>
          <a:p>
            <a:pPr>
              <a:lnSpc>
                <a:spcPct val="80000"/>
              </a:lnSpc>
            </a:pPr>
            <a:r>
              <a:rPr lang="pt-PT" sz="2400"/>
              <a:t>O termo </a:t>
            </a:r>
            <a:r>
              <a:rPr lang="pt-PT" sz="2400" i="1"/>
              <a:t>barroco</a:t>
            </a:r>
            <a:r>
              <a:rPr lang="pt-PT" sz="2400"/>
              <a:t> deriva da palavra portuguesa que indica uma pérola irregular</a:t>
            </a:r>
          </a:p>
        </p:txBody>
      </p:sp>
      <p:pic>
        <p:nvPicPr>
          <p:cNvPr id="7178" name="Picture 10" descr="1141_obra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196975"/>
            <a:ext cx="1606550" cy="2574925"/>
          </a:xfrm>
          <a:noFill/>
          <a:ln/>
        </p:spPr>
      </p:pic>
      <p:pic>
        <p:nvPicPr>
          <p:cNvPr id="7179" name="Picture 11" descr="Girl%20with%20a%20pearl%20earring%20oil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3" y="3933825"/>
            <a:ext cx="2239962" cy="27813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/>
              <a:t>O estilo barroco nas artes plásticas teve origem em Itália e difundiu-se por toda a Europa e suas colónias</a:t>
            </a:r>
          </a:p>
        </p:txBody>
      </p:sp>
      <p:pic>
        <p:nvPicPr>
          <p:cNvPr id="10250" name="Picture 10" descr="hg09eu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773238"/>
            <a:ext cx="7777163" cy="5084762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752475"/>
          </a:xfrm>
        </p:spPr>
        <p:txBody>
          <a:bodyPr/>
          <a:lstStyle/>
          <a:p>
            <a:r>
              <a:rPr lang="pt-PT" sz="4000"/>
              <a:t>Factores de divulgação do barroco:</a:t>
            </a:r>
            <a:br>
              <a:rPr lang="pt-PT" sz="4000"/>
            </a:br>
            <a:endParaRPr lang="pt-PT" sz="400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12875"/>
            <a:ext cx="3744912" cy="46831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PT" sz="2800"/>
              <a:t>   viagens de mecenas e de artistas; criação de academias de estudo em várias cidades; bolsas de estudo; comércio internacional próspero; circulação de livros e gravuras; etc.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427538" y="1125538"/>
            <a:ext cx="4392612" cy="53276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pt-PT" sz="2800"/>
          </a:p>
        </p:txBody>
      </p:sp>
      <p:pic>
        <p:nvPicPr>
          <p:cNvPr id="14342" name="Picture 6" descr="msoB52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620713"/>
            <a:ext cx="4354513" cy="58054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896937"/>
          </a:xfrm>
        </p:spPr>
        <p:txBody>
          <a:bodyPr/>
          <a:lstStyle/>
          <a:p>
            <a:r>
              <a:rPr lang="pt-PT" sz="3200"/>
              <a:t>Voltando ao tema “A Cultura do Palco”, podemos desdobrá-lo em vertentes: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147050" cy="53292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PT" b="1"/>
              <a:t>A vertente religiosa:</a:t>
            </a:r>
          </a:p>
          <a:p>
            <a:pPr lvl="1">
              <a:lnSpc>
                <a:spcPct val="80000"/>
              </a:lnSpc>
            </a:pPr>
            <a:r>
              <a:rPr lang="pt-PT" sz="2000"/>
              <a:t>o palco da igreja: as solenidades litúrgicas</a:t>
            </a:r>
          </a:p>
          <a:p>
            <a:pPr lvl="1">
              <a:lnSpc>
                <a:spcPct val="80000"/>
              </a:lnSpc>
            </a:pPr>
            <a:r>
              <a:rPr lang="pt-PT" sz="2000"/>
              <a:t>o palco martirológico e funerário: martírios, túmulos e exéquias</a:t>
            </a:r>
          </a:p>
          <a:p>
            <a:pPr>
              <a:lnSpc>
                <a:spcPct val="80000"/>
              </a:lnSpc>
              <a:buFontTx/>
              <a:buNone/>
            </a:pPr>
            <a:endParaRPr lang="pt-PT" sz="2000"/>
          </a:p>
          <a:p>
            <a:pPr>
              <a:lnSpc>
                <a:spcPct val="80000"/>
              </a:lnSpc>
            </a:pPr>
            <a:r>
              <a:rPr lang="pt-PT" sz="2800" b="1"/>
              <a:t>A vertente política:</a:t>
            </a:r>
          </a:p>
          <a:p>
            <a:pPr lvl="1">
              <a:lnSpc>
                <a:spcPct val="80000"/>
              </a:lnSpc>
            </a:pPr>
            <a:r>
              <a:rPr lang="pt-PT" sz="2000"/>
              <a:t>O palco palaciano: a cenografia do poder no salão, na esplanada no jardim</a:t>
            </a:r>
          </a:p>
          <a:p>
            <a:pPr lvl="1">
              <a:lnSpc>
                <a:spcPct val="80000"/>
              </a:lnSpc>
            </a:pPr>
            <a:r>
              <a:rPr lang="pt-PT" sz="2000"/>
              <a:t>O palco da cidade: avenidas, praças, fontes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PT" sz="2000"/>
              <a:t> </a:t>
            </a:r>
          </a:p>
          <a:p>
            <a:pPr>
              <a:lnSpc>
                <a:spcPct val="80000"/>
              </a:lnSpc>
            </a:pPr>
            <a:r>
              <a:rPr lang="pt-PT" sz="2800" b="1"/>
              <a:t>A vertente científica:</a:t>
            </a:r>
          </a:p>
          <a:p>
            <a:pPr lvl="1">
              <a:lnSpc>
                <a:spcPct val="80000"/>
              </a:lnSpc>
            </a:pPr>
            <a:r>
              <a:rPr lang="pt-PT" sz="2000"/>
              <a:t>O palco universitário: o anfiteatro anatómico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pt-PT" sz="2000"/>
          </a:p>
          <a:p>
            <a:pPr>
              <a:lnSpc>
                <a:spcPct val="80000"/>
              </a:lnSpc>
            </a:pPr>
            <a:r>
              <a:rPr lang="pt-PT" sz="2800" b="1"/>
              <a:t>A vertente lúdica:</a:t>
            </a:r>
          </a:p>
          <a:p>
            <a:pPr lvl="1">
              <a:lnSpc>
                <a:spcPct val="80000"/>
              </a:lnSpc>
            </a:pPr>
            <a:r>
              <a:rPr lang="pt-PT" sz="2000"/>
              <a:t>O palco do espectáculo: o teatro, a ópera e o bailado</a:t>
            </a:r>
            <a:endParaRPr lang="pt-PT" sz="900"/>
          </a:p>
          <a:p>
            <a:pPr lvl="1">
              <a:lnSpc>
                <a:spcPct val="80000"/>
              </a:lnSpc>
            </a:pPr>
            <a:endParaRPr lang="pt-PT" sz="9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sz="3200" b="1"/>
              <a:t>A vertente religiosa:</a:t>
            </a:r>
            <a:br>
              <a:rPr lang="pt-PT" sz="3200" b="1"/>
            </a:br>
            <a:r>
              <a:rPr lang="pt-PT" sz="3200"/>
              <a:t>o palco da igreja: as solenidades litúrgicas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28775"/>
            <a:ext cx="4316412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000"/>
              <a:t>A Igreja Católica, numa ofensiva contra os avanços do protestantismo, desenvolve magníficos programas artísticos para acentuar o culto dos santos e da virgem, o culto das relíquias e o valor da liturgia e da espiritualidade</a:t>
            </a:r>
          </a:p>
          <a:p>
            <a:pPr>
              <a:lnSpc>
                <a:spcPct val="90000"/>
              </a:lnSpc>
            </a:pPr>
            <a:r>
              <a:rPr lang="pt-PT" sz="2000"/>
              <a:t>A decoração interior das igrejas e os arranjos urbanísticos envolventes recebem especial atenção do clero</a:t>
            </a:r>
          </a:p>
          <a:p>
            <a:pPr>
              <a:lnSpc>
                <a:spcPct val="90000"/>
              </a:lnSpc>
            </a:pPr>
            <a:r>
              <a:rPr lang="pt-PT" sz="2000"/>
              <a:t>Fachada de S. Pedro em Roma, do arqtº Carlo Maderno (1607-1626)</a:t>
            </a:r>
          </a:p>
        </p:txBody>
      </p:sp>
      <p:pic>
        <p:nvPicPr>
          <p:cNvPr id="47112" name="Picture 8" descr="300px-Facciata_di_San_Pietro_%28febbraio_2005%29_resize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26000" y="1600200"/>
            <a:ext cx="3681413" cy="2185988"/>
          </a:xfrm>
          <a:noFill/>
          <a:ln/>
        </p:spPr>
      </p:pic>
      <p:pic>
        <p:nvPicPr>
          <p:cNvPr id="47113" name="Picture 9" descr="120px-Stpetes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3933825"/>
            <a:ext cx="3671887" cy="27162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68375"/>
          </a:xfrm>
        </p:spPr>
        <p:txBody>
          <a:bodyPr/>
          <a:lstStyle/>
          <a:p>
            <a:pPr algn="l"/>
            <a:r>
              <a:rPr lang="pt-PT" sz="2400" b="1"/>
              <a:t>A vertente religiosa:</a:t>
            </a:r>
            <a:br>
              <a:rPr lang="pt-PT" sz="2400" b="1"/>
            </a:br>
            <a:r>
              <a:rPr lang="pt-PT" sz="2400"/>
              <a:t>o palco da igreja: as solenidades litúrgicas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4537075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000"/>
              <a:t>No interior das igrejas, surgem novidades: grandiosos baldaquinos protegendo o altar-mor; abundância de capelas e altares laterais com imagens de santos; decoração festiva com pinturas, esculturas dinâmicas e dourados</a:t>
            </a:r>
          </a:p>
          <a:p>
            <a:pPr>
              <a:lnSpc>
                <a:spcPct val="90000"/>
              </a:lnSpc>
            </a:pPr>
            <a:r>
              <a:rPr lang="pt-PT" sz="2000"/>
              <a:t>Surgem os confessionários integrados na arquitectura e os púlpitos tornam-se exageradamente grandes (a importância do sermão)</a:t>
            </a:r>
          </a:p>
          <a:p>
            <a:pPr>
              <a:lnSpc>
                <a:spcPct val="90000"/>
              </a:lnSpc>
            </a:pPr>
            <a:r>
              <a:rPr lang="pt-PT" sz="2000"/>
              <a:t>Espacialmente, a igreja unifica-se e as naves laterais desaparecem</a:t>
            </a:r>
          </a:p>
          <a:p>
            <a:pPr>
              <a:lnSpc>
                <a:spcPct val="90000"/>
              </a:lnSpc>
            </a:pPr>
            <a:endParaRPr lang="pt-PT" sz="2000"/>
          </a:p>
        </p:txBody>
      </p:sp>
      <p:pic>
        <p:nvPicPr>
          <p:cNvPr id="40968" name="Picture 8" descr="180px-Bernini_Baldachino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68950" y="1268413"/>
            <a:ext cx="2324100" cy="3240087"/>
          </a:xfrm>
          <a:noFill/>
          <a:ln/>
        </p:spPr>
      </p:pic>
      <p:pic>
        <p:nvPicPr>
          <p:cNvPr id="40969" name="Picture 9" descr="250px-St_peter_large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4652963"/>
            <a:ext cx="3221038" cy="2038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/>
              <a:t>A vertente religiosa: o palco martirológico e funerário: martírios, túmulos e exéquias</a:t>
            </a:r>
            <a:br>
              <a:rPr lang="pt-PT" sz="2800"/>
            </a:br>
            <a:endParaRPr lang="pt-PT" sz="2800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4171950" cy="532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000"/>
              <a:t>Os altares enchem-se de imagens edificantes de santos em martírio e em glória</a:t>
            </a:r>
          </a:p>
          <a:p>
            <a:pPr>
              <a:lnSpc>
                <a:spcPct val="90000"/>
              </a:lnSpc>
            </a:pPr>
            <a:r>
              <a:rPr lang="pt-PT" sz="2000"/>
              <a:t>Em Roma, Bernini foi o escultor exuberante deste tipo de trabalho na escultura, enquanto que na pintura destacou-se Caravaggio</a:t>
            </a:r>
          </a:p>
          <a:p>
            <a:pPr>
              <a:lnSpc>
                <a:spcPct val="90000"/>
              </a:lnSpc>
            </a:pPr>
            <a:r>
              <a:rPr lang="pt-PT" sz="2000"/>
              <a:t>Nesta imagem, vemos o maior exemplo deste caso: o Êxtase de Stª Teresa de Ávila, 1645-1652, nicho em mármore e bronze dourado, de Gian Lorenzo Bernini (1598-1680), na Capela Cornaro, Igreja de Santa Maria da Vitória, Roma </a:t>
            </a:r>
          </a:p>
          <a:p>
            <a:pPr>
              <a:lnSpc>
                <a:spcPct val="90000"/>
              </a:lnSpc>
            </a:pPr>
            <a:endParaRPr lang="pt-PT" sz="2000"/>
          </a:p>
        </p:txBody>
      </p:sp>
      <p:pic>
        <p:nvPicPr>
          <p:cNvPr id="21514" name="Picture 10" descr="imag10030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99025" y="1268413"/>
            <a:ext cx="3875088" cy="558958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build="p"/>
    </p:bld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1492</Words>
  <Application>Microsoft Office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Modelo de apresentação predefinido</vt:lpstr>
      <vt:lpstr>MÓDULO VI A CULTURA DO PALCO (ARTE BARROCA)</vt:lpstr>
      <vt:lpstr>Este módulo denomina-se por “Cultura do Palco” porque...</vt:lpstr>
      <vt:lpstr>Observemos o termo “barroco”:</vt:lpstr>
      <vt:lpstr>O estilo barroco nas artes plásticas teve origem em Itália e difundiu-se por toda a Europa e suas colónias</vt:lpstr>
      <vt:lpstr>Factores de divulgação do barroco: </vt:lpstr>
      <vt:lpstr>Voltando ao tema “A Cultura do Palco”, podemos desdobrá-lo em vertentes:</vt:lpstr>
      <vt:lpstr>A vertente religiosa: o palco da igreja: as solenidades litúrgicas</vt:lpstr>
      <vt:lpstr>A vertente religiosa: o palco da igreja: as solenidades litúrgicas</vt:lpstr>
      <vt:lpstr>A vertente religiosa: o palco martirológico e funerário: martírios, túmulos e exéquias </vt:lpstr>
      <vt:lpstr>A vertente religiosa: o palco funerário: túmulos e exéquias</vt:lpstr>
      <vt:lpstr>A vertente religiosa: o palco funerário: túmulos e exéquias</vt:lpstr>
      <vt:lpstr>A vertente política: O palco palaciano: a cenografia do poder no salão, na esplanada, no jardim </vt:lpstr>
      <vt:lpstr>A vertente política: O palco palaciano: a cenografia do poder no salão, na esplanada, no jardim</vt:lpstr>
      <vt:lpstr> A vertente política:  O palco da cidade: avenidas, praças, fontes</vt:lpstr>
      <vt:lpstr>A vertente política:  O palco da cidade: avenidas, praças, fontes</vt:lpstr>
      <vt:lpstr>A vertente científica: O palco universitário: o anfiteatro anatómico</vt:lpstr>
      <vt:lpstr>A vertente científica: O palco universitário: o anfiteatro anatómico</vt:lpstr>
      <vt:lpstr>A vertente lúdica: O palco do espectáculo: o teatro, a ópera e o bailado</vt:lpstr>
      <vt:lpstr>A vertente lúdica: O palco do espectáculo: o teatro, a ópera e o bailado</vt:lpstr>
      <vt:lpstr>A vertente lúdica: O palco do espectáculo: o teatro, a ópera e o bailado</vt:lpstr>
      <vt:lpstr>Concluindo, podemos dizer que:</vt:lpstr>
    </vt:vector>
  </TitlesOfParts>
  <Company>Apoio Pedagogico Fernando Pires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VI A CULTURA DO PALCO (ARTE BARROCA)</dc:title>
  <dc:creator>Fernando</dc:creator>
  <cp:lastModifiedBy>paula</cp:lastModifiedBy>
  <cp:revision>11</cp:revision>
  <dcterms:created xsi:type="dcterms:W3CDTF">2007-04-09T12:31:28Z</dcterms:created>
  <dcterms:modified xsi:type="dcterms:W3CDTF">2009-09-13T22:16:51Z</dcterms:modified>
</cp:coreProperties>
</file>