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5" r:id="rId9"/>
    <p:sldId id="266" r:id="rId10"/>
    <p:sldId id="267" r:id="rId11"/>
    <p:sldId id="262" r:id="rId12"/>
    <p:sldId id="263" r:id="rId13"/>
    <p:sldId id="272" r:id="rId14"/>
    <p:sldId id="269" r:id="rId15"/>
    <p:sldId id="273" r:id="rId16"/>
    <p:sldId id="274" r:id="rId17"/>
    <p:sldId id="275" r:id="rId18"/>
    <p:sldId id="278" r:id="rId19"/>
    <p:sldId id="279" r:id="rId20"/>
    <p:sldId id="281" r:id="rId21"/>
    <p:sldId id="282" r:id="rId22"/>
    <p:sldId id="276" r:id="rId23"/>
    <p:sldId id="277" r:id="rId24"/>
    <p:sldId id="285" r:id="rId25"/>
    <p:sldId id="280" r:id="rId26"/>
    <p:sldId id="286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C9BCBE-D0B0-489C-9F34-05F3AF0DBDAD}">
          <p14:sldIdLst>
            <p14:sldId id="256"/>
            <p14:sldId id="257"/>
            <p14:sldId id="258"/>
            <p14:sldId id="270"/>
            <p14:sldId id="259"/>
            <p14:sldId id="260"/>
            <p14:sldId id="271"/>
            <p14:sldId id="265"/>
            <p14:sldId id="266"/>
            <p14:sldId id="267"/>
            <p14:sldId id="262"/>
            <p14:sldId id="263"/>
          </p14:sldIdLst>
        </p14:section>
        <p14:section name="Untitled Section" id="{3EC998B0-90E3-4327-8F48-AB45F1D18A4C}">
          <p14:sldIdLst>
            <p14:sldId id="272"/>
            <p14:sldId id="269"/>
            <p14:sldId id="273"/>
            <p14:sldId id="274"/>
            <p14:sldId id="275"/>
            <p14:sldId id="278"/>
            <p14:sldId id="279"/>
            <p14:sldId id="281"/>
            <p14:sldId id="282"/>
            <p14:sldId id="276"/>
            <p14:sldId id="277"/>
            <p14:sldId id="285"/>
            <p14:sldId id="280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AA9"/>
    <a:srgbClr val="C05B08"/>
    <a:srgbClr val="FFEEDD"/>
    <a:srgbClr val="CC9900"/>
    <a:srgbClr val="996600"/>
    <a:srgbClr val="EFEF35"/>
    <a:srgbClr val="669900"/>
    <a:srgbClr val="800000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 varScale="1">
        <p:scale>
          <a:sx n="116" d="100"/>
          <a:sy n="116" d="100"/>
        </p:scale>
        <p:origin x="10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-60000">
            <a:off x="444018" y="350694"/>
            <a:ext cx="6933686" cy="9772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pt-PT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UNIDADE E DIVERSIDADE NA SOCIEDADE OITOCENTISTA </a:t>
            </a:r>
          </a:p>
        </p:txBody>
      </p:sp>
    </p:spTree>
    <p:extLst>
      <p:ext uri="{BB962C8B-B14F-4D97-AF65-F5344CB8AC3E}">
        <p14:creationId xmlns:p14="http://schemas.microsoft.com/office/powerpoint/2010/main" val="15815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49" y="124910"/>
            <a:ext cx="842657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UNIDADE E DIVERSIDADE NA SOCIEDADE OITOCENTISTA 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2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49" y="124910"/>
            <a:ext cx="842657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UNIDADE E DIVERSIDADE NA SOCIEDADE OITOCENTISTA 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2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7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528" r="1739" b="73386"/>
          <a:stretch/>
        </p:blipFill>
        <p:spPr bwMode="auto">
          <a:xfrm>
            <a:off x="0" y="529811"/>
            <a:ext cx="9117637" cy="23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528" r="2023" b="72793"/>
          <a:stretch/>
        </p:blipFill>
        <p:spPr bwMode="auto">
          <a:xfrm>
            <a:off x="1" y="2910202"/>
            <a:ext cx="9117636" cy="38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baixo 14"/>
          <p:cNvSpPr/>
          <p:nvPr/>
        </p:nvSpPr>
        <p:spPr>
          <a:xfrm>
            <a:off x="1500761" y="3933056"/>
            <a:ext cx="504056" cy="414344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>
            <a:off x="3851920" y="3933057"/>
            <a:ext cx="504056" cy="864094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4355977" y="3021442"/>
            <a:ext cx="1800206" cy="504056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 rot="1184350">
            <a:off x="4218549" y="3817410"/>
            <a:ext cx="1957401" cy="473262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upo 5"/>
          <p:cNvGrpSpPr/>
          <p:nvPr/>
        </p:nvGrpSpPr>
        <p:grpSpPr>
          <a:xfrm>
            <a:off x="171966" y="484087"/>
            <a:ext cx="8783277" cy="6247984"/>
            <a:chOff x="179532" y="596115"/>
            <a:chExt cx="8783277" cy="6071944"/>
          </a:xfrm>
        </p:grpSpPr>
        <p:sp>
          <p:nvSpPr>
            <p:cNvPr id="7" name="Forma livre 6"/>
            <p:cNvSpPr/>
            <p:nvPr/>
          </p:nvSpPr>
          <p:spPr>
            <a:xfrm>
              <a:off x="179850" y="596115"/>
              <a:ext cx="8782959" cy="5137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A casa burguesa, ampla e sumptuosa</a:t>
              </a:r>
              <a:endPara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179532" y="1484785"/>
              <a:ext cx="4184010" cy="2462879"/>
            </a:xfrm>
            <a:custGeom>
              <a:avLst/>
              <a:gdLst>
                <a:gd name="connsiteX0" fmla="*/ 0 w 5726101"/>
                <a:gd name="connsiteY0" fmla="*/ 256926 h 2569258"/>
                <a:gd name="connsiteX1" fmla="*/ 256926 w 5726101"/>
                <a:gd name="connsiteY1" fmla="*/ 0 h 2569258"/>
                <a:gd name="connsiteX2" fmla="*/ 5469175 w 5726101"/>
                <a:gd name="connsiteY2" fmla="*/ 0 h 2569258"/>
                <a:gd name="connsiteX3" fmla="*/ 5726101 w 5726101"/>
                <a:gd name="connsiteY3" fmla="*/ 256926 h 2569258"/>
                <a:gd name="connsiteX4" fmla="*/ 5726101 w 5726101"/>
                <a:gd name="connsiteY4" fmla="*/ 2312332 h 2569258"/>
                <a:gd name="connsiteX5" fmla="*/ 5469175 w 5726101"/>
                <a:gd name="connsiteY5" fmla="*/ 2569258 h 2569258"/>
                <a:gd name="connsiteX6" fmla="*/ 256926 w 5726101"/>
                <a:gd name="connsiteY6" fmla="*/ 2569258 h 2569258"/>
                <a:gd name="connsiteX7" fmla="*/ 0 w 5726101"/>
                <a:gd name="connsiteY7" fmla="*/ 2312332 h 2569258"/>
                <a:gd name="connsiteX8" fmla="*/ 0 w 5726101"/>
                <a:gd name="connsiteY8" fmla="*/ 256926 h 256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6101" h="2569258">
                  <a:moveTo>
                    <a:pt x="0" y="256926"/>
                  </a:moveTo>
                  <a:cubicBezTo>
                    <a:pt x="0" y="115030"/>
                    <a:pt x="115030" y="0"/>
                    <a:pt x="256926" y="0"/>
                  </a:cubicBezTo>
                  <a:lnTo>
                    <a:pt x="5469175" y="0"/>
                  </a:lnTo>
                  <a:cubicBezTo>
                    <a:pt x="5611071" y="0"/>
                    <a:pt x="5726101" y="115030"/>
                    <a:pt x="5726101" y="256926"/>
                  </a:cubicBezTo>
                  <a:lnTo>
                    <a:pt x="5726101" y="2312332"/>
                  </a:lnTo>
                  <a:cubicBezTo>
                    <a:pt x="5726101" y="2454228"/>
                    <a:pt x="5611071" y="2569258"/>
                    <a:pt x="5469175" y="2569258"/>
                  </a:cubicBezTo>
                  <a:lnTo>
                    <a:pt x="256926" y="2569258"/>
                  </a:lnTo>
                  <a:cubicBezTo>
                    <a:pt x="115030" y="2569258"/>
                    <a:pt x="0" y="2454228"/>
                    <a:pt x="0" y="2312332"/>
                  </a:cubicBezTo>
                  <a:lnTo>
                    <a:pt x="0" y="256926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5261" tIns="155261" rIns="155261" bIns="15526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</a:t>
              </a:r>
              <a:r>
                <a:rPr lang="pt-PT" sz="21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era o local por excelência de concretização da vida burguesa;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era o local do conforto e da profusão de objetos decorativos;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demonstrava a riqueza e o nível de sucesso alcançado.</a:t>
              </a:r>
              <a:endParaRPr lang="pt-PT" sz="21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79532" y="4343369"/>
              <a:ext cx="2804163" cy="2324690"/>
            </a:xfrm>
            <a:custGeom>
              <a:avLst/>
              <a:gdLst>
                <a:gd name="connsiteX0" fmla="*/ 0 w 2804163"/>
                <a:gd name="connsiteY0" fmla="*/ 232469 h 2324690"/>
                <a:gd name="connsiteX1" fmla="*/ 232469 w 2804163"/>
                <a:gd name="connsiteY1" fmla="*/ 0 h 2324690"/>
                <a:gd name="connsiteX2" fmla="*/ 2571694 w 2804163"/>
                <a:gd name="connsiteY2" fmla="*/ 0 h 2324690"/>
                <a:gd name="connsiteX3" fmla="*/ 2804163 w 2804163"/>
                <a:gd name="connsiteY3" fmla="*/ 232469 h 2324690"/>
                <a:gd name="connsiteX4" fmla="*/ 2804163 w 2804163"/>
                <a:gd name="connsiteY4" fmla="*/ 2092221 h 2324690"/>
                <a:gd name="connsiteX5" fmla="*/ 2571694 w 2804163"/>
                <a:gd name="connsiteY5" fmla="*/ 2324690 h 2324690"/>
                <a:gd name="connsiteX6" fmla="*/ 232469 w 2804163"/>
                <a:gd name="connsiteY6" fmla="*/ 2324690 h 2324690"/>
                <a:gd name="connsiteX7" fmla="*/ 0 w 2804163"/>
                <a:gd name="connsiteY7" fmla="*/ 2092221 h 2324690"/>
                <a:gd name="connsiteX8" fmla="*/ 0 w 2804163"/>
                <a:gd name="connsiteY8" fmla="*/ 232469 h 23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63" h="2324690">
                  <a:moveTo>
                    <a:pt x="0" y="232469"/>
                  </a:moveTo>
                  <a:cubicBezTo>
                    <a:pt x="0" y="104080"/>
                    <a:pt x="104080" y="0"/>
                    <a:pt x="232469" y="0"/>
                  </a:cubicBezTo>
                  <a:lnTo>
                    <a:pt x="2571694" y="0"/>
                  </a:lnTo>
                  <a:cubicBezTo>
                    <a:pt x="2700083" y="0"/>
                    <a:pt x="2804163" y="104080"/>
                    <a:pt x="2804163" y="232469"/>
                  </a:cubicBezTo>
                  <a:lnTo>
                    <a:pt x="2804163" y="2092221"/>
                  </a:lnTo>
                  <a:cubicBezTo>
                    <a:pt x="2804163" y="2220610"/>
                    <a:pt x="2700083" y="2324690"/>
                    <a:pt x="2571694" y="2324690"/>
                  </a:cubicBezTo>
                  <a:lnTo>
                    <a:pt x="232469" y="2324690"/>
                  </a:lnTo>
                  <a:cubicBezTo>
                    <a:pt x="104080" y="2324690"/>
                    <a:pt x="0" y="2220610"/>
                    <a:pt x="0" y="2092221"/>
                  </a:cubicBezTo>
                  <a:lnTo>
                    <a:pt x="0" y="23246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6668" tIns="136668" rIns="136668" bIns="13666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gosto burguês procurava a beleza através dos objetos, do mobiliário e da decoração da casa; tinham  grandes bibliotecas e ostentavam obras de </a:t>
              </a: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arte.</a:t>
              </a:r>
              <a:endParaRPr lang="pt-PT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165137" y="4797151"/>
              <a:ext cx="2804163" cy="1870908"/>
            </a:xfrm>
            <a:custGeom>
              <a:avLst/>
              <a:gdLst>
                <a:gd name="connsiteX0" fmla="*/ 0 w 2804163"/>
                <a:gd name="connsiteY0" fmla="*/ 173836 h 1738360"/>
                <a:gd name="connsiteX1" fmla="*/ 173836 w 2804163"/>
                <a:gd name="connsiteY1" fmla="*/ 0 h 1738360"/>
                <a:gd name="connsiteX2" fmla="*/ 2630327 w 2804163"/>
                <a:gd name="connsiteY2" fmla="*/ 0 h 1738360"/>
                <a:gd name="connsiteX3" fmla="*/ 2804163 w 2804163"/>
                <a:gd name="connsiteY3" fmla="*/ 173836 h 1738360"/>
                <a:gd name="connsiteX4" fmla="*/ 2804163 w 2804163"/>
                <a:gd name="connsiteY4" fmla="*/ 1564524 h 1738360"/>
                <a:gd name="connsiteX5" fmla="*/ 2630327 w 2804163"/>
                <a:gd name="connsiteY5" fmla="*/ 1738360 h 1738360"/>
                <a:gd name="connsiteX6" fmla="*/ 173836 w 2804163"/>
                <a:gd name="connsiteY6" fmla="*/ 1738360 h 1738360"/>
                <a:gd name="connsiteX7" fmla="*/ 0 w 2804163"/>
                <a:gd name="connsiteY7" fmla="*/ 1564524 h 1738360"/>
                <a:gd name="connsiteX8" fmla="*/ 0 w 2804163"/>
                <a:gd name="connsiteY8" fmla="*/ 173836 h 17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63" h="1738360">
                  <a:moveTo>
                    <a:pt x="0" y="173836"/>
                  </a:moveTo>
                  <a:cubicBezTo>
                    <a:pt x="0" y="77829"/>
                    <a:pt x="77829" y="0"/>
                    <a:pt x="173836" y="0"/>
                  </a:cubicBezTo>
                  <a:lnTo>
                    <a:pt x="2630327" y="0"/>
                  </a:lnTo>
                  <a:cubicBezTo>
                    <a:pt x="2726334" y="0"/>
                    <a:pt x="2804163" y="77829"/>
                    <a:pt x="2804163" y="173836"/>
                  </a:cubicBezTo>
                  <a:lnTo>
                    <a:pt x="2804163" y="1564524"/>
                  </a:lnTo>
                  <a:cubicBezTo>
                    <a:pt x="2804163" y="1660531"/>
                    <a:pt x="2726334" y="1738360"/>
                    <a:pt x="2630327" y="1738360"/>
                  </a:cubicBezTo>
                  <a:lnTo>
                    <a:pt x="173836" y="1738360"/>
                  </a:lnTo>
                  <a:cubicBezTo>
                    <a:pt x="77829" y="1738360"/>
                    <a:pt x="0" y="1660531"/>
                    <a:pt x="0" y="1564524"/>
                  </a:cubicBezTo>
                  <a:lnTo>
                    <a:pt x="0" y="173836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9495" tIns="119495" rIns="119495" bIns="11949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casa burguesa era, muitas vezes, um verdadeiro palácio ou palacete;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aí se organizavam bailes e grandes receções.</a:t>
              </a:r>
              <a:endParaRPr lang="pt-PT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6150742" y="1378405"/>
              <a:ext cx="2804163" cy="2569258"/>
            </a:xfrm>
            <a:custGeom>
              <a:avLst/>
              <a:gdLst>
                <a:gd name="connsiteX0" fmla="*/ 0 w 2804163"/>
                <a:gd name="connsiteY0" fmla="*/ 256926 h 2569258"/>
                <a:gd name="connsiteX1" fmla="*/ 256926 w 2804163"/>
                <a:gd name="connsiteY1" fmla="*/ 0 h 2569258"/>
                <a:gd name="connsiteX2" fmla="*/ 2547237 w 2804163"/>
                <a:gd name="connsiteY2" fmla="*/ 0 h 2569258"/>
                <a:gd name="connsiteX3" fmla="*/ 2804163 w 2804163"/>
                <a:gd name="connsiteY3" fmla="*/ 256926 h 2569258"/>
                <a:gd name="connsiteX4" fmla="*/ 2804163 w 2804163"/>
                <a:gd name="connsiteY4" fmla="*/ 2312332 h 2569258"/>
                <a:gd name="connsiteX5" fmla="*/ 2547237 w 2804163"/>
                <a:gd name="connsiteY5" fmla="*/ 2569258 h 2569258"/>
                <a:gd name="connsiteX6" fmla="*/ 256926 w 2804163"/>
                <a:gd name="connsiteY6" fmla="*/ 2569258 h 2569258"/>
                <a:gd name="connsiteX7" fmla="*/ 0 w 2804163"/>
                <a:gd name="connsiteY7" fmla="*/ 2312332 h 2569258"/>
                <a:gd name="connsiteX8" fmla="*/ 0 w 2804163"/>
                <a:gd name="connsiteY8" fmla="*/ 256926 h 256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63" h="2569258">
                  <a:moveTo>
                    <a:pt x="0" y="256926"/>
                  </a:moveTo>
                  <a:cubicBezTo>
                    <a:pt x="0" y="115030"/>
                    <a:pt x="115030" y="0"/>
                    <a:pt x="256926" y="0"/>
                  </a:cubicBezTo>
                  <a:lnTo>
                    <a:pt x="2547237" y="0"/>
                  </a:lnTo>
                  <a:cubicBezTo>
                    <a:pt x="2689133" y="0"/>
                    <a:pt x="2804163" y="115030"/>
                    <a:pt x="2804163" y="256926"/>
                  </a:cubicBezTo>
                  <a:lnTo>
                    <a:pt x="2804163" y="2312332"/>
                  </a:lnTo>
                  <a:cubicBezTo>
                    <a:pt x="2804163" y="2454228"/>
                    <a:pt x="2689133" y="2569258"/>
                    <a:pt x="2547237" y="2569258"/>
                  </a:cubicBezTo>
                  <a:lnTo>
                    <a:pt x="256926" y="2569258"/>
                  </a:lnTo>
                  <a:cubicBezTo>
                    <a:pt x="115030" y="2569258"/>
                    <a:pt x="0" y="2454228"/>
                    <a:pt x="0" y="2312332"/>
                  </a:cubicBezTo>
                  <a:lnTo>
                    <a:pt x="0" y="256926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5261" tIns="155261" rIns="155261" bIns="15526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21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espaço privado era uma forma de expressão da individualidade do homem de negócios, mas também do chefe de família. </a:t>
              </a:r>
              <a:endParaRPr lang="pt-PT" sz="2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150743" y="4098801"/>
              <a:ext cx="2804163" cy="2569258"/>
            </a:xfrm>
            <a:custGeom>
              <a:avLst/>
              <a:gdLst>
                <a:gd name="connsiteX0" fmla="*/ 0 w 2804163"/>
                <a:gd name="connsiteY0" fmla="*/ 256926 h 2569258"/>
                <a:gd name="connsiteX1" fmla="*/ 256926 w 2804163"/>
                <a:gd name="connsiteY1" fmla="*/ 0 h 2569258"/>
                <a:gd name="connsiteX2" fmla="*/ 2547237 w 2804163"/>
                <a:gd name="connsiteY2" fmla="*/ 0 h 2569258"/>
                <a:gd name="connsiteX3" fmla="*/ 2804163 w 2804163"/>
                <a:gd name="connsiteY3" fmla="*/ 256926 h 2569258"/>
                <a:gd name="connsiteX4" fmla="*/ 2804163 w 2804163"/>
                <a:gd name="connsiteY4" fmla="*/ 2312332 h 2569258"/>
                <a:gd name="connsiteX5" fmla="*/ 2547237 w 2804163"/>
                <a:gd name="connsiteY5" fmla="*/ 2569258 h 2569258"/>
                <a:gd name="connsiteX6" fmla="*/ 256926 w 2804163"/>
                <a:gd name="connsiteY6" fmla="*/ 2569258 h 2569258"/>
                <a:gd name="connsiteX7" fmla="*/ 0 w 2804163"/>
                <a:gd name="connsiteY7" fmla="*/ 2312332 h 2569258"/>
                <a:gd name="connsiteX8" fmla="*/ 0 w 2804163"/>
                <a:gd name="connsiteY8" fmla="*/ 256926 h 256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63" h="2569258">
                  <a:moveTo>
                    <a:pt x="0" y="256926"/>
                  </a:moveTo>
                  <a:cubicBezTo>
                    <a:pt x="0" y="115030"/>
                    <a:pt x="115030" y="0"/>
                    <a:pt x="256926" y="0"/>
                  </a:cubicBezTo>
                  <a:lnTo>
                    <a:pt x="2547237" y="0"/>
                  </a:lnTo>
                  <a:cubicBezTo>
                    <a:pt x="2689133" y="0"/>
                    <a:pt x="2804163" y="115030"/>
                    <a:pt x="2804163" y="256926"/>
                  </a:cubicBezTo>
                  <a:lnTo>
                    <a:pt x="2804163" y="2312332"/>
                  </a:lnTo>
                  <a:cubicBezTo>
                    <a:pt x="2804163" y="2454228"/>
                    <a:pt x="2689133" y="2569258"/>
                    <a:pt x="2547237" y="2569258"/>
                  </a:cubicBezTo>
                  <a:lnTo>
                    <a:pt x="256926" y="2569258"/>
                  </a:lnTo>
                  <a:cubicBezTo>
                    <a:pt x="115030" y="2569258"/>
                    <a:pt x="0" y="2454228"/>
                    <a:pt x="0" y="2312332"/>
                  </a:cubicBezTo>
                  <a:lnTo>
                    <a:pt x="0" y="256926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43831" tIns="143831" rIns="143831" bIns="14383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 domínio da vida pública e do lazer a burguesia frequentava as estâncias de férias da moda e viajava com frequência.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A ida aos teatros, à ópera e às corridas de cavalos eram uma </a:t>
              </a: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rotina.</a:t>
              </a:r>
              <a:endParaRPr lang="pt-PT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Seta para baixo 12"/>
          <p:cNvSpPr/>
          <p:nvPr/>
        </p:nvSpPr>
        <p:spPr>
          <a:xfrm>
            <a:off x="395536" y="641417"/>
            <a:ext cx="648072" cy="864107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biblio.org/wm/paint/auth/degas/degas.off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4" t="386" b="-386"/>
          <a:stretch/>
        </p:blipFill>
        <p:spPr bwMode="auto">
          <a:xfrm>
            <a:off x="5400675" y="0"/>
            <a:ext cx="1992528" cy="68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biblio.org/wm/paint/auth/degas/degas.off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4" t="386" b="-386"/>
          <a:stretch/>
        </p:blipFill>
        <p:spPr bwMode="auto">
          <a:xfrm>
            <a:off x="3600450" y="0"/>
            <a:ext cx="1992528" cy="68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biblio.org/wm/paint/auth/degas/degas.offi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4" t="386" b="-386"/>
          <a:stretch/>
        </p:blipFill>
        <p:spPr bwMode="auto">
          <a:xfrm>
            <a:off x="1800225" y="0"/>
            <a:ext cx="1992528" cy="68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biblio.org/wm/paint/auth/degas/degas.offic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4" t="386" b="-386"/>
          <a:stretch/>
        </p:blipFill>
        <p:spPr bwMode="auto">
          <a:xfrm>
            <a:off x="0" y="0"/>
            <a:ext cx="1992528" cy="68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ibiblio.org/wm/paint/auth/degas/degas.offic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4" t="386" b="-386"/>
          <a:stretch/>
        </p:blipFill>
        <p:spPr bwMode="auto">
          <a:xfrm>
            <a:off x="7200899" y="0"/>
            <a:ext cx="1992528" cy="68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247135" y="5239222"/>
            <a:ext cx="7200899" cy="1323439"/>
          </a:xfrm>
          <a:prstGeom prst="rect">
            <a:avLst/>
          </a:prstGeom>
          <a:solidFill>
            <a:srgbClr val="996600"/>
          </a:solidFill>
          <a:ln>
            <a:solidFill>
              <a:srgbClr val="CC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Proliferação do </a:t>
            </a:r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setor terciário e </a:t>
            </a:r>
            <a:b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incremento </a:t>
            </a:r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das classes médias</a:t>
            </a:r>
            <a:endParaRPr lang="pt-P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upload.wikimedia.org/wikipedia/commons/thumb/f/f1/Camille_Pissarro_002.jpg/800px-Camille_Pissarro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7" b="35720"/>
          <a:stretch/>
        </p:blipFill>
        <p:spPr bwMode="auto">
          <a:xfrm>
            <a:off x="1" y="-40620"/>
            <a:ext cx="4089365" cy="6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upload.wikimedia.org/wikipedia/commons/thumb/f/f1/Camille_Pissarro_002.jpg/800px-Camille_Pissarro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5" b="527"/>
          <a:stretch/>
        </p:blipFill>
        <p:spPr bwMode="auto">
          <a:xfrm>
            <a:off x="2556997" y="-40621"/>
            <a:ext cx="6587003" cy="68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649287"/>
          </a:xfrm>
          <a:prstGeom prst="rect">
            <a:avLst/>
          </a:prstGeom>
          <a:solidFill>
            <a:srgbClr val="996600"/>
          </a:solidFill>
          <a:ln w="38100">
            <a:solidFill>
              <a:srgbClr val="CC9900"/>
            </a:solidFill>
          </a:ln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média e pequena burguesia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6467" y="1045419"/>
            <a:ext cx="455935" cy="4975869"/>
            <a:chOff x="816467" y="1045419"/>
            <a:chExt cx="455935" cy="4975869"/>
          </a:xfrm>
        </p:grpSpPr>
        <p:sp>
          <p:nvSpPr>
            <p:cNvPr id="15" name="Forma livre 9"/>
            <p:cNvSpPr/>
            <p:nvPr/>
          </p:nvSpPr>
          <p:spPr>
            <a:xfrm>
              <a:off x="816467" y="1273029"/>
              <a:ext cx="291651" cy="910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87274"/>
                  </a:lnTo>
                  <a:lnTo>
                    <a:pt x="272098" y="887274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Forma livre 11"/>
            <p:cNvSpPr/>
            <p:nvPr/>
          </p:nvSpPr>
          <p:spPr>
            <a:xfrm>
              <a:off x="816467" y="1052736"/>
              <a:ext cx="455935" cy="21858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9028"/>
                  </a:lnTo>
                  <a:lnTo>
                    <a:pt x="199708" y="2129028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Forma livre 13"/>
            <p:cNvSpPr/>
            <p:nvPr/>
          </p:nvSpPr>
          <p:spPr>
            <a:xfrm>
              <a:off x="816467" y="1045419"/>
              <a:ext cx="291651" cy="2671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59833"/>
                  </a:lnTo>
                  <a:lnTo>
                    <a:pt x="272098" y="3359833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Forma livre 15"/>
            <p:cNvSpPr/>
            <p:nvPr/>
          </p:nvSpPr>
          <p:spPr>
            <a:xfrm>
              <a:off x="816467" y="1467043"/>
              <a:ext cx="455935" cy="45542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35952"/>
                  </a:lnTo>
                  <a:lnTo>
                    <a:pt x="425369" y="4435952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grpSp>
        <p:nvGrpSpPr>
          <p:cNvPr id="29" name="Grupo 28"/>
          <p:cNvGrpSpPr/>
          <p:nvPr/>
        </p:nvGrpSpPr>
        <p:grpSpPr>
          <a:xfrm>
            <a:off x="228700" y="908722"/>
            <a:ext cx="5094198" cy="5852272"/>
            <a:chOff x="228700" y="908722"/>
            <a:chExt cx="5094198" cy="5852272"/>
          </a:xfrm>
        </p:grpSpPr>
        <p:sp>
          <p:nvSpPr>
            <p:cNvPr id="30" name="Forma livre 29"/>
            <p:cNvSpPr/>
            <p:nvPr/>
          </p:nvSpPr>
          <p:spPr>
            <a:xfrm>
              <a:off x="228700" y="908722"/>
              <a:ext cx="5094198" cy="695526"/>
            </a:xfrm>
            <a:custGeom>
              <a:avLst/>
              <a:gdLst>
                <a:gd name="connsiteX0" fmla="*/ 0 w 4578591"/>
                <a:gd name="connsiteY0" fmla="*/ 69553 h 695526"/>
                <a:gd name="connsiteX1" fmla="*/ 69553 w 4578591"/>
                <a:gd name="connsiteY1" fmla="*/ 0 h 695526"/>
                <a:gd name="connsiteX2" fmla="*/ 4509038 w 4578591"/>
                <a:gd name="connsiteY2" fmla="*/ 0 h 695526"/>
                <a:gd name="connsiteX3" fmla="*/ 4578591 w 4578591"/>
                <a:gd name="connsiteY3" fmla="*/ 69553 h 695526"/>
                <a:gd name="connsiteX4" fmla="*/ 4578591 w 4578591"/>
                <a:gd name="connsiteY4" fmla="*/ 625973 h 695526"/>
                <a:gd name="connsiteX5" fmla="*/ 4509038 w 4578591"/>
                <a:gd name="connsiteY5" fmla="*/ 695526 h 695526"/>
                <a:gd name="connsiteX6" fmla="*/ 69553 w 4578591"/>
                <a:gd name="connsiteY6" fmla="*/ 695526 h 695526"/>
                <a:gd name="connsiteX7" fmla="*/ 0 w 4578591"/>
                <a:gd name="connsiteY7" fmla="*/ 625973 h 695526"/>
                <a:gd name="connsiteX8" fmla="*/ 0 w 4578591"/>
                <a:gd name="connsiteY8" fmla="*/ 69553 h 69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8591" h="695526">
                  <a:moveTo>
                    <a:pt x="0" y="69553"/>
                  </a:moveTo>
                  <a:cubicBezTo>
                    <a:pt x="0" y="31140"/>
                    <a:pt x="31140" y="0"/>
                    <a:pt x="69553" y="0"/>
                  </a:cubicBezTo>
                  <a:lnTo>
                    <a:pt x="4509038" y="0"/>
                  </a:lnTo>
                  <a:cubicBezTo>
                    <a:pt x="4547451" y="0"/>
                    <a:pt x="4578591" y="31140"/>
                    <a:pt x="4578591" y="69553"/>
                  </a:cubicBezTo>
                  <a:lnTo>
                    <a:pt x="4578591" y="625973"/>
                  </a:lnTo>
                  <a:cubicBezTo>
                    <a:pt x="4578591" y="664386"/>
                    <a:pt x="4547451" y="695526"/>
                    <a:pt x="4509038" y="695526"/>
                  </a:cubicBezTo>
                  <a:lnTo>
                    <a:pt x="69553" y="695526"/>
                  </a:lnTo>
                  <a:cubicBezTo>
                    <a:pt x="31140" y="695526"/>
                    <a:pt x="0" y="664386"/>
                    <a:pt x="0" y="625973"/>
                  </a:cubicBezTo>
                  <a:lnTo>
                    <a:pt x="0" y="6955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Fatores de proliferação das classes médias e do setor terciário</a:t>
              </a:r>
              <a:endPara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" name="Forma livre 11263"/>
            <p:cNvSpPr/>
            <p:nvPr/>
          </p:nvSpPr>
          <p:spPr>
            <a:xfrm>
              <a:off x="1003245" y="2642645"/>
              <a:ext cx="4319653" cy="1080276"/>
            </a:xfrm>
            <a:prstGeom prst="roundRect">
              <a:avLst>
                <a:gd name="adj" fmla="val 9041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 setor terciário exigiu a constituição de um corpo de empregados, de funcionários, com diversas funções.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7" name="Forma livre 11266"/>
            <p:cNvSpPr/>
            <p:nvPr/>
          </p:nvSpPr>
          <p:spPr>
            <a:xfrm>
              <a:off x="1003245" y="1736542"/>
              <a:ext cx="4319653" cy="773809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As classes médias não pertenciam nem à alta burguesia nem ao operariado.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269" name="Forma livre 11268"/>
            <p:cNvSpPr/>
            <p:nvPr/>
          </p:nvSpPr>
          <p:spPr>
            <a:xfrm>
              <a:off x="1003245" y="3855215"/>
              <a:ext cx="4319653" cy="1080276"/>
            </a:xfrm>
            <a:prstGeom prst="roundRect">
              <a:avLst>
                <a:gd name="adj" fmla="val 11329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desenvolvimento dos cuidados de saúde e do ensino alargaram o setor terciário.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1" name="Forma livre 11270"/>
            <p:cNvSpPr/>
            <p:nvPr/>
          </p:nvSpPr>
          <p:spPr>
            <a:xfrm>
              <a:off x="1003245" y="5067785"/>
              <a:ext cx="4319653" cy="1693209"/>
            </a:xfrm>
            <a:prstGeom prst="roundRect">
              <a:avLst>
                <a:gd name="adj" fmla="val 7423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 trabalho nos serviços dos escritórios das empresas industriais, dos bancos e do comércio, a complexificação e a burocratização do Estado levaram à criação de novas profissões.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ile:MANET - Música en las Tullerías (National Gallery, Londres, 1862)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47" t="20323" r="11711" b="33361"/>
          <a:stretch/>
        </p:blipFill>
        <p:spPr bwMode="auto">
          <a:xfrm>
            <a:off x="3710724" y="10967"/>
            <a:ext cx="5441513" cy="68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ile:MANET - Música en las Tullerías (National Gallery, Londres, 186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" r="66789" b="218"/>
          <a:stretch/>
        </p:blipFill>
        <p:spPr bwMode="auto">
          <a:xfrm>
            <a:off x="0" y="10967"/>
            <a:ext cx="3739978" cy="68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07504" y="898292"/>
            <a:ext cx="8928991" cy="5667072"/>
            <a:chOff x="107504" y="898292"/>
            <a:chExt cx="8928991" cy="5667072"/>
          </a:xfrm>
        </p:grpSpPr>
        <p:sp>
          <p:nvSpPr>
            <p:cNvPr id="6" name="Forma livre 5"/>
            <p:cNvSpPr/>
            <p:nvPr/>
          </p:nvSpPr>
          <p:spPr>
            <a:xfrm>
              <a:off x="348397" y="1532797"/>
              <a:ext cx="191153" cy="11041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04115"/>
                  </a:lnTo>
                  <a:lnTo>
                    <a:pt x="191153" y="110411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511003" y="1698718"/>
              <a:ext cx="3226547" cy="1859839"/>
            </a:xfrm>
            <a:prstGeom prst="roundRect">
              <a:avLst>
                <a:gd name="adj" fmla="val 636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tinha poupanças do trabalho ou do rendimentos de pequenos negócios; 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desempenhava funções económicas ou administrativas;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48397" y="1437340"/>
              <a:ext cx="162605" cy="31397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39774"/>
                  </a:lnTo>
                  <a:lnTo>
                    <a:pt x="162605" y="3139774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511003" y="3795029"/>
              <a:ext cx="3228976" cy="1459208"/>
            </a:xfrm>
            <a:prstGeom prst="roundRect">
              <a:avLst>
                <a:gd name="adj" fmla="val 8643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180975" lvl="0" indent="-180975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profissões especializadas e profissões liberais ligadas às áreas do comércio, da banca, dos serviços e da </a:t>
              </a: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administração; 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48397" y="1121655"/>
              <a:ext cx="1122901" cy="47556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755617"/>
                  </a:lnTo>
                  <a:lnTo>
                    <a:pt x="1122901" y="475561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511003" y="5490710"/>
              <a:ext cx="3283189" cy="71251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os chamados </a:t>
              </a: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“colarinhos brancos”.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4987242" y="1484784"/>
              <a:ext cx="477390" cy="459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9376"/>
                  </a:lnTo>
                  <a:lnTo>
                    <a:pt x="477390" y="459376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5151595" y="1698718"/>
              <a:ext cx="3668876" cy="43669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constituía um grupo heterogéneo; 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4987242" y="1268760"/>
              <a:ext cx="692302" cy="14328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32824"/>
                  </a:lnTo>
                  <a:lnTo>
                    <a:pt x="692302" y="1432824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151595" y="2323520"/>
              <a:ext cx="3668876" cy="71251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- tinha </a:t>
              </a: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uma fraca consciência de classe e interesses muito variados;</a:t>
              </a:r>
              <a:endParaRPr lang="pt-PT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4987242" y="1124744"/>
              <a:ext cx="880900" cy="24404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40441"/>
                  </a:lnTo>
                  <a:lnTo>
                    <a:pt x="880900" y="244044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5151594" y="3224142"/>
              <a:ext cx="3668877" cy="71251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- p</a:t>
              </a: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rocurava seguir os valores e imitar  as formas de vida da alta burguesia; </a:t>
              </a:r>
              <a:endParaRPr lang="pt-PT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4987242" y="1196752"/>
              <a:ext cx="792825" cy="34432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43205"/>
                  </a:lnTo>
                  <a:lnTo>
                    <a:pt x="792825" y="344320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5151595" y="4124764"/>
              <a:ext cx="3668877" cy="988336"/>
            </a:xfrm>
            <a:prstGeom prst="roundRect">
              <a:avLst>
                <a:gd name="adj" fmla="val 10833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- a</a:t>
              </a: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té cerca de 1880, a maioria das classes médias não teve um papel político marcante;</a:t>
              </a: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4987242" y="1340768"/>
              <a:ext cx="854782" cy="4600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600255"/>
                  </a:lnTo>
                  <a:lnTo>
                    <a:pt x="854782" y="460025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vre 21"/>
            <p:cNvSpPr/>
            <p:nvPr/>
          </p:nvSpPr>
          <p:spPr>
            <a:xfrm>
              <a:off x="5151595" y="5301208"/>
              <a:ext cx="3668877" cy="1264156"/>
            </a:xfrm>
            <a:prstGeom prst="roundRect">
              <a:avLst>
                <a:gd name="adj" fmla="val 10151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- c</a:t>
              </a: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om o alargamento do direito de voto, e do sufrágio universal masculino, este grupo social passou a ter um papel mais destacado.</a:t>
              </a:r>
              <a:endParaRPr lang="pt-PT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07504" y="898292"/>
              <a:ext cx="2408934" cy="60907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pt-PT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omposição:</a:t>
              </a:r>
              <a:endPara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537325" y="898292"/>
              <a:ext cx="4499170" cy="60907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Valores e comportamentos:</a:t>
              </a:r>
              <a:endPara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ítulo 1"/>
          <p:cNvSpPr txBox="1">
            <a:spLocks/>
          </p:cNvSpPr>
          <p:nvPr/>
        </p:nvSpPr>
        <p:spPr>
          <a:xfrm>
            <a:off x="0" y="115888"/>
            <a:ext cx="9152237" cy="649287"/>
          </a:xfrm>
          <a:prstGeom prst="rect">
            <a:avLst/>
          </a:prstGeom>
          <a:solidFill>
            <a:srgbClr val="996600"/>
          </a:solidFill>
          <a:ln w="38100">
            <a:solidFill>
              <a:srgbClr val="CC990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 média e pequena burguesia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udditesSmashingLoomLar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222423" y="5488074"/>
            <a:ext cx="4864004" cy="1127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Condições de trabalho </a:t>
            </a:r>
            <a:b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modos de vida 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222423" y="4652080"/>
            <a:ext cx="4864004" cy="833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 anchorCtr="1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 condição operária</a:t>
            </a:r>
            <a:endParaRPr lang="pt-P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LudditesSmashingLoomLar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279608" y="218893"/>
            <a:ext cx="8510854" cy="6418821"/>
            <a:chOff x="287899" y="604443"/>
            <a:chExt cx="8510854" cy="6066983"/>
          </a:xfrm>
          <a:solidFill>
            <a:schemeClr val="bg2">
              <a:lumMod val="25000"/>
            </a:schemeClr>
          </a:solidFill>
        </p:grpSpPr>
        <p:sp>
          <p:nvSpPr>
            <p:cNvPr id="7" name="Forma livre 6"/>
            <p:cNvSpPr/>
            <p:nvPr/>
          </p:nvSpPr>
          <p:spPr>
            <a:xfrm>
              <a:off x="303924" y="604443"/>
              <a:ext cx="8494829" cy="1163529"/>
            </a:xfrm>
            <a:prstGeom prst="roundRect">
              <a:avLst>
                <a:gd name="adj" fmla="val 13155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 sociedade oitocentista, a classe operária ou o proletariado era a que apresentava piores condições de trabalho e de vida.</a:t>
              </a:r>
              <a:br>
                <a:rPr lang="pt-PT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4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 condições de trabalho do operariado eram degradantes:</a:t>
              </a:r>
              <a:endParaRPr lang="pt-PT" sz="2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03924" y="2120619"/>
              <a:ext cx="4933779" cy="1847699"/>
            </a:xfrm>
            <a:prstGeom prst="roundRect">
              <a:avLst>
                <a:gd name="adj" fmla="val 614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spAutoFit/>
            </a:bodyPr>
            <a:lstStyle/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longas jornadas de trabalho e baixos 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salários; </a:t>
              </a:r>
              <a:endPara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 seu trabalho era considerado uma 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mercadoria;</a:t>
              </a:r>
              <a:endPara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situação do operariado agravava-se durante as crises cíclicas do 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capitalismo.</a:t>
              </a:r>
              <a:endParaRPr lang="pt-PT" sz="2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87899" y="4302762"/>
              <a:ext cx="2177991" cy="2368664"/>
            </a:xfrm>
            <a:prstGeom prst="roundRect">
              <a:avLst>
                <a:gd name="adj" fmla="val 545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180975" marR="0" lvl="0" indent="-180975" defTabSz="91440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os horários de trabalho prolongavam-se entre as 12 e as 16 horas diárias sem fins de semana, feriados ou férias.</a:t>
              </a:r>
              <a:endParaRPr lang="pt-PT" sz="2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888598" y="4302762"/>
              <a:ext cx="2349105" cy="2368664"/>
            </a:xfrm>
            <a:prstGeom prst="roundRect">
              <a:avLst>
                <a:gd name="adj" fmla="val 690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spAutoFit/>
            </a:bodyPr>
            <a:lstStyle/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os locais de trabalho não eram 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arejados;</a:t>
              </a:r>
              <a:endPara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não tinham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condições de 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higiene;</a:t>
              </a:r>
              <a:endPara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 os espaços eram insalubres.</a:t>
              </a:r>
              <a:endParaRPr lang="pt-PT" sz="2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5660411" y="2120619"/>
              <a:ext cx="3138342" cy="1847356"/>
            </a:xfrm>
            <a:prstGeom prst="roundRect">
              <a:avLst>
                <a:gd name="adj" fmla="val 7939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 trabalho fabril foi alargado tanto às mulheres como às crianças;</a:t>
              </a:r>
            </a:p>
            <a:p>
              <a:pPr marL="180975" lvl="0" indent="-180975" defTabSz="8890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mão de obra feminina e infantil era mais </a:t>
              </a: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barata.</a:t>
              </a:r>
              <a:endPara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660411" y="4302762"/>
              <a:ext cx="3138342" cy="2368664"/>
            </a:xfrm>
            <a:prstGeom prst="roundRect">
              <a:avLst>
                <a:gd name="adj" fmla="val 4649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desenvolvimento de doenças e acidentes de trabalho;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propagação de doenças “profissionais”;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em caso de acidentes, de invalidez ou doença, o operário era despedido.</a:t>
              </a:r>
              <a:endParaRPr lang="pt-PT" sz="2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Seta para baixo 12"/>
          <p:cNvSpPr/>
          <p:nvPr/>
        </p:nvSpPr>
        <p:spPr>
          <a:xfrm>
            <a:off x="2503698" y="1375650"/>
            <a:ext cx="360040" cy="504056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baixo 14"/>
          <p:cNvSpPr/>
          <p:nvPr/>
        </p:nvSpPr>
        <p:spPr>
          <a:xfrm>
            <a:off x="1080107" y="3710318"/>
            <a:ext cx="360040" cy="504056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16200000">
            <a:off x="2503698" y="5113745"/>
            <a:ext cx="360040" cy="541910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baixo 15"/>
          <p:cNvSpPr/>
          <p:nvPr/>
        </p:nvSpPr>
        <p:spPr>
          <a:xfrm rot="16200000">
            <a:off x="5279849" y="5113745"/>
            <a:ext cx="360040" cy="541910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Seta para baixo 14"/>
          <p:cNvSpPr/>
          <p:nvPr/>
        </p:nvSpPr>
        <p:spPr>
          <a:xfrm>
            <a:off x="6987579" y="3710318"/>
            <a:ext cx="360040" cy="504056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baixo 12"/>
          <p:cNvSpPr/>
          <p:nvPr/>
        </p:nvSpPr>
        <p:spPr>
          <a:xfrm>
            <a:off x="6987579" y="1375650"/>
            <a:ext cx="360040" cy="504056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77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15131Factory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6"/>
          <a:stretch/>
        </p:blipFill>
        <p:spPr bwMode="auto">
          <a:xfrm>
            <a:off x="-10251" y="467351"/>
            <a:ext cx="9154251" cy="64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683568" y="565351"/>
            <a:ext cx="8122561" cy="6074341"/>
            <a:chOff x="-458690" y="531412"/>
            <a:chExt cx="10734255" cy="6107945"/>
          </a:xfrm>
        </p:grpSpPr>
        <p:sp>
          <p:nvSpPr>
            <p:cNvPr id="8" name="Forma livre 7"/>
            <p:cNvSpPr/>
            <p:nvPr/>
          </p:nvSpPr>
          <p:spPr>
            <a:xfrm>
              <a:off x="540502" y="531412"/>
              <a:ext cx="8279019" cy="843603"/>
            </a:xfrm>
            <a:prstGeom prst="roundRect">
              <a:avLst/>
            </a:prstGeom>
            <a:solidFill>
              <a:srgbClr val="FFEEDD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b="1" kern="1200" dirty="0" smtClean="0"/>
                <a:t>As condições de vida do operariado </a:t>
              </a:r>
              <a:endParaRPr lang="pt-PT" sz="2000" kern="1200" dirty="0" smtClean="0"/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58690" y="1657276"/>
              <a:ext cx="6310316" cy="2641214"/>
            </a:xfrm>
            <a:prstGeom prst="roundRect">
              <a:avLst>
                <a:gd name="adj" fmla="val 4405"/>
              </a:avLst>
            </a:prstGeom>
            <a:solidFill>
              <a:srgbClr val="FFEEDD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180975" lvl="0" indent="-180975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/>
                <a:t>Más condições e insalubridade de alojamento</a:t>
              </a:r>
              <a:r>
                <a:rPr lang="pt-PT" sz="2000" kern="1200" dirty="0" smtClean="0"/>
                <a:t> </a:t>
              </a:r>
              <a:r>
                <a:rPr lang="pt-PT" sz="2000" kern="1200" dirty="0" smtClean="0"/>
                <a:t>(humidade, falta de luz e de arejamento).</a:t>
              </a:r>
            </a:p>
            <a:p>
              <a:pPr marL="180975" indent="-180975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 smtClean="0"/>
                <a:t>Má alimentação</a:t>
              </a:r>
              <a:r>
                <a:rPr lang="pt-PT" sz="2000" dirty="0" smtClean="0"/>
                <a:t>.</a:t>
              </a:r>
              <a:endParaRPr lang="pt-PT" sz="2000" dirty="0"/>
            </a:p>
            <a:p>
              <a:pPr marL="180975" lvl="0" indent="-180975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/>
                <a:t>Famílias numerosas em espaços reduzidos contribuíam para a propagação de doenças: a cólera, o tifo e as doenças intestinais.</a:t>
              </a:r>
              <a:endParaRPr lang="pt-PT" sz="20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-458690" y="4590927"/>
              <a:ext cx="3017013" cy="2048430"/>
            </a:xfrm>
            <a:prstGeom prst="roundRect">
              <a:avLst>
                <a:gd name="adj" fmla="val 8396"/>
              </a:avLst>
            </a:prstGeom>
            <a:solidFill>
              <a:srgbClr val="FFEEDD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/>
                <a:t>A</a:t>
              </a:r>
              <a:r>
                <a:rPr lang="pt-PT" sz="2000" kern="1200" dirty="0" smtClean="0"/>
                <a:t> degradação do modo de vida do operariado era acentuada por problemas sociais.</a:t>
              </a:r>
              <a:endParaRPr lang="pt-PT" sz="2000" kern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953987" y="4590925"/>
              <a:ext cx="2897639" cy="2048430"/>
            </a:xfrm>
            <a:prstGeom prst="roundRect">
              <a:avLst>
                <a:gd name="adj" fmla="val 7213"/>
              </a:avLst>
            </a:prstGeom>
            <a:solidFill>
              <a:srgbClr val="FFEEDD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/>
                <a:t>o alcoolismo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/>
                <a:t> a criminalidade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/>
                <a:t> a prostituição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/>
                <a:t> a violência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/>
                <a:t>o analfabetismo</a:t>
              </a:r>
              <a:endParaRPr lang="pt-PT" sz="2000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247290" y="1657276"/>
              <a:ext cx="4028275" cy="2638056"/>
            </a:xfrm>
            <a:prstGeom prst="roundRect">
              <a:avLst>
                <a:gd name="adj" fmla="val 6174"/>
              </a:avLst>
            </a:prstGeom>
            <a:solidFill>
              <a:srgbClr val="FFEEDD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dirty="0"/>
                <a:t>A</a:t>
              </a:r>
              <a:r>
                <a:rPr lang="pt-PT" sz="2000" dirty="0" smtClean="0"/>
                <a:t> </a:t>
              </a:r>
              <a:r>
                <a:rPr lang="pt-PT" sz="2000" kern="1200" dirty="0" smtClean="0"/>
                <a:t>má alimentação e a subnutrição, nos períodos de maior crise, eram agravadas pela falta de condições de higiene.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6247289" y="4590925"/>
              <a:ext cx="4028275" cy="2048430"/>
            </a:xfrm>
            <a:prstGeom prst="roundRect">
              <a:avLst>
                <a:gd name="adj" fmla="val 7366"/>
              </a:avLst>
            </a:prstGeom>
            <a:solidFill>
              <a:srgbClr val="FFEEDD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/>
                <a:t>E</a:t>
              </a:r>
              <a:r>
                <a:rPr lang="pt-PT" sz="2000" kern="1200" dirty="0" smtClean="0"/>
                <a:t>levada mortalidade, sobretudo infantil, nos bairros operários do século XIX.</a:t>
              </a:r>
              <a:endParaRPr lang="pt-PT" sz="2000" kern="1200" dirty="0"/>
            </a:p>
          </p:txBody>
        </p:sp>
      </p:grpSp>
      <p:sp>
        <p:nvSpPr>
          <p:cNvPr id="14" name="Seta para baixo 13"/>
          <p:cNvSpPr/>
          <p:nvPr/>
        </p:nvSpPr>
        <p:spPr>
          <a:xfrm>
            <a:off x="1573020" y="4279844"/>
            <a:ext cx="504056" cy="354547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baixo 14"/>
          <p:cNvSpPr/>
          <p:nvPr/>
        </p:nvSpPr>
        <p:spPr>
          <a:xfrm>
            <a:off x="4314846" y="1289841"/>
            <a:ext cx="504056" cy="459611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6200000">
            <a:off x="2877943" y="5443836"/>
            <a:ext cx="504056" cy="354547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>
            <a:off x="7030011" y="4278273"/>
            <a:ext cx="504056" cy="354547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17"/>
          <p:cNvSpPr/>
          <p:nvPr/>
        </p:nvSpPr>
        <p:spPr>
          <a:xfrm rot="16200000">
            <a:off x="5370937" y="2819518"/>
            <a:ext cx="504056" cy="354547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1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15131Factory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27"/>
          <a:stretch/>
        </p:blipFill>
        <p:spPr bwMode="auto">
          <a:xfrm>
            <a:off x="2451" y="488393"/>
            <a:ext cx="9141549" cy="63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67544" y="673856"/>
            <a:ext cx="8208913" cy="5352576"/>
            <a:chOff x="251561" y="1347693"/>
            <a:chExt cx="11783036" cy="4572335"/>
          </a:xfrm>
        </p:grpSpPr>
        <p:sp>
          <p:nvSpPr>
            <p:cNvPr id="7" name="Forma livre 6"/>
            <p:cNvSpPr/>
            <p:nvPr/>
          </p:nvSpPr>
          <p:spPr>
            <a:xfrm>
              <a:off x="251561" y="1347693"/>
              <a:ext cx="11783035" cy="58596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180000" rIns="180000" bIns="180000" numCol="1" spcCol="1270" anchor="t" anchorCtr="0">
              <a:spAutoFit/>
            </a:bodyPr>
            <a:lstStyle/>
            <a:p>
              <a:pPr lvl="0" algn="ctr" defTabSz="128905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 condições de </a:t>
              </a:r>
              <a:r>
                <a:rPr lang="pt-PT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trabalho</a:t>
              </a:r>
              <a:r>
                <a:rPr lang="pt-PT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do operariado </a:t>
              </a:r>
              <a:endParaRPr lang="pt-PT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51561" y="2185729"/>
              <a:ext cx="7338557" cy="1048969"/>
            </a:xfrm>
            <a:prstGeom prst="roundRect">
              <a:avLst>
                <a:gd name="adj" fmla="val 8323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partir da segunda metade do século, houve uma ligeira melhoria das condições de trabalho e de vida do operariado, em alguns países europeus industrializados.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51561" y="3556975"/>
              <a:ext cx="3903861" cy="2363053"/>
            </a:xfrm>
            <a:prstGeom prst="roundRect">
              <a:avLst>
                <a:gd name="adj" fmla="val 6712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 desenvolvimento dos meios de transporte facilitaram a emigração e a circulação da mão de obra.</a:t>
              </a:r>
            </a:p>
            <a:p>
              <a:pPr defTabSz="5334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696039" y="3556975"/>
              <a:ext cx="2894079" cy="2363053"/>
            </a:xfrm>
            <a:prstGeom prst="roundRect">
              <a:avLst>
                <a:gd name="adj" fmla="val 6398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promulgação de legislação social, por vários governos, contribuiu para melhorar os salários e as condições de trabalho do operariado.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8106919" y="2199772"/>
              <a:ext cx="3927677" cy="1042478"/>
            </a:xfrm>
            <a:prstGeom prst="roundRect">
              <a:avLst>
                <a:gd name="adj" fmla="val 7254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Os progressos técnicos possibilitaram melhorar as condições das fábricas.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8106919" y="3556975"/>
              <a:ext cx="3927678" cy="2363053"/>
            </a:xfrm>
            <a:prstGeom prst="roundRect">
              <a:avLst>
                <a:gd name="adj" fmla="val 6398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horário de trabalho semanal foi reduzido.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trabalho infantil e feminino foi regulamentado.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Os salários aumentaram.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Seta para baixo 16"/>
          <p:cNvSpPr/>
          <p:nvPr/>
        </p:nvSpPr>
        <p:spPr>
          <a:xfrm>
            <a:off x="7092135" y="2855651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6"/>
          <p:cNvSpPr/>
          <p:nvPr/>
        </p:nvSpPr>
        <p:spPr>
          <a:xfrm>
            <a:off x="4357173" y="2855651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16"/>
          <p:cNvSpPr/>
          <p:nvPr/>
        </p:nvSpPr>
        <p:spPr>
          <a:xfrm>
            <a:off x="1622211" y="2855651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 para baixo 16"/>
          <p:cNvSpPr/>
          <p:nvPr/>
        </p:nvSpPr>
        <p:spPr>
          <a:xfrm>
            <a:off x="2807804" y="1265748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baixo 16"/>
          <p:cNvSpPr/>
          <p:nvPr/>
        </p:nvSpPr>
        <p:spPr>
          <a:xfrm rot="16200000">
            <a:off x="3159548" y="4415305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baixo 16"/>
          <p:cNvSpPr/>
          <p:nvPr/>
        </p:nvSpPr>
        <p:spPr>
          <a:xfrm rot="16200000">
            <a:off x="5548522" y="4415305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Seta para baixo 16"/>
          <p:cNvSpPr/>
          <p:nvPr/>
        </p:nvSpPr>
        <p:spPr>
          <a:xfrm rot="16200000">
            <a:off x="5548524" y="2082927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19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81644" y="582685"/>
            <a:ext cx="8642674" cy="6056291"/>
            <a:chOff x="325802" y="1454045"/>
            <a:chExt cx="8564403" cy="5304395"/>
          </a:xfrm>
          <a:solidFill>
            <a:srgbClr val="C00000">
              <a:alpha val="69000"/>
            </a:srgbClr>
          </a:solidFill>
        </p:grpSpPr>
        <p:sp>
          <p:nvSpPr>
            <p:cNvPr id="7" name="Forma livre 6"/>
            <p:cNvSpPr/>
            <p:nvPr/>
          </p:nvSpPr>
          <p:spPr>
            <a:xfrm>
              <a:off x="325802" y="1454045"/>
              <a:ext cx="8564403" cy="78510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solidFill>
                    <a:srgbClr val="C05B0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AS PROPOSTAS SOCIALISTAS DE TRANSFORMAÇÃO REVOLUCIONÁRIA DA SOCIEDADE</a:t>
              </a:r>
              <a:endParaRPr lang="pt-PT" sz="2400" kern="1200" dirty="0">
                <a:solidFill>
                  <a:srgbClr val="C05B08"/>
                </a:solidFill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28772" y="2356173"/>
              <a:ext cx="2755420" cy="2648631"/>
            </a:xfrm>
            <a:prstGeom prst="roundRect">
              <a:avLst>
                <a:gd name="adj" fmla="val 50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7112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Os problemas sociais e económicos das classes trabalhadoras </a:t>
              </a:r>
              <a:r>
                <a:rPr lang="pt-PT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 </a:t>
              </a: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 movimento associativista e sindicalista inspiraram novas propostas de transformação da sociedade, defendidas por filósofos, pensadores, economistas e intelectuais.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204238" y="3771382"/>
              <a:ext cx="1997964" cy="2211450"/>
            </a:xfrm>
            <a:prstGeom prst="roundRect">
              <a:avLst>
                <a:gd name="adj" fmla="val 780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As primeiras propostas socialistas desenvolveram-se na França e na Inglaterra e integraram-se no chamado socialismo utópico.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3204238" y="2356173"/>
              <a:ext cx="1997964" cy="1302188"/>
            </a:xfrm>
            <a:prstGeom prst="roundRect">
              <a:avLst>
                <a:gd name="adj" fmla="val 72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48895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Estas propostas tinham o intuito de operar uma modificação na sociedade.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324447" y="2356173"/>
              <a:ext cx="3565758" cy="1749369"/>
            </a:xfrm>
            <a:prstGeom prst="roundRect">
              <a:avLst>
                <a:gd name="adj" fmla="val 629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b="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 socialismo, ideologia que surgiu na primeira metade do século XIX, criticava o capitalismo e o liberalismo individualista, que considerava responsáveis pelas más condições de trabalho e de vida do operariado.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5322249" y="4221552"/>
              <a:ext cx="3567956" cy="2536888"/>
            </a:xfrm>
            <a:prstGeom prst="roundRect">
              <a:avLst>
                <a:gd name="adj" fmla="val 410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 socialistas utópicos defendiam:</a:t>
              </a:r>
            </a:p>
            <a:p>
              <a:pPr marL="180975" lvl="0" indent="-180975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criação de comunidades ideais;</a:t>
              </a:r>
            </a:p>
            <a:p>
              <a:pPr marL="180975" lvl="0" indent="-180975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novos modelos de organização da sociedade.</a:t>
              </a:r>
            </a:p>
            <a:p>
              <a:pPr lvl="0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Tiveram pouca implantação, pois tinham uma  visão pouco realista do mundo do trabalho. </a:t>
              </a:r>
            </a:p>
            <a:p>
              <a:pPr lvl="0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Inspiraram a evolução das ideias socialistas.</a:t>
              </a:r>
              <a:endPara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1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 20"/>
          <p:cNvSpPr/>
          <p:nvPr/>
        </p:nvSpPr>
        <p:spPr>
          <a:xfrm>
            <a:off x="1463133" y="718833"/>
            <a:ext cx="7320414" cy="564572"/>
          </a:xfrm>
          <a:custGeom>
            <a:avLst/>
            <a:gdLst>
              <a:gd name="connsiteX0" fmla="*/ 0 w 3581842"/>
              <a:gd name="connsiteY0" fmla="*/ 0 h 520342"/>
              <a:gd name="connsiteX1" fmla="*/ 3581842 w 3581842"/>
              <a:gd name="connsiteY1" fmla="*/ 0 h 520342"/>
              <a:gd name="connsiteX2" fmla="*/ 3581842 w 3581842"/>
              <a:gd name="connsiteY2" fmla="*/ 520342 h 520342"/>
              <a:gd name="connsiteX3" fmla="*/ 0 w 3581842"/>
              <a:gd name="connsiteY3" fmla="*/ 520342 h 520342"/>
              <a:gd name="connsiteX4" fmla="*/ 0 w 3581842"/>
              <a:gd name="connsiteY4" fmla="*/ 0 h 52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842" h="520342">
                <a:moveTo>
                  <a:pt x="0" y="0"/>
                </a:moveTo>
                <a:lnTo>
                  <a:pt x="3581842" y="0"/>
                </a:lnTo>
                <a:lnTo>
                  <a:pt x="3581842" y="520342"/>
                </a:lnTo>
                <a:lnTo>
                  <a:pt x="0" y="52034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pt-PT" sz="1600" b="1" dirty="0">
                <a:latin typeface="Calibri" panose="020F0502020204030204" pitchFamily="34" charset="0"/>
                <a:cs typeface="Arial" panose="020B0604020202020204" pitchFamily="34" charset="0"/>
              </a:rPr>
              <a:t>meados do século XIX, surgiu uma nova forma de pensamento sobre a sociedade e a necessidade da sua transformação; o “socialismo científico” ou </a:t>
            </a:r>
            <a:r>
              <a:rPr lang="pt-PT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marxismo.</a:t>
            </a:r>
            <a:endParaRPr lang="pt-PT" sz="16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304315" y="5144912"/>
            <a:ext cx="4104390" cy="876376"/>
          </a:xfrm>
          <a:custGeom>
            <a:avLst/>
            <a:gdLst>
              <a:gd name="connsiteX0" fmla="*/ 0 w 1690559"/>
              <a:gd name="connsiteY0" fmla="*/ 0 h 918380"/>
              <a:gd name="connsiteX1" fmla="*/ 1690559 w 1690559"/>
              <a:gd name="connsiteY1" fmla="*/ 0 h 918380"/>
              <a:gd name="connsiteX2" fmla="*/ 1690559 w 1690559"/>
              <a:gd name="connsiteY2" fmla="*/ 918380 h 918380"/>
              <a:gd name="connsiteX3" fmla="*/ 0 w 1690559"/>
              <a:gd name="connsiteY3" fmla="*/ 918380 h 918380"/>
              <a:gd name="connsiteX4" fmla="*/ 0 w 1690559"/>
              <a:gd name="connsiteY4" fmla="*/ 0 h 91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559" h="918380">
                <a:moveTo>
                  <a:pt x="0" y="0"/>
                </a:moveTo>
                <a:lnTo>
                  <a:pt x="1690559" y="0"/>
                </a:lnTo>
                <a:lnTo>
                  <a:pt x="1690559" y="918380"/>
                </a:lnTo>
                <a:lnTo>
                  <a:pt x="0" y="91838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ts val="19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Apelou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à união mundial dos operários, à internacionalização do movimento sindical e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operário.</a:t>
            </a:r>
            <a:endParaRPr lang="pt-PT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vre 30"/>
          <p:cNvSpPr/>
          <p:nvPr/>
        </p:nvSpPr>
        <p:spPr>
          <a:xfrm>
            <a:off x="304315" y="1579948"/>
            <a:ext cx="4104390" cy="904801"/>
          </a:xfrm>
          <a:custGeom>
            <a:avLst/>
            <a:gdLst>
              <a:gd name="connsiteX0" fmla="*/ 0 w 2301251"/>
              <a:gd name="connsiteY0" fmla="*/ 0 h 843561"/>
              <a:gd name="connsiteX1" fmla="*/ 2301251 w 2301251"/>
              <a:gd name="connsiteY1" fmla="*/ 0 h 843561"/>
              <a:gd name="connsiteX2" fmla="*/ 2301251 w 2301251"/>
              <a:gd name="connsiteY2" fmla="*/ 843561 h 843561"/>
              <a:gd name="connsiteX3" fmla="*/ 0 w 2301251"/>
              <a:gd name="connsiteY3" fmla="*/ 843561 h 843561"/>
              <a:gd name="connsiteX4" fmla="*/ 0 w 2301251"/>
              <a:gd name="connsiteY4" fmla="*/ 0 h 8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251" h="843561">
                <a:moveTo>
                  <a:pt x="0" y="0"/>
                </a:moveTo>
                <a:lnTo>
                  <a:pt x="2301251" y="0"/>
                </a:lnTo>
                <a:lnTo>
                  <a:pt x="2301251" y="843561"/>
                </a:lnTo>
                <a:lnTo>
                  <a:pt x="0" y="84356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defTabSz="889000">
              <a:lnSpc>
                <a:spcPts val="19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marxismo defende um modelo revolucionário de transformação da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sociedade.</a:t>
            </a:r>
            <a:endParaRPr lang="pt-PT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4745483" y="1579949"/>
            <a:ext cx="4038064" cy="893303"/>
          </a:xfrm>
          <a:custGeom>
            <a:avLst/>
            <a:gdLst>
              <a:gd name="connsiteX0" fmla="*/ 0 w 2482287"/>
              <a:gd name="connsiteY0" fmla="*/ 0 h 520633"/>
              <a:gd name="connsiteX1" fmla="*/ 2482287 w 2482287"/>
              <a:gd name="connsiteY1" fmla="*/ 0 h 520633"/>
              <a:gd name="connsiteX2" fmla="*/ 2482287 w 2482287"/>
              <a:gd name="connsiteY2" fmla="*/ 520633 h 520633"/>
              <a:gd name="connsiteX3" fmla="*/ 0 w 2482287"/>
              <a:gd name="connsiteY3" fmla="*/ 520633 h 520633"/>
              <a:gd name="connsiteX4" fmla="*/ 0 w 2482287"/>
              <a:gd name="connsiteY4" fmla="*/ 0 h 52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287" h="520633">
                <a:moveTo>
                  <a:pt x="0" y="0"/>
                </a:moveTo>
                <a:lnTo>
                  <a:pt x="2482287" y="0"/>
                </a:lnTo>
                <a:lnTo>
                  <a:pt x="2482287" y="520633"/>
                </a:lnTo>
                <a:lnTo>
                  <a:pt x="0" y="52063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44000" tIns="72000" rIns="72000" bIns="7200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Doutrina desenvolvida </a:t>
            </a:r>
            <a:r>
              <a:rPr lang="pt-PT" dirty="0">
                <a:latin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pt-PT" b="1" dirty="0">
                <a:latin typeface="Calibri" panose="020F0502020204030204" pitchFamily="34" charset="0"/>
                <a:cs typeface="Arial" panose="020B0604020202020204" pitchFamily="34" charset="0"/>
              </a:rPr>
              <a:t>Karl Marx </a:t>
            </a:r>
            <a:r>
              <a:rPr lang="pt-PT" dirty="0"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b="1" dirty="0">
                <a:latin typeface="Calibri" panose="020F0502020204030204" pitchFamily="34" charset="0"/>
                <a:cs typeface="Arial" panose="020B0604020202020204" pitchFamily="34" charset="0"/>
              </a:rPr>
              <a:t>Friedrich </a:t>
            </a:r>
            <a:r>
              <a:rPr lang="pt-PT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Engels</a:t>
            </a:r>
            <a:r>
              <a:rPr lang="pt-PT" dirty="0" smtClean="0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segundo </a:t>
            </a:r>
            <a:r>
              <a:rPr lang="pt-PT" b="1" dirty="0">
                <a:latin typeface="Calibri" panose="020F0502020204030204" pitchFamily="34" charset="0"/>
                <a:cs typeface="Arial" panose="020B0604020202020204" pitchFamily="34" charset="0"/>
              </a:rPr>
              <a:t>os princípios da doutrina </a:t>
            </a:r>
            <a:r>
              <a:rPr lang="pt-PT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marxista</a:t>
            </a:r>
            <a:r>
              <a:rPr lang="pt-PT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157" y="2624323"/>
            <a:ext cx="4560109" cy="354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CaixaDeTexto 137"/>
          <p:cNvSpPr txBox="1"/>
          <p:nvPr/>
        </p:nvSpPr>
        <p:spPr>
          <a:xfrm>
            <a:off x="7559411" y="5646321"/>
            <a:ext cx="1224136" cy="3300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Frederich</a:t>
            </a:r>
            <a:r>
              <a:rPr lang="pt-PT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Engels</a:t>
            </a:r>
            <a:endParaRPr lang="pt-PT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SEhUUEhQUFhUWGBcYFxgYFBcUFxwYGBoXGBwYFxgZHCkgGBwlHBwcJDEiJSkrLi4uFx8zODMsNygtLisBCgoKDg0OGhAQGiwkHyQsLCwsLCwsLCwsLCwsLCwsLCwsLCwsLCwsLCwsLCwsLCwsLCwsLCwsLCwsLCwsLCwsLP/AABEIAMYA/wMBIgACEQEDEQH/xAAcAAAABwEBAAAAAAAAAAAAAAAAAQIDBAUGBwj/xABCEAACAQIEAwYDBgUCBQMFAAABAhEAAwQSITEFQVEGEyJhcYEykaFCUrHB0fAHI2Jy4RQzFWOCkvEkorIIFjRTc//EABoBAAMBAQEBAAAAAAAAAAAAAAABAgMFBAb/xAAnEQEBAAIBBAICAQUBAAAAAAAAAQIRAwQSITFBURNhIjIzgZHwFP/aAAwDAQACEQMRAD8A5Iw1NCKO5vSRXkfQQqhFERQpLHFHQFCkBEUVScFhGusFWNeZ2A6mthwnsbY+K/iJA1KqhWfQsQxHotVMbWefJjj7ZHDcPuXApRWbMSBA0kefz+VWKdnHjxGD/bInyM61vuFcKthSxm3anRC7qGA1lgx8Q9/8uYniGEt5igzTvA5+VwjMNuVadseS8+dc9fstf2CEtzXKZA6x0/elOvwSQEFpu8BgyWnTWYiACCPetbi+2aMPCi9PESSdukHQ5T1BqB/93hnJCAv3YSVkaTm677fSqmMZ5cuV+Wf4hwFlUsLbwu7KVCDlrnM+Rg/Kao2SOhjmNRW3btayDVVVVGhWA07eFmBAHsTvtFZuwyYm9qcpYQAWUDXTxEKJ1kzvpzpXGUY8+WF97iqoVIx2H7tgDzAYe4BimKys06OGeOc3BUKMmtB2e7Nd+rXb10WbS6kkS59F+zPKd+QNEloz5McPbPVLwHDbt4xaRm6kDwj+5jovuav7vC8NsrC2imDdvuWZv7LVvKW+XvyqdiMXhLKAWzcuEc3W7btSeiW4gebTVTB58up+p/tBwfYtm/3cThbYjbvQ7A9Co0+tOY3sFdVDcsXbN9QJORoP10j3qvu8Sw98FLllEJnLcts2Sf6gW19dI6HY1dviFy0SMxMaTOo/6ufkf/FX+OMP/XnszessjFWBDDcEQaRU+5xEXUKHcDMmmoYakehAOm0xUCs8sdPZwc85J+wowaKjioegdCKFCKDFFEaMiioIKFEaOgh3RSAacuNSapn7ImlTREUVA9FA0JpNWfBMELlwZthy5ny/f0omO058kwm63nZLD2bFpS2VWIBY5c9wk6x4TKqNgB5kil47iUElbYZTt3h8P92UqBm85B21qvvXNIUTHqI+QqnxS/fmWOmswNRuNv351tHPyvysMO1/G3O6RpQMS7STbQxBG+reU6xvWn4V2QsWh4815ur7dfgGm/Wandm8ItrDoqKFXcaQTOuY+Z/T0qzqbWKDa4Nh1MrZtA665F5mTy6j6U5d4ZaYyUE+QieWsb1Nt2yxhQT6Ve4PCBANi3M0irNL2ZRmV+4WV+GQBG+wPqaZ492aW8B3totlnKykSsjkRtWzoGmW3DeK8AW3mN1rzWubqEfJrElQQ430IkSdtYrH4yz3bEbqPhaCAwOo9+RHWa77x7BAPzIYagqrDz8Ma1i+L8Ds95bFuES4ShSIC3CPCoU/YcSOQVhpvFPxl4rbi5csLuOW4dgzrm2n2FabA3EgDOx3gDfzKA6JP3jLHy5M8d7LtaIa0QVbbfTy20PPKfOJqkNxkIAOvl08yKrX0juu95e15j8dbtQEUZ/vSWYk8gxOnoAKn8J7McQxZVrSG2hAOe68AA7ELJbbbSh2F4ezuzMV5TIDPGojX4BofWNa6/wl4cDkRH50rdFba5piv4ZXMxF6+mbTxLbiRHMev7FTW/hxhcoGe9IiWzDX2iB/mulcXsyAQDI00BOlVXdnpHrp+NTcqUYDF/w+S3L2bjDaAwDACNSTuT8t65/isK9m41q4CGU6TzHIjyNd8u2QQRI+v6VnOOdl0xQyPodclwalWjTzyzuPz2N7mq0487x5bjkVGKdxeGe0727gh0Yqw8x06g7g9DTVZV18bMpuBNChQpKDNRUYoyKY8iUUqk0YpCENQAoxR09pmIChQqXwzANefKu27HkB19egoO2SbprC4F7nwKTG/TX98q0HDuFXUM+FfUkn2UD8TV3hbduwgRdBvzJPU6bn0p9GDDSY9TWs8Ody3vqIykAguxHTwr/8Rm+oqDewJcggaA+gGWZPy09/no8Jw97pCopIB1J0UdJJ361Lt4ECVB8KXCrMfDnYgSIOyiI169aqM8os+A4gXLCONmzFf7c7QPlFT6puyDThV0gZrmUDbKXYgjyg6Vc1F9sV3wplyACJ+11qbWfwN8I4J22PvV+WETOlCaOhUK/xW0m7j21p2zi1uLmtkH3j9+tMkHjTeJRzAP1rN9oeHi/YdNiQcpA1DDVWEayGAOlW+LulrjE9eoIj1FQMdcIy5TBnpIpKc94nxPvbS3hAW5ZDN/8A0lpj+rvZHoFrF4g5GMfESCDsAPIdavBfKC5YCDIl1k2zARdcGBOoXOh6SBPKqrFKWIzxBJAcDQAGNY5ba+dai+Y3X8PnHcNqJmSPtE9dpI21k7EbaV0DC3YKt0INc77DZVRk0zg+WxmGJHIxp0K9DW14fdkkcht/np+s1nl7EariRU25nplOv5DpWea40wAD6kj8QKueEPIZTqP1mmrvC2GxBHyNIK60SdxHzI9Nv8UsjzqQ2BcCYorCWzILa6wJnUctv3NIOc/xQ4WP5eJUamLdzzgEox9pHstc+ruPG+GtiLVyw1tlzqcrECAwIZSR0BAk8gTXE8ThntuyXFKupKsDuCNCDU5R0uk5N49v0Rm8qKhFFUvYOjpNHNByjpJoFqLehNo6FJApVMpU3g/C7mJuC3aBJO5jQDqa6jgOy9uzb7pdXaZOvxCJY/fA57Dlpzk9mMGmDwy20WbpXPdaJhiJILeQBAH9J5zVpauC1LMJdiNAR4U9TygFjzO2pArXHHTwcvLc7+kX/huFtsUZFZ8oaXlgZMSJmNR7CjwvErIMC2qgkj4RsADmPvI/6TWdxHH7dzFC8QxREa0qgGWZmOpGvQiPIkxVXjscuZUZ8qjLJglgAFALBZ5AeH9RFMNt3jMOQ/ML8RcnQEkghRzYyBHlO4rK9qeJnurtq0fFZHeFiQRmVgx/vfNrGwjnFReP9sFbImHa5C+I3XiTEjLG5I382KztWfw15r17u10DOWJicqgSZO0ASfU0ytdD7Bk3MDaYmW7seXhQlf8ANXNU/Y7EqLShJCoxtjlOXcx5/WTWlx+HUANbMqTB1mDWd9skS2JIHUir7EsUTQ7D4mIAA+8Sazl3GC0M8FmUFlRficjkOgmJY6AVmuJJcxq3GxGOFlLahmCFe5U/EBvN0jckeQ1pwq2F/CEakqxPQzv5neknCXI+E/hXE7/E72HH8q872wSgcK6Kw6K0AabaH23rXdjO2964wW9LFtFbLpAk5iQNxsR0mn2jbaWbwYTtyIO4PQ0xfxVs6SCenP38vWsr287cd2xs2LRF3QtcYZRH2cgAGcZtZMjcayaxaY/ESqk3iXGdcqd0XXx+LQguNGA5eHqKO0dyZxxv9PjLrLDAXC5WYDZ7anUjXQlxHvyqvuWZtMbbB7cAZc47xdOYiCdCdOgIjWqy5iAzMSzQTMsc7R1mBJ+VWF/Am3cBLSCC2YHLI1ME8tQPF0M1YX/ZLF92CAoz5ACDEuozFSjDfwsNOcdYrc8KxCuEKHQ79RzI8vT5b1gOFYdWzgZZDDQsCAJyrEcpJOnWtp2WwxUsR4lOqnnmEqwYcjEe8+cRkvXhqsXxe3gsMbtzUsYRAfE7bBR+JPIa1lr3F+J3EN9r+GwlvKSqMF1O4Ga4JmPLrtynPgr+JErYhrYJRrrKUkyfAFnO06wYAgSREVRYnsvKg3i1+7Mse9ytMyFNsKxUAz8JAgwQd6IiqGx/EDiF51sm7bOcqAe7XpE6b66/pWwz3sLYe9fZWurmcZRCMwUqs9BOp9KznBeyF3EXr+IUW0NllZFUnIXSDkzSSDA13iRO5jpGORMVhYddACrL0DLlIPz+lFEcOxHF7+KvC5iLt/M4IUrmVQDqAoWJHp5VWZidSxYnmTJPIanyrpnD+y2Iew8Xnu3LJuWwc7JctlGIABmSpGoB+9IrmrWivhIgroR0I0IqeS+Hs6HH+dv6FRRR0dZOpoijijoUDROWjC0dHRsdsJpSNlIYawQY9NYprPS7F0BlJ2DKT6AifpVSeWWec7a6ZxPjUi29t9IBhSAIYIsE7KfAPSY+1VJiuJPcvyzFTEmJUBQFXKB9kdB1E9aprV7N3gViq5mMhgJA0leQ0Gp+Z6MX23CiFbKGGpgLoBPInnED5Vu5O9pVzHmPBmAXMBMZjJ1Om+h0PSoKs1xm5amQIG+UayTHLQ9Ipu3Oc5xJA2BnzIB96VhMK1wgLoJjlGm5PX/FA8JeHtrsJJGhIAMklY+WuwPvU+3hnlTZIDahZ39x5wTpuQAdNKqGvZR3VkmTJciJM8gdMv8AkVbdmcZ3V9MygLrJMQI+EAkwDInykTpQJ5bXsta7u0nizFgGdpnMzRJ9NNPKK6EMIpIZYAIgiNCPyNc17OhbQa3nzHO7DbZido0IBB2PWt7wviYyEOdV0EDcDT51F9sybvBCZB7lwZjOjn0DKHCuB7fnWY4p2Ds96bt0tcz7zAX0CxCDkANgOZ1rXf8AEw0ASnnow9+celC/hbtwQxQA8iocD+pdP35UE5NiOzCvddbVo3LtxhDEWkt20XSSqEyIiIQCekitx2R7FpggA0Mzht9QrZSpAPMFSav7bLhwqmWdvupkGvkPCompNvEC5rMagqCQDIOunTl707Sc07Y9mRdvWbq6MW7twdBBBymYkeLTn8e1WfEOBmxabEwUKocz28nePIg65o8Q02kyZ3rSdpcDmU5TBYSPJ1IZW/7oPtSuBcYDW1zCBqD/AEkGGUjyM0tm89Y3CPmYtqQLck6yXETPqD8qn4zFo6W0U5sgIYQZK+EKJ0BAMzruat+2bW7WOdCsWyq6RoAfF+J2/pFUv/DGY+GI6DMZ8/DPKNSB1MRWkPX0lYbCKLIcM66lZyK4gEAHL5E846jcitFgVuWAt62yuSCSVUpIWAfDJV/cg9I1IicHLvh79pUUlGW4yHxFvGqvlBETA10M68wCLbg950tKjW2Eh1tklGVULFiAq6zBXmTA6TU5LjpfZ/i6X7NthoSokeY0MHmJqPj8E+JcqSVtAwcpylgNwxGpHkKa7JcLNq0ubYDw6RM6z6a6VfYi8EUs2wqWd9q7HXbeHtJaRQoPgVVHLWYA96b4ZhshKhDkYEHwkR6z+VYfA9pLt3GPihae5ZXOlrKpYHUeMfKq3GfxDxSXv5oRVzf7QVy+X1zAAx5H3o0GzsWDhsYHU+G6uVxOpa3Cz0JK5fdTXHe03/5d/TLNxjlmYnWD5itBxn+IZu4i06Wz3dtsxnwseWg121Ou5jbnl+KYvvr127/+x3fkSMzEwY9anOXT2dFZOS7vwi0KKaOs3VChQoUgFChQoCPkoBadoRV9zD8cScDiQAVaIPOY5hhqdIkbc6kW/EQoIIkGQdPM/wBVVpFP4K2zSJjKOROo1J022/KtMbt4efj/AB3c9VLxKqpAUyTMnroenqB70gcRfIY0GixqTJOuhMfKpF20gXkxJmTuPKAOZ+VRZjKdMzZYEeFd9d9xtVvPbfUS8M6jDsCseKF2kkga6aHfzjQVGw6T/uOMvUESJ0J6bdakYPBu9wAkMAp+z8gPfn5c4q0bhKMwtkkC4CIjMZ2EGRGsfPypLn8Z5afFWLdm7hDaKiyQbeaBqSDEkDmSvrp1k3eHxG8HkfmND9axz4qMiZ0a3Goy7xA5tqY0nbMeoMK4VxpLL3bN1jma7dW3AJnMxMz5zRlGVdCBqbhsVcICLHkY1j9Kz+A4wlx2tqRKGDqORA296t24taw9hrhuWw5HhzNA+IoNgTGYHYHao0TP9qe1/c4u3h7Vpr5tlXxTKC5VI1VQNoBzH2HOrnEdueGoEIvWmzmRlgkebfd94rlOJ7UtbZrdiUzOz3L2ouXnMjMR9hRJIWek6iqQp3hLOABlJ312hfU/4q+0neOJdpMK1tj3gGUS2bwlRoSSD7Vh+E8fVzfdWDWWusUPwMpKr8QbZWMw3I6GJ05m1rXKWOUSQJkaaDTan1TSEbKSACJgE6yPqN/vUdoTOOY84q9n0JIyidCYIImeuunLUUlcM7ardKhdGGYqUj1iV576a6VHXBssa/8AcsEc9df1pz/VNJ7yFDDVlzax6Tt+Z601yePMXWIu93ch3bNADMNXldSQIhpBB84MVsL+Ea4ilWkyGUyOQhDKiPMx/SOVYBBbAQ94pIXSGkwBlGm+wAjyqVZ4ibaqil8pjXMygRoJt5hO2snltpSsG3d7WOzLI+nL9mqXjSNfiyHhCc1xp2QfEJ6xI8t6xnDu0ATIl1gksyyTMQNRPTlJ5e9Lx/GUu23t2mkXFYSDGzAGSeUT8qku2mOL9uUtsbOEtjKsIhiBElSRAgARp61RYO0zv390lrj6yeWjBQByAhh8qjYe0veEodVUwd5OYwSfOT86axvE2RkUHxAkt0gk6fj6VZySeacxT21fVRkuLmAH2W5wOWnT/FVeLwoY+ArmgnpIHLeMw8ulMY64T3cfdMe7MB9BTGFbUhuYPsdwfLb60027SGt7c5H4UhlihYeSF1jNoeYAkE/hpQuIwjNInbbWKyzx87dDpeea7aTQotev4UKzezf6Ko4pOvWik9fpQexCjoUKQCl2XysGHmD6GkUKcuk54zOapy/ezGYO+06D00o58+RMgzqOg+sedNUhDHlHv0rbHLbm83FeO/prezwzIxiCGKgc9B1nTcdamYw90O8KzlK8zrGoAMGBMbbmoPZm6WBYwGOu0KQftT1/cVaXODXMU4t54tES+kNCkHKDOhOnpr0gv5Zz+lB4P2ckHEFnUAEWy5VEn7gJIYncaDQ9ai8QzWrgvIVR58OYW3OZsxYqATr1O+tW+I7NYq7lS40DvZyk6qqqVC212ygHrv8AOq7jYOHzWLBU5d+bCTDZiBGYEAASQNQPOmelAOJ3bd12DjMwgldBsBp8vpTd/Gm4QXJIBkjkFB0Ue5pu9hWbxsCuYty+5Mx8iPWlDh7geIGNAY89fn+tCdI+IuZ2LdSaFlLlyVRXeNSFUtE9YGm30p3/AEhJ7sA5hz5dQR67fKrjB9pcRh7KWbF1bcaytsBiG+8xnVdeW2utArPXbLofErKf6lK/iKL31rR8W4nisQg/1F1nVRPJVkwNcoE+v0qR2c7P27pbOcpXKQPssDIgEg+h/AzoDtZqxeeZXUiOW36D9Kkrautow9I6eUb+3UeVdM7O8KsXGuW4OdVE5pk8gQZ0jQTHIEyTVZ2h4a+GebUk5ZA5HWCDoRI8hzpbXMbr2z2E4eynMQYJ0DIQZOu4gTvqBvFFiLZYiJeCQBzy9T13WD6+VXtniOYQy5TE6ldRtIk6jr0kVFv2xbaRuuo3ZRJ9dKNq7ZplMTiLhVQ/2AQpjzjXpuN94FOYbFZRAEyRPmfz1/CtFi7PgYlRDDxEiRqDpoBJJMa9VPKKoMPhWtvlMSACDuIObr5j6GmmyxN4c/dq9wgZdgOsQCSekiPnVZfQuST5lj5nYfvzoYvEagbjQAemxNSTbzBxuNCD0ynb3mkrxpFtMBA1mDBOxjQR5U+1gup0CkcyP8VNfhhNu2y6wCSfIdfwjyqDcRv5kM0IRAGsjWfcCDS19CZa/qRwqgANoRsQacGLMgAtABB2nXQjbYiibCEjMAT5nbrp1MedJVVKny3gk9N42FPRTKbJusCdP35kcj6aUmnr+EKETIkSARBjb6Gm2aawyjp8OW5oihRmiqW2hTQBpIXrS4ppltCl2rRYhVBLHQAbmkVbYG33SlmkO4YSMsoo3lW0JJ3mMoiYmnjjtnz8s48d/KuxmFuWj/MRgJidCvsw0qLauyy5vhkSOUTzqXi8U6Myko2m4QIY/qAAn+1pH0NQnAgMPdeQPlrMH8jW0xkc3PqM8pq10DhWHyKolmdwCdBMkTGvy06eVXWAdsNcbvFObKqhYEkO2mZgDA8JkifnWF4ZxchJmMsKBMxtB2203PTer8cXuXWNtigseFly5VnSQwgeLYyfoKDmW54T+M8evAs4ud2pM/yyFkwQJZ1JKqADECSTPSqXgReLndDve9LZrjhsqQwZXY89RP7NWnDuEWr7d5eM27aFsnw5zoBr90AbedWd/h7X7l1XuMmHtlSlu0cuYjKTm6kNI9hTKxUXeEKlsMhN5VnMxABCmGLDluZnQ+Laob4YAHPrGpHPUKJ8v8itjw3A29EUSvhLAQVXQkKMqwxhojX86qeLYA94y21c283iGUyBlWA0iQNDr5+RhHJ4ZPDpF8t8QJtOY+IZGDAA+eun9PpTODYuXLgafdWPCxG2nkY5A1o8NwtjcEowUaN9nfJIE85J32k0xiMJka5byw4s53AB3RyNzuIukD+yfOmmzypsRYZEIDTaJGZYEgyYZffKd+nlW07FcLHcO7Ai0RmEnXQNJHpty212rP424CmsEsqnTrO3oSP/ADztLfGnC2sOMttbyFFIMgZWZWBG4Iy5Y8/ag/Eq/wCFcKOHud4qggZ1kbG2+VgRrtIEj/lzpmADvabDG/bz2QC4GWGfIDOxDQZIJ2I1kbGKzJ4piMOgCsl22JzLmBIIBIyczbIWRAOh2zAgTP8AjDObTiGQeK4J1CQVYXNYGXNMidIIgaEG56UlyFK27qCQZGZPhY7wRp1168+kLilpVtlrRIIIgDMJPPQ77Ee5FbnH8OW+YOcqQGS4qkuBoRMKdNY1kH5kVWOs4bDZsgVrmpBcg6k/EYbKQCQoA3Oh5kB30pcDiMmHg5tM3KYAM5Z2ETGprO3r5LnLEancEeKfD5gSflU7jeJCXHPhZX+H4gQGEQCIiIPWJjkao3xVs7Wss8hcP5qfz3o0i5JH+mzMJkR89CKRavsmYjbXMCND1j5/Sn1xa3Iyhg66hTBkDUw2hO20daIXFdsp0JkdVEz113gegoVvGpTcSuKrQYOkR/aQT67fMVWatMTqBoJJJGm1SjeOx+FV0J6fdPv+XSmbGKgqVEtI+fXyP60FZueSyWhFzDLyEAQQddY60dtiGYZ4iQJEK07BjIjTy5UD4w2aZ1b00GYwSM2u4En6U2CQcrfFBBB1kGRHsfwFNBWIcgZToU5Zi3kYMmR5SdqihqsWwRPheCQAFbNJIzRETtOaCB/ivXX2rPkj29Jld9oUYoTQmsXRNhal4LBPdOW2pPU7KPNjy/GrHhnCbJkXmeTsQYUfTf10p7jfBcRk/lv3lofYQBNOuRYV/wB6VrMd+3Oy6rU/hEcYm1hwQviujQ3JtNB/5aliR6ka1VXeJM2rGTyPPTqZn6mOUVCigomtZNPBlncrugxoUboQYIgiippKtvE+YjeOYP5VZ4PGLEkDvZADSxMaRAMhuem+lKx3CP5CX7XiQqO8A1KsBBPpO/T02qUcgyDFJXp0nsvi4IW4YzgSJmNC0GdxBJ5z4gRBrc3cOglVaORQAZif+nWBPQxyrhuC4oVbxjMPPXWCsnzykj38q3vAe1oVpZVlvFmB/pyiQdSBA1JMxy5qtcctttwy0wBLyM57yJhvGQsMRzAAkDrSr5DhQNEJJHMtoRmI6HlOpMaVlL/bTK4kBlAa4enwqwHl4mIifsio3Ae0NtDaVrgFp2vF7jQniDHKjPpHgymJ+Y0o0rujWYOxFmCdTMxJIVSRp6kEzzJNZpLnjxN1ACpti0u48TsqqPGdWInw7yQNJFaN8TmACoCryV1XLAKqYUHxAAzy2qj7QWsyWQwym0L97wwvjWySgUfDoTpoTFv1kGSt7Q8PU5Coyh7cgSRlZAJg9GmI/p8hDvA8M1/Dl7gJzeEkwuhCW518/GrCD/MEGQZlcdU4rDWwpHfprp4QdYKrJ0H9JOg0qdwzEulmxaNmTJWCwGYqc0iJMjnPWge2R4ngu7JDOxKF80LAlu7dSBM6gkiBqSeehpsJx02Lq9zl0QIwfMVJ2jwgHQaTscs+daHtHxK5ijestZS2VHeE5jDBQ+RjIGnhVSo1knmoArbXZ+3dUXbcIFCFs4ZQZVZfUcwCfYnWYpsr78L/AIZxZnsLq1oWUMrkLKwAlVVmgiVGpBM5dQCSDQdqLyDJcI73Yat3ZBGuqgnMNtAY0ERFQON5LSrbttKjK5XMxGZYWVBGgMagk8qzjsSZP6/v/FAyy+Evi2O764XiPLpzMDkJJ086iINR6iio1MGabNI4X/uppPiA6b6fnVnaVQxnXQ7aAjYxPKNepqBw7RieYK5fWSQPeI96t+IZQveKIDFY8lO4+hB859lWmCuvwYjcCD1n9/jTOTKeeh+Wv1iAaK28PIHPQRI5QDRtdLDUzuegk0mm5fJ6wCAHykqHlo5CBqBy3pFxgYZdSI303mR+EetMpbz7Sd4EayQYjrqKeQASp1IjKJkbMSJG8Nz9qbKpKY5VQjKUIU5SIOsgxtt+o9aK3w+RqSCY6ETrUS4O6QGRmMkbbTo3ppp19K0aYQKQHJMORMgaf6c3ZPvNTVY5WXcrOskEg7j9yPKiK1YcXtKMjAyTnUiOQMqZ56fjUJqxymq6/T8n5MN1dVJwmPe3puvTYj0/cV2ft1/D+3irZuYZVt4hRMABVueTcg3Rvn5cSu2mRirAqykhgRBBGhBHI1rZpxsctlY7C2sS2R/5V8iUePDcHn1P7E7VmMfgnsuUuCCPkR1B5itdhbyle7uiUJ0PNT1B3HqNqtMfwpb1oJcOYgeF4AYHkdPryNOZHcdsLdt57Ifmmh8wP0/Wq6rvBIULWbgggkevX6VVLa8YX+qPrFOIq4718E6FfFbuoCyH4TyYeR8/OoHEsIoi5a1sv8PVTztt0I5dRVr2uPhwyj7hPzy1T4DGd2SrDNbfR06jqOjDkaJ9nfpEqdhL0rk1kA5dYkEGV/MUzjsJ3ZEHMjao3Jl/IjYjkajqY1G9MvTRC6L6WokMB3UBcwyqgC+YJkiJOw61qGsLkt2DbtFLa2nZZ0e4yOZuHLILQZ11gia56b7DxoSpPxQYE+nMH9aseGcYyFi7XCxEAkC54vCA0mCNvPSd5oVK6jexotMqhvH4gqxErIJI5bhRB5Zd96LAcVXEG/JIa2yqJGrLkVtiACA7EjyYGuecR7QLcAyLpbDrbE5YLsG7wiNWzA/MUrgvGma8lpFgXL/eKsj/AHWJUAsx1BBC6kRHvRpfe2PCc9tHzAk22cZSvPKziADEnJHMeMNqSSZuKxGVktkjQl7ZUBFzQzBhHw6KRr9552qH2hxl3DODjMNct2XW4JMSbi92BkKMYUkcwOXXWX/DThx4mMRcvAdxaVbNosikG4YZp8gAunS5RornJFDxziVm09oSZm4pgksVYsp328anWOvPam4haxBwoxAtlFN5cOqjP3ne5H8QyEQwCBQpB0C1rMf/AAoKE3bSvesHMDbGt6yQSGTKf94K0wyQ2nwtOuvt4JG4bZyGTYxuFuAfbXJftJDDcEKTvHoo8KvTK57eer+IZzLGT10/Km63/wDGPsf/AKHF97aX/wBPiSzLA0S5u9vyBnMPIkfZrAUDewoUKFAPZvCfMp9M351e4K6lyxcR1dmYI9rLGjq4DhhzBmQPNucVnj8Pofx/ZrVfw8J/1eE0n/1KKREyrjKwj0M+1I9pWB4Qv+lZr6XRluAyLZjIxIBDqCTmZWUcgVMxIrMPhzOgbqSR6/LSK9Efxg4uuD4aRbhWuMlq2FEQB4zEbCF+tedxjIG58v1NFGOW0lcLlMyF1neYG/6+1N51tqWInNJRT9oT8TDkk8ucEbTSsIwYO9z/AGrYluRdj8Nv0J1PkPSK3EX2dizak79PQDkANKWjtJvXC5LMZJ3NXl/FlktyYNxmczsttbfcyfIgMaoQKkvivGrQCEVFUHaEUDWNxMmPOmUWfGMOUS07Ag3CWg7qsBUU+YXfzJqDSMTjXvOWuNJykbQAACQAOWtGhkCseSOl0OfvH/L2TWF/iP2IGMXv7AAxCDbQC6o+yf6hyPseRG6oV6LNuTLp5WdCCQwIIJBBEEEaEEHY1a8I4hEI+32T+Rrq38RewgxYN/DgDEAeJdhdA5Ho45HnseRHFbtsqxVgVZSQQRBBG4IOxrKzTfHLax7R8OzRcXcfF+R9jHyrJ4hYxC+ZU1sOGcRn+Xc1nQE/gazfG8IbeITpIA9AdPofpRiMhdotcTaHS3a/M1UYy3ldh5/jrV1xZJv2H5MgHvbkH8RVfxq1DhuTD6iqiaYw2Kygo4zWyZK8wfvIeTfQ86RibGXVTmQ/C0R7EfZYdKZpVu4RMbHcbg+oppBGg/j6UTCKKnbCZvDz5fpQDNHPtQZYMGhTD0TwvE2eOcJV7zhbtlLiXifst3bKzEdGEODyjyq97McAOA4VbsAHvAga7Ch5uOQ1wZSPGBJXLoSBAIJmuAdgO054diw7SbD5UvqJ1QMGDgcyp18wWHOvUeIRcRYYK0pdtnK6nk66MpHrINOIvhF4bbKZW0y3ETNDZx3igKGDHVg6wJMfAvM0x2q4LaxNlkuKPGCmcN3dwBuSP1mIB0OxqVh73fYZWK7qA6DdWXR0BGzKwI02K0rAXSc1q6Q7KBqQIe205WIGk6EHzUmACKZMb2z4ecZwl8PcOfEW0DIwEZ71gZiIPwOyg+E8nMEgE15tZSDB0NetsdwwgnKM0jTWCwXXumM7je2+6kbxo3DP4ldlu6ZbtvVWJScuU51UMAw0hmtFWOnxrd2pVWLndCpNjCltOf7/AH+9Jtrhmgn3qdr0r7FonTqP39fxrT9g8QLOIw1xtkxNvN5Asqkn0BJ9qh2MGFEGDUgLFTcldrZ//UPxLNiMNhlP+3ba6w5TcOVZ84U/OuT2bDOYUSdz0A6seQ8zWsu2Gxd7PdZndozOzEmFAA36Dari7wxEtkIIA1jz+8eZPmdtxTuRTBgMW/hVF+Bee2Zju/ygDyAqNVr2gtZWX3n9+v0AqqplSrfPyB+un50mlj4T5kfQH9RSrFjMCxMKNz+Q6mgiLZ5+R+oIqTbGgpGGs5yRsIJH5T7xTk1nyuh0Gu6vZNChQrdyxTWO7e9hkxym5aATEqNG2Dx9i5+Tbj00rXudP31pdKzZy6eWMTYa27JcUq6kqykQQRyNJ4re7ywc3+5bhkbyBEg+013ft/2HTHL3lqExKjRtg4H2H/JuXpXDMbhHtO1u6jI6mGVhBH767GsrNVtMtwzcGe1I+K2e8Xrl2cfLX2qLj7Oe2Y1O4/fpUuw5WCNxSBbyHKPhOqf2/dPmu3yoNlqOpvFMLkaR8LfQ9KhqKtmKgDQIoUwmNbN1cyiWEAqNzPMfvr0FQyI0Oh+VWHD7DqVePC2h6weZHTnWnwnc3DF+2jHYOVE+QY/nU70rW2MfYHyj3H+IruH8Bu1hZDgLzeJBnw5J3t/at/8ASdQOjHktczv4NFLIFACsY8jqJHnTmAc2LiXLRyOhDIw3BBn/ABHMabUTIXHb0wq91iIHwXwW8hdSNvN01j/lE7k01fUpcstyV2tz/wAu4uYAelxUHovnULsrxq3xGxZvjR7TS6A/DcyOhH9pDkj26GtCyA7idQfcag1oxo6pe0vZu1jLN222huKsEfZdCzI48wSZ6gwau6FAeWMThWtO9t1yujFWH9SmD6603XcO238Olxt0XrVwWrhgXJXMrxoG0IhgNJ5gCk9l/wCGFjDP3l9/9Q4+EFAlsHrkk5j6mPKsuytu+acbw3Dr1wTbs3nHVLTuPmoNMXbZUlWBVhuGBUj1B1FepwKp+0nZjD45Mt5PEB4biwLi/wBrdPIyPKn2F+RwrgNiFLn7Wg9B/n8KtDVzxrsldwSj7doaC4OX94+yfpVNUVrLLGG7TYIhix6lQPJVWD/7gPas+Uj9+/4R862vaEi44X7k/M7/AJfKs5ewJLaa9fc7fL8quVFiuYeFR1J/IU7iniEGy7+bcz+VTLmHKANGqjTT7Ry6+xk1BtYV22U++n1NNIsO5B05/L3qVdHiPr+IBP1pWD4e+bXwgc/0/WncdZykR0/Cs+T09fReOR624dixetW7qghbiK4B3AYAiY51JoUK3jw5TVsNXvgPoaWp2oUKEhOtZ7tf2Qs8QTx+C6o8F0DxDyYfaXyPtFChQJdOAcSwTWLr2mILW2KkiYJHSajH/NChWD0kXrQYFTsao/8ASeIrOxy/MSPT970KFVE08bIZZ6ASD0OgIO4P78qas4KXUEyrAnoY1+tChTJeWkygAbAAfKlUKFQsKFChQGn/AIdccfC420F1S8yWnXrnYKreqkz6SOdehKFCtMGXJ7ChQoVbMRo6FCgBRUKFAIdRsQCG0IOo/wDFYztB2FQhrmHbIQCSjSUPPQ7r9R6UKFKyVUtnpw12LEk7k/jREUKFYtwNFQoUAKgcVHwn1/KhQqcvTfpv7s/74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" name="Forma livre 21"/>
          <p:cNvSpPr/>
          <p:nvPr/>
        </p:nvSpPr>
        <p:spPr>
          <a:xfrm>
            <a:off x="304315" y="2787220"/>
            <a:ext cx="4104390" cy="632719"/>
          </a:xfrm>
          <a:custGeom>
            <a:avLst/>
            <a:gdLst>
              <a:gd name="connsiteX0" fmla="*/ 0 w 2188372"/>
              <a:gd name="connsiteY0" fmla="*/ 0 h 853281"/>
              <a:gd name="connsiteX1" fmla="*/ 2188372 w 2188372"/>
              <a:gd name="connsiteY1" fmla="*/ 0 h 853281"/>
              <a:gd name="connsiteX2" fmla="*/ 2188372 w 2188372"/>
              <a:gd name="connsiteY2" fmla="*/ 853281 h 853281"/>
              <a:gd name="connsiteX3" fmla="*/ 0 w 2188372"/>
              <a:gd name="connsiteY3" fmla="*/ 853281 h 853281"/>
              <a:gd name="connsiteX4" fmla="*/ 0 w 2188372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372" h="853281">
                <a:moveTo>
                  <a:pt x="0" y="0"/>
                </a:moveTo>
                <a:lnTo>
                  <a:pt x="2188372" y="0"/>
                </a:lnTo>
                <a:lnTo>
                  <a:pt x="2188372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711200">
              <a:lnSpc>
                <a:spcPts val="19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transformação da sociedade fazia-se  através da luta de classes e da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revolução.</a:t>
            </a:r>
            <a:endParaRPr lang="pt-PT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304315" y="3722410"/>
            <a:ext cx="4104390" cy="1120032"/>
          </a:xfrm>
          <a:custGeom>
            <a:avLst/>
            <a:gdLst>
              <a:gd name="connsiteX0" fmla="*/ 0 w 1882597"/>
              <a:gd name="connsiteY0" fmla="*/ 0 h 1323523"/>
              <a:gd name="connsiteX1" fmla="*/ 1882597 w 1882597"/>
              <a:gd name="connsiteY1" fmla="*/ 0 h 1323523"/>
              <a:gd name="connsiteX2" fmla="*/ 1882597 w 1882597"/>
              <a:gd name="connsiteY2" fmla="*/ 1323523 h 1323523"/>
              <a:gd name="connsiteX3" fmla="*/ 0 w 1882597"/>
              <a:gd name="connsiteY3" fmla="*/ 1323523 h 1323523"/>
              <a:gd name="connsiteX4" fmla="*/ 0 w 1882597"/>
              <a:gd name="connsiteY4" fmla="*/ 0 h 132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597" h="1323523">
                <a:moveTo>
                  <a:pt x="0" y="0"/>
                </a:moveTo>
                <a:lnTo>
                  <a:pt x="1882597" y="0"/>
                </a:lnTo>
                <a:lnTo>
                  <a:pt x="1882597" y="1323523"/>
                </a:lnTo>
                <a:lnTo>
                  <a:pt x="0" y="132352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ts val="19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luta de classes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era entre a classe capitalista exploradora – </a:t>
            </a: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burguesia 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b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a classe trabalhadora, explorada e empobrecida – </a:t>
            </a: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proletariado</a:t>
            </a:r>
            <a:r>
              <a:rPr lang="pt-PT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PT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435768" y="5646321"/>
            <a:ext cx="900615" cy="3300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Karl Marx</a:t>
            </a:r>
            <a:endParaRPr lang="pt-PT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ta para baixo 16"/>
          <p:cNvSpPr/>
          <p:nvPr/>
        </p:nvSpPr>
        <p:spPr>
          <a:xfrm rot="5400000" flipH="1">
            <a:off x="4349530" y="1839957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baixo 16"/>
          <p:cNvSpPr/>
          <p:nvPr/>
        </p:nvSpPr>
        <p:spPr>
          <a:xfrm flipH="1">
            <a:off x="2140486" y="2333156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Seta para baixo 16"/>
          <p:cNvSpPr/>
          <p:nvPr/>
        </p:nvSpPr>
        <p:spPr>
          <a:xfrm flipH="1">
            <a:off x="2140486" y="3346410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Seta para baixo 16"/>
          <p:cNvSpPr/>
          <p:nvPr/>
        </p:nvSpPr>
        <p:spPr>
          <a:xfrm flipH="1">
            <a:off x="2140486" y="4788031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07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9512" y="1133669"/>
            <a:ext cx="8712965" cy="5437487"/>
            <a:chOff x="539550" y="476671"/>
            <a:chExt cx="7980786" cy="5723671"/>
          </a:xfrm>
          <a:solidFill>
            <a:schemeClr val="bg2">
              <a:lumMod val="50000"/>
            </a:schemeClr>
          </a:solidFill>
        </p:grpSpPr>
        <p:sp>
          <p:nvSpPr>
            <p:cNvPr id="7" name="Forma livre 6"/>
            <p:cNvSpPr/>
            <p:nvPr/>
          </p:nvSpPr>
          <p:spPr>
            <a:xfrm>
              <a:off x="539550" y="476671"/>
              <a:ext cx="3755454" cy="2693287"/>
            </a:xfrm>
            <a:custGeom>
              <a:avLst/>
              <a:gdLst>
                <a:gd name="connsiteX0" fmla="*/ 0 w 2880320"/>
                <a:gd name="connsiteY0" fmla="*/ 0 h 3924436"/>
                <a:gd name="connsiteX1" fmla="*/ 2400257 w 2880320"/>
                <a:gd name="connsiteY1" fmla="*/ 0 h 3924436"/>
                <a:gd name="connsiteX2" fmla="*/ 2880320 w 2880320"/>
                <a:gd name="connsiteY2" fmla="*/ 480063 h 3924436"/>
                <a:gd name="connsiteX3" fmla="*/ 2880320 w 2880320"/>
                <a:gd name="connsiteY3" fmla="*/ 3924436 h 3924436"/>
                <a:gd name="connsiteX4" fmla="*/ 0 w 2880320"/>
                <a:gd name="connsiteY4" fmla="*/ 3924436 h 3924436"/>
                <a:gd name="connsiteX5" fmla="*/ 0 w 2880320"/>
                <a:gd name="connsiteY5" fmla="*/ 0 h 392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0320" h="3924436">
                  <a:moveTo>
                    <a:pt x="0" y="3924435"/>
                  </a:moveTo>
                  <a:lnTo>
                    <a:pt x="0" y="654086"/>
                  </a:lnTo>
                  <a:cubicBezTo>
                    <a:pt x="0" y="292845"/>
                    <a:pt x="157748" y="1"/>
                    <a:pt x="352340" y="1"/>
                  </a:cubicBezTo>
                  <a:lnTo>
                    <a:pt x="2880320" y="1"/>
                  </a:lnTo>
                  <a:lnTo>
                    <a:pt x="2880320" y="3924435"/>
                  </a:lnTo>
                  <a:lnTo>
                    <a:pt x="0" y="3924435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28017" rIns="128016" bIns="848095" numCol="1" spcCol="1270" anchor="t" anchorCtr="0">
              <a:noAutofit/>
            </a:bodyPr>
            <a:lstStyle/>
            <a:p>
              <a:pPr marL="180975" lvl="0" indent="-180975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abolição da sociedade de ordens, baseada no privilégio do nascimento.</a:t>
              </a:r>
            </a:p>
            <a:p>
              <a:pPr marL="180975" lvl="0" indent="-180975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igualdade dos </a:t>
              </a:r>
              <a:b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cidadãos perante </a:t>
              </a:r>
              <a:b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lei.</a:t>
              </a:r>
              <a:endParaRPr lang="pt-PT" sz="20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39552" y="3320021"/>
              <a:ext cx="3755453" cy="2880321"/>
            </a:xfrm>
            <a:custGeom>
              <a:avLst/>
              <a:gdLst>
                <a:gd name="connsiteX0" fmla="*/ 0 w 3924436"/>
                <a:gd name="connsiteY0" fmla="*/ 0 h 2880320"/>
                <a:gd name="connsiteX1" fmla="*/ 3444373 w 3924436"/>
                <a:gd name="connsiteY1" fmla="*/ 0 h 2880320"/>
                <a:gd name="connsiteX2" fmla="*/ 3924436 w 3924436"/>
                <a:gd name="connsiteY2" fmla="*/ 480063 h 2880320"/>
                <a:gd name="connsiteX3" fmla="*/ 3924436 w 3924436"/>
                <a:gd name="connsiteY3" fmla="*/ 2880320 h 2880320"/>
                <a:gd name="connsiteX4" fmla="*/ 0 w 3924436"/>
                <a:gd name="connsiteY4" fmla="*/ 2880320 h 2880320"/>
                <a:gd name="connsiteX5" fmla="*/ 0 w 3924436"/>
                <a:gd name="connsiteY5" fmla="*/ 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4436" h="2880320">
                  <a:moveTo>
                    <a:pt x="3924436" y="2880320"/>
                  </a:moveTo>
                  <a:lnTo>
                    <a:pt x="480063" y="2880320"/>
                  </a:lnTo>
                  <a:cubicBezTo>
                    <a:pt x="214932" y="2880320"/>
                    <a:pt x="0" y="2665388"/>
                    <a:pt x="0" y="2400257"/>
                  </a:cubicBezTo>
                  <a:lnTo>
                    <a:pt x="0" y="0"/>
                  </a:lnTo>
                  <a:lnTo>
                    <a:pt x="3924436" y="0"/>
                  </a:lnTo>
                  <a:lnTo>
                    <a:pt x="3924436" y="288032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8015" tIns="848097" rIns="128017" bIns="360000" numCol="1" spcCol="1270" anchor="b" anchorCtr="0">
              <a:noAutofit/>
            </a:bodyPr>
            <a:lstStyle/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continuaram a existir desigualdades de natureza económica e política.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463986" y="3320021"/>
              <a:ext cx="4056349" cy="2880321"/>
            </a:xfrm>
            <a:custGeom>
              <a:avLst/>
              <a:gdLst>
                <a:gd name="connsiteX0" fmla="*/ 0 w 2880320"/>
                <a:gd name="connsiteY0" fmla="*/ 0 h 3924436"/>
                <a:gd name="connsiteX1" fmla="*/ 2400257 w 2880320"/>
                <a:gd name="connsiteY1" fmla="*/ 0 h 3924436"/>
                <a:gd name="connsiteX2" fmla="*/ 2880320 w 2880320"/>
                <a:gd name="connsiteY2" fmla="*/ 480063 h 3924436"/>
                <a:gd name="connsiteX3" fmla="*/ 2880320 w 2880320"/>
                <a:gd name="connsiteY3" fmla="*/ 3924436 h 3924436"/>
                <a:gd name="connsiteX4" fmla="*/ 0 w 2880320"/>
                <a:gd name="connsiteY4" fmla="*/ 3924436 h 3924436"/>
                <a:gd name="connsiteX5" fmla="*/ 0 w 2880320"/>
                <a:gd name="connsiteY5" fmla="*/ 0 h 392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0320" h="3924436">
                  <a:moveTo>
                    <a:pt x="2880320" y="1"/>
                  </a:moveTo>
                  <a:lnTo>
                    <a:pt x="2880320" y="3270350"/>
                  </a:lnTo>
                  <a:cubicBezTo>
                    <a:pt x="2880320" y="3631591"/>
                    <a:pt x="2722572" y="3924435"/>
                    <a:pt x="2527980" y="3924435"/>
                  </a:cubicBezTo>
                  <a:lnTo>
                    <a:pt x="0" y="3924435"/>
                  </a:lnTo>
                  <a:lnTo>
                    <a:pt x="0" y="1"/>
                  </a:lnTo>
                  <a:lnTo>
                    <a:pt x="2880320" y="1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8016" tIns="1080000" rIns="128016" bIns="128016" numCol="1" spcCol="1270" anchor="t" anchorCtr="0">
              <a:noAutofit/>
            </a:bodyPr>
            <a:lstStyle/>
            <a:p>
              <a:pPr marL="180975" indent="-180975">
                <a:spcBef>
                  <a:spcPct val="0"/>
                </a:spcBef>
                <a:buFont typeface="Calibri" panose="020F0502020204030204" pitchFamily="34" charset="0"/>
                <a:buChar char="‐"/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os indivíduos pertenciam a </a:t>
              </a:r>
              <a:r>
                <a:rPr lang="pt-PT" sz="2000" b="1" dirty="0">
                  <a:latin typeface="Calibri" panose="020F0502020204030204" pitchFamily="34" charset="0"/>
                  <a:cs typeface="Arial" panose="020B0604020202020204" pitchFamily="34" charset="0"/>
                </a:rPr>
                <a:t>classes sociais </a:t>
              </a: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diferenciadas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endParaRPr lang="pt-PT" sz="2000" b="1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riou-se um novo tipo de sociedade: a sociedade de classes.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463986" y="476671"/>
              <a:ext cx="4056350" cy="2693287"/>
            </a:xfrm>
            <a:custGeom>
              <a:avLst/>
              <a:gdLst>
                <a:gd name="connsiteX0" fmla="*/ 0 w 3924436"/>
                <a:gd name="connsiteY0" fmla="*/ 0 h 2880320"/>
                <a:gd name="connsiteX1" fmla="*/ 3444373 w 3924436"/>
                <a:gd name="connsiteY1" fmla="*/ 0 h 2880320"/>
                <a:gd name="connsiteX2" fmla="*/ 3924436 w 3924436"/>
                <a:gd name="connsiteY2" fmla="*/ 480063 h 2880320"/>
                <a:gd name="connsiteX3" fmla="*/ 3924436 w 3924436"/>
                <a:gd name="connsiteY3" fmla="*/ 2880320 h 2880320"/>
                <a:gd name="connsiteX4" fmla="*/ 0 w 3924436"/>
                <a:gd name="connsiteY4" fmla="*/ 2880320 h 2880320"/>
                <a:gd name="connsiteX5" fmla="*/ 0 w 3924436"/>
                <a:gd name="connsiteY5" fmla="*/ 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4436" h="2880320">
                  <a:moveTo>
                    <a:pt x="0" y="0"/>
                  </a:moveTo>
                  <a:lnTo>
                    <a:pt x="3444373" y="0"/>
                  </a:lnTo>
                  <a:cubicBezTo>
                    <a:pt x="3709504" y="0"/>
                    <a:pt x="3924436" y="214932"/>
                    <a:pt x="3924436" y="480063"/>
                  </a:cubicBezTo>
                  <a:lnTo>
                    <a:pt x="3924436" y="2880320"/>
                  </a:lnTo>
                  <a:lnTo>
                    <a:pt x="0" y="288032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28016" bIns="864000" numCol="1" spcCol="1270" anchor="t" anchorCtr="0">
              <a:noAutofit/>
            </a:bodyPr>
            <a:lstStyle/>
            <a:p>
              <a:pPr lvl="0" defTabSz="8001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lugar de cada indivíduo na sociedade do século XIX era diferenciado:</a:t>
              </a:r>
            </a:p>
            <a:p>
              <a:pPr marL="180975" lvl="0" indent="-180975" defTabSz="8001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com base na sua riqueza;</a:t>
              </a:r>
            </a:p>
            <a:p>
              <a:pPr marL="180975" lvl="0" indent="-180975" defTabSz="8001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no seu papel económico;</a:t>
              </a:r>
            </a:p>
            <a:p>
              <a:pPr marL="1614488" lvl="0" indent="-180975" defTabSz="8001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na função desempenhada.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844404" y="2367981"/>
              <a:ext cx="3086570" cy="1764008"/>
            </a:xfrm>
            <a:custGeom>
              <a:avLst/>
              <a:gdLst>
                <a:gd name="connsiteX0" fmla="*/ 0 w 2354661"/>
                <a:gd name="connsiteY0" fmla="*/ 240031 h 1440160"/>
                <a:gd name="connsiteX1" fmla="*/ 240031 w 2354661"/>
                <a:gd name="connsiteY1" fmla="*/ 0 h 1440160"/>
                <a:gd name="connsiteX2" fmla="*/ 2114630 w 2354661"/>
                <a:gd name="connsiteY2" fmla="*/ 0 h 1440160"/>
                <a:gd name="connsiteX3" fmla="*/ 2354661 w 2354661"/>
                <a:gd name="connsiteY3" fmla="*/ 240031 h 1440160"/>
                <a:gd name="connsiteX4" fmla="*/ 2354661 w 2354661"/>
                <a:gd name="connsiteY4" fmla="*/ 1200129 h 1440160"/>
                <a:gd name="connsiteX5" fmla="*/ 2114630 w 2354661"/>
                <a:gd name="connsiteY5" fmla="*/ 1440160 h 1440160"/>
                <a:gd name="connsiteX6" fmla="*/ 240031 w 2354661"/>
                <a:gd name="connsiteY6" fmla="*/ 1440160 h 1440160"/>
                <a:gd name="connsiteX7" fmla="*/ 0 w 2354661"/>
                <a:gd name="connsiteY7" fmla="*/ 1200129 h 1440160"/>
                <a:gd name="connsiteX8" fmla="*/ 0 w 2354661"/>
                <a:gd name="connsiteY8" fmla="*/ 240031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61" h="1440160">
                  <a:moveTo>
                    <a:pt x="0" y="240031"/>
                  </a:moveTo>
                  <a:cubicBezTo>
                    <a:pt x="0" y="107466"/>
                    <a:pt x="107466" y="0"/>
                    <a:pt x="240031" y="0"/>
                  </a:cubicBezTo>
                  <a:lnTo>
                    <a:pt x="2114630" y="0"/>
                  </a:lnTo>
                  <a:cubicBezTo>
                    <a:pt x="2247195" y="0"/>
                    <a:pt x="2354661" y="107466"/>
                    <a:pt x="2354661" y="240031"/>
                  </a:cubicBezTo>
                  <a:lnTo>
                    <a:pt x="2354661" y="1200129"/>
                  </a:lnTo>
                  <a:cubicBezTo>
                    <a:pt x="2354661" y="1332694"/>
                    <a:pt x="2247195" y="1440160"/>
                    <a:pt x="2114630" y="1440160"/>
                  </a:cubicBezTo>
                  <a:lnTo>
                    <a:pt x="240031" y="1440160"/>
                  </a:lnTo>
                  <a:cubicBezTo>
                    <a:pt x="107466" y="1440160"/>
                    <a:pt x="0" y="1332694"/>
                    <a:pt x="0" y="1200129"/>
                  </a:cubicBezTo>
                  <a:lnTo>
                    <a:pt x="0" y="24003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4000" tIns="144000" rIns="144000" bIns="144000" numCol="1" spcCol="1270" anchor="ctr" anchorCtr="0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As revoluções </a:t>
              </a:r>
              <a:r>
                <a:rPr lang="pt-PT" sz="2000" b="1" dirty="0">
                  <a:latin typeface="Calibri" panose="020F0502020204030204" pitchFamily="34" charset="0"/>
                  <a:cs typeface="Arial" panose="020B0604020202020204" pitchFamily="34" charset="0"/>
                </a:rPr>
                <a:t>liberais, e a proclamação da igualdade e da liberdade como valores </a:t>
              </a: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fundamentais </a:t>
              </a:r>
              <a:r>
                <a:rPr lang="pt-PT" sz="2000" b="1" dirty="0">
                  <a:latin typeface="Calibri" panose="020F0502020204030204" pitchFamily="34" charset="0"/>
                  <a:cs typeface="Arial" panose="020B0604020202020204" pitchFamily="34" charset="0"/>
                </a:rPr>
                <a:t>provocaram </a:t>
              </a: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transformações:</a:t>
              </a:r>
              <a:endParaRPr lang="pt-PT" sz="20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Seta para baixo 11"/>
          <p:cNvSpPr/>
          <p:nvPr/>
        </p:nvSpPr>
        <p:spPr>
          <a:xfrm rot="2842366">
            <a:off x="2812045" y="4430830"/>
            <a:ext cx="544999" cy="47779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719572" y="567580"/>
            <a:ext cx="7551217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Principais transformações </a:t>
            </a:r>
            <a:r>
              <a:rPr lang="pt-PT" sz="2400" b="1" dirty="0">
                <a:latin typeface="Calibri" panose="020F0502020204030204" pitchFamily="34" charset="0"/>
                <a:cs typeface="Arial" panose="020B0604020202020204" pitchFamily="34" charset="0"/>
              </a:rPr>
              <a:t>sociais </a:t>
            </a:r>
            <a:r>
              <a:rPr lang="pt-PT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PT" sz="2400" b="1" dirty="0">
                <a:latin typeface="Calibri" panose="020F0502020204030204" pitchFamily="34" charset="0"/>
                <a:cs typeface="Arial" panose="020B0604020202020204" pitchFamily="34" charset="0"/>
              </a:rPr>
              <a:t>século </a:t>
            </a:r>
            <a:r>
              <a:rPr lang="pt-PT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XIX</a:t>
            </a:r>
            <a:endParaRPr lang="pt-PT" sz="2400" dirty="0"/>
          </a:p>
        </p:txBody>
      </p:sp>
      <p:sp>
        <p:nvSpPr>
          <p:cNvPr id="17" name="Seta para baixo 11"/>
          <p:cNvSpPr/>
          <p:nvPr/>
        </p:nvSpPr>
        <p:spPr>
          <a:xfrm rot="18757634" flipH="1">
            <a:off x="5379343" y="4430830"/>
            <a:ext cx="544999" cy="47779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1"/>
          <p:cNvSpPr/>
          <p:nvPr/>
        </p:nvSpPr>
        <p:spPr>
          <a:xfrm rot="18757634" flipV="1">
            <a:off x="2787055" y="2558622"/>
            <a:ext cx="544999" cy="47779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1"/>
          <p:cNvSpPr/>
          <p:nvPr/>
        </p:nvSpPr>
        <p:spPr>
          <a:xfrm rot="2842366" flipH="1" flipV="1">
            <a:off x="5418400" y="2575097"/>
            <a:ext cx="544999" cy="47779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63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 24"/>
          <p:cNvSpPr/>
          <p:nvPr/>
        </p:nvSpPr>
        <p:spPr>
          <a:xfrm>
            <a:off x="76257" y="4871897"/>
            <a:ext cx="2645203" cy="114156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O </a:t>
            </a: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proletariado devia conquistar o poder e controlar os meios de produção.</a:t>
            </a:r>
            <a:endParaRPr lang="pt-PT" sz="1600" b="1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76257" y="1892901"/>
            <a:ext cx="2574262" cy="138674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Segundo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marxismo, </a:t>
            </a: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capitalistas (burgueses) retiravam as mais-valias do trabalho (lucro) e acumulavam o capital.</a:t>
            </a:r>
          </a:p>
        </p:txBody>
      </p:sp>
      <p:sp>
        <p:nvSpPr>
          <p:cNvPr id="27" name="Forma livre 26"/>
          <p:cNvSpPr/>
          <p:nvPr/>
        </p:nvSpPr>
        <p:spPr>
          <a:xfrm>
            <a:off x="5508105" y="4871897"/>
            <a:ext cx="3438412" cy="8963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A ditadura do proletariado era uma etapa intermédia na construção do comunismo.</a:t>
            </a:r>
            <a:endParaRPr lang="pt-PT" sz="1600" b="1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vre 27"/>
          <p:cNvSpPr/>
          <p:nvPr/>
        </p:nvSpPr>
        <p:spPr>
          <a:xfrm>
            <a:off x="5508105" y="2345222"/>
            <a:ext cx="3438412" cy="8963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Segundo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marxismo, os modos de produção eram: o esclavagismo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feudalismo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capitalismo.</a:t>
            </a:r>
            <a:endParaRPr lang="pt-PT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rma livre 28"/>
          <p:cNvSpPr/>
          <p:nvPr/>
        </p:nvSpPr>
        <p:spPr>
          <a:xfrm>
            <a:off x="5508105" y="3608559"/>
            <a:ext cx="3438411" cy="8963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A passagem de um a outro modo de produção fazia-se através da luta de classes .</a:t>
            </a:r>
            <a:endParaRPr lang="pt-PT" sz="1600" b="1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2948191" y="3363386"/>
            <a:ext cx="2262242" cy="114156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marxismo d</a:t>
            </a: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efendia a abolição da propriedade privada e do mercado.</a:t>
            </a:r>
            <a:endParaRPr lang="pt-PT" sz="1600" b="1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76257" y="836712"/>
            <a:ext cx="5936494" cy="7738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Doutrina desenvolvida </a:t>
            </a:r>
            <a:r>
              <a:rPr lang="pt-PT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 Karl Marx e Friedrich Engels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onde expuseram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princípios da doutrina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marxista</a:t>
            </a:r>
            <a:endParaRPr lang="pt-PT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rma livre 32"/>
          <p:cNvSpPr/>
          <p:nvPr/>
        </p:nvSpPr>
        <p:spPr>
          <a:xfrm>
            <a:off x="6318422" y="836712"/>
            <a:ext cx="2628095" cy="114156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desenvolvimento das sociedades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era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feito através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 sucessão de modos de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produção.</a:t>
            </a:r>
            <a:endPara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orma livre 37"/>
          <p:cNvSpPr/>
          <p:nvPr/>
        </p:nvSpPr>
        <p:spPr>
          <a:xfrm>
            <a:off x="2948191" y="4871897"/>
            <a:ext cx="2262242" cy="114156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 Para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alcançar um novo estádio da evolução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 uma sociedade sem classes</a:t>
            </a:r>
            <a:r>
              <a:rPr lang="pt-PT" sz="1600" b="1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PT" sz="1600" b="1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orma livre 66"/>
          <p:cNvSpPr/>
          <p:nvPr/>
        </p:nvSpPr>
        <p:spPr>
          <a:xfrm>
            <a:off x="76257" y="3608559"/>
            <a:ext cx="2574262" cy="8963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O </a:t>
            </a:r>
            <a:r>
              <a: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proletariado era explorado na sua força de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trabalho.</a:t>
            </a:r>
            <a:endParaRPr lang="pt-PT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eta para baixo 16"/>
          <p:cNvSpPr/>
          <p:nvPr/>
        </p:nvSpPr>
        <p:spPr>
          <a:xfrm flipH="1">
            <a:off x="1152352" y="1516364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16"/>
          <p:cNvSpPr/>
          <p:nvPr/>
        </p:nvSpPr>
        <p:spPr>
          <a:xfrm flipH="1">
            <a:off x="1152352" y="3205154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baixo 16"/>
          <p:cNvSpPr/>
          <p:nvPr/>
        </p:nvSpPr>
        <p:spPr>
          <a:xfrm flipH="1">
            <a:off x="1152352" y="4445766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16"/>
          <p:cNvSpPr/>
          <p:nvPr/>
        </p:nvSpPr>
        <p:spPr>
          <a:xfrm flipH="1">
            <a:off x="7011286" y="1923332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para baixo 16"/>
          <p:cNvSpPr/>
          <p:nvPr/>
        </p:nvSpPr>
        <p:spPr>
          <a:xfrm flipH="1">
            <a:off x="7011286" y="3197109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eta para baixo 16"/>
          <p:cNvSpPr/>
          <p:nvPr/>
        </p:nvSpPr>
        <p:spPr>
          <a:xfrm flipH="1">
            <a:off x="7011286" y="4445766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Seta para baixo 16"/>
          <p:cNvSpPr/>
          <p:nvPr/>
        </p:nvSpPr>
        <p:spPr>
          <a:xfrm rot="16200000" flipH="1">
            <a:off x="5947419" y="995638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Seta para baixo 16"/>
          <p:cNvSpPr/>
          <p:nvPr/>
        </p:nvSpPr>
        <p:spPr>
          <a:xfrm rot="16200000" flipH="1">
            <a:off x="2569906" y="3828779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Seta para baixo 16"/>
          <p:cNvSpPr/>
          <p:nvPr/>
        </p:nvSpPr>
        <p:spPr>
          <a:xfrm rot="5400000">
            <a:off x="5123637" y="3828781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Seta para baixo 16"/>
          <p:cNvSpPr/>
          <p:nvPr/>
        </p:nvSpPr>
        <p:spPr>
          <a:xfrm flipH="1">
            <a:off x="3863081" y="4454003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Seta para baixo 16"/>
          <p:cNvSpPr/>
          <p:nvPr/>
        </p:nvSpPr>
        <p:spPr>
          <a:xfrm rot="16200000" flipH="1">
            <a:off x="2569906" y="5188023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Seta para baixo 16"/>
          <p:cNvSpPr/>
          <p:nvPr/>
        </p:nvSpPr>
        <p:spPr>
          <a:xfrm rot="5400000">
            <a:off x="5123637" y="5188025"/>
            <a:ext cx="432048" cy="455959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1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203" y="553219"/>
            <a:ext cx="4560109" cy="354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orma livre 26"/>
          <p:cNvSpPr/>
          <p:nvPr/>
        </p:nvSpPr>
        <p:spPr>
          <a:xfrm>
            <a:off x="76257" y="1933236"/>
            <a:ext cx="5936494" cy="882907"/>
          </a:xfrm>
          <a:custGeom>
            <a:avLst/>
            <a:gdLst>
              <a:gd name="connsiteX0" fmla="*/ 0 w 1458902"/>
              <a:gd name="connsiteY0" fmla="*/ 0 h 1788596"/>
              <a:gd name="connsiteX1" fmla="*/ 1458902 w 1458902"/>
              <a:gd name="connsiteY1" fmla="*/ 0 h 1788596"/>
              <a:gd name="connsiteX2" fmla="*/ 1458902 w 1458902"/>
              <a:gd name="connsiteY2" fmla="*/ 1788596 h 1788596"/>
              <a:gd name="connsiteX3" fmla="*/ 0 w 1458902"/>
              <a:gd name="connsiteY3" fmla="*/ 1788596 h 1788596"/>
              <a:gd name="connsiteX4" fmla="*/ 0 w 1458902"/>
              <a:gd name="connsiteY4" fmla="*/ 0 h 17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902" h="1788596">
                <a:moveTo>
                  <a:pt x="0" y="0"/>
                </a:moveTo>
                <a:lnTo>
                  <a:pt x="1458902" y="0"/>
                </a:lnTo>
                <a:lnTo>
                  <a:pt x="1458902" y="1788596"/>
                </a:lnTo>
                <a:lnTo>
                  <a:pt x="0" y="178859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PT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ditadura do proletariado era uma etapa intermédia na construção do comunismo.</a:t>
            </a:r>
            <a:endParaRPr lang="pt-PT" sz="24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arcador de Posição de Conteúdo 2"/>
          <p:cNvSpPr txBox="1">
            <a:spLocks/>
          </p:cNvSpPr>
          <p:nvPr/>
        </p:nvSpPr>
        <p:spPr>
          <a:xfrm>
            <a:off x="467544" y="5301208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34" name="Forma livre 33"/>
          <p:cNvSpPr/>
          <p:nvPr/>
        </p:nvSpPr>
        <p:spPr>
          <a:xfrm>
            <a:off x="76257" y="3138859"/>
            <a:ext cx="5936494" cy="2434101"/>
          </a:xfrm>
          <a:custGeom>
            <a:avLst/>
            <a:gdLst>
              <a:gd name="connsiteX0" fmla="*/ 0 w 1458902"/>
              <a:gd name="connsiteY0" fmla="*/ 0 h 1788596"/>
              <a:gd name="connsiteX1" fmla="*/ 1458902 w 1458902"/>
              <a:gd name="connsiteY1" fmla="*/ 0 h 1788596"/>
              <a:gd name="connsiteX2" fmla="*/ 1458902 w 1458902"/>
              <a:gd name="connsiteY2" fmla="*/ 1788596 h 1788596"/>
              <a:gd name="connsiteX3" fmla="*/ 0 w 1458902"/>
              <a:gd name="connsiteY3" fmla="*/ 1788596 h 1788596"/>
              <a:gd name="connsiteX4" fmla="*/ 0 w 1458902"/>
              <a:gd name="connsiteY4" fmla="*/ 0 h 17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902" h="1788596">
                <a:moveTo>
                  <a:pt x="0" y="0"/>
                </a:moveTo>
                <a:lnTo>
                  <a:pt x="1458902" y="0"/>
                </a:lnTo>
                <a:lnTo>
                  <a:pt x="1458902" y="1788596"/>
                </a:lnTo>
                <a:lnTo>
                  <a:pt x="0" y="178859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sp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capitalismo </a:t>
            </a:r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era substituído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pelo comunismo, marcado por uma </a:t>
            </a:r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sociedade sem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classes na qual os </a:t>
            </a:r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meios de produção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eram controlados pelos trabalhadores e culminava na etapa em que o Estado </a:t>
            </a:r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deixava de ser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necessário.</a:t>
            </a:r>
            <a:endParaRPr lang="pt-PT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rma livre 31"/>
          <p:cNvSpPr/>
          <p:nvPr/>
        </p:nvSpPr>
        <p:spPr>
          <a:xfrm>
            <a:off x="76257" y="836712"/>
            <a:ext cx="5936494" cy="7738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Doutrina desenvolvida </a:t>
            </a:r>
            <a:r>
              <a:rPr lang="pt-PT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 Karl Marx e Friedrich Engels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onde expuseram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princípios da doutrina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marxista</a:t>
            </a:r>
            <a:endParaRPr lang="pt-PT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7279" y="3501008"/>
            <a:ext cx="880900" cy="2440441"/>
            <a:chOff x="567279" y="3501008"/>
            <a:chExt cx="880900" cy="2440441"/>
          </a:xfrm>
        </p:grpSpPr>
        <p:sp>
          <p:nvSpPr>
            <p:cNvPr id="26" name="Forma livre 5"/>
            <p:cNvSpPr/>
            <p:nvPr/>
          </p:nvSpPr>
          <p:spPr>
            <a:xfrm>
              <a:off x="567279" y="3549021"/>
              <a:ext cx="191153" cy="11041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04115"/>
                  </a:lnTo>
                  <a:lnTo>
                    <a:pt x="191153" y="110411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orma livre 16"/>
            <p:cNvSpPr/>
            <p:nvPr/>
          </p:nvSpPr>
          <p:spPr>
            <a:xfrm>
              <a:off x="567279" y="3501008"/>
              <a:ext cx="880900" cy="24404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40441"/>
                  </a:lnTo>
                  <a:lnTo>
                    <a:pt x="880900" y="244044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Group 32"/>
          <p:cNvGrpSpPr/>
          <p:nvPr/>
        </p:nvGrpSpPr>
        <p:grpSpPr>
          <a:xfrm>
            <a:off x="4570868" y="3501008"/>
            <a:ext cx="880900" cy="2440441"/>
            <a:chOff x="567279" y="3501008"/>
            <a:chExt cx="880900" cy="2440441"/>
          </a:xfrm>
        </p:grpSpPr>
        <p:sp>
          <p:nvSpPr>
            <p:cNvPr id="34" name="Forma livre 5"/>
            <p:cNvSpPr/>
            <p:nvPr/>
          </p:nvSpPr>
          <p:spPr>
            <a:xfrm>
              <a:off x="567279" y="3549021"/>
              <a:ext cx="191153" cy="11041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04115"/>
                  </a:lnTo>
                  <a:lnTo>
                    <a:pt x="191153" y="110411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orma livre 16"/>
            <p:cNvSpPr/>
            <p:nvPr/>
          </p:nvSpPr>
          <p:spPr>
            <a:xfrm>
              <a:off x="567279" y="3501008"/>
              <a:ext cx="880900" cy="24404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40441"/>
                  </a:lnTo>
                  <a:lnTo>
                    <a:pt x="880900" y="244044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upo 8"/>
          <p:cNvGrpSpPr/>
          <p:nvPr/>
        </p:nvGrpSpPr>
        <p:grpSpPr>
          <a:xfrm>
            <a:off x="480153" y="548680"/>
            <a:ext cx="8051692" cy="2577665"/>
            <a:chOff x="128320" y="-124549"/>
            <a:chExt cx="8711389" cy="2831045"/>
          </a:xfrm>
          <a:solidFill>
            <a:schemeClr val="bg2">
              <a:lumMod val="75000"/>
              <a:alpha val="41000"/>
            </a:schemeClr>
          </a:solidFill>
        </p:grpSpPr>
        <p:sp>
          <p:nvSpPr>
            <p:cNvPr id="10" name="Forma livre 9"/>
            <p:cNvSpPr/>
            <p:nvPr/>
          </p:nvSpPr>
          <p:spPr>
            <a:xfrm>
              <a:off x="128320" y="-124338"/>
              <a:ext cx="4137912" cy="1343017"/>
            </a:xfrm>
            <a:custGeom>
              <a:avLst/>
              <a:gdLst>
                <a:gd name="connsiteX0" fmla="*/ 0 w 1307826"/>
                <a:gd name="connsiteY0" fmla="*/ 0 h 4392488"/>
                <a:gd name="connsiteX1" fmla="*/ 1089851 w 1307826"/>
                <a:gd name="connsiteY1" fmla="*/ 0 h 4392488"/>
                <a:gd name="connsiteX2" fmla="*/ 1307826 w 1307826"/>
                <a:gd name="connsiteY2" fmla="*/ 217975 h 4392488"/>
                <a:gd name="connsiteX3" fmla="*/ 1307826 w 1307826"/>
                <a:gd name="connsiteY3" fmla="*/ 4392488 h 4392488"/>
                <a:gd name="connsiteX4" fmla="*/ 0 w 1307826"/>
                <a:gd name="connsiteY4" fmla="*/ 4392488 h 4392488"/>
                <a:gd name="connsiteX5" fmla="*/ 0 w 1307826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7826" h="4392488">
                  <a:moveTo>
                    <a:pt x="0" y="4392486"/>
                  </a:moveTo>
                  <a:lnTo>
                    <a:pt x="0" y="732096"/>
                  </a:lnTo>
                  <a:cubicBezTo>
                    <a:pt x="0" y="327772"/>
                    <a:pt x="29057" y="2"/>
                    <a:pt x="64900" y="2"/>
                  </a:cubicBezTo>
                  <a:lnTo>
                    <a:pt x="1307826" y="2"/>
                  </a:lnTo>
                  <a:lnTo>
                    <a:pt x="1307826" y="4392486"/>
                  </a:lnTo>
                  <a:lnTo>
                    <a:pt x="0" y="4392486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6223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 melhoria das condições da classe operária foi resultado de uma luta constante.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4401236" y="-124549"/>
              <a:ext cx="4438473" cy="1343228"/>
            </a:xfrm>
            <a:custGeom>
              <a:avLst/>
              <a:gdLst>
                <a:gd name="connsiteX0" fmla="*/ 0 w 4392488"/>
                <a:gd name="connsiteY0" fmla="*/ 0 h 1307826"/>
                <a:gd name="connsiteX1" fmla="*/ 4174513 w 4392488"/>
                <a:gd name="connsiteY1" fmla="*/ 0 h 1307826"/>
                <a:gd name="connsiteX2" fmla="*/ 4392488 w 4392488"/>
                <a:gd name="connsiteY2" fmla="*/ 217975 h 1307826"/>
                <a:gd name="connsiteX3" fmla="*/ 4392488 w 4392488"/>
                <a:gd name="connsiteY3" fmla="*/ 1307826 h 1307826"/>
                <a:gd name="connsiteX4" fmla="*/ 0 w 4392488"/>
                <a:gd name="connsiteY4" fmla="*/ 1307826 h 1307826"/>
                <a:gd name="connsiteX5" fmla="*/ 0 w 4392488"/>
                <a:gd name="connsiteY5" fmla="*/ 0 h 13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2488" h="1307826">
                  <a:moveTo>
                    <a:pt x="0" y="0"/>
                  </a:moveTo>
                  <a:lnTo>
                    <a:pt x="4174513" y="0"/>
                  </a:lnTo>
                  <a:cubicBezTo>
                    <a:pt x="4294897" y="0"/>
                    <a:pt x="4392488" y="97591"/>
                    <a:pt x="4392488" y="217975"/>
                  </a:cubicBezTo>
                  <a:lnTo>
                    <a:pt x="4392488" y="1307826"/>
                  </a:lnTo>
                  <a:lnTo>
                    <a:pt x="0" y="1307826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10795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Surgiram as associações mutualistas de operários e</a:t>
              </a:r>
              <a:r>
                <a:rPr lang="pt-P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,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em1824, na Inglaterra, </a:t>
              </a:r>
              <a:b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foi reconhecido o direito de 	associação.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128320" y="1363268"/>
              <a:ext cx="4137912" cy="1343228"/>
            </a:xfrm>
            <a:custGeom>
              <a:avLst/>
              <a:gdLst>
                <a:gd name="connsiteX0" fmla="*/ 0 w 4392488"/>
                <a:gd name="connsiteY0" fmla="*/ 0 h 1307826"/>
                <a:gd name="connsiteX1" fmla="*/ 4174513 w 4392488"/>
                <a:gd name="connsiteY1" fmla="*/ 0 h 1307826"/>
                <a:gd name="connsiteX2" fmla="*/ 4392488 w 4392488"/>
                <a:gd name="connsiteY2" fmla="*/ 217975 h 1307826"/>
                <a:gd name="connsiteX3" fmla="*/ 4392488 w 4392488"/>
                <a:gd name="connsiteY3" fmla="*/ 1307826 h 1307826"/>
                <a:gd name="connsiteX4" fmla="*/ 0 w 4392488"/>
                <a:gd name="connsiteY4" fmla="*/ 1307826 h 1307826"/>
                <a:gd name="connsiteX5" fmla="*/ 0 w 4392488"/>
                <a:gd name="connsiteY5" fmla="*/ 0 h 13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2488" h="1307826">
                  <a:moveTo>
                    <a:pt x="4392488" y="1307825"/>
                  </a:moveTo>
                  <a:lnTo>
                    <a:pt x="217975" y="1307825"/>
                  </a:lnTo>
                  <a:cubicBezTo>
                    <a:pt x="97591" y="1307825"/>
                    <a:pt x="0" y="1210234"/>
                    <a:pt x="0" y="1089850"/>
                  </a:cubicBezTo>
                  <a:lnTo>
                    <a:pt x="0" y="1"/>
                  </a:lnTo>
                  <a:lnTo>
                    <a:pt x="4392488" y="1"/>
                  </a:lnTo>
                  <a:lnTo>
                    <a:pt x="4392488" y="1307825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6223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O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sindicalismo tornou-se </a:t>
              </a:r>
              <a:b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 base do movimento operário </a:t>
              </a:r>
              <a:r>
                <a:rPr lang="pt-P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para </a:t>
              </a:r>
              <a:r>
                <a:rPr lang="pt-PT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obter o reconhecimento e consagração legislativa de </a:t>
              </a:r>
              <a:r>
                <a:rPr lang="pt-P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direitos.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4447221" y="1363268"/>
              <a:ext cx="4392488" cy="1343017"/>
            </a:xfrm>
            <a:custGeom>
              <a:avLst/>
              <a:gdLst>
                <a:gd name="connsiteX0" fmla="*/ 0 w 1307826"/>
                <a:gd name="connsiteY0" fmla="*/ 0 h 4392488"/>
                <a:gd name="connsiteX1" fmla="*/ 1089851 w 1307826"/>
                <a:gd name="connsiteY1" fmla="*/ 0 h 4392488"/>
                <a:gd name="connsiteX2" fmla="*/ 1307826 w 1307826"/>
                <a:gd name="connsiteY2" fmla="*/ 217975 h 4392488"/>
                <a:gd name="connsiteX3" fmla="*/ 1307826 w 1307826"/>
                <a:gd name="connsiteY3" fmla="*/ 4392488 h 4392488"/>
                <a:gd name="connsiteX4" fmla="*/ 0 w 1307826"/>
                <a:gd name="connsiteY4" fmla="*/ 4392488 h 4392488"/>
                <a:gd name="connsiteX5" fmla="*/ 0 w 1307826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7826" h="4392488">
                  <a:moveTo>
                    <a:pt x="1307826" y="0"/>
                  </a:moveTo>
                  <a:lnTo>
                    <a:pt x="1307826" y="3660393"/>
                  </a:lnTo>
                  <a:cubicBezTo>
                    <a:pt x="1307826" y="4064717"/>
                    <a:pt x="1278769" y="4392488"/>
                    <a:pt x="1242926" y="4392488"/>
                  </a:cubicBezTo>
                  <a:lnTo>
                    <a:pt x="0" y="4392488"/>
                  </a:lnTo>
                  <a:lnTo>
                    <a:pt x="0" y="0"/>
                  </a:lnTo>
                  <a:lnTo>
                    <a:pt x="1307826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0" marR="0" lvl="0" indent="0" defTabSz="1079500" eaLnBrk="1" fontAlgn="auto" latinLnBrk="0" hangingPunct="1">
                <a:lnSpc>
                  <a:spcPts val="21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	Surgiram as associações de trabalhadores, as </a:t>
              </a:r>
              <a:r>
                <a:rPr lang="pt-PT" sz="2000" i="1" kern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Trade</a:t>
              </a:r>
              <a:r>
                <a:rPr lang="pt-PT" sz="2000" i="1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pt-PT" sz="2000" i="1" kern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Unions</a:t>
              </a:r>
              <a:r>
                <a:rPr lang="pt-PT" sz="2000" i="1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ou sindicatos.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3164539" y="885975"/>
              <a:ext cx="2338390" cy="809996"/>
            </a:xfrm>
            <a:custGeom>
              <a:avLst/>
              <a:gdLst>
                <a:gd name="connsiteX0" fmla="*/ 0 w 2635492"/>
                <a:gd name="connsiteY0" fmla="*/ 108988 h 653913"/>
                <a:gd name="connsiteX1" fmla="*/ 108988 w 2635492"/>
                <a:gd name="connsiteY1" fmla="*/ 0 h 653913"/>
                <a:gd name="connsiteX2" fmla="*/ 2526504 w 2635492"/>
                <a:gd name="connsiteY2" fmla="*/ 0 h 653913"/>
                <a:gd name="connsiteX3" fmla="*/ 2635492 w 2635492"/>
                <a:gd name="connsiteY3" fmla="*/ 108988 h 653913"/>
                <a:gd name="connsiteX4" fmla="*/ 2635492 w 2635492"/>
                <a:gd name="connsiteY4" fmla="*/ 544925 h 653913"/>
                <a:gd name="connsiteX5" fmla="*/ 2526504 w 2635492"/>
                <a:gd name="connsiteY5" fmla="*/ 653913 h 653913"/>
                <a:gd name="connsiteX6" fmla="*/ 108988 w 2635492"/>
                <a:gd name="connsiteY6" fmla="*/ 653913 h 653913"/>
                <a:gd name="connsiteX7" fmla="*/ 0 w 2635492"/>
                <a:gd name="connsiteY7" fmla="*/ 544925 h 653913"/>
                <a:gd name="connsiteX8" fmla="*/ 0 w 2635492"/>
                <a:gd name="connsiteY8" fmla="*/ 108988 h 65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5492" h="653913">
                  <a:moveTo>
                    <a:pt x="0" y="108988"/>
                  </a:moveTo>
                  <a:cubicBezTo>
                    <a:pt x="0" y="48796"/>
                    <a:pt x="48796" y="0"/>
                    <a:pt x="108988" y="0"/>
                  </a:cubicBezTo>
                  <a:lnTo>
                    <a:pt x="2526504" y="0"/>
                  </a:lnTo>
                  <a:cubicBezTo>
                    <a:pt x="2586696" y="0"/>
                    <a:pt x="2635492" y="48796"/>
                    <a:pt x="2635492" y="108988"/>
                  </a:cubicBezTo>
                  <a:lnTo>
                    <a:pt x="2635492" y="544925"/>
                  </a:lnTo>
                  <a:cubicBezTo>
                    <a:pt x="2635492" y="605117"/>
                    <a:pt x="2586696" y="653913"/>
                    <a:pt x="2526504" y="653913"/>
                  </a:cubicBezTo>
                  <a:lnTo>
                    <a:pt x="108988" y="653913"/>
                  </a:lnTo>
                  <a:cubicBezTo>
                    <a:pt x="48796" y="653913"/>
                    <a:pt x="0" y="605117"/>
                    <a:pt x="0" y="544925"/>
                  </a:cubicBezTo>
                  <a:lnTo>
                    <a:pt x="0" y="108988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spAutoFit/>
            </a:bodyPr>
            <a:lstStyle/>
            <a:p>
              <a:pPr lvl="0" algn="ctr" defTabSz="622300">
                <a:lnSpc>
                  <a:spcPts val="2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Associativismo e sindicalismo</a:t>
              </a:r>
              <a:endParaRPr lang="pt-PT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1615" y="3284984"/>
            <a:ext cx="8050229" cy="3384376"/>
            <a:chOff x="2265336" y="2773256"/>
            <a:chExt cx="4950461" cy="4921798"/>
          </a:xfrm>
          <a:solidFill>
            <a:schemeClr val="bg2">
              <a:lumMod val="75000"/>
            </a:schemeClr>
          </a:solidFill>
        </p:grpSpPr>
        <p:sp>
          <p:nvSpPr>
            <p:cNvPr id="16" name="Forma livre 15"/>
            <p:cNvSpPr/>
            <p:nvPr/>
          </p:nvSpPr>
          <p:spPr>
            <a:xfrm>
              <a:off x="2265336" y="2784140"/>
              <a:ext cx="2350999" cy="1112072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algn="ctr" defTabSz="75565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Movimento </a:t>
              </a:r>
              <a:r>
                <a:rPr lang="pt-PT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operário:</a:t>
              </a:r>
              <a:endParaRPr lang="pt-PT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2433808" y="4016233"/>
              <a:ext cx="2182526" cy="1406578"/>
            </a:xfrm>
            <a:prstGeom prst="roundRect">
              <a:avLst>
                <a:gd name="adj" fmla="val 8944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marL="180975" lvl="0" indent="-180975" defTabSz="5334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fez das manifestações e da greve as formas de luta para pressionar os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patrões;</a:t>
              </a:r>
              <a:endParaRPr lang="pt-PT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2433808" y="5542830"/>
              <a:ext cx="2182527" cy="2152223"/>
            </a:xfrm>
            <a:prstGeom prst="roundRect">
              <a:avLst>
                <a:gd name="adj" fmla="val 6926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marL="180975" marR="0" lvl="0" indent="-180975" defTabSz="91440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Char char="‐"/>
                <a:tabLst/>
                <a:defRPr/>
              </a:pPr>
              <a:r>
                <a:rPr lang="pt-PT" sz="19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utou pelo reconhecimento dos direitos dos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trabalhadores.</a:t>
              </a:r>
              <a:endParaRPr lang="pt-PT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4719205" y="2773256"/>
              <a:ext cx="2496592" cy="1122956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1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O movimento operário, através dos sindicatos, lutou:</a:t>
              </a: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4912668" y="4016233"/>
              <a:ext cx="2298836" cy="140657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t" anchorCtr="0">
              <a:spAutoFit/>
            </a:bodyPr>
            <a:lstStyle/>
            <a:p>
              <a:pPr marL="180975" lvl="0" indent="-180975" defTabSz="66675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pela estabilidade do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emprego; </a:t>
              </a:r>
              <a:endParaRPr lang="pt-PT" sz="19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66675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por melhores condições materiais de trabalho e de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vida;</a:t>
              </a:r>
              <a:endParaRPr lang="pt-PT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4921417" y="5542831"/>
              <a:ext cx="2294380" cy="2152223"/>
            </a:xfrm>
            <a:prstGeom prst="roundRect">
              <a:avLst>
                <a:gd name="adj" fmla="val 53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t" anchorCtr="0">
              <a:spAutoFit/>
            </a:bodyPr>
            <a:lstStyle/>
            <a:p>
              <a:pPr marL="180975" lvl="0" indent="-180975" defTabSz="5334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pelo aumento dos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salários;</a:t>
              </a:r>
              <a:endParaRPr lang="pt-PT" sz="19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5334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por melhores condições de higiene e de segurança no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trabalho;</a:t>
              </a:r>
              <a:endParaRPr lang="pt-PT" sz="19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lvl="0" indent="-180975" defTabSz="5334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pela regulamentação do horário de </a:t>
              </a:r>
              <a:r>
                <a:rPr lang="pt-PT" sz="19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trabalho.</a:t>
              </a:r>
              <a:endParaRPr lang="pt-PT" sz="19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nhistoirexix.tableau-noir.net/images/grev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63" b="35177"/>
          <a:stretch/>
        </p:blipFill>
        <p:spPr bwMode="auto">
          <a:xfrm>
            <a:off x="0" y="460495"/>
            <a:ext cx="9144000" cy="64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7338" y="756702"/>
            <a:ext cx="8569325" cy="3783580"/>
          </a:xfrm>
          <a:prstGeom prst="roundRect">
            <a:avLst>
              <a:gd name="adj" fmla="val 3955"/>
            </a:avLst>
          </a:prstGeom>
          <a:solidFill>
            <a:schemeClr val="lt1">
              <a:alpha val="5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>
              <a:buNone/>
            </a:pP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O movimento operário acabou por ganhar </a:t>
            </a:r>
            <a:r>
              <a:rPr lang="pt-PT" sz="2800" b="1" dirty="0">
                <a:latin typeface="Calibri" panose="020F0502020204030204" pitchFamily="34" charset="0"/>
                <a:cs typeface="Arial" panose="020B0604020202020204" pitchFamily="34" charset="0"/>
              </a:rPr>
              <a:t>dimensão </a:t>
            </a:r>
            <a:r>
              <a:rPr lang="pt-PT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internacional</a:t>
            </a:r>
            <a:r>
              <a:rPr lang="pt-PT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apoiado no sindicalismo e numa nova consciência social e </a:t>
            </a:r>
            <a:r>
              <a:rPr lang="pt-PT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política.</a:t>
            </a:r>
          </a:p>
          <a:p>
            <a:pPr marL="0" indent="0">
              <a:buNone/>
            </a:pPr>
            <a:endParaRPr lang="pt-PT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sentido de adquirir uma maior coesão e capacidade reivindicativa, reuniram-se na I Internacional Operária cuja </a:t>
            </a:r>
            <a:r>
              <a:rPr lang="pt-PT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ação </a:t>
            </a: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prosseguiu na II Internacional Socialista (1889). </a:t>
            </a:r>
          </a:p>
        </p:txBody>
      </p:sp>
    </p:spTree>
    <p:extLst>
      <p:ext uri="{BB962C8B-B14F-4D97-AF65-F5344CB8AC3E}">
        <p14:creationId xmlns:p14="http://schemas.microsoft.com/office/powerpoint/2010/main" val="13177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nhistoirexix.tableau-noir.net/images/grev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63" b="35177"/>
          <a:stretch/>
        </p:blipFill>
        <p:spPr bwMode="auto">
          <a:xfrm>
            <a:off x="0" y="460495"/>
            <a:ext cx="9144000" cy="64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7338" y="756702"/>
            <a:ext cx="8569325" cy="4837712"/>
          </a:xfrm>
          <a:prstGeom prst="roundRect">
            <a:avLst>
              <a:gd name="adj" fmla="val 3955"/>
            </a:avLst>
          </a:prstGeom>
          <a:solidFill>
            <a:schemeClr val="lt1">
              <a:alpha val="5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2800" b="1" dirty="0">
                <a:latin typeface="Calibri" panose="020F0502020204030204" pitchFamily="34" charset="0"/>
                <a:cs typeface="Arial" panose="020B0604020202020204" pitchFamily="34" charset="0"/>
              </a:rPr>
              <a:t>alargamento do direito de voto</a:t>
            </a: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 contribuiu para que os sindicatos pressionassem os governos; </a:t>
            </a:r>
          </a:p>
          <a:p>
            <a:pPr marL="0" indent="0">
              <a:buNone/>
            </a:pPr>
            <a:endParaRPr lang="pt-PT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a criação dos </a:t>
            </a:r>
            <a:r>
              <a:rPr lang="pt-PT" sz="2800" b="1" dirty="0">
                <a:latin typeface="Calibri" panose="020F0502020204030204" pitchFamily="34" charset="0"/>
                <a:cs typeface="Arial" panose="020B0604020202020204" pitchFamily="34" charset="0"/>
              </a:rPr>
              <a:t>partidos operários</a:t>
            </a: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 contribuiu para concretizar algumas aspirações do movimento operário;</a:t>
            </a:r>
          </a:p>
          <a:p>
            <a:endParaRPr lang="pt-PT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a sensibilidade face às degradantes condições de trabalho e de vida dos operários levou o papa Leão XIII a publicar a Encíclica </a:t>
            </a:r>
            <a:r>
              <a:rPr lang="pt-PT" sz="2800" i="1" dirty="0" err="1">
                <a:latin typeface="Calibri" panose="020F0502020204030204" pitchFamily="34" charset="0"/>
                <a:cs typeface="Arial" panose="020B0604020202020204" pitchFamily="34" charset="0"/>
              </a:rPr>
              <a:t>Rerum</a:t>
            </a:r>
            <a:r>
              <a:rPr lang="pt-PT" sz="280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800" i="1" dirty="0" err="1">
                <a:latin typeface="Calibri" panose="020F0502020204030204" pitchFamily="34" charset="0"/>
                <a:cs typeface="Arial" panose="020B0604020202020204" pitchFamily="34" charset="0"/>
              </a:rPr>
              <a:t>Novarum</a:t>
            </a:r>
            <a:r>
              <a:rPr lang="pt-PT" sz="2800" dirty="0">
                <a:latin typeface="Calibri" panose="020F0502020204030204" pitchFamily="34" charset="0"/>
                <a:cs typeface="Arial" panose="020B0604020202020204" pitchFamily="34" charset="0"/>
              </a:rPr>
              <a:t>, em 1891.</a:t>
            </a:r>
          </a:p>
        </p:txBody>
      </p:sp>
    </p:spTree>
    <p:extLst>
      <p:ext uri="{BB962C8B-B14F-4D97-AF65-F5344CB8AC3E}">
        <p14:creationId xmlns:p14="http://schemas.microsoft.com/office/powerpoint/2010/main" val="29451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histoirexix.tableau-noir.net/images/gre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b="31509"/>
          <a:stretch/>
        </p:blipFill>
        <p:spPr bwMode="auto">
          <a:xfrm>
            <a:off x="0" y="0"/>
            <a:ext cx="9143999" cy="41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-1928" y="2614630"/>
            <a:ext cx="9145927" cy="8685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/>
          <a:p>
            <a:pPr>
              <a:lnSpc>
                <a:spcPts val="2800"/>
              </a:lnSpc>
            </a:pPr>
            <a:r>
              <a:rPr lang="pt-PT" sz="28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Em 1889, no Congresso de Paris, com a formação da II Internacional ou Internacional </a:t>
            </a:r>
            <a:r>
              <a:rPr lang="pt-P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Socialista, pretendeu-se: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-2" y="3441680"/>
            <a:ext cx="9144001" cy="3416320"/>
            <a:chOff x="216894" y="3645024"/>
            <a:chExt cx="8923681" cy="2973282"/>
          </a:xfrm>
        </p:grpSpPr>
        <p:sp>
          <p:nvSpPr>
            <p:cNvPr id="8" name="Rectângulo 7"/>
            <p:cNvSpPr/>
            <p:nvPr/>
          </p:nvSpPr>
          <p:spPr>
            <a:xfrm>
              <a:off x="216894" y="3645024"/>
              <a:ext cx="8923681" cy="297328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PT" sz="2400" dirty="0" smtClean="0">
                  <a:solidFill>
                    <a:schemeClr val="tx1"/>
                  </a:solidFill>
                </a:rPr>
                <a:t>	unir </a:t>
              </a:r>
              <a:r>
                <a:rPr lang="pt-PT" sz="2400" dirty="0">
                  <a:solidFill>
                    <a:schemeClr val="tx1"/>
                  </a:solidFill>
                </a:rPr>
                <a:t>os vários partidos socialistas, </a:t>
              </a:r>
              <a:r>
                <a:rPr lang="pt-PT" sz="2400" dirty="0" smtClean="0">
                  <a:solidFill>
                    <a:schemeClr val="tx1"/>
                  </a:solidFill>
                </a:rPr>
                <a:t>que entretanto </a:t>
              </a:r>
              <a:r>
                <a:rPr lang="pt-PT" sz="2400" dirty="0">
                  <a:solidFill>
                    <a:schemeClr val="tx1"/>
                  </a:solidFill>
                </a:rPr>
                <a:t>se haviam </a:t>
              </a:r>
              <a:r>
                <a:rPr lang="pt-PT" sz="2400" dirty="0" smtClean="0">
                  <a:solidFill>
                    <a:schemeClr val="tx1"/>
                  </a:solidFill>
                </a:rPr>
                <a:t>	formado </a:t>
              </a:r>
              <a:r>
                <a:rPr lang="pt-PT" sz="2400" dirty="0">
                  <a:solidFill>
                    <a:schemeClr val="tx1"/>
                  </a:solidFill>
                </a:rPr>
                <a:t>na Europa;</a:t>
              </a:r>
            </a:p>
            <a:p>
              <a:pPr lvl="0"/>
              <a:r>
                <a:rPr lang="pt-PT" sz="2400" dirty="0" smtClean="0">
                  <a:solidFill>
                    <a:schemeClr val="tx1"/>
                  </a:solidFill>
                </a:rPr>
                <a:t>	estabelecer o 1º de </a:t>
              </a:r>
              <a:r>
                <a:rPr lang="pt-PT" sz="2400" dirty="0">
                  <a:solidFill>
                    <a:schemeClr val="tx1"/>
                  </a:solidFill>
                </a:rPr>
                <a:t>Maio como o dia internacional da </a:t>
              </a:r>
              <a:r>
                <a:rPr lang="pt-PT" sz="2400" dirty="0" smtClean="0">
                  <a:solidFill>
                    <a:schemeClr val="tx1"/>
                  </a:solidFill>
                </a:rPr>
                <a:t>	solidariedade </a:t>
              </a:r>
              <a:r>
                <a:rPr lang="pt-PT" sz="2400" dirty="0">
                  <a:solidFill>
                    <a:schemeClr val="tx1"/>
                  </a:solidFill>
                </a:rPr>
                <a:t>operária (Dia Internacional do Trabalhador); </a:t>
              </a:r>
            </a:p>
            <a:p>
              <a:pPr lvl="0"/>
              <a:r>
                <a:rPr lang="pt-PT" sz="2400" dirty="0" smtClean="0">
                  <a:solidFill>
                    <a:schemeClr val="tx1"/>
                  </a:solidFill>
                </a:rPr>
                <a:t>	iniciar </a:t>
              </a:r>
              <a:r>
                <a:rPr lang="pt-PT" sz="2400" dirty="0">
                  <a:solidFill>
                    <a:schemeClr val="tx1"/>
                  </a:solidFill>
                </a:rPr>
                <a:t>a luta pela jornada de oito horas de </a:t>
              </a:r>
              <a:r>
                <a:rPr lang="pt-PT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trabalho</a:t>
              </a:r>
              <a:r>
                <a:rPr lang="pt-PT" sz="2400" dirty="0">
                  <a:solidFill>
                    <a:schemeClr val="tx1"/>
                  </a:solidFill>
                </a:rPr>
                <a:t>; </a:t>
              </a:r>
              <a:endParaRPr lang="pt-PT" sz="2400" dirty="0" smtClean="0">
                <a:solidFill>
                  <a:schemeClr val="tx1"/>
                </a:solidFill>
              </a:endParaRPr>
            </a:p>
            <a:p>
              <a:pPr lvl="0"/>
              <a:r>
                <a:rPr lang="pt-PT" sz="2400" dirty="0" smtClean="0">
                  <a:solidFill>
                    <a:schemeClr val="tx1"/>
                  </a:solidFill>
                </a:rPr>
                <a:t>	realizar reuniões </a:t>
              </a:r>
              <a:r>
                <a:rPr lang="pt-PT" sz="2400" dirty="0">
                  <a:solidFill>
                    <a:schemeClr val="tx1"/>
                  </a:solidFill>
                </a:rPr>
                <a:t>periódicas</a:t>
              </a:r>
              <a:r>
                <a:rPr lang="pt-PT" sz="2400" dirty="0" smtClean="0">
                  <a:solidFill>
                    <a:schemeClr val="tx1"/>
                  </a:solidFill>
                </a:rPr>
                <a:t>;</a:t>
              </a:r>
            </a:p>
            <a:p>
              <a:pPr lvl="0"/>
              <a:r>
                <a:rPr lang="pt-PT" sz="2400" dirty="0" smtClean="0">
                  <a:solidFill>
                    <a:schemeClr val="tx1"/>
                  </a:solidFill>
                </a:rPr>
                <a:t>	incentivar e apoiar a </a:t>
              </a:r>
              <a:r>
                <a:rPr lang="pt-PT" sz="2400" dirty="0">
                  <a:solidFill>
                    <a:schemeClr val="tx1"/>
                  </a:solidFill>
                </a:rPr>
                <a:t>criação de partidos socialistas nos </a:t>
              </a:r>
              <a:r>
                <a:rPr lang="pt-PT" sz="2400" dirty="0" smtClean="0">
                  <a:solidFill>
                    <a:schemeClr val="tx1"/>
                  </a:solidFill>
                </a:rPr>
                <a:t>	diferentes </a:t>
              </a:r>
              <a:r>
                <a:rPr lang="pt-PT" sz="2400" dirty="0">
                  <a:solidFill>
                    <a:schemeClr val="tx1"/>
                  </a:solidFill>
                </a:rPr>
                <a:t>países. </a:t>
              </a:r>
              <a:endParaRPr lang="pt-PT" sz="2400" dirty="0" smtClean="0">
                <a:solidFill>
                  <a:schemeClr val="tx1"/>
                </a:solidFill>
              </a:endParaRPr>
            </a:p>
            <a:p>
              <a:pPr lvl="0"/>
              <a:endParaRPr lang="pt-PT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788813" y="3789040"/>
              <a:ext cx="306289" cy="198712"/>
            </a:xfrm>
            <a:prstGeom prst="rightArrow">
              <a:avLst/>
            </a:prstGeom>
            <a:solidFill>
              <a:srgbClr val="E1AAA9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3" name="Seta para a direita 12"/>
            <p:cNvSpPr/>
            <p:nvPr/>
          </p:nvSpPr>
          <p:spPr>
            <a:xfrm>
              <a:off x="788813" y="4396803"/>
              <a:ext cx="306289" cy="198712"/>
            </a:xfrm>
            <a:prstGeom prst="rightArrow">
              <a:avLst/>
            </a:prstGeom>
            <a:solidFill>
              <a:srgbClr val="E1AAA9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4" name="Seta para a direita 13"/>
            <p:cNvSpPr/>
            <p:nvPr/>
          </p:nvSpPr>
          <p:spPr>
            <a:xfrm>
              <a:off x="788813" y="5360516"/>
              <a:ext cx="306289" cy="198712"/>
            </a:xfrm>
            <a:prstGeom prst="rightArrow">
              <a:avLst/>
            </a:prstGeom>
            <a:solidFill>
              <a:srgbClr val="E1AAA9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788813" y="5684450"/>
              <a:ext cx="306289" cy="198712"/>
            </a:xfrm>
            <a:prstGeom prst="rightArrow">
              <a:avLst/>
            </a:prstGeom>
            <a:solidFill>
              <a:srgbClr val="E1AAA9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7" name="Seta para a direita 13"/>
            <p:cNvSpPr/>
            <p:nvPr/>
          </p:nvSpPr>
          <p:spPr>
            <a:xfrm>
              <a:off x="788813" y="5036581"/>
              <a:ext cx="306289" cy="198712"/>
            </a:xfrm>
            <a:prstGeom prst="rightArrow">
              <a:avLst/>
            </a:prstGeom>
            <a:solidFill>
              <a:srgbClr val="E1AAA9"/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0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1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" y="476672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a livre 5"/>
          <p:cNvSpPr/>
          <p:nvPr/>
        </p:nvSpPr>
        <p:spPr>
          <a:xfrm>
            <a:off x="251520" y="3933056"/>
            <a:ext cx="4221694" cy="2656895"/>
          </a:xfrm>
          <a:custGeom>
            <a:avLst/>
            <a:gdLst>
              <a:gd name="connsiteX0" fmla="*/ 0 w 2032000"/>
              <a:gd name="connsiteY0" fmla="*/ 0 h 3048000"/>
              <a:gd name="connsiteX1" fmla="*/ 1693327 w 2032000"/>
              <a:gd name="connsiteY1" fmla="*/ 0 h 3048000"/>
              <a:gd name="connsiteX2" fmla="*/ 2032000 w 2032000"/>
              <a:gd name="connsiteY2" fmla="*/ 338673 h 3048000"/>
              <a:gd name="connsiteX3" fmla="*/ 2032000 w 2032000"/>
              <a:gd name="connsiteY3" fmla="*/ 3048000 h 3048000"/>
              <a:gd name="connsiteX4" fmla="*/ 0 w 2032000"/>
              <a:gd name="connsiteY4" fmla="*/ 3048000 h 3048000"/>
              <a:gd name="connsiteX5" fmla="*/ 0 w 2032000"/>
              <a:gd name="connsiteY5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00" h="3048000">
                <a:moveTo>
                  <a:pt x="0" y="3048000"/>
                </a:moveTo>
                <a:lnTo>
                  <a:pt x="0" y="508009"/>
                </a:lnTo>
                <a:cubicBezTo>
                  <a:pt x="0" y="227443"/>
                  <a:pt x="101086" y="0"/>
                  <a:pt x="225782" y="0"/>
                </a:cubicBezTo>
                <a:lnTo>
                  <a:pt x="2032000" y="0"/>
                </a:lnTo>
                <a:lnTo>
                  <a:pt x="2032000" y="3048000"/>
                </a:lnTo>
                <a:lnTo>
                  <a:pt x="0" y="304800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216000" rIns="108000" bIns="108000" numCol="1" spcCol="1270" anchor="t" anchorCtr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todos os homens eram considerados livres e iguais perante a lei;</a:t>
            </a:r>
          </a:p>
          <a:p>
            <a:pPr marL="180975" marR="0" lvl="0" indent="-180975" defTabSz="9144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endParaRPr lang="pt-PT" sz="2000" kern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80975" marR="0" lvl="0" indent="-180975" defTabSz="9144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PT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ra uma sociedade desigual em termos económicos;</a:t>
            </a:r>
          </a:p>
          <a:p>
            <a:pPr marL="180975" marR="0" lvl="0" indent="-180975" defTabSz="9144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endParaRPr lang="pt-PT" sz="2000" kern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80975" marR="0" lvl="0" indent="-180975" defTabSz="9144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PT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era uma sociedade </a:t>
            </a:r>
            <a:r>
              <a: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complexa e dinâmica;</a:t>
            </a:r>
            <a:endParaRPr lang="pt-PT" sz="2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4678524" y="3933056"/>
            <a:ext cx="4213955" cy="2656895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3048000 w 3048000"/>
              <a:gd name="connsiteY2" fmla="*/ 338673 h 2032000"/>
              <a:gd name="connsiteX3" fmla="*/ 3048000 w 3048000"/>
              <a:gd name="connsiteY3" fmla="*/ 2032000 h 2032000"/>
              <a:gd name="connsiteX4" fmla="*/ 0 w 3048000"/>
              <a:gd name="connsiteY4" fmla="*/ 2032000 h 2032000"/>
              <a:gd name="connsiteX5" fmla="*/ 0 w 3048000"/>
              <a:gd name="connsiteY5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0" h="2032000">
                <a:moveTo>
                  <a:pt x="0" y="0"/>
                </a:moveTo>
                <a:lnTo>
                  <a:pt x="2709327" y="0"/>
                </a:lnTo>
                <a:cubicBezTo>
                  <a:pt x="2896371" y="0"/>
                  <a:pt x="3048000" y="151629"/>
                  <a:pt x="3048000" y="338673"/>
                </a:cubicBezTo>
                <a:lnTo>
                  <a:pt x="3048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216000" rIns="108000" bIns="108000" numCol="1" spcCol="1270" anchor="t" anchorCtr="0">
            <a:noAutofit/>
          </a:bodyPr>
          <a:lstStyle/>
          <a:p>
            <a:pPr marL="180975" marR="0" lvl="0" indent="-180975" defTabSz="4445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PT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PT" sz="2000" b="1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ascensão social fazia-se pelo mérito, independentemente da origem social ou do nascimento;</a:t>
            </a:r>
            <a:endParaRPr lang="pt-PT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80975" marR="0" lvl="0" indent="-180975" defTabSz="44450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 mobilidade social era característica da sociedade de classes oitocentista.</a:t>
            </a:r>
            <a:endParaRPr lang="pt-PT" sz="2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ta curvada para cima 12"/>
          <p:cNvSpPr/>
          <p:nvPr/>
        </p:nvSpPr>
        <p:spPr>
          <a:xfrm rot="10800000">
            <a:off x="1691680" y="2780928"/>
            <a:ext cx="1944216" cy="1157342"/>
          </a:xfrm>
          <a:prstGeom prst="curvedUpArrow">
            <a:avLst>
              <a:gd name="adj1" fmla="val 33445"/>
              <a:gd name="adj2" fmla="val 58684"/>
              <a:gd name="adj3" fmla="val 2830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Seta curvada para baixo 10"/>
          <p:cNvSpPr/>
          <p:nvPr/>
        </p:nvSpPr>
        <p:spPr>
          <a:xfrm>
            <a:off x="5652120" y="2780928"/>
            <a:ext cx="1707918" cy="1157342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2998021" y="2294876"/>
            <a:ext cx="3168351" cy="1710188"/>
          </a:xfrm>
          <a:custGeom>
            <a:avLst/>
            <a:gdLst>
              <a:gd name="connsiteX0" fmla="*/ 0 w 1828800"/>
              <a:gd name="connsiteY0" fmla="*/ 169337 h 1016000"/>
              <a:gd name="connsiteX1" fmla="*/ 169337 w 1828800"/>
              <a:gd name="connsiteY1" fmla="*/ 0 h 1016000"/>
              <a:gd name="connsiteX2" fmla="*/ 1659463 w 1828800"/>
              <a:gd name="connsiteY2" fmla="*/ 0 h 1016000"/>
              <a:gd name="connsiteX3" fmla="*/ 1828800 w 1828800"/>
              <a:gd name="connsiteY3" fmla="*/ 169337 h 1016000"/>
              <a:gd name="connsiteX4" fmla="*/ 1828800 w 1828800"/>
              <a:gd name="connsiteY4" fmla="*/ 846663 h 1016000"/>
              <a:gd name="connsiteX5" fmla="*/ 1659463 w 1828800"/>
              <a:gd name="connsiteY5" fmla="*/ 1016000 h 1016000"/>
              <a:gd name="connsiteX6" fmla="*/ 169337 w 1828800"/>
              <a:gd name="connsiteY6" fmla="*/ 1016000 h 1016000"/>
              <a:gd name="connsiteX7" fmla="*/ 0 w 1828800"/>
              <a:gd name="connsiteY7" fmla="*/ 846663 h 1016000"/>
              <a:gd name="connsiteX8" fmla="*/ 0 w 1828800"/>
              <a:gd name="connsiteY8" fmla="*/ 16933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69337"/>
                </a:moveTo>
                <a:cubicBezTo>
                  <a:pt x="0" y="75815"/>
                  <a:pt x="75815" y="0"/>
                  <a:pt x="169337" y="0"/>
                </a:cubicBezTo>
                <a:lnTo>
                  <a:pt x="1659463" y="0"/>
                </a:lnTo>
                <a:cubicBezTo>
                  <a:pt x="1752985" y="0"/>
                  <a:pt x="1828800" y="75815"/>
                  <a:pt x="1828800" y="169337"/>
                </a:cubicBezTo>
                <a:lnTo>
                  <a:pt x="1828800" y="846663"/>
                </a:lnTo>
                <a:cubicBezTo>
                  <a:pt x="1828800" y="940185"/>
                  <a:pt x="1752985" y="1016000"/>
                  <a:pt x="1659463" y="1016000"/>
                </a:cubicBezTo>
                <a:lnTo>
                  <a:pt x="169337" y="1016000"/>
                </a:lnTo>
                <a:cubicBezTo>
                  <a:pt x="75815" y="1016000"/>
                  <a:pt x="0" y="940185"/>
                  <a:pt x="0" y="846663"/>
                </a:cubicBezTo>
                <a:lnTo>
                  <a:pt x="0" y="169337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3887" tIns="83887" rIns="83887" bIns="83887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 sociedade de classes oitocentista assentava em diversos princípios ou </a:t>
            </a:r>
            <a:r>
              <a:rPr lang="pt-PT" sz="2200" b="1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características</a:t>
            </a:r>
            <a:r>
              <a:rPr lang="pt-PT" sz="2200" b="1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PT" sz="2200" kern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2/2e/Honor%C3%A9_Daumier_034.jpg/1024px-Honor%C3%A9_Daumier_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7316"/>
          <a:stretch/>
        </p:blipFill>
        <p:spPr bwMode="auto">
          <a:xfrm>
            <a:off x="0" y="477367"/>
            <a:ext cx="9143048" cy="54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04682" y="2276873"/>
            <a:ext cx="8650257" cy="4339086"/>
            <a:chOff x="1526439" y="2172729"/>
            <a:chExt cx="5905701" cy="2847558"/>
          </a:xfrm>
          <a:solidFill>
            <a:schemeClr val="accent1">
              <a:lumMod val="75000"/>
            </a:schemeClr>
          </a:solidFill>
        </p:grpSpPr>
        <p:sp>
          <p:nvSpPr>
            <p:cNvPr id="8" name="Forma livre 7"/>
            <p:cNvSpPr/>
            <p:nvPr/>
          </p:nvSpPr>
          <p:spPr>
            <a:xfrm>
              <a:off x="1526439" y="3240120"/>
              <a:ext cx="2888689" cy="1040694"/>
            </a:xfrm>
            <a:custGeom>
              <a:avLst/>
              <a:gdLst>
                <a:gd name="connsiteX0" fmla="*/ 0 w 3048000"/>
                <a:gd name="connsiteY0" fmla="*/ 0 h 2032000"/>
                <a:gd name="connsiteX1" fmla="*/ 2709327 w 3048000"/>
                <a:gd name="connsiteY1" fmla="*/ 0 h 2032000"/>
                <a:gd name="connsiteX2" fmla="*/ 3048000 w 3048000"/>
                <a:gd name="connsiteY2" fmla="*/ 338673 h 2032000"/>
                <a:gd name="connsiteX3" fmla="*/ 3048000 w 3048000"/>
                <a:gd name="connsiteY3" fmla="*/ 2032000 h 2032000"/>
                <a:gd name="connsiteX4" fmla="*/ 0 w 3048000"/>
                <a:gd name="connsiteY4" fmla="*/ 2032000 h 2032000"/>
                <a:gd name="connsiteX5" fmla="*/ 0 w 3048000"/>
                <a:gd name="connsiteY5" fmla="*/ 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0" h="2032000">
                  <a:moveTo>
                    <a:pt x="3048000" y="2031999"/>
                  </a:moveTo>
                  <a:lnTo>
                    <a:pt x="338673" y="2031999"/>
                  </a:lnTo>
                  <a:cubicBezTo>
                    <a:pt x="151629" y="2031999"/>
                    <a:pt x="0" y="1880370"/>
                    <a:pt x="0" y="1693326"/>
                  </a:cubicBezTo>
                  <a:lnTo>
                    <a:pt x="0" y="1"/>
                  </a:lnTo>
                  <a:lnTo>
                    <a:pt x="3048000" y="1"/>
                  </a:lnTo>
                  <a:lnTo>
                    <a:pt x="3048000" y="203199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6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sociedade de classes oitocentista foi marcada pelo antagonismo e pela diferenciação </a:t>
              </a:r>
              <a:r>
                <a:rPr lang="pt-PT" sz="26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social</a:t>
              </a:r>
              <a:endParaRPr lang="pt-PT" sz="26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531624" y="2500646"/>
              <a:ext cx="2900516" cy="2519641"/>
            </a:xfrm>
            <a:custGeom>
              <a:avLst/>
              <a:gdLst>
                <a:gd name="connsiteX0" fmla="*/ 0 w 2032000"/>
                <a:gd name="connsiteY0" fmla="*/ 0 h 3048000"/>
                <a:gd name="connsiteX1" fmla="*/ 1693327 w 2032000"/>
                <a:gd name="connsiteY1" fmla="*/ 0 h 3048000"/>
                <a:gd name="connsiteX2" fmla="*/ 2032000 w 2032000"/>
                <a:gd name="connsiteY2" fmla="*/ 338673 h 3048000"/>
                <a:gd name="connsiteX3" fmla="*/ 2032000 w 2032000"/>
                <a:gd name="connsiteY3" fmla="*/ 3048000 h 3048000"/>
                <a:gd name="connsiteX4" fmla="*/ 0 w 2032000"/>
                <a:gd name="connsiteY4" fmla="*/ 3048000 h 3048000"/>
                <a:gd name="connsiteX5" fmla="*/ 0 w 2032000"/>
                <a:gd name="connsiteY5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00" h="3048000">
                  <a:moveTo>
                    <a:pt x="2032000" y="1"/>
                  </a:moveTo>
                  <a:lnTo>
                    <a:pt x="2032000" y="2539990"/>
                  </a:lnTo>
                  <a:cubicBezTo>
                    <a:pt x="2032000" y="2820556"/>
                    <a:pt x="1930914" y="3047999"/>
                    <a:pt x="1806218" y="3047999"/>
                  </a:cubicBezTo>
                  <a:lnTo>
                    <a:pt x="0" y="3047999"/>
                  </a:lnTo>
                  <a:lnTo>
                    <a:pt x="0" y="1"/>
                  </a:lnTo>
                  <a:lnTo>
                    <a:pt x="2032000" y="1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252000" rIns="72000" bIns="72000" numCol="1" spcCol="1270" anchor="ctr" anchorCtr="0">
              <a:spAutoFit/>
            </a:bodyPr>
            <a:lstStyle/>
            <a:p>
              <a:pPr lvl="0" defTabSz="444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diferenciação entre 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alta burguesia e o operariado:</a:t>
              </a:r>
            </a:p>
            <a:p>
              <a:pPr marL="180975" lvl="0" indent="-180975" defTabSz="444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as condições económicas e de vida eram diametralmente opostas.</a:t>
              </a:r>
            </a:p>
            <a:p>
              <a:pPr lvl="0" defTabSz="444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latin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anto a classe burguesa, como a classe dos assalariados, não se constituíam como grupos homogéneos:</a:t>
              </a:r>
            </a:p>
            <a:p>
              <a:pPr marL="180975" lvl="0" indent="-180975" defTabSz="444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havia diversos estratos ou grupos sociais;</a:t>
              </a:r>
            </a:p>
            <a:p>
              <a:pPr marL="180975" lvl="0" indent="-180975" defTabSz="444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conforme a riqueza, o estatuto e o prestígio, associados à função socioprofissional desempenhada.</a:t>
              </a:r>
              <a:endParaRPr lang="pt-PT" sz="2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637628" y="2172729"/>
              <a:ext cx="2777500" cy="7720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3887" tIns="83887" rIns="83887" bIns="83887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sociedade de classes oitocentista assentava em diversos princípios ou 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características</a:t>
              </a:r>
              <a:r>
                <a:rPr lang="pt-PT" sz="20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pt-PT" sz="2000" kern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eta curvada para cima 14"/>
          <p:cNvSpPr/>
          <p:nvPr/>
        </p:nvSpPr>
        <p:spPr>
          <a:xfrm rot="6427129">
            <a:off x="-200547" y="3240386"/>
            <a:ext cx="1365879" cy="786280"/>
          </a:xfrm>
          <a:prstGeom prst="curvedUpArrow">
            <a:avLst>
              <a:gd name="adj1" fmla="val 35714"/>
              <a:gd name="adj2" fmla="val 131061"/>
              <a:gd name="adj3" fmla="val 358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Seta curvada para baixo 12"/>
          <p:cNvSpPr/>
          <p:nvPr/>
        </p:nvSpPr>
        <p:spPr>
          <a:xfrm rot="1248441">
            <a:off x="4355142" y="1920362"/>
            <a:ext cx="1800200" cy="864095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echeminsouslesbuis.files.wordpress.com/2010/12/portraits-a-la-bourse-deg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12093" r="6453" b="45590"/>
          <a:stretch/>
        </p:blipFill>
        <p:spPr bwMode="auto">
          <a:xfrm>
            <a:off x="57285" y="527223"/>
            <a:ext cx="8938433" cy="6194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251520" y="5191021"/>
            <a:ext cx="5040560" cy="13014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000" tIns="108000" rIns="108000" bIns="108000">
            <a:spAutoFit/>
          </a:bodyPr>
          <a:lstStyle/>
          <a:p>
            <a:r>
              <a:rPr lang="pt-PT" dirty="0" smtClean="0"/>
              <a:t>Composição social</a:t>
            </a:r>
          </a:p>
          <a:p>
            <a:r>
              <a:rPr lang="pt-PT" dirty="0" smtClean="0"/>
              <a:t>Valores e comportamentos</a:t>
            </a:r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226806" y="4358534"/>
            <a:ext cx="5065273" cy="833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8000" tIns="108000" rIns="108000" bIns="108000">
            <a:spAutoFit/>
          </a:bodyPr>
          <a:lstStyle/>
          <a:p>
            <a:r>
              <a:rPr lang="pt-PT" sz="4000" b="1" dirty="0">
                <a:latin typeface="+mn-lt"/>
                <a:cs typeface="Arial" panose="020B0604020202020204" pitchFamily="34" charset="0"/>
              </a:rPr>
              <a:t>A condição burguesa</a:t>
            </a:r>
            <a:endParaRPr lang="pt-PT" sz="4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4141" y="536572"/>
            <a:ext cx="2159520" cy="12226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/>
          <a:p>
            <a:pPr>
              <a:lnSpc>
                <a:spcPts val="2100"/>
              </a:lnSpc>
            </a:pP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século XIX correspondeu à afirmação da </a:t>
            </a:r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burguesia.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ângulo 52"/>
          <p:cNvSpPr/>
          <p:nvPr/>
        </p:nvSpPr>
        <p:spPr>
          <a:xfrm>
            <a:off x="2348991" y="536572"/>
            <a:ext cx="2091203" cy="12226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>
            <a:noAutofit/>
          </a:bodyPr>
          <a:lstStyle/>
          <a:p>
            <a:pPr>
              <a:lnSpc>
                <a:spcPts val="2100"/>
              </a:lnSpc>
            </a:pPr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burguesia </a:t>
            </a:r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não </a:t>
            </a: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constituía </a:t>
            </a:r>
            <a:r>
              <a:rPr lang="pt-PT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um grupo homogéneo.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13450" y="1563041"/>
            <a:ext cx="3933627" cy="5106318"/>
            <a:chOff x="3868" y="1006346"/>
            <a:chExt cx="2984343" cy="4238592"/>
          </a:xfrm>
        </p:grpSpPr>
        <p:sp>
          <p:nvSpPr>
            <p:cNvPr id="11" name="Triângulo isósceles 10"/>
            <p:cNvSpPr/>
            <p:nvPr/>
          </p:nvSpPr>
          <p:spPr>
            <a:xfrm>
              <a:off x="3868" y="1006346"/>
              <a:ext cx="2984343" cy="4238592"/>
            </a:xfrm>
            <a:prstGeom prst="triangle">
              <a:avLst>
                <a:gd name="adj" fmla="val 50419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217656" y="1254240"/>
              <a:ext cx="2555830" cy="2001338"/>
            </a:xfrm>
            <a:prstGeom prst="roundRect">
              <a:avLst>
                <a:gd name="adj" fmla="val 5933"/>
              </a:avLst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no topo da hierarquia estava a alta burguesia:</a:t>
              </a:r>
            </a:p>
            <a:p>
              <a:pPr marL="180975" lvl="0" indent="-180975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era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abastada, </a:t>
              </a:r>
              <a:r>
                <a:rPr lang="pt-PT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possuidora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de grandes fortunas;</a:t>
              </a:r>
            </a:p>
            <a:p>
              <a:pPr marL="180975" lvl="0" indent="-180975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detinha o capital e os meios de produção (fábricas, empresas, propriedades). 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17657" y="3658856"/>
              <a:ext cx="2556764" cy="642314"/>
            </a:xfrm>
            <a:prstGeom prst="roundRect">
              <a:avLst/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pt-PT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nível abaixo estava a média burguesia;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218593" y="4670489"/>
              <a:ext cx="2554894" cy="387926"/>
            </a:xfrm>
            <a:prstGeom prst="roundRect">
              <a:avLst/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 abaixo a pequena burguesia</a:t>
              </a:r>
              <a:r>
                <a:rPr lang="pt-PT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555524" y="822803"/>
            <a:ext cx="4349578" cy="5556660"/>
            <a:chOff x="3263994" y="432267"/>
            <a:chExt cx="4936597" cy="4642068"/>
          </a:xfrm>
        </p:grpSpPr>
        <p:sp>
          <p:nvSpPr>
            <p:cNvPr id="36" name="Forma livre 35"/>
            <p:cNvSpPr/>
            <p:nvPr/>
          </p:nvSpPr>
          <p:spPr>
            <a:xfrm>
              <a:off x="3293412" y="778856"/>
              <a:ext cx="246908" cy="749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49358"/>
                  </a:lnTo>
                  <a:lnTo>
                    <a:pt x="204751" y="749358"/>
                  </a:ln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sp>
        <p:sp>
          <p:nvSpPr>
            <p:cNvPr id="37" name="Forma livre 36"/>
            <p:cNvSpPr/>
            <p:nvPr/>
          </p:nvSpPr>
          <p:spPr>
            <a:xfrm>
              <a:off x="3481775" y="952289"/>
              <a:ext cx="4718816" cy="952175"/>
            </a:xfrm>
            <a:prstGeom prst="roundRect">
              <a:avLst>
                <a:gd name="adj" fmla="val 9134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grandes industriais e banqueiros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grandes proprietários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 homens de negócios</a:t>
              </a:r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3293412" y="818037"/>
              <a:ext cx="300326" cy="21161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16160"/>
                  </a:lnTo>
                  <a:lnTo>
                    <a:pt x="300325" y="2116160"/>
                  </a:ln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sp>
        <p:sp>
          <p:nvSpPr>
            <p:cNvPr id="39" name="Forma livre 38"/>
            <p:cNvSpPr/>
            <p:nvPr/>
          </p:nvSpPr>
          <p:spPr>
            <a:xfrm>
              <a:off x="3481775" y="2059668"/>
              <a:ext cx="2209784" cy="1640431"/>
            </a:xfrm>
            <a:prstGeom prst="roundRect">
              <a:avLst>
                <a:gd name="adj" fmla="val 8002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alta burguesia formava um grupo </a:t>
              </a:r>
              <a:r>
                <a:rPr lang="pt-PT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poderoso e </a:t>
              </a: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influente: na administração, na diplomacia e nas magistraturas.</a:t>
              </a:r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3481775" y="3855304"/>
              <a:ext cx="2209784" cy="1219031"/>
            </a:xfrm>
            <a:prstGeom prst="roundRect">
              <a:avLst>
                <a:gd name="adj" fmla="val 917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alta burguesia ocupou um lugar de liderança na política e na sociedade.</a:t>
              </a:r>
              <a:endParaRPr lang="pt-PT" b="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5835138" y="2059667"/>
              <a:ext cx="2365453" cy="3014668"/>
            </a:xfrm>
            <a:prstGeom prst="roundRect">
              <a:avLst>
                <a:gd name="adj" fmla="val 639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alta burguesia desenvolveu uma consciência de classe:</a:t>
              </a:r>
            </a:p>
            <a:p>
              <a:pPr marL="180975" lvl="0" indent="-180975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partilha os mesmos valores, comportamentos e modelos de vida.</a:t>
              </a:r>
              <a:endParaRPr lang="pt-PT" b="1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3263994" y="432267"/>
              <a:ext cx="4936597" cy="36481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Composição da alta burguesia:</a:t>
              </a:r>
              <a:endParaRPr lang="pt-PT" b="1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Forma livre 53"/>
          <p:cNvSpPr/>
          <p:nvPr/>
        </p:nvSpPr>
        <p:spPr>
          <a:xfrm>
            <a:off x="4581444" y="2454925"/>
            <a:ext cx="130806" cy="46698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59997"/>
                </a:lnTo>
                <a:lnTo>
                  <a:pt x="156312" y="3659997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8500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nhistoirexix.tableau-noir.net/pages/images/sur-le-boulevar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" y="17917"/>
            <a:ext cx="9080872" cy="6822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Grupo 2"/>
          <p:cNvGrpSpPr/>
          <p:nvPr/>
        </p:nvGrpSpPr>
        <p:grpSpPr>
          <a:xfrm>
            <a:off x="179512" y="188640"/>
            <a:ext cx="4165771" cy="6194351"/>
            <a:chOff x="179512" y="188640"/>
            <a:chExt cx="4165771" cy="6194351"/>
          </a:xfrm>
        </p:grpSpPr>
        <p:sp>
          <p:nvSpPr>
            <p:cNvPr id="6" name="Forma livre 5"/>
            <p:cNvSpPr/>
            <p:nvPr/>
          </p:nvSpPr>
          <p:spPr>
            <a:xfrm>
              <a:off x="426242" y="906795"/>
              <a:ext cx="127990" cy="7220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11669"/>
                  </a:lnTo>
                  <a:lnTo>
                    <a:pt x="128937" y="61166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553558" y="954953"/>
              <a:ext cx="3791725" cy="1264302"/>
            </a:xfrm>
            <a:custGeom>
              <a:avLst/>
              <a:gdLst>
                <a:gd name="connsiteX0" fmla="*/ 0 w 3276319"/>
                <a:gd name="connsiteY0" fmla="*/ 116234 h 1162337"/>
                <a:gd name="connsiteX1" fmla="*/ 116234 w 3276319"/>
                <a:gd name="connsiteY1" fmla="*/ 0 h 1162337"/>
                <a:gd name="connsiteX2" fmla="*/ 3160085 w 3276319"/>
                <a:gd name="connsiteY2" fmla="*/ 0 h 1162337"/>
                <a:gd name="connsiteX3" fmla="*/ 3276319 w 3276319"/>
                <a:gd name="connsiteY3" fmla="*/ 116234 h 1162337"/>
                <a:gd name="connsiteX4" fmla="*/ 3276319 w 3276319"/>
                <a:gd name="connsiteY4" fmla="*/ 1046103 h 1162337"/>
                <a:gd name="connsiteX5" fmla="*/ 3160085 w 3276319"/>
                <a:gd name="connsiteY5" fmla="*/ 1162337 h 1162337"/>
                <a:gd name="connsiteX6" fmla="*/ 116234 w 3276319"/>
                <a:gd name="connsiteY6" fmla="*/ 1162337 h 1162337"/>
                <a:gd name="connsiteX7" fmla="*/ 0 w 3276319"/>
                <a:gd name="connsiteY7" fmla="*/ 1046103 h 1162337"/>
                <a:gd name="connsiteX8" fmla="*/ 0 w 3276319"/>
                <a:gd name="connsiteY8" fmla="*/ 116234 h 116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319" h="1162337">
                  <a:moveTo>
                    <a:pt x="0" y="116234"/>
                  </a:moveTo>
                  <a:cubicBezTo>
                    <a:pt x="0" y="52040"/>
                    <a:pt x="52040" y="0"/>
                    <a:pt x="116234" y="0"/>
                  </a:cubicBezTo>
                  <a:lnTo>
                    <a:pt x="3160085" y="0"/>
                  </a:lnTo>
                  <a:cubicBezTo>
                    <a:pt x="3224279" y="0"/>
                    <a:pt x="3276319" y="52040"/>
                    <a:pt x="3276319" y="116234"/>
                  </a:cubicBezTo>
                  <a:lnTo>
                    <a:pt x="3276319" y="1046103"/>
                  </a:lnTo>
                  <a:cubicBezTo>
                    <a:pt x="3276319" y="1110297"/>
                    <a:pt x="3224279" y="1162337"/>
                    <a:pt x="3160085" y="1162337"/>
                  </a:cubicBezTo>
                  <a:lnTo>
                    <a:pt x="116234" y="1162337"/>
                  </a:lnTo>
                  <a:cubicBezTo>
                    <a:pt x="52040" y="1162337"/>
                    <a:pt x="0" y="1110297"/>
                    <a:pt x="0" y="1046103"/>
                  </a:cubicBezTo>
                  <a:lnTo>
                    <a:pt x="0" y="116234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1">
              <a:spAutoFit/>
            </a:bodyPr>
            <a:lstStyle/>
            <a:p>
              <a:pPr lvl="0" algn="ctr" defTabSz="7112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burguesia distinguia-se pela fortuna, profissão, cultura, nível de estudos e pelo sentimento de pertença a um grupo distinto na sociedade.</a:t>
              </a:r>
              <a:endParaRPr lang="pt-PT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26242" y="1127613"/>
              <a:ext cx="231802" cy="17253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5323"/>
                  </a:lnTo>
                  <a:lnTo>
                    <a:pt x="231802" y="1725323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53558" y="2342865"/>
              <a:ext cx="3791725" cy="982174"/>
            </a:xfrm>
            <a:custGeom>
              <a:avLst/>
              <a:gdLst>
                <a:gd name="connsiteX0" fmla="*/ 0 w 3060625"/>
                <a:gd name="connsiteY0" fmla="*/ 76054 h 760537"/>
                <a:gd name="connsiteX1" fmla="*/ 76054 w 3060625"/>
                <a:gd name="connsiteY1" fmla="*/ 0 h 760537"/>
                <a:gd name="connsiteX2" fmla="*/ 2984571 w 3060625"/>
                <a:gd name="connsiteY2" fmla="*/ 0 h 760537"/>
                <a:gd name="connsiteX3" fmla="*/ 3060625 w 3060625"/>
                <a:gd name="connsiteY3" fmla="*/ 76054 h 760537"/>
                <a:gd name="connsiteX4" fmla="*/ 3060625 w 3060625"/>
                <a:gd name="connsiteY4" fmla="*/ 684483 h 760537"/>
                <a:gd name="connsiteX5" fmla="*/ 2984571 w 3060625"/>
                <a:gd name="connsiteY5" fmla="*/ 760537 h 760537"/>
                <a:gd name="connsiteX6" fmla="*/ 76054 w 3060625"/>
                <a:gd name="connsiteY6" fmla="*/ 760537 h 760537"/>
                <a:gd name="connsiteX7" fmla="*/ 0 w 3060625"/>
                <a:gd name="connsiteY7" fmla="*/ 684483 h 760537"/>
                <a:gd name="connsiteX8" fmla="*/ 0 w 3060625"/>
                <a:gd name="connsiteY8" fmla="*/ 76054 h 76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625" h="760537">
                  <a:moveTo>
                    <a:pt x="0" y="76054"/>
                  </a:moveTo>
                  <a:cubicBezTo>
                    <a:pt x="0" y="34051"/>
                    <a:pt x="34051" y="0"/>
                    <a:pt x="76054" y="0"/>
                  </a:cubicBezTo>
                  <a:lnTo>
                    <a:pt x="2984571" y="0"/>
                  </a:lnTo>
                  <a:cubicBezTo>
                    <a:pt x="3026574" y="0"/>
                    <a:pt x="3060625" y="34051"/>
                    <a:pt x="3060625" y="76054"/>
                  </a:cubicBezTo>
                  <a:lnTo>
                    <a:pt x="3060625" y="684483"/>
                  </a:lnTo>
                  <a:cubicBezTo>
                    <a:pt x="3060625" y="726486"/>
                    <a:pt x="3026574" y="760537"/>
                    <a:pt x="2984571" y="760537"/>
                  </a:cubicBezTo>
                  <a:lnTo>
                    <a:pt x="76054" y="760537"/>
                  </a:lnTo>
                  <a:cubicBezTo>
                    <a:pt x="34051" y="760537"/>
                    <a:pt x="0" y="726486"/>
                    <a:pt x="0" y="684483"/>
                  </a:cubicBezTo>
                  <a:lnTo>
                    <a:pt x="0" y="76054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1">
              <a:spAutoFit/>
            </a:bodyPr>
            <a:lstStyle/>
            <a:p>
              <a:pPr lvl="0" algn="ctr" defTabSz="7112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burguesia perpetuou-se como classe dominante com base na valorização da família.</a:t>
              </a:r>
              <a:endParaRPr lang="pt-PT" b="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425295" y="1106005"/>
              <a:ext cx="239458" cy="31150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15083"/>
                  </a:lnTo>
                  <a:lnTo>
                    <a:pt x="239458" y="3115083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553558" y="3448649"/>
              <a:ext cx="3791725" cy="1546431"/>
            </a:xfrm>
            <a:custGeom>
              <a:avLst/>
              <a:gdLst>
                <a:gd name="connsiteX0" fmla="*/ 0 w 3616735"/>
                <a:gd name="connsiteY0" fmla="*/ 168841 h 1688414"/>
                <a:gd name="connsiteX1" fmla="*/ 168841 w 3616735"/>
                <a:gd name="connsiteY1" fmla="*/ 0 h 1688414"/>
                <a:gd name="connsiteX2" fmla="*/ 3447894 w 3616735"/>
                <a:gd name="connsiteY2" fmla="*/ 0 h 1688414"/>
                <a:gd name="connsiteX3" fmla="*/ 3616735 w 3616735"/>
                <a:gd name="connsiteY3" fmla="*/ 168841 h 1688414"/>
                <a:gd name="connsiteX4" fmla="*/ 3616735 w 3616735"/>
                <a:gd name="connsiteY4" fmla="*/ 1519573 h 1688414"/>
                <a:gd name="connsiteX5" fmla="*/ 3447894 w 3616735"/>
                <a:gd name="connsiteY5" fmla="*/ 1688414 h 1688414"/>
                <a:gd name="connsiteX6" fmla="*/ 168841 w 3616735"/>
                <a:gd name="connsiteY6" fmla="*/ 1688414 h 1688414"/>
                <a:gd name="connsiteX7" fmla="*/ 0 w 3616735"/>
                <a:gd name="connsiteY7" fmla="*/ 1519573 h 1688414"/>
                <a:gd name="connsiteX8" fmla="*/ 0 w 3616735"/>
                <a:gd name="connsiteY8" fmla="*/ 168841 h 168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6735" h="1688414">
                  <a:moveTo>
                    <a:pt x="0" y="168841"/>
                  </a:moveTo>
                  <a:cubicBezTo>
                    <a:pt x="0" y="75593"/>
                    <a:pt x="75593" y="0"/>
                    <a:pt x="168841" y="0"/>
                  </a:cubicBezTo>
                  <a:lnTo>
                    <a:pt x="3447894" y="0"/>
                  </a:lnTo>
                  <a:cubicBezTo>
                    <a:pt x="3541142" y="0"/>
                    <a:pt x="3616735" y="75593"/>
                    <a:pt x="3616735" y="168841"/>
                  </a:cubicBezTo>
                  <a:lnTo>
                    <a:pt x="3616735" y="1519573"/>
                  </a:lnTo>
                  <a:cubicBezTo>
                    <a:pt x="3616735" y="1612821"/>
                    <a:pt x="3541142" y="1688414"/>
                    <a:pt x="3447894" y="1688414"/>
                  </a:cubicBezTo>
                  <a:lnTo>
                    <a:pt x="168841" y="1688414"/>
                  </a:lnTo>
                  <a:cubicBezTo>
                    <a:pt x="75593" y="1688414"/>
                    <a:pt x="0" y="1612821"/>
                    <a:pt x="0" y="1519573"/>
                  </a:cubicBezTo>
                  <a:lnTo>
                    <a:pt x="0" y="168841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1">
              <a:spAutoFit/>
            </a:bodyPr>
            <a:lstStyle/>
            <a:p>
              <a:pPr lvl="0" algn="ctr" defTabSz="7112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alta burguesia formava “dinastias” familiares, exaltava o percurso de sucesso e de êxito iniciado pelos seus antepassados, através do esforço e do trabalho (</a:t>
              </a:r>
              <a:r>
                <a:rPr lang="pt-PT" i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self-</a:t>
              </a:r>
              <a:r>
                <a:rPr lang="pt-PT" i="1" kern="120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made</a:t>
              </a:r>
              <a:r>
                <a:rPr lang="pt-PT" i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t-PT" i="1" kern="120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man</a:t>
              </a:r>
              <a:r>
                <a:rPr lang="pt-PT" i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).</a:t>
              </a:r>
              <a:endParaRPr lang="pt-PT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419808" y="887175"/>
              <a:ext cx="263760" cy="4863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63665"/>
                  </a:lnTo>
                  <a:lnTo>
                    <a:pt x="263760" y="486366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553558" y="5118689"/>
              <a:ext cx="3791725" cy="1264302"/>
            </a:xfrm>
            <a:custGeom>
              <a:avLst/>
              <a:gdLst>
                <a:gd name="connsiteX0" fmla="*/ 0 w 3937944"/>
                <a:gd name="connsiteY0" fmla="*/ 118730 h 1187298"/>
                <a:gd name="connsiteX1" fmla="*/ 118730 w 3937944"/>
                <a:gd name="connsiteY1" fmla="*/ 0 h 1187298"/>
                <a:gd name="connsiteX2" fmla="*/ 3819214 w 3937944"/>
                <a:gd name="connsiteY2" fmla="*/ 0 h 1187298"/>
                <a:gd name="connsiteX3" fmla="*/ 3937944 w 3937944"/>
                <a:gd name="connsiteY3" fmla="*/ 118730 h 1187298"/>
                <a:gd name="connsiteX4" fmla="*/ 3937944 w 3937944"/>
                <a:gd name="connsiteY4" fmla="*/ 1068568 h 1187298"/>
                <a:gd name="connsiteX5" fmla="*/ 3819214 w 3937944"/>
                <a:gd name="connsiteY5" fmla="*/ 1187298 h 1187298"/>
                <a:gd name="connsiteX6" fmla="*/ 118730 w 3937944"/>
                <a:gd name="connsiteY6" fmla="*/ 1187298 h 1187298"/>
                <a:gd name="connsiteX7" fmla="*/ 0 w 3937944"/>
                <a:gd name="connsiteY7" fmla="*/ 1068568 h 1187298"/>
                <a:gd name="connsiteX8" fmla="*/ 0 w 3937944"/>
                <a:gd name="connsiteY8" fmla="*/ 118730 h 11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7944" h="1187298">
                  <a:moveTo>
                    <a:pt x="0" y="118730"/>
                  </a:moveTo>
                  <a:cubicBezTo>
                    <a:pt x="0" y="53157"/>
                    <a:pt x="53157" y="0"/>
                    <a:pt x="118730" y="0"/>
                  </a:cubicBezTo>
                  <a:lnTo>
                    <a:pt x="3819214" y="0"/>
                  </a:lnTo>
                  <a:cubicBezTo>
                    <a:pt x="3884787" y="0"/>
                    <a:pt x="3937944" y="53157"/>
                    <a:pt x="3937944" y="118730"/>
                  </a:cubicBezTo>
                  <a:lnTo>
                    <a:pt x="3937944" y="1068568"/>
                  </a:lnTo>
                  <a:cubicBezTo>
                    <a:pt x="3937944" y="1134141"/>
                    <a:pt x="3884787" y="1187298"/>
                    <a:pt x="3819214" y="1187298"/>
                  </a:cubicBezTo>
                  <a:lnTo>
                    <a:pt x="118730" y="1187298"/>
                  </a:lnTo>
                  <a:cubicBezTo>
                    <a:pt x="53157" y="1187298"/>
                    <a:pt x="0" y="1134141"/>
                    <a:pt x="0" y="1068568"/>
                  </a:cubicBezTo>
                  <a:lnTo>
                    <a:pt x="0" y="11873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1">
              <a:spAutoFit/>
            </a:bodyPr>
            <a:lstStyle/>
            <a:p>
              <a:pPr lvl="0" algn="ctr" defTabSz="7112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burguesia apoiou a cultura e as artes, as atividades de lazer e a moda</a:t>
              </a:r>
              <a:r>
                <a:rPr lang="pt-PT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pt-PT" dirty="0"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pt-PT" dirty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Difundiu, na sociedade oitocentista, o gosto burguês.</a:t>
              </a:r>
              <a:endParaRPr lang="pt-PT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orma livre 3"/>
            <p:cNvSpPr/>
            <p:nvPr/>
          </p:nvSpPr>
          <p:spPr>
            <a:xfrm>
              <a:off x="179512" y="188640"/>
              <a:ext cx="3342917" cy="698535"/>
            </a:xfrm>
            <a:custGeom>
              <a:avLst/>
              <a:gdLst>
                <a:gd name="connsiteX0" fmla="*/ 0 w 3342917"/>
                <a:gd name="connsiteY0" fmla="*/ 69854 h 698535"/>
                <a:gd name="connsiteX1" fmla="*/ 69854 w 3342917"/>
                <a:gd name="connsiteY1" fmla="*/ 0 h 698535"/>
                <a:gd name="connsiteX2" fmla="*/ 3273064 w 3342917"/>
                <a:gd name="connsiteY2" fmla="*/ 0 h 698535"/>
                <a:gd name="connsiteX3" fmla="*/ 3342918 w 3342917"/>
                <a:gd name="connsiteY3" fmla="*/ 69854 h 698535"/>
                <a:gd name="connsiteX4" fmla="*/ 3342917 w 3342917"/>
                <a:gd name="connsiteY4" fmla="*/ 628682 h 698535"/>
                <a:gd name="connsiteX5" fmla="*/ 3273063 w 3342917"/>
                <a:gd name="connsiteY5" fmla="*/ 698536 h 698535"/>
                <a:gd name="connsiteX6" fmla="*/ 69854 w 3342917"/>
                <a:gd name="connsiteY6" fmla="*/ 698535 h 698535"/>
                <a:gd name="connsiteX7" fmla="*/ 0 w 3342917"/>
                <a:gd name="connsiteY7" fmla="*/ 628681 h 698535"/>
                <a:gd name="connsiteX8" fmla="*/ 0 w 3342917"/>
                <a:gd name="connsiteY8" fmla="*/ 69854 h 69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17" h="698535">
                  <a:moveTo>
                    <a:pt x="0" y="69854"/>
                  </a:moveTo>
                  <a:cubicBezTo>
                    <a:pt x="0" y="31275"/>
                    <a:pt x="31275" y="0"/>
                    <a:pt x="69854" y="0"/>
                  </a:cubicBezTo>
                  <a:lnTo>
                    <a:pt x="3273064" y="0"/>
                  </a:lnTo>
                  <a:cubicBezTo>
                    <a:pt x="3311643" y="0"/>
                    <a:pt x="3342918" y="31275"/>
                    <a:pt x="3342918" y="69854"/>
                  </a:cubicBezTo>
                  <a:cubicBezTo>
                    <a:pt x="3342918" y="256130"/>
                    <a:pt x="3342917" y="442406"/>
                    <a:pt x="3342917" y="628682"/>
                  </a:cubicBezTo>
                  <a:cubicBezTo>
                    <a:pt x="3342917" y="667261"/>
                    <a:pt x="3311642" y="698536"/>
                    <a:pt x="3273063" y="698536"/>
                  </a:cubicBezTo>
                  <a:lnTo>
                    <a:pt x="69854" y="698535"/>
                  </a:lnTo>
                  <a:cubicBezTo>
                    <a:pt x="31275" y="698535"/>
                    <a:pt x="0" y="667260"/>
                    <a:pt x="0" y="628681"/>
                  </a:cubicBezTo>
                  <a:lnTo>
                    <a:pt x="0" y="6985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6179" tIns="50939" rIns="66179" bIns="50939" numCol="1" spcCol="1270" anchor="ctr" anchorCtr="0">
              <a:noAutofit/>
            </a:bodyPr>
            <a:lstStyle/>
            <a:p>
              <a:pPr lvl="0" algn="ctr" defTabSz="10668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Valores e comportamentos</a:t>
              </a:r>
              <a:endParaRPr lang="pt-PT" sz="2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ângulo 14"/>
          <p:cNvSpPr/>
          <p:nvPr/>
        </p:nvSpPr>
        <p:spPr>
          <a:xfrm>
            <a:off x="4765152" y="198908"/>
            <a:ext cx="3096344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século XIX correspondeu à afirmação da </a:t>
            </a:r>
            <a:r>
              <a:rPr lang="pt-P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burguesia.</a:t>
            </a: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 entalhada para a direita 1"/>
          <p:cNvSpPr/>
          <p:nvPr/>
        </p:nvSpPr>
        <p:spPr>
          <a:xfrm rot="10800000">
            <a:off x="3719804" y="313077"/>
            <a:ext cx="822471" cy="479548"/>
          </a:xfrm>
          <a:prstGeom prst="notchedRightArrow">
            <a:avLst>
              <a:gd name="adj1" fmla="val 50000"/>
              <a:gd name="adj2" fmla="val 6202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40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nhistoirexix.tableau-noir.net/photos/la_sortie_du_bourgeo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r="8254"/>
          <a:stretch/>
        </p:blipFill>
        <p:spPr bwMode="auto">
          <a:xfrm>
            <a:off x="2752222" y="476671"/>
            <a:ext cx="6273245" cy="483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29221" y="5708818"/>
            <a:ext cx="5920843" cy="9537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/>
          <a:p>
            <a:pPr marL="0" lvl="0" indent="0">
              <a:lnSpc>
                <a:spcPts val="2100"/>
              </a:lnSpc>
              <a:buNone/>
            </a:pP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burguês, o sucesso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prosperidade eram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reflexo da sua conduta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valores morais: do mérito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 competência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trabalho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espírito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iniciativa.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79512" y="548680"/>
            <a:ext cx="6035989" cy="5254671"/>
            <a:chOff x="1745684" y="-97302"/>
            <a:chExt cx="6067511" cy="5840181"/>
          </a:xfrm>
          <a:solidFill>
            <a:srgbClr val="CC9900"/>
          </a:solidFill>
        </p:grpSpPr>
        <p:sp>
          <p:nvSpPr>
            <p:cNvPr id="6" name="Forma livre 5"/>
            <p:cNvSpPr/>
            <p:nvPr/>
          </p:nvSpPr>
          <p:spPr>
            <a:xfrm>
              <a:off x="3862565" y="1954240"/>
              <a:ext cx="1672906" cy="1783940"/>
            </a:xfrm>
            <a:custGeom>
              <a:avLst/>
              <a:gdLst>
                <a:gd name="connsiteX0" fmla="*/ 0 w 1780080"/>
                <a:gd name="connsiteY0" fmla="*/ 821020 h 1642039"/>
                <a:gd name="connsiteX1" fmla="*/ 890040 w 1780080"/>
                <a:gd name="connsiteY1" fmla="*/ 0 h 1642039"/>
                <a:gd name="connsiteX2" fmla="*/ 1780080 w 1780080"/>
                <a:gd name="connsiteY2" fmla="*/ 821020 h 1642039"/>
                <a:gd name="connsiteX3" fmla="*/ 890040 w 1780080"/>
                <a:gd name="connsiteY3" fmla="*/ 1642040 h 1642039"/>
                <a:gd name="connsiteX4" fmla="*/ 0 w 1780080"/>
                <a:gd name="connsiteY4" fmla="*/ 821020 h 164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080" h="1642039">
                  <a:moveTo>
                    <a:pt x="0" y="821020"/>
                  </a:moveTo>
                  <a:cubicBezTo>
                    <a:pt x="0" y="367583"/>
                    <a:pt x="398484" y="0"/>
                    <a:pt x="890040" y="0"/>
                  </a:cubicBezTo>
                  <a:cubicBezTo>
                    <a:pt x="1381596" y="0"/>
                    <a:pt x="1780080" y="367583"/>
                    <a:pt x="1780080" y="821020"/>
                  </a:cubicBezTo>
                  <a:cubicBezTo>
                    <a:pt x="1780080" y="1274457"/>
                    <a:pt x="1381596" y="1642040"/>
                    <a:pt x="890040" y="1642040"/>
                  </a:cubicBezTo>
                  <a:cubicBezTo>
                    <a:pt x="398484" y="1642040"/>
                    <a:pt x="0" y="1274457"/>
                    <a:pt x="0" y="82102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83547" tIns="263331" rIns="283547" bIns="26333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Valores da burguesia do século XIX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880540" y="-97302"/>
              <a:ext cx="1527856" cy="1619151"/>
            </a:xfrm>
            <a:custGeom>
              <a:avLst/>
              <a:gdLst>
                <a:gd name="connsiteX0" fmla="*/ 0 w 1768877"/>
                <a:gd name="connsiteY0" fmla="*/ 709145 h 1418290"/>
                <a:gd name="connsiteX1" fmla="*/ 884439 w 1768877"/>
                <a:gd name="connsiteY1" fmla="*/ 0 h 1418290"/>
                <a:gd name="connsiteX2" fmla="*/ 1768878 w 1768877"/>
                <a:gd name="connsiteY2" fmla="*/ 709145 h 1418290"/>
                <a:gd name="connsiteX3" fmla="*/ 884439 w 1768877"/>
                <a:gd name="connsiteY3" fmla="*/ 1418290 h 1418290"/>
                <a:gd name="connsiteX4" fmla="*/ 0 w 1768877"/>
                <a:gd name="connsiteY4" fmla="*/ 709145 h 141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877" h="1418290">
                  <a:moveTo>
                    <a:pt x="0" y="709145"/>
                  </a:moveTo>
                  <a:cubicBezTo>
                    <a:pt x="0" y="317495"/>
                    <a:pt x="395977" y="0"/>
                    <a:pt x="884439" y="0"/>
                  </a:cubicBezTo>
                  <a:cubicBezTo>
                    <a:pt x="1372901" y="0"/>
                    <a:pt x="1768878" y="317495"/>
                    <a:pt x="1768878" y="709145"/>
                  </a:cubicBezTo>
                  <a:cubicBezTo>
                    <a:pt x="1768878" y="1100795"/>
                    <a:pt x="1372901" y="1418290"/>
                    <a:pt x="884439" y="1418290"/>
                  </a:cubicBezTo>
                  <a:cubicBezTo>
                    <a:pt x="395977" y="1418290"/>
                    <a:pt x="0" y="1100795"/>
                    <a:pt x="0" y="70914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valor do trabalho e do mérito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445257" y="438137"/>
              <a:ext cx="1588759" cy="1739916"/>
            </a:xfrm>
            <a:custGeom>
              <a:avLst/>
              <a:gdLst>
                <a:gd name="connsiteX0" fmla="*/ 0 w 1655059"/>
                <a:gd name="connsiteY0" fmla="*/ 830253 h 1660506"/>
                <a:gd name="connsiteX1" fmla="*/ 827530 w 1655059"/>
                <a:gd name="connsiteY1" fmla="*/ 0 h 1660506"/>
                <a:gd name="connsiteX2" fmla="*/ 1655060 w 1655059"/>
                <a:gd name="connsiteY2" fmla="*/ 830253 h 1660506"/>
                <a:gd name="connsiteX3" fmla="*/ 827530 w 1655059"/>
                <a:gd name="connsiteY3" fmla="*/ 1660506 h 1660506"/>
                <a:gd name="connsiteX4" fmla="*/ 0 w 1655059"/>
                <a:gd name="connsiteY4" fmla="*/ 830253 h 166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059" h="1660506">
                  <a:moveTo>
                    <a:pt x="0" y="830253"/>
                  </a:moveTo>
                  <a:cubicBezTo>
                    <a:pt x="0" y="371717"/>
                    <a:pt x="370498" y="0"/>
                    <a:pt x="827530" y="0"/>
                  </a:cubicBezTo>
                  <a:cubicBezTo>
                    <a:pt x="1284562" y="0"/>
                    <a:pt x="1655060" y="371717"/>
                    <a:pt x="1655060" y="830253"/>
                  </a:cubicBezTo>
                  <a:cubicBezTo>
                    <a:pt x="1655060" y="1288789"/>
                    <a:pt x="1284562" y="1660506"/>
                    <a:pt x="827530" y="1660506"/>
                  </a:cubicBezTo>
                  <a:cubicBezTo>
                    <a:pt x="370498" y="1660506"/>
                    <a:pt x="0" y="1288789"/>
                    <a:pt x="0" y="830253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 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poupança e a virtude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066131" y="2156694"/>
              <a:ext cx="1747064" cy="1853810"/>
            </a:xfrm>
            <a:custGeom>
              <a:avLst/>
              <a:gdLst>
                <a:gd name="connsiteX0" fmla="*/ 0 w 1747064"/>
                <a:gd name="connsiteY0" fmla="*/ 806646 h 1613291"/>
                <a:gd name="connsiteX1" fmla="*/ 873532 w 1747064"/>
                <a:gd name="connsiteY1" fmla="*/ 0 h 1613291"/>
                <a:gd name="connsiteX2" fmla="*/ 1747064 w 1747064"/>
                <a:gd name="connsiteY2" fmla="*/ 806646 h 1613291"/>
                <a:gd name="connsiteX3" fmla="*/ 873532 w 1747064"/>
                <a:gd name="connsiteY3" fmla="*/ 1613292 h 1613291"/>
                <a:gd name="connsiteX4" fmla="*/ 0 w 1747064"/>
                <a:gd name="connsiteY4" fmla="*/ 806646 h 161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064" h="1613291">
                  <a:moveTo>
                    <a:pt x="0" y="806646"/>
                  </a:moveTo>
                  <a:cubicBezTo>
                    <a:pt x="0" y="361148"/>
                    <a:pt x="391094" y="0"/>
                    <a:pt x="873532" y="0"/>
                  </a:cubicBezTo>
                  <a:cubicBezTo>
                    <a:pt x="1355970" y="0"/>
                    <a:pt x="1747064" y="361148"/>
                    <a:pt x="1747064" y="806646"/>
                  </a:cubicBezTo>
                  <a:cubicBezTo>
                    <a:pt x="1747064" y="1252144"/>
                    <a:pt x="1355970" y="1613292"/>
                    <a:pt x="873532" y="1613292"/>
                  </a:cubicBezTo>
                  <a:cubicBezTo>
                    <a:pt x="391094" y="1613292"/>
                    <a:pt x="0" y="1252144"/>
                    <a:pt x="0" y="806646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O culto do </a:t>
              </a:r>
              <a:r>
                <a:rPr lang="pt-PT" sz="15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pt-PT" sz="15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sz="15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pt-PT" sz="1500" b="1" i="1" dirty="0">
                  <a:latin typeface="Calibri" panose="020F0502020204030204" pitchFamily="34" charset="0"/>
                  <a:cs typeface="Arial" panose="020B0604020202020204" pitchFamily="34" charset="0"/>
                </a:rPr>
                <a:t>self-</a:t>
              </a:r>
              <a:r>
                <a:rPr lang="pt-PT" sz="1500" b="1" i="1" dirty="0" err="1">
                  <a:latin typeface="Calibri" panose="020F0502020204030204" pitchFamily="34" charset="0"/>
                  <a:cs typeface="Arial" panose="020B0604020202020204" pitchFamily="34" charset="0"/>
                </a:rPr>
                <a:t>made</a:t>
              </a:r>
              <a:r>
                <a:rPr lang="pt-PT" sz="1500" b="1" i="1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t-PT" sz="1500" b="1" i="1" dirty="0" err="1">
                  <a:latin typeface="Calibri" panose="020F0502020204030204" pitchFamily="34" charset="0"/>
                  <a:cs typeface="Arial" panose="020B0604020202020204" pitchFamily="34" charset="0"/>
                </a:rPr>
                <a:t>man</a:t>
              </a: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”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4848864" y="3675037"/>
              <a:ext cx="1844553" cy="1889054"/>
            </a:xfrm>
            <a:custGeom>
              <a:avLst/>
              <a:gdLst>
                <a:gd name="connsiteX0" fmla="*/ 0 w 2094020"/>
                <a:gd name="connsiteY0" fmla="*/ 861101 h 1722201"/>
                <a:gd name="connsiteX1" fmla="*/ 1047010 w 2094020"/>
                <a:gd name="connsiteY1" fmla="*/ 0 h 1722201"/>
                <a:gd name="connsiteX2" fmla="*/ 2094020 w 2094020"/>
                <a:gd name="connsiteY2" fmla="*/ 861101 h 1722201"/>
                <a:gd name="connsiteX3" fmla="*/ 1047010 w 2094020"/>
                <a:gd name="connsiteY3" fmla="*/ 1722202 h 1722201"/>
                <a:gd name="connsiteX4" fmla="*/ 0 w 2094020"/>
                <a:gd name="connsiteY4" fmla="*/ 861101 h 17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020" h="1722201">
                  <a:moveTo>
                    <a:pt x="0" y="861101"/>
                  </a:moveTo>
                  <a:cubicBezTo>
                    <a:pt x="0" y="385528"/>
                    <a:pt x="468762" y="0"/>
                    <a:pt x="1047010" y="0"/>
                  </a:cubicBezTo>
                  <a:cubicBezTo>
                    <a:pt x="1625258" y="0"/>
                    <a:pt x="2094020" y="385528"/>
                    <a:pt x="2094020" y="861101"/>
                  </a:cubicBezTo>
                  <a:cubicBezTo>
                    <a:pt x="2094020" y="1336674"/>
                    <a:pt x="1625258" y="1722202"/>
                    <a:pt x="1047010" y="1722202"/>
                  </a:cubicBezTo>
                  <a:cubicBezTo>
                    <a:pt x="468762" y="1722202"/>
                    <a:pt x="0" y="1336674"/>
                    <a:pt x="0" y="861101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4000" tIns="144000" rIns="144000" bIns="72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 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gosto pelo luxo 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 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pela ostentação </a:t>
              </a:r>
              <a:r>
                <a:rPr lang="pt-PT" sz="15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contrastava com a sobriedade e poupança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3014553" y="3959324"/>
              <a:ext cx="1737217" cy="1783555"/>
            </a:xfrm>
            <a:custGeom>
              <a:avLst/>
              <a:gdLst>
                <a:gd name="connsiteX0" fmla="*/ 0 w 2048677"/>
                <a:gd name="connsiteY0" fmla="*/ 709145 h 1418290"/>
                <a:gd name="connsiteX1" fmla="*/ 1024339 w 2048677"/>
                <a:gd name="connsiteY1" fmla="*/ 0 h 1418290"/>
                <a:gd name="connsiteX2" fmla="*/ 2048678 w 2048677"/>
                <a:gd name="connsiteY2" fmla="*/ 709145 h 1418290"/>
                <a:gd name="connsiteX3" fmla="*/ 1024339 w 2048677"/>
                <a:gd name="connsiteY3" fmla="*/ 1418290 h 1418290"/>
                <a:gd name="connsiteX4" fmla="*/ 0 w 2048677"/>
                <a:gd name="connsiteY4" fmla="*/ 709145 h 141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677" h="1418290">
                  <a:moveTo>
                    <a:pt x="0" y="709145"/>
                  </a:moveTo>
                  <a:cubicBezTo>
                    <a:pt x="0" y="317495"/>
                    <a:pt x="458612" y="0"/>
                    <a:pt x="1024339" y="0"/>
                  </a:cubicBezTo>
                  <a:cubicBezTo>
                    <a:pt x="1590066" y="0"/>
                    <a:pt x="2048678" y="317495"/>
                    <a:pt x="2048678" y="709145"/>
                  </a:cubicBezTo>
                  <a:cubicBezTo>
                    <a:pt x="2048678" y="1100795"/>
                    <a:pt x="1590066" y="1418290"/>
                    <a:pt x="1024339" y="1418290"/>
                  </a:cubicBezTo>
                  <a:cubicBezTo>
                    <a:pt x="458612" y="1418290"/>
                    <a:pt x="0" y="1100795"/>
                    <a:pt x="0" y="70914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pt-PT" sz="15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apoio a obras sociais através da filantropia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1745684" y="2444354"/>
              <a:ext cx="1751077" cy="1818234"/>
            </a:xfrm>
            <a:custGeom>
              <a:avLst/>
              <a:gdLst>
                <a:gd name="connsiteX0" fmla="*/ 0 w 2138866"/>
                <a:gd name="connsiteY0" fmla="*/ 934965 h 1869930"/>
                <a:gd name="connsiteX1" fmla="*/ 1069433 w 2138866"/>
                <a:gd name="connsiteY1" fmla="*/ 0 h 1869930"/>
                <a:gd name="connsiteX2" fmla="*/ 2138866 w 2138866"/>
                <a:gd name="connsiteY2" fmla="*/ 934965 h 1869930"/>
                <a:gd name="connsiteX3" fmla="*/ 1069433 w 2138866"/>
                <a:gd name="connsiteY3" fmla="*/ 1869930 h 1869930"/>
                <a:gd name="connsiteX4" fmla="*/ 0 w 2138866"/>
                <a:gd name="connsiteY4" fmla="*/ 934965 h 186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866" h="1869930">
                  <a:moveTo>
                    <a:pt x="0" y="934965"/>
                  </a:moveTo>
                  <a:cubicBezTo>
                    <a:pt x="0" y="418598"/>
                    <a:pt x="478801" y="0"/>
                    <a:pt x="1069433" y="0"/>
                  </a:cubicBezTo>
                  <a:cubicBezTo>
                    <a:pt x="1660065" y="0"/>
                    <a:pt x="2138866" y="418598"/>
                    <a:pt x="2138866" y="934965"/>
                  </a:cubicBezTo>
                  <a:cubicBezTo>
                    <a:pt x="2138866" y="1451332"/>
                    <a:pt x="1660065" y="1869930"/>
                    <a:pt x="1069433" y="1869930"/>
                  </a:cubicBezTo>
                  <a:cubicBezTo>
                    <a:pt x="478801" y="1869930"/>
                    <a:pt x="0" y="1451332"/>
                    <a:pt x="0" y="9349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honestidade,</a:t>
              </a:r>
              <a:b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sz="15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r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espeitabilidade,</a:t>
              </a: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solidariedade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2153149" y="598109"/>
              <a:ext cx="1742176" cy="1739916"/>
            </a:xfrm>
            <a:custGeom>
              <a:avLst/>
              <a:gdLst>
                <a:gd name="connsiteX0" fmla="*/ 0 w 1926364"/>
                <a:gd name="connsiteY0" fmla="*/ 869958 h 1739916"/>
                <a:gd name="connsiteX1" fmla="*/ 963182 w 1926364"/>
                <a:gd name="connsiteY1" fmla="*/ 0 h 1739916"/>
                <a:gd name="connsiteX2" fmla="*/ 1926364 w 1926364"/>
                <a:gd name="connsiteY2" fmla="*/ 869958 h 1739916"/>
                <a:gd name="connsiteX3" fmla="*/ 963182 w 1926364"/>
                <a:gd name="connsiteY3" fmla="*/ 1739916 h 1739916"/>
                <a:gd name="connsiteX4" fmla="*/ 0 w 1926364"/>
                <a:gd name="connsiteY4" fmla="*/ 869958 h 173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364" h="1739916">
                  <a:moveTo>
                    <a:pt x="0" y="869958"/>
                  </a:moveTo>
                  <a:cubicBezTo>
                    <a:pt x="0" y="389493"/>
                    <a:pt x="431231" y="0"/>
                    <a:pt x="963182" y="0"/>
                  </a:cubicBezTo>
                  <a:cubicBezTo>
                    <a:pt x="1495133" y="0"/>
                    <a:pt x="1926364" y="389493"/>
                    <a:pt x="1926364" y="869958"/>
                  </a:cubicBezTo>
                  <a:cubicBezTo>
                    <a:pt x="1926364" y="1350423"/>
                    <a:pt x="1495133" y="1739916"/>
                    <a:pt x="963182" y="1739916"/>
                  </a:cubicBezTo>
                  <a:cubicBezTo>
                    <a:pt x="431231" y="1739916"/>
                    <a:pt x="0" y="1350423"/>
                    <a:pt x="0" y="869958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ctr" defTabSz="7112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pt-PT" sz="1500" b="1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defesa da propriedade individual e da livre iniciativa</a:t>
              </a:r>
              <a:endParaRPr lang="pt-PT" sz="1500" b="1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 rot="16200000">
              <a:off x="4536934" y="1478044"/>
              <a:ext cx="266032" cy="535798"/>
            </a:xfrm>
            <a:custGeom>
              <a:avLst/>
              <a:gdLst>
                <a:gd name="connsiteX0" fmla="*/ 0 w 316856"/>
                <a:gd name="connsiteY0" fmla="*/ 107160 h 535798"/>
                <a:gd name="connsiteX1" fmla="*/ 158428 w 316856"/>
                <a:gd name="connsiteY1" fmla="*/ 107160 h 535798"/>
                <a:gd name="connsiteX2" fmla="*/ 158428 w 316856"/>
                <a:gd name="connsiteY2" fmla="*/ 0 h 535798"/>
                <a:gd name="connsiteX3" fmla="*/ 316856 w 316856"/>
                <a:gd name="connsiteY3" fmla="*/ 267899 h 535798"/>
                <a:gd name="connsiteX4" fmla="*/ 158428 w 316856"/>
                <a:gd name="connsiteY4" fmla="*/ 535798 h 535798"/>
                <a:gd name="connsiteX5" fmla="*/ 158428 w 316856"/>
                <a:gd name="connsiteY5" fmla="*/ 428638 h 535798"/>
                <a:gd name="connsiteX6" fmla="*/ 0 w 316856"/>
                <a:gd name="connsiteY6" fmla="*/ 428638 h 535798"/>
                <a:gd name="connsiteX7" fmla="*/ 0 w 316856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856" h="535798">
                  <a:moveTo>
                    <a:pt x="0" y="107160"/>
                  </a:moveTo>
                  <a:lnTo>
                    <a:pt x="158428" y="107160"/>
                  </a:lnTo>
                  <a:lnTo>
                    <a:pt x="158428" y="0"/>
                  </a:lnTo>
                  <a:lnTo>
                    <a:pt x="316856" y="267899"/>
                  </a:lnTo>
                  <a:lnTo>
                    <a:pt x="158428" y="535798"/>
                  </a:lnTo>
                  <a:lnTo>
                    <a:pt x="158428" y="428638"/>
                  </a:lnTo>
                  <a:lnTo>
                    <a:pt x="0" y="428638"/>
                  </a:lnTo>
                  <a:lnTo>
                    <a:pt x="0" y="10716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-1" tIns="107160" rIns="95057" bIns="10715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 rot="19190489">
              <a:off x="5394030" y="1901458"/>
              <a:ext cx="240241" cy="535798"/>
            </a:xfrm>
            <a:custGeom>
              <a:avLst/>
              <a:gdLst>
                <a:gd name="connsiteX0" fmla="*/ 0 w 258237"/>
                <a:gd name="connsiteY0" fmla="*/ 107160 h 535798"/>
                <a:gd name="connsiteX1" fmla="*/ 129119 w 258237"/>
                <a:gd name="connsiteY1" fmla="*/ 107160 h 535798"/>
                <a:gd name="connsiteX2" fmla="*/ 129119 w 258237"/>
                <a:gd name="connsiteY2" fmla="*/ 0 h 535798"/>
                <a:gd name="connsiteX3" fmla="*/ 258237 w 258237"/>
                <a:gd name="connsiteY3" fmla="*/ 267899 h 535798"/>
                <a:gd name="connsiteX4" fmla="*/ 129119 w 258237"/>
                <a:gd name="connsiteY4" fmla="*/ 535798 h 535798"/>
                <a:gd name="connsiteX5" fmla="*/ 129119 w 258237"/>
                <a:gd name="connsiteY5" fmla="*/ 428638 h 535798"/>
                <a:gd name="connsiteX6" fmla="*/ 0 w 258237"/>
                <a:gd name="connsiteY6" fmla="*/ 428638 h 535798"/>
                <a:gd name="connsiteX7" fmla="*/ 0 w 258237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237" h="535798">
                  <a:moveTo>
                    <a:pt x="0" y="107160"/>
                  </a:moveTo>
                  <a:lnTo>
                    <a:pt x="129119" y="107160"/>
                  </a:lnTo>
                  <a:lnTo>
                    <a:pt x="129119" y="0"/>
                  </a:lnTo>
                  <a:lnTo>
                    <a:pt x="258237" y="267899"/>
                  </a:lnTo>
                  <a:lnTo>
                    <a:pt x="129119" y="535798"/>
                  </a:lnTo>
                  <a:lnTo>
                    <a:pt x="129119" y="428638"/>
                  </a:lnTo>
                  <a:lnTo>
                    <a:pt x="0" y="428638"/>
                  </a:lnTo>
                  <a:lnTo>
                    <a:pt x="0" y="10716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-1" tIns="107160" rIns="77471" bIns="10715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 rot="483778">
              <a:off x="5598107" y="2732729"/>
              <a:ext cx="281860" cy="535798"/>
            </a:xfrm>
            <a:custGeom>
              <a:avLst/>
              <a:gdLst>
                <a:gd name="connsiteX0" fmla="*/ 0 w 281860"/>
                <a:gd name="connsiteY0" fmla="*/ 107160 h 535798"/>
                <a:gd name="connsiteX1" fmla="*/ 140930 w 281860"/>
                <a:gd name="connsiteY1" fmla="*/ 107160 h 535798"/>
                <a:gd name="connsiteX2" fmla="*/ 140930 w 281860"/>
                <a:gd name="connsiteY2" fmla="*/ 0 h 535798"/>
                <a:gd name="connsiteX3" fmla="*/ 281860 w 281860"/>
                <a:gd name="connsiteY3" fmla="*/ 267899 h 535798"/>
                <a:gd name="connsiteX4" fmla="*/ 140930 w 281860"/>
                <a:gd name="connsiteY4" fmla="*/ 535798 h 535798"/>
                <a:gd name="connsiteX5" fmla="*/ 140930 w 281860"/>
                <a:gd name="connsiteY5" fmla="*/ 428638 h 535798"/>
                <a:gd name="connsiteX6" fmla="*/ 0 w 281860"/>
                <a:gd name="connsiteY6" fmla="*/ 428638 h 535798"/>
                <a:gd name="connsiteX7" fmla="*/ 0 w 281860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860" h="535798">
                  <a:moveTo>
                    <a:pt x="0" y="107160"/>
                  </a:moveTo>
                  <a:lnTo>
                    <a:pt x="140930" y="107160"/>
                  </a:lnTo>
                  <a:lnTo>
                    <a:pt x="140930" y="0"/>
                  </a:lnTo>
                  <a:lnTo>
                    <a:pt x="281860" y="267899"/>
                  </a:lnTo>
                  <a:lnTo>
                    <a:pt x="140930" y="535798"/>
                  </a:lnTo>
                  <a:lnTo>
                    <a:pt x="140930" y="428638"/>
                  </a:lnTo>
                  <a:lnTo>
                    <a:pt x="0" y="428638"/>
                  </a:lnTo>
                  <a:lnTo>
                    <a:pt x="0" y="10716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07160" rIns="84557" bIns="10715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 rot="3289063">
              <a:off x="5110448" y="3521800"/>
              <a:ext cx="300046" cy="535798"/>
            </a:xfrm>
            <a:custGeom>
              <a:avLst/>
              <a:gdLst>
                <a:gd name="connsiteX0" fmla="*/ 0 w 300046"/>
                <a:gd name="connsiteY0" fmla="*/ 107160 h 535798"/>
                <a:gd name="connsiteX1" fmla="*/ 150023 w 300046"/>
                <a:gd name="connsiteY1" fmla="*/ 107160 h 535798"/>
                <a:gd name="connsiteX2" fmla="*/ 150023 w 300046"/>
                <a:gd name="connsiteY2" fmla="*/ 0 h 535798"/>
                <a:gd name="connsiteX3" fmla="*/ 300046 w 300046"/>
                <a:gd name="connsiteY3" fmla="*/ 267899 h 535798"/>
                <a:gd name="connsiteX4" fmla="*/ 150023 w 300046"/>
                <a:gd name="connsiteY4" fmla="*/ 535798 h 535798"/>
                <a:gd name="connsiteX5" fmla="*/ 150023 w 300046"/>
                <a:gd name="connsiteY5" fmla="*/ 428638 h 535798"/>
                <a:gd name="connsiteX6" fmla="*/ 0 w 300046"/>
                <a:gd name="connsiteY6" fmla="*/ 428638 h 535798"/>
                <a:gd name="connsiteX7" fmla="*/ 0 w 300046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046" h="535798">
                  <a:moveTo>
                    <a:pt x="0" y="107160"/>
                  </a:moveTo>
                  <a:lnTo>
                    <a:pt x="150023" y="107160"/>
                  </a:lnTo>
                  <a:lnTo>
                    <a:pt x="150023" y="0"/>
                  </a:lnTo>
                  <a:lnTo>
                    <a:pt x="300046" y="267899"/>
                  </a:lnTo>
                  <a:lnTo>
                    <a:pt x="150023" y="535798"/>
                  </a:lnTo>
                  <a:lnTo>
                    <a:pt x="150023" y="428638"/>
                  </a:lnTo>
                  <a:lnTo>
                    <a:pt x="0" y="428638"/>
                  </a:lnTo>
                  <a:lnTo>
                    <a:pt x="0" y="10716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07160" rIns="90013" bIns="10715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 rot="17742857">
              <a:off x="4105246" y="3582012"/>
              <a:ext cx="280627" cy="535799"/>
            </a:xfrm>
            <a:custGeom>
              <a:avLst/>
              <a:gdLst>
                <a:gd name="connsiteX0" fmla="*/ 0 w 290720"/>
                <a:gd name="connsiteY0" fmla="*/ 107160 h 535798"/>
                <a:gd name="connsiteX1" fmla="*/ 145360 w 290720"/>
                <a:gd name="connsiteY1" fmla="*/ 107160 h 535798"/>
                <a:gd name="connsiteX2" fmla="*/ 145360 w 290720"/>
                <a:gd name="connsiteY2" fmla="*/ 0 h 535798"/>
                <a:gd name="connsiteX3" fmla="*/ 290720 w 290720"/>
                <a:gd name="connsiteY3" fmla="*/ 267899 h 535798"/>
                <a:gd name="connsiteX4" fmla="*/ 145360 w 290720"/>
                <a:gd name="connsiteY4" fmla="*/ 535798 h 535798"/>
                <a:gd name="connsiteX5" fmla="*/ 145360 w 290720"/>
                <a:gd name="connsiteY5" fmla="*/ 428638 h 535798"/>
                <a:gd name="connsiteX6" fmla="*/ 0 w 290720"/>
                <a:gd name="connsiteY6" fmla="*/ 428638 h 535798"/>
                <a:gd name="connsiteX7" fmla="*/ 0 w 290720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720" h="535798">
                  <a:moveTo>
                    <a:pt x="290720" y="428638"/>
                  </a:moveTo>
                  <a:lnTo>
                    <a:pt x="145360" y="428638"/>
                  </a:lnTo>
                  <a:lnTo>
                    <a:pt x="145360" y="535798"/>
                  </a:lnTo>
                  <a:lnTo>
                    <a:pt x="0" y="267899"/>
                  </a:lnTo>
                  <a:lnTo>
                    <a:pt x="145360" y="0"/>
                  </a:lnTo>
                  <a:lnTo>
                    <a:pt x="145360" y="107160"/>
                  </a:lnTo>
                  <a:lnTo>
                    <a:pt x="290720" y="107160"/>
                  </a:lnTo>
                  <a:lnTo>
                    <a:pt x="290720" y="428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7214" tIns="107160" rIns="2" bIns="1071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 rot="20828571">
              <a:off x="3549312" y="2841125"/>
              <a:ext cx="262714" cy="535799"/>
            </a:xfrm>
            <a:custGeom>
              <a:avLst/>
              <a:gdLst>
                <a:gd name="connsiteX0" fmla="*/ 0 w 95633"/>
                <a:gd name="connsiteY0" fmla="*/ 107160 h 535798"/>
                <a:gd name="connsiteX1" fmla="*/ 47817 w 95633"/>
                <a:gd name="connsiteY1" fmla="*/ 107160 h 535798"/>
                <a:gd name="connsiteX2" fmla="*/ 47817 w 95633"/>
                <a:gd name="connsiteY2" fmla="*/ 0 h 535798"/>
                <a:gd name="connsiteX3" fmla="*/ 95633 w 95633"/>
                <a:gd name="connsiteY3" fmla="*/ 267899 h 535798"/>
                <a:gd name="connsiteX4" fmla="*/ 47817 w 95633"/>
                <a:gd name="connsiteY4" fmla="*/ 535798 h 535798"/>
                <a:gd name="connsiteX5" fmla="*/ 47817 w 95633"/>
                <a:gd name="connsiteY5" fmla="*/ 428638 h 535798"/>
                <a:gd name="connsiteX6" fmla="*/ 0 w 95633"/>
                <a:gd name="connsiteY6" fmla="*/ 428638 h 535798"/>
                <a:gd name="connsiteX7" fmla="*/ 0 w 95633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33" h="535798">
                  <a:moveTo>
                    <a:pt x="95632" y="428638"/>
                  </a:moveTo>
                  <a:lnTo>
                    <a:pt x="47816" y="428638"/>
                  </a:lnTo>
                  <a:lnTo>
                    <a:pt x="47816" y="535798"/>
                  </a:lnTo>
                  <a:lnTo>
                    <a:pt x="1" y="267899"/>
                  </a:lnTo>
                  <a:lnTo>
                    <a:pt x="47816" y="0"/>
                  </a:lnTo>
                  <a:lnTo>
                    <a:pt x="47816" y="107160"/>
                  </a:lnTo>
                  <a:lnTo>
                    <a:pt x="95632" y="107160"/>
                  </a:lnTo>
                  <a:lnTo>
                    <a:pt x="95632" y="428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8689" tIns="107160" rIns="1" bIns="1071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 rot="2259545">
              <a:off x="3722830" y="1946431"/>
              <a:ext cx="235185" cy="535799"/>
            </a:xfrm>
            <a:custGeom>
              <a:avLst/>
              <a:gdLst>
                <a:gd name="connsiteX0" fmla="*/ 0 w 235184"/>
                <a:gd name="connsiteY0" fmla="*/ 107160 h 535798"/>
                <a:gd name="connsiteX1" fmla="*/ 117592 w 235184"/>
                <a:gd name="connsiteY1" fmla="*/ 107160 h 535798"/>
                <a:gd name="connsiteX2" fmla="*/ 117592 w 235184"/>
                <a:gd name="connsiteY2" fmla="*/ 0 h 535798"/>
                <a:gd name="connsiteX3" fmla="*/ 235184 w 235184"/>
                <a:gd name="connsiteY3" fmla="*/ 267899 h 535798"/>
                <a:gd name="connsiteX4" fmla="*/ 117592 w 235184"/>
                <a:gd name="connsiteY4" fmla="*/ 535798 h 535798"/>
                <a:gd name="connsiteX5" fmla="*/ 117592 w 235184"/>
                <a:gd name="connsiteY5" fmla="*/ 428638 h 535798"/>
                <a:gd name="connsiteX6" fmla="*/ 0 w 235184"/>
                <a:gd name="connsiteY6" fmla="*/ 428638 h 535798"/>
                <a:gd name="connsiteX7" fmla="*/ 0 w 235184"/>
                <a:gd name="connsiteY7" fmla="*/ 107160 h 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184" h="535798">
                  <a:moveTo>
                    <a:pt x="235183" y="428638"/>
                  </a:moveTo>
                  <a:lnTo>
                    <a:pt x="117592" y="428638"/>
                  </a:lnTo>
                  <a:lnTo>
                    <a:pt x="117592" y="535798"/>
                  </a:lnTo>
                  <a:lnTo>
                    <a:pt x="1" y="267899"/>
                  </a:lnTo>
                  <a:lnTo>
                    <a:pt x="117592" y="0"/>
                  </a:lnTo>
                  <a:lnTo>
                    <a:pt x="117592" y="107160"/>
                  </a:lnTo>
                  <a:lnTo>
                    <a:pt x="235183" y="107160"/>
                  </a:lnTo>
                  <a:lnTo>
                    <a:pt x="235183" y="428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0555" tIns="107160" rIns="0" bIns="1071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vre 9"/>
          <p:cNvSpPr/>
          <p:nvPr/>
        </p:nvSpPr>
        <p:spPr>
          <a:xfrm flipH="1">
            <a:off x="8446924" y="1437945"/>
            <a:ext cx="291651" cy="9109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87274"/>
                </a:lnTo>
                <a:lnTo>
                  <a:pt x="272098" y="887274"/>
                </a:ln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27" name="Forma livre 11"/>
          <p:cNvSpPr/>
          <p:nvPr/>
        </p:nvSpPr>
        <p:spPr>
          <a:xfrm flipH="1">
            <a:off x="8524516" y="1467603"/>
            <a:ext cx="214059" cy="218580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29028"/>
                </a:lnTo>
                <a:lnTo>
                  <a:pt x="199708" y="2129028"/>
                </a:ln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28" name="Forma livre 13"/>
          <p:cNvSpPr/>
          <p:nvPr/>
        </p:nvSpPr>
        <p:spPr>
          <a:xfrm flipH="1">
            <a:off x="8446924" y="1772816"/>
            <a:ext cx="291651" cy="26716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59833"/>
                </a:lnTo>
                <a:lnTo>
                  <a:pt x="272098" y="3359833"/>
                </a:ln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pic>
        <p:nvPicPr>
          <p:cNvPr id="30" name="Picture 8" descr="http://upload.wikimedia.org/wikipedia/commons/thumb/e/ef/Edgar_Degas_-_La_famille_Bellelli.JPG/800px-Edgar_Degas_-_La_famille_Bellel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6" t="315" b="1871"/>
          <a:stretch/>
        </p:blipFill>
        <p:spPr bwMode="auto">
          <a:xfrm>
            <a:off x="2409853" y="1066617"/>
            <a:ext cx="2762771" cy="5691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e/ef/Edgar_Degas_-_La_famille_Bellelli.JPG/800px-Edgar_Degas_-_La_famille_Bellel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2187" r="59770"/>
          <a:stretch/>
        </p:blipFill>
        <p:spPr bwMode="auto">
          <a:xfrm>
            <a:off x="4366053" y="1066617"/>
            <a:ext cx="2262121" cy="5691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40995" y="1065944"/>
            <a:ext cx="8823493" cy="5603729"/>
            <a:chOff x="344586" y="1081123"/>
            <a:chExt cx="8231956" cy="5458177"/>
          </a:xfrm>
        </p:grpSpPr>
        <p:sp>
          <p:nvSpPr>
            <p:cNvPr id="10" name="Forma livre 9"/>
            <p:cNvSpPr/>
            <p:nvPr/>
          </p:nvSpPr>
          <p:spPr>
            <a:xfrm>
              <a:off x="564810" y="1418944"/>
              <a:ext cx="272098" cy="8872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87274"/>
                  </a:lnTo>
                  <a:lnTo>
                    <a:pt x="272098" y="887274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697338" y="1698051"/>
              <a:ext cx="2335955" cy="115171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7112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era o chefe de família, o marido e o pai, o garante da independência económica;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64810" y="1323908"/>
              <a:ext cx="199708" cy="21290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9028"/>
                  </a:lnTo>
                  <a:lnTo>
                    <a:pt x="199708" y="2129028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697338" y="2927894"/>
              <a:ext cx="2335955" cy="9029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nele residia a autoridade, sendo-lhe devida </a:t>
              </a:r>
              <a:r>
                <a:rPr lang="pt-PT" sz="17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obediência;</a:t>
              </a:r>
              <a:endParaRPr lang="pt-PT" sz="17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64810" y="1131267"/>
              <a:ext cx="272098" cy="26022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59833"/>
                  </a:lnTo>
                  <a:lnTo>
                    <a:pt x="272098" y="3359833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697337" y="3908982"/>
              <a:ext cx="2335956" cy="9029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700" dirty="0"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pt-PT" sz="17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sua vida dividia-se entre a empresa, o clube e a família;</a:t>
              </a:r>
              <a:endParaRPr lang="pt-PT" sz="17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564810" y="1348806"/>
              <a:ext cx="425369" cy="44359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35952"/>
                  </a:lnTo>
                  <a:lnTo>
                    <a:pt x="425369" y="4435952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Forma livre 16"/>
            <p:cNvSpPr/>
            <p:nvPr/>
          </p:nvSpPr>
          <p:spPr>
            <a:xfrm>
              <a:off x="697338" y="4890071"/>
              <a:ext cx="2335955" cy="164922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7112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os filhos deviam-lhe obediência, e eram educados segundo os valores burgueses: a poupança, a disciplina e o valor do esforço.</a:t>
              </a:r>
              <a:endParaRPr lang="pt-PT" sz="17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5926940" y="1081123"/>
              <a:ext cx="2649602" cy="519356"/>
            </a:xfrm>
            <a:custGeom>
              <a:avLst/>
              <a:gdLst>
                <a:gd name="connsiteX0" fmla="*/ 0 w 2649602"/>
                <a:gd name="connsiteY0" fmla="*/ 49751 h 497506"/>
                <a:gd name="connsiteX1" fmla="*/ 49751 w 2649602"/>
                <a:gd name="connsiteY1" fmla="*/ 0 h 497506"/>
                <a:gd name="connsiteX2" fmla="*/ 2599851 w 2649602"/>
                <a:gd name="connsiteY2" fmla="*/ 0 h 497506"/>
                <a:gd name="connsiteX3" fmla="*/ 2649602 w 2649602"/>
                <a:gd name="connsiteY3" fmla="*/ 49751 h 497506"/>
                <a:gd name="connsiteX4" fmla="*/ 2649602 w 2649602"/>
                <a:gd name="connsiteY4" fmla="*/ 447755 h 497506"/>
                <a:gd name="connsiteX5" fmla="*/ 2599851 w 2649602"/>
                <a:gd name="connsiteY5" fmla="*/ 497506 h 497506"/>
                <a:gd name="connsiteX6" fmla="*/ 49751 w 2649602"/>
                <a:gd name="connsiteY6" fmla="*/ 497506 h 497506"/>
                <a:gd name="connsiteX7" fmla="*/ 0 w 2649602"/>
                <a:gd name="connsiteY7" fmla="*/ 447755 h 497506"/>
                <a:gd name="connsiteX8" fmla="*/ 0 w 2649602"/>
                <a:gd name="connsiteY8" fmla="*/ 49751 h 49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9602" h="497506">
                  <a:moveTo>
                    <a:pt x="0" y="49751"/>
                  </a:moveTo>
                  <a:cubicBezTo>
                    <a:pt x="0" y="22274"/>
                    <a:pt x="22274" y="0"/>
                    <a:pt x="49751" y="0"/>
                  </a:cubicBezTo>
                  <a:lnTo>
                    <a:pt x="2599851" y="0"/>
                  </a:lnTo>
                  <a:cubicBezTo>
                    <a:pt x="2627328" y="0"/>
                    <a:pt x="2649602" y="22274"/>
                    <a:pt x="2649602" y="49751"/>
                  </a:cubicBezTo>
                  <a:lnTo>
                    <a:pt x="2649602" y="447755"/>
                  </a:lnTo>
                  <a:cubicBezTo>
                    <a:pt x="2649602" y="475232"/>
                    <a:pt x="2627328" y="497506"/>
                    <a:pt x="2599851" y="497506"/>
                  </a:cubicBezTo>
                  <a:lnTo>
                    <a:pt x="49751" y="497506"/>
                  </a:lnTo>
                  <a:cubicBezTo>
                    <a:pt x="22274" y="497506"/>
                    <a:pt x="0" y="475232"/>
                    <a:pt x="0" y="447755"/>
                  </a:cubicBezTo>
                  <a:lnTo>
                    <a:pt x="0" y="49751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8000" tIns="72000" rIns="108000" bIns="72000" numCol="1" spcCol="1270" anchor="ctr" anchorCtr="0">
              <a:sp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a mulher: </a:t>
              </a:r>
              <a:endParaRPr lang="pt-PT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5926940" y="1698051"/>
              <a:ext cx="2342564" cy="1265813"/>
            </a:xfrm>
            <a:custGeom>
              <a:avLst/>
              <a:gdLst>
                <a:gd name="connsiteX0" fmla="*/ 0 w 2023422"/>
                <a:gd name="connsiteY0" fmla="*/ 121569 h 1215694"/>
                <a:gd name="connsiteX1" fmla="*/ 121569 w 2023422"/>
                <a:gd name="connsiteY1" fmla="*/ 0 h 1215694"/>
                <a:gd name="connsiteX2" fmla="*/ 1901853 w 2023422"/>
                <a:gd name="connsiteY2" fmla="*/ 0 h 1215694"/>
                <a:gd name="connsiteX3" fmla="*/ 2023422 w 2023422"/>
                <a:gd name="connsiteY3" fmla="*/ 121569 h 1215694"/>
                <a:gd name="connsiteX4" fmla="*/ 2023422 w 2023422"/>
                <a:gd name="connsiteY4" fmla="*/ 1094125 h 1215694"/>
                <a:gd name="connsiteX5" fmla="*/ 1901853 w 2023422"/>
                <a:gd name="connsiteY5" fmla="*/ 1215694 h 1215694"/>
                <a:gd name="connsiteX6" fmla="*/ 121569 w 2023422"/>
                <a:gd name="connsiteY6" fmla="*/ 1215694 h 1215694"/>
                <a:gd name="connsiteX7" fmla="*/ 0 w 2023422"/>
                <a:gd name="connsiteY7" fmla="*/ 1094125 h 1215694"/>
                <a:gd name="connsiteX8" fmla="*/ 0 w 2023422"/>
                <a:gd name="connsiteY8" fmla="*/ 121569 h 12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422" h="1215694">
                  <a:moveTo>
                    <a:pt x="0" y="121569"/>
                  </a:moveTo>
                  <a:cubicBezTo>
                    <a:pt x="0" y="54428"/>
                    <a:pt x="54428" y="0"/>
                    <a:pt x="121569" y="0"/>
                  </a:cubicBezTo>
                  <a:lnTo>
                    <a:pt x="1901853" y="0"/>
                  </a:lnTo>
                  <a:cubicBezTo>
                    <a:pt x="1968994" y="0"/>
                    <a:pt x="2023422" y="54428"/>
                    <a:pt x="2023422" y="121569"/>
                  </a:cubicBezTo>
                  <a:lnTo>
                    <a:pt x="2023422" y="1094125"/>
                  </a:lnTo>
                  <a:cubicBezTo>
                    <a:pt x="2023422" y="1161266"/>
                    <a:pt x="1968994" y="1215694"/>
                    <a:pt x="1901853" y="1215694"/>
                  </a:cubicBezTo>
                  <a:lnTo>
                    <a:pt x="121569" y="1215694"/>
                  </a:lnTo>
                  <a:cubicBezTo>
                    <a:pt x="54428" y="1215694"/>
                    <a:pt x="0" y="1161266"/>
                    <a:pt x="0" y="1094125"/>
                  </a:cubicBezTo>
                  <a:lnTo>
                    <a:pt x="0" y="12156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era a dona de casa, a mãe e a esposa, a quem cabia zelar pelo bem-estar do marido e da educação dos filhos;</a:t>
              </a:r>
              <a:endParaRPr lang="pt-PT" sz="17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5926940" y="3047740"/>
              <a:ext cx="2342564" cy="1265813"/>
            </a:xfrm>
            <a:custGeom>
              <a:avLst/>
              <a:gdLst>
                <a:gd name="connsiteX0" fmla="*/ 0 w 2023422"/>
                <a:gd name="connsiteY0" fmla="*/ 147236 h 1472361"/>
                <a:gd name="connsiteX1" fmla="*/ 147236 w 2023422"/>
                <a:gd name="connsiteY1" fmla="*/ 0 h 1472361"/>
                <a:gd name="connsiteX2" fmla="*/ 1876186 w 2023422"/>
                <a:gd name="connsiteY2" fmla="*/ 0 h 1472361"/>
                <a:gd name="connsiteX3" fmla="*/ 2023422 w 2023422"/>
                <a:gd name="connsiteY3" fmla="*/ 147236 h 1472361"/>
                <a:gd name="connsiteX4" fmla="*/ 2023422 w 2023422"/>
                <a:gd name="connsiteY4" fmla="*/ 1325125 h 1472361"/>
                <a:gd name="connsiteX5" fmla="*/ 1876186 w 2023422"/>
                <a:gd name="connsiteY5" fmla="*/ 1472361 h 1472361"/>
                <a:gd name="connsiteX6" fmla="*/ 147236 w 2023422"/>
                <a:gd name="connsiteY6" fmla="*/ 1472361 h 1472361"/>
                <a:gd name="connsiteX7" fmla="*/ 0 w 2023422"/>
                <a:gd name="connsiteY7" fmla="*/ 1325125 h 1472361"/>
                <a:gd name="connsiteX8" fmla="*/ 0 w 2023422"/>
                <a:gd name="connsiteY8" fmla="*/ 147236 h 147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422" h="1472361">
                  <a:moveTo>
                    <a:pt x="0" y="147236"/>
                  </a:moveTo>
                  <a:cubicBezTo>
                    <a:pt x="0" y="65920"/>
                    <a:pt x="65920" y="0"/>
                    <a:pt x="147236" y="0"/>
                  </a:cubicBezTo>
                  <a:lnTo>
                    <a:pt x="1876186" y="0"/>
                  </a:lnTo>
                  <a:cubicBezTo>
                    <a:pt x="1957502" y="0"/>
                    <a:pt x="2023422" y="65920"/>
                    <a:pt x="2023422" y="147236"/>
                  </a:cubicBezTo>
                  <a:lnTo>
                    <a:pt x="2023422" y="1325125"/>
                  </a:lnTo>
                  <a:cubicBezTo>
                    <a:pt x="2023422" y="1406441"/>
                    <a:pt x="1957502" y="1472361"/>
                    <a:pt x="1876186" y="1472361"/>
                  </a:cubicBezTo>
                  <a:lnTo>
                    <a:pt x="147236" y="1472361"/>
                  </a:lnTo>
                  <a:cubicBezTo>
                    <a:pt x="65920" y="1472361"/>
                    <a:pt x="0" y="1406441"/>
                    <a:pt x="0" y="1325125"/>
                  </a:cubicBezTo>
                  <a:lnTo>
                    <a:pt x="0" y="147236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cuidava da gestão da casa e dos criados;</a:t>
              </a:r>
              <a:br>
                <a:rPr lang="pt-PT" sz="17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t-PT" sz="17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cabia-lhe organizar as receções e os eventos sociais da família; </a:t>
              </a:r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5926940" y="4400305"/>
              <a:ext cx="2342564" cy="1265813"/>
            </a:xfrm>
            <a:custGeom>
              <a:avLst/>
              <a:gdLst>
                <a:gd name="connsiteX0" fmla="*/ 0 w 2189684"/>
                <a:gd name="connsiteY0" fmla="*/ 95632 h 956321"/>
                <a:gd name="connsiteX1" fmla="*/ 95632 w 2189684"/>
                <a:gd name="connsiteY1" fmla="*/ 0 h 956321"/>
                <a:gd name="connsiteX2" fmla="*/ 2094052 w 2189684"/>
                <a:gd name="connsiteY2" fmla="*/ 0 h 956321"/>
                <a:gd name="connsiteX3" fmla="*/ 2189684 w 2189684"/>
                <a:gd name="connsiteY3" fmla="*/ 95632 h 956321"/>
                <a:gd name="connsiteX4" fmla="*/ 2189684 w 2189684"/>
                <a:gd name="connsiteY4" fmla="*/ 860689 h 956321"/>
                <a:gd name="connsiteX5" fmla="*/ 2094052 w 2189684"/>
                <a:gd name="connsiteY5" fmla="*/ 956321 h 956321"/>
                <a:gd name="connsiteX6" fmla="*/ 95632 w 2189684"/>
                <a:gd name="connsiteY6" fmla="*/ 956321 h 956321"/>
                <a:gd name="connsiteX7" fmla="*/ 0 w 2189684"/>
                <a:gd name="connsiteY7" fmla="*/ 860689 h 956321"/>
                <a:gd name="connsiteX8" fmla="*/ 0 w 2189684"/>
                <a:gd name="connsiteY8" fmla="*/ 95632 h 9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684" h="956321">
                  <a:moveTo>
                    <a:pt x="0" y="95632"/>
                  </a:moveTo>
                  <a:cubicBezTo>
                    <a:pt x="0" y="42816"/>
                    <a:pt x="42816" y="0"/>
                    <a:pt x="95632" y="0"/>
                  </a:cubicBezTo>
                  <a:lnTo>
                    <a:pt x="2094052" y="0"/>
                  </a:lnTo>
                  <a:cubicBezTo>
                    <a:pt x="2146868" y="0"/>
                    <a:pt x="2189684" y="42816"/>
                    <a:pt x="2189684" y="95632"/>
                  </a:cubicBezTo>
                  <a:lnTo>
                    <a:pt x="2189684" y="860689"/>
                  </a:lnTo>
                  <a:cubicBezTo>
                    <a:pt x="2189684" y="913505"/>
                    <a:pt x="2146868" y="956321"/>
                    <a:pt x="2094052" y="956321"/>
                  </a:cubicBezTo>
                  <a:lnTo>
                    <a:pt x="95632" y="956321"/>
                  </a:lnTo>
                  <a:cubicBezTo>
                    <a:pt x="42816" y="956321"/>
                    <a:pt x="0" y="913505"/>
                    <a:pt x="0" y="860689"/>
                  </a:cubicBezTo>
                  <a:lnTo>
                    <a:pt x="0" y="95632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7112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era-lhe atribuído um estatuto legal de dependência e de menoridade face ao homem.</a:t>
              </a:r>
              <a:endParaRPr lang="pt-PT" sz="1700" kern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344586" y="1081123"/>
              <a:ext cx="2688707" cy="49625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sp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o homem:</a:t>
              </a:r>
              <a:endPara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eta curvada para baixo 6"/>
          <p:cNvSpPr/>
          <p:nvPr/>
        </p:nvSpPr>
        <p:spPr>
          <a:xfrm>
            <a:off x="2533704" y="896795"/>
            <a:ext cx="4094470" cy="652535"/>
          </a:xfrm>
          <a:prstGeom prst="curvedDownArrow">
            <a:avLst>
              <a:gd name="adj1" fmla="val 25000"/>
              <a:gd name="adj2" fmla="val 121681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2050" name="Picture 2" descr="http://www.histoire-image.org/pleincadre/img/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stoire-image.org/pleincadre/img/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70952" y="518840"/>
            <a:ext cx="82020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Na família burguesa, os papéis eram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definidos rigidamente: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7F7F7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11834</TotalTime>
  <Words>2154</Words>
  <Application>Microsoft Office PowerPoint</Application>
  <PresentationFormat>On-screen Show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1_Tema do Office</vt:lpstr>
      <vt:lpstr>PowerPoint Presentation</vt:lpstr>
      <vt:lpstr>PowerPoint Presentation</vt:lpstr>
      <vt:lpstr>PowerPoint Presentation</vt:lpstr>
      <vt:lpstr>PowerPoint Presentation</vt:lpstr>
      <vt:lpstr>A condição burguesa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Proliferação do setor terciário e  incremento das classes médias</vt:lpstr>
      <vt:lpstr>A média e pequena burguesia</vt:lpstr>
      <vt:lpstr>PowerPoint Presentation</vt:lpstr>
      <vt:lpstr>A condição operária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e diversidade da sociedade oitocentista</dc:title>
  <dc:creator>Proprietario</dc:creator>
  <cp:lastModifiedBy>Zenaida Cochofel</cp:lastModifiedBy>
  <cp:revision>71</cp:revision>
  <dcterms:created xsi:type="dcterms:W3CDTF">2014-05-09T09:58:43Z</dcterms:created>
  <dcterms:modified xsi:type="dcterms:W3CDTF">2014-07-23T08:51:16Z</dcterms:modified>
</cp:coreProperties>
</file>