
<file path=[Content_Types].xml><?xml version="1.0" encoding="utf-8"?>
<Types xmlns="http://schemas.openxmlformats.org/package/2006/content-types">
  <Default ContentType="image/jpeg" Extension="jpeg"/>
  <Default ContentType="image/jpeg" Extension="jpg"/>
  <Default ContentType="audio/mpeg" Extension="mp3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ms-powerpoint.changesinfo+xml" PartName="/ppt/changesInfos/changesInfo1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0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ms-powerpoint.revisioninfo+xml" PartName="/ppt/revisionInfo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87" r:id="rId2"/>
    <p:sldId id="256" r:id="rId3"/>
    <p:sldId id="257" r:id="rId4"/>
    <p:sldId id="259" r:id="rId5"/>
    <p:sldId id="280" r:id="rId6"/>
    <p:sldId id="282" r:id="rId7"/>
    <p:sldId id="283" r:id="rId8"/>
    <p:sldId id="258" r:id="rId9"/>
    <p:sldId id="260" r:id="rId10"/>
    <p:sldId id="274" r:id="rId11"/>
    <p:sldId id="261" r:id="rId12"/>
    <p:sldId id="262" r:id="rId13"/>
    <p:sldId id="284" r:id="rId14"/>
    <p:sldId id="273" r:id="rId15"/>
    <p:sldId id="263" r:id="rId16"/>
    <p:sldId id="264" r:id="rId17"/>
    <p:sldId id="265" r:id="rId18"/>
    <p:sldId id="275" r:id="rId19"/>
    <p:sldId id="278" r:id="rId20"/>
    <p:sldId id="266" r:id="rId21"/>
    <p:sldId id="281" r:id="rId22"/>
    <p:sldId id="279" r:id="rId23"/>
    <p:sldId id="267" r:id="rId24"/>
    <p:sldId id="268" r:id="rId25"/>
    <p:sldId id="285" r:id="rId26"/>
    <p:sldId id="269" r:id="rId27"/>
    <p:sldId id="270" r:id="rId28"/>
    <p:sldId id="286" r:id="rId29"/>
    <p:sldId id="271" r:id="rId30"/>
    <p:sldId id="272" r:id="rId31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A7E"/>
    <a:srgbClr val="009BD2"/>
    <a:srgbClr val="FFFFFF"/>
    <a:srgbClr val="F8F8F8"/>
    <a:srgbClr val="000000"/>
    <a:srgbClr val="333333"/>
    <a:srgbClr val="FED785"/>
    <a:srgbClr val="EEECE1"/>
    <a:srgbClr val="C42F00"/>
    <a:srgbClr val="FDFA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115B21-109E-4197-8EE3-E1C93A708DD4}" v="1" dt="2022-05-19T09:03:26.4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Estilo Claro 1 - Destaqu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Estilo Médio 2 - Destaqu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Estilo Médio 3 - Destaqu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Estilo Médio 3 - Destaqu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2833802-FEF1-4C79-8D5D-14CF1EAF98D9}" styleName="Estilo Claro 2 - Destaqu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75DCB02-9BB8-47FD-8907-85C794F793BA}" styleName="Estilo com Tema 1 - Destaqu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DCAF9ED-07DC-4A11-8D7F-57B35C25682E}" styleName="Estilo Médio 1 - Destaqu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660B408-B3CF-4A94-85FC-2B1E0A45F4A2}" styleName="Estilo Escuro 2 - Destaque 1/Destaqu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7292A2E-F333-43FB-9621-5CBBE7FDCDCB}" styleName="Estilo Claro 2 - Destaqu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0A1B5D5-9B99-4C35-A422-299274C87663}" styleName="Estilo Médio 1 - Destaqu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DA37D80-6434-44D0-A028-1B22A696006F}" styleName="Estilo Claro 3 - Destaqu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5758FB7-9AC5-4552-8A53-C91805E547FA}" styleName="Estilo com Tema 1 - Destaqu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Estilo Claro 1 - Destaqu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Destaqu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Estilo Médio 1 - Destaqu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50" autoAdjust="0"/>
    <p:restoredTop sz="90498" autoAdjust="0"/>
  </p:normalViewPr>
  <p:slideViewPr>
    <p:cSldViewPr>
      <p:cViewPr varScale="1">
        <p:scale>
          <a:sx n="136" d="100"/>
          <a:sy n="136" d="100"/>
        </p:scale>
        <p:origin x="2310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9.xml" Type="http://schemas.openxmlformats.org/officeDocument/2006/relationships/slide"/><Relationship Id="rId11" Target="slides/slide10.xml" Type="http://schemas.openxmlformats.org/officeDocument/2006/relationships/slide"/><Relationship Id="rId12" Target="slides/slide11.xml" Type="http://schemas.openxmlformats.org/officeDocument/2006/relationships/slide"/><Relationship Id="rId13" Target="slides/slide12.xml" Type="http://schemas.openxmlformats.org/officeDocument/2006/relationships/slide"/><Relationship Id="rId14" Target="slides/slide13.xml" Type="http://schemas.openxmlformats.org/officeDocument/2006/relationships/slide"/><Relationship Id="rId15" Target="slides/slide14.xml" Type="http://schemas.openxmlformats.org/officeDocument/2006/relationships/slide"/><Relationship Id="rId16" Target="slides/slide15.xml" Type="http://schemas.openxmlformats.org/officeDocument/2006/relationships/slide"/><Relationship Id="rId17" Target="slides/slide16.xml" Type="http://schemas.openxmlformats.org/officeDocument/2006/relationships/slide"/><Relationship Id="rId18" Target="slides/slide17.xml" Type="http://schemas.openxmlformats.org/officeDocument/2006/relationships/slide"/><Relationship Id="rId19" Target="slides/slide18.xml" Type="http://schemas.openxmlformats.org/officeDocument/2006/relationships/slide"/><Relationship Id="rId2" Target="slides/slide1.xml" Type="http://schemas.openxmlformats.org/officeDocument/2006/relationships/slide"/><Relationship Id="rId20" Target="slides/slide19.xml" Type="http://schemas.openxmlformats.org/officeDocument/2006/relationships/slide"/><Relationship Id="rId21" Target="slides/slide20.xml" Type="http://schemas.openxmlformats.org/officeDocument/2006/relationships/slide"/><Relationship Id="rId22" Target="slides/slide21.xml" Type="http://schemas.openxmlformats.org/officeDocument/2006/relationships/slide"/><Relationship Id="rId23" Target="slides/slide22.xml" Type="http://schemas.openxmlformats.org/officeDocument/2006/relationships/slide"/><Relationship Id="rId24" Target="slides/slide23.xml" Type="http://schemas.openxmlformats.org/officeDocument/2006/relationships/slide"/><Relationship Id="rId25" Target="slides/slide24.xml" Type="http://schemas.openxmlformats.org/officeDocument/2006/relationships/slide"/><Relationship Id="rId26" Target="slides/slide25.xml" Type="http://schemas.openxmlformats.org/officeDocument/2006/relationships/slide"/><Relationship Id="rId27" Target="slides/slide26.xml" Type="http://schemas.openxmlformats.org/officeDocument/2006/relationships/slide"/><Relationship Id="rId28" Target="slides/slide27.xml" Type="http://schemas.openxmlformats.org/officeDocument/2006/relationships/slide"/><Relationship Id="rId29" Target="slides/slide28.xml" Type="http://schemas.openxmlformats.org/officeDocument/2006/relationships/slide"/><Relationship Id="rId3" Target="slides/slide2.xml" Type="http://schemas.openxmlformats.org/officeDocument/2006/relationships/slide"/><Relationship Id="rId30" Target="slides/slide29.xml" Type="http://schemas.openxmlformats.org/officeDocument/2006/relationships/slide"/><Relationship Id="rId31" Target="slides/slide30.xml" Type="http://schemas.openxmlformats.org/officeDocument/2006/relationships/slide"/><Relationship Id="rId32" Target="notesMasters/notesMaster1.xml" Type="http://schemas.openxmlformats.org/officeDocument/2006/relationships/notesMaster"/><Relationship Id="rId33" Target="presProps.xml" Type="http://schemas.openxmlformats.org/officeDocument/2006/relationships/presProps"/><Relationship Id="rId34" Target="viewProps.xml" Type="http://schemas.openxmlformats.org/officeDocument/2006/relationships/viewProps"/><Relationship Id="rId35" Target="theme/theme1.xml" Type="http://schemas.openxmlformats.org/officeDocument/2006/relationships/theme"/><Relationship Id="rId36" Target="tableStyles.xml" Type="http://schemas.openxmlformats.org/officeDocument/2006/relationships/tableStyles"/><Relationship Id="rId37" Target="changesInfos/changesInfo1.xml" Type="http://schemas.microsoft.com/office/2016/11/relationships/changesInfo"/><Relationship Id="rId38" Target="revisionInfo.xml" Type="http://schemas.microsoft.com/office/2015/10/relationships/revisionInfo"/><Relationship Id="rId4" Target="slides/slide3.xml" Type="http://schemas.openxmlformats.org/officeDocument/2006/relationships/slide"/><Relationship Id="rId5" Target="slides/slide4.xml" Type="http://schemas.openxmlformats.org/officeDocument/2006/relationships/slide"/><Relationship Id="rId6" Target="slides/slide5.xml" Type="http://schemas.openxmlformats.org/officeDocument/2006/relationships/slide"/><Relationship Id="rId7" Target="slides/slide6.xml" Type="http://schemas.openxmlformats.org/officeDocument/2006/relationships/slide"/><Relationship Id="rId8" Target="slides/slide7.xml" Type="http://schemas.openxmlformats.org/officeDocument/2006/relationships/slide"/><Relationship Id="rId9" Target="slides/slide8.xml" Type="http://schemas.openxmlformats.org/officeDocument/2006/relationships/slide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 Magalhães" userId="87340ae4-986f-4283-a2c9-b798ad593052" providerId="ADAL" clId="{33115B21-109E-4197-8EE3-E1C93A708DD4}"/>
    <pc:docChg chg="undo custSel addSld delSld modSld">
      <pc:chgData name="Ana Magalhães" userId="87340ae4-986f-4283-a2c9-b798ad593052" providerId="ADAL" clId="{33115B21-109E-4197-8EE3-E1C93A708DD4}" dt="2022-05-19T09:03:41.348" v="4"/>
      <pc:docMkLst>
        <pc:docMk/>
      </pc:docMkLst>
      <pc:sldChg chg="del">
        <pc:chgData name="Ana Magalhães" userId="87340ae4-986f-4283-a2c9-b798ad593052" providerId="ADAL" clId="{33115B21-109E-4197-8EE3-E1C93A708DD4}" dt="2022-05-19T09:03:29.305" v="1" actId="47"/>
        <pc:sldMkLst>
          <pc:docMk/>
          <pc:sldMk cId="3407345024" sldId="277"/>
        </pc:sldMkLst>
      </pc:sldChg>
      <pc:sldChg chg="modSp add mod">
        <pc:chgData name="Ana Magalhães" userId="87340ae4-986f-4283-a2c9-b798ad593052" providerId="ADAL" clId="{33115B21-109E-4197-8EE3-E1C93A708DD4}" dt="2022-05-19T09:03:41.348" v="4"/>
        <pc:sldMkLst>
          <pc:docMk/>
          <pc:sldMk cId="792068563" sldId="287"/>
        </pc:sldMkLst>
        <pc:spChg chg="mod">
          <ac:chgData name="Ana Magalhães" userId="87340ae4-986f-4283-a2c9-b798ad593052" providerId="ADAL" clId="{33115B21-109E-4197-8EE3-E1C93A708DD4}" dt="2022-05-19T09:03:41.348" v="4"/>
          <ac:spMkLst>
            <pc:docMk/>
            <pc:sldMk cId="792068563" sldId="287"/>
            <ac:spMk id="6" creationId="{6EE25B0E-6004-D045-81CA-430765BBDC9E}"/>
          </ac:spMkLst>
        </pc:spChg>
      </pc:sldChg>
    </pc:docChg>
  </pc:docChgLst>
</pc:chgInfo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533A20-E1D6-4882-BC54-D62EA27B1F4F}" type="datetimeFigureOut">
              <a:rPr lang="pt-PT" smtClean="0"/>
              <a:pPr/>
              <a:t>19/05/2022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4F0F3-24DF-4D5A-9BA5-3E37F613EB27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72148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1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_rels/notesSlide1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.xml" Type="http://schemas.openxmlformats.org/officeDocument/2006/relationships/slide"/></Relationships>
</file>

<file path=ppt/notesSlides/_rels/notesSlide1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.xml" Type="http://schemas.openxmlformats.org/officeDocument/2006/relationships/slide"/></Relationships>
</file>

<file path=ppt/notesSlides/_rels/notesSlide1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_rels/notesSlide1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4.xml" Type="http://schemas.openxmlformats.org/officeDocument/2006/relationships/slide"/></Relationships>
</file>

<file path=ppt/notesSlides/_rels/notesSlide1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.xml" Type="http://schemas.openxmlformats.org/officeDocument/2006/relationships/slide"/></Relationships>
</file>

<file path=ppt/notesSlides/_rels/notesSlide1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6.xml" Type="http://schemas.openxmlformats.org/officeDocument/2006/relationships/slide"/></Relationships>
</file>

<file path=ppt/notesSlides/_rels/notesSlide1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.xml" Type="http://schemas.openxmlformats.org/officeDocument/2006/relationships/slide"/></Relationships>
</file>

<file path=ppt/notesSlides/_rels/notesSlide1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8.xml" Type="http://schemas.openxmlformats.org/officeDocument/2006/relationships/slide"/></Relationships>
</file>

<file path=ppt/notesSlides/_rels/notesSlide1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9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2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0.xml" Type="http://schemas.openxmlformats.org/officeDocument/2006/relationships/slide"/></Relationships>
</file>

<file path=ppt/notesSlides/_rels/notesSlide2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1.xml" Type="http://schemas.openxmlformats.org/officeDocument/2006/relationships/slide"/></Relationships>
</file>

<file path=ppt/notesSlides/_rels/notesSlide2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2.xml" Type="http://schemas.openxmlformats.org/officeDocument/2006/relationships/slide"/></Relationships>
</file>

<file path=ppt/notesSlides/_rels/notesSlide2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3.xml" Type="http://schemas.openxmlformats.org/officeDocument/2006/relationships/slide"/></Relationships>
</file>

<file path=ppt/notesSlides/_rels/notesSlide2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4.xml" Type="http://schemas.openxmlformats.org/officeDocument/2006/relationships/slide"/></Relationships>
</file>

<file path=ppt/notesSlides/_rels/notesSlide2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5.xml" Type="http://schemas.openxmlformats.org/officeDocument/2006/relationships/slide"/></Relationships>
</file>

<file path=ppt/notesSlides/_rels/notesSlide2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6.xml" Type="http://schemas.openxmlformats.org/officeDocument/2006/relationships/slide"/></Relationships>
</file>

<file path=ppt/notesSlides/_rels/notesSlide2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7.xml" Type="http://schemas.openxmlformats.org/officeDocument/2006/relationships/slide"/></Relationships>
</file>

<file path=ppt/notesSlides/_rels/notesSlide2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8.xml" Type="http://schemas.openxmlformats.org/officeDocument/2006/relationships/slide"/></Relationships>
</file>

<file path=ppt/notesSlides/_rels/notesSlide2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9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3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0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3825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260385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844399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883346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None/>
              <a:tabLst/>
              <a:defRPr/>
            </a:pPr>
            <a:endParaRPr lang="es-ES" baseline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0025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588881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162772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440865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279491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279491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None/>
              <a:tabLst/>
              <a:defRPr/>
            </a:pPr>
            <a:endParaRPr lang="es-ES" baseline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0025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385938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None/>
              <a:tabLst/>
              <a:defRPr/>
            </a:pPr>
            <a:endParaRPr lang="es-ES" baseline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00253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None/>
              <a:tabLst/>
              <a:defRPr/>
            </a:pPr>
            <a:endParaRPr lang="es-ES" baseline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00253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None/>
              <a:tabLst/>
              <a:defRPr/>
            </a:pPr>
            <a:endParaRPr lang="es-ES" baseline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00253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538374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51312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None/>
              <a:tabLst/>
              <a:defRPr/>
            </a:pPr>
            <a:endParaRPr lang="es-ES" baseline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00253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26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253011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373141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None/>
              <a:tabLst/>
              <a:defRPr/>
            </a:pPr>
            <a:endParaRPr lang="es-ES" baseline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00253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pt-PT" sz="120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25287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sz="1200" dirty="0"/>
          </a:p>
          <a:p>
            <a:pPr marL="171450" indent="-171450">
              <a:buFontTx/>
              <a:buChar char="-"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980533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aseline="0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30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50179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pt-PT" sz="1200" b="1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05846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None/>
              <a:tabLst/>
              <a:defRPr/>
            </a:pPr>
            <a:endParaRPr lang="es-ES" baseline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0025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None/>
              <a:tabLst/>
              <a:defRPr/>
            </a:pPr>
            <a:endParaRPr lang="es-ES" baseline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0025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None/>
              <a:tabLst/>
              <a:defRPr/>
            </a:pPr>
            <a:endParaRPr lang="es-ES" baseline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0025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13058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4F0F3-24DF-4D5A-9BA5-3E37F613EB27}" type="slidenum">
              <a:rPr lang="pt-PT" smtClean="0"/>
              <a:pPr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5533270"/>
      </p:ext>
    </p:extLst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CBF8-61B5-48FC-A063-631CF6725DF1}" type="datetimeFigureOut">
              <a:rPr lang="pt-PT" smtClean="0"/>
              <a:pPr/>
              <a:t>19/05/2022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F5FE-0B57-4476-A11B-B3CE6FD70BE8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CBF8-61B5-48FC-A063-631CF6725DF1}" type="datetimeFigureOut">
              <a:rPr lang="pt-PT" smtClean="0"/>
              <a:pPr/>
              <a:t>19/05/2022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F5FE-0B57-4476-A11B-B3CE6FD70BE8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CBF8-61B5-48FC-A063-631CF6725DF1}" type="datetimeFigureOut">
              <a:rPr lang="pt-PT" smtClean="0"/>
              <a:pPr/>
              <a:t>19/05/2022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F5FE-0B57-4476-A11B-B3CE6FD70BE8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CBF8-61B5-48FC-A063-631CF6725DF1}" type="datetimeFigureOut">
              <a:rPr lang="pt-PT" smtClean="0"/>
              <a:pPr/>
              <a:t>19/05/2022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F5FE-0B57-4476-A11B-B3CE6FD70BE8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CBF8-61B5-48FC-A063-631CF6725DF1}" type="datetimeFigureOut">
              <a:rPr lang="pt-PT" smtClean="0"/>
              <a:pPr/>
              <a:t>19/05/2022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F5FE-0B57-4476-A11B-B3CE6FD70BE8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CBF8-61B5-48FC-A063-631CF6725DF1}" type="datetimeFigureOut">
              <a:rPr lang="pt-PT" smtClean="0"/>
              <a:pPr/>
              <a:t>19/05/2022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F5FE-0B57-4476-A11B-B3CE6FD70BE8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CBF8-61B5-48FC-A063-631CF6725DF1}" type="datetimeFigureOut">
              <a:rPr lang="pt-PT" smtClean="0"/>
              <a:pPr/>
              <a:t>19/05/2022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F5FE-0B57-4476-A11B-B3CE6FD70BE8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CBF8-61B5-48FC-A063-631CF6725DF1}" type="datetimeFigureOut">
              <a:rPr lang="pt-PT" smtClean="0"/>
              <a:pPr/>
              <a:t>19/05/2022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F5FE-0B57-4476-A11B-B3CE6FD70BE8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CBF8-61B5-48FC-A063-631CF6725DF1}" type="datetimeFigureOut">
              <a:rPr lang="pt-PT" smtClean="0"/>
              <a:pPr/>
              <a:t>19/05/2022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F5FE-0B57-4476-A11B-B3CE6FD70BE8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CBF8-61B5-48FC-A063-631CF6725DF1}" type="datetimeFigureOut">
              <a:rPr lang="pt-PT" smtClean="0"/>
              <a:pPr/>
              <a:t>19/05/2022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F5FE-0B57-4476-A11B-B3CE6FD70BE8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CBF8-61B5-48FC-A063-631CF6725DF1}" type="datetimeFigureOut">
              <a:rPr lang="pt-PT" smtClean="0"/>
              <a:pPr/>
              <a:t>19/05/2022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F5FE-0B57-4476-A11B-B3CE6FD70BE8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ACCBF8-61B5-48FC-A063-631CF6725DF1}" type="datetimeFigureOut">
              <a:rPr lang="pt-PT" smtClean="0"/>
              <a:pPr/>
              <a:t>19/05/2022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9F5FE-0B57-4476-A11B-B3CE6FD70BE8}" type="slidenum">
              <a:rPr lang="pt-PT" smtClean="0"/>
              <a:pPr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jp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6.xml" Type="http://schemas.openxmlformats.org/officeDocument/2006/relationships/slideLayout"/><Relationship Id="rId2" Target="../notesSlides/notesSlide10.xml" Type="http://schemas.openxmlformats.org/officeDocument/2006/relationships/notesSlide"/><Relationship Id="rId3" Target="../media/image9.jpg" Type="http://schemas.openxmlformats.org/officeDocument/2006/relationships/image"/><Relationship Id="rId4" Target="../media/image24.jpeg" Type="http://schemas.openxmlformats.org/officeDocument/2006/relationships/image"/><Relationship Id="rId5" Target="../media/image25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media/media1.mp3" Type="http://schemas.microsoft.com/office/2007/relationships/media"/><Relationship Id="rId2" Target="../media/media1.mp3" Type="http://schemas.openxmlformats.org/officeDocument/2006/relationships/audio"/><Relationship Id="rId3" Target="../slideLayouts/slideLayout6.xml" Type="http://schemas.openxmlformats.org/officeDocument/2006/relationships/slideLayout"/><Relationship Id="rId4" Target="../notesSlides/notesSlide11.xml" Type="http://schemas.openxmlformats.org/officeDocument/2006/relationships/notesSlide"/><Relationship Id="rId5" Target="../media/image9.jpg" Type="http://schemas.openxmlformats.org/officeDocument/2006/relationships/image"/><Relationship Id="rId6" Target="../media/image26.jpeg" Type="http://schemas.openxmlformats.org/officeDocument/2006/relationships/image"/><Relationship Id="rId7" Target="../media/image27.jpeg" Type="http://schemas.openxmlformats.org/officeDocument/2006/relationships/image"/><Relationship Id="rId8" Target="../media/image28.jpeg" Type="http://schemas.openxmlformats.org/officeDocument/2006/relationships/image"/><Relationship Id="rId9" Target="../media/image29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6.xml" Type="http://schemas.openxmlformats.org/officeDocument/2006/relationships/slideLayout"/><Relationship Id="rId2" Target="../notesSlides/notesSlide12.xml" Type="http://schemas.openxmlformats.org/officeDocument/2006/relationships/notesSlide"/><Relationship Id="rId3" Target="../media/image9.jpg" Type="http://schemas.openxmlformats.org/officeDocument/2006/relationships/image"/><Relationship Id="rId4" Target="../media/image30.jpeg" Type="http://schemas.openxmlformats.org/officeDocument/2006/relationships/image"/><Relationship Id="rId5" Target="../media/image31.png" Type="http://schemas.openxmlformats.org/officeDocument/2006/relationships/image"/><Relationship Id="rId6" Target="slide13.xml" Type="http://schemas.openxmlformats.org/officeDocument/2006/relationships/slide"/></Relationships>
</file>

<file path=ppt/slides/_rels/slide13.xml.rels><?xml version="1.0" encoding="UTF-8" standalone="yes"?><Relationships xmlns="http://schemas.openxmlformats.org/package/2006/relationships"><Relationship Id="rId1" Target="../slideLayouts/slideLayout6.xml" Type="http://schemas.openxmlformats.org/officeDocument/2006/relationships/slideLayout"/><Relationship Id="rId2" Target="../notesSlides/notesSlide13.xml" Type="http://schemas.openxmlformats.org/officeDocument/2006/relationships/notesSlide"/><Relationship Id="rId3" Target="../media/image31.png" Type="http://schemas.openxmlformats.org/officeDocument/2006/relationships/image"/><Relationship Id="rId4" Target="../media/image9.jpg" Type="http://schemas.openxmlformats.org/officeDocument/2006/relationships/image"/><Relationship Id="rId5" Target="slide12.xml" Type="http://schemas.openxmlformats.org/officeDocument/2006/relationships/slide"/></Relationships>
</file>

<file path=ppt/slides/_rels/slide14.xml.rels><?xml version="1.0" encoding="UTF-8" standalone="yes"?><Relationships xmlns="http://schemas.openxmlformats.org/package/2006/relationships"><Relationship Id="rId1" Target="../slideLayouts/slideLayout6.xml" Type="http://schemas.openxmlformats.org/officeDocument/2006/relationships/slideLayout"/><Relationship Id="rId2" Target="../notesSlides/notesSlide14.xml" Type="http://schemas.openxmlformats.org/officeDocument/2006/relationships/notesSlide"/><Relationship Id="rId3" Target="../media/image9.jpg" Type="http://schemas.openxmlformats.org/officeDocument/2006/relationships/image"/><Relationship Id="rId4" Target="../media/image32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media/media2.mp3" Type="http://schemas.microsoft.com/office/2007/relationships/media"/><Relationship Id="rId2" Target="../media/media2.mp3" Type="http://schemas.openxmlformats.org/officeDocument/2006/relationships/audio"/><Relationship Id="rId3" Target="../slideLayouts/slideLayout6.xml" Type="http://schemas.openxmlformats.org/officeDocument/2006/relationships/slideLayout"/><Relationship Id="rId4" Target="../notesSlides/notesSlide15.xml" Type="http://schemas.openxmlformats.org/officeDocument/2006/relationships/notesSlide"/><Relationship Id="rId5" Target="../media/image9.jpg" Type="http://schemas.openxmlformats.org/officeDocument/2006/relationships/image"/><Relationship Id="rId6" Target="../media/image33.jpeg" Type="http://schemas.openxmlformats.org/officeDocument/2006/relationships/image"/><Relationship Id="rId7" Target="../media/image34.jpeg" Type="http://schemas.openxmlformats.org/officeDocument/2006/relationships/image"/><Relationship Id="rId8" Target="../media/image35.jpeg" Type="http://schemas.openxmlformats.org/officeDocument/2006/relationships/image"/><Relationship Id="rId9" Target="../media/image29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6.xml" Type="http://schemas.openxmlformats.org/officeDocument/2006/relationships/slideLayout"/><Relationship Id="rId2" Target="../notesSlides/notesSlide16.xml" Type="http://schemas.openxmlformats.org/officeDocument/2006/relationships/notesSlide"/><Relationship Id="rId3" Target="../media/image9.jpg" Type="http://schemas.openxmlformats.org/officeDocument/2006/relationships/image"/><Relationship Id="rId4" Target="../media/image36.jpeg" Type="http://schemas.openxmlformats.org/officeDocument/2006/relationships/image"/><Relationship Id="rId5" Target="../media/image37.png" Type="http://schemas.openxmlformats.org/officeDocument/2006/relationships/image"/><Relationship Id="rId6" Target="../media/image38.jpeg" Type="http://schemas.openxmlformats.org/officeDocument/2006/relationships/image"/><Relationship Id="rId7" Target="../media/image39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media/media3.mp3" Type="http://schemas.microsoft.com/office/2007/relationships/media"/><Relationship Id="rId10" Target="../media/image44.jpeg" Type="http://schemas.openxmlformats.org/officeDocument/2006/relationships/image"/><Relationship Id="rId11" Target="../media/image29.png" Type="http://schemas.openxmlformats.org/officeDocument/2006/relationships/image"/><Relationship Id="rId2" Target="../media/media3.mp3" Type="http://schemas.openxmlformats.org/officeDocument/2006/relationships/audio"/><Relationship Id="rId3" Target="../slideLayouts/slideLayout6.xml" Type="http://schemas.openxmlformats.org/officeDocument/2006/relationships/slideLayout"/><Relationship Id="rId4" Target="../notesSlides/notesSlide17.xml" Type="http://schemas.openxmlformats.org/officeDocument/2006/relationships/notesSlide"/><Relationship Id="rId5" Target="../media/image9.jpg" Type="http://schemas.openxmlformats.org/officeDocument/2006/relationships/image"/><Relationship Id="rId6" Target="../media/image40.jpeg" Type="http://schemas.openxmlformats.org/officeDocument/2006/relationships/image"/><Relationship Id="rId7" Target="../media/image41.png" Type="http://schemas.openxmlformats.org/officeDocument/2006/relationships/image"/><Relationship Id="rId8" Target="../media/image42.jpeg" Type="http://schemas.openxmlformats.org/officeDocument/2006/relationships/image"/><Relationship Id="rId9" Target="../media/image43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6.xml" Type="http://schemas.openxmlformats.org/officeDocument/2006/relationships/slideLayout"/><Relationship Id="rId2" Target="../notesSlides/notesSlide18.xml" Type="http://schemas.openxmlformats.org/officeDocument/2006/relationships/notesSlide"/><Relationship Id="rId3" Target="../media/image9.jpg" Type="http://schemas.openxmlformats.org/officeDocument/2006/relationships/image"/><Relationship Id="rId4" Target="../media/image45.jpeg" Type="http://schemas.openxmlformats.org/officeDocument/2006/relationships/image"/><Relationship Id="rId5" Target="../media/image46.jpg" Type="http://schemas.openxmlformats.org/officeDocument/2006/relationships/image"/><Relationship Id="rId6" Target="slide19.xml" Type="http://schemas.openxmlformats.org/officeDocument/2006/relationships/slide"/></Relationships>
</file>

<file path=ppt/slides/_rels/slide19.xml.rels><?xml version="1.0" encoding="UTF-8" standalone="yes"?><Relationships xmlns="http://schemas.openxmlformats.org/package/2006/relationships"><Relationship Id="rId1" Target="../slideLayouts/slideLayout6.xml" Type="http://schemas.openxmlformats.org/officeDocument/2006/relationships/slideLayout"/><Relationship Id="rId2" Target="../notesSlides/notesSlide19.xml" Type="http://schemas.openxmlformats.org/officeDocument/2006/relationships/notesSlide"/><Relationship Id="rId3" Target="../media/image9.jpg" Type="http://schemas.openxmlformats.org/officeDocument/2006/relationships/image"/><Relationship Id="rId4" Target="slide18.xml" Type="http://schemas.openxmlformats.org/officeDocument/2006/relationships/slide"/><Relationship Id="rId5" Target="../media/image46.jp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2.jp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5.jpeg" Type="http://schemas.openxmlformats.org/officeDocument/2006/relationships/image"/><Relationship Id="rId7" Target="../media/image6.jpeg" Type="http://schemas.openxmlformats.org/officeDocument/2006/relationships/image"/><Relationship Id="rId8" Target="../media/image7.jpe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6.xml" Type="http://schemas.openxmlformats.org/officeDocument/2006/relationships/slideLayout"/><Relationship Id="rId2" Target="../notesSlides/notesSlide20.xml" Type="http://schemas.openxmlformats.org/officeDocument/2006/relationships/notesSlide"/><Relationship Id="rId3" Target="../media/image9.jpg" Type="http://schemas.openxmlformats.org/officeDocument/2006/relationships/image"/><Relationship Id="rId4" Target="../media/image47.jpeg" Type="http://schemas.openxmlformats.org/officeDocument/2006/relationships/image"/><Relationship Id="rId5" Target="../media/image48.jpeg" Type="http://schemas.openxmlformats.org/officeDocument/2006/relationships/image"/><Relationship Id="rId6" Target="slide21.xml" Type="http://schemas.openxmlformats.org/officeDocument/2006/relationships/slide"/><Relationship Id="rId7" Target="slide22.xml" Type="http://schemas.openxmlformats.org/officeDocument/2006/relationships/slide"/></Relationships>
</file>

<file path=ppt/slides/_rels/slide21.xml.rels><?xml version="1.0" encoding="UTF-8" standalone="yes"?><Relationships xmlns="http://schemas.openxmlformats.org/package/2006/relationships"><Relationship Id="rId1" Target="../slideLayouts/slideLayout6.xml" Type="http://schemas.openxmlformats.org/officeDocument/2006/relationships/slideLayout"/><Relationship Id="rId2" Target="../notesSlides/notesSlide21.xml" Type="http://schemas.openxmlformats.org/officeDocument/2006/relationships/notesSlide"/><Relationship Id="rId3" Target="../media/image9.jpg" Type="http://schemas.openxmlformats.org/officeDocument/2006/relationships/image"/><Relationship Id="rId4" Target="../media/image48.jpeg" Type="http://schemas.openxmlformats.org/officeDocument/2006/relationships/image"/><Relationship Id="rId5" Target="slide20.xml" Type="http://schemas.openxmlformats.org/officeDocument/2006/relationships/slide"/></Relationships>
</file>

<file path=ppt/slides/_rels/slide22.xml.rels><?xml version="1.0" encoding="UTF-8" standalone="yes"?><Relationships xmlns="http://schemas.openxmlformats.org/package/2006/relationships"><Relationship Id="rId1" Target="../slideLayouts/slideLayout6.xml" Type="http://schemas.openxmlformats.org/officeDocument/2006/relationships/slideLayout"/><Relationship Id="rId2" Target="../notesSlides/notesSlide22.xml" Type="http://schemas.openxmlformats.org/officeDocument/2006/relationships/notesSlide"/><Relationship Id="rId3" Target="../media/image9.jpg" Type="http://schemas.openxmlformats.org/officeDocument/2006/relationships/image"/><Relationship Id="rId4" Target="../media/image47.jpeg" Type="http://schemas.openxmlformats.org/officeDocument/2006/relationships/image"/><Relationship Id="rId5" Target="slide20.xml" Type="http://schemas.openxmlformats.org/officeDocument/2006/relationships/slide"/></Relationships>
</file>

<file path=ppt/slides/_rels/slide23.xml.rels><?xml version="1.0" encoding="UTF-8" standalone="yes"?><Relationships xmlns="http://schemas.openxmlformats.org/package/2006/relationships"><Relationship Id="rId1" Target="../slideLayouts/slideLayout6.xml" Type="http://schemas.openxmlformats.org/officeDocument/2006/relationships/slideLayout"/><Relationship Id="rId2" Target="../notesSlides/notesSlide23.xml" Type="http://schemas.openxmlformats.org/officeDocument/2006/relationships/notesSlide"/><Relationship Id="rId3" Target="../media/image9.jpg" Type="http://schemas.openxmlformats.org/officeDocument/2006/relationships/image"/><Relationship Id="rId4" Target="../media/image49.jpeg" Type="http://schemas.openxmlformats.org/officeDocument/2006/relationships/image"/><Relationship Id="rId5" Target="../media/image50.jpeg" Type="http://schemas.openxmlformats.org/officeDocument/2006/relationships/image"/><Relationship Id="rId6" Target="../media/image51.jpe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6.xml" Type="http://schemas.openxmlformats.org/officeDocument/2006/relationships/slideLayout"/><Relationship Id="rId2" Target="../notesSlides/notesSlide24.xml" Type="http://schemas.openxmlformats.org/officeDocument/2006/relationships/notesSlide"/><Relationship Id="rId3" Target="../media/image9.jpg" Type="http://schemas.openxmlformats.org/officeDocument/2006/relationships/image"/><Relationship Id="rId4" Target="../media/image52.jpeg" Type="http://schemas.openxmlformats.org/officeDocument/2006/relationships/image"/><Relationship Id="rId5" Target="../media/image53.png" Type="http://schemas.openxmlformats.org/officeDocument/2006/relationships/image"/><Relationship Id="rId6" Target="../media/image54.png" Type="http://schemas.openxmlformats.org/officeDocument/2006/relationships/image"/><Relationship Id="rId7" Target="../media/image55.png" Type="http://schemas.openxmlformats.org/officeDocument/2006/relationships/image"/><Relationship Id="rId8" Target="slide25.xml" Type="http://schemas.openxmlformats.org/officeDocument/2006/relationships/slide"/></Relationships>
</file>

<file path=ppt/slides/_rels/slide25.xml.rels><?xml version="1.0" encoding="UTF-8" standalone="yes"?><Relationships xmlns="http://schemas.openxmlformats.org/package/2006/relationships"><Relationship Id="rId1" Target="../slideLayouts/slideLayout6.xml" Type="http://schemas.openxmlformats.org/officeDocument/2006/relationships/slideLayout"/><Relationship Id="rId2" Target="../notesSlides/notesSlide25.xml" Type="http://schemas.openxmlformats.org/officeDocument/2006/relationships/notesSlide"/><Relationship Id="rId3" Target="../media/image9.jpg" Type="http://schemas.openxmlformats.org/officeDocument/2006/relationships/image"/><Relationship Id="rId4" Target="slide24.xml" Type="http://schemas.openxmlformats.org/officeDocument/2006/relationships/slide"/><Relationship Id="rId5" Target="../media/image54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6.xml" Type="http://schemas.openxmlformats.org/officeDocument/2006/relationships/slideLayout"/><Relationship Id="rId2" Target="../notesSlides/notesSlide26.xml" Type="http://schemas.openxmlformats.org/officeDocument/2006/relationships/notesSlide"/><Relationship Id="rId3" Target="../media/image9.jpg" Type="http://schemas.openxmlformats.org/officeDocument/2006/relationships/image"/><Relationship Id="rId4" Target="../media/image55.jpeg" Type="http://schemas.openxmlformats.org/officeDocument/2006/relationships/image"/><Relationship Id="rId5" Target="../media/image56.jpeg" Type="http://schemas.openxmlformats.org/officeDocument/2006/relationships/image"/><Relationship Id="rId6" Target="../media/image57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6.xml" Type="http://schemas.openxmlformats.org/officeDocument/2006/relationships/slideLayout"/><Relationship Id="rId2" Target="../notesSlides/notesSlide27.xml" Type="http://schemas.openxmlformats.org/officeDocument/2006/relationships/notesSlide"/><Relationship Id="rId3" Target="../media/image9.jpg" Type="http://schemas.openxmlformats.org/officeDocument/2006/relationships/image"/><Relationship Id="rId4" Target="../media/image58.jpeg" Type="http://schemas.openxmlformats.org/officeDocument/2006/relationships/image"/><Relationship Id="rId5" Target="../media/image59.jpeg" Type="http://schemas.openxmlformats.org/officeDocument/2006/relationships/image"/><Relationship Id="rId6" Target="../media/image60.jpeg" Type="http://schemas.openxmlformats.org/officeDocument/2006/relationships/image"/><Relationship Id="rId7" Target="../media/image61.jpeg" Type="http://schemas.openxmlformats.org/officeDocument/2006/relationships/image"/><Relationship Id="rId8" Target="slide28.xml" Type="http://schemas.openxmlformats.org/officeDocument/2006/relationships/slide"/></Relationships>
</file>

<file path=ppt/slides/_rels/slide28.xml.rels><?xml version="1.0" encoding="UTF-8" standalone="yes"?><Relationships xmlns="http://schemas.openxmlformats.org/package/2006/relationships"><Relationship Id="rId1" Target="../slideLayouts/slideLayout6.xml" Type="http://schemas.openxmlformats.org/officeDocument/2006/relationships/slideLayout"/><Relationship Id="rId2" Target="../notesSlides/notesSlide28.xml" Type="http://schemas.openxmlformats.org/officeDocument/2006/relationships/notesSlide"/><Relationship Id="rId3" Target="../media/image9.jpg" Type="http://schemas.openxmlformats.org/officeDocument/2006/relationships/image"/><Relationship Id="rId4" Target="../media/image59.jpeg" Type="http://schemas.openxmlformats.org/officeDocument/2006/relationships/image"/><Relationship Id="rId5" Target="slide27.xml" Type="http://schemas.openxmlformats.org/officeDocument/2006/relationships/slide"/></Relationships>
</file>

<file path=ppt/slides/_rels/slide29.xml.rels><?xml version="1.0" encoding="UTF-8" standalone="yes"?><Relationships xmlns="http://schemas.openxmlformats.org/package/2006/relationships"><Relationship Id="rId1" Target="../slideLayouts/slideLayout6.xml" Type="http://schemas.openxmlformats.org/officeDocument/2006/relationships/slideLayout"/><Relationship Id="rId2" Target="../notesSlides/notesSlide29.xml" Type="http://schemas.openxmlformats.org/officeDocument/2006/relationships/notesSlide"/><Relationship Id="rId3" Target="../media/image9.jpg" Type="http://schemas.openxmlformats.org/officeDocument/2006/relationships/image"/><Relationship Id="rId4" Target="../media/image62.jpeg" Type="http://schemas.openxmlformats.org/officeDocument/2006/relationships/image"/><Relationship Id="rId5" Target="../media/image63.jpg" Type="http://schemas.openxmlformats.org/officeDocument/2006/relationships/image"/><Relationship Id="rId6" Target="../media/image5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6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9.jpg" Type="http://schemas.openxmlformats.org/officeDocument/2006/relationships/image"/><Relationship Id="rId4" Target="../media/image10.jpeg" Type="http://schemas.openxmlformats.org/officeDocument/2006/relationships/image"/><Relationship Id="rId5" Target="../media/image11.jpeg" Type="http://schemas.openxmlformats.org/officeDocument/2006/relationships/image"/><Relationship Id="rId6" Target="../media/image12.jpe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6.xml" Type="http://schemas.openxmlformats.org/officeDocument/2006/relationships/slideLayout"/><Relationship Id="rId2" Target="../notesSlides/notesSlide30.xml" Type="http://schemas.openxmlformats.org/officeDocument/2006/relationships/notesSlide"/><Relationship Id="rId3" Target="../media/image2.jpg" Type="http://schemas.openxmlformats.org/officeDocument/2006/relationships/image"/><Relationship Id="rId4" Target="../media/image64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6.xml" Type="http://schemas.openxmlformats.org/officeDocument/2006/relationships/slideLayout"/><Relationship Id="rId10" Target="slide7.xml" Type="http://schemas.openxmlformats.org/officeDocument/2006/relationships/slide"/><Relationship Id="rId2" Target="../notesSlides/notesSlide4.xml" Type="http://schemas.openxmlformats.org/officeDocument/2006/relationships/notesSlide"/><Relationship Id="rId3" Target="../media/image13.jpeg" Type="http://schemas.openxmlformats.org/officeDocument/2006/relationships/image"/><Relationship Id="rId4" Target="../media/image9.jpg" Type="http://schemas.openxmlformats.org/officeDocument/2006/relationships/image"/><Relationship Id="rId5" Target="../media/image14.jpeg" Type="http://schemas.openxmlformats.org/officeDocument/2006/relationships/image"/><Relationship Id="rId6" Target="../media/image15.png" Type="http://schemas.openxmlformats.org/officeDocument/2006/relationships/image"/><Relationship Id="rId7" Target="../media/image16.png" Type="http://schemas.openxmlformats.org/officeDocument/2006/relationships/image"/><Relationship Id="rId8" Target="slide5.xml" Type="http://schemas.openxmlformats.org/officeDocument/2006/relationships/slide"/><Relationship Id="rId9" Target="slide6.xml" Type="http://schemas.openxmlformats.org/officeDocument/2006/relationships/slide"/></Relationships>
</file>

<file path=ppt/slides/_rels/slide5.xml.rels><?xml version="1.0" encoding="UTF-8" standalone="yes"?><Relationships xmlns="http://schemas.openxmlformats.org/package/2006/relationships"><Relationship Id="rId1" Target="../slideLayouts/slideLayout6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13.jpeg" Type="http://schemas.openxmlformats.org/officeDocument/2006/relationships/image"/><Relationship Id="rId4" Target="../media/image9.jpg" Type="http://schemas.openxmlformats.org/officeDocument/2006/relationships/image"/><Relationship Id="rId5" Target="slide4.xml" Type="http://schemas.openxmlformats.org/officeDocument/2006/relationships/slide"/></Relationships>
</file>

<file path=ppt/slides/_rels/slide6.xml.rels><?xml version="1.0" encoding="UTF-8" standalone="yes"?><Relationships xmlns="http://schemas.openxmlformats.org/package/2006/relationships"><Relationship Id="rId1" Target="../slideLayouts/slideLayout6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15.png" Type="http://schemas.openxmlformats.org/officeDocument/2006/relationships/image"/><Relationship Id="rId4" Target="../media/image9.jpg" Type="http://schemas.openxmlformats.org/officeDocument/2006/relationships/image"/><Relationship Id="rId5" Target="slide4.xml" Type="http://schemas.openxmlformats.org/officeDocument/2006/relationships/slide"/></Relationships>
</file>

<file path=ppt/slides/_rels/slide7.xml.rels><?xml version="1.0" encoding="UTF-8" standalone="yes"?><Relationships xmlns="http://schemas.openxmlformats.org/package/2006/relationships"><Relationship Id="rId1" Target="../slideLayouts/slideLayout6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17.png" Type="http://schemas.openxmlformats.org/officeDocument/2006/relationships/image"/><Relationship Id="rId4" Target="../media/image9.jpg" Type="http://schemas.openxmlformats.org/officeDocument/2006/relationships/image"/><Relationship Id="rId5" Target="slide4.xml" Type="http://schemas.openxmlformats.org/officeDocument/2006/relationships/slide"/></Relationships>
</file>

<file path=ppt/slides/_rels/slide8.xml.rels><?xml version="1.0" encoding="UTF-8" standalone="yes"?><Relationships xmlns="http://schemas.openxmlformats.org/package/2006/relationships"><Relationship Id="rId1" Target="../slideLayouts/slideLayout4.xml" Type="http://schemas.openxmlformats.org/officeDocument/2006/relationships/slideLayout"/><Relationship Id="rId2" Target="../notesSlides/notesSlide8.xml" Type="http://schemas.openxmlformats.org/officeDocument/2006/relationships/notesSlide"/><Relationship Id="rId3" Target="../media/image9.jpg" Type="http://schemas.openxmlformats.org/officeDocument/2006/relationships/image"/><Relationship Id="rId4" Target="../media/image18.jpeg" Type="http://schemas.openxmlformats.org/officeDocument/2006/relationships/image"/><Relationship Id="rId5" Target="../media/image19.jpeg" Type="http://schemas.openxmlformats.org/officeDocument/2006/relationships/image"/><Relationship Id="rId6" Target="../media/image20.png" Type="http://schemas.openxmlformats.org/officeDocument/2006/relationships/image"/><Relationship Id="rId7" Target="../media/image21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6.xml" Type="http://schemas.openxmlformats.org/officeDocument/2006/relationships/slideLayout"/><Relationship Id="rId2" Target="../notesSlides/notesSlide9.xml" Type="http://schemas.openxmlformats.org/officeDocument/2006/relationships/notesSlide"/><Relationship Id="rId3" Target="../media/image9.jpg" Type="http://schemas.openxmlformats.org/officeDocument/2006/relationships/image"/><Relationship Id="rId4" Target="../media/image22.jpeg" Type="http://schemas.openxmlformats.org/officeDocument/2006/relationships/image"/><Relationship Id="rId5" Target="../media/image23.jpeg" Type="http://schemas.openxmlformats.org/officeDocument/2006/relationships/image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2E9DFC-562E-EE43-AF83-E12DA28F36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3661"/>
            <a:ext cx="9143995" cy="6854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E25B0E-6004-D045-81CA-430765BBDC9E}"/>
              </a:ext>
            </a:extLst>
          </p:cNvPr>
          <p:cNvSpPr txBox="1"/>
          <p:nvPr/>
        </p:nvSpPr>
        <p:spPr>
          <a:xfrm>
            <a:off x="476327" y="3106976"/>
            <a:ext cx="8047635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5000"/>
              </a:lnSpc>
            </a:pPr>
            <a:r>
              <a:rPr lang="en-GB" sz="5000" b="1" dirty="0">
                <a:solidFill>
                  <a:schemeClr val="bg1"/>
                </a:solidFill>
                <a:cs typeface="Arial" panose="020B0604020202020204" pitchFamily="34" charset="0"/>
              </a:rPr>
              <a:t>A </a:t>
            </a:r>
            <a:r>
              <a:rPr lang="en-GB" sz="5000" b="1" dirty="0" err="1">
                <a:solidFill>
                  <a:schemeClr val="bg1"/>
                </a:solidFill>
                <a:cs typeface="Arial" panose="020B0604020202020204" pitchFamily="34" charset="0"/>
              </a:rPr>
              <a:t>Revolução</a:t>
            </a:r>
            <a:r>
              <a:rPr lang="en-GB" sz="50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sz="5000" b="1" dirty="0" err="1">
                <a:solidFill>
                  <a:schemeClr val="bg1"/>
                </a:solidFill>
                <a:cs typeface="Arial" panose="020B0604020202020204" pitchFamily="34" charset="0"/>
              </a:rPr>
              <a:t>Francesa</a:t>
            </a:r>
            <a:endParaRPr lang="en-GB" sz="50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068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" y="-2305"/>
            <a:ext cx="9144000" cy="662940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1115616" y="1412776"/>
            <a:ext cx="4092636" cy="3486581"/>
            <a:chOff x="899592" y="1412776"/>
            <a:chExt cx="4092636" cy="3486581"/>
          </a:xfrm>
        </p:grpSpPr>
        <p:pic>
          <p:nvPicPr>
            <p:cNvPr id="5" name="Imagem 4" descr="TomadadaBastilha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9592" y="1412776"/>
              <a:ext cx="4092636" cy="32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CaixaDeTexto 5"/>
            <p:cNvSpPr txBox="1"/>
            <p:nvPr/>
          </p:nvSpPr>
          <p:spPr>
            <a:xfrm>
              <a:off x="899592" y="4653136"/>
              <a:ext cx="4068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i="1" dirty="0"/>
                <a:t>A Tomada da Bastilha </a:t>
              </a:r>
              <a:r>
                <a:rPr lang="pt-PT" sz="1000" dirty="0"/>
                <a:t>(14 de julho de 1789).</a:t>
              </a: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5410287" y="1412776"/>
            <a:ext cx="2460092" cy="3643864"/>
            <a:chOff x="5770327" y="1412776"/>
            <a:chExt cx="2460092" cy="3643864"/>
          </a:xfrm>
        </p:grpSpPr>
        <p:pic>
          <p:nvPicPr>
            <p:cNvPr id="8" name="Imagem 7" descr="La Fayette, comandante da Guarda Nacional (gravura de 1790)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29899" y="1412776"/>
              <a:ext cx="2198485" cy="32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CaixaDeTexto 8"/>
            <p:cNvSpPr txBox="1"/>
            <p:nvPr/>
          </p:nvSpPr>
          <p:spPr>
            <a:xfrm>
              <a:off x="5770327" y="4656530"/>
              <a:ext cx="24600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i="1" dirty="0"/>
                <a:t>La </a:t>
              </a:r>
              <a:r>
                <a:rPr lang="pt-PT" sz="1000" i="1" dirty="0" err="1"/>
                <a:t>Fayette</a:t>
              </a:r>
              <a:r>
                <a:rPr lang="pt-PT" sz="1000" i="1" dirty="0"/>
                <a:t> </a:t>
              </a:r>
              <a:r>
                <a:rPr lang="pt-PT" sz="1000" dirty="0"/>
                <a:t>(1757-1834), o comandante da Guarda Nacional (gravura de 1790).</a:t>
              </a:r>
            </a:p>
          </p:txBody>
        </p:sp>
      </p:grpSp>
      <p:sp>
        <p:nvSpPr>
          <p:cNvPr id="12" name="Título 5"/>
          <p:cNvSpPr txBox="1">
            <a:spLocks/>
          </p:cNvSpPr>
          <p:nvPr/>
        </p:nvSpPr>
        <p:spPr>
          <a:xfrm>
            <a:off x="392854" y="842222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  <a:latin typeface="+mn-lt"/>
              </a:rPr>
              <a:t>Da monarquia absoluta à monarquia constitucional (2)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327693" y="5210036"/>
            <a:ext cx="8420770" cy="738664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O povo parisiense revolta-se com  a subida do preço do pão e indigna-se com a desconfiança do  rei relativamente à Assembleia.  A prisão da Bastilha, baluarte do absolutismo, é tomada de assalto em 14 de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julho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.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27693" y="5949280"/>
            <a:ext cx="8420770" cy="523220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Receando uma “conjura aristocrática”, a burguesia cria uma milícia, que esteve na origem da Guarda Nacional, comandada por La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Fayette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629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22"/>
            <a:ext cx="9144000" cy="662940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4644008" y="1340768"/>
            <a:ext cx="4176000" cy="4996994"/>
            <a:chOff x="4644008" y="1340768"/>
            <a:chExt cx="4176000" cy="4996994"/>
          </a:xfrm>
        </p:grpSpPr>
        <p:sp>
          <p:nvSpPr>
            <p:cNvPr id="11" name="CaixaDeTexto 10"/>
            <p:cNvSpPr txBox="1"/>
            <p:nvPr/>
          </p:nvSpPr>
          <p:spPr>
            <a:xfrm>
              <a:off x="4644008" y="3075330"/>
              <a:ext cx="4176000" cy="32624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177800" indent="-177800" algn="just">
                <a:spcAft>
                  <a:spcPts val="600"/>
                </a:spcAft>
              </a:pPr>
              <a:r>
                <a:rPr lang="pt-PT" sz="900" dirty="0">
                  <a:latin typeface="Arial" panose="020B0604020202020204" pitchFamily="34" charset="0"/>
                  <a:cs typeface="Arial" panose="020B0604020202020204" pitchFamily="34" charset="0"/>
                </a:rPr>
                <a:t>[…] a Assembleia Nacional reconhece e declara, na presença e sob a égide do Ser Supremo, os seguintes direitos do homem e do cidadão:</a:t>
              </a:r>
            </a:p>
            <a:p>
              <a:pPr marL="177800" indent="-177800" algn="just">
                <a:spcAft>
                  <a:spcPts val="600"/>
                </a:spcAft>
              </a:pPr>
              <a:r>
                <a:rPr lang="pt-PT" sz="900" dirty="0">
                  <a:latin typeface="Arial" panose="020B0604020202020204" pitchFamily="34" charset="0"/>
                  <a:cs typeface="Arial" panose="020B0604020202020204" pitchFamily="34" charset="0"/>
                </a:rPr>
                <a:t>Art.1.º Os homens nascem e são livres e iguais em direitos. As distinções sociais só podem fundar-se na utilidade comum.</a:t>
              </a:r>
            </a:p>
            <a:p>
              <a:pPr marL="177800" indent="-177800" algn="just">
                <a:spcAft>
                  <a:spcPts val="600"/>
                </a:spcAft>
              </a:pPr>
              <a:r>
                <a:rPr lang="pt-PT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Art</a:t>
              </a:r>
              <a:r>
                <a:rPr lang="pt-PT" sz="900" dirty="0">
                  <a:latin typeface="Arial" panose="020B0604020202020204" pitchFamily="34" charset="0"/>
                  <a:cs typeface="Arial" panose="020B0604020202020204" pitchFamily="34" charset="0"/>
                </a:rPr>
                <a:t>. 2.º A finalidade de toda associação política é a conservação dos direitos naturais e imprescritíveis do Homem. Esses direitos são a liberdade, a propriedade, a segurança e a resistência à opressão.</a:t>
              </a:r>
            </a:p>
            <a:p>
              <a:pPr marL="177800" indent="-177800" algn="just">
                <a:spcAft>
                  <a:spcPts val="600"/>
                </a:spcAft>
              </a:pPr>
              <a:r>
                <a:rPr lang="pt-PT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Art</a:t>
              </a:r>
              <a:r>
                <a:rPr lang="pt-PT" sz="900" dirty="0">
                  <a:latin typeface="Arial" panose="020B0604020202020204" pitchFamily="34" charset="0"/>
                  <a:cs typeface="Arial" panose="020B0604020202020204" pitchFamily="34" charset="0"/>
                </a:rPr>
                <a:t>. 3.º O princípio de toda a soberania reside, essencialmente, na nação. Nenhuma corporação, nenhum indivíduo pode exercer autoridade que dela não emane expressamente.</a:t>
              </a:r>
            </a:p>
            <a:p>
              <a:pPr marL="177800" indent="-177800" algn="just">
                <a:spcAft>
                  <a:spcPts val="600"/>
                </a:spcAft>
              </a:pPr>
              <a:r>
                <a:rPr lang="pt-PT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Art</a:t>
              </a:r>
              <a:r>
                <a:rPr lang="pt-PT" sz="900" dirty="0">
                  <a:latin typeface="Arial" panose="020B0604020202020204" pitchFamily="34" charset="0"/>
                  <a:cs typeface="Arial" panose="020B0604020202020204" pitchFamily="34" charset="0"/>
                </a:rPr>
                <a:t>. 4.º A liberdade consiste em poder fazer tudo que não prejudique o próximo: assim, o exercício dos direitos naturais de cada homem não tem por limites senão aqueles que asseguram aos outros membros da sociedade o gozo dos mesmos direitos. Estes limites apenas podem ser determinados pela lei..</a:t>
              </a:r>
            </a:p>
            <a:p>
              <a:pPr marL="177800" indent="-177800" algn="just">
                <a:spcAft>
                  <a:spcPts val="600"/>
                </a:spcAft>
              </a:pPr>
              <a:r>
                <a:rPr lang="pt-PT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Art</a:t>
              </a:r>
              <a:r>
                <a:rPr lang="pt-PT" sz="900" dirty="0">
                  <a:latin typeface="Arial" panose="020B0604020202020204" pitchFamily="34" charset="0"/>
                  <a:cs typeface="Arial" panose="020B0604020202020204" pitchFamily="34" charset="0"/>
                </a:rPr>
                <a:t>. 10.º Ninguém pode ser molestado por suas opiniões […].</a:t>
              </a:r>
            </a:p>
            <a:p>
              <a:pPr marL="177800" indent="-177800" algn="just">
                <a:spcAft>
                  <a:spcPts val="600"/>
                </a:spcAft>
              </a:pPr>
              <a:r>
                <a:rPr lang="pt-PT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Art</a:t>
              </a:r>
              <a:r>
                <a:rPr lang="pt-PT" sz="900" dirty="0">
                  <a:latin typeface="Arial" panose="020B0604020202020204" pitchFamily="34" charset="0"/>
                  <a:cs typeface="Arial" panose="020B0604020202020204" pitchFamily="34" charset="0"/>
                </a:rPr>
                <a:t>. 15.º A sociedade tem o direito de pedir contas a todo agente público pela sua administração. […]</a:t>
              </a:r>
            </a:p>
            <a:p>
              <a:pPr marL="177800" indent="-177800" algn="r">
                <a:spcAft>
                  <a:spcPts val="600"/>
                </a:spcAft>
              </a:pPr>
              <a:r>
                <a:rPr lang="pt-PT" sz="900" i="1" dirty="0">
                  <a:latin typeface="Arial" panose="020B0604020202020204" pitchFamily="34" charset="0"/>
                  <a:cs typeface="Arial" panose="020B0604020202020204" pitchFamily="34" charset="0"/>
                </a:rPr>
                <a:t>Declaração dos  Direitos do Homem e do Cidadão (</a:t>
              </a:r>
              <a:r>
                <a:rPr lang="pt-PT" sz="900" dirty="0">
                  <a:latin typeface="Arial" panose="020B0604020202020204" pitchFamily="34" charset="0"/>
                  <a:cs typeface="Arial" panose="020B0604020202020204" pitchFamily="34" charset="0"/>
                </a:rPr>
                <a:t>26 de agosto de 1789).</a:t>
              </a:r>
            </a:p>
          </p:txBody>
        </p:sp>
        <p:pic>
          <p:nvPicPr>
            <p:cNvPr id="12" name="Imagem 11" descr="declaração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44009" y="1340768"/>
              <a:ext cx="4175881" cy="16784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" name="Grupo 3"/>
          <p:cNvGrpSpPr/>
          <p:nvPr/>
        </p:nvGrpSpPr>
        <p:grpSpPr>
          <a:xfrm>
            <a:off x="553463" y="1340768"/>
            <a:ext cx="3658497" cy="2967317"/>
            <a:chOff x="292199" y="980728"/>
            <a:chExt cx="4207329" cy="3412461"/>
          </a:xfrm>
        </p:grpSpPr>
        <p:pic>
          <p:nvPicPr>
            <p:cNvPr id="8" name="Imagem 7" descr="A noite de 4 agosto ou o delírio patriótico (grav de 1789).jpg"/>
            <p:cNvPicPr>
              <a:picLocks noChangeAspect="1"/>
            </p:cNvPicPr>
            <p:nvPr/>
          </p:nvPicPr>
          <p:blipFill>
            <a:blip r:embed="rId7" cstate="print"/>
            <a:srcRect b="8879"/>
            <a:stretch>
              <a:fillRect/>
            </a:stretch>
          </p:blipFill>
          <p:spPr>
            <a:xfrm>
              <a:off x="292199" y="980728"/>
              <a:ext cx="4207325" cy="295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CaixaDeTexto 13"/>
            <p:cNvSpPr txBox="1"/>
            <p:nvPr/>
          </p:nvSpPr>
          <p:spPr>
            <a:xfrm>
              <a:off x="323528" y="3933056"/>
              <a:ext cx="4176000" cy="460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i="1" dirty="0"/>
                <a:t>A noite de 4 de agosto ou o delírio patriótico </a:t>
              </a:r>
              <a:r>
                <a:rPr lang="pt-PT" sz="1000" dirty="0"/>
                <a:t>(gravura de 1789). </a:t>
              </a: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4644005" y="1382222"/>
            <a:ext cx="4208400" cy="2781309"/>
            <a:chOff x="9544200" y="1325960"/>
            <a:chExt cx="4208400" cy="2781309"/>
          </a:xfrm>
        </p:grpSpPr>
        <p:pic>
          <p:nvPicPr>
            <p:cNvPr id="10" name="Imagem 9" descr="emagrecedor patriota.jpg"/>
            <p:cNvPicPr>
              <a:picLocks noChangeAspect="1"/>
            </p:cNvPicPr>
            <p:nvPr/>
          </p:nvPicPr>
          <p:blipFill>
            <a:blip r:embed="rId8" cstate="print"/>
            <a:srcRect l="4717" t="5621" r="20781" b="24382"/>
            <a:stretch>
              <a:fillRect/>
            </a:stretch>
          </p:blipFill>
          <p:spPr>
            <a:xfrm>
              <a:off x="9544200" y="1325960"/>
              <a:ext cx="4208400" cy="25381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CaixaDeTexto 15"/>
            <p:cNvSpPr txBox="1"/>
            <p:nvPr/>
          </p:nvSpPr>
          <p:spPr>
            <a:xfrm>
              <a:off x="9544200" y="3861048"/>
              <a:ext cx="4176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i="1" dirty="0"/>
                <a:t>O </a:t>
              </a:r>
              <a:r>
                <a:rPr lang="pt-PT" sz="1000" i="1" dirty="0" err="1"/>
                <a:t>emagrecedor</a:t>
              </a:r>
              <a:r>
                <a:rPr lang="pt-PT" sz="1000" i="1" dirty="0"/>
                <a:t> patriota </a:t>
              </a:r>
              <a:r>
                <a:rPr lang="pt-PT" sz="1000" dirty="0"/>
                <a:t>(gravura satírica de 1789).</a:t>
              </a:r>
            </a:p>
          </p:txBody>
        </p:sp>
      </p:grpSp>
      <p:sp>
        <p:nvSpPr>
          <p:cNvPr id="15" name="Título 5"/>
          <p:cNvSpPr txBox="1">
            <a:spLocks/>
          </p:cNvSpPr>
          <p:nvPr/>
        </p:nvSpPr>
        <p:spPr>
          <a:xfrm>
            <a:off x="392854" y="842222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  <a:latin typeface="+mn-lt"/>
              </a:rPr>
              <a:t>Da monarquia absoluta à monarquia constitucional (3)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336109" y="4325173"/>
            <a:ext cx="4120445" cy="2108269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A Assembleia Nacional Constituinte extingue os direitos senhoriais (4 agosto), pondo fim à sociedade do Antigo Regime.</a:t>
            </a:r>
          </a:p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A 26 de agosto é aprovada a Declaração dos Direitos do Homem e do Cidadão. Consagra que «todos os homens nascem e permanecem iguais em direitos», lançando as bases de uma nova ordem social e política.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4644005" y="4323115"/>
            <a:ext cx="4210385" cy="2108269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Através da Constituição Civil do Clero, os membros do clero secular são transformados em funcionários públicos, obrigados a prestar juramento de fidelidade à Nação e ao Rei, enquanto as ordens religiosas são extintas.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Para pagar as dívidas do Estado e evitar a bancarrota, os bens do Clero são nacionalizados ainda em 1789.</a:t>
            </a:r>
          </a:p>
        </p:txBody>
      </p:sp>
      <p:pic>
        <p:nvPicPr>
          <p:cNvPr id="2" name="NTEHA11EMA_Loc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68544" y="15807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11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60"/>
            <a:ext cx="9144000" cy="662940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395537" y="1622021"/>
            <a:ext cx="4896544" cy="3079348"/>
            <a:chOff x="395536" y="1539825"/>
            <a:chExt cx="4600800" cy="2855476"/>
          </a:xfrm>
        </p:grpSpPr>
        <p:pic>
          <p:nvPicPr>
            <p:cNvPr id="11" name="Imagem 10" descr="alegoria à aceitação de Luis XVI da Constituição1791.jpg"/>
            <p:cNvPicPr>
              <a:picLocks noChangeAspect="1"/>
            </p:cNvPicPr>
            <p:nvPr/>
          </p:nvPicPr>
          <p:blipFill>
            <a:blip r:embed="rId4" cstate="print"/>
            <a:srcRect l="3650" t="11669" r="5248" b="18057"/>
            <a:stretch>
              <a:fillRect/>
            </a:stretch>
          </p:blipFill>
          <p:spPr>
            <a:xfrm>
              <a:off x="395536" y="1539825"/>
              <a:ext cx="4506896" cy="26092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CaixaDeTexto 8"/>
            <p:cNvSpPr txBox="1"/>
            <p:nvPr/>
          </p:nvSpPr>
          <p:spPr>
            <a:xfrm>
              <a:off x="395536" y="4149080"/>
              <a:ext cx="46008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i="1" dirty="0"/>
                <a:t>Luís XVI jura a Constituição </a:t>
              </a:r>
              <a:r>
                <a:rPr lang="pt-PT" sz="1000" dirty="0"/>
                <a:t>(gravura anónima)</a:t>
              </a:r>
              <a:r>
                <a:rPr lang="pt-PT" sz="1000" b="1" dirty="0"/>
                <a:t>.</a:t>
              </a:r>
              <a:endParaRPr lang="pt-PT" sz="1000" dirty="0"/>
            </a:p>
          </p:txBody>
        </p:sp>
      </p:grpSp>
      <p:sp>
        <p:nvSpPr>
          <p:cNvPr id="12" name="Título 5"/>
          <p:cNvSpPr txBox="1">
            <a:spLocks/>
          </p:cNvSpPr>
          <p:nvPr/>
        </p:nvSpPr>
        <p:spPr>
          <a:xfrm>
            <a:off x="392854" y="842222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  <a:latin typeface="+mn-lt"/>
              </a:rPr>
              <a:t>Da monarquia absoluta à monarquia constitucional (4)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99702" y="4941168"/>
            <a:ext cx="8420770" cy="523220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Em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julho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de 1790, durante a Festa da Federação, Luís XVI promete aceitar a futura Constituição. Em setembro, o monarca promulga-a e jura-a solenemente. 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399702" y="5463254"/>
            <a:ext cx="8420770" cy="1031051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A Constituição estabelece a separação dos poderes, proclama a soberania nacional e consagra os direitos e os deveres dos cidadãos.</a:t>
            </a:r>
          </a:p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Em 1791, a França é uma monarquia constitucional, para quem o rei, apesar de inviolável e sagrado, representa apenas o primeiro funcionário do Estado. 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5652120" y="1570114"/>
            <a:ext cx="2895397" cy="3131255"/>
            <a:chOff x="5870607" y="1570114"/>
            <a:chExt cx="2895397" cy="3131255"/>
          </a:xfrm>
        </p:grpSpPr>
        <p:sp>
          <p:nvSpPr>
            <p:cNvPr id="13" name="CaixaDeTexto 12"/>
            <p:cNvSpPr txBox="1"/>
            <p:nvPr/>
          </p:nvSpPr>
          <p:spPr>
            <a:xfrm>
              <a:off x="5870607" y="4455148"/>
              <a:ext cx="2895397" cy="246221"/>
            </a:xfrm>
            <a:prstGeom prst="rect">
              <a:avLst/>
            </a:prstGeom>
            <a:noFill/>
            <a:effectLst>
              <a:outerShdw blurRad="50800" dist="38100" dir="5400000" sx="1000" sy="1000" algn="t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pt-PT" sz="1000" dirty="0"/>
                <a:t>Organigrama da Constituição de 1791.</a:t>
              </a:r>
            </a:p>
          </p:txBody>
        </p:sp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0607" y="1570114"/>
              <a:ext cx="2895397" cy="2773813"/>
            </a:xfrm>
            <a:prstGeom prst="rect">
              <a:avLst/>
            </a:prstGeom>
          </p:spPr>
        </p:pic>
      </p:grpSp>
      <p:grpSp>
        <p:nvGrpSpPr>
          <p:cNvPr id="17" name="Grupo 16"/>
          <p:cNvGrpSpPr/>
          <p:nvPr/>
        </p:nvGrpSpPr>
        <p:grpSpPr>
          <a:xfrm rot="1616660">
            <a:off x="8430031" y="4060210"/>
            <a:ext cx="275352" cy="567434"/>
            <a:chOff x="6883556" y="4451758"/>
            <a:chExt cx="352740" cy="726912"/>
          </a:xfrm>
        </p:grpSpPr>
        <p:sp>
          <p:nvSpPr>
            <p:cNvPr id="18" name="Fluxograma: conexão 17">
              <a:hlinkClick r:id="rId6" action="ppaction://hlinksldjump"/>
            </p:cNvPr>
            <p:cNvSpPr/>
            <p:nvPr/>
          </p:nvSpPr>
          <p:spPr>
            <a:xfrm>
              <a:off x="6883556" y="4451758"/>
              <a:ext cx="352740" cy="352740"/>
            </a:xfrm>
            <a:prstGeom prst="flowChartConnector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9" name="Rectângulo 18"/>
            <p:cNvSpPr/>
            <p:nvPr/>
          </p:nvSpPr>
          <p:spPr>
            <a:xfrm>
              <a:off x="7046649" y="4825976"/>
              <a:ext cx="45719" cy="3526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2195961" y="1484784"/>
            <a:ext cx="4842076" cy="5070967"/>
            <a:chOff x="5870607" y="1570114"/>
            <a:chExt cx="2895397" cy="3032266"/>
          </a:xfrm>
        </p:grpSpPr>
        <p:sp>
          <p:nvSpPr>
            <p:cNvPr id="10" name="CaixaDeTexto 9"/>
            <p:cNvSpPr txBox="1"/>
            <p:nvPr/>
          </p:nvSpPr>
          <p:spPr>
            <a:xfrm>
              <a:off x="5999647" y="4455148"/>
              <a:ext cx="2766357" cy="147232"/>
            </a:xfrm>
            <a:prstGeom prst="rect">
              <a:avLst/>
            </a:prstGeom>
            <a:noFill/>
            <a:effectLst>
              <a:outerShdw blurRad="50800" dist="38100" dir="5400000" sx="1000" sy="1000" algn="t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pt-PT" sz="1000" dirty="0"/>
                <a:t>Organigrama da Constituição de 1791.</a:t>
              </a:r>
            </a:p>
          </p:txBody>
        </p:sp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0607" y="1570114"/>
              <a:ext cx="2895397" cy="2773813"/>
            </a:xfrm>
            <a:prstGeom prst="rect">
              <a:avLst/>
            </a:prstGeom>
          </p:spPr>
        </p:pic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2" y="0"/>
            <a:ext cx="9144000" cy="662940"/>
          </a:xfrm>
          <a:prstGeom prst="rect">
            <a:avLst/>
          </a:prstGeom>
        </p:spPr>
      </p:pic>
      <p:sp>
        <p:nvSpPr>
          <p:cNvPr id="11" name="Título 5"/>
          <p:cNvSpPr txBox="1">
            <a:spLocks/>
          </p:cNvSpPr>
          <p:nvPr/>
        </p:nvSpPr>
        <p:spPr>
          <a:xfrm>
            <a:off x="392854" y="842222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</a:rPr>
              <a:t>Da monarquia absoluta à monarquia constitucional (4)</a:t>
            </a:r>
          </a:p>
        </p:txBody>
      </p:sp>
      <p:grpSp>
        <p:nvGrpSpPr>
          <p:cNvPr id="15" name="Grupo 14"/>
          <p:cNvGrpSpPr/>
          <p:nvPr/>
        </p:nvGrpSpPr>
        <p:grpSpPr>
          <a:xfrm rot="1616660">
            <a:off x="6834186" y="5800788"/>
            <a:ext cx="275352" cy="567434"/>
            <a:chOff x="6883556" y="4451758"/>
            <a:chExt cx="352740" cy="726912"/>
          </a:xfrm>
        </p:grpSpPr>
        <p:sp>
          <p:nvSpPr>
            <p:cNvPr id="18" name="Fluxograma: conexão 17">
              <a:hlinkClick r:id="rId5" action="ppaction://hlinksldjump"/>
            </p:cNvPr>
            <p:cNvSpPr/>
            <p:nvPr/>
          </p:nvSpPr>
          <p:spPr>
            <a:xfrm>
              <a:off x="6883556" y="4451758"/>
              <a:ext cx="352740" cy="352740"/>
            </a:xfrm>
            <a:prstGeom prst="flowChartConnector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9" name="Rectângulo 18"/>
            <p:cNvSpPr/>
            <p:nvPr/>
          </p:nvSpPr>
          <p:spPr>
            <a:xfrm>
              <a:off x="7046649" y="4825976"/>
              <a:ext cx="45719" cy="3526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365167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091"/>
            <a:ext cx="9144000" cy="662940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1475656" y="1340768"/>
            <a:ext cx="5976664" cy="4289412"/>
            <a:chOff x="1403648" y="908720"/>
            <a:chExt cx="6336704" cy="4547811"/>
          </a:xfrm>
        </p:grpSpPr>
        <p:pic>
          <p:nvPicPr>
            <p:cNvPr id="5" name="Imagem 4" descr="arbre-liberte (1)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3648" y="908720"/>
              <a:ext cx="6336000" cy="396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" name="CaixaDeTexto 68"/>
            <p:cNvSpPr txBox="1"/>
            <p:nvPr/>
          </p:nvSpPr>
          <p:spPr>
            <a:xfrm>
              <a:off x="1403648" y="4869160"/>
              <a:ext cx="6336704" cy="587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i="1" dirty="0"/>
                <a:t>Plantação de uma árvore da Liberdade </a:t>
              </a:r>
              <a:r>
                <a:rPr lang="pt-PT" sz="1000" dirty="0"/>
                <a:t>ou os </a:t>
              </a:r>
              <a:r>
                <a:rPr lang="pt-PT" sz="1000" i="1" dirty="0"/>
                <a:t>Maios da Liberdade</a:t>
              </a:r>
              <a:r>
                <a:rPr lang="pt-PT" sz="1000" dirty="0"/>
                <a:t>, guache de </a:t>
              </a:r>
              <a:r>
                <a:rPr lang="pt-PT" sz="1000" dirty="0" err="1"/>
                <a:t>Lesueur</a:t>
              </a:r>
              <a:r>
                <a:rPr lang="pt-PT" sz="1000" dirty="0"/>
                <a:t>, c.1790. </a:t>
              </a:r>
            </a:p>
            <a:p>
              <a:r>
                <a:rPr lang="pt-PT" sz="1000" dirty="0"/>
                <a:t>A cerimónia concilia o movimento revolucionário com as tradições populares evocativas de antigos cultos agrários.</a:t>
              </a:r>
            </a:p>
          </p:txBody>
        </p:sp>
      </p:grpSp>
      <p:cxnSp>
        <p:nvCxnSpPr>
          <p:cNvPr id="33" name="Conexão recta unidireccional 32"/>
          <p:cNvCxnSpPr/>
          <p:nvPr/>
        </p:nvCxnSpPr>
        <p:spPr>
          <a:xfrm>
            <a:off x="2843808" y="2147084"/>
            <a:ext cx="339545" cy="1358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xão recta unidireccional 34"/>
          <p:cNvCxnSpPr/>
          <p:nvPr/>
        </p:nvCxnSpPr>
        <p:spPr>
          <a:xfrm flipH="1">
            <a:off x="5940152" y="2556975"/>
            <a:ext cx="306196" cy="3015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exão recta unidireccional 40"/>
          <p:cNvCxnSpPr/>
          <p:nvPr/>
        </p:nvCxnSpPr>
        <p:spPr>
          <a:xfrm flipH="1">
            <a:off x="4067945" y="2651140"/>
            <a:ext cx="288031" cy="2037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exão recta unidireccional 58"/>
          <p:cNvCxnSpPr/>
          <p:nvPr/>
        </p:nvCxnSpPr>
        <p:spPr>
          <a:xfrm flipV="1">
            <a:off x="4570658" y="2420888"/>
            <a:ext cx="263598" cy="1231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ángulo 1"/>
          <p:cNvSpPr/>
          <p:nvPr/>
        </p:nvSpPr>
        <p:spPr>
          <a:xfrm>
            <a:off x="2195736" y="1988840"/>
            <a:ext cx="76881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000" b="1" dirty="0">
                <a:solidFill>
                  <a:prstClr val="black"/>
                </a:solidFill>
              </a:rPr>
              <a:t>Bandeira</a:t>
            </a:r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3779912" y="2308810"/>
            <a:ext cx="11521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>
              <a:lnSpc>
                <a:spcPct val="200000"/>
              </a:lnSpc>
            </a:pPr>
            <a:r>
              <a:rPr lang="pt-PT" sz="1000" b="1" dirty="0" err="1">
                <a:solidFill>
                  <a:prstClr val="black"/>
                </a:solidFill>
              </a:rPr>
              <a:t>Cocarde</a:t>
            </a:r>
            <a:endParaRPr lang="pt-PT" sz="1000" b="1" dirty="0">
              <a:solidFill>
                <a:prstClr val="black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012160" y="2420888"/>
            <a:ext cx="13681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>
              <a:lnSpc>
                <a:spcPts val="1200"/>
              </a:lnSpc>
              <a:spcBef>
                <a:spcPts val="600"/>
              </a:spcBef>
            </a:pPr>
            <a:r>
              <a:rPr lang="pt-PT" sz="1000" b="1" dirty="0">
                <a:solidFill>
                  <a:prstClr val="black"/>
                </a:solidFill>
              </a:rPr>
              <a:t>Barrete frígio</a:t>
            </a:r>
          </a:p>
        </p:txBody>
      </p:sp>
      <p:sp>
        <p:nvSpPr>
          <p:cNvPr id="15" name="Título 5"/>
          <p:cNvSpPr txBox="1">
            <a:spLocks/>
          </p:cNvSpPr>
          <p:nvPr/>
        </p:nvSpPr>
        <p:spPr>
          <a:xfrm>
            <a:off x="392854" y="842222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  <a:latin typeface="+mn-lt"/>
              </a:rPr>
              <a:t>Da monarquia absoluta à monarquia constitucional (5)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399702" y="5637422"/>
            <a:ext cx="8420770" cy="523220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Desde 1790, burgueses e populares, ainda em união fraterna, plantam árvores para comemorar o fim dos privilégios.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399702" y="6146140"/>
            <a:ext cx="8420770" cy="523220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Sob as insígnias do barrete frígio, da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cocarde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e da bandeira tricolor,  a França proclama ao Mundo os princípios da “Liberdade, Igualdade e Fraternidade”.</a:t>
            </a:r>
          </a:p>
        </p:txBody>
      </p:sp>
    </p:spTree>
    <p:extLst>
      <p:ext uri="{BB962C8B-B14F-4D97-AF65-F5344CB8AC3E}">
        <p14:creationId xmlns:p14="http://schemas.microsoft.com/office/powerpoint/2010/main" val="116202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5" grpId="0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2940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550221" y="1382223"/>
            <a:ext cx="4030784" cy="2470244"/>
            <a:chOff x="343236" y="836712"/>
            <a:chExt cx="4893437" cy="2998916"/>
          </a:xfrm>
        </p:grpSpPr>
        <p:pic>
          <p:nvPicPr>
            <p:cNvPr id="19" name="Imagem 18" descr="detenção_varenne-lesueur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9611" y="836712"/>
              <a:ext cx="4631293" cy="270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CaixaDeTexto 7"/>
            <p:cNvSpPr txBox="1"/>
            <p:nvPr/>
          </p:nvSpPr>
          <p:spPr>
            <a:xfrm>
              <a:off x="343236" y="3536712"/>
              <a:ext cx="4893437" cy="298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i="1" dirty="0"/>
                <a:t>A detenção da família real, em </a:t>
              </a:r>
              <a:r>
                <a:rPr lang="pt-PT" sz="1000" i="1" dirty="0" err="1"/>
                <a:t>Varennes</a:t>
              </a:r>
              <a:r>
                <a:rPr lang="pt-PT" sz="1000" dirty="0"/>
                <a:t>, guache de </a:t>
              </a:r>
              <a:r>
                <a:rPr lang="pt-PT" sz="1000" dirty="0" err="1"/>
                <a:t>Lesueur</a:t>
              </a:r>
              <a:r>
                <a:rPr lang="pt-PT" sz="1000" dirty="0"/>
                <a:t>, 1791.</a:t>
              </a: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5221984" y="3937972"/>
            <a:ext cx="3661740" cy="2528898"/>
            <a:chOff x="4489949" y="3702224"/>
            <a:chExt cx="4286238" cy="2960193"/>
          </a:xfrm>
        </p:grpSpPr>
        <p:sp>
          <p:nvSpPr>
            <p:cNvPr id="10" name="CaixaDeTexto 9"/>
            <p:cNvSpPr txBox="1"/>
            <p:nvPr/>
          </p:nvSpPr>
          <p:spPr>
            <a:xfrm>
              <a:off x="4489949" y="6374204"/>
              <a:ext cx="4286238" cy="288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i="1" dirty="0"/>
                <a:t>A Tomada da Palácio das Tulherias</a:t>
              </a:r>
              <a:r>
                <a:rPr lang="pt-PT" sz="1000" dirty="0"/>
                <a:t>, de </a:t>
              </a:r>
              <a:r>
                <a:rPr lang="pt-PT" sz="1000" dirty="0">
                  <a:cs typeface="Arial" pitchFamily="34" charset="0"/>
                </a:rPr>
                <a:t>J.-S. </a:t>
              </a:r>
              <a:r>
                <a:rPr lang="pt-PT" sz="1000" dirty="0" err="1">
                  <a:cs typeface="Arial" pitchFamily="34" charset="0"/>
                </a:rPr>
                <a:t>Duplessis</a:t>
              </a:r>
              <a:r>
                <a:rPr lang="pt-PT" sz="1000" dirty="0"/>
                <a:t>, 1793. </a:t>
              </a:r>
            </a:p>
          </p:txBody>
        </p:sp>
        <p:pic>
          <p:nvPicPr>
            <p:cNvPr id="24" name="Imagem 23" descr="Prise du Palais des Tuileries by Jean Duplessis-Bertaux, 1793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2000" y="3702224"/>
              <a:ext cx="4122138" cy="270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Grupo 6"/>
          <p:cNvGrpSpPr/>
          <p:nvPr/>
        </p:nvGrpSpPr>
        <p:grpSpPr>
          <a:xfrm>
            <a:off x="4777356" y="1382777"/>
            <a:ext cx="3971108" cy="2474902"/>
            <a:chOff x="5220464" y="1304984"/>
            <a:chExt cx="3528000" cy="2198747"/>
          </a:xfrm>
        </p:grpSpPr>
        <p:pic>
          <p:nvPicPr>
            <p:cNvPr id="20" name="Imagem 19" descr="federados de Marselha e seu hino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28464" y="1304984"/>
              <a:ext cx="3520000" cy="198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CaixaDeTexto 11"/>
            <p:cNvSpPr txBox="1"/>
            <p:nvPr/>
          </p:nvSpPr>
          <p:spPr>
            <a:xfrm>
              <a:off x="5220464" y="3284984"/>
              <a:ext cx="3528000" cy="218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i="1" dirty="0"/>
                <a:t>Federados de Marselha e o seu hino patriótico, a  Marselhesa</a:t>
              </a:r>
              <a:r>
                <a:rPr lang="pt-PT" sz="1000" dirty="0"/>
                <a:t>.</a:t>
              </a:r>
            </a:p>
          </p:txBody>
        </p:sp>
      </p:grpSp>
      <p:sp>
        <p:nvSpPr>
          <p:cNvPr id="13" name="Título 5"/>
          <p:cNvSpPr txBox="1">
            <a:spLocks/>
          </p:cNvSpPr>
          <p:nvPr/>
        </p:nvSpPr>
        <p:spPr>
          <a:xfrm>
            <a:off x="392854" y="842222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  <a:latin typeface="+mn-lt"/>
              </a:rPr>
              <a:t>Da monarquia absoluta à monarquia constitucional (6)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179512" y="3933056"/>
            <a:ext cx="4968552" cy="1754326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A tentativa de fuga da família real, em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junho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de 1791, contribuiu para o descrédito da monarquia.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Milhares de nobres e clérigos emigram e procuram ajuda contra o novo regime francês junto das capitais estrangeiras.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A Prússia, a Áustria e a Saxónia planeiam a invasão da França, concretizada em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abril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de 1792.</a:t>
            </a:r>
          </a:p>
        </p:txBody>
      </p:sp>
      <p:pic>
        <p:nvPicPr>
          <p:cNvPr id="14" name="Som1.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32640" y="3045591"/>
            <a:ext cx="609600" cy="609600"/>
          </a:xfrm>
          <a:prstGeom prst="rect">
            <a:avLst/>
          </a:prstGeom>
        </p:spPr>
      </p:pic>
      <p:sp>
        <p:nvSpPr>
          <p:cNvPr id="21" name="CaixaDeTexto 20"/>
          <p:cNvSpPr txBox="1"/>
          <p:nvPr/>
        </p:nvSpPr>
        <p:spPr>
          <a:xfrm>
            <a:off x="179512" y="5661247"/>
            <a:ext cx="4968552" cy="954107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A Assembleia Legislativa francesa declara a Nação em perigo. O povo de Paris, auxiliado pelos federados da província, assalta o Palácio das Tulherias (10 agosto). A Assembleia suspende o rei.</a:t>
            </a:r>
          </a:p>
        </p:txBody>
      </p:sp>
      <p:sp>
        <p:nvSpPr>
          <p:cNvPr id="16" name="Triângulo isósceles 15"/>
          <p:cNvSpPr/>
          <p:nvPr/>
        </p:nvSpPr>
        <p:spPr>
          <a:xfrm rot="5400000">
            <a:off x="8671195" y="3373126"/>
            <a:ext cx="304801" cy="260448"/>
          </a:xfrm>
          <a:prstGeom prst="triangle">
            <a:avLst/>
          </a:prstGeom>
          <a:solidFill>
            <a:srgbClr val="009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15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  <p:bldP spid="21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45"/>
            <a:ext cx="9144000" cy="662940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4438705" y="764704"/>
            <a:ext cx="3373655" cy="4348633"/>
            <a:chOff x="4932040" y="956016"/>
            <a:chExt cx="3528000" cy="4547583"/>
          </a:xfrm>
        </p:grpSpPr>
        <p:pic>
          <p:nvPicPr>
            <p:cNvPr id="11" name="Imagem 10" descr="sans-culotte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44433" y="956016"/>
              <a:ext cx="1715607" cy="41172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agem 7" descr="sans-culotte2.jpg"/>
            <p:cNvPicPr>
              <a:picLocks noChangeAspect="1"/>
            </p:cNvPicPr>
            <p:nvPr/>
          </p:nvPicPr>
          <p:blipFill>
            <a:blip r:embed="rId5" cstate="print"/>
            <a:srcRect l="7656" r="57460" b="6818"/>
            <a:stretch>
              <a:fillRect/>
            </a:stretch>
          </p:blipFill>
          <p:spPr>
            <a:xfrm>
              <a:off x="4932040" y="1892217"/>
              <a:ext cx="1722581" cy="31815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CaixaDeTexto 8"/>
            <p:cNvSpPr txBox="1"/>
            <p:nvPr/>
          </p:nvSpPr>
          <p:spPr>
            <a:xfrm>
              <a:off x="4932040" y="5085184"/>
              <a:ext cx="3528000" cy="418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dirty="0"/>
                <a:t>Figuras típicas de </a:t>
              </a:r>
              <a:r>
                <a:rPr lang="pt-PT" sz="1000" i="1" dirty="0" err="1"/>
                <a:t>sans-culottes</a:t>
              </a:r>
              <a:r>
                <a:rPr lang="pt-PT" sz="1000" dirty="0"/>
                <a:t> (gravuras francesas de c. 1790). </a:t>
              </a: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1435789" y="1340768"/>
            <a:ext cx="2632155" cy="3760490"/>
            <a:chOff x="755936" y="908720"/>
            <a:chExt cx="3240000" cy="4628902"/>
          </a:xfrm>
        </p:grpSpPr>
        <p:sp>
          <p:nvSpPr>
            <p:cNvPr id="10" name="CaixaDeTexto 9"/>
            <p:cNvSpPr txBox="1"/>
            <p:nvPr/>
          </p:nvSpPr>
          <p:spPr>
            <a:xfrm>
              <a:off x="755936" y="5045114"/>
              <a:ext cx="3240000" cy="492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i="1" dirty="0"/>
                <a:t>Alegoria republicana com a figura de Robespierre.</a:t>
              </a:r>
            </a:p>
          </p:txBody>
        </p:sp>
        <p:grpSp>
          <p:nvGrpSpPr>
            <p:cNvPr id="4" name="Agrupar 3"/>
            <p:cNvGrpSpPr/>
            <p:nvPr/>
          </p:nvGrpSpPr>
          <p:grpSpPr>
            <a:xfrm>
              <a:off x="755936" y="908720"/>
              <a:ext cx="3240000" cy="4121986"/>
              <a:chOff x="755936" y="908720"/>
              <a:chExt cx="3240000" cy="4121986"/>
            </a:xfrm>
          </p:grpSpPr>
          <p:pic>
            <p:nvPicPr>
              <p:cNvPr id="12" name="Imagem 11" descr="alegoria republicana.jpg"/>
              <p:cNvPicPr>
                <a:picLocks noChangeAspect="1"/>
              </p:cNvPicPr>
              <p:nvPr/>
            </p:nvPicPr>
            <p:blipFill>
              <a:blip r:embed="rId6" cstate="print"/>
              <a:srcRect l="8370" t="14300" r="8370" b="12201"/>
              <a:stretch>
                <a:fillRect/>
              </a:stretch>
            </p:blipFill>
            <p:spPr>
              <a:xfrm>
                <a:off x="755936" y="908720"/>
                <a:ext cx="3240000" cy="412198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Imagem 12" descr="Robespierre.JPG"/>
              <p:cNvPicPr>
                <a:picLocks noChangeAspect="1"/>
              </p:cNvPicPr>
              <p:nvPr/>
            </p:nvPicPr>
            <p:blipFill>
              <a:blip r:embed="rId7" cstate="print"/>
              <a:srcRect l="28175" t="11151" r="12897" b="13250"/>
              <a:stretch>
                <a:fillRect/>
              </a:stretch>
            </p:blipFill>
            <p:spPr>
              <a:xfrm>
                <a:off x="1363781" y="1988840"/>
                <a:ext cx="1840067" cy="2160000"/>
              </a:xfrm>
              <a:prstGeom prst="ellipse">
                <a:avLst/>
              </a:prstGeom>
              <a:ln>
                <a:noFill/>
              </a:ln>
              <a:effectLst>
                <a:softEdge rad="63500"/>
              </a:effectLst>
            </p:spPr>
          </p:pic>
        </p:grpSp>
      </p:grpSp>
      <p:sp>
        <p:nvSpPr>
          <p:cNvPr id="15" name="Título 5"/>
          <p:cNvSpPr txBox="1">
            <a:spLocks/>
          </p:cNvSpPr>
          <p:nvPr/>
        </p:nvSpPr>
        <p:spPr>
          <a:xfrm>
            <a:off x="392854" y="842222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  <a:latin typeface="+mn-lt"/>
              </a:rPr>
              <a:t>A República dos </a:t>
            </a:r>
            <a:r>
              <a:rPr lang="pt-PT" sz="2200" b="1" i="1" dirty="0" err="1">
                <a:solidFill>
                  <a:srgbClr val="0092D2"/>
                </a:solidFill>
                <a:latin typeface="+mn-lt"/>
              </a:rPr>
              <a:t>sans-culottes</a:t>
            </a:r>
            <a:r>
              <a:rPr lang="pt-PT" sz="2200" b="1" dirty="0">
                <a:solidFill>
                  <a:srgbClr val="0092D2"/>
                </a:solidFill>
                <a:latin typeface="+mn-lt"/>
              </a:rPr>
              <a:t> (1)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323528" y="5207421"/>
            <a:ext cx="8420770" cy="1461939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177800" lvl="0" indent="-1778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A Convenção, a nova Assembleia eleita por sufrágio universal, proclama a República (22 de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setembro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de 1792), dando início ao Ano I da República.</a:t>
            </a:r>
          </a:p>
          <a:p>
            <a:pPr marL="177800" lvl="0" indent="-1778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Os </a:t>
            </a:r>
            <a:r>
              <a:rPr lang="pt-PT" sz="1400" b="1" i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sans-culottes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, trabalhadores urbanos de rendimentos modestos, reivindicam a igualdade económica e política. Armados com sabres e piques, frequentam sociedades e clubes onde se  debatem os ideais revolucionários. O mais célebre clube é o dos Jacobinos, conduzido por Robespierre.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ângulo 25"/>
          <p:cNvSpPr/>
          <p:nvPr/>
        </p:nvSpPr>
        <p:spPr>
          <a:xfrm>
            <a:off x="179512" y="4771598"/>
            <a:ext cx="8784976" cy="961658"/>
          </a:xfrm>
          <a:prstGeom prst="rect">
            <a:avLst/>
          </a:prstGeom>
          <a:solidFill>
            <a:srgbClr val="009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78"/>
            <a:ext cx="9144000" cy="662940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2410137" y="1397500"/>
            <a:ext cx="4322103" cy="3039612"/>
            <a:chOff x="611560" y="965920"/>
            <a:chExt cx="5469611" cy="3846621"/>
          </a:xfrm>
        </p:grpSpPr>
        <p:pic>
          <p:nvPicPr>
            <p:cNvPr id="2055" name="Picture 7" descr="http://www.repro-tableaux.com/kunst/french_school/execution_of_louis_xvi_1754_93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11560" y="965920"/>
              <a:ext cx="5469611" cy="360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CaixaDeTexto 6"/>
            <p:cNvSpPr txBox="1"/>
            <p:nvPr/>
          </p:nvSpPr>
          <p:spPr>
            <a:xfrm>
              <a:off x="611560" y="4566320"/>
              <a:ext cx="54684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PT" sz="1000" i="1" dirty="0"/>
                <a:t>Execução de Luís XVI na guilhotina </a:t>
              </a:r>
              <a:r>
                <a:rPr lang="pt-PT" sz="1000" dirty="0"/>
                <a:t>(21 de janeiro de 1793)</a:t>
              </a: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2516624" y="1382222"/>
            <a:ext cx="4071600" cy="3284984"/>
            <a:chOff x="9900592" y="0"/>
            <a:chExt cx="4071600" cy="3284984"/>
          </a:xfrm>
        </p:grpSpPr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900592" y="0"/>
              <a:ext cx="4069854" cy="288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CaixaDeTexto 8"/>
            <p:cNvSpPr txBox="1"/>
            <p:nvPr/>
          </p:nvSpPr>
          <p:spPr>
            <a:xfrm>
              <a:off x="9900592" y="2884874"/>
              <a:ext cx="4071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PT" sz="1000" i="1" dirty="0"/>
                <a:t>Prisão de um suspeito por um Comité de Vigilância</a:t>
              </a:r>
              <a:r>
                <a:rPr lang="pt-PT" sz="1000" dirty="0"/>
                <a:t>, devido a não usar a </a:t>
              </a:r>
              <a:r>
                <a:rPr lang="pt-PT" sz="1000" i="1" dirty="0" err="1"/>
                <a:t>cocarde</a:t>
              </a:r>
              <a:r>
                <a:rPr lang="pt-PT" sz="1000" i="1" dirty="0"/>
                <a:t> </a:t>
              </a:r>
              <a:r>
                <a:rPr lang="pt-PT" sz="1000" dirty="0"/>
                <a:t>(c. 1793).</a:t>
              </a: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2627784" y="1346989"/>
            <a:ext cx="3672408" cy="3272398"/>
            <a:chOff x="5423650" y="1154816"/>
            <a:chExt cx="4351518" cy="3877536"/>
          </a:xfrm>
        </p:grpSpPr>
        <p:pic>
          <p:nvPicPr>
            <p:cNvPr id="24" name="Imagem 23" descr="les tricoteuses.jpg"/>
            <p:cNvPicPr>
              <a:picLocks noChangeAspect="1"/>
            </p:cNvPicPr>
            <p:nvPr/>
          </p:nvPicPr>
          <p:blipFill>
            <a:blip r:embed="rId8" cstate="print"/>
            <a:srcRect t="-96" r="7161"/>
            <a:stretch>
              <a:fillRect/>
            </a:stretch>
          </p:blipFill>
          <p:spPr>
            <a:xfrm>
              <a:off x="6228184" y="1154816"/>
              <a:ext cx="2858940" cy="34111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CaixaDeTexto 24"/>
            <p:cNvSpPr txBox="1"/>
            <p:nvPr/>
          </p:nvSpPr>
          <p:spPr>
            <a:xfrm>
              <a:off x="5423650" y="4558253"/>
              <a:ext cx="4351518" cy="474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PT" sz="1000" i="1" dirty="0"/>
                <a:t>As </a:t>
              </a:r>
              <a:r>
                <a:rPr lang="pt-PT" sz="1000" i="1" dirty="0" err="1"/>
                <a:t>Tricotadeiras</a:t>
              </a:r>
              <a:r>
                <a:rPr lang="pt-PT" sz="1000" i="1" dirty="0"/>
                <a:t> jacobinas, </a:t>
              </a:r>
              <a:r>
                <a:rPr lang="pt-PT" sz="1000" dirty="0"/>
                <a:t>guache de </a:t>
              </a:r>
              <a:r>
                <a:rPr lang="pt-PT" sz="1000" dirty="0" err="1"/>
                <a:t>Lesueur</a:t>
              </a:r>
              <a:r>
                <a:rPr lang="pt-PT" sz="1000" dirty="0"/>
                <a:t>, 1793. Nas primeiras filas da assistência, presenciavam, com morbidez,  as execuções.</a:t>
              </a: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3131839" y="1340768"/>
            <a:ext cx="2664297" cy="3336033"/>
            <a:chOff x="14120520" y="-800777"/>
            <a:chExt cx="3402609" cy="4260493"/>
          </a:xfrm>
        </p:grpSpPr>
        <p:pic>
          <p:nvPicPr>
            <p:cNvPr id="21" name="Imagem 20" descr="A prisão de Saint-Lazare, em Paris, do pintor Hubert Robert.JPG"/>
            <p:cNvPicPr>
              <a:picLocks noChangeAspect="1"/>
            </p:cNvPicPr>
            <p:nvPr/>
          </p:nvPicPr>
          <p:blipFill>
            <a:blip r:embed="rId9" cstate="print"/>
            <a:srcRect r="1163" b="-239"/>
            <a:stretch>
              <a:fillRect/>
            </a:stretch>
          </p:blipFill>
          <p:spPr>
            <a:xfrm>
              <a:off x="14417399" y="-800777"/>
              <a:ext cx="2875827" cy="378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CaixaDeTexto 16"/>
            <p:cNvSpPr txBox="1"/>
            <p:nvPr/>
          </p:nvSpPr>
          <p:spPr>
            <a:xfrm>
              <a:off x="14120520" y="2948730"/>
              <a:ext cx="3402609" cy="51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PT" sz="1000" i="1" dirty="0"/>
                <a:t>Corredor da Prisão de Saint-Lazare, em Paris, em 1793, </a:t>
              </a:r>
              <a:r>
                <a:rPr lang="pt-PT" sz="1000" dirty="0"/>
                <a:t>óleo sobre tela de </a:t>
              </a:r>
              <a:r>
                <a:rPr lang="pt-PT" sz="1000" dirty="0" err="1"/>
                <a:t>Hubert</a:t>
              </a:r>
              <a:r>
                <a:rPr lang="pt-PT" sz="1000" dirty="0"/>
                <a:t> Robert.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5769349" y="1277779"/>
            <a:ext cx="1873954" cy="3466006"/>
            <a:chOff x="9828584" y="3501008"/>
            <a:chExt cx="1584176" cy="2930042"/>
          </a:xfrm>
        </p:grpSpPr>
        <p:pic>
          <p:nvPicPr>
            <p:cNvPr id="18" name="Imagem 17" descr="Guilhotina_invenção de Joseph-Ignace Guillotin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00592" y="3501008"/>
              <a:ext cx="1406266" cy="252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CuadroTexto 1"/>
            <p:cNvSpPr txBox="1"/>
            <p:nvPr/>
          </p:nvSpPr>
          <p:spPr>
            <a:xfrm>
              <a:off x="9828584" y="6030940"/>
              <a:ext cx="15841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dirty="0"/>
                <a:t>Guilhotina da execução de Luís XVI e Maria Antonieta</a:t>
              </a:r>
              <a:endParaRPr lang="es-ES" sz="1000" dirty="0"/>
            </a:p>
          </p:txBody>
        </p:sp>
      </p:grpSp>
      <p:sp>
        <p:nvSpPr>
          <p:cNvPr id="16" name="Título 5"/>
          <p:cNvSpPr txBox="1">
            <a:spLocks/>
          </p:cNvSpPr>
          <p:nvPr/>
        </p:nvSpPr>
        <p:spPr>
          <a:xfrm>
            <a:off x="392854" y="842222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  <a:latin typeface="+mn-lt"/>
              </a:rPr>
              <a:t>A República dos </a:t>
            </a:r>
            <a:r>
              <a:rPr lang="pt-PT" sz="2200" b="1" i="1" dirty="0" err="1">
                <a:solidFill>
                  <a:srgbClr val="0092D2"/>
                </a:solidFill>
                <a:latin typeface="+mn-lt"/>
              </a:rPr>
              <a:t>sans-culottes</a:t>
            </a:r>
            <a:r>
              <a:rPr lang="pt-PT" sz="2200" b="1" dirty="0">
                <a:solidFill>
                  <a:srgbClr val="0092D2"/>
                </a:solidFill>
                <a:latin typeface="+mn-lt"/>
              </a:rPr>
              <a:t> (2)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179512" y="4771598"/>
            <a:ext cx="8784976" cy="954107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177800" lvl="0" indent="-1778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Acusado de traição à Pátria, Luís XVI é condenado à morte na guilhotina, em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janeiro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de 1793,  ouvindo o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veredito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: «Luís Capeto, culpado por conspiração contra a liberdade da Nação e por atentados contra a segurança geral do Estado». Maria Antonieta sofre o mesmo destino em outubro.</a:t>
            </a:r>
          </a:p>
        </p:txBody>
      </p:sp>
      <p:sp>
        <p:nvSpPr>
          <p:cNvPr id="6" name="Rectângulo 5"/>
          <p:cNvSpPr/>
          <p:nvPr/>
        </p:nvSpPr>
        <p:spPr>
          <a:xfrm>
            <a:off x="2195736" y="5061957"/>
            <a:ext cx="6696744" cy="186694"/>
          </a:xfrm>
          <a:prstGeom prst="rect">
            <a:avLst/>
          </a:prstGeom>
          <a:solidFill>
            <a:srgbClr val="009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Rectângulo 22"/>
          <p:cNvSpPr/>
          <p:nvPr/>
        </p:nvSpPr>
        <p:spPr>
          <a:xfrm>
            <a:off x="392854" y="5229200"/>
            <a:ext cx="4467178" cy="239250"/>
          </a:xfrm>
          <a:prstGeom prst="rect">
            <a:avLst/>
          </a:prstGeom>
          <a:solidFill>
            <a:srgbClr val="009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TextBox 3"/>
          <p:cNvSpPr txBox="1"/>
          <p:nvPr/>
        </p:nvSpPr>
        <p:spPr>
          <a:xfrm>
            <a:off x="179512" y="5677847"/>
            <a:ext cx="8786031" cy="954107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 o afastamento dos Girondinos  e liderada pelos Montanheses, a Convenção instala o Terror.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prisões enchem-se de suspeitos e a repressão abate-se permanentemente sobre os opositores. Cerca de 40 mil franceses são guilhotinados: “as cabeças caem como telhas em dias de tempestade”. </a:t>
            </a:r>
            <a:endParaRPr lang="pt-P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NTEHA11EMA_Loc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89368" y="2996952"/>
            <a:ext cx="609600" cy="609600"/>
          </a:xfrm>
          <a:prstGeom prst="rect">
            <a:avLst/>
          </a:prstGeom>
        </p:spPr>
      </p:pic>
      <p:sp>
        <p:nvSpPr>
          <p:cNvPr id="27" name="Rectângulo 26"/>
          <p:cNvSpPr/>
          <p:nvPr/>
        </p:nvSpPr>
        <p:spPr>
          <a:xfrm>
            <a:off x="4860032" y="5288951"/>
            <a:ext cx="4032448" cy="239250"/>
          </a:xfrm>
          <a:prstGeom prst="rect">
            <a:avLst/>
          </a:prstGeom>
          <a:solidFill>
            <a:srgbClr val="009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8" name="Rectângulo 27"/>
          <p:cNvSpPr/>
          <p:nvPr/>
        </p:nvSpPr>
        <p:spPr>
          <a:xfrm>
            <a:off x="457761" y="5494006"/>
            <a:ext cx="1233919" cy="239250"/>
          </a:xfrm>
          <a:prstGeom prst="rect">
            <a:avLst/>
          </a:prstGeom>
          <a:solidFill>
            <a:srgbClr val="009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6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7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16" grpId="0"/>
      <p:bldP spid="22" grpId="0" animBg="1"/>
      <p:bldP spid="6" grpId="0" animBg="1"/>
      <p:bldP spid="6" grpId="1" animBg="1"/>
      <p:bldP spid="23" grpId="0" animBg="1"/>
      <p:bldP spid="23" grpId="1" animBg="1"/>
      <p:bldP spid="4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26"/>
            <a:ext cx="9144000" cy="662940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179511" y="1504885"/>
            <a:ext cx="4146215" cy="3076243"/>
            <a:chOff x="338368" y="1395894"/>
            <a:chExt cx="3945600" cy="2927399"/>
          </a:xfrm>
        </p:grpSpPr>
        <p:pic>
          <p:nvPicPr>
            <p:cNvPr id="12" name="Imagem 11" descr="Revolta Veneana_Reprise de Cholet par les Vendéens le 10 février 1794.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8368" y="1395894"/>
              <a:ext cx="3672408" cy="26808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CaixaDeTexto 7"/>
            <p:cNvSpPr txBox="1"/>
            <p:nvPr/>
          </p:nvSpPr>
          <p:spPr>
            <a:xfrm>
              <a:off x="338368" y="4077072"/>
              <a:ext cx="3945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i="1" dirty="0"/>
                <a:t>O Massacre da Vendeia</a:t>
              </a:r>
              <a:r>
                <a:rPr lang="pt-PT" sz="1000" dirty="0"/>
                <a:t>, de Jean Sorieul,1853. </a:t>
              </a:r>
            </a:p>
          </p:txBody>
        </p:sp>
      </p:grpSp>
      <p:sp>
        <p:nvSpPr>
          <p:cNvPr id="10" name="Título 5"/>
          <p:cNvSpPr txBox="1">
            <a:spLocks/>
          </p:cNvSpPr>
          <p:nvPr/>
        </p:nvSpPr>
        <p:spPr>
          <a:xfrm>
            <a:off x="392854" y="842222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  <a:latin typeface="+mn-lt"/>
              </a:rPr>
              <a:t>A República dos </a:t>
            </a:r>
            <a:r>
              <a:rPr lang="pt-PT" sz="2200" b="1" i="1" dirty="0" err="1">
                <a:solidFill>
                  <a:srgbClr val="0092D2"/>
                </a:solidFill>
                <a:latin typeface="+mn-lt"/>
              </a:rPr>
              <a:t>sans-culottes</a:t>
            </a:r>
            <a:r>
              <a:rPr lang="pt-PT" sz="2200" b="1" dirty="0">
                <a:solidFill>
                  <a:srgbClr val="0092D2"/>
                </a:solidFill>
                <a:latin typeface="+mn-lt"/>
              </a:rPr>
              <a:t> (3)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4245292" y="1504885"/>
            <a:ext cx="4863212" cy="3076243"/>
            <a:chOff x="5738968" y="1780804"/>
            <a:chExt cx="4863212" cy="3076243"/>
          </a:xfrm>
        </p:grpSpPr>
        <p:sp>
          <p:nvSpPr>
            <p:cNvPr id="7" name="CaixaDeTexto 6"/>
            <p:cNvSpPr txBox="1"/>
            <p:nvPr/>
          </p:nvSpPr>
          <p:spPr>
            <a:xfrm>
              <a:off x="5738968" y="4610826"/>
              <a:ext cx="4392000" cy="2462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sx="1000" sy="1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pt-PT" sz="1000" dirty="0">
                  <a:solidFill>
                    <a:srgbClr val="000000"/>
                  </a:solidFill>
                </a:rPr>
                <a:t>A Revolução em perigo (1792-1794).</a:t>
              </a:r>
            </a:p>
          </p:txBody>
        </p:sp>
        <p:pic>
          <p:nvPicPr>
            <p:cNvPr id="11" name="Imagem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89"/>
            <a:stretch/>
          </p:blipFill>
          <p:spPr>
            <a:xfrm>
              <a:off x="5744591" y="1780804"/>
              <a:ext cx="4857589" cy="2829701"/>
            </a:xfrm>
            <a:prstGeom prst="rect">
              <a:avLst/>
            </a:prstGeom>
          </p:spPr>
        </p:pic>
      </p:grpSp>
      <p:sp>
        <p:nvSpPr>
          <p:cNvPr id="15" name="CaixaDeTexto 14"/>
          <p:cNvSpPr txBox="1"/>
          <p:nvPr/>
        </p:nvSpPr>
        <p:spPr>
          <a:xfrm>
            <a:off x="323528" y="4797152"/>
            <a:ext cx="8420770" cy="815608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177800" indent="-1778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Na Vendeia, monárquicos e católicos pegam em armas contra a República. Os massacres e execuções cruéis marcam esta guerra civil. </a:t>
            </a:r>
          </a:p>
          <a:p>
            <a:pPr marL="177800" indent="-1778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Uma vasta coligação de potências estrangeiras transpõe as fronteiras de França.</a:t>
            </a:r>
          </a:p>
        </p:txBody>
      </p:sp>
      <p:grpSp>
        <p:nvGrpSpPr>
          <p:cNvPr id="18" name="Grupo 17"/>
          <p:cNvGrpSpPr/>
          <p:nvPr/>
        </p:nvGrpSpPr>
        <p:grpSpPr>
          <a:xfrm rot="1616660">
            <a:off x="6745880" y="3997391"/>
            <a:ext cx="275352" cy="567434"/>
            <a:chOff x="6883556" y="4451758"/>
            <a:chExt cx="352740" cy="726912"/>
          </a:xfrm>
        </p:grpSpPr>
        <p:sp>
          <p:nvSpPr>
            <p:cNvPr id="16" name="Fluxograma: conexão 15">
              <a:hlinkClick r:id="rId6" action="ppaction://hlinksldjump"/>
            </p:cNvPr>
            <p:cNvSpPr/>
            <p:nvPr/>
          </p:nvSpPr>
          <p:spPr>
            <a:xfrm>
              <a:off x="6883556" y="4451758"/>
              <a:ext cx="352740" cy="352740"/>
            </a:xfrm>
            <a:prstGeom prst="flowChartConnector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7" name="Rectângulo 16"/>
            <p:cNvSpPr/>
            <p:nvPr/>
          </p:nvSpPr>
          <p:spPr>
            <a:xfrm>
              <a:off x="7046649" y="4825976"/>
              <a:ext cx="45719" cy="3526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6"/>
            <a:ext cx="9144000" cy="662940"/>
          </a:xfrm>
          <a:prstGeom prst="rect">
            <a:avLst/>
          </a:prstGeom>
        </p:spPr>
      </p:pic>
      <p:sp>
        <p:nvSpPr>
          <p:cNvPr id="11" name="Título 5"/>
          <p:cNvSpPr txBox="1">
            <a:spLocks/>
          </p:cNvSpPr>
          <p:nvPr/>
        </p:nvSpPr>
        <p:spPr>
          <a:xfrm>
            <a:off x="392854" y="842222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  <a:latin typeface="+mn-lt"/>
              </a:rPr>
              <a:t>A República dos</a:t>
            </a:r>
            <a:r>
              <a:rPr lang="pt-PT" sz="2200" b="1" i="1" dirty="0">
                <a:solidFill>
                  <a:srgbClr val="0092D2"/>
                </a:solidFill>
                <a:latin typeface="+mn-lt"/>
              </a:rPr>
              <a:t> </a:t>
            </a:r>
            <a:r>
              <a:rPr lang="pt-PT" sz="2200" b="1" i="1" dirty="0" err="1">
                <a:solidFill>
                  <a:srgbClr val="0092D2"/>
                </a:solidFill>
                <a:latin typeface="+mn-lt"/>
              </a:rPr>
              <a:t>sans-culottes</a:t>
            </a:r>
            <a:r>
              <a:rPr lang="pt-PT" sz="2200" b="1" i="1" dirty="0">
                <a:solidFill>
                  <a:srgbClr val="0092D2"/>
                </a:solidFill>
                <a:latin typeface="+mn-lt"/>
              </a:rPr>
              <a:t> </a:t>
            </a:r>
            <a:r>
              <a:rPr lang="pt-PT" sz="2200" b="1" dirty="0">
                <a:solidFill>
                  <a:srgbClr val="0092D2"/>
                </a:solidFill>
                <a:latin typeface="+mn-lt"/>
              </a:rPr>
              <a:t>(4)</a:t>
            </a:r>
          </a:p>
        </p:txBody>
      </p:sp>
      <p:grpSp>
        <p:nvGrpSpPr>
          <p:cNvPr id="15" name="Grupo 14"/>
          <p:cNvGrpSpPr/>
          <p:nvPr/>
        </p:nvGrpSpPr>
        <p:grpSpPr>
          <a:xfrm rot="1616660">
            <a:off x="7637942" y="5892645"/>
            <a:ext cx="275352" cy="567434"/>
            <a:chOff x="6883556" y="4451758"/>
            <a:chExt cx="352740" cy="726912"/>
          </a:xfrm>
        </p:grpSpPr>
        <p:sp>
          <p:nvSpPr>
            <p:cNvPr id="18" name="Fluxograma: conexão 17">
              <a:hlinkClick r:id="rId4" action="ppaction://hlinksldjump"/>
            </p:cNvPr>
            <p:cNvSpPr/>
            <p:nvPr/>
          </p:nvSpPr>
          <p:spPr>
            <a:xfrm>
              <a:off x="6883556" y="4451758"/>
              <a:ext cx="352740" cy="352740"/>
            </a:xfrm>
            <a:prstGeom prst="flowChartConnector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9" name="Rectângulo 18"/>
            <p:cNvSpPr/>
            <p:nvPr/>
          </p:nvSpPr>
          <p:spPr>
            <a:xfrm>
              <a:off x="7046649" y="4825976"/>
              <a:ext cx="45719" cy="3526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23" name="Grupo 22"/>
          <p:cNvGrpSpPr/>
          <p:nvPr/>
        </p:nvGrpSpPr>
        <p:grpSpPr>
          <a:xfrm>
            <a:off x="823400" y="1637865"/>
            <a:ext cx="7853056" cy="4541289"/>
            <a:chOff x="5738968" y="1780804"/>
            <a:chExt cx="5319615" cy="3076243"/>
          </a:xfrm>
        </p:grpSpPr>
        <p:sp>
          <p:nvSpPr>
            <p:cNvPr id="24" name="CaixaDeTexto 23"/>
            <p:cNvSpPr txBox="1"/>
            <p:nvPr/>
          </p:nvSpPr>
          <p:spPr>
            <a:xfrm>
              <a:off x="5738968" y="4610826"/>
              <a:ext cx="4392000" cy="2462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sx="1000" sy="1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pt-PT" sz="1000" dirty="0">
                  <a:solidFill>
                    <a:srgbClr val="000000"/>
                  </a:solidFill>
                </a:rPr>
                <a:t>A Revolução em perigo (1792-1794).</a:t>
              </a:r>
            </a:p>
          </p:txBody>
        </p:sp>
        <p:pic>
          <p:nvPicPr>
            <p:cNvPr id="25" name="Imagem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4591" y="1780804"/>
              <a:ext cx="5313992" cy="28297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7798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4" y="-2"/>
            <a:ext cx="9191387" cy="6901200"/>
          </a:xfrm>
          <a:prstGeom prst="rect">
            <a:avLst/>
          </a:prstGeom>
        </p:spPr>
      </p:pic>
      <p:sp>
        <p:nvSpPr>
          <p:cNvPr id="15" name="TextBox 6"/>
          <p:cNvSpPr txBox="1"/>
          <p:nvPr/>
        </p:nvSpPr>
        <p:spPr>
          <a:xfrm>
            <a:off x="130210" y="1353663"/>
            <a:ext cx="3937734" cy="12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80"/>
              </a:lnSpc>
            </a:pPr>
            <a:r>
              <a:rPr lang="pt-PT" sz="4400" b="1" dirty="0">
                <a:solidFill>
                  <a:srgbClr val="009B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Revolução Francesa</a:t>
            </a:r>
            <a:endParaRPr lang="en-US" sz="4400" dirty="0">
              <a:solidFill>
                <a:srgbClr val="009BD2"/>
              </a:solidFill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3563888" y="1124744"/>
            <a:ext cx="1701546" cy="2508669"/>
            <a:chOff x="3563888" y="1124744"/>
            <a:chExt cx="1701546" cy="250866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63888" y="1124744"/>
              <a:ext cx="1624319" cy="21215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CaixaDeTexto 16"/>
            <p:cNvSpPr txBox="1"/>
            <p:nvPr/>
          </p:nvSpPr>
          <p:spPr>
            <a:xfrm>
              <a:off x="3563888" y="3233303"/>
              <a:ext cx="17015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i="1" dirty="0">
                  <a:cs typeface="Arial" pitchFamily="34" charset="0"/>
                </a:rPr>
                <a:t>Luís XVI em trajo da sagração</a:t>
              </a:r>
              <a:endParaRPr lang="pt-PT" sz="1000" dirty="0">
                <a:cs typeface="Arial" pitchFamily="34" charset="0"/>
              </a:endParaRP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6301126" y="4252041"/>
            <a:ext cx="2735122" cy="2270886"/>
            <a:chOff x="198552" y="2124607"/>
            <a:chExt cx="2735122" cy="2270886"/>
          </a:xfrm>
        </p:grpSpPr>
        <p:pic>
          <p:nvPicPr>
            <p:cNvPr id="11" name="Imagem 10" descr="A Tomada da Bastilha, 14 de julho de 1789, litografia colorida, Museu Carnavalet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8552" y="2124607"/>
              <a:ext cx="2735122" cy="20353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CaixaDeTexto 17"/>
            <p:cNvSpPr txBox="1"/>
            <p:nvPr/>
          </p:nvSpPr>
          <p:spPr>
            <a:xfrm>
              <a:off x="198552" y="4149272"/>
              <a:ext cx="27351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1000" i="1" dirty="0">
                  <a:cs typeface="Arial" pitchFamily="34" charset="0"/>
                </a:rPr>
                <a:t>Tomada da Bastilha </a:t>
              </a:r>
              <a:endParaRPr lang="pt-PT" sz="1000" i="1" dirty="0">
                <a:cs typeface="Arial" pitchFamily="34" charset="0"/>
              </a:endParaRP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101209" y="3068960"/>
            <a:ext cx="3030631" cy="3503172"/>
            <a:chOff x="10243110" y="3429000"/>
            <a:chExt cx="2753826" cy="3287324"/>
          </a:xfrm>
        </p:grpSpPr>
        <p:pic>
          <p:nvPicPr>
            <p:cNvPr id="13" name="Imagem 12" descr="napoleão.jpg"/>
            <p:cNvPicPr>
              <a:picLocks noChangeAspect="1"/>
            </p:cNvPicPr>
            <p:nvPr/>
          </p:nvPicPr>
          <p:blipFill>
            <a:blip r:embed="rId6" cstate="print"/>
            <a:srcRect l="4349" r="13972" b="35913"/>
            <a:stretch>
              <a:fillRect/>
            </a:stretch>
          </p:blipFill>
          <p:spPr>
            <a:xfrm>
              <a:off x="10243110" y="3429000"/>
              <a:ext cx="2753826" cy="306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CaixaDeTexto 18"/>
            <p:cNvSpPr txBox="1"/>
            <p:nvPr/>
          </p:nvSpPr>
          <p:spPr>
            <a:xfrm>
              <a:off x="10243110" y="6485274"/>
              <a:ext cx="1097642" cy="231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1000" i="1" dirty="0">
                  <a:cs typeface="Arial" pitchFamily="34" charset="0"/>
                </a:rPr>
                <a:t>Napoleão I</a:t>
              </a:r>
              <a:endParaRPr lang="pt-PT" sz="1000" i="1" dirty="0">
                <a:cs typeface="Arial" pitchFamily="34" charset="0"/>
              </a:endParaRPr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3414059" y="4252041"/>
            <a:ext cx="2781378" cy="2443168"/>
            <a:chOff x="3954929" y="4077071"/>
            <a:chExt cx="3222502" cy="2830652"/>
          </a:xfrm>
        </p:grpSpPr>
        <p:pic>
          <p:nvPicPr>
            <p:cNvPr id="10" name="Imagem 9" descr="1789 Droits De LHomme.jpg"/>
            <p:cNvPicPr>
              <a:picLocks noChangeAspect="1"/>
            </p:cNvPicPr>
            <p:nvPr/>
          </p:nvPicPr>
          <p:blipFill>
            <a:blip r:embed="rId7" cstate="print"/>
            <a:srcRect b="42136"/>
            <a:stretch>
              <a:fillRect/>
            </a:stretch>
          </p:blipFill>
          <p:spPr>
            <a:xfrm>
              <a:off x="3981952" y="4077071"/>
              <a:ext cx="3135933" cy="2345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CaixaDeTexto 19"/>
            <p:cNvSpPr txBox="1"/>
            <p:nvPr/>
          </p:nvSpPr>
          <p:spPr>
            <a:xfrm>
              <a:off x="3954929" y="6444156"/>
              <a:ext cx="3222502" cy="463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1000" i="1" dirty="0">
                  <a:cs typeface="Arial" pitchFamily="34" charset="0"/>
                </a:rPr>
                <a:t>Declaração Universal dos Direitos do Homem e do Cidadão  </a:t>
              </a:r>
              <a:endParaRPr lang="pt-PT" sz="1000" i="1" dirty="0">
                <a:cs typeface="Arial" pitchFamily="34" charset="0"/>
              </a:endParaRP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7283882" y="1124744"/>
            <a:ext cx="1752614" cy="2995247"/>
            <a:chOff x="7283882" y="1124744"/>
            <a:chExt cx="1752614" cy="2995247"/>
          </a:xfrm>
        </p:grpSpPr>
        <p:pic>
          <p:nvPicPr>
            <p:cNvPr id="16" name="Imagem 15" descr="republica francesa1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83882" y="1124744"/>
              <a:ext cx="1752614" cy="2749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7304219" y="3873770"/>
              <a:ext cx="122822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1000" i="1" dirty="0"/>
                <a:t>Divisa republicana</a:t>
              </a: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5385028" y="1124744"/>
            <a:ext cx="1779260" cy="2674168"/>
            <a:chOff x="5385028" y="1124744"/>
            <a:chExt cx="1779260" cy="267416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85028" y="1124744"/>
              <a:ext cx="1779260" cy="21215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CaixaDeTexto 20"/>
            <p:cNvSpPr txBox="1"/>
            <p:nvPr/>
          </p:nvSpPr>
          <p:spPr>
            <a:xfrm>
              <a:off x="5529045" y="3244914"/>
              <a:ext cx="14912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i="1" dirty="0" err="1">
                  <a:cs typeface="Arial" pitchFamily="34" charset="0"/>
                </a:rPr>
                <a:t>Retrato</a:t>
              </a:r>
              <a:r>
                <a:rPr lang="pt-PT" sz="1000" i="1" dirty="0">
                  <a:cs typeface="Arial" pitchFamily="34" charset="0"/>
                </a:rPr>
                <a:t> da rainha Maria Antonieta com uma rosa</a:t>
              </a:r>
              <a:endParaRPr lang="pt-PT" sz="1000" dirty="0"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2940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5508104" y="1397890"/>
            <a:ext cx="2538902" cy="3367323"/>
            <a:chOff x="5508104" y="1017152"/>
            <a:chExt cx="2825972" cy="3748062"/>
          </a:xfrm>
        </p:grpSpPr>
        <p:pic>
          <p:nvPicPr>
            <p:cNvPr id="14" name="Imagem 13" descr="O culto do Ser Supremo (gravura alusiva à instituição deste culto em junho de 1794)..jpg"/>
            <p:cNvPicPr>
              <a:picLocks noChangeAspect="1"/>
            </p:cNvPicPr>
            <p:nvPr/>
          </p:nvPicPr>
          <p:blipFill>
            <a:blip r:embed="rId4" cstate="print"/>
            <a:srcRect t="2751" r="2922" b="13251"/>
            <a:stretch>
              <a:fillRect/>
            </a:stretch>
          </p:blipFill>
          <p:spPr>
            <a:xfrm>
              <a:off x="5508104" y="1017152"/>
              <a:ext cx="2825972" cy="3356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CaixaDeTexto 9"/>
            <p:cNvSpPr txBox="1"/>
            <p:nvPr/>
          </p:nvSpPr>
          <p:spPr>
            <a:xfrm>
              <a:off x="5525763" y="4365104"/>
              <a:ext cx="28013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i="1" dirty="0"/>
                <a:t>Culto do Ser Supremo </a:t>
              </a:r>
              <a:r>
                <a:rPr lang="pt-PT" sz="1000" dirty="0"/>
                <a:t>(gravura alusiva à instituição deste culto em junho de 1794).</a:t>
              </a: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1191839" y="1382221"/>
            <a:ext cx="4172249" cy="3254115"/>
            <a:chOff x="649181" y="1017112"/>
            <a:chExt cx="4644000" cy="3622053"/>
          </a:xfrm>
        </p:grpSpPr>
        <p:pic>
          <p:nvPicPr>
            <p:cNvPr id="16" name="Imagem 15" descr="calendrier_republicain2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9181" y="1017112"/>
              <a:ext cx="4602541" cy="33535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CaixaDeTexto 16"/>
            <p:cNvSpPr txBox="1"/>
            <p:nvPr/>
          </p:nvSpPr>
          <p:spPr>
            <a:xfrm>
              <a:off x="690655" y="4365104"/>
              <a:ext cx="4602526" cy="274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PT" sz="1000" i="1" dirty="0"/>
                <a:t>Calendário revolucionário. </a:t>
              </a:r>
            </a:p>
          </p:txBody>
        </p:sp>
      </p:grpSp>
      <p:sp>
        <p:nvSpPr>
          <p:cNvPr id="11" name="Título 5"/>
          <p:cNvSpPr txBox="1">
            <a:spLocks/>
          </p:cNvSpPr>
          <p:nvPr/>
        </p:nvSpPr>
        <p:spPr>
          <a:xfrm>
            <a:off x="392854" y="842222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  <a:latin typeface="+mn-lt"/>
              </a:rPr>
              <a:t>A República dos </a:t>
            </a:r>
            <a:r>
              <a:rPr lang="pt-PT" sz="2200" b="1" i="1" dirty="0" err="1">
                <a:solidFill>
                  <a:srgbClr val="0092D2"/>
                </a:solidFill>
                <a:latin typeface="+mn-lt"/>
              </a:rPr>
              <a:t>sans-culottes</a:t>
            </a:r>
            <a:r>
              <a:rPr lang="pt-PT" sz="2200" b="1" dirty="0">
                <a:solidFill>
                  <a:srgbClr val="0092D2"/>
                </a:solidFill>
                <a:latin typeface="+mn-lt"/>
              </a:rPr>
              <a:t> (4)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323528" y="4848542"/>
            <a:ext cx="8420770" cy="1892826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177800" lvl="0" indent="-1778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Decidida a romper com o passado, a República introduz grandes alterações: um novo calendário conta os meses a partir de 22 de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setembro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de 1792 e dá novos nomes aos meses; são introduzidos novos pesos, medidas e moedas; é empreendida uma política de descristianização da França, sendo muitas igrejas fechadas e outras dando  templos da Razão. O culto do Ser supremo é instituído.</a:t>
            </a:r>
          </a:p>
          <a:p>
            <a:pPr marL="177800" lvl="0" indent="-1778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Uma nova Constituição, mais democrática que a anterior,  não entra em vigor  em virtude da difícil conjuntura interna (guerra civil) e externa (guerra contra a coligação de países europeus). </a:t>
            </a:r>
          </a:p>
        </p:txBody>
      </p:sp>
      <p:grpSp>
        <p:nvGrpSpPr>
          <p:cNvPr id="15" name="Grupo 14"/>
          <p:cNvGrpSpPr/>
          <p:nvPr/>
        </p:nvGrpSpPr>
        <p:grpSpPr>
          <a:xfrm rot="1616660">
            <a:off x="5119138" y="4106398"/>
            <a:ext cx="275352" cy="567434"/>
            <a:chOff x="6883556" y="4451758"/>
            <a:chExt cx="352740" cy="726912"/>
          </a:xfrm>
        </p:grpSpPr>
        <p:sp>
          <p:nvSpPr>
            <p:cNvPr id="18" name="Fluxograma: conexão 17">
              <a:hlinkClick r:id="rId6" action="ppaction://hlinksldjump"/>
            </p:cNvPr>
            <p:cNvSpPr/>
            <p:nvPr/>
          </p:nvSpPr>
          <p:spPr>
            <a:xfrm>
              <a:off x="6883556" y="4451758"/>
              <a:ext cx="352740" cy="352740"/>
            </a:xfrm>
            <a:prstGeom prst="flowChartConnector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9" name="Rectângulo 18"/>
            <p:cNvSpPr/>
            <p:nvPr/>
          </p:nvSpPr>
          <p:spPr>
            <a:xfrm>
              <a:off x="7046649" y="4825976"/>
              <a:ext cx="45719" cy="3526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20" name="Grupo 19"/>
          <p:cNvGrpSpPr/>
          <p:nvPr/>
        </p:nvGrpSpPr>
        <p:grpSpPr>
          <a:xfrm rot="1616660">
            <a:off x="7903073" y="4109190"/>
            <a:ext cx="275352" cy="567434"/>
            <a:chOff x="6883556" y="4451758"/>
            <a:chExt cx="352740" cy="726912"/>
          </a:xfrm>
        </p:grpSpPr>
        <p:sp>
          <p:nvSpPr>
            <p:cNvPr id="21" name="Fluxograma: conexão 20">
              <a:hlinkClick r:id="rId7" action="ppaction://hlinksldjump"/>
            </p:cNvPr>
            <p:cNvSpPr/>
            <p:nvPr/>
          </p:nvSpPr>
          <p:spPr>
            <a:xfrm>
              <a:off x="6883556" y="4451758"/>
              <a:ext cx="352740" cy="352740"/>
            </a:xfrm>
            <a:prstGeom prst="flowChartConnector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2" name="Rectângulo 21"/>
            <p:cNvSpPr/>
            <p:nvPr/>
          </p:nvSpPr>
          <p:spPr>
            <a:xfrm>
              <a:off x="7046649" y="4825976"/>
              <a:ext cx="45719" cy="3526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2" y="0"/>
            <a:ext cx="9144000" cy="662940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1907704" y="1700808"/>
            <a:ext cx="5658107" cy="4325313"/>
            <a:chOff x="649181" y="1017112"/>
            <a:chExt cx="4644000" cy="3550083"/>
          </a:xfrm>
        </p:grpSpPr>
        <p:pic>
          <p:nvPicPr>
            <p:cNvPr id="16" name="Imagem 15" descr="calendrier_republicain2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9181" y="1017112"/>
              <a:ext cx="4602541" cy="33535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CaixaDeTexto 16"/>
            <p:cNvSpPr txBox="1"/>
            <p:nvPr/>
          </p:nvSpPr>
          <p:spPr>
            <a:xfrm>
              <a:off x="690655" y="4365104"/>
              <a:ext cx="4602526" cy="202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PT" sz="1000" i="1" dirty="0"/>
                <a:t>Calendário revolucionário. </a:t>
              </a:r>
            </a:p>
          </p:txBody>
        </p:sp>
      </p:grpSp>
      <p:sp>
        <p:nvSpPr>
          <p:cNvPr id="11" name="Título 5"/>
          <p:cNvSpPr txBox="1">
            <a:spLocks/>
          </p:cNvSpPr>
          <p:nvPr/>
        </p:nvSpPr>
        <p:spPr>
          <a:xfrm>
            <a:off x="392854" y="842222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  <a:latin typeface="+mn-lt"/>
              </a:rPr>
              <a:t>A República dos </a:t>
            </a:r>
            <a:r>
              <a:rPr lang="pt-PT" sz="2200" b="1" i="1" dirty="0" err="1">
                <a:solidFill>
                  <a:srgbClr val="0092D2"/>
                </a:solidFill>
                <a:latin typeface="+mn-lt"/>
              </a:rPr>
              <a:t>sans-culottes</a:t>
            </a:r>
            <a:r>
              <a:rPr lang="pt-PT" sz="2200" b="1" dirty="0">
                <a:solidFill>
                  <a:srgbClr val="0092D2"/>
                </a:solidFill>
                <a:latin typeface="+mn-lt"/>
              </a:rPr>
              <a:t> (4)</a:t>
            </a:r>
          </a:p>
        </p:txBody>
      </p:sp>
      <p:grpSp>
        <p:nvGrpSpPr>
          <p:cNvPr id="15" name="Grupo 14"/>
          <p:cNvGrpSpPr/>
          <p:nvPr/>
        </p:nvGrpSpPr>
        <p:grpSpPr>
          <a:xfrm rot="1616660">
            <a:off x="7377622" y="5618838"/>
            <a:ext cx="275352" cy="567434"/>
            <a:chOff x="6883556" y="4451758"/>
            <a:chExt cx="352740" cy="726912"/>
          </a:xfrm>
        </p:grpSpPr>
        <p:sp>
          <p:nvSpPr>
            <p:cNvPr id="18" name="Fluxograma: conexão 17">
              <a:hlinkClick r:id="rId5" action="ppaction://hlinksldjump"/>
            </p:cNvPr>
            <p:cNvSpPr/>
            <p:nvPr/>
          </p:nvSpPr>
          <p:spPr>
            <a:xfrm>
              <a:off x="6883556" y="4451758"/>
              <a:ext cx="352740" cy="352740"/>
            </a:xfrm>
            <a:prstGeom prst="flowChartConnector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9" name="Rectângulo 18"/>
            <p:cNvSpPr/>
            <p:nvPr/>
          </p:nvSpPr>
          <p:spPr>
            <a:xfrm>
              <a:off x="7046649" y="4825976"/>
              <a:ext cx="45719" cy="3526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2289954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2940"/>
          </a:xfrm>
          <a:prstGeom prst="rect">
            <a:avLst/>
          </a:prstGeom>
        </p:spPr>
      </p:pic>
      <p:sp>
        <p:nvSpPr>
          <p:cNvPr id="11" name="Título 5"/>
          <p:cNvSpPr txBox="1">
            <a:spLocks/>
          </p:cNvSpPr>
          <p:nvPr/>
        </p:nvSpPr>
        <p:spPr>
          <a:xfrm>
            <a:off x="392854" y="842222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  <a:latin typeface="+mn-lt"/>
              </a:rPr>
              <a:t>A República dos </a:t>
            </a:r>
            <a:r>
              <a:rPr lang="pt-PT" sz="2200" b="1" i="1" dirty="0" err="1">
                <a:solidFill>
                  <a:srgbClr val="0092D2"/>
                </a:solidFill>
                <a:latin typeface="+mn-lt"/>
              </a:rPr>
              <a:t>sans-culottes</a:t>
            </a:r>
            <a:r>
              <a:rPr lang="pt-PT" sz="2200" b="1" dirty="0">
                <a:solidFill>
                  <a:srgbClr val="0092D2"/>
                </a:solidFill>
                <a:latin typeface="+mn-lt"/>
              </a:rPr>
              <a:t> (4)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2641801" y="1400784"/>
            <a:ext cx="3860397" cy="5120010"/>
            <a:chOff x="5508104" y="1017152"/>
            <a:chExt cx="2825972" cy="3748062"/>
          </a:xfrm>
        </p:grpSpPr>
        <p:pic>
          <p:nvPicPr>
            <p:cNvPr id="12" name="Imagem 11" descr="O culto do Ser Supremo (gravura alusiva à instituição deste culto em junho de 1794)..jpg"/>
            <p:cNvPicPr>
              <a:picLocks noChangeAspect="1"/>
            </p:cNvPicPr>
            <p:nvPr/>
          </p:nvPicPr>
          <p:blipFill>
            <a:blip r:embed="rId4" cstate="print"/>
            <a:srcRect t="2751" r="2922" b="13251"/>
            <a:stretch>
              <a:fillRect/>
            </a:stretch>
          </p:blipFill>
          <p:spPr>
            <a:xfrm>
              <a:off x="5508104" y="1017152"/>
              <a:ext cx="2825972" cy="3356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CaixaDeTexto 12"/>
            <p:cNvSpPr txBox="1"/>
            <p:nvPr/>
          </p:nvSpPr>
          <p:spPr>
            <a:xfrm>
              <a:off x="5525763" y="4365104"/>
              <a:ext cx="28013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i="1" dirty="0"/>
                <a:t>Culto do Ser Supremo </a:t>
              </a:r>
              <a:r>
                <a:rPr lang="pt-PT" sz="1000" dirty="0"/>
                <a:t>(gravura alusiva à instituição deste culto em junho de 1794).</a:t>
              </a:r>
            </a:p>
          </p:txBody>
        </p:sp>
      </p:grpSp>
      <p:grpSp>
        <p:nvGrpSpPr>
          <p:cNvPr id="15" name="Grupo 14"/>
          <p:cNvGrpSpPr/>
          <p:nvPr/>
        </p:nvGrpSpPr>
        <p:grpSpPr>
          <a:xfrm rot="1616660">
            <a:off x="6355008" y="5762457"/>
            <a:ext cx="275352" cy="567434"/>
            <a:chOff x="6883556" y="4451758"/>
            <a:chExt cx="352740" cy="726912"/>
          </a:xfrm>
        </p:grpSpPr>
        <p:sp>
          <p:nvSpPr>
            <p:cNvPr id="18" name="Fluxograma: conexão 17">
              <a:hlinkClick r:id="rId5" action="ppaction://hlinksldjump"/>
            </p:cNvPr>
            <p:cNvSpPr/>
            <p:nvPr/>
          </p:nvSpPr>
          <p:spPr>
            <a:xfrm>
              <a:off x="6883556" y="4451758"/>
              <a:ext cx="352740" cy="352740"/>
            </a:xfrm>
            <a:prstGeom prst="flowChartConnector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9" name="Rectângulo 18"/>
            <p:cNvSpPr/>
            <p:nvPr/>
          </p:nvSpPr>
          <p:spPr>
            <a:xfrm>
              <a:off x="7046649" y="4825976"/>
              <a:ext cx="45719" cy="3526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359424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2940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467544" y="1340768"/>
            <a:ext cx="2952328" cy="4047256"/>
            <a:chOff x="827584" y="1181944"/>
            <a:chExt cx="2952328" cy="4047256"/>
          </a:xfrm>
        </p:grpSpPr>
        <p:pic>
          <p:nvPicPr>
            <p:cNvPr id="8" name="Imagem 7" descr="marat assassinado_Louis David, 1793 (2)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7584" y="1181944"/>
              <a:ext cx="2942515" cy="378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ângulo 6"/>
            <p:cNvSpPr/>
            <p:nvPr/>
          </p:nvSpPr>
          <p:spPr>
            <a:xfrm>
              <a:off x="827584" y="4982979"/>
              <a:ext cx="2952328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sz="1000" i="1" dirty="0" err="1"/>
                <a:t>Marat</a:t>
              </a:r>
              <a:r>
                <a:rPr lang="pt-PT" sz="1000" i="1" dirty="0"/>
                <a:t> assassinado</a:t>
              </a:r>
              <a:r>
                <a:rPr lang="pt-PT" sz="1000" dirty="0"/>
                <a:t>, de Jacques-Louis David, 1793.</a:t>
              </a: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3635896" y="1340768"/>
            <a:ext cx="2736304" cy="4320480"/>
            <a:chOff x="4067944" y="1196752"/>
            <a:chExt cx="2736304" cy="4320480"/>
          </a:xfrm>
        </p:grpSpPr>
        <p:sp>
          <p:nvSpPr>
            <p:cNvPr id="10" name="Rectângulo 9"/>
            <p:cNvSpPr/>
            <p:nvPr/>
          </p:nvSpPr>
          <p:spPr>
            <a:xfrm>
              <a:off x="4067944" y="4963234"/>
              <a:ext cx="2736304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pt-PT" sz="1000" i="1" dirty="0"/>
                <a:t>O carrasco guilhotina-se a si próprio</a:t>
              </a:r>
              <a:r>
                <a:rPr lang="pt-PT" sz="1000" dirty="0"/>
                <a:t> (gravura anónima, alusiva à queda e execução de Robespierre).</a:t>
              </a:r>
            </a:p>
          </p:txBody>
        </p:sp>
        <p:pic>
          <p:nvPicPr>
            <p:cNvPr id="13" name="Imagem 12" descr="Scan10008.JPG"/>
            <p:cNvPicPr>
              <a:picLocks noChangeAspect="1"/>
            </p:cNvPicPr>
            <p:nvPr/>
          </p:nvPicPr>
          <p:blipFill>
            <a:blip r:embed="rId5" cstate="print"/>
            <a:srcRect l="66753" t="60042" r="8677" b="11420"/>
            <a:stretch>
              <a:fillRect/>
            </a:stretch>
          </p:blipFill>
          <p:spPr>
            <a:xfrm>
              <a:off x="4067944" y="1196752"/>
              <a:ext cx="2736304" cy="378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" name="Grupo 8"/>
          <p:cNvGrpSpPr/>
          <p:nvPr/>
        </p:nvGrpSpPr>
        <p:grpSpPr>
          <a:xfrm>
            <a:off x="6558581" y="1340767"/>
            <a:ext cx="2405907" cy="3073339"/>
            <a:chOff x="7020272" y="1196752"/>
            <a:chExt cx="1944216" cy="2483569"/>
          </a:xfrm>
        </p:grpSpPr>
        <p:pic>
          <p:nvPicPr>
            <p:cNvPr id="11" name="Imagem 10" descr="Danton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20272" y="1196752"/>
              <a:ext cx="1824294" cy="216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Rectângulo 11"/>
            <p:cNvSpPr/>
            <p:nvPr/>
          </p:nvSpPr>
          <p:spPr>
            <a:xfrm>
              <a:off x="7020272" y="3356992"/>
              <a:ext cx="1944216" cy="323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sz="1000" dirty="0"/>
                <a:t>Georges-Jacques </a:t>
              </a:r>
              <a:r>
                <a:rPr lang="pt-PT" sz="1000" dirty="0" err="1"/>
                <a:t>Danton</a:t>
              </a:r>
              <a:r>
                <a:rPr lang="pt-PT" sz="1000" dirty="0"/>
                <a:t> (retrato a óleo de artista desconhecido). </a:t>
              </a:r>
            </a:p>
          </p:txBody>
        </p:sp>
      </p:grpSp>
      <p:sp>
        <p:nvSpPr>
          <p:cNvPr id="15" name="Título 5"/>
          <p:cNvSpPr txBox="1">
            <a:spLocks/>
          </p:cNvSpPr>
          <p:nvPr/>
        </p:nvSpPr>
        <p:spPr>
          <a:xfrm>
            <a:off x="392854" y="842222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  <a:latin typeface="+mn-lt"/>
              </a:rPr>
              <a:t>A República dos </a:t>
            </a:r>
            <a:r>
              <a:rPr lang="pt-PT" sz="2200" b="1" i="1" dirty="0" err="1">
                <a:solidFill>
                  <a:srgbClr val="0092D2"/>
                </a:solidFill>
                <a:latin typeface="+mn-lt"/>
              </a:rPr>
              <a:t>sans-culottes</a:t>
            </a:r>
            <a:r>
              <a:rPr lang="pt-PT" sz="2200" b="1" dirty="0">
                <a:solidFill>
                  <a:srgbClr val="0092D2"/>
                </a:solidFill>
                <a:latin typeface="+mn-lt"/>
              </a:rPr>
              <a:t> (5)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323528" y="5710317"/>
            <a:ext cx="8420770" cy="1031051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177800" lvl="0" indent="-1778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Em breve, os chefes revolucionários acabam vítimas do seu Terror: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Marat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é assassinado por uma girondina – Charlotte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Corday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;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Danton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é mandado executar por Robespierre, que também sobe ao cadafalso, em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julho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de 1794, após ser considerado um “fora da lei”.</a:t>
            </a:r>
          </a:p>
          <a:p>
            <a:pPr marL="177800" lvl="0" indent="-1778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A fase mais radical da Revolução Francesa, a da República dos </a:t>
            </a:r>
            <a:r>
              <a:rPr lang="pt-PT" sz="1400" b="1" i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sans-culottes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, chega ao fim.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4"/>
            <a:ext cx="9144000" cy="662940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4918056" y="1465536"/>
            <a:ext cx="4118440" cy="3486581"/>
            <a:chOff x="4990064" y="980728"/>
            <a:chExt cx="4118440" cy="3486581"/>
          </a:xfrm>
        </p:grpSpPr>
        <p:sp>
          <p:nvSpPr>
            <p:cNvPr id="14" name="Rectângulo 13"/>
            <p:cNvSpPr/>
            <p:nvPr/>
          </p:nvSpPr>
          <p:spPr>
            <a:xfrm>
              <a:off x="4990064" y="4221088"/>
              <a:ext cx="411844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sz="1000" i="1" dirty="0"/>
                <a:t>Os barrigas vazias nas ruas de Paris, </a:t>
              </a:r>
              <a:r>
                <a:rPr lang="pt-PT" sz="1000" dirty="0"/>
                <a:t>guache de </a:t>
              </a:r>
              <a:r>
                <a:rPr lang="pt-PT" sz="1000" dirty="0" err="1"/>
                <a:t>Lesueur</a:t>
              </a:r>
              <a:r>
                <a:rPr lang="pt-PT" sz="1000" dirty="0"/>
                <a:t>, c. 1795.</a:t>
              </a:r>
            </a:p>
          </p:txBody>
        </p:sp>
        <p:pic>
          <p:nvPicPr>
            <p:cNvPr id="15" name="Imagem 14" descr="1794-1795 La disette du pain car l-hiver est tres rude Gouache des freres Le Sueur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90064" y="980728"/>
              <a:ext cx="3757742" cy="324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upo 4"/>
          <p:cNvGrpSpPr/>
          <p:nvPr/>
        </p:nvGrpSpPr>
        <p:grpSpPr>
          <a:xfrm>
            <a:off x="195852" y="1465536"/>
            <a:ext cx="4536504" cy="3486581"/>
            <a:chOff x="395536" y="980728"/>
            <a:chExt cx="4536504" cy="3486581"/>
          </a:xfrm>
        </p:grpSpPr>
        <p:pic>
          <p:nvPicPr>
            <p:cNvPr id="24" name="Imagem 23" descr="os Incriveis e as Maravilhosas2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5536" y="980728"/>
              <a:ext cx="4531415" cy="32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Rectângulo 24"/>
            <p:cNvSpPr/>
            <p:nvPr/>
          </p:nvSpPr>
          <p:spPr>
            <a:xfrm>
              <a:off x="395536" y="4221088"/>
              <a:ext cx="453650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sz="1000" i="1" dirty="0"/>
                <a:t>Os Incríveis e as Maravilhosas </a:t>
              </a:r>
              <a:r>
                <a:rPr lang="pt-PT" sz="1000" dirty="0"/>
                <a:t>(gravura dos finais do séc. XVIII). </a:t>
              </a:r>
            </a:p>
          </p:txBody>
        </p:sp>
      </p:grpSp>
      <p:sp>
        <p:nvSpPr>
          <p:cNvPr id="12" name="Título 5"/>
          <p:cNvSpPr txBox="1">
            <a:spLocks/>
          </p:cNvSpPr>
          <p:nvPr/>
        </p:nvSpPr>
        <p:spPr>
          <a:xfrm>
            <a:off x="392854" y="842222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  <a:latin typeface="+mn-lt"/>
              </a:rPr>
              <a:t>O triunfo da Revolução Burguesa (1)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2147514" y="2126079"/>
            <a:ext cx="5016774" cy="2277525"/>
            <a:chOff x="9115649" y="2261792"/>
            <a:chExt cx="5016774" cy="2277525"/>
          </a:xfrm>
        </p:grpSpPr>
        <p:sp>
          <p:nvSpPr>
            <p:cNvPr id="7" name="CaixaDeTexto 6"/>
            <p:cNvSpPr txBox="1"/>
            <p:nvPr/>
          </p:nvSpPr>
          <p:spPr>
            <a:xfrm>
              <a:off x="9153872" y="4293096"/>
              <a:ext cx="4910296" cy="2462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sx="1000" sy="1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pt-PT" sz="1000" dirty="0"/>
                <a:t>Organigrama da Constituição </a:t>
              </a:r>
              <a:r>
                <a:rPr lang="pt-PT" sz="1000" b="1" dirty="0"/>
                <a:t>do Ano III </a:t>
              </a:r>
              <a:r>
                <a:rPr lang="pt-PT" sz="1000" dirty="0"/>
                <a:t>(22 de agosto de 1795)</a:t>
              </a: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5649" y="2261792"/>
              <a:ext cx="5016774" cy="197437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/>
              <p:cNvSpPr txBox="1"/>
              <p:nvPr/>
            </p:nvSpPr>
            <p:spPr>
              <a:xfrm>
                <a:off x="323528" y="4941876"/>
                <a:ext cx="8420770" cy="1246495"/>
              </a:xfrm>
              <a:prstGeom prst="rect">
                <a:avLst/>
              </a:prstGeom>
              <a:solidFill>
                <a:srgbClr val="009BD2"/>
              </a:solidFill>
            </p:spPr>
            <p:txBody>
              <a:bodyPr wrap="square" rtlCol="0">
                <a:spAutoFit/>
              </a:bodyPr>
              <a:lstStyle/>
              <a:p>
                <a:pPr marL="177800" lvl="0" indent="-177800" algn="just">
                  <a:spcAft>
                    <a:spcPts val="600"/>
                  </a:spcAft>
                  <a:buFont typeface="Arial" pitchFamily="34" charset="0"/>
                  <a:buChar char="•"/>
                </a:pPr>
                <a:r>
                  <a:rPr lang="pt-PT" sz="1400" b="1" dirty="0">
                    <a:solidFill>
                      <a:schemeClr val="bg1"/>
                    </a:solidFill>
                    <a:latin typeface="Arial" pitchFamily="34" charset="0"/>
                    <a:ea typeface="Calibri"/>
                    <a:cs typeface="Arial" pitchFamily="34" charset="0"/>
                  </a:rPr>
                  <a:t>A Convenção termina as suas funções dotando a França de uma nova Constituição, a Constituição do Ano III (agosto de 1795), que restabelece o voto censitário.</a:t>
                </a:r>
              </a:p>
              <a:p>
                <a:pPr marL="177800" lvl="0" indent="-177800" algn="just">
                  <a:spcAft>
                    <a:spcPts val="600"/>
                  </a:spcAft>
                  <a:buFont typeface="Arial" pitchFamily="34" charset="0"/>
                  <a:buChar char="•"/>
                </a:pPr>
                <a:r>
                  <a:rPr lang="pt-PT" sz="1400" b="1" dirty="0">
                    <a:solidFill>
                      <a:schemeClr val="bg1"/>
                    </a:solidFill>
                    <a:latin typeface="Arial" pitchFamily="34" charset="0"/>
                    <a:ea typeface="Calibri"/>
                    <a:cs typeface="Arial" pitchFamily="34" charset="0"/>
                  </a:rPr>
                  <a:t>A  Constituição põe em vigor um novo sistema de governação </a:t>
                </a:r>
                <a14:m>
                  <m:oMath xmlns:m="http://schemas.openxmlformats.org/officeDocument/2006/math">
                    <m:r>
                      <a:rPr lang="pt-PT" sz="1400" b="1" i="1" dirty="0" smtClean="0">
                        <a:solidFill>
                          <a:schemeClr val="bg1"/>
                        </a:solidFill>
                        <a:latin typeface="Cambria Math"/>
                        <a:ea typeface="Calibri"/>
                        <a:cs typeface="Arial" pitchFamily="34" charset="0"/>
                      </a:rPr>
                      <m:t>−</m:t>
                    </m:r>
                  </m:oMath>
                </a14:m>
                <a:r>
                  <a:rPr lang="pt-PT" sz="1400" b="1" dirty="0">
                    <a:solidFill>
                      <a:schemeClr val="bg1"/>
                    </a:solidFill>
                    <a:latin typeface="Arial" pitchFamily="34" charset="0"/>
                    <a:ea typeface="Calibri"/>
                    <a:cs typeface="Arial" pitchFamily="34" charset="0"/>
                  </a:rPr>
                  <a:t> o </a:t>
                </a:r>
                <a:r>
                  <a:rPr lang="pt-PT" sz="1400" b="1" dirty="0" err="1">
                    <a:solidFill>
                      <a:schemeClr val="bg1"/>
                    </a:solidFill>
                    <a:latin typeface="Arial" pitchFamily="34" charset="0"/>
                    <a:ea typeface="Calibri"/>
                    <a:cs typeface="Arial" pitchFamily="34" charset="0"/>
                  </a:rPr>
                  <a:t>Diretório</a:t>
                </a:r>
                <a:r>
                  <a:rPr lang="pt-PT" sz="1400" b="1" dirty="0">
                    <a:solidFill>
                      <a:schemeClr val="bg1"/>
                    </a:solidFill>
                    <a:latin typeface="Arial" pitchFamily="34" charset="0"/>
                    <a:ea typeface="Calibri"/>
                    <a:cs typeface="Arial" pitchFamily="34" charset="0"/>
                  </a:rPr>
                  <a:t>; o poder legislativo pertence a duas assembleias, as dos Anciãos e as dos Quinhentos, enquanto o executivo é entregue a cinco </a:t>
                </a:r>
                <a:r>
                  <a:rPr lang="pt-PT" sz="1400" b="1" dirty="0" err="1">
                    <a:solidFill>
                      <a:schemeClr val="bg1"/>
                    </a:solidFill>
                    <a:latin typeface="Arial" pitchFamily="34" charset="0"/>
                    <a:ea typeface="Calibri"/>
                    <a:cs typeface="Arial" pitchFamily="34" charset="0"/>
                  </a:rPr>
                  <a:t>diretores</a:t>
                </a:r>
                <a:r>
                  <a:rPr lang="pt-PT" sz="1400" b="1" dirty="0">
                    <a:solidFill>
                      <a:schemeClr val="bg1"/>
                    </a:solidFill>
                    <a:latin typeface="Arial" pitchFamily="34" charset="0"/>
                    <a:ea typeface="Calibri"/>
                    <a:cs typeface="Arial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CaixaDeTex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4941876"/>
                <a:ext cx="8420770" cy="1246495"/>
              </a:xfrm>
              <a:prstGeom prst="rect">
                <a:avLst/>
              </a:prstGeom>
              <a:blipFill rotWithShape="0">
                <a:blip r:embed="rId7"/>
                <a:stretch>
                  <a:fillRect l="-72" t="-980" r="-217" b="-4412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aixaDeTexto 18"/>
          <p:cNvSpPr txBox="1"/>
          <p:nvPr/>
        </p:nvSpPr>
        <p:spPr>
          <a:xfrm>
            <a:off x="323528" y="5049597"/>
            <a:ext cx="8420770" cy="1031051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177800" indent="-1778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Os anos do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Diretório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(1795-1799) são problemáticos: guerra da França contra a Europa, agravamento da crise financeira, aumento dos contrastes sociais.</a:t>
            </a:r>
          </a:p>
          <a:p>
            <a:pPr marL="177800" indent="-1778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Ao “Terror Jacobino” sucede o “Terror Branco”, caracterizado por perseguições aos jacobinos e </a:t>
            </a:r>
            <a:r>
              <a:rPr lang="pt-PT" sz="1400" b="1" i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sans-culottes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.</a:t>
            </a:r>
          </a:p>
        </p:txBody>
      </p:sp>
      <p:grpSp>
        <p:nvGrpSpPr>
          <p:cNvPr id="16" name="Grupo 15"/>
          <p:cNvGrpSpPr/>
          <p:nvPr/>
        </p:nvGrpSpPr>
        <p:grpSpPr>
          <a:xfrm rot="1616660">
            <a:off x="7179261" y="3982108"/>
            <a:ext cx="275352" cy="567434"/>
            <a:chOff x="6883556" y="4451758"/>
            <a:chExt cx="352740" cy="726912"/>
          </a:xfrm>
        </p:grpSpPr>
        <p:sp>
          <p:nvSpPr>
            <p:cNvPr id="17" name="Fluxograma: conexão 16">
              <a:hlinkClick r:id="rId8" action="ppaction://hlinksldjump"/>
            </p:cNvPr>
            <p:cNvSpPr/>
            <p:nvPr/>
          </p:nvSpPr>
          <p:spPr>
            <a:xfrm>
              <a:off x="6883556" y="4451758"/>
              <a:ext cx="352740" cy="352740"/>
            </a:xfrm>
            <a:prstGeom prst="flowChartConnector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0" name="Rectângulo 19"/>
            <p:cNvSpPr/>
            <p:nvPr/>
          </p:nvSpPr>
          <p:spPr>
            <a:xfrm>
              <a:off x="7046649" y="4825976"/>
              <a:ext cx="45719" cy="3526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18" grpId="1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2940"/>
          </a:xfrm>
          <a:prstGeom prst="rect">
            <a:avLst/>
          </a:prstGeom>
        </p:spPr>
      </p:pic>
      <p:sp>
        <p:nvSpPr>
          <p:cNvPr id="11" name="Título 5"/>
          <p:cNvSpPr txBox="1">
            <a:spLocks/>
          </p:cNvSpPr>
          <p:nvPr/>
        </p:nvSpPr>
        <p:spPr>
          <a:xfrm>
            <a:off x="392854" y="842222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</a:rPr>
              <a:t>O triunfo da Revolução Burguesa (1)</a:t>
            </a:r>
          </a:p>
        </p:txBody>
      </p:sp>
      <p:grpSp>
        <p:nvGrpSpPr>
          <p:cNvPr id="15" name="Grupo 14"/>
          <p:cNvGrpSpPr/>
          <p:nvPr/>
        </p:nvGrpSpPr>
        <p:grpSpPr>
          <a:xfrm rot="1616660">
            <a:off x="7810539" y="5797011"/>
            <a:ext cx="275352" cy="567434"/>
            <a:chOff x="6883556" y="4451758"/>
            <a:chExt cx="352740" cy="726912"/>
          </a:xfrm>
        </p:grpSpPr>
        <p:sp>
          <p:nvSpPr>
            <p:cNvPr id="18" name="Fluxograma: conexão 17">
              <a:hlinkClick r:id="rId4" action="ppaction://hlinksldjump"/>
            </p:cNvPr>
            <p:cNvSpPr/>
            <p:nvPr/>
          </p:nvSpPr>
          <p:spPr>
            <a:xfrm>
              <a:off x="6883556" y="4451758"/>
              <a:ext cx="352740" cy="352740"/>
            </a:xfrm>
            <a:prstGeom prst="flowChartConnector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9" name="Rectângulo 18"/>
            <p:cNvSpPr/>
            <p:nvPr/>
          </p:nvSpPr>
          <p:spPr>
            <a:xfrm>
              <a:off x="7046649" y="4825976"/>
              <a:ext cx="45719" cy="3526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494272" y="2051685"/>
            <a:ext cx="8104253" cy="3679185"/>
            <a:chOff x="9115649" y="2261792"/>
            <a:chExt cx="5016774" cy="2277525"/>
          </a:xfrm>
        </p:grpSpPr>
        <p:sp>
          <p:nvSpPr>
            <p:cNvPr id="16" name="CaixaDeTexto 15"/>
            <p:cNvSpPr txBox="1"/>
            <p:nvPr/>
          </p:nvSpPr>
          <p:spPr>
            <a:xfrm>
              <a:off x="9153872" y="4293096"/>
              <a:ext cx="4910296" cy="2462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sx="1000" sy="1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pt-PT" sz="1000" dirty="0"/>
                <a:t>Organigrama da Constituição </a:t>
              </a:r>
              <a:r>
                <a:rPr lang="pt-PT" sz="1000" b="1" dirty="0"/>
                <a:t>do Ano III </a:t>
              </a:r>
              <a:r>
                <a:rPr lang="pt-PT" sz="1000" dirty="0"/>
                <a:t>(22 de agosto de 1795)</a:t>
              </a:r>
            </a:p>
          </p:txBody>
        </p:sp>
        <p:pic>
          <p:nvPicPr>
            <p:cNvPr id="17" name="Imagem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5649" y="2261792"/>
              <a:ext cx="5016774" cy="1974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07557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2940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496537" y="1700808"/>
            <a:ext cx="2762625" cy="3640470"/>
            <a:chOff x="467544" y="1052736"/>
            <a:chExt cx="2762625" cy="3640470"/>
          </a:xfrm>
        </p:grpSpPr>
        <p:pic>
          <p:nvPicPr>
            <p:cNvPr id="9" name="Imagem 8" descr="Napoleão atravessando os Alpes, quadro de J.- L. David, 1800, retrata Napoleão na campanha de Itália.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7544" y="1052736"/>
              <a:ext cx="2762625" cy="32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ângulo 6"/>
            <p:cNvSpPr/>
            <p:nvPr/>
          </p:nvSpPr>
          <p:spPr>
            <a:xfrm>
              <a:off x="467544" y="4293096"/>
              <a:ext cx="27612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sz="1000" i="1" dirty="0"/>
                <a:t>Napoleão atravessando os Alpes</a:t>
              </a:r>
              <a:r>
                <a:rPr lang="pt-PT" sz="1000" dirty="0"/>
                <a:t>,  </a:t>
              </a:r>
            </a:p>
            <a:p>
              <a:r>
                <a:rPr lang="pt-PT" sz="1000" dirty="0"/>
                <a:t>de J.-L. David, 1800.</a:t>
              </a: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3434608" y="1700808"/>
            <a:ext cx="3009600" cy="3640470"/>
            <a:chOff x="3434608" y="1700808"/>
            <a:chExt cx="3009600" cy="3640470"/>
          </a:xfrm>
        </p:grpSpPr>
        <p:pic>
          <p:nvPicPr>
            <p:cNvPr id="13" name="Imagem 12" descr="golpe do 18 do Brumário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36086" y="1700808"/>
              <a:ext cx="3008122" cy="32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Rectângulo 9"/>
            <p:cNvSpPr/>
            <p:nvPr/>
          </p:nvSpPr>
          <p:spPr>
            <a:xfrm>
              <a:off x="3434608" y="4941168"/>
              <a:ext cx="30096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sz="1000" i="1" dirty="0"/>
                <a:t>Bonaparte na sala do Conselho dos Quinhentos, </a:t>
              </a:r>
              <a:r>
                <a:rPr lang="pt-PT" sz="1000" dirty="0"/>
                <a:t>de François </a:t>
              </a:r>
              <a:r>
                <a:rPr lang="pt-PT" sz="1000" dirty="0" err="1"/>
                <a:t>Bouchot</a:t>
              </a:r>
              <a:r>
                <a:rPr lang="pt-PT" sz="1000" dirty="0"/>
                <a:t>, 1840.</a:t>
              </a: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6589161" y="1700808"/>
            <a:ext cx="2066400" cy="3640470"/>
            <a:chOff x="6660232" y="1052736"/>
            <a:chExt cx="2066400" cy="3640470"/>
          </a:xfrm>
        </p:grpSpPr>
        <p:pic>
          <p:nvPicPr>
            <p:cNvPr id="12" name="Imagem 11" descr="Napoleão Primeiro Consul.jpe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60232" y="1052736"/>
              <a:ext cx="2066247" cy="32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Rectângulo 10"/>
            <p:cNvSpPr/>
            <p:nvPr/>
          </p:nvSpPr>
          <p:spPr>
            <a:xfrm>
              <a:off x="6660232" y="4293096"/>
              <a:ext cx="20664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sz="1000" i="1" dirty="0"/>
                <a:t>Napoleão, Primeiro-Cônsul</a:t>
              </a:r>
              <a:r>
                <a:rPr lang="pt-PT" sz="1000" dirty="0"/>
                <a:t>, de A.-J. </a:t>
              </a:r>
              <a:r>
                <a:rPr lang="pt-PT" sz="1000" dirty="0" err="1"/>
                <a:t>Gros</a:t>
              </a:r>
              <a:r>
                <a:rPr lang="pt-PT" sz="1000" dirty="0"/>
                <a:t>, 1802.</a:t>
              </a:r>
            </a:p>
          </p:txBody>
        </p:sp>
      </p:grpSp>
      <p:sp>
        <p:nvSpPr>
          <p:cNvPr id="15" name="Título 5"/>
          <p:cNvSpPr txBox="1">
            <a:spLocks/>
          </p:cNvSpPr>
          <p:nvPr/>
        </p:nvSpPr>
        <p:spPr>
          <a:xfrm>
            <a:off x="392854" y="842222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  <a:latin typeface="+mn-lt"/>
              </a:rPr>
              <a:t>O triunfo da Revolução Burguesa (2)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327693" y="5499229"/>
            <a:ext cx="8327715" cy="954107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177800" lvl="0" indent="-1778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Frequentes golpes de Estado desacreditam o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Diretório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. Em 18 do Brumário do Ano III             (9 novembro de 1799), o general Napoleão Bonaparte, que se havia coberto de glória nas campanhas militares da França, destitui o Diretório e entrega o poder a uma comissão de três cônsules, de que ele faz parte. Entra em vigor o governo do Consulado.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2" y="0"/>
            <a:ext cx="9144000" cy="662940"/>
          </a:xfrm>
          <a:prstGeom prst="rect">
            <a:avLst/>
          </a:prstGeom>
        </p:spPr>
      </p:pic>
      <p:grpSp>
        <p:nvGrpSpPr>
          <p:cNvPr id="16" name="Grupo 15"/>
          <p:cNvGrpSpPr/>
          <p:nvPr/>
        </p:nvGrpSpPr>
        <p:grpSpPr>
          <a:xfrm>
            <a:off x="3563888" y="1268760"/>
            <a:ext cx="3175042" cy="2794166"/>
            <a:chOff x="4860032" y="3471392"/>
            <a:chExt cx="3744416" cy="3295238"/>
          </a:xfrm>
        </p:grpSpPr>
        <p:pic>
          <p:nvPicPr>
            <p:cNvPr id="5" name="Imagem 4" descr="Gérard_-_Signature_du_Concordat_entre_la_France_et_le_Saint-Siège,_le_15_juillet_1801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60032" y="3471392"/>
              <a:ext cx="3699313" cy="288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Rectângulo 12"/>
            <p:cNvSpPr/>
            <p:nvPr/>
          </p:nvSpPr>
          <p:spPr>
            <a:xfrm>
              <a:off x="4860032" y="6366520"/>
              <a:ext cx="37444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sz="1000" i="1" dirty="0"/>
                <a:t>Assinatura da Concordata entre a França e a Santa Sé,</a:t>
              </a:r>
              <a:r>
                <a:rPr lang="pt-PT" sz="1000" dirty="0"/>
                <a:t> de François </a:t>
              </a:r>
              <a:r>
                <a:rPr lang="pt-PT" sz="1000" dirty="0" err="1"/>
                <a:t>Gérard</a:t>
              </a:r>
              <a:r>
                <a:rPr lang="pt-PT" sz="1000" dirty="0"/>
                <a:t>. 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303211" y="1262412"/>
            <a:ext cx="3188669" cy="2854438"/>
            <a:chOff x="601784" y="890136"/>
            <a:chExt cx="3754192" cy="3360683"/>
          </a:xfrm>
        </p:grpSpPr>
        <p:pic>
          <p:nvPicPr>
            <p:cNvPr id="4" name="Imagem 3" descr="Debret_-_Premiere_distribution_des_decorations_de_la_Legion_d'honneur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1784" y="890136"/>
              <a:ext cx="3754192" cy="288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Rectângulo 9"/>
            <p:cNvSpPr/>
            <p:nvPr/>
          </p:nvSpPr>
          <p:spPr>
            <a:xfrm>
              <a:off x="601784" y="3779748"/>
              <a:ext cx="3507732" cy="4710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sz="1000" i="1" dirty="0"/>
                <a:t>Primeira distribuição das decorações da Legião de Honra </a:t>
              </a:r>
              <a:r>
                <a:rPr lang="pt-PT" sz="1000" dirty="0"/>
                <a:t>(1812), de Jean-</a:t>
              </a:r>
              <a:r>
                <a:rPr lang="pt-PT" sz="1000" dirty="0" err="1"/>
                <a:t>Baptiste</a:t>
              </a:r>
              <a:r>
                <a:rPr lang="pt-PT" sz="1000" dirty="0"/>
                <a:t> </a:t>
              </a:r>
              <a:r>
                <a:rPr lang="pt-PT" sz="1000" dirty="0" err="1"/>
                <a:t>Debret</a:t>
              </a:r>
              <a:r>
                <a:rPr lang="pt-PT" sz="1000" dirty="0"/>
                <a:t>.</a:t>
              </a:r>
            </a:p>
          </p:txBody>
        </p:sp>
      </p:grpSp>
      <p:pic>
        <p:nvPicPr>
          <p:cNvPr id="8" name="Imagem 7" descr="Code_civil_1804.jpg"/>
          <p:cNvPicPr>
            <a:picLocks noChangeAspect="1"/>
          </p:cNvPicPr>
          <p:nvPr/>
        </p:nvPicPr>
        <p:blipFill>
          <a:blip r:embed="rId6" cstate="print"/>
          <a:srcRect r="2542" b="2508"/>
          <a:stretch>
            <a:fillRect/>
          </a:stretch>
        </p:blipFill>
        <p:spPr>
          <a:xfrm>
            <a:off x="6844701" y="4081285"/>
            <a:ext cx="1759747" cy="2660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 descr="lycee-napoleonie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76256" y="980728"/>
            <a:ext cx="1368152" cy="269484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ítulo 5"/>
          <p:cNvSpPr txBox="1">
            <a:spLocks/>
          </p:cNvSpPr>
          <p:nvPr/>
        </p:nvSpPr>
        <p:spPr>
          <a:xfrm>
            <a:off x="392854" y="842222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  <a:latin typeface="+mn-lt"/>
              </a:rPr>
              <a:t>O triunfo da Revolução Burguesa (3)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251520" y="4149080"/>
            <a:ext cx="6487410" cy="1246495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177800" lvl="0" indent="-1778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Feito primeiro-cônsul por 10 anos, Napoleão propõe-se a estabilizar a Revolução e a consolidar as conquistas burguesas.</a:t>
            </a:r>
          </a:p>
          <a:p>
            <a:pPr marL="177800" lvl="0" indent="-1778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O governo napoleónico pauta-se pela centralização administrativa e judicial, pela recuperação das finanças públicas e pela reconciliação nacional.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257484" y="5364811"/>
            <a:ext cx="6481445" cy="1384995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182563" indent="-182563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Destaca-se a atribuição da Legião de Honra por serviços prestados à França; a emissão de uma nova moeda – o franco germinal; o fim das perseguições a republicanos radicais; o reatamento dos laços com a Santa Sé; a criação de liceus para os filhos de burgueses (A); a publicação do Código Civil (B), a consagrar a igualdade de todos perante a lei. </a:t>
            </a:r>
          </a:p>
        </p:txBody>
      </p:sp>
      <p:grpSp>
        <p:nvGrpSpPr>
          <p:cNvPr id="18" name="Grupo 17"/>
          <p:cNvGrpSpPr/>
          <p:nvPr/>
        </p:nvGrpSpPr>
        <p:grpSpPr>
          <a:xfrm rot="1616660">
            <a:off x="3215317" y="3522844"/>
            <a:ext cx="275352" cy="567434"/>
            <a:chOff x="6883556" y="4451758"/>
            <a:chExt cx="352740" cy="726912"/>
          </a:xfrm>
        </p:grpSpPr>
        <p:sp>
          <p:nvSpPr>
            <p:cNvPr id="19" name="Fluxograma: conexão 18">
              <a:hlinkClick r:id="rId8" action="ppaction://hlinksldjump"/>
            </p:cNvPr>
            <p:cNvSpPr/>
            <p:nvPr/>
          </p:nvSpPr>
          <p:spPr>
            <a:xfrm>
              <a:off x="6883556" y="4451758"/>
              <a:ext cx="352740" cy="352740"/>
            </a:xfrm>
            <a:prstGeom prst="flowChartConnector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0" name="Rectângulo 19"/>
            <p:cNvSpPr/>
            <p:nvPr/>
          </p:nvSpPr>
          <p:spPr>
            <a:xfrm>
              <a:off x="7046649" y="4825976"/>
              <a:ext cx="45719" cy="3526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899255" y="987111"/>
            <a:ext cx="277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64072" y="3789040"/>
            <a:ext cx="266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PT" sz="1400" b="1" dirty="0">
                <a:solidFill>
                  <a:srgbClr val="C00000"/>
                </a:solidFill>
              </a:rPr>
              <a:t>B</a:t>
            </a:r>
            <a:endParaRPr lang="pt-PT" sz="1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7" grpId="0" animBg="1"/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2940"/>
          </a:xfrm>
          <a:prstGeom prst="rect">
            <a:avLst/>
          </a:prstGeom>
        </p:spPr>
      </p:pic>
      <p:sp>
        <p:nvSpPr>
          <p:cNvPr id="11" name="Título 5"/>
          <p:cNvSpPr txBox="1">
            <a:spLocks/>
          </p:cNvSpPr>
          <p:nvPr/>
        </p:nvSpPr>
        <p:spPr>
          <a:xfrm>
            <a:off x="392854" y="842222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</a:rPr>
              <a:t>O triunfo da Revolução Burguesa (3)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1619672" y="1412776"/>
            <a:ext cx="5780957" cy="5175007"/>
            <a:chOff x="601784" y="890136"/>
            <a:chExt cx="3754192" cy="3360683"/>
          </a:xfrm>
        </p:grpSpPr>
        <p:pic>
          <p:nvPicPr>
            <p:cNvPr id="12" name="Imagem 11" descr="Debret_-_Premiere_distribution_des_decorations_de_la_Legion_d'honneur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1784" y="890136"/>
              <a:ext cx="3754192" cy="288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Rectângulo 12"/>
            <p:cNvSpPr/>
            <p:nvPr/>
          </p:nvSpPr>
          <p:spPr>
            <a:xfrm>
              <a:off x="601784" y="3779748"/>
              <a:ext cx="3330297" cy="4710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sz="1000" i="1" dirty="0"/>
                <a:t>Primeira distribuição das decorações da Legião de Honra </a:t>
              </a:r>
              <a:r>
                <a:rPr lang="pt-PT" sz="1000" dirty="0"/>
                <a:t>(1812), de Jean-</a:t>
              </a:r>
              <a:r>
                <a:rPr lang="pt-PT" sz="1000" dirty="0" err="1"/>
                <a:t>Baptiste</a:t>
              </a:r>
              <a:r>
                <a:rPr lang="pt-PT" sz="1000" dirty="0"/>
                <a:t> </a:t>
              </a:r>
              <a:r>
                <a:rPr lang="pt-PT" sz="1000" dirty="0" err="1"/>
                <a:t>Debret</a:t>
              </a:r>
              <a:r>
                <a:rPr lang="pt-PT" sz="1000" dirty="0"/>
                <a:t>.</a:t>
              </a:r>
            </a:p>
          </p:txBody>
        </p:sp>
      </p:grpSp>
      <p:grpSp>
        <p:nvGrpSpPr>
          <p:cNvPr id="15" name="Grupo 14"/>
          <p:cNvGrpSpPr/>
          <p:nvPr/>
        </p:nvGrpSpPr>
        <p:grpSpPr>
          <a:xfrm rot="1616660">
            <a:off x="7205893" y="5666823"/>
            <a:ext cx="275352" cy="567434"/>
            <a:chOff x="6883556" y="4451758"/>
            <a:chExt cx="352740" cy="726912"/>
          </a:xfrm>
        </p:grpSpPr>
        <p:sp>
          <p:nvSpPr>
            <p:cNvPr id="18" name="Fluxograma: conexão 17">
              <a:hlinkClick r:id="rId5" action="ppaction://hlinksldjump"/>
            </p:cNvPr>
            <p:cNvSpPr/>
            <p:nvPr/>
          </p:nvSpPr>
          <p:spPr>
            <a:xfrm>
              <a:off x="6883556" y="4451758"/>
              <a:ext cx="352740" cy="352740"/>
            </a:xfrm>
            <a:prstGeom prst="flowChartConnector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9" name="Rectângulo 18"/>
            <p:cNvSpPr/>
            <p:nvPr/>
          </p:nvSpPr>
          <p:spPr>
            <a:xfrm>
              <a:off x="7046649" y="4825976"/>
              <a:ext cx="45719" cy="3526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40773565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32"/>
            <a:ext cx="9144000" cy="662940"/>
          </a:xfrm>
          <a:prstGeom prst="rect">
            <a:avLst/>
          </a:prstGeom>
        </p:spPr>
      </p:pic>
      <p:sp>
        <p:nvSpPr>
          <p:cNvPr id="14" name="Título 5"/>
          <p:cNvSpPr txBox="1">
            <a:spLocks/>
          </p:cNvSpPr>
          <p:nvPr/>
        </p:nvSpPr>
        <p:spPr>
          <a:xfrm>
            <a:off x="392854" y="842222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  <a:latin typeface="+mn-lt"/>
              </a:rPr>
              <a:t>O triunfo da Revolução Burguesa (4)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27693" y="5499229"/>
            <a:ext cx="8420770" cy="523220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177800" indent="-1778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A afirmação do poder pessoal e autoritário de Napoleão culmina na sua coroação como imperador dos Franceses, a 2 de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dezembro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de 1804.</a:t>
            </a:r>
          </a:p>
        </p:txBody>
      </p:sp>
      <p:grpSp>
        <p:nvGrpSpPr>
          <p:cNvPr id="17" name="Grupo 16"/>
          <p:cNvGrpSpPr/>
          <p:nvPr/>
        </p:nvGrpSpPr>
        <p:grpSpPr>
          <a:xfrm>
            <a:off x="1259632" y="1560169"/>
            <a:ext cx="7589725" cy="3846221"/>
            <a:chOff x="8532440" y="1533073"/>
            <a:chExt cx="7589725" cy="3846221"/>
          </a:xfrm>
        </p:grpSpPr>
        <p:pic>
          <p:nvPicPr>
            <p:cNvPr id="7" name="Imagem 6" descr="coroação_napoleão2_1804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32440" y="1533073"/>
              <a:ext cx="5418630" cy="360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ângulo 7"/>
            <p:cNvSpPr/>
            <p:nvPr/>
          </p:nvSpPr>
          <p:spPr>
            <a:xfrm>
              <a:off x="14033933" y="2556969"/>
              <a:ext cx="2088232" cy="1477328"/>
            </a:xfrm>
            <a:prstGeom prst="rect">
              <a:avLst/>
            </a:prstGeom>
            <a:solidFill>
              <a:srgbClr val="FDFA7E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pt-PT" sz="900" dirty="0">
                  <a:latin typeface="Arial" panose="020B0604020202020204" pitchFamily="34" charset="0"/>
                  <a:cs typeface="Arial" panose="020B0604020202020204" pitchFamily="34" charset="0"/>
                </a:rPr>
                <a:t>A 2 de dezembro de 1804, realiza-se na catedral de </a:t>
              </a:r>
              <a:r>
                <a:rPr lang="pt-PT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Notre-Dame</a:t>
              </a:r>
              <a:r>
                <a:rPr lang="pt-PT" sz="900" dirty="0">
                  <a:latin typeface="Arial" panose="020B0604020202020204" pitchFamily="34" charset="0"/>
                  <a:cs typeface="Arial" panose="020B0604020202020204" pitchFamily="34" charset="0"/>
                </a:rPr>
                <a:t> a festa de coroação de Napoleão, com a presença expressa do papa Pio VII. Durante a sagração, Napoleão I retirou a coroa das mãos do Papa e auto-coroou-se, para deixar claro que não havia autoridade alguma superior à dele. Depois coroou a sua esposa, a imperatriz Josefina.</a:t>
              </a:r>
            </a:p>
          </p:txBody>
        </p:sp>
        <p:sp>
          <p:nvSpPr>
            <p:cNvPr id="16" name="Rectângulo 15"/>
            <p:cNvSpPr/>
            <p:nvPr/>
          </p:nvSpPr>
          <p:spPr>
            <a:xfrm>
              <a:off x="8532440" y="5133073"/>
              <a:ext cx="541863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sz="1000" i="1" dirty="0"/>
                <a:t>A sagração de Napoleão em </a:t>
              </a:r>
              <a:r>
                <a:rPr lang="pt-PT" sz="1000" i="1" dirty="0" err="1"/>
                <a:t>Notre-Dame</a:t>
              </a:r>
              <a:r>
                <a:rPr lang="pt-PT" sz="1000" i="1" dirty="0"/>
                <a:t> de Paris, </a:t>
              </a:r>
              <a:r>
                <a:rPr lang="pt-PT" sz="1000" dirty="0"/>
                <a:t>pormenor do quadro de J.-L. David.</a:t>
              </a:r>
            </a:p>
          </p:txBody>
        </p:sp>
      </p:grpSp>
      <p:sp>
        <p:nvSpPr>
          <p:cNvPr id="18" name="CaixaDeTexto 17"/>
          <p:cNvSpPr txBox="1"/>
          <p:nvPr/>
        </p:nvSpPr>
        <p:spPr>
          <a:xfrm>
            <a:off x="327693" y="6021288"/>
            <a:ext cx="8420770" cy="523220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177800" indent="-17780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O império napoleónico vigora até 1815, tendo o  domínio da França  sido levado a praticamente toda a Europa.  </a:t>
            </a:r>
          </a:p>
        </p:txBody>
      </p:sp>
      <p:grpSp>
        <p:nvGrpSpPr>
          <p:cNvPr id="20" name="Grupo 19"/>
          <p:cNvGrpSpPr/>
          <p:nvPr/>
        </p:nvGrpSpPr>
        <p:grpSpPr>
          <a:xfrm>
            <a:off x="2267744" y="1462215"/>
            <a:ext cx="4392488" cy="4055017"/>
            <a:chOff x="-4284000" y="-376452"/>
            <a:chExt cx="3238211" cy="2989422"/>
          </a:xfrm>
        </p:grpSpPr>
        <p:sp>
          <p:nvSpPr>
            <p:cNvPr id="13" name="Rectângulo 12"/>
            <p:cNvSpPr/>
            <p:nvPr/>
          </p:nvSpPr>
          <p:spPr>
            <a:xfrm>
              <a:off x="-4284000" y="2366749"/>
              <a:ext cx="323821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sz="1000" dirty="0"/>
                <a:t>Mapa do Império Napoleónico (1804-1815)</a:t>
              </a:r>
            </a:p>
          </p:txBody>
        </p:sp>
        <p:pic>
          <p:nvPicPr>
            <p:cNvPr id="19" name="Imagem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23329" y="-376452"/>
              <a:ext cx="3177540" cy="2743200"/>
            </a:xfrm>
            <a:prstGeom prst="rect">
              <a:avLst/>
            </a:prstGeom>
          </p:spPr>
        </p:pic>
      </p:grpSp>
      <p:pic>
        <p:nvPicPr>
          <p:cNvPr id="10" name="Imagem 9" descr="napoleão.jpg"/>
          <p:cNvPicPr>
            <a:picLocks noChangeAspect="1"/>
          </p:cNvPicPr>
          <p:nvPr/>
        </p:nvPicPr>
        <p:blipFill>
          <a:blip r:embed="rId6" cstate="print"/>
          <a:srcRect l="5883" t="4566" r="24094" b="53004"/>
          <a:stretch>
            <a:fillRect/>
          </a:stretch>
        </p:blipFill>
        <p:spPr>
          <a:xfrm>
            <a:off x="1609996" y="1303898"/>
            <a:ext cx="1480089" cy="13442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59"/>
            <a:ext cx="9144000" cy="66294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4910328" y="4618512"/>
            <a:ext cx="3464379" cy="830194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2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A sociedade francesa nas vésperas da revolução espelha as desigualdades gritantes entre os três estados: Clero, Nobreza e Terceiro Estado.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821824" y="1359213"/>
            <a:ext cx="3799133" cy="3380675"/>
            <a:chOff x="539552" y="1556792"/>
            <a:chExt cx="3944489" cy="3510021"/>
          </a:xfrm>
        </p:grpSpPr>
        <p:pic>
          <p:nvPicPr>
            <p:cNvPr id="8" name="Imagem 7" descr="Talha,impostos e corveias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9552" y="1556792"/>
              <a:ext cx="3944489" cy="3071771"/>
            </a:xfrm>
            <a:prstGeom prst="rect">
              <a:avLst/>
            </a:prstGeom>
            <a:ln>
              <a:noFill/>
            </a:ln>
            <a:effectLst>
              <a:outerShdw blurRad="292100" dist="139700" dir="2700000" sx="1000" sy="1000" algn="tl" rotWithShape="0">
                <a:srgbClr val="333333"/>
              </a:outerShdw>
            </a:effectLst>
          </p:spPr>
        </p:pic>
        <p:sp>
          <p:nvSpPr>
            <p:cNvPr id="7" name="CaixaDeTexto 6"/>
            <p:cNvSpPr txBox="1"/>
            <p:nvPr/>
          </p:nvSpPr>
          <p:spPr>
            <a:xfrm>
              <a:off x="539552" y="4651395"/>
              <a:ext cx="3944489" cy="415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i="1" dirty="0"/>
                <a:t>Os privilegiados esmagam o Terceiro Estado</a:t>
              </a:r>
              <a:r>
                <a:rPr lang="pt-PT" sz="1000" dirty="0"/>
                <a:t>, gravura anónima de 1789. Na pedra lê-se “Talha, impostos e corveias”.</a:t>
              </a:r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4910329" y="1364155"/>
            <a:ext cx="3694119" cy="3226787"/>
            <a:chOff x="5129030" y="980728"/>
            <a:chExt cx="3835458" cy="3350245"/>
          </a:xfrm>
        </p:grpSpPr>
        <p:pic>
          <p:nvPicPr>
            <p:cNvPr id="11" name="Imagem 10" descr="fragonard_swing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29030" y="980728"/>
              <a:ext cx="3596928" cy="3071771"/>
            </a:xfrm>
            <a:prstGeom prst="rect">
              <a:avLst/>
            </a:prstGeom>
            <a:ln>
              <a:noFill/>
            </a:ln>
            <a:effectLst>
              <a:outerShdw blurRad="292100" dist="139700" dir="2700000" sx="1000" sy="1000" algn="tl" rotWithShape="0">
                <a:srgbClr val="333333">
                  <a:alpha val="66000"/>
                </a:srgbClr>
              </a:outerShdw>
            </a:effectLst>
          </p:spPr>
        </p:pic>
        <p:sp>
          <p:nvSpPr>
            <p:cNvPr id="10" name="CaixaDeTexto 9"/>
            <p:cNvSpPr txBox="1"/>
            <p:nvPr/>
          </p:nvSpPr>
          <p:spPr>
            <a:xfrm>
              <a:off x="5148488" y="4075331"/>
              <a:ext cx="3816000" cy="255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PT" sz="1000" i="1" dirty="0"/>
                <a:t>O baloiço</a:t>
              </a:r>
              <a:r>
                <a:rPr lang="pt-PT" sz="1000" dirty="0"/>
                <a:t>, de J. H. </a:t>
              </a:r>
              <a:r>
                <a:rPr lang="pt-PT" sz="1000" dirty="0" err="1"/>
                <a:t>Fragonard</a:t>
              </a:r>
              <a:r>
                <a:rPr lang="pt-PT" sz="1000" dirty="0"/>
                <a:t>, 1766.</a:t>
              </a:r>
            </a:p>
          </p:txBody>
        </p:sp>
      </p:grpSp>
      <p:sp>
        <p:nvSpPr>
          <p:cNvPr id="2" name="Rectángulo 1"/>
          <p:cNvSpPr/>
          <p:nvPr/>
        </p:nvSpPr>
        <p:spPr>
          <a:xfrm>
            <a:off x="4910328" y="5448706"/>
            <a:ext cx="3464379" cy="646331"/>
          </a:xfrm>
          <a:prstGeom prst="rect">
            <a:avLst/>
          </a:prstGeom>
          <a:solidFill>
            <a:srgbClr val="009BD2"/>
          </a:solidFill>
        </p:spPr>
        <p:txBody>
          <a:bodyPr wrap="square">
            <a:spAutoFit/>
          </a:bodyPr>
          <a:lstStyle/>
          <a:p>
            <a:pPr marL="173038" lvl="0" indent="-173038" algn="just">
              <a:spcAft>
                <a:spcPts val="600"/>
              </a:spcAft>
              <a:buFont typeface="Arial" pitchFamily="34" charset="0"/>
              <a:buChar char="•"/>
            </a:pPr>
            <a:r>
              <a:rPr lang="pt-PT" sz="12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As ordens privilegiadas – Clero e Nobreza – que constituem 2% da população, possuem cerca de 40% das terras.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910328" y="6095037"/>
            <a:ext cx="3464379" cy="646331"/>
          </a:xfrm>
          <a:prstGeom prst="rect">
            <a:avLst/>
          </a:prstGeom>
          <a:solidFill>
            <a:srgbClr val="009BD2"/>
          </a:solidFill>
        </p:spPr>
        <p:txBody>
          <a:bodyPr wrap="square">
            <a:spAutoFit/>
          </a:bodyPr>
          <a:lstStyle/>
          <a:p>
            <a:pPr marL="173038" lvl="0" indent="-173038" algn="just">
              <a:spcAft>
                <a:spcPts val="600"/>
              </a:spcAft>
              <a:buFont typeface="Arial" pitchFamily="34" charset="0"/>
              <a:buChar char="•"/>
            </a:pPr>
            <a:r>
              <a:rPr lang="pt-PT" sz="12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O Terceiro Estado vive sobrecarregado de impostos; as suas camadas burguesas ambicionam direitos políticos.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392854" y="842222"/>
            <a:ext cx="8355609" cy="540000"/>
          </a:xfrm>
        </p:spPr>
        <p:txBody>
          <a:bodyPr wrap="square" anchor="t" anchorCtr="0">
            <a:noAutofit/>
          </a:bodyPr>
          <a:lstStyle/>
          <a:p>
            <a:pPr algn="l"/>
            <a:r>
              <a:rPr lang="pt-PT" sz="2200" b="1" dirty="0">
                <a:solidFill>
                  <a:srgbClr val="0092D2"/>
                </a:solidFill>
                <a:latin typeface="+mn-lt"/>
              </a:rPr>
              <a:t>A França nas vésperas da Revolução (1)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081235"/>
            <a:ext cx="3312368" cy="15899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3608" y="4778850"/>
            <a:ext cx="28586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t-PT" sz="1100" b="1" dirty="0">
                <a:solidFill>
                  <a:prstClr val="black"/>
                </a:solidFill>
              </a:rPr>
              <a:t>Distribuição da propriedade fundiária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3" grpId="0" animBg="1"/>
      <p:bldP spid="6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4" y="-2"/>
            <a:ext cx="9191387" cy="6901200"/>
          </a:xfrm>
          <a:prstGeom prst="rect">
            <a:avLst/>
          </a:prstGeom>
        </p:spPr>
      </p:pic>
      <p:pic>
        <p:nvPicPr>
          <p:cNvPr id="8" name="Imagem 7" descr="a revolta do terceiro estado.jpg"/>
          <p:cNvPicPr>
            <a:picLocks noChangeAspect="1"/>
          </p:cNvPicPr>
          <p:nvPr/>
        </p:nvPicPr>
        <p:blipFill>
          <a:blip r:embed="rId4" cstate="print"/>
          <a:srcRect l="2127" t="5164" r="1130" b="5164"/>
          <a:stretch>
            <a:fillRect/>
          </a:stretch>
        </p:blipFill>
        <p:spPr>
          <a:xfrm>
            <a:off x="683568" y="817381"/>
            <a:ext cx="7776864" cy="5995995"/>
          </a:xfrm>
          <a:prstGeom prst="rect">
            <a:avLst/>
          </a:prstGeom>
          <a:noFill/>
          <a:ln>
            <a:noFill/>
          </a:ln>
          <a:effectLst>
            <a:reflection stA="99000" endPos="0" dist="50800" dir="5400000" sy="-100000" algn="bl" rotWithShape="0"/>
          </a:effectLst>
        </p:spPr>
      </p:pic>
      <p:sp>
        <p:nvSpPr>
          <p:cNvPr id="7" name="CaixaDeTexto 6"/>
          <p:cNvSpPr txBox="1"/>
          <p:nvPr/>
        </p:nvSpPr>
        <p:spPr>
          <a:xfrm>
            <a:off x="648544" y="729559"/>
            <a:ext cx="773988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>
              <a:lnSpc>
                <a:spcPct val="200000"/>
              </a:lnSpc>
              <a:spcAft>
                <a:spcPts val="1200"/>
              </a:spcAft>
            </a:pPr>
            <a:r>
              <a:rPr lang="pt-PT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REFLITA E RESPONDA: </a:t>
            </a:r>
          </a:p>
          <a:p>
            <a:pPr marL="450850" lvl="0">
              <a:lnSpc>
                <a:spcPct val="200000"/>
              </a:lnSpc>
              <a:spcBef>
                <a:spcPts val="600"/>
              </a:spcBef>
            </a:pPr>
            <a:r>
              <a:rPr lang="pt-PT" b="1" dirty="0">
                <a:solidFill>
                  <a:srgbClr val="FFFFFF"/>
                </a:solidFill>
              </a:rPr>
              <a:t>1. </a:t>
            </a:r>
            <a:r>
              <a:rPr lang="pt-PT" dirty="0">
                <a:solidFill>
                  <a:srgbClr val="FFFFFF"/>
                </a:solidFill>
              </a:rPr>
              <a:t>Localize no tempo as etapas da Revolução Francesa.</a:t>
            </a:r>
          </a:p>
          <a:p>
            <a:pPr marL="714375" lvl="0" indent="-263525">
              <a:spcBef>
                <a:spcPts val="600"/>
              </a:spcBef>
              <a:spcAft>
                <a:spcPts val="1200"/>
              </a:spcAft>
            </a:pPr>
            <a:r>
              <a:rPr lang="pt-PT" b="1" dirty="0">
                <a:solidFill>
                  <a:srgbClr val="FFFFFF"/>
                </a:solidFill>
              </a:rPr>
              <a:t>2.</a:t>
            </a:r>
            <a:r>
              <a:rPr lang="pt-PT" dirty="0">
                <a:solidFill>
                  <a:srgbClr val="FFFFFF"/>
                </a:solidFill>
              </a:rPr>
              <a:t> Enuncie  quatro causas que estiveram na origem da Revolução Francesa.</a:t>
            </a:r>
          </a:p>
          <a:p>
            <a:pPr marL="714375" lvl="0" indent="-263525">
              <a:spcBef>
                <a:spcPts val="600"/>
              </a:spcBef>
              <a:spcAft>
                <a:spcPts val="600"/>
              </a:spcAft>
            </a:pPr>
            <a:r>
              <a:rPr lang="pt-PT" b="1" dirty="0">
                <a:solidFill>
                  <a:srgbClr val="FFFFFF"/>
                </a:solidFill>
              </a:rPr>
              <a:t>3. </a:t>
            </a:r>
            <a:r>
              <a:rPr lang="pt-PT" dirty="0">
                <a:solidFill>
                  <a:srgbClr val="FFFFFF"/>
                </a:solidFill>
              </a:rPr>
              <a:t>Refira quatro realizações revolucionárias, durante a primeira etapa, que ditaram o fim do Antigo Regime.</a:t>
            </a:r>
          </a:p>
          <a:p>
            <a:pPr marL="714375" lvl="0" indent="-263525">
              <a:spcBef>
                <a:spcPts val="600"/>
              </a:spcBef>
              <a:spcAft>
                <a:spcPts val="600"/>
              </a:spcAft>
            </a:pPr>
            <a:r>
              <a:rPr lang="pt-PT" b="1" dirty="0">
                <a:solidFill>
                  <a:srgbClr val="FFFFFF"/>
                </a:solidFill>
              </a:rPr>
              <a:t>4. </a:t>
            </a:r>
            <a:r>
              <a:rPr lang="pt-PT" dirty="0">
                <a:solidFill>
                  <a:srgbClr val="FFFFFF"/>
                </a:solidFill>
              </a:rPr>
              <a:t>Diga em que consistiu a radicalização da </a:t>
            </a:r>
            <a:r>
              <a:rPr lang="pt-PT">
                <a:solidFill>
                  <a:srgbClr val="FFFFFF"/>
                </a:solidFill>
              </a:rPr>
              <a:t>Revolução a </a:t>
            </a:r>
            <a:r>
              <a:rPr lang="pt-PT" dirty="0">
                <a:solidFill>
                  <a:srgbClr val="FFFFFF"/>
                </a:solidFill>
              </a:rPr>
              <a:t>partir de 1792.</a:t>
            </a:r>
          </a:p>
          <a:p>
            <a:pPr marL="450850" lvl="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b="1" dirty="0">
                <a:solidFill>
                  <a:srgbClr val="FFFFFF"/>
                </a:solidFill>
              </a:rPr>
              <a:t>5. </a:t>
            </a:r>
            <a:r>
              <a:rPr lang="pt-PT" dirty="0">
                <a:solidFill>
                  <a:srgbClr val="FFFFFF"/>
                </a:solidFill>
              </a:rPr>
              <a:t>Explique o fim da república jacobina.</a:t>
            </a:r>
          </a:p>
          <a:p>
            <a:pPr marL="45085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b="1" dirty="0">
                <a:solidFill>
                  <a:srgbClr val="FFFFFF"/>
                </a:solidFill>
              </a:rPr>
              <a:t>6.  </a:t>
            </a:r>
            <a:r>
              <a:rPr lang="pt-PT" dirty="0">
                <a:solidFill>
                  <a:srgbClr val="FFFFFF"/>
                </a:solidFill>
              </a:rPr>
              <a:t>Indique as linhas de força que nortearam a ação do Diretório.</a:t>
            </a:r>
          </a:p>
          <a:p>
            <a:pPr marL="714375" lvl="0" indent="-263525">
              <a:spcBef>
                <a:spcPts val="600"/>
              </a:spcBef>
              <a:spcAft>
                <a:spcPts val="600"/>
              </a:spcAft>
            </a:pPr>
            <a:r>
              <a:rPr lang="pt-PT" b="1" dirty="0">
                <a:solidFill>
                  <a:srgbClr val="FFFFFF"/>
                </a:solidFill>
              </a:rPr>
              <a:t>7. </a:t>
            </a:r>
            <a:r>
              <a:rPr lang="pt-PT" dirty="0">
                <a:solidFill>
                  <a:srgbClr val="FFFFFF"/>
                </a:solidFill>
              </a:rPr>
              <a:t>Explicite o papel de Napoleão Bonaparte na consolidação da revolução burguesa.</a:t>
            </a:r>
          </a:p>
          <a:p>
            <a:pPr marL="450850" lvl="0" algn="just"/>
            <a:endParaRPr lang="pt-PT" sz="2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/>
          <p:cNvGrpSpPr/>
          <p:nvPr/>
        </p:nvGrpSpPr>
        <p:grpSpPr>
          <a:xfrm>
            <a:off x="323528" y="1675433"/>
            <a:ext cx="3491202" cy="3075273"/>
            <a:chOff x="467544" y="873056"/>
            <a:chExt cx="3977891" cy="3755829"/>
          </a:xfrm>
        </p:grpSpPr>
        <p:pic>
          <p:nvPicPr>
            <p:cNvPr id="11" name="Imagem 10" descr="Luís XVI distribui esmola aos pobres de Versalhes durante o Inverno de 1788, quadro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7546" y="873056"/>
              <a:ext cx="3977889" cy="30788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CaixaDeTexto 11"/>
            <p:cNvSpPr txBox="1"/>
            <p:nvPr/>
          </p:nvSpPr>
          <p:spPr>
            <a:xfrm>
              <a:off x="467544" y="3952288"/>
              <a:ext cx="2871618" cy="676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PT" sz="1000" i="1" dirty="0"/>
                <a:t>Luís XVI distribui esmola aos pobres de Versalhes durante o Inverno de 1788</a:t>
              </a:r>
              <a:r>
                <a:rPr lang="pt-PT" sz="1000" dirty="0"/>
                <a:t>, de L. </a:t>
              </a:r>
              <a:r>
                <a:rPr lang="pt-PT" sz="1000" dirty="0" err="1"/>
                <a:t>Hersent</a:t>
              </a:r>
              <a:r>
                <a:rPr lang="pt-PT" sz="1000" dirty="0"/>
                <a:t>, 1817.</a:t>
              </a:r>
            </a:p>
          </p:txBody>
        </p:sp>
      </p:grpSp>
      <p:pic>
        <p:nvPicPr>
          <p:cNvPr id="2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2940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3323558" y="6112625"/>
            <a:ext cx="5427842" cy="307777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171450" lvl="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As contas públicas apresentam-se desequilibradas.</a:t>
            </a:r>
          </a:p>
        </p:txBody>
      </p:sp>
      <p:sp>
        <p:nvSpPr>
          <p:cNvPr id="21" name="Título 5"/>
          <p:cNvSpPr txBox="1">
            <a:spLocks/>
          </p:cNvSpPr>
          <p:nvPr/>
        </p:nvSpPr>
        <p:spPr>
          <a:xfrm>
            <a:off x="303566" y="853021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  <a:latin typeface="+mn-lt"/>
              </a:rPr>
              <a:t>A França nas vésperas da Revolução (2)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55" y="4850741"/>
            <a:ext cx="2118096" cy="1602595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3323558" y="5373961"/>
            <a:ext cx="5427842" cy="738664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171450" lvl="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A indústria francesa sofre a concorrência estrangeira, nomeadamente da Grã-Bretanha, após a celebração do Tratado de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Eden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em 1786.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3323559" y="4850741"/>
            <a:ext cx="5427842" cy="523220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171450" lvl="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A carestia agrícola, aliada ao crescimento populacional, conduz os franceses a uma psicose de fome.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804" y="1780812"/>
            <a:ext cx="2210451" cy="242020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329" y="1853204"/>
            <a:ext cx="2555435" cy="2308377"/>
          </a:xfrm>
          <a:prstGeom prst="rect">
            <a:avLst/>
          </a:prstGeom>
        </p:spPr>
      </p:pic>
      <p:grpSp>
        <p:nvGrpSpPr>
          <p:cNvPr id="15" name="Grupo 14"/>
          <p:cNvGrpSpPr/>
          <p:nvPr/>
        </p:nvGrpSpPr>
        <p:grpSpPr>
          <a:xfrm rot="1616660">
            <a:off x="3562926" y="3997799"/>
            <a:ext cx="275352" cy="567434"/>
            <a:chOff x="6883556" y="4451758"/>
            <a:chExt cx="352740" cy="726912"/>
          </a:xfrm>
        </p:grpSpPr>
        <p:sp>
          <p:nvSpPr>
            <p:cNvPr id="16" name="Fluxograma: conexão 15">
              <a:hlinkClick r:id="rId8" action="ppaction://hlinksldjump"/>
            </p:cNvPr>
            <p:cNvSpPr/>
            <p:nvPr/>
          </p:nvSpPr>
          <p:spPr>
            <a:xfrm>
              <a:off x="6883556" y="4451758"/>
              <a:ext cx="352740" cy="352740"/>
            </a:xfrm>
            <a:prstGeom prst="flowChartConnector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7" name="Rectângulo 16"/>
            <p:cNvSpPr/>
            <p:nvPr/>
          </p:nvSpPr>
          <p:spPr>
            <a:xfrm>
              <a:off x="7046649" y="4825976"/>
              <a:ext cx="45719" cy="3526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24" name="Grupo 23"/>
          <p:cNvGrpSpPr/>
          <p:nvPr/>
        </p:nvGrpSpPr>
        <p:grpSpPr>
          <a:xfrm rot="1616660">
            <a:off x="5959459" y="4000592"/>
            <a:ext cx="275352" cy="567434"/>
            <a:chOff x="6883556" y="4451758"/>
            <a:chExt cx="352740" cy="726912"/>
          </a:xfrm>
        </p:grpSpPr>
        <p:sp>
          <p:nvSpPr>
            <p:cNvPr id="25" name="Fluxograma: conexão 24">
              <a:hlinkClick r:id="rId9" action="ppaction://hlinksldjump"/>
            </p:cNvPr>
            <p:cNvSpPr/>
            <p:nvPr/>
          </p:nvSpPr>
          <p:spPr>
            <a:xfrm>
              <a:off x="6883556" y="4451758"/>
              <a:ext cx="352740" cy="352740"/>
            </a:xfrm>
            <a:prstGeom prst="flowChartConnector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6" name="Rectângulo 25"/>
            <p:cNvSpPr/>
            <p:nvPr/>
          </p:nvSpPr>
          <p:spPr>
            <a:xfrm>
              <a:off x="7046649" y="4825976"/>
              <a:ext cx="45719" cy="3526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27" name="Grupo 26"/>
          <p:cNvGrpSpPr/>
          <p:nvPr/>
        </p:nvGrpSpPr>
        <p:grpSpPr>
          <a:xfrm rot="1616660">
            <a:off x="8292847" y="4003996"/>
            <a:ext cx="275352" cy="567434"/>
            <a:chOff x="6883556" y="4451758"/>
            <a:chExt cx="352740" cy="726912"/>
          </a:xfrm>
        </p:grpSpPr>
        <p:sp>
          <p:nvSpPr>
            <p:cNvPr id="28" name="Fluxograma: conexão 27">
              <a:hlinkClick r:id="rId10" action="ppaction://hlinksldjump"/>
            </p:cNvPr>
            <p:cNvSpPr/>
            <p:nvPr/>
          </p:nvSpPr>
          <p:spPr>
            <a:xfrm>
              <a:off x="6883556" y="4451758"/>
              <a:ext cx="352740" cy="352740"/>
            </a:xfrm>
            <a:prstGeom prst="flowChartConnector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9" name="Rectângulo 28"/>
            <p:cNvSpPr/>
            <p:nvPr/>
          </p:nvSpPr>
          <p:spPr>
            <a:xfrm>
              <a:off x="7046649" y="4825976"/>
              <a:ext cx="45719" cy="3526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3" name="Rectângulo 2"/>
          <p:cNvSpPr/>
          <p:nvPr/>
        </p:nvSpPr>
        <p:spPr>
          <a:xfrm>
            <a:off x="3779912" y="1346290"/>
            <a:ext cx="234391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PT" sz="1100" b="1" dirty="0"/>
              <a:t>Preço do trigo e produção têxtil </a:t>
            </a:r>
          </a:p>
          <a:p>
            <a:pPr>
              <a:defRPr/>
            </a:pPr>
            <a:r>
              <a:rPr lang="pt-PT" sz="1100" b="1" dirty="0"/>
              <a:t>(1786-1789)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3129" y="1331466"/>
            <a:ext cx="24482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b="1" dirty="0">
                <a:solidFill>
                  <a:prstClr val="black"/>
                </a:solidFill>
              </a:rPr>
              <a:t>O orçamento do Estado francês em 1788</a:t>
            </a:r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2" grpId="0" animBg="1"/>
      <p:bldP spid="23" grpId="0" animBg="1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1460634" y="1382222"/>
            <a:ext cx="6124143" cy="4668953"/>
            <a:chOff x="467544" y="873056"/>
            <a:chExt cx="3977891" cy="3250658"/>
          </a:xfrm>
        </p:grpSpPr>
        <p:pic>
          <p:nvPicPr>
            <p:cNvPr id="12" name="Imagem 11" descr="Luís XVI distribui esmola aos pobres de Versalhes durante o Inverno de 1788, quadro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7546" y="873056"/>
              <a:ext cx="3977889" cy="30788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CaixaDeTexto 12"/>
            <p:cNvSpPr txBox="1"/>
            <p:nvPr/>
          </p:nvSpPr>
          <p:spPr>
            <a:xfrm>
              <a:off x="467544" y="3952288"/>
              <a:ext cx="3564449" cy="171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PT" sz="1000" i="1" dirty="0"/>
                <a:t>Luís XVI distribui esmola aos pobres de Versalhes durante o Inverno de 1788</a:t>
              </a:r>
              <a:r>
                <a:rPr lang="pt-PT" sz="1000" dirty="0"/>
                <a:t>, de L. </a:t>
              </a:r>
              <a:r>
                <a:rPr lang="pt-PT" sz="1000" dirty="0" err="1"/>
                <a:t>Hersent</a:t>
              </a:r>
              <a:r>
                <a:rPr lang="pt-PT" sz="1000" dirty="0"/>
                <a:t>, 1817.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2" y="0"/>
            <a:ext cx="9144000" cy="662940"/>
          </a:xfrm>
          <a:prstGeom prst="rect">
            <a:avLst/>
          </a:prstGeom>
        </p:spPr>
      </p:pic>
      <p:sp>
        <p:nvSpPr>
          <p:cNvPr id="11" name="Título 5"/>
          <p:cNvSpPr txBox="1">
            <a:spLocks/>
          </p:cNvSpPr>
          <p:nvPr/>
        </p:nvSpPr>
        <p:spPr>
          <a:xfrm>
            <a:off x="392854" y="842222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</a:rPr>
              <a:t>A França nas vésperas da Revolução (2)</a:t>
            </a:r>
            <a:endParaRPr lang="pt-PT" sz="2200" b="1" dirty="0">
              <a:solidFill>
                <a:srgbClr val="0092D2"/>
              </a:solidFill>
              <a:latin typeface="+mn-lt"/>
            </a:endParaRPr>
          </a:p>
        </p:txBody>
      </p:sp>
      <p:grpSp>
        <p:nvGrpSpPr>
          <p:cNvPr id="15" name="Grupo 14"/>
          <p:cNvGrpSpPr/>
          <p:nvPr/>
        </p:nvGrpSpPr>
        <p:grpSpPr>
          <a:xfrm rot="1616660">
            <a:off x="7377622" y="5618838"/>
            <a:ext cx="275352" cy="567434"/>
            <a:chOff x="6883556" y="4451758"/>
            <a:chExt cx="352740" cy="726912"/>
          </a:xfrm>
        </p:grpSpPr>
        <p:sp>
          <p:nvSpPr>
            <p:cNvPr id="18" name="Fluxograma: conexão 17">
              <a:hlinkClick r:id="rId5" action="ppaction://hlinksldjump"/>
            </p:cNvPr>
            <p:cNvSpPr/>
            <p:nvPr/>
          </p:nvSpPr>
          <p:spPr>
            <a:xfrm>
              <a:off x="6883556" y="4451758"/>
              <a:ext cx="352740" cy="352740"/>
            </a:xfrm>
            <a:prstGeom prst="flowChartConnector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9" name="Rectângulo 18"/>
            <p:cNvSpPr/>
            <p:nvPr/>
          </p:nvSpPr>
          <p:spPr>
            <a:xfrm>
              <a:off x="7046649" y="4825976"/>
              <a:ext cx="45719" cy="3526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3306362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482" y="1841564"/>
            <a:ext cx="4014782" cy="43957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2" y="0"/>
            <a:ext cx="9144000" cy="662940"/>
          </a:xfrm>
          <a:prstGeom prst="rect">
            <a:avLst/>
          </a:prstGeom>
        </p:spPr>
      </p:pic>
      <p:sp>
        <p:nvSpPr>
          <p:cNvPr id="11" name="Título 5"/>
          <p:cNvSpPr txBox="1">
            <a:spLocks/>
          </p:cNvSpPr>
          <p:nvPr/>
        </p:nvSpPr>
        <p:spPr>
          <a:xfrm>
            <a:off x="392854" y="842222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</a:rPr>
              <a:t>A França nas vésperas da Revolução (2)</a:t>
            </a:r>
            <a:endParaRPr lang="pt-PT" sz="2200" b="1" dirty="0">
              <a:solidFill>
                <a:srgbClr val="0092D2"/>
              </a:solidFill>
              <a:latin typeface="+mn-lt"/>
            </a:endParaRPr>
          </a:p>
        </p:txBody>
      </p:sp>
      <p:grpSp>
        <p:nvGrpSpPr>
          <p:cNvPr id="15" name="Grupo 14"/>
          <p:cNvGrpSpPr/>
          <p:nvPr/>
        </p:nvGrpSpPr>
        <p:grpSpPr>
          <a:xfrm rot="1616660">
            <a:off x="6701840" y="6052365"/>
            <a:ext cx="275352" cy="567434"/>
            <a:chOff x="6883556" y="4451758"/>
            <a:chExt cx="352740" cy="726912"/>
          </a:xfrm>
        </p:grpSpPr>
        <p:sp>
          <p:nvSpPr>
            <p:cNvPr id="18" name="Fluxograma: conexão 17">
              <a:hlinkClick r:id="rId5" action="ppaction://hlinksldjump"/>
            </p:cNvPr>
            <p:cNvSpPr/>
            <p:nvPr/>
          </p:nvSpPr>
          <p:spPr>
            <a:xfrm>
              <a:off x="6883556" y="4451758"/>
              <a:ext cx="352740" cy="352740"/>
            </a:xfrm>
            <a:prstGeom prst="flowChartConnector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9" name="Rectângulo 18"/>
            <p:cNvSpPr/>
            <p:nvPr/>
          </p:nvSpPr>
          <p:spPr>
            <a:xfrm>
              <a:off x="7046649" y="4825976"/>
              <a:ext cx="45719" cy="3526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16" name="Rectângulo 15"/>
          <p:cNvSpPr/>
          <p:nvPr/>
        </p:nvSpPr>
        <p:spPr>
          <a:xfrm>
            <a:off x="3550541" y="1579954"/>
            <a:ext cx="277191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PT" sz="1100" b="1" dirty="0"/>
              <a:t>Preço do trigo e produção têxtil (1786-1789)</a:t>
            </a:r>
          </a:p>
        </p:txBody>
      </p:sp>
    </p:spTree>
    <p:extLst>
      <p:ext uri="{BB962C8B-B14F-4D97-AF65-F5344CB8AC3E}">
        <p14:creationId xmlns:p14="http://schemas.microsoft.com/office/powerpoint/2010/main" val="3293110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676101"/>
            <a:ext cx="4971489" cy="44908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2" y="0"/>
            <a:ext cx="9144000" cy="662940"/>
          </a:xfrm>
          <a:prstGeom prst="rect">
            <a:avLst/>
          </a:prstGeom>
        </p:spPr>
      </p:pic>
      <p:sp>
        <p:nvSpPr>
          <p:cNvPr id="11" name="Título 5"/>
          <p:cNvSpPr txBox="1">
            <a:spLocks/>
          </p:cNvSpPr>
          <p:nvPr/>
        </p:nvSpPr>
        <p:spPr>
          <a:xfrm>
            <a:off x="392854" y="842222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</a:rPr>
              <a:t>A França nas vésperas da Revolução (2)</a:t>
            </a:r>
            <a:endParaRPr lang="pt-PT" sz="2200" b="1" dirty="0">
              <a:solidFill>
                <a:srgbClr val="0092D2"/>
              </a:solidFill>
              <a:latin typeface="+mn-lt"/>
            </a:endParaRPr>
          </a:p>
        </p:txBody>
      </p:sp>
      <p:grpSp>
        <p:nvGrpSpPr>
          <p:cNvPr id="15" name="Grupo 14"/>
          <p:cNvGrpSpPr/>
          <p:nvPr/>
        </p:nvGrpSpPr>
        <p:grpSpPr>
          <a:xfrm rot="1616660">
            <a:off x="6557822" y="5883231"/>
            <a:ext cx="275352" cy="567434"/>
            <a:chOff x="6883556" y="4451758"/>
            <a:chExt cx="352740" cy="726912"/>
          </a:xfrm>
        </p:grpSpPr>
        <p:sp>
          <p:nvSpPr>
            <p:cNvPr id="18" name="Fluxograma: conexão 17">
              <a:hlinkClick r:id="rId5" action="ppaction://hlinksldjump"/>
            </p:cNvPr>
            <p:cNvSpPr/>
            <p:nvPr/>
          </p:nvSpPr>
          <p:spPr>
            <a:xfrm>
              <a:off x="6883556" y="4451758"/>
              <a:ext cx="352740" cy="352740"/>
            </a:xfrm>
            <a:prstGeom prst="flowChartConnector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9" name="Rectângulo 18"/>
            <p:cNvSpPr/>
            <p:nvPr/>
          </p:nvSpPr>
          <p:spPr>
            <a:xfrm>
              <a:off x="7046649" y="4825976"/>
              <a:ext cx="45719" cy="3526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339752" y="1382222"/>
            <a:ext cx="2909771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pt-PT" sz="1100" b="1" dirty="0">
                <a:solidFill>
                  <a:prstClr val="black"/>
                </a:solidFill>
              </a:rPr>
              <a:t>O orçamento do Estado francês em 1788</a:t>
            </a:r>
            <a:endParaRPr lang="pt-PT" dirty="0">
              <a:solidFill>
                <a:prstClr val="black"/>
              </a:solidFill>
            </a:endParaRP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29311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7" y="-63"/>
            <a:ext cx="9144000" cy="662940"/>
          </a:xfrm>
          <a:prstGeom prst="rect">
            <a:avLst/>
          </a:prstGeom>
        </p:spPr>
      </p:pic>
      <p:grpSp>
        <p:nvGrpSpPr>
          <p:cNvPr id="15" name="Grupo 14"/>
          <p:cNvGrpSpPr/>
          <p:nvPr/>
        </p:nvGrpSpPr>
        <p:grpSpPr>
          <a:xfrm>
            <a:off x="7175527" y="967961"/>
            <a:ext cx="1810069" cy="3458829"/>
            <a:chOff x="9118079" y="1160238"/>
            <a:chExt cx="1900339" cy="3631325"/>
          </a:xfrm>
        </p:grpSpPr>
        <p:sp>
          <p:nvSpPr>
            <p:cNvPr id="11" name="Rectângulo 10"/>
            <p:cNvSpPr/>
            <p:nvPr/>
          </p:nvSpPr>
          <p:spPr>
            <a:xfrm>
              <a:off x="9118079" y="4209937"/>
              <a:ext cx="1900339" cy="5816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sz="1000" i="1" dirty="0"/>
                <a:t>Penteado estilo Maria Antonieta</a:t>
              </a:r>
              <a:r>
                <a:rPr lang="pt-PT" sz="1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</a:t>
              </a:r>
              <a:r>
                <a:rPr lang="pt-PT" sz="1000" dirty="0"/>
                <a:t>caricatura anterior à Revolução</a:t>
              </a:r>
              <a:r>
                <a:rPr lang="pt-PT" sz="1000" i="1" dirty="0"/>
                <a:t>.</a:t>
              </a:r>
              <a:endParaRPr lang="pt-PT" sz="1000" dirty="0">
                <a:cs typeface="Arial" pitchFamily="34" charset="0"/>
              </a:endParaRPr>
            </a:p>
          </p:txBody>
        </p:sp>
        <p:pic>
          <p:nvPicPr>
            <p:cNvPr id="21" name="Imagem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8134" y="1160238"/>
              <a:ext cx="1810284" cy="30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" name="Grupo 15"/>
          <p:cNvGrpSpPr/>
          <p:nvPr/>
        </p:nvGrpSpPr>
        <p:grpSpPr>
          <a:xfrm>
            <a:off x="3923928" y="1506658"/>
            <a:ext cx="3215085" cy="2766245"/>
            <a:chOff x="3851921" y="3071801"/>
            <a:chExt cx="3453444" cy="3003374"/>
          </a:xfrm>
        </p:grpSpPr>
        <p:sp>
          <p:nvSpPr>
            <p:cNvPr id="19" name="CaixaDeTexto 18"/>
            <p:cNvSpPr txBox="1"/>
            <p:nvPr/>
          </p:nvSpPr>
          <p:spPr>
            <a:xfrm>
              <a:off x="3851921" y="5640767"/>
              <a:ext cx="3453443" cy="434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i="1" dirty="0"/>
                <a:t>A jornada das Telhas em Grenoble (7 de junho de 1788)</a:t>
              </a:r>
              <a:r>
                <a:rPr lang="pt-PT" sz="1000" dirty="0"/>
                <a:t>, de Alexandre </a:t>
              </a:r>
              <a:r>
                <a:rPr lang="pt-PT" sz="1000" dirty="0" err="1"/>
                <a:t>Debelle</a:t>
              </a:r>
              <a:r>
                <a:rPr lang="pt-PT" sz="1000" dirty="0"/>
                <a:t>.</a:t>
              </a:r>
            </a:p>
          </p:txBody>
        </p:sp>
        <p:pic>
          <p:nvPicPr>
            <p:cNvPr id="14" name="Imagem 13" descr="A jornada das telhas em Grenoble_Alexandre Debelle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60250" y="3071801"/>
              <a:ext cx="3445115" cy="25838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Título 5"/>
          <p:cNvSpPr txBox="1">
            <a:spLocks/>
          </p:cNvSpPr>
          <p:nvPr/>
        </p:nvSpPr>
        <p:spPr>
          <a:xfrm>
            <a:off x="392854" y="842222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  <a:latin typeface="+mn-lt"/>
              </a:rPr>
              <a:t>A França nas vésperas da Revolução (3)</a:t>
            </a:r>
          </a:p>
        </p:txBody>
      </p:sp>
      <p:grpSp>
        <p:nvGrpSpPr>
          <p:cNvPr id="20" name="Grupo 19"/>
          <p:cNvGrpSpPr/>
          <p:nvPr/>
        </p:nvGrpSpPr>
        <p:grpSpPr>
          <a:xfrm>
            <a:off x="107504" y="1514474"/>
            <a:ext cx="3789882" cy="3066654"/>
            <a:chOff x="101857" y="1677969"/>
            <a:chExt cx="4849955" cy="3924429"/>
          </a:xfrm>
        </p:grpSpPr>
        <p:grpSp>
          <p:nvGrpSpPr>
            <p:cNvPr id="22" name="Grupo 21"/>
            <p:cNvGrpSpPr/>
            <p:nvPr/>
          </p:nvGrpSpPr>
          <p:grpSpPr>
            <a:xfrm>
              <a:off x="101857" y="1677969"/>
              <a:ext cx="4849955" cy="3036070"/>
              <a:chOff x="503951" y="260967"/>
              <a:chExt cx="5458760" cy="3417183"/>
            </a:xfrm>
          </p:grpSpPr>
          <p:pic>
            <p:nvPicPr>
              <p:cNvPr id="24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096871" y="260967"/>
                <a:ext cx="2865840" cy="341718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03951" y="260967"/>
                <a:ext cx="2616279" cy="341718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3" name="CaixaDeTexto 22"/>
            <p:cNvSpPr txBox="1"/>
            <p:nvPr/>
          </p:nvSpPr>
          <p:spPr>
            <a:xfrm>
              <a:off x="251521" y="4696509"/>
              <a:ext cx="1969774" cy="905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i="1" dirty="0">
                  <a:cs typeface="Arial" pitchFamily="34" charset="0"/>
                </a:rPr>
                <a:t>Luís XVI em trajo da sagração</a:t>
              </a:r>
              <a:r>
                <a:rPr lang="pt-PT" sz="1000" dirty="0">
                  <a:cs typeface="Arial" pitchFamily="34" charset="0"/>
                </a:rPr>
                <a:t>, óleo sobre tela de J.-S. </a:t>
              </a:r>
              <a:r>
                <a:rPr lang="pt-PT" sz="1000" dirty="0" err="1">
                  <a:cs typeface="Arial" pitchFamily="34" charset="0"/>
                </a:rPr>
                <a:t>Duplessis</a:t>
              </a:r>
              <a:r>
                <a:rPr lang="pt-PT" sz="1000" dirty="0">
                  <a:cs typeface="Arial" pitchFamily="34" charset="0"/>
                </a:rPr>
                <a:t>, 1777</a:t>
              </a:r>
            </a:p>
          </p:txBody>
        </p:sp>
      </p:grpSp>
      <p:sp>
        <p:nvSpPr>
          <p:cNvPr id="26" name="CaixaDeTexto 25"/>
          <p:cNvSpPr txBox="1"/>
          <p:nvPr/>
        </p:nvSpPr>
        <p:spPr>
          <a:xfrm>
            <a:off x="327693" y="4758243"/>
            <a:ext cx="8420770" cy="307777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Os gastos da Corte são criticados e o casal régio é ridicularizado perante a opinião pública.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327693" y="5066020"/>
            <a:ext cx="8420770" cy="523220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As reformas dos ministros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Turgot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,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Necker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,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Calonne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e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Loménie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de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Brienne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não recebem acolhimento favorável entre as ordens sociais privilegiadas. 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327693" y="5570076"/>
            <a:ext cx="8420770" cy="523220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Na província e em Paris, sucede uma vaga de pilhagens e motins motivada pelo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espetro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da fome e do desemprego.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327693" y="6074132"/>
            <a:ext cx="8420770" cy="523220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Incapaz de suster a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reação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 nobiliárquica e de pôr cobro à agitação popular, Luís XVI convoca os Estados Gerais.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1884817" y="3861048"/>
            <a:ext cx="1967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i="1" dirty="0">
                <a:cs typeface="Arial" pitchFamily="34" charset="0"/>
              </a:rPr>
              <a:t>Retrato da rainha Maria Antonieta com uma rosa</a:t>
            </a:r>
            <a:r>
              <a:rPr lang="pt-PT" sz="1000" dirty="0">
                <a:cs typeface="Arial" pitchFamily="34" charset="0"/>
              </a:rPr>
              <a:t>,</a:t>
            </a:r>
          </a:p>
          <a:p>
            <a:r>
              <a:rPr lang="pt-PT" sz="1000" dirty="0">
                <a:cs typeface="Arial" pitchFamily="34" charset="0"/>
              </a:rPr>
              <a:t> óleo sobre tela de Elisabeth </a:t>
            </a:r>
          </a:p>
          <a:p>
            <a:r>
              <a:rPr lang="pt-PT" sz="1000" dirty="0" err="1">
                <a:cs typeface="Arial" pitchFamily="34" charset="0"/>
              </a:rPr>
              <a:t>Vigée-Le</a:t>
            </a:r>
            <a:r>
              <a:rPr lang="pt-PT" sz="1000" dirty="0">
                <a:cs typeface="Arial" pitchFamily="34" charset="0"/>
              </a:rPr>
              <a:t> </a:t>
            </a:r>
            <a:r>
              <a:rPr lang="pt-PT" sz="1000" dirty="0" err="1">
                <a:cs typeface="Arial" pitchFamily="34" charset="0"/>
              </a:rPr>
              <a:t>Brun</a:t>
            </a:r>
            <a:r>
              <a:rPr lang="pt-PT" sz="1000" dirty="0">
                <a:cs typeface="Arial" pitchFamily="34" charset="0"/>
              </a:rPr>
              <a:t>, 1783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 animBg="1"/>
      <p:bldP spid="27" grpId="0" animBg="1"/>
      <p:bldP spid="28" grpId="0" animBg="1"/>
      <p:bldP spid="29" grpId="0" animBg="1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60"/>
            <a:ext cx="9144000" cy="662940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4860032" y="1556792"/>
            <a:ext cx="3831311" cy="3466602"/>
            <a:chOff x="4947983" y="1370620"/>
            <a:chExt cx="3831311" cy="3466602"/>
          </a:xfrm>
        </p:grpSpPr>
        <p:pic>
          <p:nvPicPr>
            <p:cNvPr id="9" name="Imagem 8" descr="jeu_de_paume1.jpeg"/>
            <p:cNvPicPr>
              <a:picLocks noChangeAspect="1"/>
            </p:cNvPicPr>
            <p:nvPr/>
          </p:nvPicPr>
          <p:blipFill>
            <a:blip r:embed="rId4" cstate="print"/>
            <a:srcRect l="17566" t="13955" r="13304" b="2160"/>
            <a:stretch>
              <a:fillRect/>
            </a:stretch>
          </p:blipFill>
          <p:spPr>
            <a:xfrm>
              <a:off x="4947983" y="1370620"/>
              <a:ext cx="3831311" cy="306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CaixaDeTexto 9"/>
            <p:cNvSpPr txBox="1"/>
            <p:nvPr/>
          </p:nvSpPr>
          <p:spPr>
            <a:xfrm>
              <a:off x="4954156" y="4437112"/>
              <a:ext cx="381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i="1" dirty="0"/>
                <a:t>Leitura do Juramento pelo deputado </a:t>
              </a:r>
              <a:r>
                <a:rPr lang="pt-PT" sz="1000" i="1" dirty="0" err="1"/>
                <a:t>Bailly</a:t>
              </a:r>
              <a:r>
                <a:rPr lang="pt-PT" sz="1000" i="1" dirty="0"/>
                <a:t> na Sala do Jogo da Pela  </a:t>
              </a:r>
              <a:r>
                <a:rPr lang="pt-PT" sz="1000" dirty="0"/>
                <a:t>(20 de junho de 1789), pormenor de um quadro de David. </a:t>
              </a: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320069" y="1556792"/>
            <a:ext cx="4307620" cy="3312368"/>
            <a:chOff x="311671" y="1340768"/>
            <a:chExt cx="4307620" cy="3312368"/>
          </a:xfrm>
        </p:grpSpPr>
        <p:pic>
          <p:nvPicPr>
            <p:cNvPr id="11" name="Imagem 10" descr="Estados Gerais_5 maio 1789.jpg"/>
            <p:cNvPicPr>
              <a:picLocks noChangeAspect="1"/>
            </p:cNvPicPr>
            <p:nvPr/>
          </p:nvPicPr>
          <p:blipFill>
            <a:blip r:embed="rId5" cstate="print"/>
            <a:srcRect l="1325" t="3600" r="1969" b="2801"/>
            <a:stretch>
              <a:fillRect/>
            </a:stretch>
          </p:blipFill>
          <p:spPr>
            <a:xfrm>
              <a:off x="323528" y="1340768"/>
              <a:ext cx="4295763" cy="306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CaixaDeTexto 16"/>
            <p:cNvSpPr txBox="1"/>
            <p:nvPr/>
          </p:nvSpPr>
          <p:spPr>
            <a:xfrm>
              <a:off x="311671" y="4406915"/>
              <a:ext cx="42948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i="1" dirty="0"/>
                <a:t> Sessão de abertura dos Estados Gerais </a:t>
              </a:r>
              <a:r>
                <a:rPr lang="pt-PT" sz="1000" dirty="0"/>
                <a:t>(5 de maio de 1789).</a:t>
              </a:r>
            </a:p>
          </p:txBody>
        </p:sp>
      </p:grpSp>
      <p:sp>
        <p:nvSpPr>
          <p:cNvPr id="13" name="Título 5"/>
          <p:cNvSpPr txBox="1">
            <a:spLocks/>
          </p:cNvSpPr>
          <p:nvPr/>
        </p:nvSpPr>
        <p:spPr>
          <a:xfrm>
            <a:off x="392854" y="842222"/>
            <a:ext cx="8355609" cy="54000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200" b="1" dirty="0">
                <a:solidFill>
                  <a:srgbClr val="0092D2"/>
                </a:solidFill>
                <a:latin typeface="+mn-lt"/>
              </a:rPr>
              <a:t>Da monarquia absoluta à monarquia constitucional (1)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327693" y="5210036"/>
            <a:ext cx="8420770" cy="738664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Na reunião dos Estados Gerais (maio 1789), o Terceiro Estado não aceita o sistema tradicional de votação. Face à intransigência dos privilegiados e à indecisão real, os deputados do Terceiro Estado proclamam-se Assembleia Nacional (17 </a:t>
            </a:r>
            <a:r>
              <a:rPr lang="pt-PT" sz="1400" b="1" dirty="0" err="1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junho</a:t>
            </a: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).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27693" y="5930116"/>
            <a:ext cx="8420770" cy="523220"/>
          </a:xfrm>
          <a:prstGeom prst="rect">
            <a:avLst/>
          </a:prstGeom>
          <a:solidFill>
            <a:srgbClr val="009BD2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400" b="1" dirty="0">
                <a:solidFill>
                  <a:schemeClr val="bg1"/>
                </a:solidFill>
                <a:latin typeface="Arial" pitchFamily="34" charset="0"/>
                <a:ea typeface="Calibri"/>
                <a:cs typeface="Arial" pitchFamily="34" charset="0"/>
              </a:rPr>
              <a:t>Reunido na sala do Jogo da Péla, o Terceiro Estado jura redigir uma Constituição para a França, intitulando-se Assembleia Nacional Constituinte.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5882</TotalTime>
  <Words>2819</Words>
  <Application>Microsoft Office PowerPoint</Application>
  <PresentationFormat>Apresentação no Ecrã (4:3)</PresentationFormat>
  <Paragraphs>195</Paragraphs>
  <Slides>30</Slides>
  <Notes>30</Notes>
  <HiddenSlides>9</HiddenSlides>
  <MMClips>3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Cambria Math</vt:lpstr>
      <vt:lpstr>Wingdings</vt:lpstr>
      <vt:lpstr>Tema do Office</vt:lpstr>
      <vt:lpstr>Apresentação do PowerPoint</vt:lpstr>
      <vt:lpstr>Apresentação do PowerPoint</vt:lpstr>
      <vt:lpstr>A França nas vésperas da Revolução (1)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2013-10-01T14:08:13Z</dcterms:created>
  <dc:creator>Susana Cardoso</dc:creator>
  <cp:lastModifiedBy>Ana Magalhães</cp:lastModifiedBy>
  <dcterms:modified xsi:type="dcterms:W3CDTF">2022-05-19T09:03:46Z</dcterms:modified>
  <cp:revision>517</cp:revision>
  <dc:title>A Revolução Francesa</dc:title>
</cp:coreProperties>
</file>