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2" r:id="rId1"/>
  </p:sldMasterIdLst>
  <p:sldIdLst>
    <p:sldId id="256" r:id="rId2"/>
    <p:sldId id="257" r:id="rId3"/>
    <p:sldId id="264" r:id="rId4"/>
    <p:sldId id="258" r:id="rId5"/>
    <p:sldId id="266" r:id="rId6"/>
    <p:sldId id="261" r:id="rId7"/>
    <p:sldId id="262" r:id="rId8"/>
    <p:sldId id="263" r:id="rId9"/>
    <p:sldId id="265"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107" d="100"/>
          <a:sy n="107" d="100"/>
        </p:scale>
        <p:origin x="102" y="120"/>
      </p:cViewPr>
      <p:guideLst>
        <p:guide orient="horz" pos="527"/>
        <p:guide pos="3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userDrawn="1"/>
        </p:nvSpPr>
        <p:spPr>
          <a:xfrm rot="-60000">
            <a:off x="444004" y="364257"/>
            <a:ext cx="7121932" cy="559384"/>
          </a:xfrm>
          <a:prstGeom prst="rect">
            <a:avLst/>
          </a:prstGeom>
          <a:noFill/>
          <a:effectLst>
            <a:innerShdw blurRad="114300">
              <a:prstClr val="black"/>
            </a:innerShdw>
          </a:effectLst>
        </p:spPr>
        <p:txBody>
          <a:bodyPr wrap="square" rtlCol="0">
            <a:spAutoFit/>
          </a:bodyPr>
          <a:lstStyle/>
          <a:p>
            <a:pPr defTabSz="914400">
              <a:lnSpc>
                <a:spcPts val="3800"/>
              </a:lnSpc>
            </a:pPr>
            <a:r>
              <a:rPr lang="pt-PT" sz="3000" b="1" dirty="0" smtClean="0">
                <a:solidFill>
                  <a:prstClr val="white"/>
                </a:solidFill>
                <a:effectLst>
                  <a:outerShdw blurRad="38100" dist="38100" dir="2700000" algn="tl">
                    <a:srgbClr val="000000">
                      <a:alpha val="43137"/>
                    </a:srgbClr>
                  </a:outerShdw>
                </a:effectLst>
                <a:cs typeface="Arial" panose="020B0604020202020204" pitchFamily="34" charset="0"/>
              </a:rPr>
              <a:t>A SOLUÇÃO REPUBLICANA E PARLAMENTAR</a:t>
            </a:r>
          </a:p>
        </p:txBody>
      </p:sp>
      <p:sp>
        <p:nvSpPr>
          <p:cNvPr id="6" name="TextBox 5"/>
          <p:cNvSpPr txBox="1"/>
          <p:nvPr userDrawn="1"/>
        </p:nvSpPr>
        <p:spPr>
          <a:xfrm rot="-60000">
            <a:off x="475000" y="710588"/>
            <a:ext cx="7121932" cy="579646"/>
          </a:xfrm>
          <a:prstGeom prst="rect">
            <a:avLst/>
          </a:prstGeom>
          <a:noFill/>
          <a:effectLst>
            <a:innerShdw blurRad="114300">
              <a:prstClr val="black"/>
            </a:innerShdw>
          </a:effectLst>
        </p:spPr>
        <p:txBody>
          <a:bodyPr wrap="square" rtlCol="0">
            <a:spAutoFit/>
          </a:bodyPr>
          <a:lstStyle/>
          <a:p>
            <a:pPr defTabSz="914400">
              <a:lnSpc>
                <a:spcPts val="3800"/>
              </a:lnSpc>
            </a:pPr>
            <a:r>
              <a:rPr lang="pt-PT" sz="2400" b="1" dirty="0" smtClean="0">
                <a:solidFill>
                  <a:prstClr val="white"/>
                </a:solidFill>
                <a:effectLst>
                  <a:outerShdw blurRad="38100" dist="38100" dir="2700000" algn="tl">
                    <a:srgbClr val="000000">
                      <a:alpha val="43137"/>
                    </a:srgbClr>
                  </a:outerShdw>
                </a:effectLst>
                <a:cs typeface="Arial" panose="020B0604020202020204" pitchFamily="34" charset="0"/>
              </a:rPr>
              <a:t>A PRIMEIRA REPÚBLICA</a:t>
            </a:r>
          </a:p>
        </p:txBody>
      </p:sp>
    </p:spTree>
    <p:extLst>
      <p:ext uri="{BB962C8B-B14F-4D97-AF65-F5344CB8AC3E}">
        <p14:creationId xmlns:p14="http://schemas.microsoft.com/office/powerpoint/2010/main" val="11208533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9000">
                <a:srgbClr val="FFC000">
                  <a:shade val="30000"/>
                  <a:satMod val="115000"/>
                </a:srgbClr>
              </a:gs>
              <a:gs pos="72000">
                <a:srgbClr val="FFC000">
                  <a:shade val="67500"/>
                  <a:satMod val="115000"/>
                </a:srgbClr>
              </a:gs>
              <a:gs pos="100000">
                <a:srgbClr val="F6C1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t-PT">
              <a:solidFill>
                <a:prstClr val="white"/>
              </a:solidFill>
            </a:endParaRPr>
          </a:p>
        </p:txBody>
      </p:sp>
      <p:sp>
        <p:nvSpPr>
          <p:cNvPr id="6" name="TextBox 5"/>
          <p:cNvSpPr txBox="1"/>
          <p:nvPr userDrawn="1"/>
        </p:nvSpPr>
        <p:spPr>
          <a:xfrm>
            <a:off x="12249" y="124910"/>
            <a:ext cx="8426578" cy="519116"/>
          </a:xfrm>
          <a:prstGeom prst="rect">
            <a:avLst/>
          </a:prstGeom>
          <a:noFill/>
        </p:spPr>
        <p:txBody>
          <a:bodyPr wrap="square" rtlCol="0">
            <a:spAutoFit/>
          </a:bodyPr>
          <a:lstStyle/>
          <a:p>
            <a:pPr defTabSz="914400">
              <a:lnSpc>
                <a:spcPts val="1600"/>
              </a:lnSpc>
            </a:pPr>
            <a:r>
              <a:rPr lang="pt-PT" sz="2200" b="1" dirty="0" smtClean="0">
                <a:solidFill>
                  <a:prstClr val="white"/>
                </a:solidFill>
                <a:effectLst>
                  <a:outerShdw blurRad="38100" dist="38100" dir="2700000" algn="tl">
                    <a:srgbClr val="000000">
                      <a:alpha val="43137"/>
                    </a:srgbClr>
                  </a:outerShdw>
                </a:effectLst>
                <a:cs typeface="Arial" panose="020B0604020202020204" pitchFamily="34" charset="0"/>
              </a:rPr>
              <a:t>A SOLUÇÃO REPUBLICANA E PARLAMENTAR </a:t>
            </a:r>
            <a:r>
              <a:rPr lang="pt-PT" sz="1800" b="1" dirty="0" smtClean="0">
                <a:solidFill>
                  <a:prstClr val="white"/>
                </a:solidFill>
                <a:effectLst>
                  <a:outerShdw blurRad="38100" dist="38100" dir="2700000" algn="tl">
                    <a:srgbClr val="000000">
                      <a:alpha val="43137"/>
                    </a:srgbClr>
                  </a:outerShdw>
                </a:effectLst>
                <a:cs typeface="Arial" panose="020B0604020202020204" pitchFamily="34" charset="0"/>
              </a:rPr>
              <a:t>–</a:t>
            </a:r>
            <a:r>
              <a:rPr lang="pt-PT" sz="1800" b="1" baseline="0" dirty="0" smtClean="0">
                <a:solidFill>
                  <a:prstClr val="white"/>
                </a:solidFill>
                <a:effectLst>
                  <a:outerShdw blurRad="38100" dist="38100" dir="2700000" algn="tl">
                    <a:srgbClr val="000000">
                      <a:alpha val="43137"/>
                    </a:srgbClr>
                  </a:outerShdw>
                </a:effectLst>
                <a:cs typeface="Arial" panose="020B0604020202020204" pitchFamily="34" charset="0"/>
              </a:rPr>
              <a:t> A PRIMEIRA REPÚBLICA</a:t>
            </a:r>
          </a:p>
          <a:p>
            <a:pPr defTabSz="914400">
              <a:lnSpc>
                <a:spcPts val="1600"/>
              </a:lnSpc>
            </a:pPr>
            <a:endParaRPr lang="pt-PT" sz="2000" b="1" dirty="0" smtClean="0">
              <a:solidFill>
                <a:prstClr val="white"/>
              </a:solidFill>
              <a:effectLst>
                <a:outerShdw blurRad="38100" dist="38100" dir="2700000" algn="tl">
                  <a:srgbClr val="000000">
                    <a:alpha val="43137"/>
                  </a:srgbClr>
                </a:outerShdw>
              </a:effectLst>
              <a:cs typeface="Arial" panose="020B0604020202020204" pitchFamily="34" charset="0"/>
            </a:endParaRPr>
          </a:p>
        </p:txBody>
      </p:sp>
      <p:sp>
        <p:nvSpPr>
          <p:cNvPr id="2" name="Rounded Rectangle 1"/>
          <p:cNvSpPr/>
          <p:nvPr userDrawn="1"/>
        </p:nvSpPr>
        <p:spPr>
          <a:xfrm>
            <a:off x="0" y="476672"/>
            <a:ext cx="9036495" cy="6296087"/>
          </a:xfrm>
          <a:custGeom>
            <a:avLst/>
            <a:gdLst>
              <a:gd name="connsiteX0" fmla="*/ 0 w 9200542"/>
              <a:gd name="connsiteY0" fmla="*/ 227981 h 6296087"/>
              <a:gd name="connsiteX1" fmla="*/ 227981 w 9200542"/>
              <a:gd name="connsiteY1" fmla="*/ 0 h 6296087"/>
              <a:gd name="connsiteX2" fmla="*/ 8972561 w 9200542"/>
              <a:gd name="connsiteY2" fmla="*/ 0 h 6296087"/>
              <a:gd name="connsiteX3" fmla="*/ 9200542 w 9200542"/>
              <a:gd name="connsiteY3" fmla="*/ 227981 h 6296087"/>
              <a:gd name="connsiteX4" fmla="*/ 9200542 w 9200542"/>
              <a:gd name="connsiteY4" fmla="*/ 6068106 h 6296087"/>
              <a:gd name="connsiteX5" fmla="*/ 8972561 w 9200542"/>
              <a:gd name="connsiteY5" fmla="*/ 6296087 h 6296087"/>
              <a:gd name="connsiteX6" fmla="*/ 227981 w 9200542"/>
              <a:gd name="connsiteY6" fmla="*/ 6296087 h 6296087"/>
              <a:gd name="connsiteX7" fmla="*/ 0 w 9200542"/>
              <a:gd name="connsiteY7" fmla="*/ 6068106 h 6296087"/>
              <a:gd name="connsiteX8" fmla="*/ 0 w 9200542"/>
              <a:gd name="connsiteY8" fmla="*/ 227981 h 6296087"/>
              <a:gd name="connsiteX0" fmla="*/ 0 w 9200542"/>
              <a:gd name="connsiteY0" fmla="*/ 6068106 h 6296087"/>
              <a:gd name="connsiteX1" fmla="*/ 227981 w 9200542"/>
              <a:gd name="connsiteY1" fmla="*/ 0 h 6296087"/>
              <a:gd name="connsiteX2" fmla="*/ 8972561 w 9200542"/>
              <a:gd name="connsiteY2" fmla="*/ 0 h 6296087"/>
              <a:gd name="connsiteX3" fmla="*/ 9200542 w 9200542"/>
              <a:gd name="connsiteY3" fmla="*/ 227981 h 6296087"/>
              <a:gd name="connsiteX4" fmla="*/ 9200542 w 9200542"/>
              <a:gd name="connsiteY4" fmla="*/ 6068106 h 6296087"/>
              <a:gd name="connsiteX5" fmla="*/ 8972561 w 9200542"/>
              <a:gd name="connsiteY5" fmla="*/ 6296087 h 6296087"/>
              <a:gd name="connsiteX6" fmla="*/ 227981 w 9200542"/>
              <a:gd name="connsiteY6" fmla="*/ 6296087 h 6296087"/>
              <a:gd name="connsiteX7" fmla="*/ 0 w 9200542"/>
              <a:gd name="connsiteY7" fmla="*/ 6068106 h 6296087"/>
              <a:gd name="connsiteX0" fmla="*/ 1093072 w 10065633"/>
              <a:gd name="connsiteY0" fmla="*/ 6296087 h 6296087"/>
              <a:gd name="connsiteX1" fmla="*/ 1093072 w 10065633"/>
              <a:gd name="connsiteY1" fmla="*/ 0 h 6296087"/>
              <a:gd name="connsiteX2" fmla="*/ 9837652 w 10065633"/>
              <a:gd name="connsiteY2" fmla="*/ 0 h 6296087"/>
              <a:gd name="connsiteX3" fmla="*/ 10065633 w 10065633"/>
              <a:gd name="connsiteY3" fmla="*/ 227981 h 6296087"/>
              <a:gd name="connsiteX4" fmla="*/ 10065633 w 10065633"/>
              <a:gd name="connsiteY4" fmla="*/ 6068106 h 6296087"/>
              <a:gd name="connsiteX5" fmla="*/ 9837652 w 10065633"/>
              <a:gd name="connsiteY5" fmla="*/ 6296087 h 6296087"/>
              <a:gd name="connsiteX6" fmla="*/ 1093072 w 10065633"/>
              <a:gd name="connsiteY6" fmla="*/ 6296087 h 6296087"/>
              <a:gd name="connsiteX0" fmla="*/ 1223279 w 10195840"/>
              <a:gd name="connsiteY0" fmla="*/ 6296087 h 6296087"/>
              <a:gd name="connsiteX1" fmla="*/ 1223279 w 10195840"/>
              <a:gd name="connsiteY1" fmla="*/ 0 h 6296087"/>
              <a:gd name="connsiteX2" fmla="*/ 9967859 w 10195840"/>
              <a:gd name="connsiteY2" fmla="*/ 0 h 6296087"/>
              <a:gd name="connsiteX3" fmla="*/ 10195840 w 10195840"/>
              <a:gd name="connsiteY3" fmla="*/ 227981 h 6296087"/>
              <a:gd name="connsiteX4" fmla="*/ 10195840 w 10195840"/>
              <a:gd name="connsiteY4" fmla="*/ 6068106 h 6296087"/>
              <a:gd name="connsiteX5" fmla="*/ 9967859 w 10195840"/>
              <a:gd name="connsiteY5" fmla="*/ 6296087 h 6296087"/>
              <a:gd name="connsiteX6" fmla="*/ 1223279 w 10195840"/>
              <a:gd name="connsiteY6" fmla="*/ 6296087 h 6296087"/>
              <a:gd name="connsiteX0" fmla="*/ 647747 w 9620308"/>
              <a:gd name="connsiteY0" fmla="*/ 6296087 h 6296087"/>
              <a:gd name="connsiteX1" fmla="*/ 647747 w 9620308"/>
              <a:gd name="connsiteY1" fmla="*/ 0 h 6296087"/>
              <a:gd name="connsiteX2" fmla="*/ 9392327 w 9620308"/>
              <a:gd name="connsiteY2" fmla="*/ 0 h 6296087"/>
              <a:gd name="connsiteX3" fmla="*/ 9620308 w 9620308"/>
              <a:gd name="connsiteY3" fmla="*/ 227981 h 6296087"/>
              <a:gd name="connsiteX4" fmla="*/ 9620308 w 9620308"/>
              <a:gd name="connsiteY4" fmla="*/ 6068106 h 6296087"/>
              <a:gd name="connsiteX5" fmla="*/ 9392327 w 9620308"/>
              <a:gd name="connsiteY5" fmla="*/ 6296087 h 6296087"/>
              <a:gd name="connsiteX6" fmla="*/ 647747 w 9620308"/>
              <a:gd name="connsiteY6" fmla="*/ 6296087 h 6296087"/>
              <a:gd name="connsiteX0" fmla="*/ 0 w 8972561"/>
              <a:gd name="connsiteY0" fmla="*/ 6296087 h 6296087"/>
              <a:gd name="connsiteX1" fmla="*/ 0 w 8972561"/>
              <a:gd name="connsiteY1" fmla="*/ 0 h 6296087"/>
              <a:gd name="connsiteX2" fmla="*/ 8744580 w 8972561"/>
              <a:gd name="connsiteY2" fmla="*/ 0 h 6296087"/>
              <a:gd name="connsiteX3" fmla="*/ 8972561 w 8972561"/>
              <a:gd name="connsiteY3" fmla="*/ 227981 h 6296087"/>
              <a:gd name="connsiteX4" fmla="*/ 8972561 w 8972561"/>
              <a:gd name="connsiteY4" fmla="*/ 6068106 h 6296087"/>
              <a:gd name="connsiteX5" fmla="*/ 8744580 w 8972561"/>
              <a:gd name="connsiteY5" fmla="*/ 6296087 h 6296087"/>
              <a:gd name="connsiteX6" fmla="*/ 0 w 8972561"/>
              <a:gd name="connsiteY6" fmla="*/ 6296087 h 629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2561" h="6296087">
                <a:moveTo>
                  <a:pt x="0" y="6296087"/>
                </a:moveTo>
                <a:lnTo>
                  <a:pt x="0" y="0"/>
                </a:lnTo>
                <a:lnTo>
                  <a:pt x="8744580" y="0"/>
                </a:lnTo>
                <a:cubicBezTo>
                  <a:pt x="8870490" y="0"/>
                  <a:pt x="8972561" y="102071"/>
                  <a:pt x="8972561" y="227981"/>
                </a:cubicBezTo>
                <a:lnTo>
                  <a:pt x="8972561" y="6068106"/>
                </a:lnTo>
                <a:cubicBezTo>
                  <a:pt x="8972561" y="6194016"/>
                  <a:pt x="8870490" y="6296087"/>
                  <a:pt x="8744580" y="6296087"/>
                </a:cubicBezTo>
                <a:lnTo>
                  <a:pt x="0" y="6296087"/>
                </a:lnTo>
                <a:close/>
              </a:path>
            </a:pathLst>
          </a:custGeom>
          <a:solidFill>
            <a:schemeClr val="bg1"/>
          </a:solidFill>
          <a:ln>
            <a:noFill/>
          </a:ln>
          <a:effectLst>
            <a:outerShdw blurRad="88900" dist="38100" dir="18900000" algn="b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t-PT">
              <a:solidFill>
                <a:prstClr val="white"/>
              </a:solidFill>
            </a:endParaRPr>
          </a:p>
        </p:txBody>
      </p:sp>
    </p:spTree>
    <p:extLst>
      <p:ext uri="{BB962C8B-B14F-4D97-AF65-F5344CB8AC3E}">
        <p14:creationId xmlns:p14="http://schemas.microsoft.com/office/powerpoint/2010/main" val="38995255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lide de títul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userDrawn="1"/>
        </p:nvSpPr>
        <p:spPr>
          <a:xfrm rot="-60000">
            <a:off x="443944" y="360981"/>
            <a:ext cx="7886637" cy="552587"/>
          </a:xfrm>
          <a:prstGeom prst="rect">
            <a:avLst/>
          </a:prstGeom>
          <a:noFill/>
          <a:effectLst>
            <a:innerShdw blurRad="114300">
              <a:prstClr val="black"/>
            </a:innerShdw>
          </a:effectLst>
        </p:spPr>
        <p:txBody>
          <a:bodyPr wrap="square" rtlCol="0">
            <a:spAutoFit/>
          </a:bodyPr>
          <a:lstStyle/>
          <a:p>
            <a:pPr defTabSz="914400">
              <a:lnSpc>
                <a:spcPts val="3800"/>
              </a:lnSpc>
            </a:pPr>
            <a:r>
              <a:rPr lang="pt-PT" sz="2900" b="1" dirty="0" smtClean="0">
                <a:solidFill>
                  <a:prstClr val="white"/>
                </a:solidFill>
                <a:effectLst>
                  <a:outerShdw blurRad="38100" dist="38100" dir="2700000" algn="tl">
                    <a:srgbClr val="000000">
                      <a:alpha val="43137"/>
                    </a:srgbClr>
                  </a:outerShdw>
                </a:effectLst>
                <a:cs typeface="Arial" panose="020B0604020202020204" pitchFamily="34" charset="0"/>
              </a:rPr>
              <a:t>NOVOS SÍMBOLOS DA IDENTIDADE NACIONAL</a:t>
            </a:r>
          </a:p>
        </p:txBody>
      </p:sp>
      <p:sp>
        <p:nvSpPr>
          <p:cNvPr id="6" name="TextBox 5"/>
          <p:cNvSpPr txBox="1"/>
          <p:nvPr userDrawn="1"/>
        </p:nvSpPr>
        <p:spPr>
          <a:xfrm rot="-60000">
            <a:off x="475000" y="710588"/>
            <a:ext cx="7121932" cy="579646"/>
          </a:xfrm>
          <a:prstGeom prst="rect">
            <a:avLst/>
          </a:prstGeom>
          <a:noFill/>
          <a:effectLst>
            <a:innerShdw blurRad="114300">
              <a:prstClr val="black"/>
            </a:innerShdw>
          </a:effectLst>
        </p:spPr>
        <p:txBody>
          <a:bodyPr wrap="square" rtlCol="0">
            <a:spAutoFit/>
          </a:bodyPr>
          <a:lstStyle/>
          <a:p>
            <a:pPr defTabSz="914400">
              <a:lnSpc>
                <a:spcPts val="3800"/>
              </a:lnSpc>
            </a:pPr>
            <a:r>
              <a:rPr lang="pt-PT" sz="2400" b="1" dirty="0" smtClean="0">
                <a:solidFill>
                  <a:prstClr val="white"/>
                </a:solidFill>
                <a:effectLst>
                  <a:outerShdw blurRad="38100" dist="38100" dir="2700000" algn="tl">
                    <a:srgbClr val="000000">
                      <a:alpha val="43137"/>
                    </a:srgbClr>
                  </a:outerShdw>
                </a:effectLst>
                <a:cs typeface="Arial" panose="020B0604020202020204" pitchFamily="34" charset="0"/>
              </a:rPr>
              <a:t>A PRIMEIRA REPÚBLICA</a:t>
            </a:r>
          </a:p>
        </p:txBody>
      </p:sp>
    </p:spTree>
    <p:extLst>
      <p:ext uri="{BB962C8B-B14F-4D97-AF65-F5344CB8AC3E}">
        <p14:creationId xmlns:p14="http://schemas.microsoft.com/office/powerpoint/2010/main" val="29320895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ítulo e conteúdo">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9000">
                <a:srgbClr val="FFC000">
                  <a:shade val="30000"/>
                  <a:satMod val="115000"/>
                </a:srgbClr>
              </a:gs>
              <a:gs pos="72000">
                <a:srgbClr val="FFC000">
                  <a:shade val="67500"/>
                  <a:satMod val="115000"/>
                </a:srgbClr>
              </a:gs>
              <a:gs pos="100000">
                <a:srgbClr val="F6C1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t-PT">
              <a:solidFill>
                <a:prstClr val="white"/>
              </a:solidFill>
            </a:endParaRPr>
          </a:p>
        </p:txBody>
      </p:sp>
      <p:sp>
        <p:nvSpPr>
          <p:cNvPr id="6" name="TextBox 5"/>
          <p:cNvSpPr txBox="1"/>
          <p:nvPr userDrawn="1"/>
        </p:nvSpPr>
        <p:spPr>
          <a:xfrm>
            <a:off x="12248" y="124910"/>
            <a:ext cx="9024247" cy="519116"/>
          </a:xfrm>
          <a:prstGeom prst="rect">
            <a:avLst/>
          </a:prstGeom>
          <a:noFill/>
        </p:spPr>
        <p:txBody>
          <a:bodyPr wrap="square" rtlCol="0">
            <a:spAutoFit/>
          </a:bodyPr>
          <a:lstStyle/>
          <a:p>
            <a:pPr defTabSz="914400">
              <a:lnSpc>
                <a:spcPts val="1600"/>
              </a:lnSpc>
            </a:pPr>
            <a:r>
              <a:rPr lang="pt-PT" sz="2200" b="1" dirty="0" smtClean="0">
                <a:solidFill>
                  <a:prstClr val="white"/>
                </a:solidFill>
                <a:effectLst>
                  <a:outerShdw blurRad="38100" dist="38100" dir="2700000" algn="tl">
                    <a:srgbClr val="000000">
                      <a:alpha val="43137"/>
                    </a:srgbClr>
                  </a:outerShdw>
                </a:effectLst>
                <a:cs typeface="Arial" panose="020B0604020202020204" pitchFamily="34" charset="0"/>
              </a:rPr>
              <a:t>NOVOS SÍMBOLOS DA IDENTIDADE NACIONAL </a:t>
            </a:r>
            <a:r>
              <a:rPr lang="pt-PT" b="1" dirty="0" smtClean="0">
                <a:solidFill>
                  <a:prstClr val="white"/>
                </a:solidFill>
                <a:effectLst>
                  <a:outerShdw blurRad="38100" dist="38100" dir="2700000" algn="tl">
                    <a:srgbClr val="000000">
                      <a:alpha val="43137"/>
                    </a:srgbClr>
                  </a:outerShdw>
                </a:effectLst>
                <a:cs typeface="Arial" panose="020B0604020202020204" pitchFamily="34" charset="0"/>
              </a:rPr>
              <a:t>– A PRIMEIRA REPÚBLICA</a:t>
            </a:r>
          </a:p>
          <a:p>
            <a:pPr defTabSz="914400">
              <a:lnSpc>
                <a:spcPts val="1600"/>
              </a:lnSpc>
            </a:pPr>
            <a:endParaRPr lang="pt-PT" sz="2000" b="1" dirty="0" smtClean="0">
              <a:solidFill>
                <a:prstClr val="white"/>
              </a:solidFill>
              <a:effectLst>
                <a:outerShdw blurRad="38100" dist="38100" dir="2700000" algn="tl">
                  <a:srgbClr val="000000">
                    <a:alpha val="43137"/>
                  </a:srgbClr>
                </a:outerShdw>
              </a:effectLst>
              <a:cs typeface="Arial" panose="020B0604020202020204" pitchFamily="34" charset="0"/>
            </a:endParaRPr>
          </a:p>
        </p:txBody>
      </p:sp>
      <p:sp>
        <p:nvSpPr>
          <p:cNvPr id="2" name="Rounded Rectangle 1"/>
          <p:cNvSpPr/>
          <p:nvPr userDrawn="1"/>
        </p:nvSpPr>
        <p:spPr>
          <a:xfrm>
            <a:off x="0" y="476672"/>
            <a:ext cx="9036495" cy="6296087"/>
          </a:xfrm>
          <a:custGeom>
            <a:avLst/>
            <a:gdLst>
              <a:gd name="connsiteX0" fmla="*/ 0 w 9200542"/>
              <a:gd name="connsiteY0" fmla="*/ 227981 h 6296087"/>
              <a:gd name="connsiteX1" fmla="*/ 227981 w 9200542"/>
              <a:gd name="connsiteY1" fmla="*/ 0 h 6296087"/>
              <a:gd name="connsiteX2" fmla="*/ 8972561 w 9200542"/>
              <a:gd name="connsiteY2" fmla="*/ 0 h 6296087"/>
              <a:gd name="connsiteX3" fmla="*/ 9200542 w 9200542"/>
              <a:gd name="connsiteY3" fmla="*/ 227981 h 6296087"/>
              <a:gd name="connsiteX4" fmla="*/ 9200542 w 9200542"/>
              <a:gd name="connsiteY4" fmla="*/ 6068106 h 6296087"/>
              <a:gd name="connsiteX5" fmla="*/ 8972561 w 9200542"/>
              <a:gd name="connsiteY5" fmla="*/ 6296087 h 6296087"/>
              <a:gd name="connsiteX6" fmla="*/ 227981 w 9200542"/>
              <a:gd name="connsiteY6" fmla="*/ 6296087 h 6296087"/>
              <a:gd name="connsiteX7" fmla="*/ 0 w 9200542"/>
              <a:gd name="connsiteY7" fmla="*/ 6068106 h 6296087"/>
              <a:gd name="connsiteX8" fmla="*/ 0 w 9200542"/>
              <a:gd name="connsiteY8" fmla="*/ 227981 h 6296087"/>
              <a:gd name="connsiteX0" fmla="*/ 0 w 9200542"/>
              <a:gd name="connsiteY0" fmla="*/ 6068106 h 6296087"/>
              <a:gd name="connsiteX1" fmla="*/ 227981 w 9200542"/>
              <a:gd name="connsiteY1" fmla="*/ 0 h 6296087"/>
              <a:gd name="connsiteX2" fmla="*/ 8972561 w 9200542"/>
              <a:gd name="connsiteY2" fmla="*/ 0 h 6296087"/>
              <a:gd name="connsiteX3" fmla="*/ 9200542 w 9200542"/>
              <a:gd name="connsiteY3" fmla="*/ 227981 h 6296087"/>
              <a:gd name="connsiteX4" fmla="*/ 9200542 w 9200542"/>
              <a:gd name="connsiteY4" fmla="*/ 6068106 h 6296087"/>
              <a:gd name="connsiteX5" fmla="*/ 8972561 w 9200542"/>
              <a:gd name="connsiteY5" fmla="*/ 6296087 h 6296087"/>
              <a:gd name="connsiteX6" fmla="*/ 227981 w 9200542"/>
              <a:gd name="connsiteY6" fmla="*/ 6296087 h 6296087"/>
              <a:gd name="connsiteX7" fmla="*/ 0 w 9200542"/>
              <a:gd name="connsiteY7" fmla="*/ 6068106 h 6296087"/>
              <a:gd name="connsiteX0" fmla="*/ 1093072 w 10065633"/>
              <a:gd name="connsiteY0" fmla="*/ 6296087 h 6296087"/>
              <a:gd name="connsiteX1" fmla="*/ 1093072 w 10065633"/>
              <a:gd name="connsiteY1" fmla="*/ 0 h 6296087"/>
              <a:gd name="connsiteX2" fmla="*/ 9837652 w 10065633"/>
              <a:gd name="connsiteY2" fmla="*/ 0 h 6296087"/>
              <a:gd name="connsiteX3" fmla="*/ 10065633 w 10065633"/>
              <a:gd name="connsiteY3" fmla="*/ 227981 h 6296087"/>
              <a:gd name="connsiteX4" fmla="*/ 10065633 w 10065633"/>
              <a:gd name="connsiteY4" fmla="*/ 6068106 h 6296087"/>
              <a:gd name="connsiteX5" fmla="*/ 9837652 w 10065633"/>
              <a:gd name="connsiteY5" fmla="*/ 6296087 h 6296087"/>
              <a:gd name="connsiteX6" fmla="*/ 1093072 w 10065633"/>
              <a:gd name="connsiteY6" fmla="*/ 6296087 h 6296087"/>
              <a:gd name="connsiteX0" fmla="*/ 1223279 w 10195840"/>
              <a:gd name="connsiteY0" fmla="*/ 6296087 h 6296087"/>
              <a:gd name="connsiteX1" fmla="*/ 1223279 w 10195840"/>
              <a:gd name="connsiteY1" fmla="*/ 0 h 6296087"/>
              <a:gd name="connsiteX2" fmla="*/ 9967859 w 10195840"/>
              <a:gd name="connsiteY2" fmla="*/ 0 h 6296087"/>
              <a:gd name="connsiteX3" fmla="*/ 10195840 w 10195840"/>
              <a:gd name="connsiteY3" fmla="*/ 227981 h 6296087"/>
              <a:gd name="connsiteX4" fmla="*/ 10195840 w 10195840"/>
              <a:gd name="connsiteY4" fmla="*/ 6068106 h 6296087"/>
              <a:gd name="connsiteX5" fmla="*/ 9967859 w 10195840"/>
              <a:gd name="connsiteY5" fmla="*/ 6296087 h 6296087"/>
              <a:gd name="connsiteX6" fmla="*/ 1223279 w 10195840"/>
              <a:gd name="connsiteY6" fmla="*/ 6296087 h 6296087"/>
              <a:gd name="connsiteX0" fmla="*/ 647747 w 9620308"/>
              <a:gd name="connsiteY0" fmla="*/ 6296087 h 6296087"/>
              <a:gd name="connsiteX1" fmla="*/ 647747 w 9620308"/>
              <a:gd name="connsiteY1" fmla="*/ 0 h 6296087"/>
              <a:gd name="connsiteX2" fmla="*/ 9392327 w 9620308"/>
              <a:gd name="connsiteY2" fmla="*/ 0 h 6296087"/>
              <a:gd name="connsiteX3" fmla="*/ 9620308 w 9620308"/>
              <a:gd name="connsiteY3" fmla="*/ 227981 h 6296087"/>
              <a:gd name="connsiteX4" fmla="*/ 9620308 w 9620308"/>
              <a:gd name="connsiteY4" fmla="*/ 6068106 h 6296087"/>
              <a:gd name="connsiteX5" fmla="*/ 9392327 w 9620308"/>
              <a:gd name="connsiteY5" fmla="*/ 6296087 h 6296087"/>
              <a:gd name="connsiteX6" fmla="*/ 647747 w 9620308"/>
              <a:gd name="connsiteY6" fmla="*/ 6296087 h 6296087"/>
              <a:gd name="connsiteX0" fmla="*/ 0 w 8972561"/>
              <a:gd name="connsiteY0" fmla="*/ 6296087 h 6296087"/>
              <a:gd name="connsiteX1" fmla="*/ 0 w 8972561"/>
              <a:gd name="connsiteY1" fmla="*/ 0 h 6296087"/>
              <a:gd name="connsiteX2" fmla="*/ 8744580 w 8972561"/>
              <a:gd name="connsiteY2" fmla="*/ 0 h 6296087"/>
              <a:gd name="connsiteX3" fmla="*/ 8972561 w 8972561"/>
              <a:gd name="connsiteY3" fmla="*/ 227981 h 6296087"/>
              <a:gd name="connsiteX4" fmla="*/ 8972561 w 8972561"/>
              <a:gd name="connsiteY4" fmla="*/ 6068106 h 6296087"/>
              <a:gd name="connsiteX5" fmla="*/ 8744580 w 8972561"/>
              <a:gd name="connsiteY5" fmla="*/ 6296087 h 6296087"/>
              <a:gd name="connsiteX6" fmla="*/ 0 w 8972561"/>
              <a:gd name="connsiteY6" fmla="*/ 6296087 h 629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2561" h="6296087">
                <a:moveTo>
                  <a:pt x="0" y="6296087"/>
                </a:moveTo>
                <a:lnTo>
                  <a:pt x="0" y="0"/>
                </a:lnTo>
                <a:lnTo>
                  <a:pt x="8744580" y="0"/>
                </a:lnTo>
                <a:cubicBezTo>
                  <a:pt x="8870490" y="0"/>
                  <a:pt x="8972561" y="102071"/>
                  <a:pt x="8972561" y="227981"/>
                </a:cubicBezTo>
                <a:lnTo>
                  <a:pt x="8972561" y="6068106"/>
                </a:lnTo>
                <a:cubicBezTo>
                  <a:pt x="8972561" y="6194016"/>
                  <a:pt x="8870490" y="6296087"/>
                  <a:pt x="8744580" y="6296087"/>
                </a:cubicBezTo>
                <a:lnTo>
                  <a:pt x="0" y="6296087"/>
                </a:lnTo>
                <a:close/>
              </a:path>
            </a:pathLst>
          </a:custGeom>
          <a:solidFill>
            <a:schemeClr val="bg1"/>
          </a:solidFill>
          <a:ln>
            <a:noFill/>
          </a:ln>
          <a:effectLst>
            <a:outerShdw blurRad="88900" dist="38100" dir="18900000" algn="b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pt-PT">
              <a:solidFill>
                <a:prstClr val="white"/>
              </a:solidFill>
            </a:endParaRPr>
          </a:p>
        </p:txBody>
      </p:sp>
    </p:spTree>
    <p:extLst>
      <p:ext uri="{BB962C8B-B14F-4D97-AF65-F5344CB8AC3E}">
        <p14:creationId xmlns:p14="http://schemas.microsoft.com/office/powerpoint/2010/main" val="34763064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16030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audio" Target="../media/media2.mp3"/></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617992"/>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4" name="CaixaDeTexto 43"/>
          <p:cNvSpPr txBox="1"/>
          <p:nvPr/>
        </p:nvSpPr>
        <p:spPr>
          <a:xfrm>
            <a:off x="6768123" y="5121496"/>
            <a:ext cx="1943422"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200" b="1" dirty="0"/>
              <a:t>Postal comemorativo do primeiro aniversário da implantação da República.</a:t>
            </a:r>
            <a:endParaRPr lang="es-ES" sz="1200" b="1" dirty="0"/>
          </a:p>
        </p:txBody>
      </p:sp>
      <p:grpSp>
        <p:nvGrpSpPr>
          <p:cNvPr id="4" name="Grupo 3"/>
          <p:cNvGrpSpPr/>
          <p:nvPr/>
        </p:nvGrpSpPr>
        <p:grpSpPr>
          <a:xfrm>
            <a:off x="539750" y="1977082"/>
            <a:ext cx="5816083" cy="3447719"/>
            <a:chOff x="471470" y="1704211"/>
            <a:chExt cx="7562501" cy="4709023"/>
          </a:xfrm>
        </p:grpSpPr>
        <p:sp>
          <p:nvSpPr>
            <p:cNvPr id="6" name="Forma livre 5"/>
            <p:cNvSpPr/>
            <p:nvPr/>
          </p:nvSpPr>
          <p:spPr>
            <a:xfrm>
              <a:off x="5076094" y="4572199"/>
              <a:ext cx="586932" cy="91440"/>
            </a:xfrm>
            <a:custGeom>
              <a:avLst/>
              <a:gdLst>
                <a:gd name="connsiteX0" fmla="*/ 0 w 586932"/>
                <a:gd name="connsiteY0" fmla="*/ 45720 h 91440"/>
                <a:gd name="connsiteX1" fmla="*/ 586932 w 586932"/>
                <a:gd name="connsiteY1" fmla="*/ 45720 h 91440"/>
              </a:gdLst>
              <a:ahLst/>
              <a:cxnLst>
                <a:cxn ang="0">
                  <a:pos x="connsiteX0" y="connsiteY0"/>
                </a:cxn>
                <a:cxn ang="0">
                  <a:pos x="connsiteX1" y="connsiteY1"/>
                </a:cxn>
              </a:cxnLst>
              <a:rect l="l" t="t" r="r" b="b"/>
              <a:pathLst>
                <a:path w="586932" h="91440">
                  <a:moveTo>
                    <a:pt x="0" y="45720"/>
                  </a:moveTo>
                  <a:lnTo>
                    <a:pt x="586932"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218620" tIns="23285" rIns="218620" bIns="23286" numCol="1" spcCol="1270" anchor="ctr" anchorCtr="0">
              <a:noAutofit/>
            </a:bodyPr>
            <a:lstStyle/>
            <a:p>
              <a:pPr algn="ctr" defTabSz="166688">
                <a:lnSpc>
                  <a:spcPct val="90000"/>
                </a:lnSpc>
                <a:spcBef>
                  <a:spcPct val="0"/>
                </a:spcBef>
                <a:spcAft>
                  <a:spcPct val="35000"/>
                </a:spcAft>
              </a:pPr>
              <a:endParaRPr lang="pt-PT" sz="375"/>
            </a:p>
          </p:txBody>
        </p:sp>
        <p:sp>
          <p:nvSpPr>
            <p:cNvPr id="7" name="Forma livre 6"/>
            <p:cNvSpPr/>
            <p:nvPr/>
          </p:nvSpPr>
          <p:spPr>
            <a:xfrm>
              <a:off x="2090524" y="4058722"/>
              <a:ext cx="586932" cy="559196"/>
            </a:xfrm>
            <a:custGeom>
              <a:avLst/>
              <a:gdLst>
                <a:gd name="connsiteX0" fmla="*/ 0 w 586932"/>
                <a:gd name="connsiteY0" fmla="*/ 0 h 559196"/>
                <a:gd name="connsiteX1" fmla="*/ 293466 w 586932"/>
                <a:gd name="connsiteY1" fmla="*/ 0 h 559196"/>
                <a:gd name="connsiteX2" fmla="*/ 293466 w 586932"/>
                <a:gd name="connsiteY2" fmla="*/ 559196 h 559196"/>
                <a:gd name="connsiteX3" fmla="*/ 586932 w 586932"/>
                <a:gd name="connsiteY3" fmla="*/ 559196 h 559196"/>
              </a:gdLst>
              <a:ahLst/>
              <a:cxnLst>
                <a:cxn ang="0">
                  <a:pos x="connsiteX0" y="connsiteY0"/>
                </a:cxn>
                <a:cxn ang="0">
                  <a:pos x="connsiteX1" y="connsiteY1"/>
                </a:cxn>
                <a:cxn ang="0">
                  <a:pos x="connsiteX2" y="connsiteY2"/>
                </a:cxn>
                <a:cxn ang="0">
                  <a:pos x="connsiteX3" y="connsiteY3"/>
                </a:cxn>
              </a:cxnLst>
              <a:rect l="l" t="t" r="r" b="b"/>
              <a:pathLst>
                <a:path w="586932" h="559196">
                  <a:moveTo>
                    <a:pt x="0" y="0"/>
                  </a:moveTo>
                  <a:lnTo>
                    <a:pt x="293466" y="0"/>
                  </a:lnTo>
                  <a:lnTo>
                    <a:pt x="293466" y="559196"/>
                  </a:lnTo>
                  <a:lnTo>
                    <a:pt x="586932" y="559196"/>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214424" tIns="194498" rIns="214425" bIns="194499" numCol="1" spcCol="1270" anchor="ctr" anchorCtr="0">
              <a:noAutofit/>
            </a:bodyPr>
            <a:lstStyle/>
            <a:p>
              <a:pPr algn="ctr" defTabSz="166688">
                <a:lnSpc>
                  <a:spcPct val="90000"/>
                </a:lnSpc>
                <a:spcBef>
                  <a:spcPct val="0"/>
                </a:spcBef>
                <a:spcAft>
                  <a:spcPct val="35000"/>
                </a:spcAft>
              </a:pPr>
              <a:endParaRPr lang="pt-PT" sz="375"/>
            </a:p>
          </p:txBody>
        </p:sp>
        <p:sp>
          <p:nvSpPr>
            <p:cNvPr id="8" name="Forma livre 7"/>
            <p:cNvSpPr/>
            <p:nvPr/>
          </p:nvSpPr>
          <p:spPr>
            <a:xfrm>
              <a:off x="5076094" y="3453805"/>
              <a:ext cx="586932" cy="91440"/>
            </a:xfrm>
            <a:custGeom>
              <a:avLst/>
              <a:gdLst>
                <a:gd name="connsiteX0" fmla="*/ 0 w 586932"/>
                <a:gd name="connsiteY0" fmla="*/ 45720 h 91440"/>
                <a:gd name="connsiteX1" fmla="*/ 586932 w 586932"/>
                <a:gd name="connsiteY1" fmla="*/ 45720 h 91440"/>
              </a:gdLst>
              <a:ahLst/>
              <a:cxnLst>
                <a:cxn ang="0">
                  <a:pos x="connsiteX0" y="connsiteY0"/>
                </a:cxn>
                <a:cxn ang="0">
                  <a:pos x="connsiteX1" y="connsiteY1"/>
                </a:cxn>
              </a:cxnLst>
              <a:rect l="l" t="t" r="r" b="b"/>
              <a:pathLst>
                <a:path w="586932" h="91440">
                  <a:moveTo>
                    <a:pt x="0" y="45720"/>
                  </a:moveTo>
                  <a:lnTo>
                    <a:pt x="586932"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218620" tIns="23285" rIns="218620" bIns="23285" numCol="1" spcCol="1270" anchor="ctr" anchorCtr="0">
              <a:noAutofit/>
            </a:bodyPr>
            <a:lstStyle/>
            <a:p>
              <a:pPr algn="ctr" defTabSz="166688">
                <a:lnSpc>
                  <a:spcPct val="90000"/>
                </a:lnSpc>
                <a:spcBef>
                  <a:spcPct val="0"/>
                </a:spcBef>
                <a:spcAft>
                  <a:spcPct val="35000"/>
                </a:spcAft>
              </a:pPr>
              <a:endParaRPr lang="pt-PT" sz="375"/>
            </a:p>
          </p:txBody>
        </p:sp>
        <p:sp>
          <p:nvSpPr>
            <p:cNvPr id="9" name="Forma livre 8"/>
            <p:cNvSpPr/>
            <p:nvPr/>
          </p:nvSpPr>
          <p:spPr>
            <a:xfrm>
              <a:off x="2090524" y="3499525"/>
              <a:ext cx="586932" cy="559196"/>
            </a:xfrm>
            <a:custGeom>
              <a:avLst/>
              <a:gdLst>
                <a:gd name="connsiteX0" fmla="*/ 0 w 586932"/>
                <a:gd name="connsiteY0" fmla="*/ 559196 h 559196"/>
                <a:gd name="connsiteX1" fmla="*/ 293466 w 586932"/>
                <a:gd name="connsiteY1" fmla="*/ 559196 h 559196"/>
                <a:gd name="connsiteX2" fmla="*/ 293466 w 586932"/>
                <a:gd name="connsiteY2" fmla="*/ 0 h 559196"/>
                <a:gd name="connsiteX3" fmla="*/ 586932 w 586932"/>
                <a:gd name="connsiteY3" fmla="*/ 0 h 559196"/>
              </a:gdLst>
              <a:ahLst/>
              <a:cxnLst>
                <a:cxn ang="0">
                  <a:pos x="connsiteX0" y="connsiteY0"/>
                </a:cxn>
                <a:cxn ang="0">
                  <a:pos x="connsiteX1" y="connsiteY1"/>
                </a:cxn>
                <a:cxn ang="0">
                  <a:pos x="connsiteX2" y="connsiteY2"/>
                </a:cxn>
                <a:cxn ang="0">
                  <a:pos x="connsiteX3" y="connsiteY3"/>
                </a:cxn>
              </a:cxnLst>
              <a:rect l="l" t="t" r="r" b="b"/>
              <a:pathLst>
                <a:path w="586932" h="559196">
                  <a:moveTo>
                    <a:pt x="0" y="559196"/>
                  </a:moveTo>
                  <a:lnTo>
                    <a:pt x="293466" y="559196"/>
                  </a:lnTo>
                  <a:lnTo>
                    <a:pt x="293466" y="0"/>
                  </a:lnTo>
                  <a:lnTo>
                    <a:pt x="586932" y="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214424" tIns="194499" rIns="214425" bIns="194498" numCol="1" spcCol="1270" anchor="ctr" anchorCtr="0">
              <a:noAutofit/>
            </a:bodyPr>
            <a:lstStyle/>
            <a:p>
              <a:pPr algn="ctr" defTabSz="166688">
                <a:lnSpc>
                  <a:spcPct val="90000"/>
                </a:lnSpc>
                <a:spcBef>
                  <a:spcPct val="0"/>
                </a:spcBef>
                <a:spcAft>
                  <a:spcPct val="35000"/>
                </a:spcAft>
              </a:pPr>
              <a:endParaRPr lang="pt-PT" sz="375"/>
            </a:p>
          </p:txBody>
        </p:sp>
        <p:sp>
          <p:nvSpPr>
            <p:cNvPr id="10" name="Forma livre 9"/>
            <p:cNvSpPr/>
            <p:nvPr/>
          </p:nvSpPr>
          <p:spPr>
            <a:xfrm rot="16200000">
              <a:off x="-1059154" y="3234835"/>
              <a:ext cx="4709023" cy="1647775"/>
            </a:xfrm>
            <a:custGeom>
              <a:avLst/>
              <a:gdLst>
                <a:gd name="connsiteX0" fmla="*/ 0 w 4709023"/>
                <a:gd name="connsiteY0" fmla="*/ 0 h 1248350"/>
                <a:gd name="connsiteX1" fmla="*/ 4709023 w 4709023"/>
                <a:gd name="connsiteY1" fmla="*/ 0 h 1248350"/>
                <a:gd name="connsiteX2" fmla="*/ 4709023 w 4709023"/>
                <a:gd name="connsiteY2" fmla="*/ 1248350 h 1248350"/>
                <a:gd name="connsiteX3" fmla="*/ 0 w 4709023"/>
                <a:gd name="connsiteY3" fmla="*/ 1248350 h 1248350"/>
                <a:gd name="connsiteX4" fmla="*/ 0 w 4709023"/>
                <a:gd name="connsiteY4" fmla="*/ 0 h 124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9023" h="1248350">
                  <a:moveTo>
                    <a:pt x="0" y="0"/>
                  </a:moveTo>
                  <a:lnTo>
                    <a:pt x="4709023" y="0"/>
                  </a:lnTo>
                  <a:lnTo>
                    <a:pt x="4709023" y="1248350"/>
                  </a:lnTo>
                  <a:lnTo>
                    <a:pt x="0" y="1248350"/>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algn="ctr" defTabSz="1800225">
                <a:lnSpc>
                  <a:spcPct val="90000"/>
                </a:lnSpc>
                <a:spcBef>
                  <a:spcPct val="0"/>
                </a:spcBef>
                <a:spcAft>
                  <a:spcPct val="35000"/>
                </a:spcAft>
              </a:pPr>
              <a:r>
                <a:rPr lang="pt-PT" sz="4050" dirty="0"/>
                <a:t>GOVERNO PROVISÓRIO</a:t>
              </a:r>
            </a:p>
          </p:txBody>
        </p:sp>
        <p:sp>
          <p:nvSpPr>
            <p:cNvPr id="11" name="Forma livre 10"/>
            <p:cNvSpPr/>
            <p:nvPr/>
          </p:nvSpPr>
          <p:spPr>
            <a:xfrm>
              <a:off x="2677458" y="3135390"/>
              <a:ext cx="2398634" cy="728271"/>
            </a:xfrm>
            <a:custGeom>
              <a:avLst/>
              <a:gdLst>
                <a:gd name="connsiteX0" fmla="*/ 0 w 2934663"/>
                <a:gd name="connsiteY0" fmla="*/ 0 h 894714"/>
                <a:gd name="connsiteX1" fmla="*/ 2934663 w 2934663"/>
                <a:gd name="connsiteY1" fmla="*/ 0 h 894714"/>
                <a:gd name="connsiteX2" fmla="*/ 2934663 w 2934663"/>
                <a:gd name="connsiteY2" fmla="*/ 894714 h 894714"/>
                <a:gd name="connsiteX3" fmla="*/ 0 w 2934663"/>
                <a:gd name="connsiteY3" fmla="*/ 894714 h 894714"/>
                <a:gd name="connsiteX4" fmla="*/ 0 w 2934663"/>
                <a:gd name="connsiteY4" fmla="*/ 0 h 894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663" h="894714">
                  <a:moveTo>
                    <a:pt x="0" y="0"/>
                  </a:moveTo>
                  <a:lnTo>
                    <a:pt x="2934663" y="0"/>
                  </a:lnTo>
                  <a:lnTo>
                    <a:pt x="2934663" y="894714"/>
                  </a:lnTo>
                  <a:lnTo>
                    <a:pt x="0" y="89471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defTabSz="600075">
                <a:lnSpc>
                  <a:spcPct val="90000"/>
                </a:lnSpc>
                <a:spcBef>
                  <a:spcPct val="0"/>
                </a:spcBef>
                <a:spcAft>
                  <a:spcPct val="35000"/>
                </a:spcAft>
              </a:pPr>
              <a:r>
                <a:rPr lang="pt-PT" sz="1400" dirty="0"/>
                <a:t>Aboliu as instituições monárquicas</a:t>
              </a:r>
            </a:p>
          </p:txBody>
        </p:sp>
        <p:sp>
          <p:nvSpPr>
            <p:cNvPr id="12" name="Forma livre 11"/>
            <p:cNvSpPr/>
            <p:nvPr/>
          </p:nvSpPr>
          <p:spPr>
            <a:xfrm>
              <a:off x="5663027" y="3135390"/>
              <a:ext cx="2370943" cy="728271"/>
            </a:xfrm>
            <a:custGeom>
              <a:avLst/>
              <a:gdLst>
                <a:gd name="connsiteX0" fmla="*/ 0 w 2934663"/>
                <a:gd name="connsiteY0" fmla="*/ 0 h 894714"/>
                <a:gd name="connsiteX1" fmla="*/ 2934663 w 2934663"/>
                <a:gd name="connsiteY1" fmla="*/ 0 h 894714"/>
                <a:gd name="connsiteX2" fmla="*/ 2934663 w 2934663"/>
                <a:gd name="connsiteY2" fmla="*/ 894714 h 894714"/>
                <a:gd name="connsiteX3" fmla="*/ 0 w 2934663"/>
                <a:gd name="connsiteY3" fmla="*/ 894714 h 894714"/>
                <a:gd name="connsiteX4" fmla="*/ 0 w 2934663"/>
                <a:gd name="connsiteY4" fmla="*/ 0 h 894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663" h="894714">
                  <a:moveTo>
                    <a:pt x="0" y="0"/>
                  </a:moveTo>
                  <a:lnTo>
                    <a:pt x="2934663" y="0"/>
                  </a:lnTo>
                  <a:lnTo>
                    <a:pt x="2934663" y="894714"/>
                  </a:lnTo>
                  <a:lnTo>
                    <a:pt x="0" y="89471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defTabSz="533400">
                <a:lnSpc>
                  <a:spcPct val="90000"/>
                </a:lnSpc>
                <a:spcBef>
                  <a:spcPct val="0"/>
                </a:spcBef>
                <a:spcAft>
                  <a:spcPct val="35000"/>
                </a:spcAft>
              </a:pPr>
              <a:r>
                <a:rPr lang="pt-PT" sz="1400" dirty="0"/>
                <a:t>Dissolveu os partidos monárquicos</a:t>
              </a:r>
            </a:p>
          </p:txBody>
        </p:sp>
        <p:sp>
          <p:nvSpPr>
            <p:cNvPr id="13" name="Forma livre 12"/>
            <p:cNvSpPr/>
            <p:nvPr/>
          </p:nvSpPr>
          <p:spPr>
            <a:xfrm>
              <a:off x="2677456" y="4253782"/>
              <a:ext cx="2398635" cy="728271"/>
            </a:xfrm>
            <a:custGeom>
              <a:avLst/>
              <a:gdLst>
                <a:gd name="connsiteX0" fmla="*/ 0 w 2934663"/>
                <a:gd name="connsiteY0" fmla="*/ 0 h 894714"/>
                <a:gd name="connsiteX1" fmla="*/ 2934663 w 2934663"/>
                <a:gd name="connsiteY1" fmla="*/ 0 h 894714"/>
                <a:gd name="connsiteX2" fmla="*/ 2934663 w 2934663"/>
                <a:gd name="connsiteY2" fmla="*/ 894714 h 894714"/>
                <a:gd name="connsiteX3" fmla="*/ 0 w 2934663"/>
                <a:gd name="connsiteY3" fmla="*/ 894714 h 894714"/>
                <a:gd name="connsiteX4" fmla="*/ 0 w 2934663"/>
                <a:gd name="connsiteY4" fmla="*/ 0 h 894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663" h="894714">
                  <a:moveTo>
                    <a:pt x="0" y="0"/>
                  </a:moveTo>
                  <a:lnTo>
                    <a:pt x="2934663" y="0"/>
                  </a:lnTo>
                  <a:lnTo>
                    <a:pt x="2934663" y="894714"/>
                  </a:lnTo>
                  <a:lnTo>
                    <a:pt x="0" y="89471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defTabSz="600075">
                <a:lnSpc>
                  <a:spcPct val="90000"/>
                </a:lnSpc>
                <a:spcBef>
                  <a:spcPct val="0"/>
                </a:spcBef>
                <a:spcAft>
                  <a:spcPct val="35000"/>
                </a:spcAft>
              </a:pPr>
              <a:r>
                <a:rPr lang="pt-PT" sz="1400" dirty="0"/>
                <a:t>Aboliu os símbolos do regime monárquico</a:t>
              </a:r>
            </a:p>
          </p:txBody>
        </p:sp>
        <p:sp>
          <p:nvSpPr>
            <p:cNvPr id="14" name="Forma livre 13"/>
            <p:cNvSpPr/>
            <p:nvPr/>
          </p:nvSpPr>
          <p:spPr>
            <a:xfrm>
              <a:off x="5663027" y="4253782"/>
              <a:ext cx="2370944" cy="728271"/>
            </a:xfrm>
            <a:custGeom>
              <a:avLst/>
              <a:gdLst>
                <a:gd name="connsiteX0" fmla="*/ 0 w 2934663"/>
                <a:gd name="connsiteY0" fmla="*/ 0 h 894714"/>
                <a:gd name="connsiteX1" fmla="*/ 2934663 w 2934663"/>
                <a:gd name="connsiteY1" fmla="*/ 0 h 894714"/>
                <a:gd name="connsiteX2" fmla="*/ 2934663 w 2934663"/>
                <a:gd name="connsiteY2" fmla="*/ 894714 h 894714"/>
                <a:gd name="connsiteX3" fmla="*/ 0 w 2934663"/>
                <a:gd name="connsiteY3" fmla="*/ 894714 h 894714"/>
                <a:gd name="connsiteX4" fmla="*/ 0 w 2934663"/>
                <a:gd name="connsiteY4" fmla="*/ 0 h 894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663" h="894714">
                  <a:moveTo>
                    <a:pt x="0" y="0"/>
                  </a:moveTo>
                  <a:lnTo>
                    <a:pt x="2934663" y="0"/>
                  </a:lnTo>
                  <a:lnTo>
                    <a:pt x="2934663" y="894714"/>
                  </a:lnTo>
                  <a:lnTo>
                    <a:pt x="0" y="89471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defTabSz="533400">
                <a:lnSpc>
                  <a:spcPct val="90000"/>
                </a:lnSpc>
                <a:spcBef>
                  <a:spcPct val="0"/>
                </a:spcBef>
                <a:spcAft>
                  <a:spcPct val="35000"/>
                </a:spcAft>
              </a:pPr>
              <a:r>
                <a:rPr lang="pt-PT" sz="1400" dirty="0"/>
                <a:t>Alterou os símbolos da identidade nacional</a:t>
              </a:r>
            </a:p>
          </p:txBody>
        </p:sp>
      </p:grpSp>
      <p:pic>
        <p:nvPicPr>
          <p:cNvPr id="15" name="Imagem 14"/>
          <p:cNvPicPr>
            <a:picLocks noChangeAspect="1"/>
          </p:cNvPicPr>
          <p:nvPr/>
        </p:nvPicPr>
        <p:blipFill rotWithShape="1">
          <a:blip r:embed="rId2">
            <a:extLst>
              <a:ext uri="{28A0092B-C50C-407E-A947-70E740481C1C}">
                <a14:useLocalDpi xmlns:a14="http://schemas.microsoft.com/office/drawing/2010/main" val="0"/>
              </a:ext>
            </a:extLst>
          </a:blip>
          <a:srcRect l="3029" t="2303" b="1901"/>
          <a:stretch/>
        </p:blipFill>
        <p:spPr>
          <a:xfrm>
            <a:off x="6768123" y="2079841"/>
            <a:ext cx="1943422" cy="2956572"/>
          </a:xfrm>
          <a:prstGeom prst="rect">
            <a:avLst/>
          </a:prstGeom>
          <a:ln w="38100">
            <a:solidFill>
              <a:schemeClr val="tx1"/>
            </a:solidFill>
          </a:ln>
        </p:spPr>
      </p:pic>
      <p:sp>
        <p:nvSpPr>
          <p:cNvPr id="16" name="Título 1"/>
          <p:cNvSpPr txBox="1">
            <a:spLocks/>
          </p:cNvSpPr>
          <p:nvPr/>
        </p:nvSpPr>
        <p:spPr>
          <a:xfrm>
            <a:off x="441158" y="685116"/>
            <a:ext cx="7524750"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smtClean="0"/>
              <a:t>A AÇÃO DO GOVERNO PROVISÓRIO</a:t>
            </a:r>
            <a:endParaRPr lang="es-ES" sz="3200" b="1" dirty="0"/>
          </a:p>
        </p:txBody>
      </p:sp>
    </p:spTree>
    <p:extLst>
      <p:ext uri="{BB962C8B-B14F-4D97-AF65-F5344CB8AC3E}">
        <p14:creationId xmlns:p14="http://schemas.microsoft.com/office/powerpoint/2010/main" val="99851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30720" y="685116"/>
            <a:ext cx="8518358" cy="584775"/>
          </a:xfrm>
          <a:prstGeom prst="rect">
            <a:avLst/>
          </a:prstGeom>
        </p:spPr>
        <p:txBody>
          <a:bodyPr>
            <a:spAutoFit/>
          </a:bodyPr>
          <a:lstStyle/>
          <a:p>
            <a:pPr algn="l"/>
            <a:r>
              <a:rPr lang="pt-PT" sz="3200" b="1" dirty="0" smtClean="0"/>
              <a:t>NOVOS SÍMBOLOS DA IDENTIDADE NACIONAL</a:t>
            </a:r>
            <a:endParaRPr lang="es-ES" sz="3200" b="1" dirty="0"/>
          </a:p>
        </p:txBody>
      </p:sp>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4" name="CaixaDeTexto 43"/>
          <p:cNvSpPr txBox="1"/>
          <p:nvPr/>
        </p:nvSpPr>
        <p:spPr>
          <a:xfrm>
            <a:off x="539750" y="3189385"/>
            <a:ext cx="2633296" cy="52322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400" b="1" dirty="0"/>
              <a:t>A bandeira azul e branca da monarquia foi substituída</a:t>
            </a:r>
            <a:endParaRPr lang="es-ES" sz="14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76591" y="3988000"/>
            <a:ext cx="2900223" cy="193348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CaixaDeTexto 17"/>
          <p:cNvSpPr txBox="1"/>
          <p:nvPr/>
        </p:nvSpPr>
        <p:spPr>
          <a:xfrm>
            <a:off x="5361674" y="2428218"/>
            <a:ext cx="2904761" cy="34932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pt-PT" sz="1300" b="1" dirty="0" smtClean="0"/>
              <a:t>A </a:t>
            </a:r>
            <a:r>
              <a:rPr lang="pt-PT" sz="1300" b="1" dirty="0"/>
              <a:t>bandeira passou a ser verde e vermelha, já que estas eram, desde 1891, as cores do Partido Republicano Português.</a:t>
            </a:r>
          </a:p>
          <a:p>
            <a:r>
              <a:rPr lang="pt-PT" sz="1300" b="1" dirty="0"/>
              <a:t>O verde simbolizava a esperança da nação e o vermelho o sangue dos que tinham morrido pela pátria.</a:t>
            </a:r>
          </a:p>
          <a:p>
            <a:r>
              <a:rPr lang="pt-PT" sz="1300" b="1" dirty="0"/>
              <a:t>No centro, a esfera armilar manuelina valorizava a história marítima de Portugal; sobre ela, o escudo com as cinco quinas dispostas em cruz grega, cada uma com cinco besantes brancos, que simbolizam as cinco chagas de Cristo, ladeadas de sete castelos amarelos, que representavam as vitórias dos portugueses sobre os mouros</a:t>
            </a:r>
            <a:r>
              <a:rPr lang="pt-PT" sz="1300" b="1" dirty="0" smtClean="0"/>
              <a:t>.</a:t>
            </a:r>
            <a:endParaRPr lang="pt-PT" sz="1300" b="1" dirty="0"/>
          </a:p>
        </p:txBody>
      </p:sp>
      <p:pic>
        <p:nvPicPr>
          <p:cNvPr id="8" name="Imagem 3" descr="http://3.bp.blogspot.com/_bMiJ82C5LQg/S8NJmjo7odI/AAAAAAAAABA/69mJJe8I-zc/S269/monarquia+2010.jpg"/>
          <p:cNvPicPr/>
          <p:nvPr/>
        </p:nvPicPr>
        <p:blipFill>
          <a:blip r:embed="rId3">
            <a:extLst>
              <a:ext uri="{28A0092B-C50C-407E-A947-70E740481C1C}">
                <a14:useLocalDpi xmlns:a14="http://schemas.microsoft.com/office/drawing/2010/main" val="0"/>
              </a:ext>
            </a:extLst>
          </a:blip>
          <a:srcRect/>
          <a:stretch>
            <a:fillRect/>
          </a:stretch>
        </p:blipFill>
        <p:spPr bwMode="auto">
          <a:xfrm>
            <a:off x="580537" y="1426062"/>
            <a:ext cx="2559050" cy="1708150"/>
          </a:xfrm>
          <a:prstGeom prst="rect">
            <a:avLst/>
          </a:prstGeom>
          <a:noFill/>
          <a:ln w="38100">
            <a:solidFill>
              <a:schemeClr val="tx1"/>
            </a:solidFill>
          </a:ln>
        </p:spPr>
      </p:pic>
    </p:spTree>
    <p:extLst>
      <p:ext uri="{BB962C8B-B14F-4D97-AF65-F5344CB8AC3E}">
        <p14:creationId xmlns:p14="http://schemas.microsoft.com/office/powerpoint/2010/main" val="60258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010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aixaDeTexto 43"/>
          <p:cNvSpPr txBox="1"/>
          <p:nvPr/>
        </p:nvSpPr>
        <p:spPr>
          <a:xfrm>
            <a:off x="501029" y="3359762"/>
            <a:ext cx="1537091"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200" b="1" dirty="0"/>
              <a:t>Partitura do Hino da Carta Constitucional. </a:t>
            </a:r>
            <a:endParaRPr lang="es-ES" sz="1200" b="1" dirty="0"/>
          </a:p>
        </p:txBody>
      </p:sp>
      <p:sp>
        <p:nvSpPr>
          <p:cNvPr id="18" name="CaixaDeTexto 17"/>
          <p:cNvSpPr txBox="1"/>
          <p:nvPr/>
        </p:nvSpPr>
        <p:spPr>
          <a:xfrm>
            <a:off x="3446487" y="3359762"/>
            <a:ext cx="1594436" cy="1015663"/>
          </a:xfrm>
          <a:prstGeom prst="rect">
            <a:avLst/>
          </a:prstGeom>
        </p:spPr>
        <p:style>
          <a:lnRef idx="1">
            <a:schemeClr val="dk1"/>
          </a:lnRef>
          <a:fillRef idx="2">
            <a:schemeClr val="dk1"/>
          </a:fillRef>
          <a:effectRef idx="1">
            <a:schemeClr val="dk1"/>
          </a:effectRef>
          <a:fontRef idx="minor">
            <a:schemeClr val="dk1"/>
          </a:fontRef>
        </p:style>
        <p:txBody>
          <a:bodyPr wrap="square" rtlCol="0" anchor="ctr" anchorCtr="1">
            <a:spAutoFit/>
          </a:bodyPr>
          <a:lstStyle/>
          <a:p>
            <a:pPr algn="ctr"/>
            <a:r>
              <a:rPr lang="es-ES" sz="1200" b="1" dirty="0"/>
              <a:t>Partitura de </a:t>
            </a:r>
            <a:r>
              <a:rPr lang="es-ES" sz="1200" b="1" i="1" dirty="0"/>
              <a:t>A </a:t>
            </a:r>
            <a:r>
              <a:rPr lang="es-ES" sz="1200" b="1" i="1" dirty="0" smtClean="0"/>
              <a:t>Portuguesa</a:t>
            </a:r>
            <a:r>
              <a:rPr lang="es-ES" sz="1200" b="1" dirty="0" smtClean="0"/>
              <a:t>, </a:t>
            </a:r>
            <a:r>
              <a:rPr lang="es-ES" sz="1200" b="1" dirty="0"/>
              <a:t>de Henrique </a:t>
            </a:r>
            <a:r>
              <a:rPr lang="es-ES" sz="1200" b="1" dirty="0" err="1"/>
              <a:t>Lopes</a:t>
            </a:r>
            <a:r>
              <a:rPr lang="es-ES" sz="1200" b="1" dirty="0"/>
              <a:t> de </a:t>
            </a:r>
            <a:r>
              <a:rPr lang="es-ES" sz="1200" b="1" dirty="0" err="1" smtClean="0"/>
              <a:t>Mendonça</a:t>
            </a:r>
            <a:r>
              <a:rPr lang="es-ES" sz="1200" b="1" dirty="0" smtClean="0"/>
              <a:t> </a:t>
            </a:r>
            <a:r>
              <a:rPr lang="es-ES" sz="1200" b="1" dirty="0"/>
              <a:t>e Alfredo </a:t>
            </a:r>
            <a:r>
              <a:rPr lang="es-ES" sz="1200" b="1" dirty="0" err="1" smtClean="0"/>
              <a:t>Keil</a:t>
            </a:r>
            <a:r>
              <a:rPr lang="es-ES" sz="1200" b="1" dirty="0" smtClean="0"/>
              <a:t>.</a:t>
            </a:r>
            <a:endParaRPr lang="es-ES" sz="1200" b="1" dirty="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dirty="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106" y="1268957"/>
            <a:ext cx="1466845" cy="202913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ângulo 5"/>
          <p:cNvSpPr/>
          <p:nvPr/>
        </p:nvSpPr>
        <p:spPr>
          <a:xfrm>
            <a:off x="501029" y="3891315"/>
            <a:ext cx="2114916" cy="27597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nSpc>
                <a:spcPts val="1600"/>
              </a:lnSpc>
            </a:pPr>
            <a:r>
              <a:rPr lang="pt-PT" sz="1400" dirty="0"/>
              <a:t>A verdade não se ofusca</a:t>
            </a:r>
            <a:br>
              <a:rPr lang="pt-PT" sz="1400" dirty="0"/>
            </a:br>
            <a:r>
              <a:rPr lang="pt-PT" sz="1400" dirty="0"/>
              <a:t>O Rei não se engana, não,</a:t>
            </a:r>
            <a:br>
              <a:rPr lang="pt-PT" sz="1400" dirty="0"/>
            </a:br>
            <a:r>
              <a:rPr lang="pt-PT" sz="1400" dirty="0"/>
              <a:t>Proclamemos Portugueses</a:t>
            </a:r>
            <a:br>
              <a:rPr lang="pt-PT" sz="1400" dirty="0"/>
            </a:br>
            <a:r>
              <a:rPr lang="pt-PT" sz="1400" dirty="0"/>
              <a:t>Divinal Constituição</a:t>
            </a:r>
            <a:br>
              <a:rPr lang="pt-PT" sz="1400" dirty="0"/>
            </a:br>
            <a:r>
              <a:rPr lang="pt-PT" sz="1400" dirty="0"/>
              <a:t/>
            </a:r>
            <a:br>
              <a:rPr lang="pt-PT" sz="1400" dirty="0"/>
            </a:br>
            <a:r>
              <a:rPr lang="pt-PT" sz="1400" dirty="0"/>
              <a:t>(Coro)</a:t>
            </a:r>
            <a:br>
              <a:rPr lang="pt-PT" sz="1400" dirty="0"/>
            </a:br>
            <a:r>
              <a:rPr lang="pt-PT" sz="1400" dirty="0"/>
              <a:t>Viva, viva, viva ó Rei</a:t>
            </a:r>
            <a:br>
              <a:rPr lang="pt-PT" sz="1400" dirty="0"/>
            </a:br>
            <a:r>
              <a:rPr lang="pt-PT" sz="1400" dirty="0"/>
              <a:t>Viva a Santa Religião</a:t>
            </a:r>
            <a:br>
              <a:rPr lang="pt-PT" sz="1400" dirty="0"/>
            </a:br>
            <a:r>
              <a:rPr lang="pt-PT" sz="1400" dirty="0"/>
              <a:t>Vivam Lusos valorosos</a:t>
            </a:r>
            <a:br>
              <a:rPr lang="pt-PT" sz="1400" dirty="0"/>
            </a:br>
            <a:r>
              <a:rPr lang="pt-PT" sz="1400" dirty="0"/>
              <a:t>A feliz Constituição</a:t>
            </a:r>
            <a:br>
              <a:rPr lang="pt-PT" sz="1400" dirty="0"/>
            </a:br>
            <a:r>
              <a:rPr lang="pt-PT" sz="1400" dirty="0"/>
              <a:t>A feliz </a:t>
            </a:r>
            <a:r>
              <a:rPr lang="pt-PT" sz="1400" dirty="0" smtClean="0"/>
              <a:t>Constituição</a:t>
            </a:r>
          </a:p>
          <a:p>
            <a:pPr>
              <a:lnSpc>
                <a:spcPts val="1600"/>
              </a:lnSpc>
            </a:pPr>
            <a:endParaRPr lang="pt-PT" sz="1400" dirty="0"/>
          </a:p>
          <a:p>
            <a:pPr algn="r">
              <a:lnSpc>
                <a:spcPts val="1600"/>
              </a:lnSpc>
            </a:pPr>
            <a:r>
              <a:rPr lang="pt-PT" sz="1400" dirty="0"/>
              <a:t>Excerto do Hino da Carta.</a:t>
            </a:r>
          </a:p>
        </p:txBody>
      </p:sp>
      <p:pic>
        <p:nvPicPr>
          <p:cNvPr id="7" name="Hino_da_Cart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23984" y="3300090"/>
            <a:ext cx="568230" cy="568230"/>
          </a:xfrm>
          <a:prstGeom prst="rect">
            <a:avLst/>
          </a:prstGeom>
          <a:noFill/>
          <a:ln>
            <a:noFill/>
          </a:ln>
        </p:spPr>
      </p:pic>
      <p:pic>
        <p:nvPicPr>
          <p:cNvPr id="820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5953" y="1268958"/>
            <a:ext cx="1523857" cy="202913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ângulo 7"/>
          <p:cNvSpPr/>
          <p:nvPr/>
        </p:nvSpPr>
        <p:spPr>
          <a:xfrm>
            <a:off x="5102324" y="1206104"/>
            <a:ext cx="3486784" cy="48885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ts val="2200"/>
              </a:lnSpc>
            </a:pPr>
            <a:r>
              <a:rPr lang="pt-PT" sz="2000" dirty="0"/>
              <a:t>Heróis do mar, nobre povo,</a:t>
            </a:r>
            <a:br>
              <a:rPr lang="pt-PT" sz="2000" dirty="0"/>
            </a:br>
            <a:r>
              <a:rPr lang="pt-PT" sz="2000" dirty="0"/>
              <a:t>Nação valente, imortal,</a:t>
            </a:r>
            <a:br>
              <a:rPr lang="pt-PT" sz="2000" dirty="0"/>
            </a:br>
            <a:r>
              <a:rPr lang="pt-PT" sz="2000" dirty="0"/>
              <a:t>Levantai hoje de novo</a:t>
            </a:r>
            <a:br>
              <a:rPr lang="pt-PT" sz="2000" dirty="0"/>
            </a:br>
            <a:r>
              <a:rPr lang="pt-PT" sz="2000" dirty="0"/>
              <a:t>O esplendor de Portugal!</a:t>
            </a:r>
            <a:br>
              <a:rPr lang="pt-PT" sz="2000" dirty="0"/>
            </a:br>
            <a:r>
              <a:rPr lang="pt-PT" sz="2000" dirty="0"/>
              <a:t>Entre as brumas da memoria,</a:t>
            </a:r>
            <a:br>
              <a:rPr lang="pt-PT" sz="2000" dirty="0"/>
            </a:br>
            <a:r>
              <a:rPr lang="pt-PT" sz="2000" dirty="0"/>
              <a:t>Oh pátria sente-se a voz</a:t>
            </a:r>
            <a:br>
              <a:rPr lang="pt-PT" sz="2000" dirty="0"/>
            </a:br>
            <a:r>
              <a:rPr lang="pt-PT" sz="2000" dirty="0"/>
              <a:t>Dos teus egrégios avós,</a:t>
            </a:r>
            <a:br>
              <a:rPr lang="pt-PT" sz="2000" dirty="0"/>
            </a:br>
            <a:r>
              <a:rPr lang="pt-PT" sz="2000" dirty="0"/>
              <a:t>Que há de guiar-te à vitória!</a:t>
            </a:r>
            <a:br>
              <a:rPr lang="pt-PT" sz="2000" dirty="0"/>
            </a:br>
            <a:r>
              <a:rPr lang="pt-PT" sz="2000" dirty="0"/>
              <a:t/>
            </a:r>
            <a:br>
              <a:rPr lang="pt-PT" sz="2000" dirty="0"/>
            </a:br>
            <a:r>
              <a:rPr lang="pt-PT" sz="2000" dirty="0"/>
              <a:t>Às armas, às armas!</a:t>
            </a:r>
            <a:br>
              <a:rPr lang="pt-PT" sz="2000" dirty="0"/>
            </a:br>
            <a:r>
              <a:rPr lang="pt-PT" sz="2000" dirty="0"/>
              <a:t>Sobre a terra, sobre o mar,</a:t>
            </a:r>
            <a:br>
              <a:rPr lang="pt-PT" sz="2000" dirty="0"/>
            </a:br>
            <a:r>
              <a:rPr lang="pt-PT" sz="2000" dirty="0"/>
              <a:t>Às armas, às armas!</a:t>
            </a:r>
            <a:br>
              <a:rPr lang="pt-PT" sz="2000" dirty="0"/>
            </a:br>
            <a:r>
              <a:rPr lang="pt-PT" sz="2000" dirty="0"/>
              <a:t>Pela pátria lutar!</a:t>
            </a:r>
            <a:br>
              <a:rPr lang="pt-PT" sz="2000" dirty="0"/>
            </a:br>
            <a:r>
              <a:rPr lang="pt-PT" sz="2000" dirty="0"/>
              <a:t>Contra os Canhões</a:t>
            </a:r>
            <a:br>
              <a:rPr lang="pt-PT" sz="2000" dirty="0"/>
            </a:br>
            <a:r>
              <a:rPr lang="pt-PT" sz="2000" dirty="0"/>
              <a:t>marchar, marchar</a:t>
            </a:r>
            <a:r>
              <a:rPr lang="pt-PT" sz="2000" dirty="0" smtClean="0"/>
              <a:t>!</a:t>
            </a:r>
          </a:p>
          <a:p>
            <a:pPr>
              <a:lnSpc>
                <a:spcPts val="2200"/>
              </a:lnSpc>
            </a:pPr>
            <a:endParaRPr lang="pt-PT" sz="2000" dirty="0"/>
          </a:p>
          <a:p>
            <a:pPr algn="r">
              <a:lnSpc>
                <a:spcPts val="2200"/>
              </a:lnSpc>
            </a:pPr>
            <a:r>
              <a:rPr lang="pt-PT" sz="2000" dirty="0"/>
              <a:t>Excerto de </a:t>
            </a:r>
            <a:r>
              <a:rPr lang="pt-PT" sz="2000" i="1" dirty="0"/>
              <a:t>A Portuguesa</a:t>
            </a:r>
            <a:r>
              <a:rPr lang="pt-PT" sz="2000" i="1" dirty="0" smtClean="0"/>
              <a:t>.</a:t>
            </a:r>
            <a:endParaRPr lang="pt-PT" sz="2000" dirty="0"/>
          </a:p>
        </p:txBody>
      </p:sp>
      <p:pic>
        <p:nvPicPr>
          <p:cNvPr id="9" name="A_Portuguesa_-_HINO_NACIONAL_DE_PORTUGAL.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432585" y="4490658"/>
            <a:ext cx="567225" cy="567225"/>
          </a:xfrm>
          <a:prstGeom prst="rect">
            <a:avLst/>
          </a:prstGeom>
          <a:noFill/>
          <a:ln>
            <a:noFill/>
          </a:ln>
        </p:spPr>
      </p:pic>
      <p:sp>
        <p:nvSpPr>
          <p:cNvPr id="14" name="Título 1"/>
          <p:cNvSpPr txBox="1">
            <a:spLocks/>
          </p:cNvSpPr>
          <p:nvPr/>
        </p:nvSpPr>
        <p:spPr>
          <a:xfrm>
            <a:off x="345281" y="569881"/>
            <a:ext cx="8046488"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3200" b="1" dirty="0" smtClean="0"/>
              <a:t>NOVOS SÍMBOLOS DA IDENTIDADE NACIONAL</a:t>
            </a:r>
            <a:endParaRPr lang="es-ES" sz="3200" b="1" dirty="0"/>
          </a:p>
        </p:txBody>
      </p:sp>
    </p:spTree>
    <p:extLst>
      <p:ext uri="{BB962C8B-B14F-4D97-AF65-F5344CB8AC3E}">
        <p14:creationId xmlns:p14="http://schemas.microsoft.com/office/powerpoint/2010/main" val="92312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6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847"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4" name="CaixaDeTexto 43"/>
          <p:cNvSpPr txBox="1"/>
          <p:nvPr/>
        </p:nvSpPr>
        <p:spPr>
          <a:xfrm>
            <a:off x="404876" y="3741196"/>
            <a:ext cx="3856157"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400" b="1" dirty="0"/>
              <a:t>Moeda de 200 réis, 1909.</a:t>
            </a:r>
            <a:endParaRPr lang="es-ES" sz="1400" b="1" dirty="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76" y="1774089"/>
            <a:ext cx="3856157" cy="190809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850" b="5106"/>
          <a:stretch/>
        </p:blipFill>
        <p:spPr bwMode="auto">
          <a:xfrm>
            <a:off x="4569112" y="1774089"/>
            <a:ext cx="4062227" cy="190809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CaixaDeTexto 15"/>
          <p:cNvSpPr txBox="1"/>
          <p:nvPr/>
        </p:nvSpPr>
        <p:spPr>
          <a:xfrm>
            <a:off x="4569112" y="3741196"/>
            <a:ext cx="4062227"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400" b="1" dirty="0"/>
              <a:t>O escudo substituiu o </a:t>
            </a:r>
            <a:r>
              <a:rPr lang="pt-PT" sz="1400" b="1" dirty="0" smtClean="0"/>
              <a:t>real.</a:t>
            </a:r>
            <a:endParaRPr lang="es-ES" sz="1400" b="1" dirty="0"/>
          </a:p>
        </p:txBody>
      </p:sp>
      <p:sp>
        <p:nvSpPr>
          <p:cNvPr id="10" name="Título 1"/>
          <p:cNvSpPr txBox="1">
            <a:spLocks/>
          </p:cNvSpPr>
          <p:nvPr/>
        </p:nvSpPr>
        <p:spPr>
          <a:xfrm>
            <a:off x="345281" y="569881"/>
            <a:ext cx="8046488"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3200" b="1" dirty="0" smtClean="0"/>
              <a:t>NOVOS SÍMBOLOS DA IDENTIDADE NACIONAL</a:t>
            </a:r>
            <a:endParaRPr lang="es-ES" sz="3200" b="1" dirty="0"/>
          </a:p>
        </p:txBody>
      </p:sp>
    </p:spTree>
    <p:extLst>
      <p:ext uri="{BB962C8B-B14F-4D97-AF65-F5344CB8AC3E}">
        <p14:creationId xmlns:p14="http://schemas.microsoft.com/office/powerpoint/2010/main" val="281766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98584" y="581025"/>
            <a:ext cx="7524750" cy="584200"/>
          </a:xfrm>
          <a:prstGeom prst="rect">
            <a:avLst/>
          </a:prstGeom>
        </p:spPr>
        <p:txBody>
          <a:bodyPr>
            <a:spAutoFit/>
          </a:bodyPr>
          <a:lstStyle/>
          <a:p>
            <a:pPr algn="l"/>
            <a:r>
              <a:rPr lang="pt-PT" sz="3200" b="1" dirty="0" smtClean="0"/>
              <a:t>MEDIDAS DO GOVERNO PROVISÓRIO</a:t>
            </a:r>
            <a:endParaRPr lang="es-ES" sz="3200" b="1" dirty="0"/>
          </a:p>
        </p:txBody>
      </p:sp>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grpSp>
        <p:nvGrpSpPr>
          <p:cNvPr id="7" name="Grupo 6"/>
          <p:cNvGrpSpPr/>
          <p:nvPr/>
        </p:nvGrpSpPr>
        <p:grpSpPr>
          <a:xfrm>
            <a:off x="503238" y="1393030"/>
            <a:ext cx="8242176" cy="4956705"/>
            <a:chOff x="1581469" y="788829"/>
            <a:chExt cx="13362226" cy="6608940"/>
          </a:xfrm>
        </p:grpSpPr>
        <p:sp>
          <p:nvSpPr>
            <p:cNvPr id="8" name="Forma livre 7"/>
            <p:cNvSpPr/>
            <p:nvPr/>
          </p:nvSpPr>
          <p:spPr>
            <a:xfrm>
              <a:off x="6601058" y="4044316"/>
              <a:ext cx="334722" cy="91440"/>
            </a:xfrm>
            <a:custGeom>
              <a:avLst/>
              <a:gdLst>
                <a:gd name="connsiteX0" fmla="*/ 0 w 334722"/>
                <a:gd name="connsiteY0" fmla="*/ 45720 h 91440"/>
                <a:gd name="connsiteX1" fmla="*/ 334722 w 334722"/>
                <a:gd name="connsiteY1" fmla="*/ 45720 h 91440"/>
              </a:gdLst>
              <a:ahLst/>
              <a:cxnLst>
                <a:cxn ang="0">
                  <a:pos x="connsiteX0" y="connsiteY0"/>
                </a:cxn>
                <a:cxn ang="0">
                  <a:pos x="connsiteX1" y="connsiteY1"/>
                </a:cxn>
              </a:cxnLst>
              <a:rect l="l" t="t" r="r" b="b"/>
              <a:pathLst>
                <a:path w="334722" h="91440">
                  <a:moveTo>
                    <a:pt x="0" y="45720"/>
                  </a:moveTo>
                  <a:lnTo>
                    <a:pt x="334722"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28771" tIns="28014" rIns="128769" bIns="28014" numCol="1" spcCol="1270" anchor="ctr" anchorCtr="0">
              <a:noAutofit/>
            </a:bodyPr>
            <a:lstStyle/>
            <a:p>
              <a:pPr algn="ctr" defTabSz="166688">
                <a:lnSpc>
                  <a:spcPct val="90000"/>
                </a:lnSpc>
                <a:spcBef>
                  <a:spcPct val="0"/>
                </a:spcBef>
                <a:spcAft>
                  <a:spcPct val="35000"/>
                </a:spcAft>
              </a:pPr>
              <a:endParaRPr lang="pt-PT" sz="375"/>
            </a:p>
          </p:txBody>
        </p:sp>
        <p:sp>
          <p:nvSpPr>
            <p:cNvPr id="9" name="Forma livre 8"/>
            <p:cNvSpPr/>
            <p:nvPr/>
          </p:nvSpPr>
          <p:spPr>
            <a:xfrm>
              <a:off x="4124259" y="4042417"/>
              <a:ext cx="803186" cy="93339"/>
            </a:xfrm>
            <a:custGeom>
              <a:avLst/>
              <a:gdLst>
                <a:gd name="connsiteX0" fmla="*/ 0 w 334722"/>
                <a:gd name="connsiteY0" fmla="*/ 45720 h 91440"/>
                <a:gd name="connsiteX1" fmla="*/ 334722 w 334722"/>
                <a:gd name="connsiteY1" fmla="*/ 45720 h 91440"/>
              </a:gdLst>
              <a:ahLst/>
              <a:cxnLst>
                <a:cxn ang="0">
                  <a:pos x="connsiteX0" y="connsiteY0"/>
                </a:cxn>
                <a:cxn ang="0">
                  <a:pos x="connsiteX1" y="connsiteY1"/>
                </a:cxn>
              </a:cxnLst>
              <a:rect l="l" t="t" r="r" b="b"/>
              <a:pathLst>
                <a:path w="334722" h="91440">
                  <a:moveTo>
                    <a:pt x="0" y="45720"/>
                  </a:moveTo>
                  <a:lnTo>
                    <a:pt x="334722"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28770" tIns="28014" rIns="128770" bIns="28014" numCol="1" spcCol="1270" anchor="ctr" anchorCtr="0">
              <a:noAutofit/>
            </a:bodyPr>
            <a:lstStyle/>
            <a:p>
              <a:pPr algn="ctr" defTabSz="166688">
                <a:lnSpc>
                  <a:spcPct val="90000"/>
                </a:lnSpc>
                <a:spcBef>
                  <a:spcPct val="0"/>
                </a:spcBef>
                <a:spcAft>
                  <a:spcPct val="35000"/>
                </a:spcAft>
              </a:pPr>
              <a:endParaRPr lang="pt-PT" sz="375"/>
            </a:p>
          </p:txBody>
        </p:sp>
        <p:sp>
          <p:nvSpPr>
            <p:cNvPr id="10" name="Forma livre 9"/>
            <p:cNvSpPr/>
            <p:nvPr/>
          </p:nvSpPr>
          <p:spPr>
            <a:xfrm rot="16200000">
              <a:off x="661255" y="2818641"/>
              <a:ext cx="4383218" cy="2542790"/>
            </a:xfrm>
            <a:custGeom>
              <a:avLst/>
              <a:gdLst>
                <a:gd name="connsiteX0" fmla="*/ 0 w 4383218"/>
                <a:gd name="connsiteY0" fmla="*/ 0 h 3011254"/>
                <a:gd name="connsiteX1" fmla="*/ 4383218 w 4383218"/>
                <a:gd name="connsiteY1" fmla="*/ 0 h 3011254"/>
                <a:gd name="connsiteX2" fmla="*/ 4383218 w 4383218"/>
                <a:gd name="connsiteY2" fmla="*/ 3011254 h 3011254"/>
                <a:gd name="connsiteX3" fmla="*/ 0 w 4383218"/>
                <a:gd name="connsiteY3" fmla="*/ 3011254 h 3011254"/>
                <a:gd name="connsiteX4" fmla="*/ 0 w 4383218"/>
                <a:gd name="connsiteY4" fmla="*/ 0 h 301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3218" h="3011254">
                  <a:moveTo>
                    <a:pt x="0" y="0"/>
                  </a:moveTo>
                  <a:lnTo>
                    <a:pt x="4383218" y="0"/>
                  </a:lnTo>
                  <a:lnTo>
                    <a:pt x="4383218" y="3011254"/>
                  </a:lnTo>
                  <a:lnTo>
                    <a:pt x="0" y="301125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25717" tIns="25718" rIns="25718" bIns="25717" numCol="1" spcCol="1270" anchor="ctr" anchorCtr="0">
              <a:noAutofit/>
            </a:bodyPr>
            <a:lstStyle/>
            <a:p>
              <a:pPr algn="ctr" defTabSz="1800225">
                <a:lnSpc>
                  <a:spcPct val="90000"/>
                </a:lnSpc>
                <a:spcBef>
                  <a:spcPct val="0"/>
                </a:spcBef>
                <a:spcAft>
                  <a:spcPct val="35000"/>
                </a:spcAft>
              </a:pPr>
              <a:r>
                <a:rPr lang="pt-PT" sz="4050" dirty="0"/>
                <a:t>GOVERNO PROVISÓRIO</a:t>
              </a:r>
            </a:p>
          </p:txBody>
        </p:sp>
        <p:sp>
          <p:nvSpPr>
            <p:cNvPr id="11" name="Forma livre 10"/>
            <p:cNvSpPr/>
            <p:nvPr/>
          </p:nvSpPr>
          <p:spPr>
            <a:xfrm>
              <a:off x="4440010" y="3478746"/>
              <a:ext cx="2135709" cy="1139868"/>
            </a:xfrm>
            <a:custGeom>
              <a:avLst/>
              <a:gdLst>
                <a:gd name="connsiteX0" fmla="*/ 0 w 1673613"/>
                <a:gd name="connsiteY0" fmla="*/ 0 h 510248"/>
                <a:gd name="connsiteX1" fmla="*/ 1673613 w 1673613"/>
                <a:gd name="connsiteY1" fmla="*/ 0 h 510248"/>
                <a:gd name="connsiteX2" fmla="*/ 1673613 w 1673613"/>
                <a:gd name="connsiteY2" fmla="*/ 510248 h 510248"/>
                <a:gd name="connsiteX3" fmla="*/ 0 w 1673613"/>
                <a:gd name="connsiteY3" fmla="*/ 510248 h 510248"/>
                <a:gd name="connsiteX4" fmla="*/ 0 w 1673613"/>
                <a:gd name="connsiteY4" fmla="*/ 0 h 51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613" h="510248">
                  <a:moveTo>
                    <a:pt x="0" y="0"/>
                  </a:moveTo>
                  <a:lnTo>
                    <a:pt x="1673613" y="0"/>
                  </a:lnTo>
                  <a:lnTo>
                    <a:pt x="1673613" y="510248"/>
                  </a:lnTo>
                  <a:lnTo>
                    <a:pt x="0" y="510248"/>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noAutofit/>
            </a:bodyPr>
            <a:lstStyle/>
            <a:p>
              <a:pPr algn="ctr" defTabSz="600075">
                <a:lnSpc>
                  <a:spcPct val="90000"/>
                </a:lnSpc>
                <a:spcBef>
                  <a:spcPct val="0"/>
                </a:spcBef>
                <a:spcAft>
                  <a:spcPct val="35000"/>
                </a:spcAft>
              </a:pPr>
              <a:r>
                <a:rPr lang="pt-PT" sz="1600" b="1" dirty="0"/>
                <a:t>Medidas em matéria religiosa</a:t>
              </a:r>
            </a:p>
          </p:txBody>
        </p:sp>
        <p:sp>
          <p:nvSpPr>
            <p:cNvPr id="12" name="Forma livre 11"/>
            <p:cNvSpPr/>
            <p:nvPr/>
          </p:nvSpPr>
          <p:spPr>
            <a:xfrm>
              <a:off x="6935786" y="788829"/>
              <a:ext cx="8007909" cy="6608940"/>
            </a:xfrm>
            <a:custGeom>
              <a:avLst/>
              <a:gdLst>
                <a:gd name="connsiteX0" fmla="*/ 0 w 3798617"/>
                <a:gd name="connsiteY0" fmla="*/ 0 h 4390199"/>
                <a:gd name="connsiteX1" fmla="*/ 3798617 w 3798617"/>
                <a:gd name="connsiteY1" fmla="*/ 0 h 4390199"/>
                <a:gd name="connsiteX2" fmla="*/ 3798617 w 3798617"/>
                <a:gd name="connsiteY2" fmla="*/ 4390199 h 4390199"/>
                <a:gd name="connsiteX3" fmla="*/ 0 w 3798617"/>
                <a:gd name="connsiteY3" fmla="*/ 4390199 h 4390199"/>
                <a:gd name="connsiteX4" fmla="*/ 0 w 3798617"/>
                <a:gd name="connsiteY4" fmla="*/ 0 h 439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17" h="4390199">
                  <a:moveTo>
                    <a:pt x="0" y="0"/>
                  </a:moveTo>
                  <a:lnTo>
                    <a:pt x="3798617" y="0"/>
                  </a:lnTo>
                  <a:lnTo>
                    <a:pt x="3798617" y="4390199"/>
                  </a:lnTo>
                  <a:lnTo>
                    <a:pt x="0" y="4390199"/>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44000" tIns="144000" rIns="144000" bIns="144000" numCol="1" spcCol="1270" anchor="ctr" anchorCtr="0">
              <a:spAutoFit/>
            </a:bodyPr>
            <a:lstStyle/>
            <a:p>
              <a:pPr marL="179388" indent="-179388" defTabSz="533400">
                <a:lnSpc>
                  <a:spcPct val="90000"/>
                </a:lnSpc>
                <a:spcBef>
                  <a:spcPct val="0"/>
                </a:spcBef>
                <a:spcAft>
                  <a:spcPct val="35000"/>
                </a:spcAft>
                <a:buFont typeface="Calibri" panose="020F0502020204030204" pitchFamily="34" charset="0"/>
                <a:buChar char="‐"/>
              </a:pPr>
              <a:r>
                <a:rPr lang="pt-PT" sz="1600" dirty="0"/>
                <a:t>Combateu o clericalismo</a:t>
              </a:r>
            </a:p>
            <a:p>
              <a:pPr marL="179388" indent="-179388" defTabSz="533400">
                <a:lnSpc>
                  <a:spcPct val="90000"/>
                </a:lnSpc>
                <a:spcBef>
                  <a:spcPct val="0"/>
                </a:spcBef>
                <a:spcAft>
                  <a:spcPct val="35000"/>
                </a:spcAft>
                <a:buFont typeface="Calibri" panose="020F0502020204030204" pitchFamily="34" charset="0"/>
                <a:buChar char="‐"/>
              </a:pPr>
              <a:r>
                <a:rPr lang="pt-PT" sz="1600" dirty="0"/>
                <a:t>Promoveu a laicização do Estado através de várias medidas:</a:t>
              </a:r>
            </a:p>
            <a:p>
              <a:pPr marL="625475" lvl="1" indent="-168275" defTabSz="533400">
                <a:lnSpc>
                  <a:spcPct val="90000"/>
                </a:lnSpc>
                <a:spcBef>
                  <a:spcPct val="0"/>
                </a:spcBef>
                <a:spcAft>
                  <a:spcPct val="35000"/>
                </a:spcAft>
                <a:buFont typeface="Arial" panose="020B0604020202020204" pitchFamily="34" charset="0"/>
                <a:buChar char="•"/>
              </a:pPr>
              <a:r>
                <a:rPr lang="pt-PT" sz="1600" dirty="0" smtClean="0"/>
                <a:t>Extinção </a:t>
              </a:r>
              <a:r>
                <a:rPr lang="pt-PT" sz="1600" dirty="0"/>
                <a:t>das ordens religiosas</a:t>
              </a:r>
            </a:p>
            <a:p>
              <a:pPr marL="625475" lvl="1" indent="-168275" defTabSz="533400">
                <a:lnSpc>
                  <a:spcPct val="90000"/>
                </a:lnSpc>
                <a:spcBef>
                  <a:spcPct val="0"/>
                </a:spcBef>
                <a:spcAft>
                  <a:spcPct val="35000"/>
                </a:spcAft>
                <a:buFont typeface="Arial" panose="020B0604020202020204" pitchFamily="34" charset="0"/>
                <a:buChar char="•"/>
              </a:pPr>
              <a:r>
                <a:rPr lang="pt-PT" sz="1600" dirty="0" smtClean="0"/>
                <a:t>Expulsão </a:t>
              </a:r>
              <a:r>
                <a:rPr lang="pt-PT" sz="1600" dirty="0"/>
                <a:t>dos jesuítas</a:t>
              </a:r>
            </a:p>
            <a:p>
              <a:pPr marL="625475" lvl="1" indent="-168275" defTabSz="533400">
                <a:lnSpc>
                  <a:spcPct val="90000"/>
                </a:lnSpc>
                <a:spcBef>
                  <a:spcPct val="0"/>
                </a:spcBef>
                <a:spcAft>
                  <a:spcPct val="35000"/>
                </a:spcAft>
                <a:buFont typeface="Arial" panose="020B0604020202020204" pitchFamily="34" charset="0"/>
                <a:buChar char="•"/>
              </a:pPr>
              <a:r>
                <a:rPr lang="pt-PT" sz="1600" dirty="0" smtClean="0"/>
                <a:t>Nacionalização </a:t>
              </a:r>
              <a:r>
                <a:rPr lang="pt-PT" sz="1600" dirty="0"/>
                <a:t>dos bens eclesiásticos</a:t>
              </a:r>
            </a:p>
            <a:p>
              <a:pPr marL="625475" lvl="1" indent="-168275" defTabSz="533400">
                <a:lnSpc>
                  <a:spcPct val="90000"/>
                </a:lnSpc>
                <a:spcBef>
                  <a:spcPct val="0"/>
                </a:spcBef>
                <a:spcAft>
                  <a:spcPct val="35000"/>
                </a:spcAft>
                <a:buFont typeface="Arial" panose="020B0604020202020204" pitchFamily="34" charset="0"/>
                <a:buChar char="•"/>
              </a:pPr>
              <a:r>
                <a:rPr lang="pt-PT" sz="1600" dirty="0" smtClean="0"/>
                <a:t>Proibição </a:t>
              </a:r>
              <a:r>
                <a:rPr lang="pt-PT" sz="1600" dirty="0"/>
                <a:t>do uso de vestes talares em público</a:t>
              </a:r>
            </a:p>
            <a:p>
              <a:pPr marL="625475" lvl="1" indent="-168275" defTabSz="533400">
                <a:lnSpc>
                  <a:spcPct val="90000"/>
                </a:lnSpc>
                <a:spcBef>
                  <a:spcPct val="0"/>
                </a:spcBef>
                <a:spcAft>
                  <a:spcPct val="35000"/>
                </a:spcAft>
                <a:buFont typeface="Arial" panose="020B0604020202020204" pitchFamily="34" charset="0"/>
                <a:buChar char="•"/>
              </a:pPr>
              <a:r>
                <a:rPr lang="pt-PT" sz="1600" dirty="0" smtClean="0"/>
                <a:t>Abolição </a:t>
              </a:r>
              <a:r>
                <a:rPr lang="pt-PT" sz="1600" dirty="0"/>
                <a:t>do juramento religioso nos atos civis</a:t>
              </a:r>
            </a:p>
            <a:p>
              <a:pPr marL="625475" lvl="1" indent="-168275" defTabSz="533400">
                <a:lnSpc>
                  <a:spcPct val="90000"/>
                </a:lnSpc>
                <a:spcBef>
                  <a:spcPct val="0"/>
                </a:spcBef>
                <a:spcAft>
                  <a:spcPct val="35000"/>
                </a:spcAft>
                <a:buFont typeface="Arial" panose="020B0604020202020204" pitchFamily="34" charset="0"/>
                <a:buChar char="•"/>
              </a:pPr>
              <a:r>
                <a:rPr lang="pt-PT" sz="1600" dirty="0" smtClean="0"/>
                <a:t>Extinção </a:t>
              </a:r>
              <a:r>
                <a:rPr lang="pt-PT" sz="1600" dirty="0"/>
                <a:t>da faculdade de </a:t>
              </a:r>
              <a:r>
                <a:rPr lang="pt-PT" sz="1600" dirty="0" smtClean="0"/>
                <a:t>Teologia</a:t>
              </a:r>
            </a:p>
            <a:p>
              <a:pPr marL="625475" lvl="1" indent="-168275" defTabSz="533400">
                <a:lnSpc>
                  <a:spcPct val="90000"/>
                </a:lnSpc>
                <a:spcBef>
                  <a:spcPct val="0"/>
                </a:spcBef>
                <a:spcAft>
                  <a:spcPct val="35000"/>
                </a:spcAft>
                <a:buFont typeface="Arial" panose="020B0604020202020204" pitchFamily="34" charset="0"/>
                <a:buChar char="•"/>
              </a:pPr>
              <a:r>
                <a:rPr lang="pt-PT" sz="1600" dirty="0" smtClean="0"/>
                <a:t>Fim </a:t>
              </a:r>
              <a:r>
                <a:rPr lang="pt-PT" sz="1600" dirty="0"/>
                <a:t>do ensino religioso nas escolas</a:t>
              </a:r>
            </a:p>
            <a:p>
              <a:pPr marL="214313" indent="-214313" defTabSz="533400">
                <a:lnSpc>
                  <a:spcPct val="90000"/>
                </a:lnSpc>
                <a:spcBef>
                  <a:spcPct val="0"/>
                </a:spcBef>
                <a:spcAft>
                  <a:spcPct val="35000"/>
                </a:spcAft>
                <a:buFontTx/>
                <a:buChar char="-"/>
              </a:pPr>
              <a:endParaRPr lang="pt-PT" sz="1600" dirty="0"/>
            </a:p>
            <a:p>
              <a:pPr marL="179388" indent="-179388" defTabSz="533400">
                <a:lnSpc>
                  <a:spcPct val="90000"/>
                </a:lnSpc>
                <a:spcBef>
                  <a:spcPct val="0"/>
                </a:spcBef>
                <a:spcAft>
                  <a:spcPct val="35000"/>
                </a:spcAft>
                <a:buFont typeface="Calibri" panose="020F0502020204030204" pitchFamily="34" charset="0"/>
                <a:buChar char="‐"/>
              </a:pPr>
              <a:r>
                <a:rPr lang="pt-PT" sz="1600" dirty="0"/>
                <a:t>Promulgação da lei da Separação do Estado da Igreja</a:t>
              </a:r>
            </a:p>
            <a:p>
              <a:pPr marL="179388" indent="-179388" defTabSz="533400">
                <a:lnSpc>
                  <a:spcPct val="90000"/>
                </a:lnSpc>
                <a:spcBef>
                  <a:spcPct val="0"/>
                </a:spcBef>
                <a:spcAft>
                  <a:spcPct val="35000"/>
                </a:spcAft>
                <a:buFont typeface="Calibri" panose="020F0502020204030204" pitchFamily="34" charset="0"/>
                <a:buChar char="‐"/>
              </a:pPr>
              <a:r>
                <a:rPr lang="pt-PT" sz="1600" dirty="0"/>
                <a:t>Consagração da liberdade religiosa</a:t>
              </a:r>
            </a:p>
            <a:p>
              <a:pPr marL="179388" indent="-179388" defTabSz="533400">
                <a:lnSpc>
                  <a:spcPct val="90000"/>
                </a:lnSpc>
                <a:spcBef>
                  <a:spcPct val="0"/>
                </a:spcBef>
                <a:spcAft>
                  <a:spcPct val="35000"/>
                </a:spcAft>
                <a:buFont typeface="Calibri" panose="020F0502020204030204" pitchFamily="34" charset="0"/>
                <a:buChar char="‐"/>
              </a:pPr>
              <a:r>
                <a:rPr lang="pt-PT" sz="1600" dirty="0"/>
                <a:t>Abolição do financiamento à Igreja por parte do Estado</a:t>
              </a:r>
            </a:p>
            <a:p>
              <a:pPr marL="179388" indent="-179388" defTabSz="533400">
                <a:lnSpc>
                  <a:spcPct val="90000"/>
                </a:lnSpc>
                <a:spcBef>
                  <a:spcPct val="0"/>
                </a:spcBef>
                <a:spcAft>
                  <a:spcPct val="35000"/>
                </a:spcAft>
                <a:buFont typeface="Calibri" panose="020F0502020204030204" pitchFamily="34" charset="0"/>
                <a:buChar char="‐"/>
              </a:pPr>
              <a:r>
                <a:rPr lang="pt-PT" sz="1600" dirty="0"/>
                <a:t>Extinção das </a:t>
              </a:r>
              <a:r>
                <a:rPr lang="pt-PT" sz="1600" dirty="0" smtClean="0"/>
                <a:t>côngruas</a:t>
              </a:r>
              <a:endParaRPr lang="pt-PT" sz="1600" dirty="0"/>
            </a:p>
          </p:txBody>
        </p:sp>
      </p:grpSp>
    </p:spTree>
    <p:extLst>
      <p:ext uri="{BB962C8B-B14F-4D97-AF65-F5344CB8AC3E}">
        <p14:creationId xmlns:p14="http://schemas.microsoft.com/office/powerpoint/2010/main" val="391298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14215" y="571500"/>
            <a:ext cx="7524750" cy="584200"/>
          </a:xfrm>
          <a:prstGeom prst="rect">
            <a:avLst/>
          </a:prstGeom>
        </p:spPr>
        <p:txBody>
          <a:bodyPr>
            <a:spAutoFit/>
          </a:bodyPr>
          <a:lstStyle/>
          <a:p>
            <a:pPr algn="l"/>
            <a:r>
              <a:rPr lang="pt-PT" sz="3200" b="1" dirty="0" smtClean="0"/>
              <a:t>A PROPAGANDA ANTICLERICAL</a:t>
            </a:r>
            <a:endParaRPr lang="es-ES" sz="3200" b="1" dirty="0"/>
          </a:p>
        </p:txBody>
      </p:sp>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1986406"/>
            <a:ext cx="2796326" cy="315969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9" t="4731" r="-349"/>
          <a:stretch/>
        </p:blipFill>
        <p:spPr bwMode="auto">
          <a:xfrm>
            <a:off x="3632446" y="1986407"/>
            <a:ext cx="2298958" cy="315969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4405"/>
          <a:stretch/>
        </p:blipFill>
        <p:spPr bwMode="auto">
          <a:xfrm>
            <a:off x="6264286" y="1986406"/>
            <a:ext cx="2321482" cy="315969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1900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grpSp>
        <p:nvGrpSpPr>
          <p:cNvPr id="7" name="Grupo 6"/>
          <p:cNvGrpSpPr/>
          <p:nvPr/>
        </p:nvGrpSpPr>
        <p:grpSpPr>
          <a:xfrm>
            <a:off x="343313" y="1599574"/>
            <a:ext cx="8457374" cy="4475787"/>
            <a:chOff x="1034999" y="1289380"/>
            <a:chExt cx="11436353" cy="5967714"/>
          </a:xfrm>
        </p:grpSpPr>
        <p:sp>
          <p:nvSpPr>
            <p:cNvPr id="8" name="Forma livre 7"/>
            <p:cNvSpPr/>
            <p:nvPr/>
          </p:nvSpPr>
          <p:spPr>
            <a:xfrm>
              <a:off x="9617924" y="4647130"/>
              <a:ext cx="328785" cy="91440"/>
            </a:xfrm>
            <a:custGeom>
              <a:avLst/>
              <a:gdLst>
                <a:gd name="connsiteX0" fmla="*/ 0 w 274059"/>
                <a:gd name="connsiteY0" fmla="*/ 45720 h 91440"/>
                <a:gd name="connsiteX1" fmla="*/ 274059 w 274059"/>
                <a:gd name="connsiteY1" fmla="*/ 45720 h 91440"/>
              </a:gdLst>
              <a:ahLst/>
              <a:cxnLst>
                <a:cxn ang="0">
                  <a:pos x="connsiteX0" y="connsiteY0"/>
                </a:cxn>
                <a:cxn ang="0">
                  <a:pos x="connsiteX1" y="connsiteY1"/>
                </a:cxn>
              </a:cxnLst>
              <a:rect l="l" t="t" r="r" b="b"/>
              <a:pathLst>
                <a:path w="274059" h="91440">
                  <a:moveTo>
                    <a:pt x="0" y="45720"/>
                  </a:moveTo>
                  <a:lnTo>
                    <a:pt x="274059"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07159" tIns="29151" rIns="107159" bIns="29153" numCol="1" spcCol="1270" anchor="ctr" anchorCtr="0">
              <a:noAutofit/>
            </a:bodyPr>
            <a:lstStyle/>
            <a:p>
              <a:pPr algn="ctr" defTabSz="166688">
                <a:lnSpc>
                  <a:spcPct val="90000"/>
                </a:lnSpc>
                <a:spcBef>
                  <a:spcPct val="0"/>
                </a:spcBef>
                <a:spcAft>
                  <a:spcPct val="35000"/>
                </a:spcAft>
              </a:pPr>
              <a:endParaRPr lang="pt-PT" sz="375"/>
            </a:p>
          </p:txBody>
        </p:sp>
        <p:sp>
          <p:nvSpPr>
            <p:cNvPr id="9" name="Forma livre 8"/>
            <p:cNvSpPr/>
            <p:nvPr/>
          </p:nvSpPr>
          <p:spPr>
            <a:xfrm>
              <a:off x="4283463" y="4647130"/>
              <a:ext cx="274059" cy="91440"/>
            </a:xfrm>
            <a:custGeom>
              <a:avLst/>
              <a:gdLst>
                <a:gd name="connsiteX0" fmla="*/ 0 w 274059"/>
                <a:gd name="connsiteY0" fmla="*/ 45720 h 91440"/>
                <a:gd name="connsiteX1" fmla="*/ 274059 w 274059"/>
                <a:gd name="connsiteY1" fmla="*/ 45720 h 91440"/>
              </a:gdLst>
              <a:ahLst/>
              <a:cxnLst>
                <a:cxn ang="0">
                  <a:pos x="connsiteX0" y="connsiteY0"/>
                </a:cxn>
                <a:cxn ang="0">
                  <a:pos x="connsiteX1" y="connsiteY1"/>
                </a:cxn>
              </a:cxnLst>
              <a:rect l="l" t="t" r="r" b="b"/>
              <a:pathLst>
                <a:path w="274059" h="91440">
                  <a:moveTo>
                    <a:pt x="0" y="45720"/>
                  </a:moveTo>
                  <a:lnTo>
                    <a:pt x="274059"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07159" tIns="29151" rIns="107159" bIns="29153" numCol="1" spcCol="1270" anchor="ctr" anchorCtr="0">
              <a:noAutofit/>
            </a:bodyPr>
            <a:lstStyle/>
            <a:p>
              <a:pPr algn="ctr" defTabSz="166688">
                <a:lnSpc>
                  <a:spcPct val="90000"/>
                </a:lnSpc>
                <a:spcBef>
                  <a:spcPct val="0"/>
                </a:spcBef>
                <a:spcAft>
                  <a:spcPct val="35000"/>
                </a:spcAft>
              </a:pPr>
              <a:endParaRPr lang="pt-PT" sz="375"/>
            </a:p>
          </p:txBody>
        </p:sp>
        <p:sp>
          <p:nvSpPr>
            <p:cNvPr id="10" name="Forma livre 9"/>
            <p:cNvSpPr/>
            <p:nvPr/>
          </p:nvSpPr>
          <p:spPr>
            <a:xfrm>
              <a:off x="2639105" y="3419615"/>
              <a:ext cx="274059" cy="1273234"/>
            </a:xfrm>
            <a:custGeom>
              <a:avLst/>
              <a:gdLst>
                <a:gd name="connsiteX0" fmla="*/ 0 w 274059"/>
                <a:gd name="connsiteY0" fmla="*/ 0 h 1273234"/>
                <a:gd name="connsiteX1" fmla="*/ 137029 w 274059"/>
                <a:gd name="connsiteY1" fmla="*/ 0 h 1273234"/>
                <a:gd name="connsiteX2" fmla="*/ 137029 w 274059"/>
                <a:gd name="connsiteY2" fmla="*/ 1273234 h 1273234"/>
                <a:gd name="connsiteX3" fmla="*/ 274059 w 274059"/>
                <a:gd name="connsiteY3" fmla="*/ 1273234 h 1273234"/>
              </a:gdLst>
              <a:ahLst/>
              <a:cxnLst>
                <a:cxn ang="0">
                  <a:pos x="connsiteX0" y="connsiteY0"/>
                </a:cxn>
                <a:cxn ang="0">
                  <a:pos x="connsiteX1" y="connsiteY1"/>
                </a:cxn>
                <a:cxn ang="0">
                  <a:pos x="connsiteX2" y="connsiteY2"/>
                </a:cxn>
                <a:cxn ang="0">
                  <a:pos x="connsiteX3" y="connsiteY3"/>
                </a:cxn>
              </a:cxnLst>
              <a:rect l="l" t="t" r="r" b="b"/>
              <a:pathLst>
                <a:path w="274059" h="1273234">
                  <a:moveTo>
                    <a:pt x="0" y="0"/>
                  </a:moveTo>
                  <a:lnTo>
                    <a:pt x="137029" y="0"/>
                  </a:lnTo>
                  <a:lnTo>
                    <a:pt x="137029" y="1273234"/>
                  </a:lnTo>
                  <a:lnTo>
                    <a:pt x="274059" y="1273234"/>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87878" tIns="453043" rIns="87878" bIns="453044" numCol="1" spcCol="1270" anchor="ctr" anchorCtr="0">
              <a:noAutofit/>
            </a:bodyPr>
            <a:lstStyle/>
            <a:p>
              <a:pPr algn="ctr" defTabSz="166688">
                <a:lnSpc>
                  <a:spcPct val="90000"/>
                </a:lnSpc>
                <a:spcBef>
                  <a:spcPct val="0"/>
                </a:spcBef>
                <a:spcAft>
                  <a:spcPct val="35000"/>
                </a:spcAft>
              </a:pPr>
              <a:endParaRPr lang="pt-PT" sz="375"/>
            </a:p>
          </p:txBody>
        </p:sp>
        <p:sp>
          <p:nvSpPr>
            <p:cNvPr id="11" name="Forma livre 10"/>
            <p:cNvSpPr/>
            <p:nvPr/>
          </p:nvSpPr>
          <p:spPr>
            <a:xfrm>
              <a:off x="4283463" y="2140828"/>
              <a:ext cx="274059" cy="91440"/>
            </a:xfrm>
            <a:custGeom>
              <a:avLst/>
              <a:gdLst>
                <a:gd name="connsiteX0" fmla="*/ 0 w 274059"/>
                <a:gd name="connsiteY0" fmla="*/ 45720 h 91440"/>
                <a:gd name="connsiteX1" fmla="*/ 274059 w 274059"/>
                <a:gd name="connsiteY1" fmla="*/ 45720 h 91440"/>
              </a:gdLst>
              <a:ahLst/>
              <a:cxnLst>
                <a:cxn ang="0">
                  <a:pos x="connsiteX0" y="connsiteY0"/>
                </a:cxn>
                <a:cxn ang="0">
                  <a:pos x="connsiteX1" y="connsiteY1"/>
                </a:cxn>
              </a:cxnLst>
              <a:rect l="l" t="t" r="r" b="b"/>
              <a:pathLst>
                <a:path w="274059" h="91440">
                  <a:moveTo>
                    <a:pt x="0" y="45720"/>
                  </a:moveTo>
                  <a:lnTo>
                    <a:pt x="274059"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07159" tIns="29151" rIns="107159" bIns="29153" numCol="1" spcCol="1270" anchor="ctr" anchorCtr="0">
              <a:noAutofit/>
            </a:bodyPr>
            <a:lstStyle/>
            <a:p>
              <a:pPr algn="ctr" defTabSz="166688">
                <a:lnSpc>
                  <a:spcPct val="90000"/>
                </a:lnSpc>
                <a:spcBef>
                  <a:spcPct val="0"/>
                </a:spcBef>
                <a:spcAft>
                  <a:spcPct val="35000"/>
                </a:spcAft>
              </a:pPr>
              <a:endParaRPr lang="pt-PT" sz="375"/>
            </a:p>
          </p:txBody>
        </p:sp>
        <p:sp>
          <p:nvSpPr>
            <p:cNvPr id="12" name="Forma livre 11"/>
            <p:cNvSpPr/>
            <p:nvPr/>
          </p:nvSpPr>
          <p:spPr>
            <a:xfrm>
              <a:off x="2639105" y="2186548"/>
              <a:ext cx="274059" cy="1233067"/>
            </a:xfrm>
            <a:custGeom>
              <a:avLst/>
              <a:gdLst>
                <a:gd name="connsiteX0" fmla="*/ 0 w 274059"/>
                <a:gd name="connsiteY0" fmla="*/ 1233067 h 1233067"/>
                <a:gd name="connsiteX1" fmla="*/ 137029 w 274059"/>
                <a:gd name="connsiteY1" fmla="*/ 1233067 h 1233067"/>
                <a:gd name="connsiteX2" fmla="*/ 137029 w 274059"/>
                <a:gd name="connsiteY2" fmla="*/ 0 h 1233067"/>
                <a:gd name="connsiteX3" fmla="*/ 274059 w 274059"/>
                <a:gd name="connsiteY3" fmla="*/ 0 h 1233067"/>
              </a:gdLst>
              <a:ahLst/>
              <a:cxnLst>
                <a:cxn ang="0">
                  <a:pos x="connsiteX0" y="connsiteY0"/>
                </a:cxn>
                <a:cxn ang="0">
                  <a:pos x="connsiteX1" y="connsiteY1"/>
                </a:cxn>
                <a:cxn ang="0">
                  <a:pos x="connsiteX2" y="connsiteY2"/>
                </a:cxn>
                <a:cxn ang="0">
                  <a:pos x="connsiteX3" y="connsiteY3"/>
                </a:cxn>
              </a:cxnLst>
              <a:rect l="l" t="t" r="r" b="b"/>
              <a:pathLst>
                <a:path w="274059" h="1233067">
                  <a:moveTo>
                    <a:pt x="0" y="1233067"/>
                  </a:moveTo>
                  <a:lnTo>
                    <a:pt x="137029" y="1233067"/>
                  </a:lnTo>
                  <a:lnTo>
                    <a:pt x="137029" y="0"/>
                  </a:lnTo>
                  <a:lnTo>
                    <a:pt x="274059" y="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88613" tIns="438716" rIns="88613" bIns="438716" numCol="1" spcCol="1270" anchor="ctr" anchorCtr="0">
              <a:noAutofit/>
            </a:bodyPr>
            <a:lstStyle/>
            <a:p>
              <a:pPr algn="ctr" defTabSz="166688">
                <a:lnSpc>
                  <a:spcPct val="90000"/>
                </a:lnSpc>
                <a:spcBef>
                  <a:spcPct val="0"/>
                </a:spcBef>
                <a:spcAft>
                  <a:spcPct val="35000"/>
                </a:spcAft>
              </a:pPr>
              <a:endParaRPr lang="pt-PT" sz="375"/>
            </a:p>
          </p:txBody>
        </p:sp>
        <p:sp>
          <p:nvSpPr>
            <p:cNvPr id="13" name="Forma livre 12"/>
            <p:cNvSpPr/>
            <p:nvPr/>
          </p:nvSpPr>
          <p:spPr>
            <a:xfrm rot="16200000">
              <a:off x="-301616" y="2625995"/>
              <a:ext cx="4260461" cy="1587231"/>
            </a:xfrm>
            <a:custGeom>
              <a:avLst/>
              <a:gdLst>
                <a:gd name="connsiteX0" fmla="*/ 0 w 4260459"/>
                <a:gd name="connsiteY0" fmla="*/ 0 h 1469135"/>
                <a:gd name="connsiteX1" fmla="*/ 4260459 w 4260459"/>
                <a:gd name="connsiteY1" fmla="*/ 0 h 1469135"/>
                <a:gd name="connsiteX2" fmla="*/ 4260459 w 4260459"/>
                <a:gd name="connsiteY2" fmla="*/ 1469135 h 1469135"/>
                <a:gd name="connsiteX3" fmla="*/ 0 w 4260459"/>
                <a:gd name="connsiteY3" fmla="*/ 1469135 h 1469135"/>
                <a:gd name="connsiteX4" fmla="*/ 0 w 4260459"/>
                <a:gd name="connsiteY4" fmla="*/ 0 h 1469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459" h="1469135">
                  <a:moveTo>
                    <a:pt x="0" y="0"/>
                  </a:moveTo>
                  <a:lnTo>
                    <a:pt x="4260459" y="0"/>
                  </a:lnTo>
                  <a:lnTo>
                    <a:pt x="4260459" y="1469135"/>
                  </a:lnTo>
                  <a:lnTo>
                    <a:pt x="0" y="1469135"/>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25717" tIns="25718" rIns="25718" bIns="25718" numCol="1" spcCol="1270" anchor="ctr" anchorCtr="0">
              <a:spAutoFit/>
            </a:bodyPr>
            <a:lstStyle/>
            <a:p>
              <a:pPr algn="ctr" defTabSz="1800225">
                <a:lnSpc>
                  <a:spcPct val="90000"/>
                </a:lnSpc>
                <a:spcBef>
                  <a:spcPct val="0"/>
                </a:spcBef>
                <a:spcAft>
                  <a:spcPct val="35000"/>
                </a:spcAft>
              </a:pPr>
              <a:r>
                <a:rPr lang="pt-PT" sz="4050" dirty="0"/>
                <a:t>GOVERNO PROVISÓRIO</a:t>
              </a:r>
            </a:p>
          </p:txBody>
        </p:sp>
        <p:sp>
          <p:nvSpPr>
            <p:cNvPr id="14" name="Forma livre 13"/>
            <p:cNvSpPr/>
            <p:nvPr/>
          </p:nvSpPr>
          <p:spPr>
            <a:xfrm>
              <a:off x="2913164" y="1898006"/>
              <a:ext cx="1370298" cy="577083"/>
            </a:xfrm>
            <a:custGeom>
              <a:avLst/>
              <a:gdLst>
                <a:gd name="connsiteX0" fmla="*/ 0 w 1370298"/>
                <a:gd name="connsiteY0" fmla="*/ 0 h 983076"/>
                <a:gd name="connsiteX1" fmla="*/ 1370298 w 1370298"/>
                <a:gd name="connsiteY1" fmla="*/ 0 h 983076"/>
                <a:gd name="connsiteX2" fmla="*/ 1370298 w 1370298"/>
                <a:gd name="connsiteY2" fmla="*/ 983076 h 983076"/>
                <a:gd name="connsiteX3" fmla="*/ 0 w 1370298"/>
                <a:gd name="connsiteY3" fmla="*/ 983076 h 983076"/>
                <a:gd name="connsiteX4" fmla="*/ 0 w 1370298"/>
                <a:gd name="connsiteY4" fmla="*/ 0 h 98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298" h="983076">
                  <a:moveTo>
                    <a:pt x="0" y="0"/>
                  </a:moveTo>
                  <a:lnTo>
                    <a:pt x="1370298" y="0"/>
                  </a:lnTo>
                  <a:lnTo>
                    <a:pt x="1370298" y="983076"/>
                  </a:lnTo>
                  <a:lnTo>
                    <a:pt x="0" y="983076"/>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573" tIns="8573" rIns="8573" bIns="8573" numCol="1" spcCol="1270" anchor="ctr" anchorCtr="0">
              <a:spAutoFit/>
            </a:bodyPr>
            <a:lstStyle/>
            <a:p>
              <a:pPr algn="ctr" defTabSz="600075">
                <a:lnSpc>
                  <a:spcPct val="90000"/>
                </a:lnSpc>
                <a:spcBef>
                  <a:spcPct val="0"/>
                </a:spcBef>
                <a:spcAft>
                  <a:spcPct val="35000"/>
                </a:spcAft>
              </a:pPr>
              <a:r>
                <a:rPr lang="pt-PT" sz="1500" dirty="0"/>
                <a:t>Medidas em matéria civil</a:t>
              </a:r>
            </a:p>
          </p:txBody>
        </p:sp>
        <p:sp>
          <p:nvSpPr>
            <p:cNvPr id="15" name="Forma livre 14"/>
            <p:cNvSpPr/>
            <p:nvPr/>
          </p:nvSpPr>
          <p:spPr>
            <a:xfrm>
              <a:off x="4568368" y="1520226"/>
              <a:ext cx="5052455" cy="1332648"/>
            </a:xfrm>
            <a:custGeom>
              <a:avLst/>
              <a:gdLst>
                <a:gd name="connsiteX0" fmla="*/ 0 w 3835891"/>
                <a:gd name="connsiteY0" fmla="*/ 0 h 1436332"/>
                <a:gd name="connsiteX1" fmla="*/ 3835891 w 3835891"/>
                <a:gd name="connsiteY1" fmla="*/ 0 h 1436332"/>
                <a:gd name="connsiteX2" fmla="*/ 3835891 w 3835891"/>
                <a:gd name="connsiteY2" fmla="*/ 1436332 h 1436332"/>
                <a:gd name="connsiteX3" fmla="*/ 0 w 3835891"/>
                <a:gd name="connsiteY3" fmla="*/ 1436332 h 1436332"/>
                <a:gd name="connsiteX4" fmla="*/ 0 w 3835891"/>
                <a:gd name="connsiteY4" fmla="*/ 0 h 143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5891" h="1436332">
                  <a:moveTo>
                    <a:pt x="0" y="0"/>
                  </a:moveTo>
                  <a:lnTo>
                    <a:pt x="3835891" y="0"/>
                  </a:lnTo>
                  <a:lnTo>
                    <a:pt x="3835891" y="1436332"/>
                  </a:lnTo>
                  <a:lnTo>
                    <a:pt x="0" y="1436332"/>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marL="176213" indent="-176213" defTabSz="533400">
                <a:lnSpc>
                  <a:spcPts val="1800"/>
                </a:lnSpc>
                <a:spcBef>
                  <a:spcPct val="0"/>
                </a:spcBef>
                <a:spcAft>
                  <a:spcPct val="35000"/>
                </a:spcAft>
                <a:buFont typeface="Calibri" panose="020F0502020204030204" pitchFamily="34" charset="0"/>
                <a:buChar char="‐"/>
              </a:pPr>
              <a:r>
                <a:rPr lang="pt-PT" sz="1500" dirty="0" smtClean="0"/>
                <a:t>Aprovação </a:t>
              </a:r>
              <a:r>
                <a:rPr lang="pt-PT" sz="1500" dirty="0"/>
                <a:t>da lei do divórcio</a:t>
              </a:r>
            </a:p>
            <a:p>
              <a:pPr marL="176213" indent="-176213" defTabSz="533400">
                <a:lnSpc>
                  <a:spcPts val="1800"/>
                </a:lnSpc>
                <a:spcBef>
                  <a:spcPct val="0"/>
                </a:spcBef>
                <a:spcAft>
                  <a:spcPct val="35000"/>
                </a:spcAft>
                <a:buFont typeface="Calibri" panose="020F0502020204030204" pitchFamily="34" charset="0"/>
                <a:buChar char="‐"/>
              </a:pPr>
              <a:r>
                <a:rPr lang="pt-PT" sz="1500" dirty="0" smtClean="0"/>
                <a:t>Consagração </a:t>
              </a:r>
              <a:r>
                <a:rPr lang="pt-PT" sz="1500" dirty="0"/>
                <a:t>do casamento como ato civil</a:t>
              </a:r>
            </a:p>
            <a:p>
              <a:pPr marL="176213" indent="-176213" defTabSz="533400">
                <a:lnSpc>
                  <a:spcPts val="1800"/>
                </a:lnSpc>
                <a:spcBef>
                  <a:spcPct val="0"/>
                </a:spcBef>
                <a:spcAft>
                  <a:spcPct val="35000"/>
                </a:spcAft>
                <a:buFont typeface="Calibri" panose="020F0502020204030204" pitchFamily="34" charset="0"/>
                <a:buChar char="‐"/>
              </a:pPr>
              <a:r>
                <a:rPr lang="pt-PT" sz="1500" dirty="0" smtClean="0"/>
                <a:t>Aprovação </a:t>
              </a:r>
              <a:r>
                <a:rPr lang="pt-PT" sz="1500" dirty="0"/>
                <a:t>da lei do Registo civil</a:t>
              </a:r>
            </a:p>
          </p:txBody>
        </p:sp>
        <p:sp>
          <p:nvSpPr>
            <p:cNvPr id="16" name="Forma livre 15"/>
            <p:cNvSpPr/>
            <p:nvPr/>
          </p:nvSpPr>
          <p:spPr>
            <a:xfrm>
              <a:off x="2913164" y="4265809"/>
              <a:ext cx="1370298" cy="854081"/>
            </a:xfrm>
            <a:custGeom>
              <a:avLst/>
              <a:gdLst>
                <a:gd name="connsiteX0" fmla="*/ 0 w 1370298"/>
                <a:gd name="connsiteY0" fmla="*/ 0 h 902742"/>
                <a:gd name="connsiteX1" fmla="*/ 1370298 w 1370298"/>
                <a:gd name="connsiteY1" fmla="*/ 0 h 902742"/>
                <a:gd name="connsiteX2" fmla="*/ 1370298 w 1370298"/>
                <a:gd name="connsiteY2" fmla="*/ 902742 h 902742"/>
                <a:gd name="connsiteX3" fmla="*/ 0 w 1370298"/>
                <a:gd name="connsiteY3" fmla="*/ 902742 h 902742"/>
                <a:gd name="connsiteX4" fmla="*/ 0 w 1370298"/>
                <a:gd name="connsiteY4" fmla="*/ 0 h 902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298" h="902742">
                  <a:moveTo>
                    <a:pt x="0" y="0"/>
                  </a:moveTo>
                  <a:lnTo>
                    <a:pt x="1370298" y="0"/>
                  </a:lnTo>
                  <a:lnTo>
                    <a:pt x="1370298" y="902742"/>
                  </a:lnTo>
                  <a:lnTo>
                    <a:pt x="0" y="902742"/>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573" tIns="8573" rIns="8573" bIns="8573" numCol="1" spcCol="1270" anchor="ctr" anchorCtr="0">
              <a:spAutoFit/>
            </a:bodyPr>
            <a:lstStyle/>
            <a:p>
              <a:pPr algn="ctr" defTabSz="600075">
                <a:lnSpc>
                  <a:spcPct val="90000"/>
                </a:lnSpc>
                <a:spcBef>
                  <a:spcPct val="0"/>
                </a:spcBef>
                <a:spcAft>
                  <a:spcPct val="35000"/>
                </a:spcAft>
              </a:pPr>
              <a:r>
                <a:rPr lang="pt-PT" sz="1500" dirty="0"/>
                <a:t>Medidas em matéria social</a:t>
              </a:r>
            </a:p>
          </p:txBody>
        </p:sp>
        <p:sp>
          <p:nvSpPr>
            <p:cNvPr id="17" name="Forma livre 16"/>
            <p:cNvSpPr/>
            <p:nvPr/>
          </p:nvSpPr>
          <p:spPr>
            <a:xfrm>
              <a:off x="4568368" y="3031348"/>
              <a:ext cx="5052455" cy="4225746"/>
            </a:xfrm>
            <a:custGeom>
              <a:avLst/>
              <a:gdLst>
                <a:gd name="connsiteX0" fmla="*/ 0 w 4778396"/>
                <a:gd name="connsiteY0" fmla="*/ 0 h 3367384"/>
                <a:gd name="connsiteX1" fmla="*/ 4778396 w 4778396"/>
                <a:gd name="connsiteY1" fmla="*/ 0 h 3367384"/>
                <a:gd name="connsiteX2" fmla="*/ 4778396 w 4778396"/>
                <a:gd name="connsiteY2" fmla="*/ 3367384 h 3367384"/>
                <a:gd name="connsiteX3" fmla="*/ 0 w 4778396"/>
                <a:gd name="connsiteY3" fmla="*/ 3367384 h 3367384"/>
                <a:gd name="connsiteX4" fmla="*/ 0 w 4778396"/>
                <a:gd name="connsiteY4" fmla="*/ 0 h 3367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8396" h="3367384">
                  <a:moveTo>
                    <a:pt x="0" y="0"/>
                  </a:moveTo>
                  <a:lnTo>
                    <a:pt x="4778396" y="0"/>
                  </a:lnTo>
                  <a:lnTo>
                    <a:pt x="4778396" y="3367384"/>
                  </a:lnTo>
                  <a:lnTo>
                    <a:pt x="0" y="336738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marL="176213" indent="-176213" defTabSz="533400">
                <a:lnSpc>
                  <a:spcPts val="1800"/>
                </a:lnSpc>
                <a:spcBef>
                  <a:spcPct val="0"/>
                </a:spcBef>
                <a:spcAft>
                  <a:spcPct val="35000"/>
                </a:spcAft>
                <a:buFont typeface="Calibri" panose="020F0502020204030204" pitchFamily="34" charset="0"/>
                <a:buChar char="‐"/>
              </a:pPr>
              <a:r>
                <a:rPr lang="pt-PT" sz="1500" dirty="0" smtClean="0"/>
                <a:t>Estabelecimento </a:t>
              </a:r>
              <a:r>
                <a:rPr lang="pt-PT" sz="1500" dirty="0"/>
                <a:t>do descanso semanal obrigatório</a:t>
              </a:r>
            </a:p>
            <a:p>
              <a:pPr marL="176213" indent="-176213" defTabSz="533400">
                <a:lnSpc>
                  <a:spcPts val="1800"/>
                </a:lnSpc>
                <a:spcBef>
                  <a:spcPct val="0"/>
                </a:spcBef>
                <a:spcAft>
                  <a:spcPct val="35000"/>
                </a:spcAft>
                <a:buFont typeface="Calibri" panose="020F0502020204030204" pitchFamily="34" charset="0"/>
                <a:buChar char="‐"/>
              </a:pPr>
              <a:r>
                <a:rPr lang="pt-PT" sz="1500" dirty="0" smtClean="0"/>
                <a:t>Regulamentação </a:t>
              </a:r>
              <a:r>
                <a:rPr lang="pt-PT" sz="1500" dirty="0"/>
                <a:t>do horário de trabalho</a:t>
              </a:r>
            </a:p>
            <a:p>
              <a:pPr marL="176213" indent="-176213" defTabSz="533400">
                <a:lnSpc>
                  <a:spcPts val="1800"/>
                </a:lnSpc>
                <a:spcBef>
                  <a:spcPct val="0"/>
                </a:spcBef>
                <a:spcAft>
                  <a:spcPct val="35000"/>
                </a:spcAft>
                <a:buFont typeface="Calibri" panose="020F0502020204030204" pitchFamily="34" charset="0"/>
                <a:buChar char="‐"/>
              </a:pPr>
              <a:r>
                <a:rPr lang="pt-PT" sz="1500" dirty="0" smtClean="0"/>
                <a:t>Promulgação </a:t>
              </a:r>
              <a:r>
                <a:rPr lang="pt-PT" sz="1500" dirty="0"/>
                <a:t>do direito à greve</a:t>
              </a:r>
            </a:p>
            <a:p>
              <a:pPr marL="176213" indent="-176213" defTabSz="533400">
                <a:lnSpc>
                  <a:spcPts val="1800"/>
                </a:lnSpc>
                <a:spcBef>
                  <a:spcPct val="0"/>
                </a:spcBef>
                <a:spcAft>
                  <a:spcPct val="35000"/>
                </a:spcAft>
                <a:buFont typeface="Calibri" panose="020F0502020204030204" pitchFamily="34" charset="0"/>
                <a:buChar char="‐"/>
              </a:pPr>
              <a:r>
                <a:rPr lang="pt-PT" sz="1500" dirty="0" smtClean="0"/>
                <a:t>Aprovação </a:t>
              </a:r>
              <a:r>
                <a:rPr lang="pt-PT" sz="1500" dirty="0"/>
                <a:t>da liberdade de imprensa</a:t>
              </a:r>
            </a:p>
            <a:p>
              <a:pPr marL="176213" indent="-176213" defTabSz="533400">
                <a:lnSpc>
                  <a:spcPts val="1800"/>
                </a:lnSpc>
                <a:spcBef>
                  <a:spcPct val="0"/>
                </a:spcBef>
                <a:spcAft>
                  <a:spcPct val="35000"/>
                </a:spcAft>
                <a:buFont typeface="Calibri" panose="020F0502020204030204" pitchFamily="34" charset="0"/>
                <a:buChar char="‐"/>
              </a:pPr>
              <a:r>
                <a:rPr lang="pt-PT" sz="1500" dirty="0" smtClean="0"/>
                <a:t>Consagração </a:t>
              </a:r>
              <a:r>
                <a:rPr lang="pt-PT" sz="1500" dirty="0"/>
                <a:t>da responsabilidade patronal em caso de acidentes de trabalho</a:t>
              </a:r>
            </a:p>
            <a:p>
              <a:pPr marL="176213" indent="-176213" defTabSz="533400">
                <a:lnSpc>
                  <a:spcPts val="1800"/>
                </a:lnSpc>
                <a:spcBef>
                  <a:spcPct val="0"/>
                </a:spcBef>
                <a:spcAft>
                  <a:spcPct val="35000"/>
                </a:spcAft>
                <a:buFont typeface="Calibri" panose="020F0502020204030204" pitchFamily="34" charset="0"/>
                <a:buChar char="‐"/>
              </a:pPr>
              <a:r>
                <a:rPr lang="pt-PT" sz="1500" dirty="0" smtClean="0"/>
                <a:t>Aumento </a:t>
              </a:r>
              <a:r>
                <a:rPr lang="pt-PT" sz="1500" dirty="0"/>
                <a:t>do número de associações de socorros mútuos</a:t>
              </a:r>
            </a:p>
            <a:p>
              <a:pPr marL="176213" indent="-176213" defTabSz="533400">
                <a:lnSpc>
                  <a:spcPts val="1800"/>
                </a:lnSpc>
                <a:spcBef>
                  <a:spcPct val="0"/>
                </a:spcBef>
                <a:spcAft>
                  <a:spcPct val="35000"/>
                </a:spcAft>
                <a:buFont typeface="Calibri" panose="020F0502020204030204" pitchFamily="34" charset="0"/>
                <a:buChar char="‐"/>
              </a:pPr>
              <a:r>
                <a:rPr lang="pt-PT" sz="1500" dirty="0" smtClean="0"/>
                <a:t>Promoção </a:t>
              </a:r>
              <a:r>
                <a:rPr lang="pt-PT" sz="1500" dirty="0"/>
                <a:t>da construção de bairros </a:t>
              </a:r>
              <a:r>
                <a:rPr lang="pt-PT" sz="1500" dirty="0" smtClean="0"/>
                <a:t>operários</a:t>
              </a:r>
              <a:endParaRPr lang="pt-PT" sz="1500" dirty="0"/>
            </a:p>
          </p:txBody>
        </p:sp>
        <p:sp>
          <p:nvSpPr>
            <p:cNvPr id="18" name="Forma livre 17"/>
            <p:cNvSpPr/>
            <p:nvPr/>
          </p:nvSpPr>
          <p:spPr>
            <a:xfrm>
              <a:off x="9881630" y="3352694"/>
              <a:ext cx="2589722" cy="2337527"/>
            </a:xfrm>
            <a:custGeom>
              <a:avLst/>
              <a:gdLst>
                <a:gd name="connsiteX0" fmla="*/ 0 w 1370298"/>
                <a:gd name="connsiteY0" fmla="*/ 0 h 1369041"/>
                <a:gd name="connsiteX1" fmla="*/ 1370298 w 1370298"/>
                <a:gd name="connsiteY1" fmla="*/ 0 h 1369041"/>
                <a:gd name="connsiteX2" fmla="*/ 1370298 w 1370298"/>
                <a:gd name="connsiteY2" fmla="*/ 1369041 h 1369041"/>
                <a:gd name="connsiteX3" fmla="*/ 0 w 1370298"/>
                <a:gd name="connsiteY3" fmla="*/ 1369041 h 1369041"/>
                <a:gd name="connsiteX4" fmla="*/ 0 w 1370298"/>
                <a:gd name="connsiteY4" fmla="*/ 0 h 136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298" h="1369041">
                  <a:moveTo>
                    <a:pt x="0" y="0"/>
                  </a:moveTo>
                  <a:lnTo>
                    <a:pt x="1370298" y="0"/>
                  </a:lnTo>
                  <a:lnTo>
                    <a:pt x="1370298" y="1369041"/>
                  </a:lnTo>
                  <a:lnTo>
                    <a:pt x="0" y="1369041"/>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08000" tIns="108000" rIns="108000" bIns="108000" numCol="1" spcCol="1270" anchor="ctr" anchorCtr="0">
              <a:spAutoFit/>
            </a:bodyPr>
            <a:lstStyle/>
            <a:p>
              <a:pPr algn="ctr" defTabSz="533400">
                <a:lnSpc>
                  <a:spcPct val="90000"/>
                </a:lnSpc>
                <a:spcBef>
                  <a:spcPct val="0"/>
                </a:spcBef>
                <a:spcAft>
                  <a:spcPct val="35000"/>
                </a:spcAft>
              </a:pPr>
              <a:r>
                <a:rPr lang="pt-PT" sz="1500" dirty="0"/>
                <a:t>Legislação republicana após o Governo Provisório:</a:t>
              </a:r>
            </a:p>
            <a:p>
              <a:pPr algn="ctr" defTabSz="533400">
                <a:lnSpc>
                  <a:spcPct val="90000"/>
                </a:lnSpc>
                <a:spcBef>
                  <a:spcPct val="0"/>
                </a:spcBef>
                <a:spcAft>
                  <a:spcPct val="35000"/>
                </a:spcAft>
              </a:pPr>
              <a:r>
                <a:rPr lang="pt-PT" sz="1500" dirty="0"/>
                <a:t>Criação do Ministério do Trabalho e da Previdência Social (1916)</a:t>
              </a:r>
            </a:p>
          </p:txBody>
        </p:sp>
      </p:grpSp>
      <p:sp>
        <p:nvSpPr>
          <p:cNvPr id="19" name="Título 1"/>
          <p:cNvSpPr txBox="1">
            <a:spLocks/>
          </p:cNvSpPr>
          <p:nvPr/>
        </p:nvSpPr>
        <p:spPr>
          <a:xfrm>
            <a:off x="398584" y="581025"/>
            <a:ext cx="7524750" cy="584200"/>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smtClean="0"/>
              <a:t>MEDIDAS DO GOVERNO PROVISÓRIO</a:t>
            </a:r>
            <a:endParaRPr lang="es-ES" sz="3200" b="1" dirty="0"/>
          </a:p>
        </p:txBody>
      </p:sp>
    </p:spTree>
    <p:extLst>
      <p:ext uri="{BB962C8B-B14F-4D97-AF65-F5344CB8AC3E}">
        <p14:creationId xmlns:p14="http://schemas.microsoft.com/office/powerpoint/2010/main" val="379223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90769" y="584200"/>
            <a:ext cx="7524750" cy="584200"/>
          </a:xfrm>
          <a:prstGeom prst="rect">
            <a:avLst/>
          </a:prstGeom>
        </p:spPr>
        <p:txBody>
          <a:bodyPr>
            <a:spAutoFit/>
          </a:bodyPr>
          <a:lstStyle/>
          <a:p>
            <a:pPr algn="l"/>
            <a:r>
              <a:rPr lang="pt-PT" sz="3200" b="1" dirty="0" smtClean="0"/>
              <a:t>DIREITOS E LIBERDADES CÍVICAS</a:t>
            </a:r>
            <a:endParaRPr lang="es-ES" sz="3200" b="1" dirty="0"/>
          </a:p>
        </p:txBody>
      </p:sp>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pic>
        <p:nvPicPr>
          <p:cNvPr id="6" name="Imagem 5"/>
          <p:cNvPicPr>
            <a:picLocks noChangeAspect="1"/>
          </p:cNvPicPr>
          <p:nvPr/>
        </p:nvPicPr>
        <p:blipFill rotWithShape="1">
          <a:blip r:embed="rId2">
            <a:extLst>
              <a:ext uri="{28A0092B-C50C-407E-A947-70E740481C1C}">
                <a14:useLocalDpi xmlns:a14="http://schemas.microsoft.com/office/drawing/2010/main" val="0"/>
              </a:ext>
            </a:extLst>
          </a:blip>
          <a:srcRect l="3495" t="4651" r="8677" b="7411"/>
          <a:stretch/>
        </p:blipFill>
        <p:spPr>
          <a:xfrm>
            <a:off x="5767434" y="1735034"/>
            <a:ext cx="2061114" cy="3181871"/>
          </a:xfrm>
          <a:prstGeom prst="rect">
            <a:avLst/>
          </a:prstGeom>
          <a:ln w="38100">
            <a:solidFill>
              <a:schemeClr val="tx1"/>
            </a:solidFill>
          </a:ln>
        </p:spPr>
      </p:pic>
      <p:pic>
        <p:nvPicPr>
          <p:cNvPr id="19" name="Imagem 18"/>
          <p:cNvPicPr>
            <a:picLocks noChangeAspect="1"/>
          </p:cNvPicPr>
          <p:nvPr/>
        </p:nvPicPr>
        <p:blipFill rotWithShape="1">
          <a:blip r:embed="rId3">
            <a:extLst>
              <a:ext uri="{28A0092B-C50C-407E-A947-70E740481C1C}">
                <a14:useLocalDpi xmlns:a14="http://schemas.microsoft.com/office/drawing/2010/main" val="0"/>
              </a:ext>
            </a:extLst>
          </a:blip>
          <a:srcRect l="5123" t="5357" r="5001" b="8224"/>
          <a:stretch/>
        </p:blipFill>
        <p:spPr>
          <a:xfrm>
            <a:off x="1037096" y="1735033"/>
            <a:ext cx="4397386" cy="2832616"/>
          </a:xfrm>
          <a:prstGeom prst="rect">
            <a:avLst/>
          </a:prstGeom>
          <a:ln w="38100">
            <a:solidFill>
              <a:schemeClr val="tx1"/>
            </a:solidFill>
          </a:ln>
        </p:spPr>
      </p:pic>
      <p:sp>
        <p:nvSpPr>
          <p:cNvPr id="20" name="CaixaDeTexto 19"/>
          <p:cNvSpPr txBox="1"/>
          <p:nvPr/>
        </p:nvSpPr>
        <p:spPr>
          <a:xfrm>
            <a:off x="1037096" y="4626681"/>
            <a:ext cx="4397386"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400" b="1" dirty="0"/>
              <a:t>A consagração do registo civil.</a:t>
            </a:r>
            <a:endParaRPr lang="es-ES" sz="1400" b="1" dirty="0"/>
          </a:p>
        </p:txBody>
      </p:sp>
      <p:sp>
        <p:nvSpPr>
          <p:cNvPr id="21" name="CaixaDeTexto 20"/>
          <p:cNvSpPr txBox="1"/>
          <p:nvPr/>
        </p:nvSpPr>
        <p:spPr>
          <a:xfrm>
            <a:off x="5767434" y="4983837"/>
            <a:ext cx="2061114"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400" b="1" dirty="0"/>
              <a:t>A liberdade de imprensa.</a:t>
            </a:r>
            <a:endParaRPr lang="es-ES" sz="1400" b="1" dirty="0"/>
          </a:p>
        </p:txBody>
      </p:sp>
    </p:spTree>
    <p:extLst>
      <p:ext uri="{BB962C8B-B14F-4D97-AF65-F5344CB8AC3E}">
        <p14:creationId xmlns:p14="http://schemas.microsoft.com/office/powerpoint/2010/main" val="9421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grpSp>
        <p:nvGrpSpPr>
          <p:cNvPr id="7" name="Grupo 6"/>
          <p:cNvGrpSpPr/>
          <p:nvPr/>
        </p:nvGrpSpPr>
        <p:grpSpPr>
          <a:xfrm>
            <a:off x="505785" y="1746052"/>
            <a:ext cx="8132431" cy="3629438"/>
            <a:chOff x="1375101" y="1961356"/>
            <a:chExt cx="11281613" cy="4839250"/>
          </a:xfrm>
        </p:grpSpPr>
        <p:sp>
          <p:nvSpPr>
            <p:cNvPr id="8" name="Forma livre 7"/>
            <p:cNvSpPr/>
            <p:nvPr/>
          </p:nvSpPr>
          <p:spPr>
            <a:xfrm>
              <a:off x="6807073" y="4335258"/>
              <a:ext cx="630576" cy="91440"/>
            </a:xfrm>
            <a:custGeom>
              <a:avLst/>
              <a:gdLst>
                <a:gd name="connsiteX0" fmla="*/ 0 w 630576"/>
                <a:gd name="connsiteY0" fmla="*/ 45720 h 91440"/>
                <a:gd name="connsiteX1" fmla="*/ 630576 w 630576"/>
                <a:gd name="connsiteY1" fmla="*/ 45720 h 91440"/>
              </a:gdLst>
              <a:ahLst/>
              <a:cxnLst>
                <a:cxn ang="0">
                  <a:pos x="connsiteX0" y="connsiteY0"/>
                </a:cxn>
                <a:cxn ang="0">
                  <a:pos x="connsiteX1" y="connsiteY1"/>
                </a:cxn>
              </a:cxnLst>
              <a:rect l="l" t="t" r="r" b="b"/>
              <a:pathLst>
                <a:path w="630576" h="91440">
                  <a:moveTo>
                    <a:pt x="0" y="45720"/>
                  </a:moveTo>
                  <a:lnTo>
                    <a:pt x="630576"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234168" tIns="22467" rIns="234168" bIns="22467" numCol="1" spcCol="1270" anchor="ctr" anchorCtr="0">
              <a:noAutofit/>
            </a:bodyPr>
            <a:lstStyle/>
            <a:p>
              <a:pPr algn="ctr" defTabSz="166688">
                <a:lnSpc>
                  <a:spcPct val="90000"/>
                </a:lnSpc>
                <a:spcBef>
                  <a:spcPct val="0"/>
                </a:spcBef>
                <a:spcAft>
                  <a:spcPct val="35000"/>
                </a:spcAft>
              </a:pPr>
              <a:endParaRPr lang="pt-PT" sz="375"/>
            </a:p>
          </p:txBody>
        </p:sp>
        <p:sp>
          <p:nvSpPr>
            <p:cNvPr id="9" name="Forma livre 8"/>
            <p:cNvSpPr/>
            <p:nvPr/>
          </p:nvSpPr>
          <p:spPr>
            <a:xfrm>
              <a:off x="3023616" y="4335258"/>
              <a:ext cx="630576" cy="91440"/>
            </a:xfrm>
            <a:custGeom>
              <a:avLst/>
              <a:gdLst>
                <a:gd name="connsiteX0" fmla="*/ 0 w 630576"/>
                <a:gd name="connsiteY0" fmla="*/ 45720 h 91440"/>
                <a:gd name="connsiteX1" fmla="*/ 630576 w 630576"/>
                <a:gd name="connsiteY1" fmla="*/ 45720 h 91440"/>
              </a:gdLst>
              <a:ahLst/>
              <a:cxnLst>
                <a:cxn ang="0">
                  <a:pos x="connsiteX0" y="connsiteY0"/>
                </a:cxn>
                <a:cxn ang="0">
                  <a:pos x="connsiteX1" y="connsiteY1"/>
                </a:cxn>
              </a:cxnLst>
              <a:rect l="l" t="t" r="r" b="b"/>
              <a:pathLst>
                <a:path w="630576" h="91440">
                  <a:moveTo>
                    <a:pt x="0" y="45720"/>
                  </a:moveTo>
                  <a:lnTo>
                    <a:pt x="630576"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234168" tIns="22467" rIns="234168" bIns="22467" numCol="1" spcCol="1270" anchor="ctr" anchorCtr="0">
              <a:noAutofit/>
            </a:bodyPr>
            <a:lstStyle/>
            <a:p>
              <a:pPr algn="ctr" defTabSz="166688">
                <a:lnSpc>
                  <a:spcPct val="90000"/>
                </a:lnSpc>
                <a:spcBef>
                  <a:spcPct val="0"/>
                </a:spcBef>
                <a:spcAft>
                  <a:spcPct val="35000"/>
                </a:spcAft>
              </a:pPr>
              <a:endParaRPr lang="pt-PT" sz="375"/>
            </a:p>
          </p:txBody>
        </p:sp>
        <p:sp>
          <p:nvSpPr>
            <p:cNvPr id="10" name="Forma livre 9"/>
            <p:cNvSpPr/>
            <p:nvPr/>
          </p:nvSpPr>
          <p:spPr>
            <a:xfrm rot="16200000">
              <a:off x="-150909" y="3497795"/>
              <a:ext cx="4809999" cy="1757979"/>
            </a:xfrm>
            <a:custGeom>
              <a:avLst/>
              <a:gdLst>
                <a:gd name="connsiteX0" fmla="*/ 0 w 5069095"/>
                <a:gd name="connsiteY0" fmla="*/ 0 h 1539057"/>
                <a:gd name="connsiteX1" fmla="*/ 5069095 w 5069095"/>
                <a:gd name="connsiteY1" fmla="*/ 0 h 1539057"/>
                <a:gd name="connsiteX2" fmla="*/ 5069095 w 5069095"/>
                <a:gd name="connsiteY2" fmla="*/ 1539057 h 1539057"/>
                <a:gd name="connsiteX3" fmla="*/ 0 w 5069095"/>
                <a:gd name="connsiteY3" fmla="*/ 1539057 h 1539057"/>
                <a:gd name="connsiteX4" fmla="*/ 0 w 5069095"/>
                <a:gd name="connsiteY4" fmla="*/ 0 h 153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9095" h="1539057">
                  <a:moveTo>
                    <a:pt x="0" y="0"/>
                  </a:moveTo>
                  <a:lnTo>
                    <a:pt x="5069095" y="0"/>
                  </a:lnTo>
                  <a:lnTo>
                    <a:pt x="5069095" y="1539057"/>
                  </a:lnTo>
                  <a:lnTo>
                    <a:pt x="0" y="1539057"/>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algn="ctr" defTabSz="1800225">
                <a:lnSpc>
                  <a:spcPct val="90000"/>
                </a:lnSpc>
                <a:spcBef>
                  <a:spcPct val="0"/>
                </a:spcBef>
                <a:spcAft>
                  <a:spcPct val="35000"/>
                </a:spcAft>
              </a:pPr>
              <a:r>
                <a:rPr lang="pt-PT" sz="4050" dirty="0"/>
                <a:t>GOVERNO PROVISÓRIO</a:t>
              </a:r>
            </a:p>
          </p:txBody>
        </p:sp>
        <p:sp>
          <p:nvSpPr>
            <p:cNvPr id="11" name="Forma livre 10"/>
            <p:cNvSpPr/>
            <p:nvPr/>
          </p:nvSpPr>
          <p:spPr>
            <a:xfrm>
              <a:off x="3654193" y="3988576"/>
              <a:ext cx="3152880" cy="784807"/>
            </a:xfrm>
            <a:custGeom>
              <a:avLst/>
              <a:gdLst>
                <a:gd name="connsiteX0" fmla="*/ 0 w 3152880"/>
                <a:gd name="connsiteY0" fmla="*/ 0 h 961244"/>
                <a:gd name="connsiteX1" fmla="*/ 3152880 w 3152880"/>
                <a:gd name="connsiteY1" fmla="*/ 0 h 961244"/>
                <a:gd name="connsiteX2" fmla="*/ 3152880 w 3152880"/>
                <a:gd name="connsiteY2" fmla="*/ 961244 h 961244"/>
                <a:gd name="connsiteX3" fmla="*/ 0 w 3152880"/>
                <a:gd name="connsiteY3" fmla="*/ 961244 h 961244"/>
                <a:gd name="connsiteX4" fmla="*/ 0 w 3152880"/>
                <a:gd name="connsiteY4" fmla="*/ 0 h 96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880" h="961244">
                  <a:moveTo>
                    <a:pt x="0" y="0"/>
                  </a:moveTo>
                  <a:lnTo>
                    <a:pt x="3152880" y="0"/>
                  </a:lnTo>
                  <a:lnTo>
                    <a:pt x="3152880" y="961244"/>
                  </a:lnTo>
                  <a:lnTo>
                    <a:pt x="0" y="96124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algn="ctr" defTabSz="600075">
                <a:lnSpc>
                  <a:spcPct val="90000"/>
                </a:lnSpc>
                <a:spcBef>
                  <a:spcPct val="0"/>
                </a:spcBef>
                <a:spcAft>
                  <a:spcPct val="35000"/>
                </a:spcAft>
              </a:pPr>
              <a:r>
                <a:rPr lang="pt-PT" sz="1600" dirty="0"/>
                <a:t>Medidas em matéria de educação</a:t>
              </a:r>
            </a:p>
          </p:txBody>
        </p:sp>
        <p:sp>
          <p:nvSpPr>
            <p:cNvPr id="12" name="Forma livre 11"/>
            <p:cNvSpPr/>
            <p:nvPr/>
          </p:nvSpPr>
          <p:spPr>
            <a:xfrm>
              <a:off x="7437648" y="1961356"/>
              <a:ext cx="5219066" cy="4839250"/>
            </a:xfrm>
            <a:custGeom>
              <a:avLst/>
              <a:gdLst>
                <a:gd name="connsiteX0" fmla="*/ 0 w 3152880"/>
                <a:gd name="connsiteY0" fmla="*/ 0 h 4903940"/>
                <a:gd name="connsiteX1" fmla="*/ 3152880 w 3152880"/>
                <a:gd name="connsiteY1" fmla="*/ 0 h 4903940"/>
                <a:gd name="connsiteX2" fmla="*/ 3152880 w 3152880"/>
                <a:gd name="connsiteY2" fmla="*/ 4903940 h 4903940"/>
                <a:gd name="connsiteX3" fmla="*/ 0 w 3152880"/>
                <a:gd name="connsiteY3" fmla="*/ 4903940 h 4903940"/>
                <a:gd name="connsiteX4" fmla="*/ 0 w 3152880"/>
                <a:gd name="connsiteY4" fmla="*/ 0 h 490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880" h="4903940">
                  <a:moveTo>
                    <a:pt x="0" y="0"/>
                  </a:moveTo>
                  <a:lnTo>
                    <a:pt x="3152880" y="0"/>
                  </a:lnTo>
                  <a:lnTo>
                    <a:pt x="3152880" y="4903940"/>
                  </a:lnTo>
                  <a:lnTo>
                    <a:pt x="0" y="4903940"/>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marL="176213" indent="-176213" defTabSz="533400">
                <a:lnSpc>
                  <a:spcPct val="90000"/>
                </a:lnSpc>
                <a:spcBef>
                  <a:spcPct val="0"/>
                </a:spcBef>
                <a:spcAft>
                  <a:spcPct val="35000"/>
                </a:spcAft>
                <a:buFont typeface="Calibri" panose="020F0502020204030204" pitchFamily="34" charset="0"/>
                <a:buChar char="‐"/>
              </a:pPr>
              <a:r>
                <a:rPr lang="pt-PT" sz="1600" dirty="0" smtClean="0"/>
                <a:t>Promoção </a:t>
              </a:r>
              <a:r>
                <a:rPr lang="pt-PT" sz="1600" dirty="0"/>
                <a:t>de um ensino laico e descentralizado</a:t>
              </a:r>
            </a:p>
            <a:p>
              <a:pPr marL="176213" indent="-176213" defTabSz="533400">
                <a:lnSpc>
                  <a:spcPct val="90000"/>
                </a:lnSpc>
                <a:spcBef>
                  <a:spcPct val="0"/>
                </a:spcBef>
                <a:spcAft>
                  <a:spcPct val="35000"/>
                </a:spcAft>
                <a:buFont typeface="Calibri" panose="020F0502020204030204" pitchFamily="34" charset="0"/>
                <a:buChar char="‐"/>
              </a:pPr>
              <a:r>
                <a:rPr lang="pt-PT" sz="1600" dirty="0" smtClean="0"/>
                <a:t>Implementação </a:t>
              </a:r>
              <a:r>
                <a:rPr lang="pt-PT" sz="1600" dirty="0"/>
                <a:t>do ensino infantil (4 a 7 anos) com a criação de </a:t>
              </a:r>
              <a:r>
                <a:rPr lang="pt-PT" sz="1600" dirty="0" smtClean="0"/>
                <a:t>jardins-escolas</a:t>
              </a:r>
              <a:endParaRPr lang="pt-PT" sz="1600" dirty="0"/>
            </a:p>
            <a:p>
              <a:pPr marL="176213" indent="-176213" defTabSz="533400">
                <a:lnSpc>
                  <a:spcPct val="90000"/>
                </a:lnSpc>
                <a:spcBef>
                  <a:spcPct val="0"/>
                </a:spcBef>
                <a:spcAft>
                  <a:spcPct val="35000"/>
                </a:spcAft>
                <a:buFont typeface="Calibri" panose="020F0502020204030204" pitchFamily="34" charset="0"/>
                <a:buChar char="‐"/>
              </a:pPr>
              <a:r>
                <a:rPr lang="pt-PT" sz="1600" dirty="0" smtClean="0"/>
                <a:t>Obrigatoriedade </a:t>
              </a:r>
              <a:r>
                <a:rPr lang="pt-PT" sz="1600" dirty="0"/>
                <a:t>e gratuitidade do ensino primário</a:t>
              </a:r>
            </a:p>
            <a:p>
              <a:pPr marL="176213" indent="-176213" defTabSz="533400">
                <a:lnSpc>
                  <a:spcPct val="90000"/>
                </a:lnSpc>
                <a:spcBef>
                  <a:spcPct val="0"/>
                </a:spcBef>
                <a:spcAft>
                  <a:spcPct val="35000"/>
                </a:spcAft>
                <a:buFont typeface="Calibri" panose="020F0502020204030204" pitchFamily="34" charset="0"/>
                <a:buChar char="‐"/>
              </a:pPr>
              <a:r>
                <a:rPr lang="pt-PT" sz="1600" dirty="0" smtClean="0"/>
                <a:t>Valorização </a:t>
              </a:r>
              <a:r>
                <a:rPr lang="pt-PT" sz="1600" dirty="0"/>
                <a:t>da carreira docente</a:t>
              </a:r>
            </a:p>
            <a:p>
              <a:pPr marL="176213" indent="-176213" defTabSz="533400">
                <a:lnSpc>
                  <a:spcPct val="90000"/>
                </a:lnSpc>
                <a:spcBef>
                  <a:spcPct val="0"/>
                </a:spcBef>
                <a:spcAft>
                  <a:spcPct val="35000"/>
                </a:spcAft>
                <a:buFont typeface="Calibri" panose="020F0502020204030204" pitchFamily="34" charset="0"/>
                <a:buChar char="‐"/>
              </a:pPr>
              <a:r>
                <a:rPr lang="pt-PT" sz="1600" dirty="0" smtClean="0"/>
                <a:t>Remodelação </a:t>
              </a:r>
              <a:r>
                <a:rPr lang="pt-PT" sz="1600" dirty="0"/>
                <a:t>dos círculos escolares</a:t>
              </a:r>
            </a:p>
            <a:p>
              <a:pPr marL="176213" indent="-176213" defTabSz="533400">
                <a:lnSpc>
                  <a:spcPct val="90000"/>
                </a:lnSpc>
                <a:spcBef>
                  <a:spcPct val="0"/>
                </a:spcBef>
                <a:spcAft>
                  <a:spcPct val="35000"/>
                </a:spcAft>
                <a:buFont typeface="Calibri" panose="020F0502020204030204" pitchFamily="34" charset="0"/>
                <a:buChar char="‐"/>
              </a:pPr>
              <a:r>
                <a:rPr lang="pt-PT" sz="1600" dirty="0" smtClean="0"/>
                <a:t>Criação </a:t>
              </a:r>
              <a:r>
                <a:rPr lang="pt-PT" sz="1600" dirty="0"/>
                <a:t>das Universidades de Lisboa e do Porto</a:t>
              </a:r>
            </a:p>
            <a:p>
              <a:pPr marL="176213" indent="-176213" defTabSz="533400">
                <a:lnSpc>
                  <a:spcPct val="90000"/>
                </a:lnSpc>
                <a:spcBef>
                  <a:spcPct val="0"/>
                </a:spcBef>
                <a:spcAft>
                  <a:spcPct val="35000"/>
                </a:spcAft>
                <a:buFont typeface="Calibri" panose="020F0502020204030204" pitchFamily="34" charset="0"/>
                <a:buChar char="‐"/>
              </a:pPr>
              <a:r>
                <a:rPr lang="pt-PT" sz="1600" dirty="0" smtClean="0"/>
                <a:t>Criação </a:t>
              </a:r>
              <a:r>
                <a:rPr lang="pt-PT" sz="1600" dirty="0"/>
                <a:t>do Instituto Superior Técnico</a:t>
              </a:r>
            </a:p>
            <a:p>
              <a:pPr marL="176213" indent="-176213" defTabSz="533400">
                <a:lnSpc>
                  <a:spcPct val="90000"/>
                </a:lnSpc>
                <a:spcBef>
                  <a:spcPct val="0"/>
                </a:spcBef>
                <a:spcAft>
                  <a:spcPct val="35000"/>
                </a:spcAft>
                <a:buFont typeface="Calibri" panose="020F0502020204030204" pitchFamily="34" charset="0"/>
                <a:buChar char="‐"/>
              </a:pPr>
              <a:r>
                <a:rPr lang="pt-PT" sz="1600" dirty="0" smtClean="0"/>
                <a:t>Elevação </a:t>
              </a:r>
              <a:r>
                <a:rPr lang="pt-PT" sz="1600" dirty="0"/>
                <a:t>das Escolas </a:t>
              </a:r>
              <a:r>
                <a:rPr lang="pt-PT" sz="1600" dirty="0" smtClean="0"/>
                <a:t>Médico-Cirúrgica </a:t>
              </a:r>
              <a:r>
                <a:rPr lang="pt-PT" sz="1600" dirty="0"/>
                <a:t>a Faculdades de </a:t>
              </a:r>
              <a:r>
                <a:rPr lang="pt-PT" sz="1600" dirty="0" smtClean="0"/>
                <a:t>Medicina</a:t>
              </a:r>
              <a:endParaRPr lang="pt-PT" sz="1600" dirty="0"/>
            </a:p>
          </p:txBody>
        </p:sp>
      </p:grpSp>
      <p:sp>
        <p:nvSpPr>
          <p:cNvPr id="13" name="Título 1"/>
          <p:cNvSpPr txBox="1">
            <a:spLocks/>
          </p:cNvSpPr>
          <p:nvPr/>
        </p:nvSpPr>
        <p:spPr>
          <a:xfrm>
            <a:off x="401053" y="584033"/>
            <a:ext cx="7524750"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dirty="0" smtClean="0"/>
              <a:t>MEDIDAS DO GOVERNO PROVISÓRIO</a:t>
            </a:r>
            <a:endParaRPr lang="es-ES" sz="3200" b="1" dirty="0"/>
          </a:p>
        </p:txBody>
      </p:sp>
    </p:spTree>
    <p:extLst>
      <p:ext uri="{BB962C8B-B14F-4D97-AF65-F5344CB8AC3E}">
        <p14:creationId xmlns:p14="http://schemas.microsoft.com/office/powerpoint/2010/main" val="328365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68923" y="682137"/>
            <a:ext cx="4454769" cy="584775"/>
          </a:xfrm>
          <a:prstGeom prst="rect">
            <a:avLst/>
          </a:prstGeom>
        </p:spPr>
        <p:txBody>
          <a:bodyPr wrap="square">
            <a:spAutoFit/>
          </a:bodyPr>
          <a:lstStyle/>
          <a:p>
            <a:pPr algn="l"/>
            <a:r>
              <a:rPr lang="pt-PT" sz="3200" b="1" dirty="0" smtClean="0"/>
              <a:t>A CRISE DA MONARQUIA</a:t>
            </a:r>
            <a:endParaRPr lang="es-ES" sz="3200" b="1" dirty="0"/>
          </a:p>
        </p:txBody>
      </p:sp>
      <p:sp>
        <p:nvSpPr>
          <p:cNvPr id="3" name="CaixaDeTexto 2"/>
          <p:cNvSpPr txBox="1"/>
          <p:nvPr/>
        </p:nvSpPr>
        <p:spPr>
          <a:xfrm>
            <a:off x="549500" y="1554708"/>
            <a:ext cx="7138417" cy="415498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pt-PT" sz="2400" dirty="0"/>
              <a:t>“O pensamento e a ciência são republicanos, porque o génio criador vive de liberdade e só a República pode ser verdadeiramente livre [...]. O trabalho e a indústria são republicanos, porque a atividade criadora quer segurança e estabilidade e só a República [...] é estável e segura [...]. A República é, no Estado, liberdade [...]; na indústria, produção; no trabalho, segurança; na nação, força e independência. Para todos, riqueza; para todos, igualdade; para todos, luz.”	</a:t>
            </a:r>
          </a:p>
          <a:p>
            <a:pPr algn="r"/>
            <a:r>
              <a:rPr lang="pt-PT" sz="2400" dirty="0"/>
              <a:t> </a:t>
            </a:r>
          </a:p>
          <a:p>
            <a:pPr algn="r"/>
            <a:r>
              <a:rPr lang="pt-PT" dirty="0"/>
              <a:t>Antero de Quental, </a:t>
            </a:r>
            <a:r>
              <a:rPr lang="pt-PT" i="1" dirty="0"/>
              <a:t>República</a:t>
            </a:r>
            <a:r>
              <a:rPr lang="pt-PT" dirty="0"/>
              <a:t>,1870.</a:t>
            </a:r>
          </a:p>
        </p:txBody>
      </p:sp>
    </p:spTree>
    <p:extLst>
      <p:ext uri="{BB962C8B-B14F-4D97-AF65-F5344CB8AC3E}">
        <p14:creationId xmlns:p14="http://schemas.microsoft.com/office/powerpoint/2010/main" val="125634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14215" y="576263"/>
            <a:ext cx="7524750" cy="584200"/>
          </a:xfrm>
          <a:prstGeom prst="rect">
            <a:avLst/>
          </a:prstGeom>
        </p:spPr>
        <p:txBody>
          <a:bodyPr>
            <a:spAutoFit/>
          </a:bodyPr>
          <a:lstStyle/>
          <a:p>
            <a:pPr algn="l"/>
            <a:r>
              <a:rPr lang="pt-PT" sz="3200" b="1" dirty="0" smtClean="0"/>
              <a:t>A INSTRUÇÃO</a:t>
            </a:r>
            <a:endParaRPr lang="es-ES" sz="3200" b="1" dirty="0"/>
          </a:p>
        </p:txBody>
      </p:sp>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pic>
        <p:nvPicPr>
          <p:cNvPr id="13" name="Imagem 1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73881" y="1756760"/>
            <a:ext cx="2025389" cy="3188336"/>
          </a:xfrm>
          <a:prstGeom prst="rect">
            <a:avLst/>
          </a:prstGeom>
          <a:ln w="38100">
            <a:solidFill>
              <a:schemeClr val="tx1"/>
            </a:solidFill>
          </a:ln>
        </p:spPr>
      </p:pic>
      <p:pic>
        <p:nvPicPr>
          <p:cNvPr id="14" name="Imagem 13"/>
          <p:cNvPicPr>
            <a:picLocks noChangeAspect="1"/>
          </p:cNvPicPr>
          <p:nvPr/>
        </p:nvPicPr>
        <p:blipFill rotWithShape="1">
          <a:blip r:embed="rId3">
            <a:extLst>
              <a:ext uri="{28A0092B-C50C-407E-A947-70E740481C1C}">
                <a14:useLocalDpi xmlns:a14="http://schemas.microsoft.com/office/drawing/2010/main" val="0"/>
              </a:ext>
            </a:extLst>
          </a:blip>
          <a:srcRect t="2478" b="2140"/>
          <a:stretch/>
        </p:blipFill>
        <p:spPr>
          <a:xfrm>
            <a:off x="3535761" y="1756760"/>
            <a:ext cx="4870741" cy="3188336"/>
          </a:xfrm>
          <a:prstGeom prst="rect">
            <a:avLst/>
          </a:prstGeom>
          <a:ln w="38100">
            <a:solidFill>
              <a:schemeClr val="tx1"/>
            </a:solidFill>
          </a:ln>
        </p:spPr>
      </p:pic>
      <p:sp>
        <p:nvSpPr>
          <p:cNvPr id="15" name="CaixaDeTexto 14"/>
          <p:cNvSpPr txBox="1"/>
          <p:nvPr/>
        </p:nvSpPr>
        <p:spPr>
          <a:xfrm>
            <a:off x="3535761" y="5019623"/>
            <a:ext cx="4870741"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400" b="1" dirty="0"/>
              <a:t>Sala de aula, c. 1914.</a:t>
            </a:r>
            <a:endParaRPr lang="es-ES" sz="1400" b="1" dirty="0"/>
          </a:p>
        </p:txBody>
      </p:sp>
      <p:sp>
        <p:nvSpPr>
          <p:cNvPr id="16" name="CaixaDeTexto 15"/>
          <p:cNvSpPr txBox="1"/>
          <p:nvPr/>
        </p:nvSpPr>
        <p:spPr>
          <a:xfrm>
            <a:off x="573881" y="5017664"/>
            <a:ext cx="2025389"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400" b="1" dirty="0"/>
              <a:t>Postal em </a:t>
            </a:r>
            <a:r>
              <a:rPr lang="pt-PT" sz="1400" b="1" dirty="0" smtClean="0"/>
              <a:t>homenagem</a:t>
            </a:r>
            <a:br>
              <a:rPr lang="pt-PT" sz="1400" b="1" dirty="0" smtClean="0"/>
            </a:br>
            <a:r>
              <a:rPr lang="pt-PT" sz="1400" b="1" dirty="0" smtClean="0"/>
              <a:t>à </a:t>
            </a:r>
            <a:r>
              <a:rPr lang="pt-PT" sz="1400" b="1" dirty="0"/>
              <a:t>lei da instrução primária.</a:t>
            </a:r>
            <a:endParaRPr lang="es-ES" sz="1400" b="1" dirty="0"/>
          </a:p>
        </p:txBody>
      </p:sp>
    </p:spTree>
    <p:extLst>
      <p:ext uri="{BB962C8B-B14F-4D97-AF65-F5344CB8AC3E}">
        <p14:creationId xmlns:p14="http://schemas.microsoft.com/office/powerpoint/2010/main" val="382688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grpSp>
        <p:nvGrpSpPr>
          <p:cNvPr id="6" name="Grupo 5"/>
          <p:cNvGrpSpPr/>
          <p:nvPr/>
        </p:nvGrpSpPr>
        <p:grpSpPr>
          <a:xfrm>
            <a:off x="195977" y="1909383"/>
            <a:ext cx="6629938" cy="3260679"/>
            <a:chOff x="843958" y="2269399"/>
            <a:chExt cx="8839916" cy="4347572"/>
          </a:xfrm>
        </p:grpSpPr>
        <p:sp>
          <p:nvSpPr>
            <p:cNvPr id="8" name="Forma livre 7"/>
            <p:cNvSpPr/>
            <p:nvPr/>
          </p:nvSpPr>
          <p:spPr>
            <a:xfrm>
              <a:off x="5374089" y="4363729"/>
              <a:ext cx="497676" cy="91440"/>
            </a:xfrm>
            <a:custGeom>
              <a:avLst/>
              <a:gdLst>
                <a:gd name="connsiteX0" fmla="*/ 0 w 510572"/>
                <a:gd name="connsiteY0" fmla="*/ 45720 h 91440"/>
                <a:gd name="connsiteX1" fmla="*/ 510572 w 510572"/>
                <a:gd name="connsiteY1" fmla="*/ 45720 h 91440"/>
              </a:gdLst>
              <a:ahLst/>
              <a:cxnLst>
                <a:cxn ang="0">
                  <a:pos x="connsiteX0" y="connsiteY0"/>
                </a:cxn>
                <a:cxn ang="0">
                  <a:pos x="connsiteX1" y="connsiteY1"/>
                </a:cxn>
              </a:cxnLst>
              <a:rect l="l" t="t" r="r" b="b"/>
              <a:pathLst>
                <a:path w="510572" h="91440">
                  <a:moveTo>
                    <a:pt x="0" y="45720"/>
                  </a:moveTo>
                  <a:lnTo>
                    <a:pt x="510572" y="45720"/>
                  </a:lnTo>
                </a:path>
              </a:pathLst>
            </a:custGeom>
            <a:ln w="28575"/>
            <a:effectLst/>
          </p:spPr>
          <p:style>
            <a:lnRef idx="1">
              <a:schemeClr val="accent6"/>
            </a:lnRef>
            <a:fillRef idx="2">
              <a:schemeClr val="accent6"/>
            </a:fillRef>
            <a:effectRef idx="1">
              <a:schemeClr val="accent6"/>
            </a:effectRef>
            <a:fontRef idx="minor">
              <a:schemeClr val="dk1"/>
            </a:fontRef>
          </p:style>
          <p:txBody>
            <a:bodyPr spcFirstLastPara="0" vert="horz" wrap="square" lIns="191417" tIns="24717" rIns="191417" bIns="24717" numCol="1" spcCol="1270" anchor="ctr" anchorCtr="0">
              <a:noAutofit/>
            </a:bodyPr>
            <a:lstStyle/>
            <a:p>
              <a:pPr algn="ctr" defTabSz="166688">
                <a:lnSpc>
                  <a:spcPct val="90000"/>
                </a:lnSpc>
                <a:spcBef>
                  <a:spcPct val="0"/>
                </a:spcBef>
                <a:spcAft>
                  <a:spcPct val="35000"/>
                </a:spcAft>
              </a:pPr>
              <a:endParaRPr lang="pt-PT" sz="375"/>
            </a:p>
          </p:txBody>
        </p:sp>
        <p:sp>
          <p:nvSpPr>
            <p:cNvPr id="9" name="Forma livre 8"/>
            <p:cNvSpPr/>
            <p:nvPr/>
          </p:nvSpPr>
          <p:spPr>
            <a:xfrm>
              <a:off x="2481812" y="4363730"/>
              <a:ext cx="497676" cy="91440"/>
            </a:xfrm>
            <a:custGeom>
              <a:avLst/>
              <a:gdLst>
                <a:gd name="connsiteX0" fmla="*/ 0 w 510572"/>
                <a:gd name="connsiteY0" fmla="*/ 45720 h 91440"/>
                <a:gd name="connsiteX1" fmla="*/ 510572 w 510572"/>
                <a:gd name="connsiteY1" fmla="*/ 45720 h 91440"/>
              </a:gdLst>
              <a:ahLst/>
              <a:cxnLst>
                <a:cxn ang="0">
                  <a:pos x="connsiteX0" y="connsiteY0"/>
                </a:cxn>
                <a:cxn ang="0">
                  <a:pos x="connsiteX1" y="connsiteY1"/>
                </a:cxn>
              </a:cxnLst>
              <a:rect l="l" t="t" r="r" b="b"/>
              <a:pathLst>
                <a:path w="510572" h="91440">
                  <a:moveTo>
                    <a:pt x="0" y="45720"/>
                  </a:moveTo>
                  <a:lnTo>
                    <a:pt x="510572" y="45720"/>
                  </a:lnTo>
                </a:path>
              </a:pathLst>
            </a:custGeom>
            <a:ln w="28575"/>
            <a:effectLst/>
          </p:spPr>
          <p:style>
            <a:lnRef idx="1">
              <a:schemeClr val="accent6"/>
            </a:lnRef>
            <a:fillRef idx="2">
              <a:schemeClr val="accent6"/>
            </a:fillRef>
            <a:effectRef idx="1">
              <a:schemeClr val="accent6"/>
            </a:effectRef>
            <a:fontRef idx="minor">
              <a:schemeClr val="dk1"/>
            </a:fontRef>
          </p:style>
          <p:txBody>
            <a:bodyPr spcFirstLastPara="0" vert="horz" wrap="square" lIns="191417" tIns="24717" rIns="191417" bIns="24717" numCol="1" spcCol="1270" anchor="ctr" anchorCtr="0">
              <a:noAutofit/>
            </a:bodyPr>
            <a:lstStyle/>
            <a:p>
              <a:pPr algn="ctr" defTabSz="1800225">
                <a:lnSpc>
                  <a:spcPct val="90000"/>
                </a:lnSpc>
                <a:spcBef>
                  <a:spcPct val="0"/>
                </a:spcBef>
                <a:spcAft>
                  <a:spcPct val="35000"/>
                </a:spcAft>
              </a:pPr>
              <a:endParaRPr lang="pt-PT" sz="4050"/>
            </a:p>
          </p:txBody>
        </p:sp>
        <p:sp>
          <p:nvSpPr>
            <p:cNvPr id="10" name="Forma livre 9"/>
            <p:cNvSpPr/>
            <p:nvPr/>
          </p:nvSpPr>
          <p:spPr>
            <a:xfrm rot="16200000">
              <a:off x="-451257" y="3564614"/>
              <a:ext cx="4280100" cy="1689669"/>
            </a:xfrm>
            <a:custGeom>
              <a:avLst/>
              <a:gdLst>
                <a:gd name="connsiteX0" fmla="*/ 0 w 4280100"/>
                <a:gd name="connsiteY0" fmla="*/ 0 h 1304831"/>
                <a:gd name="connsiteX1" fmla="*/ 4280100 w 4280100"/>
                <a:gd name="connsiteY1" fmla="*/ 0 h 1304831"/>
                <a:gd name="connsiteX2" fmla="*/ 4280100 w 4280100"/>
                <a:gd name="connsiteY2" fmla="*/ 1304831 h 1304831"/>
                <a:gd name="connsiteX3" fmla="*/ 0 w 4280100"/>
                <a:gd name="connsiteY3" fmla="*/ 1304831 h 1304831"/>
                <a:gd name="connsiteX4" fmla="*/ 0 w 4280100"/>
                <a:gd name="connsiteY4" fmla="*/ 0 h 130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0100" h="1304831">
                  <a:moveTo>
                    <a:pt x="0" y="0"/>
                  </a:moveTo>
                  <a:lnTo>
                    <a:pt x="4280100" y="0"/>
                  </a:lnTo>
                  <a:lnTo>
                    <a:pt x="4280100" y="1304831"/>
                  </a:lnTo>
                  <a:lnTo>
                    <a:pt x="0" y="1304831"/>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algn="ctr" defTabSz="1800225">
                <a:lnSpc>
                  <a:spcPct val="90000"/>
                </a:lnSpc>
                <a:spcBef>
                  <a:spcPct val="0"/>
                </a:spcBef>
                <a:spcAft>
                  <a:spcPct val="35000"/>
                </a:spcAft>
              </a:pPr>
              <a:r>
                <a:rPr lang="pt-PT" sz="4050" dirty="0"/>
                <a:t>GOVERNO PROVISÓRIO</a:t>
              </a:r>
            </a:p>
          </p:txBody>
        </p:sp>
        <p:sp>
          <p:nvSpPr>
            <p:cNvPr id="11" name="Forma livre 10"/>
            <p:cNvSpPr/>
            <p:nvPr/>
          </p:nvSpPr>
          <p:spPr>
            <a:xfrm>
              <a:off x="2948227" y="3869314"/>
              <a:ext cx="2488384" cy="1080272"/>
            </a:xfrm>
            <a:custGeom>
              <a:avLst/>
              <a:gdLst>
                <a:gd name="connsiteX0" fmla="*/ 0 w 2552862"/>
                <a:gd name="connsiteY0" fmla="*/ 0 h 778311"/>
                <a:gd name="connsiteX1" fmla="*/ 2552862 w 2552862"/>
                <a:gd name="connsiteY1" fmla="*/ 0 h 778311"/>
                <a:gd name="connsiteX2" fmla="*/ 2552862 w 2552862"/>
                <a:gd name="connsiteY2" fmla="*/ 778311 h 778311"/>
                <a:gd name="connsiteX3" fmla="*/ 0 w 2552862"/>
                <a:gd name="connsiteY3" fmla="*/ 778311 h 778311"/>
                <a:gd name="connsiteX4" fmla="*/ 0 w 2552862"/>
                <a:gd name="connsiteY4" fmla="*/ 0 h 7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62" h="778311">
                  <a:moveTo>
                    <a:pt x="0" y="0"/>
                  </a:moveTo>
                  <a:lnTo>
                    <a:pt x="2552862" y="0"/>
                  </a:lnTo>
                  <a:lnTo>
                    <a:pt x="2552862" y="778311"/>
                  </a:lnTo>
                  <a:lnTo>
                    <a:pt x="0" y="778311"/>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algn="ctr" defTabSz="600075">
                <a:lnSpc>
                  <a:spcPct val="90000"/>
                </a:lnSpc>
                <a:spcBef>
                  <a:spcPct val="0"/>
                </a:spcBef>
                <a:spcAft>
                  <a:spcPct val="35000"/>
                </a:spcAft>
              </a:pPr>
              <a:r>
                <a:rPr lang="pt-PT" sz="1600" b="1" dirty="0"/>
                <a:t>Medidas ao nível da saúde e da assistência pública</a:t>
              </a:r>
            </a:p>
          </p:txBody>
        </p:sp>
        <p:sp>
          <p:nvSpPr>
            <p:cNvPr id="12" name="Forma livre 11"/>
            <p:cNvSpPr/>
            <p:nvPr/>
          </p:nvSpPr>
          <p:spPr>
            <a:xfrm>
              <a:off x="5871766" y="2352238"/>
              <a:ext cx="3812108" cy="4264733"/>
            </a:xfrm>
            <a:custGeom>
              <a:avLst/>
              <a:gdLst>
                <a:gd name="connsiteX0" fmla="*/ 0 w 3922448"/>
                <a:gd name="connsiteY0" fmla="*/ 0 h 3307443"/>
                <a:gd name="connsiteX1" fmla="*/ 3922448 w 3922448"/>
                <a:gd name="connsiteY1" fmla="*/ 0 h 3307443"/>
                <a:gd name="connsiteX2" fmla="*/ 3922448 w 3922448"/>
                <a:gd name="connsiteY2" fmla="*/ 3307443 h 3307443"/>
                <a:gd name="connsiteX3" fmla="*/ 0 w 3922448"/>
                <a:gd name="connsiteY3" fmla="*/ 3307443 h 3307443"/>
                <a:gd name="connsiteX4" fmla="*/ 0 w 3922448"/>
                <a:gd name="connsiteY4" fmla="*/ 0 h 330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448" h="3307443">
                  <a:moveTo>
                    <a:pt x="0" y="0"/>
                  </a:moveTo>
                  <a:lnTo>
                    <a:pt x="3922448" y="0"/>
                  </a:lnTo>
                  <a:lnTo>
                    <a:pt x="3922448" y="3307443"/>
                  </a:lnTo>
                  <a:lnTo>
                    <a:pt x="0" y="3307443"/>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noAutofit/>
            </a:bodyPr>
            <a:lstStyle/>
            <a:p>
              <a:pPr marL="176213" indent="-176213" defTabSz="533400">
                <a:lnSpc>
                  <a:spcPct val="90000"/>
                </a:lnSpc>
                <a:spcBef>
                  <a:spcPct val="0"/>
                </a:spcBef>
                <a:spcAft>
                  <a:spcPct val="35000"/>
                </a:spcAft>
                <a:buFont typeface="Calibri" panose="020F0502020204030204" pitchFamily="34" charset="0"/>
                <a:buChar char="‐"/>
              </a:pPr>
              <a:r>
                <a:rPr lang="pt-PT" sz="1600" dirty="0" smtClean="0"/>
                <a:t>Criação </a:t>
              </a:r>
              <a:r>
                <a:rPr lang="pt-PT" sz="1600" dirty="0"/>
                <a:t>da Direção-Geral da Saúde.</a:t>
              </a:r>
            </a:p>
            <a:p>
              <a:pPr marL="176213" indent="-176213" defTabSz="533400">
                <a:lnSpc>
                  <a:spcPct val="90000"/>
                </a:lnSpc>
                <a:spcBef>
                  <a:spcPct val="0"/>
                </a:spcBef>
                <a:spcAft>
                  <a:spcPct val="35000"/>
                </a:spcAft>
                <a:buFont typeface="Calibri" panose="020F0502020204030204" pitchFamily="34" charset="0"/>
                <a:buChar char="‐"/>
              </a:pPr>
              <a:r>
                <a:rPr lang="pt-PT" sz="1600" dirty="0" smtClean="0"/>
                <a:t>Criação </a:t>
              </a:r>
              <a:r>
                <a:rPr lang="pt-PT" sz="1600" dirty="0"/>
                <a:t>de dispensários e sanatórios para assistência aos tuberculosos.</a:t>
              </a:r>
            </a:p>
            <a:p>
              <a:pPr marL="176213" indent="-176213" defTabSz="533400">
                <a:lnSpc>
                  <a:spcPct val="90000"/>
                </a:lnSpc>
                <a:spcBef>
                  <a:spcPct val="0"/>
                </a:spcBef>
                <a:spcAft>
                  <a:spcPct val="35000"/>
                </a:spcAft>
                <a:buFont typeface="Calibri" panose="020F0502020204030204" pitchFamily="34" charset="0"/>
                <a:buChar char="‐"/>
              </a:pPr>
              <a:r>
                <a:rPr lang="pt-PT" sz="1600" dirty="0" smtClean="0"/>
                <a:t>Extensão </a:t>
              </a:r>
              <a:r>
                <a:rPr lang="pt-PT" sz="1600" dirty="0"/>
                <a:t>da Assistência Nacional aos Tuberculosos a todo o continente, ilhas e colónias.</a:t>
              </a:r>
            </a:p>
            <a:p>
              <a:pPr marL="176213" indent="-176213" defTabSz="533400">
                <a:lnSpc>
                  <a:spcPct val="90000"/>
                </a:lnSpc>
                <a:spcBef>
                  <a:spcPct val="0"/>
                </a:spcBef>
                <a:spcAft>
                  <a:spcPct val="35000"/>
                </a:spcAft>
                <a:buFont typeface="Calibri" panose="020F0502020204030204" pitchFamily="34" charset="0"/>
                <a:buChar char="‐"/>
              </a:pPr>
              <a:r>
                <a:rPr lang="pt-PT" sz="1600" dirty="0"/>
                <a:t>Criação de dispensários </a:t>
              </a:r>
              <a:r>
                <a:rPr lang="pt-PT" sz="1600" dirty="0" err="1" smtClean="0"/>
                <a:t>materno-infantis</a:t>
              </a:r>
              <a:r>
                <a:rPr lang="pt-PT" sz="1600" dirty="0"/>
                <a:t>.</a:t>
              </a:r>
            </a:p>
          </p:txBody>
        </p:sp>
      </p:grpSp>
      <p:sp>
        <p:nvSpPr>
          <p:cNvPr id="13" name="Forma livre 12"/>
          <p:cNvSpPr/>
          <p:nvPr/>
        </p:nvSpPr>
        <p:spPr>
          <a:xfrm>
            <a:off x="6818928" y="3528415"/>
            <a:ext cx="248833" cy="45719"/>
          </a:xfrm>
          <a:custGeom>
            <a:avLst/>
            <a:gdLst>
              <a:gd name="connsiteX0" fmla="*/ 0 w 510572"/>
              <a:gd name="connsiteY0" fmla="*/ 45720 h 91440"/>
              <a:gd name="connsiteX1" fmla="*/ 510572 w 510572"/>
              <a:gd name="connsiteY1" fmla="*/ 45720 h 91440"/>
            </a:gdLst>
            <a:ahLst/>
            <a:cxnLst>
              <a:cxn ang="0">
                <a:pos x="connsiteX0" y="connsiteY0"/>
              </a:cxn>
              <a:cxn ang="0">
                <a:pos x="connsiteX1" y="connsiteY1"/>
              </a:cxn>
            </a:cxnLst>
            <a:rect l="l" t="t" r="r" b="b"/>
            <a:pathLst>
              <a:path w="510572" h="91440">
                <a:moveTo>
                  <a:pt x="0" y="45720"/>
                </a:moveTo>
                <a:lnTo>
                  <a:pt x="510572"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91417" tIns="24717" rIns="191417" bIns="24717" numCol="1" spcCol="1270" anchor="ctr" anchorCtr="0">
            <a:noAutofit/>
          </a:bodyPr>
          <a:lstStyle/>
          <a:p>
            <a:pPr algn="ctr" defTabSz="166688">
              <a:lnSpc>
                <a:spcPct val="90000"/>
              </a:lnSpc>
              <a:spcBef>
                <a:spcPct val="0"/>
              </a:spcBef>
              <a:spcAft>
                <a:spcPct val="35000"/>
              </a:spcAft>
            </a:pPr>
            <a:endParaRPr lang="pt-PT" sz="375"/>
          </a:p>
        </p:txBody>
      </p:sp>
      <p:sp>
        <p:nvSpPr>
          <p:cNvPr id="14" name="Forma livre 13"/>
          <p:cNvSpPr/>
          <p:nvPr/>
        </p:nvSpPr>
        <p:spPr>
          <a:xfrm>
            <a:off x="7067760" y="1971512"/>
            <a:ext cx="1787481" cy="3198550"/>
          </a:xfrm>
          <a:custGeom>
            <a:avLst/>
            <a:gdLst>
              <a:gd name="connsiteX0" fmla="*/ 0 w 2552862"/>
              <a:gd name="connsiteY0" fmla="*/ 0 h 778311"/>
              <a:gd name="connsiteX1" fmla="*/ 2552862 w 2552862"/>
              <a:gd name="connsiteY1" fmla="*/ 0 h 778311"/>
              <a:gd name="connsiteX2" fmla="*/ 2552862 w 2552862"/>
              <a:gd name="connsiteY2" fmla="*/ 778311 h 778311"/>
              <a:gd name="connsiteX3" fmla="*/ 0 w 2552862"/>
              <a:gd name="connsiteY3" fmla="*/ 778311 h 778311"/>
              <a:gd name="connsiteX4" fmla="*/ 0 w 2552862"/>
              <a:gd name="connsiteY4" fmla="*/ 0 h 7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62" h="778311">
                <a:moveTo>
                  <a:pt x="0" y="0"/>
                </a:moveTo>
                <a:lnTo>
                  <a:pt x="2552862" y="0"/>
                </a:lnTo>
                <a:lnTo>
                  <a:pt x="2552862" y="778311"/>
                </a:lnTo>
                <a:lnTo>
                  <a:pt x="0" y="778311"/>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defTabSz="600075">
              <a:lnSpc>
                <a:spcPct val="90000"/>
              </a:lnSpc>
              <a:spcBef>
                <a:spcPct val="0"/>
              </a:spcBef>
              <a:spcAft>
                <a:spcPct val="35000"/>
              </a:spcAft>
            </a:pPr>
            <a:r>
              <a:rPr lang="pt-PT" sz="1600" dirty="0"/>
              <a:t>Legislação republicana após o Governo Provisório:</a:t>
            </a:r>
          </a:p>
          <a:p>
            <a:pPr marL="176213" indent="-176213" defTabSz="600075">
              <a:lnSpc>
                <a:spcPct val="90000"/>
              </a:lnSpc>
              <a:spcBef>
                <a:spcPct val="0"/>
              </a:spcBef>
              <a:spcAft>
                <a:spcPct val="35000"/>
              </a:spcAft>
              <a:buFont typeface="Calibri" panose="020F0502020204030204" pitchFamily="34" charset="0"/>
              <a:buChar char="‐"/>
            </a:pPr>
            <a:r>
              <a:rPr lang="pt-PT" sz="1600" dirty="0" smtClean="0"/>
              <a:t>Criação </a:t>
            </a:r>
            <a:r>
              <a:rPr lang="pt-PT" sz="1600" dirty="0"/>
              <a:t>dos Hospitais Civis de Lisboa (1914).</a:t>
            </a:r>
          </a:p>
          <a:p>
            <a:pPr marL="176213" indent="-176213" defTabSz="600075">
              <a:lnSpc>
                <a:spcPct val="90000"/>
              </a:lnSpc>
              <a:spcBef>
                <a:spcPct val="0"/>
              </a:spcBef>
              <a:spcAft>
                <a:spcPct val="35000"/>
              </a:spcAft>
              <a:buFont typeface="Calibri" panose="020F0502020204030204" pitchFamily="34" charset="0"/>
              <a:buChar char="‐"/>
            </a:pPr>
            <a:r>
              <a:rPr lang="pt-PT" sz="1600" dirty="0" smtClean="0"/>
              <a:t>Aprovação </a:t>
            </a:r>
            <a:r>
              <a:rPr lang="pt-PT" sz="1600" dirty="0"/>
              <a:t>da criação da Maternidade de Lisboa, Dr. Alfredo da Costa (1917).</a:t>
            </a:r>
          </a:p>
        </p:txBody>
      </p:sp>
      <p:sp>
        <p:nvSpPr>
          <p:cNvPr id="15" name="Título 1"/>
          <p:cNvSpPr txBox="1">
            <a:spLocks/>
          </p:cNvSpPr>
          <p:nvPr/>
        </p:nvSpPr>
        <p:spPr>
          <a:xfrm>
            <a:off x="401053" y="584033"/>
            <a:ext cx="7524750"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dirty="0" smtClean="0"/>
              <a:t>MEDIDAS DO GOVERNO PROVISÓRIO</a:t>
            </a:r>
            <a:endParaRPr lang="es-ES" sz="3200" b="1" dirty="0"/>
          </a:p>
        </p:txBody>
      </p:sp>
    </p:spTree>
    <p:extLst>
      <p:ext uri="{BB962C8B-B14F-4D97-AF65-F5344CB8AC3E}">
        <p14:creationId xmlns:p14="http://schemas.microsoft.com/office/powerpoint/2010/main" val="37859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14215" y="584200"/>
            <a:ext cx="7524750" cy="584200"/>
          </a:xfrm>
          <a:prstGeom prst="rect">
            <a:avLst/>
          </a:prstGeom>
        </p:spPr>
        <p:txBody>
          <a:bodyPr>
            <a:spAutoFit/>
          </a:bodyPr>
          <a:lstStyle/>
          <a:p>
            <a:pPr algn="l"/>
            <a:r>
              <a:rPr lang="pt-PT" sz="3200" b="1" dirty="0" smtClean="0"/>
              <a:t>A SAÚDE E A ASSISTÊNCIA</a:t>
            </a:r>
            <a:endParaRPr lang="es-ES" sz="3200" b="1" dirty="0"/>
          </a:p>
        </p:txBody>
      </p:sp>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81" y="1734633"/>
            <a:ext cx="2567351" cy="3125223"/>
          </a:xfrm>
          <a:prstGeom prst="rect">
            <a:avLst/>
          </a:prstGeom>
          <a:ln w="38100">
            <a:solidFill>
              <a:schemeClr val="tx1"/>
            </a:solidFill>
          </a:ln>
        </p:spPr>
      </p:pic>
      <p:pic>
        <p:nvPicPr>
          <p:cNvPr id="14" name="Imagem 13"/>
          <p:cNvPicPr>
            <a:picLocks noChangeAspect="1"/>
          </p:cNvPicPr>
          <p:nvPr/>
        </p:nvPicPr>
        <p:blipFill rotWithShape="1">
          <a:blip r:embed="rId3">
            <a:extLst>
              <a:ext uri="{28A0092B-C50C-407E-A947-70E740481C1C}">
                <a14:useLocalDpi xmlns:a14="http://schemas.microsoft.com/office/drawing/2010/main" val="0"/>
              </a:ext>
            </a:extLst>
          </a:blip>
          <a:srcRect b="5260"/>
          <a:stretch/>
        </p:blipFill>
        <p:spPr>
          <a:xfrm>
            <a:off x="6674026" y="1734633"/>
            <a:ext cx="2149367" cy="3125223"/>
          </a:xfrm>
          <a:prstGeom prst="rect">
            <a:avLst/>
          </a:prstGeom>
          <a:ln w="38100">
            <a:solidFill>
              <a:schemeClr val="tx1"/>
            </a:solidFill>
          </a:ln>
        </p:spPr>
      </p:pic>
      <p:sp>
        <p:nvSpPr>
          <p:cNvPr id="15" name="CaixaDeTexto 14"/>
          <p:cNvSpPr txBox="1"/>
          <p:nvPr/>
        </p:nvSpPr>
        <p:spPr>
          <a:xfrm>
            <a:off x="230981" y="4922447"/>
            <a:ext cx="2567351"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1600" b="1" dirty="0" err="1"/>
              <a:t>Desenvolvimento</a:t>
            </a:r>
            <a:r>
              <a:rPr lang="es-ES" sz="1600" b="1" dirty="0"/>
              <a:t> da </a:t>
            </a:r>
            <a:r>
              <a:rPr lang="es-ES" sz="1600" b="1" dirty="0" err="1"/>
              <a:t>investigação</a:t>
            </a:r>
            <a:r>
              <a:rPr lang="es-ES" sz="1600" b="1" dirty="0"/>
              <a:t> médica, 1911.</a:t>
            </a:r>
          </a:p>
        </p:txBody>
      </p:sp>
      <p:sp>
        <p:nvSpPr>
          <p:cNvPr id="16" name="CaixaDeTexto 15"/>
          <p:cNvSpPr txBox="1"/>
          <p:nvPr/>
        </p:nvSpPr>
        <p:spPr>
          <a:xfrm>
            <a:off x="6674026" y="4922447"/>
            <a:ext cx="2149367"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1600" b="1" dirty="0"/>
              <a:t>A </a:t>
            </a:r>
            <a:r>
              <a:rPr lang="es-ES" sz="1600" b="1" dirty="0" err="1"/>
              <a:t>assistência</a:t>
            </a:r>
            <a:r>
              <a:rPr lang="es-ES" sz="1600" b="1" dirty="0"/>
              <a:t> </a:t>
            </a:r>
            <a:r>
              <a:rPr lang="es-ES" sz="1600" b="1" dirty="0" err="1"/>
              <a:t>aos</a:t>
            </a:r>
            <a:r>
              <a:rPr lang="es-ES" sz="1600" b="1" dirty="0"/>
              <a:t> tuberculosos.</a:t>
            </a:r>
          </a:p>
        </p:txBody>
      </p:sp>
      <p:sp>
        <p:nvSpPr>
          <p:cNvPr id="17" name="CaixaDeTexto 16"/>
          <p:cNvSpPr txBox="1"/>
          <p:nvPr/>
        </p:nvSpPr>
        <p:spPr>
          <a:xfrm>
            <a:off x="3107404" y="4922447"/>
            <a:ext cx="3257550"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1600" b="1" dirty="0" err="1"/>
              <a:t>Auxílio</a:t>
            </a:r>
            <a:r>
              <a:rPr lang="es-ES" sz="1600" b="1" dirty="0"/>
              <a:t> maternal do Funchal, 1913.</a:t>
            </a:r>
          </a:p>
        </p:txBody>
      </p:sp>
      <p:pic>
        <p:nvPicPr>
          <p:cNvPr id="18" name="Imagem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404" y="3371670"/>
            <a:ext cx="3257550" cy="1488186"/>
          </a:xfrm>
          <a:prstGeom prst="rect">
            <a:avLst/>
          </a:prstGeom>
          <a:ln w="38100">
            <a:solidFill>
              <a:schemeClr val="tx1"/>
            </a:solidFill>
          </a:ln>
        </p:spPr>
      </p:pic>
    </p:spTree>
    <p:extLst>
      <p:ext uri="{BB962C8B-B14F-4D97-AF65-F5344CB8AC3E}">
        <p14:creationId xmlns:p14="http://schemas.microsoft.com/office/powerpoint/2010/main" val="113786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grpSp>
        <p:nvGrpSpPr>
          <p:cNvPr id="7" name="Grupo 6"/>
          <p:cNvGrpSpPr/>
          <p:nvPr/>
        </p:nvGrpSpPr>
        <p:grpSpPr>
          <a:xfrm>
            <a:off x="634305" y="1647551"/>
            <a:ext cx="7827904" cy="3892249"/>
            <a:chOff x="1096923" y="1307466"/>
            <a:chExt cx="10286542" cy="5189667"/>
          </a:xfrm>
        </p:grpSpPr>
        <p:sp>
          <p:nvSpPr>
            <p:cNvPr id="8" name="Forma livre 7"/>
            <p:cNvSpPr/>
            <p:nvPr/>
          </p:nvSpPr>
          <p:spPr>
            <a:xfrm>
              <a:off x="5795443" y="3902298"/>
              <a:ext cx="506404" cy="1144172"/>
            </a:xfrm>
            <a:custGeom>
              <a:avLst/>
              <a:gdLst>
                <a:gd name="connsiteX0" fmla="*/ 0 w 506404"/>
                <a:gd name="connsiteY0" fmla="*/ 0 h 1144172"/>
                <a:gd name="connsiteX1" fmla="*/ 253202 w 506404"/>
                <a:gd name="connsiteY1" fmla="*/ 0 h 1144172"/>
                <a:gd name="connsiteX2" fmla="*/ 253202 w 506404"/>
                <a:gd name="connsiteY2" fmla="*/ 1144172 h 1144172"/>
                <a:gd name="connsiteX3" fmla="*/ 506404 w 506404"/>
                <a:gd name="connsiteY3" fmla="*/ 1144172 h 1144172"/>
              </a:gdLst>
              <a:ahLst/>
              <a:cxnLst>
                <a:cxn ang="0">
                  <a:pos x="connsiteX0" y="connsiteY0"/>
                </a:cxn>
                <a:cxn ang="0">
                  <a:pos x="connsiteX1" y="connsiteY1"/>
                </a:cxn>
                <a:cxn ang="0">
                  <a:pos x="connsiteX2" y="connsiteY2"/>
                </a:cxn>
                <a:cxn ang="0">
                  <a:pos x="connsiteX3" y="connsiteY3"/>
                </a:cxn>
              </a:cxnLst>
              <a:rect l="l" t="t" r="r" b="b"/>
              <a:pathLst>
                <a:path w="506404" h="1144172">
                  <a:moveTo>
                    <a:pt x="0" y="0"/>
                  </a:moveTo>
                  <a:lnTo>
                    <a:pt x="253202" y="0"/>
                  </a:lnTo>
                  <a:lnTo>
                    <a:pt x="253202" y="1144172"/>
                  </a:lnTo>
                  <a:lnTo>
                    <a:pt x="506404" y="1144172"/>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75967" tIns="405604" rIns="175966" bIns="405605" numCol="1" spcCol="1270" anchor="ctr" anchorCtr="0">
              <a:noAutofit/>
            </a:bodyPr>
            <a:lstStyle/>
            <a:p>
              <a:pPr algn="ctr" defTabSz="166688">
                <a:lnSpc>
                  <a:spcPct val="90000"/>
                </a:lnSpc>
                <a:spcBef>
                  <a:spcPct val="0"/>
                </a:spcBef>
                <a:spcAft>
                  <a:spcPct val="35000"/>
                </a:spcAft>
              </a:pPr>
              <a:endParaRPr lang="pt-PT" sz="375"/>
            </a:p>
          </p:txBody>
        </p:sp>
        <p:sp>
          <p:nvSpPr>
            <p:cNvPr id="9" name="Forma livre 8"/>
            <p:cNvSpPr/>
            <p:nvPr/>
          </p:nvSpPr>
          <p:spPr>
            <a:xfrm>
              <a:off x="5795443" y="2186236"/>
              <a:ext cx="506404" cy="1716061"/>
            </a:xfrm>
            <a:custGeom>
              <a:avLst/>
              <a:gdLst>
                <a:gd name="connsiteX0" fmla="*/ 0 w 506404"/>
                <a:gd name="connsiteY0" fmla="*/ 1716061 h 1716061"/>
                <a:gd name="connsiteX1" fmla="*/ 253202 w 506404"/>
                <a:gd name="connsiteY1" fmla="*/ 1716061 h 1716061"/>
                <a:gd name="connsiteX2" fmla="*/ 253202 w 506404"/>
                <a:gd name="connsiteY2" fmla="*/ 0 h 1716061"/>
                <a:gd name="connsiteX3" fmla="*/ 506404 w 506404"/>
                <a:gd name="connsiteY3" fmla="*/ 0 h 1716061"/>
              </a:gdLst>
              <a:ahLst/>
              <a:cxnLst>
                <a:cxn ang="0">
                  <a:pos x="connsiteX0" y="connsiteY0"/>
                </a:cxn>
                <a:cxn ang="0">
                  <a:pos x="connsiteX1" y="connsiteY1"/>
                </a:cxn>
                <a:cxn ang="0">
                  <a:pos x="connsiteX2" y="connsiteY2"/>
                </a:cxn>
                <a:cxn ang="0">
                  <a:pos x="connsiteX3" y="connsiteY3"/>
                </a:cxn>
              </a:cxnLst>
              <a:rect l="l" t="t" r="r" b="b"/>
              <a:pathLst>
                <a:path w="506404" h="1716061">
                  <a:moveTo>
                    <a:pt x="0" y="1716061"/>
                  </a:moveTo>
                  <a:lnTo>
                    <a:pt x="253202" y="1716061"/>
                  </a:lnTo>
                  <a:lnTo>
                    <a:pt x="253202" y="0"/>
                  </a:lnTo>
                  <a:lnTo>
                    <a:pt x="506404" y="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65879" tIns="609976" rIns="165878" bIns="609974" numCol="1" spcCol="1270" anchor="ctr" anchorCtr="0">
              <a:noAutofit/>
            </a:bodyPr>
            <a:lstStyle/>
            <a:p>
              <a:pPr algn="ctr" defTabSz="200025">
                <a:lnSpc>
                  <a:spcPct val="90000"/>
                </a:lnSpc>
                <a:spcBef>
                  <a:spcPct val="0"/>
                </a:spcBef>
                <a:spcAft>
                  <a:spcPct val="35000"/>
                </a:spcAft>
              </a:pPr>
              <a:endParaRPr lang="pt-PT" sz="450"/>
            </a:p>
          </p:txBody>
        </p:sp>
        <p:sp>
          <p:nvSpPr>
            <p:cNvPr id="10" name="Forma livre 9"/>
            <p:cNvSpPr/>
            <p:nvPr/>
          </p:nvSpPr>
          <p:spPr>
            <a:xfrm>
              <a:off x="2757018" y="3856578"/>
              <a:ext cx="506404" cy="91440"/>
            </a:xfrm>
            <a:custGeom>
              <a:avLst/>
              <a:gdLst>
                <a:gd name="connsiteX0" fmla="*/ 0 w 506404"/>
                <a:gd name="connsiteY0" fmla="*/ 45720 h 91440"/>
                <a:gd name="connsiteX1" fmla="*/ 506404 w 506404"/>
                <a:gd name="connsiteY1" fmla="*/ 45720 h 91440"/>
              </a:gdLst>
              <a:ahLst/>
              <a:cxnLst>
                <a:cxn ang="0">
                  <a:pos x="connsiteX0" y="connsiteY0"/>
                </a:cxn>
                <a:cxn ang="0">
                  <a:pos x="connsiteX1" y="connsiteY1"/>
                </a:cxn>
              </a:cxnLst>
              <a:rect l="l" t="t" r="r" b="b"/>
              <a:pathLst>
                <a:path w="506404" h="91440">
                  <a:moveTo>
                    <a:pt x="0" y="45720"/>
                  </a:moveTo>
                  <a:lnTo>
                    <a:pt x="506404"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89932" tIns="24795" rIns="189932" bIns="24795" numCol="1" spcCol="1270" anchor="ctr" anchorCtr="0">
              <a:noAutofit/>
            </a:bodyPr>
            <a:lstStyle/>
            <a:p>
              <a:pPr algn="ctr" defTabSz="166688">
                <a:lnSpc>
                  <a:spcPct val="90000"/>
                </a:lnSpc>
                <a:spcBef>
                  <a:spcPct val="0"/>
                </a:spcBef>
                <a:spcAft>
                  <a:spcPct val="35000"/>
                </a:spcAft>
              </a:pPr>
              <a:endParaRPr lang="pt-PT" sz="375"/>
            </a:p>
          </p:txBody>
        </p:sp>
        <p:sp>
          <p:nvSpPr>
            <p:cNvPr id="11" name="Forma livre 10"/>
            <p:cNvSpPr/>
            <p:nvPr/>
          </p:nvSpPr>
          <p:spPr>
            <a:xfrm rot="16200000">
              <a:off x="-665271" y="3069660"/>
              <a:ext cx="5189667" cy="1665279"/>
            </a:xfrm>
            <a:custGeom>
              <a:avLst/>
              <a:gdLst>
                <a:gd name="connsiteX0" fmla="*/ 0 w 5189667"/>
                <a:gd name="connsiteY0" fmla="*/ 0 h 1907877"/>
                <a:gd name="connsiteX1" fmla="*/ 5189667 w 5189667"/>
                <a:gd name="connsiteY1" fmla="*/ 0 h 1907877"/>
                <a:gd name="connsiteX2" fmla="*/ 5189667 w 5189667"/>
                <a:gd name="connsiteY2" fmla="*/ 1907877 h 1907877"/>
                <a:gd name="connsiteX3" fmla="*/ 0 w 5189667"/>
                <a:gd name="connsiteY3" fmla="*/ 1907877 h 1907877"/>
                <a:gd name="connsiteX4" fmla="*/ 0 w 5189667"/>
                <a:gd name="connsiteY4" fmla="*/ 0 h 190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9667" h="1907877">
                  <a:moveTo>
                    <a:pt x="0" y="0"/>
                  </a:moveTo>
                  <a:lnTo>
                    <a:pt x="5189667" y="0"/>
                  </a:lnTo>
                  <a:lnTo>
                    <a:pt x="5189667" y="1907877"/>
                  </a:lnTo>
                  <a:lnTo>
                    <a:pt x="0" y="1907877"/>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algn="ctr" defTabSz="1800225">
                <a:lnSpc>
                  <a:spcPct val="90000"/>
                </a:lnSpc>
                <a:spcBef>
                  <a:spcPct val="0"/>
                </a:spcBef>
                <a:spcAft>
                  <a:spcPct val="35000"/>
                </a:spcAft>
              </a:pPr>
              <a:r>
                <a:rPr lang="pt-PT" sz="4050" dirty="0"/>
                <a:t>CONSTITUIÇÃO REPUBLICANA</a:t>
              </a:r>
            </a:p>
          </p:txBody>
        </p:sp>
        <p:sp>
          <p:nvSpPr>
            <p:cNvPr id="12" name="Forma livre 11"/>
            <p:cNvSpPr/>
            <p:nvPr/>
          </p:nvSpPr>
          <p:spPr>
            <a:xfrm>
              <a:off x="3263423" y="3184941"/>
              <a:ext cx="2532020" cy="1375738"/>
            </a:xfrm>
            <a:custGeom>
              <a:avLst/>
              <a:gdLst>
                <a:gd name="connsiteX0" fmla="*/ 0 w 2532020"/>
                <a:gd name="connsiteY0" fmla="*/ 0 h 771957"/>
                <a:gd name="connsiteX1" fmla="*/ 2532020 w 2532020"/>
                <a:gd name="connsiteY1" fmla="*/ 0 h 771957"/>
                <a:gd name="connsiteX2" fmla="*/ 2532020 w 2532020"/>
                <a:gd name="connsiteY2" fmla="*/ 771957 h 771957"/>
                <a:gd name="connsiteX3" fmla="*/ 0 w 2532020"/>
                <a:gd name="connsiteY3" fmla="*/ 771957 h 771957"/>
                <a:gd name="connsiteX4" fmla="*/ 0 w 2532020"/>
                <a:gd name="connsiteY4" fmla="*/ 0 h 771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2020" h="771957">
                  <a:moveTo>
                    <a:pt x="0" y="0"/>
                  </a:moveTo>
                  <a:lnTo>
                    <a:pt x="2532020" y="0"/>
                  </a:lnTo>
                  <a:lnTo>
                    <a:pt x="2532020" y="771957"/>
                  </a:lnTo>
                  <a:lnTo>
                    <a:pt x="0" y="771957"/>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algn="ctr" defTabSz="600075">
                <a:lnSpc>
                  <a:spcPct val="90000"/>
                </a:lnSpc>
                <a:spcBef>
                  <a:spcPct val="0"/>
                </a:spcBef>
                <a:spcAft>
                  <a:spcPct val="35000"/>
                </a:spcAft>
              </a:pPr>
              <a:r>
                <a:rPr lang="pt-PT" sz="1600" dirty="0"/>
                <a:t>Aprovada pela Assembleia Constituinte a 21 de agosto de 1911</a:t>
              </a:r>
            </a:p>
          </p:txBody>
        </p:sp>
        <p:sp>
          <p:nvSpPr>
            <p:cNvPr id="13" name="Forma livre 12"/>
            <p:cNvSpPr/>
            <p:nvPr/>
          </p:nvSpPr>
          <p:spPr>
            <a:xfrm>
              <a:off x="6286091" y="1617204"/>
              <a:ext cx="5097374" cy="899710"/>
            </a:xfrm>
            <a:custGeom>
              <a:avLst/>
              <a:gdLst>
                <a:gd name="connsiteX0" fmla="*/ 0 w 2532020"/>
                <a:gd name="connsiteY0" fmla="*/ 0 h 2095355"/>
                <a:gd name="connsiteX1" fmla="*/ 2532020 w 2532020"/>
                <a:gd name="connsiteY1" fmla="*/ 0 h 2095355"/>
                <a:gd name="connsiteX2" fmla="*/ 2532020 w 2532020"/>
                <a:gd name="connsiteY2" fmla="*/ 2095355 h 2095355"/>
                <a:gd name="connsiteX3" fmla="*/ 0 w 2532020"/>
                <a:gd name="connsiteY3" fmla="*/ 2095355 h 2095355"/>
                <a:gd name="connsiteX4" fmla="*/ 0 w 2532020"/>
                <a:gd name="connsiteY4" fmla="*/ 0 h 209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2020" h="2095355">
                  <a:moveTo>
                    <a:pt x="0" y="0"/>
                  </a:moveTo>
                  <a:lnTo>
                    <a:pt x="2532020" y="0"/>
                  </a:lnTo>
                  <a:lnTo>
                    <a:pt x="2532020" y="2095355"/>
                  </a:lnTo>
                  <a:lnTo>
                    <a:pt x="0" y="2095355"/>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marL="176213" indent="-176213" defTabSz="533400">
                <a:lnSpc>
                  <a:spcPct val="90000"/>
                </a:lnSpc>
                <a:spcBef>
                  <a:spcPct val="0"/>
                </a:spcBef>
                <a:spcAft>
                  <a:spcPct val="35000"/>
                </a:spcAft>
                <a:buFont typeface="Calibri" panose="020F0502020204030204" pitchFamily="34" charset="0"/>
                <a:buChar char="‐"/>
              </a:pPr>
              <a:r>
                <a:rPr lang="pt-PT" sz="1600" dirty="0" smtClean="0"/>
                <a:t>Instituiu </a:t>
              </a:r>
              <a:r>
                <a:rPr lang="pt-PT" sz="1600" dirty="0"/>
                <a:t>a República Portuguesa</a:t>
              </a:r>
            </a:p>
            <a:p>
              <a:pPr marL="176213" indent="-176213" defTabSz="533400">
                <a:lnSpc>
                  <a:spcPct val="90000"/>
                </a:lnSpc>
                <a:spcBef>
                  <a:spcPct val="0"/>
                </a:spcBef>
                <a:spcAft>
                  <a:spcPct val="35000"/>
                </a:spcAft>
                <a:buFont typeface="Calibri" panose="020F0502020204030204" pitchFamily="34" charset="0"/>
                <a:buChar char="‐"/>
              </a:pPr>
              <a:r>
                <a:rPr lang="pt-PT" sz="1600" dirty="0" smtClean="0"/>
                <a:t>Instituiu </a:t>
              </a:r>
              <a:r>
                <a:rPr lang="pt-PT" sz="1600" dirty="0"/>
                <a:t>o sistema parlamentar</a:t>
              </a:r>
            </a:p>
          </p:txBody>
        </p:sp>
        <p:sp>
          <p:nvSpPr>
            <p:cNvPr id="14" name="Forma livre 13"/>
            <p:cNvSpPr/>
            <p:nvPr/>
          </p:nvSpPr>
          <p:spPr>
            <a:xfrm>
              <a:off x="6301845" y="3250010"/>
              <a:ext cx="5081620" cy="3197775"/>
            </a:xfrm>
            <a:custGeom>
              <a:avLst/>
              <a:gdLst>
                <a:gd name="connsiteX0" fmla="*/ 0 w 2532020"/>
                <a:gd name="connsiteY0" fmla="*/ 0 h 3239134"/>
                <a:gd name="connsiteX1" fmla="*/ 2532020 w 2532020"/>
                <a:gd name="connsiteY1" fmla="*/ 0 h 3239134"/>
                <a:gd name="connsiteX2" fmla="*/ 2532020 w 2532020"/>
                <a:gd name="connsiteY2" fmla="*/ 3239134 h 3239134"/>
                <a:gd name="connsiteX3" fmla="*/ 0 w 2532020"/>
                <a:gd name="connsiteY3" fmla="*/ 3239134 h 3239134"/>
                <a:gd name="connsiteX4" fmla="*/ 0 w 2532020"/>
                <a:gd name="connsiteY4" fmla="*/ 0 h 323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2020" h="3239134">
                  <a:moveTo>
                    <a:pt x="0" y="0"/>
                  </a:moveTo>
                  <a:lnTo>
                    <a:pt x="2532020" y="0"/>
                  </a:lnTo>
                  <a:lnTo>
                    <a:pt x="2532020" y="3239134"/>
                  </a:lnTo>
                  <a:lnTo>
                    <a:pt x="0" y="323913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defTabSz="533400">
                <a:lnSpc>
                  <a:spcPct val="90000"/>
                </a:lnSpc>
                <a:spcBef>
                  <a:spcPct val="0"/>
                </a:spcBef>
                <a:spcAft>
                  <a:spcPct val="35000"/>
                </a:spcAft>
              </a:pPr>
              <a:r>
                <a:rPr lang="pt-PT" sz="1600" dirty="0"/>
                <a:t>Instituiu a separação dos poderes políticos:</a:t>
              </a:r>
            </a:p>
            <a:p>
              <a:pPr marL="176213" indent="-176213" defTabSz="533400">
                <a:lnSpc>
                  <a:spcPct val="90000"/>
                </a:lnSpc>
                <a:spcBef>
                  <a:spcPct val="0"/>
                </a:spcBef>
                <a:spcAft>
                  <a:spcPct val="35000"/>
                </a:spcAft>
                <a:buFont typeface="Calibri" panose="020F0502020204030204" pitchFamily="34" charset="0"/>
                <a:buChar char="‐"/>
              </a:pPr>
              <a:r>
                <a:rPr lang="pt-PT" sz="1600" dirty="0" smtClean="0"/>
                <a:t>Poder </a:t>
              </a:r>
              <a:r>
                <a:rPr lang="pt-PT" sz="1600" dirty="0"/>
                <a:t>legislativo: cabia ao Congresso, formado pela Câmara dos Deputados e pelo Senado, cujos membros eram eleitos por sufrágio direto </a:t>
              </a:r>
            </a:p>
            <a:p>
              <a:pPr marL="176213" indent="-176213" defTabSz="533400">
                <a:lnSpc>
                  <a:spcPct val="90000"/>
                </a:lnSpc>
                <a:spcBef>
                  <a:spcPct val="0"/>
                </a:spcBef>
                <a:spcAft>
                  <a:spcPct val="35000"/>
                </a:spcAft>
                <a:buFont typeface="Calibri" panose="020F0502020204030204" pitchFamily="34" charset="0"/>
                <a:buChar char="‐"/>
              </a:pPr>
              <a:r>
                <a:rPr lang="pt-PT" sz="1600" dirty="0" smtClean="0"/>
                <a:t>Poder </a:t>
              </a:r>
              <a:r>
                <a:rPr lang="pt-PT" sz="1600" dirty="0"/>
                <a:t>executivo: era exercido pelo Presidente da República e pelos ministros</a:t>
              </a:r>
            </a:p>
            <a:p>
              <a:pPr marL="176213" indent="-176213" defTabSz="533400">
                <a:lnSpc>
                  <a:spcPct val="90000"/>
                </a:lnSpc>
                <a:spcBef>
                  <a:spcPct val="0"/>
                </a:spcBef>
                <a:spcAft>
                  <a:spcPct val="35000"/>
                </a:spcAft>
                <a:buFont typeface="Calibri" panose="020F0502020204030204" pitchFamily="34" charset="0"/>
                <a:buChar char="‐"/>
              </a:pPr>
              <a:r>
                <a:rPr lang="pt-PT" sz="1600" dirty="0" smtClean="0"/>
                <a:t>Poder </a:t>
              </a:r>
              <a:r>
                <a:rPr lang="pt-PT" sz="1600" dirty="0"/>
                <a:t>judicial: cabia aos juízes, mantendo-se a instituição do júri</a:t>
              </a:r>
            </a:p>
          </p:txBody>
        </p:sp>
      </p:grpSp>
      <p:sp>
        <p:nvSpPr>
          <p:cNvPr id="15" name="Título 1"/>
          <p:cNvSpPr txBox="1">
            <a:spLocks/>
          </p:cNvSpPr>
          <p:nvPr/>
        </p:nvSpPr>
        <p:spPr>
          <a:xfrm>
            <a:off x="431391" y="578836"/>
            <a:ext cx="7524750"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dirty="0" smtClean="0"/>
              <a:t>A CONSTITUIÇÃO DE 1911</a:t>
            </a:r>
            <a:endParaRPr lang="es-ES" sz="3200" b="1" dirty="0"/>
          </a:p>
        </p:txBody>
      </p:sp>
    </p:spTree>
    <p:extLst>
      <p:ext uri="{BB962C8B-B14F-4D97-AF65-F5344CB8AC3E}">
        <p14:creationId xmlns:p14="http://schemas.microsoft.com/office/powerpoint/2010/main" val="422925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grpSp>
        <p:nvGrpSpPr>
          <p:cNvPr id="15" name="Grupo 14"/>
          <p:cNvGrpSpPr/>
          <p:nvPr/>
        </p:nvGrpSpPr>
        <p:grpSpPr>
          <a:xfrm>
            <a:off x="488470" y="1435273"/>
            <a:ext cx="8167060" cy="4703674"/>
            <a:chOff x="1114049" y="-524717"/>
            <a:chExt cx="10291774" cy="7514087"/>
          </a:xfrm>
        </p:grpSpPr>
        <p:sp>
          <p:nvSpPr>
            <p:cNvPr id="16" name="Forma livre 15"/>
            <p:cNvSpPr/>
            <p:nvPr/>
          </p:nvSpPr>
          <p:spPr>
            <a:xfrm>
              <a:off x="2836881" y="4020937"/>
              <a:ext cx="379531" cy="2366200"/>
            </a:xfrm>
            <a:custGeom>
              <a:avLst/>
              <a:gdLst>
                <a:gd name="connsiteX0" fmla="*/ 0 w 379531"/>
                <a:gd name="connsiteY0" fmla="*/ 0 h 1664673"/>
                <a:gd name="connsiteX1" fmla="*/ 189765 w 379531"/>
                <a:gd name="connsiteY1" fmla="*/ 0 h 1664673"/>
                <a:gd name="connsiteX2" fmla="*/ 189765 w 379531"/>
                <a:gd name="connsiteY2" fmla="*/ 1664673 h 1664673"/>
                <a:gd name="connsiteX3" fmla="*/ 379531 w 379531"/>
                <a:gd name="connsiteY3" fmla="*/ 1664673 h 1664673"/>
              </a:gdLst>
              <a:ahLst/>
              <a:cxnLst>
                <a:cxn ang="0">
                  <a:pos x="connsiteX0" y="connsiteY0"/>
                </a:cxn>
                <a:cxn ang="0">
                  <a:pos x="connsiteX1" y="connsiteY1"/>
                </a:cxn>
                <a:cxn ang="0">
                  <a:pos x="connsiteX2" y="connsiteY2"/>
                </a:cxn>
                <a:cxn ang="0">
                  <a:pos x="connsiteX3" y="connsiteY3"/>
                </a:cxn>
              </a:cxnLst>
              <a:rect l="l" t="t" r="r" b="b"/>
              <a:pathLst>
                <a:path w="379531" h="1664673">
                  <a:moveTo>
                    <a:pt x="0" y="0"/>
                  </a:moveTo>
                  <a:lnTo>
                    <a:pt x="189765" y="0"/>
                  </a:lnTo>
                  <a:lnTo>
                    <a:pt x="189765" y="1664673"/>
                  </a:lnTo>
                  <a:lnTo>
                    <a:pt x="379531" y="1664673"/>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19836" tIns="592239" rIns="119836" bIns="592239" numCol="1" spcCol="1270" anchor="ctr" anchorCtr="0">
              <a:noAutofit/>
            </a:bodyPr>
            <a:lstStyle/>
            <a:p>
              <a:pPr algn="ctr" defTabSz="200025">
                <a:lnSpc>
                  <a:spcPct val="90000"/>
                </a:lnSpc>
                <a:spcBef>
                  <a:spcPct val="0"/>
                </a:spcBef>
                <a:spcAft>
                  <a:spcPct val="35000"/>
                </a:spcAft>
              </a:pPr>
              <a:endParaRPr lang="pt-PT" sz="450"/>
            </a:p>
          </p:txBody>
        </p:sp>
        <p:sp>
          <p:nvSpPr>
            <p:cNvPr id="17" name="Forma livre 16"/>
            <p:cNvSpPr/>
            <p:nvPr/>
          </p:nvSpPr>
          <p:spPr>
            <a:xfrm>
              <a:off x="5235363" y="4522316"/>
              <a:ext cx="379531" cy="91441"/>
            </a:xfrm>
            <a:custGeom>
              <a:avLst/>
              <a:gdLst>
                <a:gd name="connsiteX0" fmla="*/ 0 w 379531"/>
                <a:gd name="connsiteY0" fmla="*/ 45720 h 91440"/>
                <a:gd name="connsiteX1" fmla="*/ 379531 w 379531"/>
                <a:gd name="connsiteY1" fmla="*/ 45720 h 91440"/>
              </a:gdLst>
              <a:ahLst/>
              <a:cxnLst>
                <a:cxn ang="0">
                  <a:pos x="connsiteX0" y="connsiteY0"/>
                </a:cxn>
                <a:cxn ang="0">
                  <a:pos x="connsiteX1" y="connsiteY1"/>
                </a:cxn>
              </a:cxnLst>
              <a:rect l="l" t="t" r="r" b="b"/>
              <a:pathLst>
                <a:path w="379531" h="91440">
                  <a:moveTo>
                    <a:pt x="0" y="45720"/>
                  </a:moveTo>
                  <a:lnTo>
                    <a:pt x="379531"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44734" tIns="27174" rIns="144733" bIns="27174" numCol="1" spcCol="1270" anchor="ctr" anchorCtr="0">
              <a:noAutofit/>
            </a:bodyPr>
            <a:lstStyle/>
            <a:p>
              <a:pPr algn="ctr" defTabSz="166688">
                <a:lnSpc>
                  <a:spcPct val="90000"/>
                </a:lnSpc>
                <a:spcBef>
                  <a:spcPct val="0"/>
                </a:spcBef>
                <a:spcAft>
                  <a:spcPct val="35000"/>
                </a:spcAft>
              </a:pPr>
              <a:endParaRPr lang="pt-PT" sz="375"/>
            </a:p>
          </p:txBody>
        </p:sp>
        <p:sp>
          <p:nvSpPr>
            <p:cNvPr id="18" name="Forma livre 17"/>
            <p:cNvSpPr/>
            <p:nvPr/>
          </p:nvSpPr>
          <p:spPr>
            <a:xfrm>
              <a:off x="2836881" y="4020937"/>
              <a:ext cx="379531" cy="547099"/>
            </a:xfrm>
            <a:custGeom>
              <a:avLst/>
              <a:gdLst>
                <a:gd name="connsiteX0" fmla="*/ 0 w 379531"/>
                <a:gd name="connsiteY0" fmla="*/ 0 h 547099"/>
                <a:gd name="connsiteX1" fmla="*/ 189765 w 379531"/>
                <a:gd name="connsiteY1" fmla="*/ 0 h 547099"/>
                <a:gd name="connsiteX2" fmla="*/ 189765 w 379531"/>
                <a:gd name="connsiteY2" fmla="*/ 547099 h 547099"/>
                <a:gd name="connsiteX3" fmla="*/ 379531 w 379531"/>
                <a:gd name="connsiteY3" fmla="*/ 547099 h 547099"/>
              </a:gdLst>
              <a:ahLst/>
              <a:cxnLst>
                <a:cxn ang="0">
                  <a:pos x="connsiteX0" y="connsiteY0"/>
                </a:cxn>
                <a:cxn ang="0">
                  <a:pos x="connsiteX1" y="connsiteY1"/>
                </a:cxn>
                <a:cxn ang="0">
                  <a:pos x="connsiteX2" y="connsiteY2"/>
                </a:cxn>
                <a:cxn ang="0">
                  <a:pos x="connsiteX3" y="connsiteY3"/>
                </a:cxn>
              </a:cxnLst>
              <a:rect l="l" t="t" r="r" b="b"/>
              <a:pathLst>
                <a:path w="379531" h="547099">
                  <a:moveTo>
                    <a:pt x="0" y="0"/>
                  </a:moveTo>
                  <a:lnTo>
                    <a:pt x="189765" y="0"/>
                  </a:lnTo>
                  <a:lnTo>
                    <a:pt x="189765" y="547099"/>
                  </a:lnTo>
                  <a:lnTo>
                    <a:pt x="379531" y="547099"/>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39364" tIns="192678" rIns="139365" bIns="192677" numCol="1" spcCol="1270" anchor="ctr" anchorCtr="0">
              <a:noAutofit/>
            </a:bodyPr>
            <a:lstStyle/>
            <a:p>
              <a:pPr algn="ctr" defTabSz="166688">
                <a:lnSpc>
                  <a:spcPct val="90000"/>
                </a:lnSpc>
                <a:spcBef>
                  <a:spcPct val="0"/>
                </a:spcBef>
                <a:spcAft>
                  <a:spcPct val="35000"/>
                </a:spcAft>
              </a:pPr>
              <a:endParaRPr lang="pt-PT" sz="375"/>
            </a:p>
          </p:txBody>
        </p:sp>
        <p:sp>
          <p:nvSpPr>
            <p:cNvPr id="19" name="Forma livre 18"/>
            <p:cNvSpPr/>
            <p:nvPr/>
          </p:nvSpPr>
          <p:spPr>
            <a:xfrm>
              <a:off x="5235363" y="2494377"/>
              <a:ext cx="379531" cy="91441"/>
            </a:xfrm>
            <a:custGeom>
              <a:avLst/>
              <a:gdLst>
                <a:gd name="connsiteX0" fmla="*/ 0 w 379531"/>
                <a:gd name="connsiteY0" fmla="*/ 45720 h 91440"/>
                <a:gd name="connsiteX1" fmla="*/ 379531 w 379531"/>
                <a:gd name="connsiteY1" fmla="*/ 45720 h 91440"/>
              </a:gdLst>
              <a:ahLst/>
              <a:cxnLst>
                <a:cxn ang="0">
                  <a:pos x="connsiteX0" y="connsiteY0"/>
                </a:cxn>
                <a:cxn ang="0">
                  <a:pos x="connsiteX1" y="connsiteY1"/>
                </a:cxn>
              </a:cxnLst>
              <a:rect l="l" t="t" r="r" b="b"/>
              <a:pathLst>
                <a:path w="379531" h="91440">
                  <a:moveTo>
                    <a:pt x="0" y="45720"/>
                  </a:moveTo>
                  <a:lnTo>
                    <a:pt x="379531"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44734" tIns="27174" rIns="144733" bIns="27174" numCol="1" spcCol="1270" anchor="ctr" anchorCtr="0">
              <a:noAutofit/>
            </a:bodyPr>
            <a:lstStyle/>
            <a:p>
              <a:pPr algn="ctr" defTabSz="166688">
                <a:lnSpc>
                  <a:spcPct val="90000"/>
                </a:lnSpc>
                <a:spcBef>
                  <a:spcPct val="0"/>
                </a:spcBef>
                <a:spcAft>
                  <a:spcPct val="35000"/>
                </a:spcAft>
              </a:pPr>
              <a:endParaRPr lang="pt-PT" sz="375"/>
            </a:p>
          </p:txBody>
        </p:sp>
        <p:sp>
          <p:nvSpPr>
            <p:cNvPr id="20" name="Forma livre 19"/>
            <p:cNvSpPr/>
            <p:nvPr/>
          </p:nvSpPr>
          <p:spPr>
            <a:xfrm>
              <a:off x="2836881" y="2540096"/>
              <a:ext cx="379531" cy="1480840"/>
            </a:xfrm>
            <a:custGeom>
              <a:avLst/>
              <a:gdLst>
                <a:gd name="connsiteX0" fmla="*/ 0 w 379531"/>
                <a:gd name="connsiteY0" fmla="*/ 1480840 h 1480840"/>
                <a:gd name="connsiteX1" fmla="*/ 189765 w 379531"/>
                <a:gd name="connsiteY1" fmla="*/ 1480840 h 1480840"/>
                <a:gd name="connsiteX2" fmla="*/ 189765 w 379531"/>
                <a:gd name="connsiteY2" fmla="*/ 0 h 1480840"/>
                <a:gd name="connsiteX3" fmla="*/ 379531 w 379531"/>
                <a:gd name="connsiteY3" fmla="*/ 0 h 1480840"/>
              </a:gdLst>
              <a:ahLst/>
              <a:cxnLst>
                <a:cxn ang="0">
                  <a:pos x="connsiteX0" y="connsiteY0"/>
                </a:cxn>
                <a:cxn ang="0">
                  <a:pos x="connsiteX1" y="connsiteY1"/>
                </a:cxn>
                <a:cxn ang="0">
                  <a:pos x="connsiteX2" y="connsiteY2"/>
                </a:cxn>
                <a:cxn ang="0">
                  <a:pos x="connsiteX3" y="connsiteY3"/>
                </a:cxn>
              </a:cxnLst>
              <a:rect l="l" t="t" r="r" b="b"/>
              <a:pathLst>
                <a:path w="379531" h="1480840">
                  <a:moveTo>
                    <a:pt x="0" y="1480840"/>
                  </a:moveTo>
                  <a:lnTo>
                    <a:pt x="189765" y="1480840"/>
                  </a:lnTo>
                  <a:lnTo>
                    <a:pt x="189765" y="0"/>
                  </a:lnTo>
                  <a:lnTo>
                    <a:pt x="379531" y="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23186" tIns="526652" rIns="123186" bIns="526652" numCol="1" spcCol="1270" anchor="ctr" anchorCtr="0">
              <a:noAutofit/>
            </a:bodyPr>
            <a:lstStyle/>
            <a:p>
              <a:pPr algn="ctr" defTabSz="166688">
                <a:lnSpc>
                  <a:spcPct val="90000"/>
                </a:lnSpc>
                <a:spcBef>
                  <a:spcPct val="0"/>
                </a:spcBef>
                <a:spcAft>
                  <a:spcPct val="35000"/>
                </a:spcAft>
              </a:pPr>
              <a:endParaRPr lang="pt-PT" sz="375"/>
            </a:p>
          </p:txBody>
        </p:sp>
        <p:sp>
          <p:nvSpPr>
            <p:cNvPr id="21" name="Forma livre 20"/>
            <p:cNvSpPr/>
            <p:nvPr/>
          </p:nvSpPr>
          <p:spPr>
            <a:xfrm rot="16200000">
              <a:off x="-794569" y="2981804"/>
              <a:ext cx="5540069" cy="1722834"/>
            </a:xfrm>
            <a:custGeom>
              <a:avLst/>
              <a:gdLst>
                <a:gd name="connsiteX0" fmla="*/ 0 w 5184639"/>
                <a:gd name="connsiteY0" fmla="*/ 0 h 1578799"/>
                <a:gd name="connsiteX1" fmla="*/ 5184639 w 5184639"/>
                <a:gd name="connsiteY1" fmla="*/ 0 h 1578799"/>
                <a:gd name="connsiteX2" fmla="*/ 5184639 w 5184639"/>
                <a:gd name="connsiteY2" fmla="*/ 1578799 h 1578799"/>
                <a:gd name="connsiteX3" fmla="*/ 0 w 5184639"/>
                <a:gd name="connsiteY3" fmla="*/ 1578799 h 1578799"/>
                <a:gd name="connsiteX4" fmla="*/ 0 w 5184639"/>
                <a:gd name="connsiteY4" fmla="*/ 0 h 15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4639" h="1578799">
                  <a:moveTo>
                    <a:pt x="0" y="0"/>
                  </a:moveTo>
                  <a:lnTo>
                    <a:pt x="5184639" y="0"/>
                  </a:lnTo>
                  <a:lnTo>
                    <a:pt x="5184639" y="1578799"/>
                  </a:lnTo>
                  <a:lnTo>
                    <a:pt x="0" y="1578799"/>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25717" tIns="25717" rIns="25718" bIns="25718" numCol="1" spcCol="1270" anchor="ctr" anchorCtr="0">
              <a:noAutofit/>
            </a:bodyPr>
            <a:lstStyle/>
            <a:p>
              <a:pPr algn="ctr" defTabSz="1800225">
                <a:lnSpc>
                  <a:spcPct val="90000"/>
                </a:lnSpc>
                <a:spcBef>
                  <a:spcPct val="0"/>
                </a:spcBef>
                <a:spcAft>
                  <a:spcPct val="35000"/>
                </a:spcAft>
              </a:pPr>
              <a:r>
                <a:rPr lang="pt-PT" sz="3600" dirty="0"/>
                <a:t>CONSTITUIÇÃO REPUBLICANA</a:t>
              </a:r>
            </a:p>
          </p:txBody>
        </p:sp>
        <p:sp>
          <p:nvSpPr>
            <p:cNvPr id="22" name="Forma livre 21"/>
            <p:cNvSpPr/>
            <p:nvPr/>
          </p:nvSpPr>
          <p:spPr>
            <a:xfrm>
              <a:off x="3216413" y="1799055"/>
              <a:ext cx="2155062" cy="1559797"/>
            </a:xfrm>
            <a:custGeom>
              <a:avLst/>
              <a:gdLst>
                <a:gd name="connsiteX0" fmla="*/ 0 w 1897658"/>
                <a:gd name="connsiteY0" fmla="*/ 0 h 1325410"/>
                <a:gd name="connsiteX1" fmla="*/ 1897658 w 1897658"/>
                <a:gd name="connsiteY1" fmla="*/ 0 h 1325410"/>
                <a:gd name="connsiteX2" fmla="*/ 1897658 w 1897658"/>
                <a:gd name="connsiteY2" fmla="*/ 1325410 h 1325410"/>
                <a:gd name="connsiteX3" fmla="*/ 0 w 1897658"/>
                <a:gd name="connsiteY3" fmla="*/ 1325410 h 1325410"/>
                <a:gd name="connsiteX4" fmla="*/ 0 w 1897658"/>
                <a:gd name="connsiteY4" fmla="*/ 0 h 1325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658" h="1325410">
                  <a:moveTo>
                    <a:pt x="0" y="0"/>
                  </a:moveTo>
                  <a:lnTo>
                    <a:pt x="1897658" y="0"/>
                  </a:lnTo>
                  <a:lnTo>
                    <a:pt x="1897658" y="1325410"/>
                  </a:lnTo>
                  <a:lnTo>
                    <a:pt x="0" y="1325410"/>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algn="ctr" defTabSz="600075">
                <a:lnSpc>
                  <a:spcPct val="90000"/>
                </a:lnSpc>
                <a:spcBef>
                  <a:spcPct val="0"/>
                </a:spcBef>
                <a:spcAft>
                  <a:spcPct val="35000"/>
                </a:spcAft>
              </a:pPr>
              <a:r>
                <a:rPr lang="pt-PT" sz="1500" dirty="0"/>
                <a:t>Conferiu maior importância ao poder legislativo do que ao executivo</a:t>
              </a:r>
            </a:p>
          </p:txBody>
        </p:sp>
        <p:sp>
          <p:nvSpPr>
            <p:cNvPr id="23" name="Forma livre 22"/>
            <p:cNvSpPr/>
            <p:nvPr/>
          </p:nvSpPr>
          <p:spPr>
            <a:xfrm>
              <a:off x="5604788" y="-524717"/>
              <a:ext cx="5801035" cy="4325446"/>
            </a:xfrm>
            <a:custGeom>
              <a:avLst/>
              <a:gdLst>
                <a:gd name="connsiteX0" fmla="*/ 0 w 4122720"/>
                <a:gd name="connsiteY0" fmla="*/ 0 h 2676879"/>
                <a:gd name="connsiteX1" fmla="*/ 4122720 w 4122720"/>
                <a:gd name="connsiteY1" fmla="*/ 0 h 2676879"/>
                <a:gd name="connsiteX2" fmla="*/ 4122720 w 4122720"/>
                <a:gd name="connsiteY2" fmla="*/ 2676879 h 2676879"/>
                <a:gd name="connsiteX3" fmla="*/ 0 w 4122720"/>
                <a:gd name="connsiteY3" fmla="*/ 2676879 h 2676879"/>
                <a:gd name="connsiteX4" fmla="*/ 0 w 4122720"/>
                <a:gd name="connsiteY4" fmla="*/ 0 h 267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2720" h="2676879">
                  <a:moveTo>
                    <a:pt x="0" y="0"/>
                  </a:moveTo>
                  <a:lnTo>
                    <a:pt x="4122720" y="0"/>
                  </a:lnTo>
                  <a:lnTo>
                    <a:pt x="4122720" y="2676879"/>
                  </a:lnTo>
                  <a:lnTo>
                    <a:pt x="0" y="2676879"/>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defTabSz="533400">
                <a:lnSpc>
                  <a:spcPct val="90000"/>
                </a:lnSpc>
                <a:spcBef>
                  <a:spcPct val="0"/>
                </a:spcBef>
                <a:spcAft>
                  <a:spcPct val="35000"/>
                </a:spcAft>
              </a:pPr>
              <a:r>
                <a:rPr lang="pt-PT" sz="1500" dirty="0"/>
                <a:t>O Presidente da República:</a:t>
              </a:r>
            </a:p>
            <a:p>
              <a:pPr marL="176213" indent="-176213" defTabSz="533400">
                <a:lnSpc>
                  <a:spcPct val="90000"/>
                </a:lnSpc>
                <a:spcBef>
                  <a:spcPct val="0"/>
                </a:spcBef>
                <a:spcAft>
                  <a:spcPct val="35000"/>
                </a:spcAft>
                <a:buFont typeface="Calibri" panose="020F0502020204030204" pitchFamily="34" charset="0"/>
                <a:buChar char="‐"/>
              </a:pPr>
              <a:r>
                <a:rPr lang="pt-PT" sz="1500" dirty="0" smtClean="0"/>
                <a:t>não </a:t>
              </a:r>
              <a:r>
                <a:rPr lang="pt-PT" sz="1500" dirty="0"/>
                <a:t>podia dissolver o Congresso</a:t>
              </a:r>
            </a:p>
            <a:p>
              <a:pPr marL="176213" indent="-176213" defTabSz="533400">
                <a:lnSpc>
                  <a:spcPct val="90000"/>
                </a:lnSpc>
                <a:spcBef>
                  <a:spcPct val="0"/>
                </a:spcBef>
                <a:spcAft>
                  <a:spcPct val="35000"/>
                </a:spcAft>
                <a:buFont typeface="Calibri" panose="020F0502020204030204" pitchFamily="34" charset="0"/>
                <a:buChar char="‐"/>
              </a:pPr>
              <a:r>
                <a:rPr lang="pt-PT" sz="1500" dirty="0" smtClean="0"/>
                <a:t>não </a:t>
              </a:r>
              <a:r>
                <a:rPr lang="pt-PT" sz="1500" dirty="0"/>
                <a:t>dispunha de direito de veto</a:t>
              </a:r>
            </a:p>
            <a:p>
              <a:pPr defTabSz="533400">
                <a:lnSpc>
                  <a:spcPct val="90000"/>
                </a:lnSpc>
                <a:spcBef>
                  <a:spcPct val="0"/>
                </a:spcBef>
                <a:spcAft>
                  <a:spcPct val="35000"/>
                </a:spcAft>
              </a:pPr>
              <a:r>
                <a:rPr lang="pt-PT" sz="1500" dirty="0"/>
                <a:t>Os ministros prestavam contas perante as Câmaras (Congresso e Senado)</a:t>
              </a:r>
            </a:p>
            <a:p>
              <a:pPr defTabSz="533400">
                <a:lnSpc>
                  <a:spcPct val="90000"/>
                </a:lnSpc>
                <a:spcBef>
                  <a:spcPct val="0"/>
                </a:spcBef>
                <a:spcAft>
                  <a:spcPct val="35000"/>
                </a:spcAft>
              </a:pPr>
              <a:r>
                <a:rPr lang="pt-PT" sz="1500" dirty="0"/>
                <a:t>Instituiu um sistema parlamentar</a:t>
              </a:r>
            </a:p>
            <a:p>
              <a:pPr defTabSz="533400">
                <a:lnSpc>
                  <a:spcPct val="90000"/>
                </a:lnSpc>
                <a:spcBef>
                  <a:spcPct val="0"/>
                </a:spcBef>
                <a:spcAft>
                  <a:spcPct val="35000"/>
                </a:spcAft>
              </a:pPr>
              <a:r>
                <a:rPr lang="pt-PT" sz="1500" dirty="0"/>
                <a:t>Consagrou o regime presidencialista:</a:t>
              </a:r>
            </a:p>
            <a:p>
              <a:pPr marL="176213" indent="-176213" defTabSz="533400">
                <a:lnSpc>
                  <a:spcPct val="90000"/>
                </a:lnSpc>
                <a:spcBef>
                  <a:spcPct val="0"/>
                </a:spcBef>
                <a:spcAft>
                  <a:spcPct val="35000"/>
                </a:spcAft>
                <a:buFont typeface="Calibri" panose="020F0502020204030204" pitchFamily="34" charset="0"/>
                <a:buChar char="‐"/>
              </a:pPr>
              <a:r>
                <a:rPr lang="pt-PT" sz="1500" dirty="0" smtClean="0"/>
                <a:t>fazia </a:t>
              </a:r>
              <a:r>
                <a:rPr lang="pt-PT" sz="1500" dirty="0"/>
                <a:t>do Presidente da República uma figura representativa que promulgava as leis aprovadas pelo </a:t>
              </a:r>
              <a:r>
                <a:rPr lang="pt-PT" sz="1500" dirty="0" smtClean="0"/>
                <a:t>Congresso</a:t>
              </a:r>
              <a:endParaRPr lang="pt-PT" sz="1500" dirty="0"/>
            </a:p>
          </p:txBody>
        </p:sp>
        <p:sp>
          <p:nvSpPr>
            <p:cNvPr id="24" name="Forma livre 23"/>
            <p:cNvSpPr/>
            <p:nvPr/>
          </p:nvSpPr>
          <p:spPr>
            <a:xfrm>
              <a:off x="3216414" y="3614314"/>
              <a:ext cx="2155062" cy="1891675"/>
            </a:xfrm>
            <a:custGeom>
              <a:avLst/>
              <a:gdLst>
                <a:gd name="connsiteX0" fmla="*/ 0 w 1897658"/>
                <a:gd name="connsiteY0" fmla="*/ 0 h 988124"/>
                <a:gd name="connsiteX1" fmla="*/ 1897658 w 1897658"/>
                <a:gd name="connsiteY1" fmla="*/ 0 h 988124"/>
                <a:gd name="connsiteX2" fmla="*/ 1897658 w 1897658"/>
                <a:gd name="connsiteY2" fmla="*/ 988124 h 988124"/>
                <a:gd name="connsiteX3" fmla="*/ 0 w 1897658"/>
                <a:gd name="connsiteY3" fmla="*/ 988124 h 988124"/>
                <a:gd name="connsiteX4" fmla="*/ 0 w 1897658"/>
                <a:gd name="connsiteY4" fmla="*/ 0 h 98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658" h="988124">
                  <a:moveTo>
                    <a:pt x="0" y="0"/>
                  </a:moveTo>
                  <a:lnTo>
                    <a:pt x="1897658" y="0"/>
                  </a:lnTo>
                  <a:lnTo>
                    <a:pt x="1897658" y="988124"/>
                  </a:lnTo>
                  <a:lnTo>
                    <a:pt x="0" y="98812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algn="ctr" defTabSz="533400">
                <a:lnSpc>
                  <a:spcPct val="90000"/>
                </a:lnSpc>
                <a:spcBef>
                  <a:spcPct val="0"/>
                </a:spcBef>
                <a:spcAft>
                  <a:spcPct val="35000"/>
                </a:spcAft>
              </a:pPr>
              <a:r>
                <a:rPr lang="pt-PT" sz="1500" dirty="0"/>
                <a:t>Consagrou a igualdade dos cidadãos e as </a:t>
              </a:r>
              <a:r>
                <a:rPr lang="pt-PT" sz="1500" dirty="0" smtClean="0"/>
                <a:t>liberdades fundamentais</a:t>
              </a:r>
              <a:endParaRPr lang="pt-PT" sz="1500" dirty="0"/>
            </a:p>
          </p:txBody>
        </p:sp>
        <p:sp>
          <p:nvSpPr>
            <p:cNvPr id="25" name="Forma livre 24"/>
            <p:cNvSpPr/>
            <p:nvPr/>
          </p:nvSpPr>
          <p:spPr>
            <a:xfrm>
              <a:off x="5604788" y="4068303"/>
              <a:ext cx="5801035" cy="1025106"/>
            </a:xfrm>
            <a:custGeom>
              <a:avLst/>
              <a:gdLst>
                <a:gd name="connsiteX0" fmla="*/ 0 w 4277265"/>
                <a:gd name="connsiteY0" fmla="*/ 0 h 1089724"/>
                <a:gd name="connsiteX1" fmla="*/ 4277265 w 4277265"/>
                <a:gd name="connsiteY1" fmla="*/ 0 h 1089724"/>
                <a:gd name="connsiteX2" fmla="*/ 4277265 w 4277265"/>
                <a:gd name="connsiteY2" fmla="*/ 1089724 h 1089724"/>
                <a:gd name="connsiteX3" fmla="*/ 0 w 4277265"/>
                <a:gd name="connsiteY3" fmla="*/ 1089724 h 1089724"/>
                <a:gd name="connsiteX4" fmla="*/ 0 w 4277265"/>
                <a:gd name="connsiteY4" fmla="*/ 0 h 108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265" h="1089724">
                  <a:moveTo>
                    <a:pt x="0" y="0"/>
                  </a:moveTo>
                  <a:lnTo>
                    <a:pt x="4277265" y="0"/>
                  </a:lnTo>
                  <a:lnTo>
                    <a:pt x="4277265" y="1089724"/>
                  </a:lnTo>
                  <a:lnTo>
                    <a:pt x="0" y="108972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defTabSz="533400">
                <a:lnSpc>
                  <a:spcPct val="90000"/>
                </a:lnSpc>
                <a:spcBef>
                  <a:spcPct val="0"/>
                </a:spcBef>
                <a:spcAft>
                  <a:spcPct val="35000"/>
                </a:spcAft>
              </a:pPr>
              <a:r>
                <a:rPr lang="pt-PT" sz="1500" dirty="0"/>
                <a:t>Aboliu o privilégio do nascimento</a:t>
              </a:r>
            </a:p>
            <a:p>
              <a:pPr defTabSz="533400">
                <a:lnSpc>
                  <a:spcPct val="90000"/>
                </a:lnSpc>
                <a:spcBef>
                  <a:spcPct val="0"/>
                </a:spcBef>
                <a:spcAft>
                  <a:spcPct val="35000"/>
                </a:spcAft>
              </a:pPr>
              <a:r>
                <a:rPr lang="pt-PT" sz="1500" dirty="0"/>
                <a:t>Extinguiu os títulos nobiliárquicos</a:t>
              </a:r>
            </a:p>
          </p:txBody>
        </p:sp>
        <p:sp>
          <p:nvSpPr>
            <p:cNvPr id="26" name="Forma livre 25"/>
            <p:cNvSpPr/>
            <p:nvPr/>
          </p:nvSpPr>
          <p:spPr>
            <a:xfrm>
              <a:off x="3216414" y="5761450"/>
              <a:ext cx="2155062" cy="1227920"/>
            </a:xfrm>
            <a:custGeom>
              <a:avLst/>
              <a:gdLst>
                <a:gd name="connsiteX0" fmla="*/ 0 w 1897658"/>
                <a:gd name="connsiteY0" fmla="*/ 0 h 957744"/>
                <a:gd name="connsiteX1" fmla="*/ 1897658 w 1897658"/>
                <a:gd name="connsiteY1" fmla="*/ 0 h 957744"/>
                <a:gd name="connsiteX2" fmla="*/ 1897658 w 1897658"/>
                <a:gd name="connsiteY2" fmla="*/ 957744 h 957744"/>
                <a:gd name="connsiteX3" fmla="*/ 0 w 1897658"/>
                <a:gd name="connsiteY3" fmla="*/ 957744 h 957744"/>
                <a:gd name="connsiteX4" fmla="*/ 0 w 1897658"/>
                <a:gd name="connsiteY4" fmla="*/ 0 h 957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658" h="957744">
                  <a:moveTo>
                    <a:pt x="0" y="0"/>
                  </a:moveTo>
                  <a:lnTo>
                    <a:pt x="1897658" y="0"/>
                  </a:lnTo>
                  <a:lnTo>
                    <a:pt x="1897658" y="957744"/>
                  </a:lnTo>
                  <a:lnTo>
                    <a:pt x="0" y="95774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algn="ctr" defTabSz="533400">
                <a:lnSpc>
                  <a:spcPct val="90000"/>
                </a:lnSpc>
                <a:spcBef>
                  <a:spcPct val="0"/>
                </a:spcBef>
                <a:spcAft>
                  <a:spcPct val="35000"/>
                </a:spcAft>
              </a:pPr>
              <a:r>
                <a:rPr lang="pt-PT" sz="1500" dirty="0"/>
                <a:t>Instituiu a liberdade religiosa e a laicização do Estado</a:t>
              </a:r>
            </a:p>
          </p:txBody>
        </p:sp>
      </p:grpSp>
      <p:sp>
        <p:nvSpPr>
          <p:cNvPr id="27" name="Título 1"/>
          <p:cNvSpPr txBox="1">
            <a:spLocks/>
          </p:cNvSpPr>
          <p:nvPr/>
        </p:nvSpPr>
        <p:spPr>
          <a:xfrm>
            <a:off x="431391" y="578836"/>
            <a:ext cx="7524750"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dirty="0" smtClean="0"/>
              <a:t>A CONSTITUIÇÃO DE 1911</a:t>
            </a:r>
            <a:endParaRPr lang="es-ES" sz="3200" b="1" dirty="0"/>
          </a:p>
        </p:txBody>
      </p:sp>
    </p:spTree>
    <p:extLst>
      <p:ext uri="{BB962C8B-B14F-4D97-AF65-F5344CB8AC3E}">
        <p14:creationId xmlns:p14="http://schemas.microsoft.com/office/powerpoint/2010/main" val="322491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14215" y="584200"/>
            <a:ext cx="7927975" cy="584200"/>
          </a:xfrm>
          <a:prstGeom prst="rect">
            <a:avLst/>
          </a:prstGeom>
        </p:spPr>
        <p:txBody>
          <a:bodyPr>
            <a:spAutoFit/>
          </a:bodyPr>
          <a:lstStyle/>
          <a:p>
            <a:pPr algn="l"/>
            <a:r>
              <a:rPr lang="pt-PT" sz="3200" b="1" dirty="0" smtClean="0"/>
              <a:t>A FRAGILIDADE GOVERNATIVA</a:t>
            </a:r>
            <a:endParaRPr lang="es-ES" sz="3200" b="1" dirty="0"/>
          </a:p>
        </p:txBody>
      </p:sp>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grpSp>
        <p:nvGrpSpPr>
          <p:cNvPr id="7" name="Grupo 6"/>
          <p:cNvGrpSpPr/>
          <p:nvPr/>
        </p:nvGrpSpPr>
        <p:grpSpPr>
          <a:xfrm>
            <a:off x="503238" y="1599665"/>
            <a:ext cx="5139552" cy="4437345"/>
            <a:chOff x="2410813" y="1610621"/>
            <a:chExt cx="7943479" cy="6127473"/>
          </a:xfrm>
        </p:grpSpPr>
        <p:sp>
          <p:nvSpPr>
            <p:cNvPr id="8" name="Forma livre 7"/>
            <p:cNvSpPr/>
            <p:nvPr/>
          </p:nvSpPr>
          <p:spPr>
            <a:xfrm>
              <a:off x="2410813" y="1610621"/>
              <a:ext cx="3952826" cy="1128076"/>
            </a:xfrm>
            <a:custGeom>
              <a:avLst/>
              <a:gdLst>
                <a:gd name="connsiteX0" fmla="*/ 0 w 3952826"/>
                <a:gd name="connsiteY0" fmla="*/ 99646 h 996457"/>
                <a:gd name="connsiteX1" fmla="*/ 99646 w 3952826"/>
                <a:gd name="connsiteY1" fmla="*/ 0 h 996457"/>
                <a:gd name="connsiteX2" fmla="*/ 3853180 w 3952826"/>
                <a:gd name="connsiteY2" fmla="*/ 0 h 996457"/>
                <a:gd name="connsiteX3" fmla="*/ 3952826 w 3952826"/>
                <a:gd name="connsiteY3" fmla="*/ 99646 h 996457"/>
                <a:gd name="connsiteX4" fmla="*/ 3952826 w 3952826"/>
                <a:gd name="connsiteY4" fmla="*/ 896811 h 996457"/>
                <a:gd name="connsiteX5" fmla="*/ 3853180 w 3952826"/>
                <a:gd name="connsiteY5" fmla="*/ 996457 h 996457"/>
                <a:gd name="connsiteX6" fmla="*/ 99646 w 3952826"/>
                <a:gd name="connsiteY6" fmla="*/ 996457 h 996457"/>
                <a:gd name="connsiteX7" fmla="*/ 0 w 3952826"/>
                <a:gd name="connsiteY7" fmla="*/ 896811 h 996457"/>
                <a:gd name="connsiteX8" fmla="*/ 0 w 3952826"/>
                <a:gd name="connsiteY8" fmla="*/ 99646 h 9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826" h="996457">
                  <a:moveTo>
                    <a:pt x="0" y="99646"/>
                  </a:moveTo>
                  <a:cubicBezTo>
                    <a:pt x="0" y="44613"/>
                    <a:pt x="44613" y="0"/>
                    <a:pt x="99646" y="0"/>
                  </a:cubicBezTo>
                  <a:lnTo>
                    <a:pt x="3853180" y="0"/>
                  </a:lnTo>
                  <a:cubicBezTo>
                    <a:pt x="3908213" y="0"/>
                    <a:pt x="3952826" y="44613"/>
                    <a:pt x="3952826" y="99646"/>
                  </a:cubicBezTo>
                  <a:lnTo>
                    <a:pt x="3952826" y="896811"/>
                  </a:lnTo>
                  <a:cubicBezTo>
                    <a:pt x="3952826" y="951844"/>
                    <a:pt x="3908213" y="996457"/>
                    <a:pt x="3853180" y="996457"/>
                  </a:cubicBezTo>
                  <a:lnTo>
                    <a:pt x="99646" y="996457"/>
                  </a:lnTo>
                  <a:cubicBezTo>
                    <a:pt x="44613" y="996457"/>
                    <a:pt x="0" y="951844"/>
                    <a:pt x="0" y="896811"/>
                  </a:cubicBezTo>
                  <a:lnTo>
                    <a:pt x="0" y="99646"/>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08000" tIns="108000" rIns="108000" bIns="108000" numCol="1" spcCol="1270" anchor="ctr" anchorCtr="0">
              <a:noAutofit/>
            </a:bodyPr>
            <a:lstStyle/>
            <a:p>
              <a:pPr algn="ctr" defTabSz="666750">
                <a:lnSpc>
                  <a:spcPct val="90000"/>
                </a:lnSpc>
                <a:spcBef>
                  <a:spcPct val="0"/>
                </a:spcBef>
                <a:spcAft>
                  <a:spcPct val="35000"/>
                </a:spcAft>
              </a:pPr>
              <a:r>
                <a:rPr lang="pt-PT" sz="1400" dirty="0"/>
                <a:t>DIVISÕES NO INTERIOR DO PARTIDO REPUBLICANO ORIGINARAM NOVOS PARTIDOS POLÍTICOS</a:t>
              </a:r>
            </a:p>
          </p:txBody>
        </p:sp>
        <p:sp>
          <p:nvSpPr>
            <p:cNvPr id="9" name="Forma livre 8"/>
            <p:cNvSpPr/>
            <p:nvPr/>
          </p:nvSpPr>
          <p:spPr>
            <a:xfrm>
              <a:off x="2806096" y="2738698"/>
              <a:ext cx="395282" cy="747343"/>
            </a:xfrm>
            <a:custGeom>
              <a:avLst/>
              <a:gdLst/>
              <a:ahLst/>
              <a:cxnLst/>
              <a:rect l="0" t="0" r="0" b="0"/>
              <a:pathLst>
                <a:path>
                  <a:moveTo>
                    <a:pt x="0" y="0"/>
                  </a:moveTo>
                  <a:lnTo>
                    <a:pt x="0" y="747343"/>
                  </a:lnTo>
                  <a:lnTo>
                    <a:pt x="395282" y="747343"/>
                  </a:lnTo>
                </a:path>
              </a:pathLst>
            </a:custGeom>
            <a:ln w="28575"/>
          </p:spPr>
          <p:style>
            <a:lnRef idx="1">
              <a:schemeClr val="accent6"/>
            </a:lnRef>
            <a:fillRef idx="0">
              <a:schemeClr val="accent6"/>
            </a:fillRef>
            <a:effectRef idx="0">
              <a:schemeClr val="accent6"/>
            </a:effectRef>
            <a:fontRef idx="minor">
              <a:schemeClr val="tx1"/>
            </a:fontRef>
          </p:style>
        </p:sp>
        <p:sp>
          <p:nvSpPr>
            <p:cNvPr id="10" name="Forma livre 9"/>
            <p:cNvSpPr/>
            <p:nvPr/>
          </p:nvSpPr>
          <p:spPr>
            <a:xfrm>
              <a:off x="3201379" y="3286869"/>
              <a:ext cx="2942175" cy="996457"/>
            </a:xfrm>
            <a:custGeom>
              <a:avLst/>
              <a:gdLst>
                <a:gd name="connsiteX0" fmla="*/ 0 w 2802086"/>
                <a:gd name="connsiteY0" fmla="*/ 99646 h 996457"/>
                <a:gd name="connsiteX1" fmla="*/ 99646 w 2802086"/>
                <a:gd name="connsiteY1" fmla="*/ 0 h 996457"/>
                <a:gd name="connsiteX2" fmla="*/ 2702440 w 2802086"/>
                <a:gd name="connsiteY2" fmla="*/ 0 h 996457"/>
                <a:gd name="connsiteX3" fmla="*/ 2802086 w 2802086"/>
                <a:gd name="connsiteY3" fmla="*/ 99646 h 996457"/>
                <a:gd name="connsiteX4" fmla="*/ 2802086 w 2802086"/>
                <a:gd name="connsiteY4" fmla="*/ 896811 h 996457"/>
                <a:gd name="connsiteX5" fmla="*/ 2702440 w 2802086"/>
                <a:gd name="connsiteY5" fmla="*/ 996457 h 996457"/>
                <a:gd name="connsiteX6" fmla="*/ 99646 w 2802086"/>
                <a:gd name="connsiteY6" fmla="*/ 996457 h 996457"/>
                <a:gd name="connsiteX7" fmla="*/ 0 w 2802086"/>
                <a:gd name="connsiteY7" fmla="*/ 896811 h 996457"/>
                <a:gd name="connsiteX8" fmla="*/ 0 w 2802086"/>
                <a:gd name="connsiteY8" fmla="*/ 99646 h 9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086" h="996457">
                  <a:moveTo>
                    <a:pt x="0" y="99646"/>
                  </a:moveTo>
                  <a:cubicBezTo>
                    <a:pt x="0" y="44613"/>
                    <a:pt x="44613" y="0"/>
                    <a:pt x="99646" y="0"/>
                  </a:cubicBezTo>
                  <a:lnTo>
                    <a:pt x="2702440" y="0"/>
                  </a:lnTo>
                  <a:cubicBezTo>
                    <a:pt x="2757473" y="0"/>
                    <a:pt x="2802086" y="44613"/>
                    <a:pt x="2802086" y="99646"/>
                  </a:cubicBezTo>
                  <a:lnTo>
                    <a:pt x="2802086" y="896811"/>
                  </a:lnTo>
                  <a:cubicBezTo>
                    <a:pt x="2802086" y="951844"/>
                    <a:pt x="2757473" y="996457"/>
                    <a:pt x="2702440" y="996457"/>
                  </a:cubicBezTo>
                  <a:lnTo>
                    <a:pt x="99646" y="996457"/>
                  </a:lnTo>
                  <a:cubicBezTo>
                    <a:pt x="44613" y="996457"/>
                    <a:pt x="0" y="951844"/>
                    <a:pt x="0" y="896811"/>
                  </a:cubicBezTo>
                  <a:lnTo>
                    <a:pt x="0" y="99646"/>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47606" tIns="39034" rIns="47606" bIns="39034" numCol="1" spcCol="1270" anchor="ctr" anchorCtr="0">
              <a:noAutofit/>
            </a:bodyPr>
            <a:lstStyle/>
            <a:p>
              <a:pPr algn="ctr" defTabSz="600075">
                <a:lnSpc>
                  <a:spcPct val="90000"/>
                </a:lnSpc>
                <a:spcBef>
                  <a:spcPct val="0"/>
                </a:spcBef>
                <a:spcAft>
                  <a:spcPct val="35000"/>
                </a:spcAft>
              </a:pPr>
              <a:r>
                <a:rPr lang="pt-PT" sz="1350" dirty="0"/>
                <a:t> Partido Democrático, liderado por Afonso Costa</a:t>
              </a:r>
            </a:p>
          </p:txBody>
        </p:sp>
        <p:sp>
          <p:nvSpPr>
            <p:cNvPr id="11" name="Forma livre 10"/>
            <p:cNvSpPr/>
            <p:nvPr/>
          </p:nvSpPr>
          <p:spPr>
            <a:xfrm>
              <a:off x="2806096" y="2738698"/>
              <a:ext cx="395282" cy="1992914"/>
            </a:xfrm>
            <a:custGeom>
              <a:avLst/>
              <a:gdLst/>
              <a:ahLst/>
              <a:cxnLst/>
              <a:rect l="0" t="0" r="0" b="0"/>
              <a:pathLst>
                <a:path>
                  <a:moveTo>
                    <a:pt x="0" y="0"/>
                  </a:moveTo>
                  <a:lnTo>
                    <a:pt x="0" y="1992914"/>
                  </a:lnTo>
                  <a:lnTo>
                    <a:pt x="395282" y="1992914"/>
                  </a:lnTo>
                </a:path>
              </a:pathLst>
            </a:custGeom>
            <a:ln w="28575"/>
          </p:spPr>
          <p:style>
            <a:lnRef idx="1">
              <a:schemeClr val="accent6"/>
            </a:lnRef>
            <a:fillRef idx="0">
              <a:schemeClr val="accent6"/>
            </a:fillRef>
            <a:effectRef idx="0">
              <a:schemeClr val="accent6"/>
            </a:effectRef>
            <a:fontRef idx="minor">
              <a:schemeClr val="tx1"/>
            </a:fontRef>
          </p:style>
        </p:sp>
        <p:sp>
          <p:nvSpPr>
            <p:cNvPr id="12" name="Forma livre 11"/>
            <p:cNvSpPr/>
            <p:nvPr/>
          </p:nvSpPr>
          <p:spPr>
            <a:xfrm>
              <a:off x="3201379" y="4997639"/>
              <a:ext cx="2942175" cy="996457"/>
            </a:xfrm>
            <a:custGeom>
              <a:avLst/>
              <a:gdLst>
                <a:gd name="connsiteX0" fmla="*/ 0 w 2748133"/>
                <a:gd name="connsiteY0" fmla="*/ 99646 h 996457"/>
                <a:gd name="connsiteX1" fmla="*/ 99646 w 2748133"/>
                <a:gd name="connsiteY1" fmla="*/ 0 h 996457"/>
                <a:gd name="connsiteX2" fmla="*/ 2648487 w 2748133"/>
                <a:gd name="connsiteY2" fmla="*/ 0 h 996457"/>
                <a:gd name="connsiteX3" fmla="*/ 2748133 w 2748133"/>
                <a:gd name="connsiteY3" fmla="*/ 99646 h 996457"/>
                <a:gd name="connsiteX4" fmla="*/ 2748133 w 2748133"/>
                <a:gd name="connsiteY4" fmla="*/ 896811 h 996457"/>
                <a:gd name="connsiteX5" fmla="*/ 2648487 w 2748133"/>
                <a:gd name="connsiteY5" fmla="*/ 996457 h 996457"/>
                <a:gd name="connsiteX6" fmla="*/ 99646 w 2748133"/>
                <a:gd name="connsiteY6" fmla="*/ 996457 h 996457"/>
                <a:gd name="connsiteX7" fmla="*/ 0 w 2748133"/>
                <a:gd name="connsiteY7" fmla="*/ 896811 h 996457"/>
                <a:gd name="connsiteX8" fmla="*/ 0 w 2748133"/>
                <a:gd name="connsiteY8" fmla="*/ 99646 h 9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133" h="996457">
                  <a:moveTo>
                    <a:pt x="0" y="99646"/>
                  </a:moveTo>
                  <a:cubicBezTo>
                    <a:pt x="0" y="44613"/>
                    <a:pt x="44613" y="0"/>
                    <a:pt x="99646" y="0"/>
                  </a:cubicBezTo>
                  <a:lnTo>
                    <a:pt x="2648487" y="0"/>
                  </a:lnTo>
                  <a:cubicBezTo>
                    <a:pt x="2703520" y="0"/>
                    <a:pt x="2748133" y="44613"/>
                    <a:pt x="2748133" y="99646"/>
                  </a:cubicBezTo>
                  <a:lnTo>
                    <a:pt x="2748133" y="896811"/>
                  </a:lnTo>
                  <a:cubicBezTo>
                    <a:pt x="2748133" y="951844"/>
                    <a:pt x="2703520" y="996457"/>
                    <a:pt x="2648487" y="996457"/>
                  </a:cubicBezTo>
                  <a:lnTo>
                    <a:pt x="99646" y="996457"/>
                  </a:lnTo>
                  <a:cubicBezTo>
                    <a:pt x="44613" y="996457"/>
                    <a:pt x="0" y="951844"/>
                    <a:pt x="0" y="896811"/>
                  </a:cubicBezTo>
                  <a:lnTo>
                    <a:pt x="0" y="99646"/>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47606" tIns="39034" rIns="47606" bIns="39034" numCol="1" spcCol="1270" anchor="ctr" anchorCtr="0">
              <a:noAutofit/>
            </a:bodyPr>
            <a:lstStyle/>
            <a:p>
              <a:pPr algn="ctr" defTabSz="600075">
                <a:lnSpc>
                  <a:spcPct val="90000"/>
                </a:lnSpc>
                <a:spcBef>
                  <a:spcPct val="0"/>
                </a:spcBef>
                <a:spcAft>
                  <a:spcPct val="35000"/>
                </a:spcAft>
              </a:pPr>
              <a:r>
                <a:rPr lang="pt-PT" sz="1350" dirty="0"/>
                <a:t>Partido Evolucionista, chefiado por António José de Almeida</a:t>
              </a:r>
            </a:p>
          </p:txBody>
        </p:sp>
        <p:sp>
          <p:nvSpPr>
            <p:cNvPr id="13" name="Forma livre 12"/>
            <p:cNvSpPr/>
            <p:nvPr/>
          </p:nvSpPr>
          <p:spPr>
            <a:xfrm>
              <a:off x="2806096" y="2738698"/>
              <a:ext cx="395282" cy="3238486"/>
            </a:xfrm>
            <a:custGeom>
              <a:avLst/>
              <a:gdLst/>
              <a:ahLst/>
              <a:cxnLst/>
              <a:rect l="0" t="0" r="0" b="0"/>
              <a:pathLst>
                <a:path>
                  <a:moveTo>
                    <a:pt x="0" y="0"/>
                  </a:moveTo>
                  <a:lnTo>
                    <a:pt x="0" y="3238486"/>
                  </a:lnTo>
                  <a:lnTo>
                    <a:pt x="395282" y="3238486"/>
                  </a:lnTo>
                </a:path>
              </a:pathLst>
            </a:custGeom>
            <a:ln w="28575"/>
          </p:spPr>
          <p:style>
            <a:lnRef idx="1">
              <a:schemeClr val="accent6"/>
            </a:lnRef>
            <a:fillRef idx="0">
              <a:schemeClr val="accent6"/>
            </a:fillRef>
            <a:effectRef idx="0">
              <a:schemeClr val="accent6"/>
            </a:effectRef>
            <a:fontRef idx="minor">
              <a:schemeClr val="tx1"/>
            </a:fontRef>
          </p:style>
        </p:sp>
        <p:sp>
          <p:nvSpPr>
            <p:cNvPr id="14" name="Forma livre 13"/>
            <p:cNvSpPr/>
            <p:nvPr/>
          </p:nvSpPr>
          <p:spPr>
            <a:xfrm>
              <a:off x="3201379" y="6741638"/>
              <a:ext cx="2942175" cy="996456"/>
            </a:xfrm>
            <a:custGeom>
              <a:avLst/>
              <a:gdLst>
                <a:gd name="connsiteX0" fmla="*/ 0 w 2777198"/>
                <a:gd name="connsiteY0" fmla="*/ 99646 h 996457"/>
                <a:gd name="connsiteX1" fmla="*/ 99646 w 2777198"/>
                <a:gd name="connsiteY1" fmla="*/ 0 h 996457"/>
                <a:gd name="connsiteX2" fmla="*/ 2677552 w 2777198"/>
                <a:gd name="connsiteY2" fmla="*/ 0 h 996457"/>
                <a:gd name="connsiteX3" fmla="*/ 2777198 w 2777198"/>
                <a:gd name="connsiteY3" fmla="*/ 99646 h 996457"/>
                <a:gd name="connsiteX4" fmla="*/ 2777198 w 2777198"/>
                <a:gd name="connsiteY4" fmla="*/ 896811 h 996457"/>
                <a:gd name="connsiteX5" fmla="*/ 2677552 w 2777198"/>
                <a:gd name="connsiteY5" fmla="*/ 996457 h 996457"/>
                <a:gd name="connsiteX6" fmla="*/ 99646 w 2777198"/>
                <a:gd name="connsiteY6" fmla="*/ 996457 h 996457"/>
                <a:gd name="connsiteX7" fmla="*/ 0 w 2777198"/>
                <a:gd name="connsiteY7" fmla="*/ 896811 h 996457"/>
                <a:gd name="connsiteX8" fmla="*/ 0 w 2777198"/>
                <a:gd name="connsiteY8" fmla="*/ 99646 h 9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7198" h="996457">
                  <a:moveTo>
                    <a:pt x="0" y="99646"/>
                  </a:moveTo>
                  <a:cubicBezTo>
                    <a:pt x="0" y="44613"/>
                    <a:pt x="44613" y="0"/>
                    <a:pt x="99646" y="0"/>
                  </a:cubicBezTo>
                  <a:lnTo>
                    <a:pt x="2677552" y="0"/>
                  </a:lnTo>
                  <a:cubicBezTo>
                    <a:pt x="2732585" y="0"/>
                    <a:pt x="2777198" y="44613"/>
                    <a:pt x="2777198" y="99646"/>
                  </a:cubicBezTo>
                  <a:lnTo>
                    <a:pt x="2777198" y="896811"/>
                  </a:lnTo>
                  <a:cubicBezTo>
                    <a:pt x="2777198" y="951844"/>
                    <a:pt x="2732585" y="996457"/>
                    <a:pt x="2677552" y="996457"/>
                  </a:cubicBezTo>
                  <a:lnTo>
                    <a:pt x="99646" y="996457"/>
                  </a:lnTo>
                  <a:cubicBezTo>
                    <a:pt x="44613" y="996457"/>
                    <a:pt x="0" y="951844"/>
                    <a:pt x="0" y="896811"/>
                  </a:cubicBezTo>
                  <a:lnTo>
                    <a:pt x="0" y="99646"/>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47606" tIns="39034" rIns="47606" bIns="39034" numCol="1" spcCol="1270" anchor="ctr" anchorCtr="0">
              <a:noAutofit/>
            </a:bodyPr>
            <a:lstStyle/>
            <a:p>
              <a:pPr algn="ctr" defTabSz="600075">
                <a:lnSpc>
                  <a:spcPct val="90000"/>
                </a:lnSpc>
                <a:spcBef>
                  <a:spcPct val="0"/>
                </a:spcBef>
                <a:spcAft>
                  <a:spcPct val="35000"/>
                </a:spcAft>
              </a:pPr>
              <a:r>
                <a:rPr lang="pt-PT" sz="1350" dirty="0"/>
                <a:t>Partido Unionista, liderado por Brito Camacho</a:t>
              </a:r>
            </a:p>
          </p:txBody>
        </p:sp>
        <p:sp>
          <p:nvSpPr>
            <p:cNvPr id="27" name="Forma livre 26"/>
            <p:cNvSpPr/>
            <p:nvPr/>
          </p:nvSpPr>
          <p:spPr>
            <a:xfrm>
              <a:off x="6861869" y="1742240"/>
              <a:ext cx="3492423" cy="996457"/>
            </a:xfrm>
            <a:custGeom>
              <a:avLst/>
              <a:gdLst>
                <a:gd name="connsiteX0" fmla="*/ 0 w 3492423"/>
                <a:gd name="connsiteY0" fmla="*/ 99646 h 996457"/>
                <a:gd name="connsiteX1" fmla="*/ 99646 w 3492423"/>
                <a:gd name="connsiteY1" fmla="*/ 0 h 996457"/>
                <a:gd name="connsiteX2" fmla="*/ 3392777 w 3492423"/>
                <a:gd name="connsiteY2" fmla="*/ 0 h 996457"/>
                <a:gd name="connsiteX3" fmla="*/ 3492423 w 3492423"/>
                <a:gd name="connsiteY3" fmla="*/ 99646 h 996457"/>
                <a:gd name="connsiteX4" fmla="*/ 3492423 w 3492423"/>
                <a:gd name="connsiteY4" fmla="*/ 896811 h 996457"/>
                <a:gd name="connsiteX5" fmla="*/ 3392777 w 3492423"/>
                <a:gd name="connsiteY5" fmla="*/ 996457 h 996457"/>
                <a:gd name="connsiteX6" fmla="*/ 99646 w 3492423"/>
                <a:gd name="connsiteY6" fmla="*/ 996457 h 996457"/>
                <a:gd name="connsiteX7" fmla="*/ 0 w 3492423"/>
                <a:gd name="connsiteY7" fmla="*/ 896811 h 996457"/>
                <a:gd name="connsiteX8" fmla="*/ 0 w 3492423"/>
                <a:gd name="connsiteY8" fmla="*/ 99646 h 9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2423" h="996457">
                  <a:moveTo>
                    <a:pt x="0" y="99646"/>
                  </a:moveTo>
                  <a:cubicBezTo>
                    <a:pt x="0" y="44613"/>
                    <a:pt x="44613" y="0"/>
                    <a:pt x="99646" y="0"/>
                  </a:cubicBezTo>
                  <a:lnTo>
                    <a:pt x="3392777" y="0"/>
                  </a:lnTo>
                  <a:cubicBezTo>
                    <a:pt x="3447810" y="0"/>
                    <a:pt x="3492423" y="44613"/>
                    <a:pt x="3492423" y="99646"/>
                  </a:cubicBezTo>
                  <a:lnTo>
                    <a:pt x="3492423" y="896811"/>
                  </a:lnTo>
                  <a:cubicBezTo>
                    <a:pt x="3492423" y="951844"/>
                    <a:pt x="3447810" y="996457"/>
                    <a:pt x="3392777" y="996457"/>
                  </a:cubicBezTo>
                  <a:lnTo>
                    <a:pt x="99646" y="996457"/>
                  </a:lnTo>
                  <a:cubicBezTo>
                    <a:pt x="44613" y="996457"/>
                    <a:pt x="0" y="951844"/>
                    <a:pt x="0" y="896811"/>
                  </a:cubicBezTo>
                  <a:lnTo>
                    <a:pt x="0" y="99646"/>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08000" tIns="108000" rIns="108000" bIns="108000" numCol="1" spcCol="1270" anchor="ctr" anchorCtr="0">
              <a:noAutofit/>
            </a:bodyPr>
            <a:lstStyle/>
            <a:p>
              <a:pPr algn="ctr" defTabSz="666750">
                <a:lnSpc>
                  <a:spcPct val="90000"/>
                </a:lnSpc>
                <a:spcBef>
                  <a:spcPct val="0"/>
                </a:spcBef>
                <a:spcAft>
                  <a:spcPct val="35000"/>
                </a:spcAft>
              </a:pPr>
              <a:r>
                <a:rPr lang="pt-PT" sz="1400" dirty="0"/>
                <a:t>LUTAS POLÍTICO-</a:t>
              </a:r>
            </a:p>
            <a:p>
              <a:pPr algn="ctr" defTabSz="666750">
                <a:lnSpc>
                  <a:spcPct val="90000"/>
                </a:lnSpc>
                <a:spcBef>
                  <a:spcPct val="0"/>
                </a:spcBef>
                <a:spcAft>
                  <a:spcPct val="35000"/>
                </a:spcAft>
              </a:pPr>
              <a:r>
                <a:rPr lang="pt-PT" sz="1400" dirty="0"/>
                <a:t>-PARTIDÁRIAS</a:t>
              </a:r>
            </a:p>
          </p:txBody>
        </p:sp>
        <p:sp>
          <p:nvSpPr>
            <p:cNvPr id="28" name="Forma livre 27"/>
            <p:cNvSpPr/>
            <p:nvPr/>
          </p:nvSpPr>
          <p:spPr>
            <a:xfrm>
              <a:off x="7211111" y="2738698"/>
              <a:ext cx="349242" cy="747343"/>
            </a:xfrm>
            <a:custGeom>
              <a:avLst/>
              <a:gdLst/>
              <a:ahLst/>
              <a:cxnLst/>
              <a:rect l="0" t="0" r="0" b="0"/>
              <a:pathLst>
                <a:path>
                  <a:moveTo>
                    <a:pt x="0" y="0"/>
                  </a:moveTo>
                  <a:lnTo>
                    <a:pt x="0" y="747343"/>
                  </a:lnTo>
                  <a:lnTo>
                    <a:pt x="349242" y="747343"/>
                  </a:lnTo>
                </a:path>
              </a:pathLst>
            </a:custGeom>
            <a:ln w="28575"/>
          </p:spPr>
          <p:style>
            <a:lnRef idx="1">
              <a:schemeClr val="accent6"/>
            </a:lnRef>
            <a:fillRef idx="0">
              <a:schemeClr val="accent6"/>
            </a:fillRef>
            <a:effectRef idx="0">
              <a:schemeClr val="accent6"/>
            </a:effectRef>
            <a:fontRef idx="minor">
              <a:schemeClr val="tx1"/>
            </a:fontRef>
          </p:style>
        </p:sp>
        <p:sp>
          <p:nvSpPr>
            <p:cNvPr id="29" name="Forma livre 28"/>
            <p:cNvSpPr/>
            <p:nvPr/>
          </p:nvSpPr>
          <p:spPr>
            <a:xfrm>
              <a:off x="7560355" y="3275756"/>
              <a:ext cx="2500916" cy="996456"/>
            </a:xfrm>
            <a:custGeom>
              <a:avLst/>
              <a:gdLst>
                <a:gd name="connsiteX0" fmla="*/ 0 w 2500916"/>
                <a:gd name="connsiteY0" fmla="*/ 99646 h 996457"/>
                <a:gd name="connsiteX1" fmla="*/ 99646 w 2500916"/>
                <a:gd name="connsiteY1" fmla="*/ 0 h 996457"/>
                <a:gd name="connsiteX2" fmla="*/ 2401270 w 2500916"/>
                <a:gd name="connsiteY2" fmla="*/ 0 h 996457"/>
                <a:gd name="connsiteX3" fmla="*/ 2500916 w 2500916"/>
                <a:gd name="connsiteY3" fmla="*/ 99646 h 996457"/>
                <a:gd name="connsiteX4" fmla="*/ 2500916 w 2500916"/>
                <a:gd name="connsiteY4" fmla="*/ 896811 h 996457"/>
                <a:gd name="connsiteX5" fmla="*/ 2401270 w 2500916"/>
                <a:gd name="connsiteY5" fmla="*/ 996457 h 996457"/>
                <a:gd name="connsiteX6" fmla="*/ 99646 w 2500916"/>
                <a:gd name="connsiteY6" fmla="*/ 996457 h 996457"/>
                <a:gd name="connsiteX7" fmla="*/ 0 w 2500916"/>
                <a:gd name="connsiteY7" fmla="*/ 896811 h 996457"/>
                <a:gd name="connsiteX8" fmla="*/ 0 w 2500916"/>
                <a:gd name="connsiteY8" fmla="*/ 99646 h 9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916" h="996457">
                  <a:moveTo>
                    <a:pt x="0" y="99646"/>
                  </a:moveTo>
                  <a:cubicBezTo>
                    <a:pt x="0" y="44613"/>
                    <a:pt x="44613" y="0"/>
                    <a:pt x="99646" y="0"/>
                  </a:cubicBezTo>
                  <a:lnTo>
                    <a:pt x="2401270" y="0"/>
                  </a:lnTo>
                  <a:cubicBezTo>
                    <a:pt x="2456303" y="0"/>
                    <a:pt x="2500916" y="44613"/>
                    <a:pt x="2500916" y="99646"/>
                  </a:cubicBezTo>
                  <a:lnTo>
                    <a:pt x="2500916" y="896811"/>
                  </a:lnTo>
                  <a:cubicBezTo>
                    <a:pt x="2500916" y="951844"/>
                    <a:pt x="2456303" y="996457"/>
                    <a:pt x="2401270" y="996457"/>
                  </a:cubicBezTo>
                  <a:lnTo>
                    <a:pt x="99646" y="996457"/>
                  </a:lnTo>
                  <a:cubicBezTo>
                    <a:pt x="44613" y="996457"/>
                    <a:pt x="0" y="951844"/>
                    <a:pt x="0" y="896811"/>
                  </a:cubicBezTo>
                  <a:lnTo>
                    <a:pt x="0" y="99646"/>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47606" tIns="39034" rIns="47606" bIns="39034" numCol="1" spcCol="1270" anchor="ctr" anchorCtr="0">
              <a:noAutofit/>
            </a:bodyPr>
            <a:lstStyle/>
            <a:p>
              <a:pPr algn="ctr" defTabSz="600075">
                <a:lnSpc>
                  <a:spcPct val="90000"/>
                </a:lnSpc>
                <a:spcBef>
                  <a:spcPct val="0"/>
                </a:spcBef>
                <a:spcAft>
                  <a:spcPct val="35000"/>
                </a:spcAft>
              </a:pPr>
              <a:r>
                <a:rPr lang="pt-PT" sz="1350" dirty="0"/>
                <a:t>Descrédito da República</a:t>
              </a:r>
            </a:p>
          </p:txBody>
        </p:sp>
        <p:sp>
          <p:nvSpPr>
            <p:cNvPr id="30" name="Forma livre 29"/>
            <p:cNvSpPr/>
            <p:nvPr/>
          </p:nvSpPr>
          <p:spPr>
            <a:xfrm>
              <a:off x="7211111" y="2738698"/>
              <a:ext cx="316399" cy="1981963"/>
            </a:xfrm>
            <a:custGeom>
              <a:avLst/>
              <a:gdLst/>
              <a:ahLst/>
              <a:cxnLst/>
              <a:rect l="0" t="0" r="0" b="0"/>
              <a:pathLst>
                <a:path>
                  <a:moveTo>
                    <a:pt x="0" y="0"/>
                  </a:moveTo>
                  <a:lnTo>
                    <a:pt x="0" y="1981963"/>
                  </a:lnTo>
                  <a:lnTo>
                    <a:pt x="316399" y="1981963"/>
                  </a:lnTo>
                </a:path>
              </a:pathLst>
            </a:custGeom>
            <a:ln w="28575"/>
          </p:spPr>
          <p:style>
            <a:lnRef idx="1">
              <a:schemeClr val="accent6"/>
            </a:lnRef>
            <a:fillRef idx="0">
              <a:schemeClr val="accent6"/>
            </a:fillRef>
            <a:effectRef idx="0">
              <a:schemeClr val="accent6"/>
            </a:effectRef>
            <a:fontRef idx="minor">
              <a:schemeClr val="tx1"/>
            </a:fontRef>
          </p:style>
        </p:sp>
        <p:sp>
          <p:nvSpPr>
            <p:cNvPr id="31" name="Forma livre 30"/>
            <p:cNvSpPr/>
            <p:nvPr/>
          </p:nvSpPr>
          <p:spPr>
            <a:xfrm>
              <a:off x="7527510" y="4986687"/>
              <a:ext cx="2542194" cy="996456"/>
            </a:xfrm>
            <a:custGeom>
              <a:avLst/>
              <a:gdLst>
                <a:gd name="connsiteX0" fmla="*/ 0 w 2542194"/>
                <a:gd name="connsiteY0" fmla="*/ 99646 h 996457"/>
                <a:gd name="connsiteX1" fmla="*/ 99646 w 2542194"/>
                <a:gd name="connsiteY1" fmla="*/ 0 h 996457"/>
                <a:gd name="connsiteX2" fmla="*/ 2442548 w 2542194"/>
                <a:gd name="connsiteY2" fmla="*/ 0 h 996457"/>
                <a:gd name="connsiteX3" fmla="*/ 2542194 w 2542194"/>
                <a:gd name="connsiteY3" fmla="*/ 99646 h 996457"/>
                <a:gd name="connsiteX4" fmla="*/ 2542194 w 2542194"/>
                <a:gd name="connsiteY4" fmla="*/ 896811 h 996457"/>
                <a:gd name="connsiteX5" fmla="*/ 2442548 w 2542194"/>
                <a:gd name="connsiteY5" fmla="*/ 996457 h 996457"/>
                <a:gd name="connsiteX6" fmla="*/ 99646 w 2542194"/>
                <a:gd name="connsiteY6" fmla="*/ 996457 h 996457"/>
                <a:gd name="connsiteX7" fmla="*/ 0 w 2542194"/>
                <a:gd name="connsiteY7" fmla="*/ 896811 h 996457"/>
                <a:gd name="connsiteX8" fmla="*/ 0 w 2542194"/>
                <a:gd name="connsiteY8" fmla="*/ 99646 h 9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2194" h="996457">
                  <a:moveTo>
                    <a:pt x="0" y="99646"/>
                  </a:moveTo>
                  <a:cubicBezTo>
                    <a:pt x="0" y="44613"/>
                    <a:pt x="44613" y="0"/>
                    <a:pt x="99646" y="0"/>
                  </a:cubicBezTo>
                  <a:lnTo>
                    <a:pt x="2442548" y="0"/>
                  </a:lnTo>
                  <a:cubicBezTo>
                    <a:pt x="2497581" y="0"/>
                    <a:pt x="2542194" y="44613"/>
                    <a:pt x="2542194" y="99646"/>
                  </a:cubicBezTo>
                  <a:lnTo>
                    <a:pt x="2542194" y="896811"/>
                  </a:lnTo>
                  <a:cubicBezTo>
                    <a:pt x="2542194" y="951844"/>
                    <a:pt x="2497581" y="996457"/>
                    <a:pt x="2442548" y="996457"/>
                  </a:cubicBezTo>
                  <a:lnTo>
                    <a:pt x="99646" y="996457"/>
                  </a:lnTo>
                  <a:cubicBezTo>
                    <a:pt x="44613" y="996457"/>
                    <a:pt x="0" y="951844"/>
                    <a:pt x="0" y="896811"/>
                  </a:cubicBezTo>
                  <a:lnTo>
                    <a:pt x="0" y="99646"/>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47606" tIns="39034" rIns="47606" bIns="39034" numCol="1" spcCol="1270" anchor="ctr" anchorCtr="0">
              <a:noAutofit/>
            </a:bodyPr>
            <a:lstStyle/>
            <a:p>
              <a:pPr algn="ctr" defTabSz="600075">
                <a:lnSpc>
                  <a:spcPct val="90000"/>
                </a:lnSpc>
                <a:spcBef>
                  <a:spcPct val="0"/>
                </a:spcBef>
                <a:spcAft>
                  <a:spcPct val="35000"/>
                </a:spcAft>
              </a:pPr>
              <a:r>
                <a:rPr lang="pt-PT" sz="1350" dirty="0"/>
                <a:t>A República perde as suas bases de apoio</a:t>
              </a: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12" t="8707" r="2646" b="9350"/>
          <a:stretch/>
        </p:blipFill>
        <p:spPr bwMode="auto">
          <a:xfrm>
            <a:off x="6341453" y="1060063"/>
            <a:ext cx="2358025" cy="2863961"/>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3" name="CaixaDeTexto 32"/>
          <p:cNvSpPr txBox="1"/>
          <p:nvPr/>
        </p:nvSpPr>
        <p:spPr>
          <a:xfrm>
            <a:off x="6341453" y="3997789"/>
            <a:ext cx="2358025" cy="230832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S" sz="1200" dirty="0" err="1"/>
              <a:t>Na</a:t>
            </a:r>
            <a:r>
              <a:rPr lang="es-ES" sz="1200" dirty="0"/>
              <a:t> legenda:</a:t>
            </a:r>
          </a:p>
          <a:p>
            <a:r>
              <a:rPr lang="es-ES" sz="1200" dirty="0"/>
              <a:t>No </a:t>
            </a:r>
            <a:r>
              <a:rPr lang="es-ES" sz="1200" dirty="0" err="1"/>
              <a:t>Coliseu</a:t>
            </a:r>
            <a:r>
              <a:rPr lang="es-ES" sz="1200" dirty="0"/>
              <a:t> de S. </a:t>
            </a:r>
            <a:r>
              <a:rPr lang="es-ES" sz="1200" dirty="0" err="1"/>
              <a:t>Bento</a:t>
            </a:r>
            <a:r>
              <a:rPr lang="es-ES" sz="1200" dirty="0"/>
              <a:t>: Os </a:t>
            </a:r>
            <a:r>
              <a:rPr lang="es-ES" sz="1200" dirty="0" err="1"/>
              <a:t>valentíssimos</a:t>
            </a:r>
            <a:r>
              <a:rPr lang="es-ES" sz="1200" dirty="0"/>
              <a:t> </a:t>
            </a:r>
            <a:r>
              <a:rPr lang="es-ES" sz="1200" dirty="0" err="1"/>
              <a:t>lutadores</a:t>
            </a:r>
            <a:r>
              <a:rPr lang="es-ES" sz="1200" dirty="0"/>
              <a:t> </a:t>
            </a:r>
            <a:r>
              <a:rPr lang="es-ES" sz="1200" dirty="0" err="1"/>
              <a:t>Afonso</a:t>
            </a:r>
            <a:r>
              <a:rPr lang="es-ES" sz="1200" dirty="0"/>
              <a:t> Democrático e Pedro Evolucionista </a:t>
            </a:r>
            <a:r>
              <a:rPr lang="es-ES" sz="1200" dirty="0" err="1"/>
              <a:t>fizeram</a:t>
            </a:r>
            <a:r>
              <a:rPr lang="es-ES" sz="1200" dirty="0"/>
              <a:t> </a:t>
            </a:r>
            <a:r>
              <a:rPr lang="es-ES" sz="1200" dirty="0" err="1"/>
              <a:t>um</a:t>
            </a:r>
            <a:r>
              <a:rPr lang="es-ES" sz="1200" dirty="0"/>
              <a:t> </a:t>
            </a:r>
            <a:r>
              <a:rPr lang="es-ES" sz="1200" dirty="0" err="1"/>
              <a:t>assalto</a:t>
            </a:r>
            <a:r>
              <a:rPr lang="es-ES" sz="1200" dirty="0"/>
              <a:t> </a:t>
            </a:r>
            <a:r>
              <a:rPr lang="es-ES" sz="1200" dirty="0" err="1"/>
              <a:t>demonstrativo</a:t>
            </a:r>
            <a:r>
              <a:rPr lang="es-ES" sz="1200" dirty="0" smtClean="0"/>
              <a:t>… de </a:t>
            </a:r>
            <a:r>
              <a:rPr lang="es-ES" sz="1200" dirty="0" err="1"/>
              <a:t>linguagem</a:t>
            </a:r>
            <a:r>
              <a:rPr lang="es-ES" sz="1200" dirty="0"/>
              <a:t> de </a:t>
            </a:r>
            <a:r>
              <a:rPr lang="es-ES" sz="1200" dirty="0" err="1"/>
              <a:t>Ribeira</a:t>
            </a:r>
            <a:r>
              <a:rPr lang="es-ES" sz="1200" dirty="0"/>
              <a:t> Nova. O árbitro </a:t>
            </a:r>
            <a:r>
              <a:rPr lang="es-ES" sz="1200" dirty="0" err="1"/>
              <a:t>viu</a:t>
            </a:r>
            <a:r>
              <a:rPr lang="es-ES" sz="1200" dirty="0"/>
              <a:t>-se seriamente </a:t>
            </a:r>
            <a:r>
              <a:rPr lang="es-ES" sz="1200" dirty="0" err="1"/>
              <a:t>embaraçado</a:t>
            </a:r>
            <a:r>
              <a:rPr lang="es-ES" sz="1200" dirty="0"/>
              <a:t> para saber a </a:t>
            </a:r>
            <a:r>
              <a:rPr lang="es-ES" sz="1200" dirty="0" err="1"/>
              <a:t>quem</a:t>
            </a:r>
            <a:r>
              <a:rPr lang="es-ES" sz="1200" dirty="0"/>
              <a:t> </a:t>
            </a:r>
            <a:r>
              <a:rPr lang="es-ES" sz="1200" dirty="0" err="1"/>
              <a:t>havia</a:t>
            </a:r>
            <a:r>
              <a:rPr lang="es-ES" sz="1200" dirty="0"/>
              <a:t> de dar a </a:t>
            </a:r>
            <a:r>
              <a:rPr lang="es-ES" sz="1200" dirty="0" err="1"/>
              <a:t>vitória</a:t>
            </a:r>
            <a:r>
              <a:rPr lang="es-ES" sz="1200" dirty="0"/>
              <a:t>, </a:t>
            </a:r>
            <a:r>
              <a:rPr lang="es-ES" sz="1200" dirty="0" err="1"/>
              <a:t>tão</a:t>
            </a:r>
            <a:r>
              <a:rPr lang="es-ES" sz="1200" dirty="0"/>
              <a:t> </a:t>
            </a:r>
            <a:r>
              <a:rPr lang="es-ES" sz="1200" dirty="0" err="1"/>
              <a:t>bons</a:t>
            </a:r>
            <a:r>
              <a:rPr lang="es-ES" sz="1200" dirty="0"/>
              <a:t> </a:t>
            </a:r>
            <a:r>
              <a:rPr lang="es-ES" sz="1200" dirty="0" err="1"/>
              <a:t>foram</a:t>
            </a:r>
            <a:r>
              <a:rPr lang="es-ES" sz="1200" dirty="0"/>
              <a:t>, de parte a parte, os golpes…de </a:t>
            </a:r>
            <a:r>
              <a:rPr lang="es-ES" sz="1200" dirty="0" err="1"/>
              <a:t>eloquência</a:t>
            </a:r>
            <a:r>
              <a:rPr lang="es-ES" sz="1200" dirty="0"/>
              <a:t> </a:t>
            </a:r>
            <a:r>
              <a:rPr lang="es-ES" sz="1200" dirty="0" err="1"/>
              <a:t>varinal</a:t>
            </a:r>
            <a:r>
              <a:rPr lang="es-ES" sz="1200" dirty="0"/>
              <a:t>.</a:t>
            </a:r>
          </a:p>
        </p:txBody>
      </p:sp>
    </p:spTree>
    <p:extLst>
      <p:ext uri="{BB962C8B-B14F-4D97-AF65-F5344CB8AC3E}">
        <p14:creationId xmlns:p14="http://schemas.microsoft.com/office/powerpoint/2010/main" val="191039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3" name="AutoShape 4"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sp>
        <p:nvSpPr>
          <p:cNvPr id="4" name="AutoShape 6" descr="data:image/jpeg;base64,/9j/4AAQSkZJRgABAQAAAQABAAD/2wCEAAkGBhQSERUUExQWFRQWGR8aGBgYGBweHxwcHR0aGBggHBwXGycgFxojHx8dHy8gIycpLCwtGCAxNTAqNSYrLCoBCQoKBQUFDQUFDSkYEhgpKSkpKSkpKSkpKSkpKSkpKSkpKSkpKSkpKSkpKSkpKSkpKSkpKSkpKSkpKSkpKSkpKf/AABEIAPkAtAMBIgACEQEDEQH/xAAbAAACAwEBAQAAAAAAAAAAAAAEBQABBgMCB//EAEoQAAIBAwIFAgMEBQkECQUBAAECAwAEERIhBRMiMUEGURQyYSNxgZFCUlPR8BUzYpKTobHB0iRDgtMHFnJzg5Si4eI0RGOEoxf/xAAUAQEAAAAAAAAAAAAAAAAAAAAA/8QAFBEBAAAAAAAAAAAAAAAAAAAAAP/aAAwDAQACEQMRAD8A+41KG4lxGOCJ5ZWCxoMsT4FA+mPVMN/Bz4CSmWHUMHYkdvGQAw+hFA3qVStmroJQ19nTtv3/AMD77fntRNcL6zWWNo3AZWBVgc4IIwQce42/GgxfDfUN3cSNbFRDLqfEoiJRVjEYbAkkPMKzFo9W2oJkBdQIGPq24R4nlSPkSHWGAcPo5hjwcyYygKO5PTiRsAEdWrHpODSq6MBFZFAdxhG+YbMM5775Oa5xekIF1gLlXj5WlmZgI9Kqyrk5VWCrnc5xnvQZ/wD6yXbQyTIIdEWjMbrIGfmJDKI1ZW3kKyBVbT1O2nSoUF2nG+NypNyY1Vf5vrcFtRlkKYWMMhcKAWdtY0gdm7Ue/AIOeJmRea2MHJGopkqSo2dl7gkEjSCMEZHa/wDT0U2nmDJQ5UhnUgkFCQY2BB0kjvsD+YZXifrSZWto0ECvJNynDsSTib4ZjGutGPV1DudJJx05Ly84jM0jRwBA6KrtrUkHXnQoCsu7aT15wuk5Dd69WvpaNFZGBcMysSdt1KmMDlhdCoQCFG2csepmJu+9PLJIZFkljkYBWKPhWAJK5RgVY7sO2d96DPcR9bOlzMv2PLghaSVA2qTKJExXJdQg1SEEshA5fkvhL4T6nvZgypHExSfkvIEfRGwJ5pwZNU6gADmApu4yvetPB6cRRENyYgwVizasuAHOQQCW7k477gZOwiekETZGZYynLeIfK6jVpyxzIunUQNLjbAoM3e+rbqK3gmL2xkuUV1QoUCrlAwANwWkb7TYg76QgXryPosYwAO+38dyf8aRx+mUCujFnjdQuknZUXOlE0404yer5jsS2VFO4xgAew/jvQe6lVqqZoLqVWqroJUqVKCVKlSgzHq3iNrNZzRySxFCAHHNQHGpc/pbH2+uKB9Fi2srcIHijeeR5SnMUgFssBnOwEagfhWT9UceuHubjXyzHC5hhErlIUZYhMXfB+1lbUAqb7AnGRRFzxmTiUQt5AqzRzCN+VzdOmSIlJMg5C6dXQ3nT7bhrOF+tg91cQPyESPBSQTqS2SRhkJGhsDOM7gg9iK633r2FGdUxJoB1urxhEwM41vIod8ZYopyAN8ZGU0lvLazwRW08p5shZw8TOCq8hGBOgaPswTzDnqOPIwrbjls40TcQFukbsJbdkXmO3MyNRZSzRsMZXT1DY9jQaf1F61W3RSk1uxdtIOdQXGS3SkmpzsBgacZzk4xXX1J63W3ReVy5pHLKAGJxpBY9MaszNtsoAz5Ze9LYOImXkyvNdKw1ZX4YkoWXcHFtuc7H2O1d5eJg7fF3uN84sT7HvmzOaD3f8duo0mYTW8hiUEKlu5LsxdEQYuzhi64/P2rpJfX6Wpnd4Qyx8xohayFshdZUH4vc/o596TXF99ox+LuyD8Pgm0xkiVzv/sewHcHySRQ0/qJ15ubu4kdmxbwLaAO4Q4c9VvjOe7dl80DDjMl4sEV1IsT3MCcxIUt5SwkkAiZRpu8P87AnGw38Uyv+IcQituaBFJJpT7Fbd9WpiAdzdYwuTn7qU2ckuRLPeXPNbC6EtToUFgcZa0Gps/pYXPgV4b1DLEZE+JuJ5y2qKCK0CvyySFLCSBdOcHLE422zQPfgZ2uTI00XMjiCj7KQLhyxPT8TjOVAz9K82cE3xk0jynACx50vozhXGmPmMAQDktQvAluCzyzzyiRwo0R24wqrkga2hHMPUeoKo3xjbJd8PRlaQlpH1uG3RRtojj36Rj5CfxoBuD8eeYMTlNJwFMZJIKK6khT0HDDKHcYye4x1svVEU5mEb/zMhjduW2AyjJwexA80P6cCpapy1kww1k4ByzYZiSTuc+/3dgBSq/4ljUwlNvbIJzKpRArEvLCGaTUCgDAHAySQBQGQcca4NvLb3BED62bMBywUhQBhffUfux+LQX+cYnOTnAEJzscNtjfB2I8Uo4FxSeV1cQvFbJHpj1R4kcnT16SfskGNlbdtjtRVtahZzLpkyc6V5aDSrEM4HV3Lkux86hQCNx+4N1DGvM5DRtJLKYW6fEaqOX8xO5z47e9N/ifeeX+wx/cYqUpcy/DZjEqM1uqK/LXpbLdXf9HOfwoGzmeOS3tUubh2hzLMpEZkcAphXGvKo3NyT/QAoHV67syqLt4lbtiAB2Yb4BePTpx3GnJ9xRM/HzBAHlV3YbMIoXZj7EIDkZ743xmsncXEVosUt9NM8yGZ4pJFVcMwQEIgY6sLsBg9/FGWE1/DJaxaJpreOMmeZ1USM514Crr2HyjudiNz3oHsHrCGWNmhcOUIVhocFWONnUjKH6HzT2Ns1k4/VXPEoW3uQsbhNTRjDEEElesdI7ZB7+9auI5zvQdKlSpQfMfWogindRJJDczIju6vEFfqKR5ifHOcYbBVSRitd6a9KJZq4jeRmkbXJJIQzO227HG33VXFvRttczxTzR6pIvkOWHnUAwBwyhsnBFPl2oA34YDKspJ1qpQHbZWZGYY+uhaWy+irV7j4lreNphjrKDOR59i31IJrQavpVavoaBfYTDW416iJCCBvjIBUbdsD3plSfgvD+U0r4UNNKznRkj5VQEkjdiFyfqxpsXoBryxV+4GenB+qtrQ/XDAGlnBfS6wAuSz3Em8sx+Zj5xkkRpnsq7CnoaroF99YO8bKkjI5GzHDaT76WGDQXCvS0duG5fNDOcu5kJdz2Bd2JZsdgM4A2FN5rpVUsxAUbkkjAHkk+K8298jjUjBlPYqQR92R5oOP8m/05f7Q1f8AJ39OX+0NEmYef8RV80UATcKyMa5d/wCmTShfRMbTmaVpJMHMSMelM7vtnEhLZbUw2zgdq0hlFTmigFTh/wDTk/rH99WeHf05P6x/fRImH8ZrxJcqO5A8b7d+3egV3sEUMLF5XVFU53Y9PcnAyT+Xt70t9OcLbmSNJdm5kwoJWNIgFbqU9OS5K6dyx+TxvQnrszYi5CnV5kXYqmqInrZW0A4GToY5RMA74Y+ieEm3hOp9TPglQpAXbPzPmSVt8F3Yk4GyjagAHoe5YqZOI3BKqVXlxwphTjIyVYnsBkEZrUrw7AH2kh+9j/lRPNFVzxQcWsgRhtRB7gsSPyNd41x/H91Vzx7j8xXsNQXUqVKDL2loumElWGoDV9oer7PfJ1dJ27UquPUSBum2ZYg4R5ppWjTvgiMAs8p+5QNjvXGa0toSLy4dG5NqF+GAQ4KjMnTnqc9v6NDPfB7EPFFZRXDrlRO0QaNmdy+QR3VdBA80G3Wyj/V/9be4x+n7Uhn41avDctkxiFpIdbuwBcKGGnqyQc4/A0veGxiuLi5d45dkjSCMRfolSWRQdyzsQT47Z2o5eH8NmiiE62mpGL6NURCvv82k4bHb8KDxxD01BHNG8EOjL6pDHcNGASwBZogwWXIyCx38+KeQINLFNJ6mxqkfGx2x3yPrWf41wPhUpiBktoRHKJSsbQprIxs++SN+1B8eliZCth8ArmYBpXNvhYyFZyoIOrfbH1oNHccWaOURZtBKw1BGuXDEe+OUTjY/lXL/AK0yiV4T8GJY4xIyG5k2UnGSTb4A8+/03zXgJYCWSTRbs6wrlgqEsmZNgqnckgnAHkfgrh+AmguJxHFEZQwkEsaxuUXowVZhpXG2RigIvOPiaW2iaK2m+IDmPTLI8ZVQdRc8jSVz0jIO5GKM4ROVLiBbIANgrHNgBh3GFgG580NfcUt7aeKOOIOChVRBbh1ADL0khwE/H/HFAW3pWOfh/IjkjtTNh5DGg5mo9RDES9zQeYrTiBVZI7+3wSWKS6JF8kKuIUdB43J7d60cErEp0WZYqO0h3PnA5R2z9aX8V4XeR2iRWEkJdSqapEHyAYYklmDP2HYdzRnFOCyzxNA82hWjAZ442Q9/BWXY/dtQebW7CwazHbMwBOFdQS3fSNUYGSdtzSyxv5TcoJo7eNXBzEgR1QhWI5k5UZkyvyKuAPJzsXO1zbNaWttGskR6GkKNiJFxlmYy9T98e5++im4fdmeJviU5KAsU+HbUzsHCjJkOhVDbAe2/vQFXN1AiszC3OkFmAKZwAST2Gdh2xSF+MWdytssscCG4zJyZNGvQEdskBTgbD2rza2DWtsxiMs8k7aiFSRiXkVgN2kCxxLkdR6VxvuRT+PhR1LKwhMyrp1/DPqx5AbmZxufzoM3b28MEcwVIYlaaMpi65mpSyJqCuPshjbSM1oJ+IW8buZWtljVFbLsgAyzAnJH0A/AUrn9OyxRzmOZpXmmSUh0lOMOpITU5wB7Yqrjg907XLXcsUsEjIqRCFyvLVycn7RerJ33Py0DiTiFmDGC1qDKQEw0fWe40frHtSb09aWdpBFFPPFO8shKs6qSzPl9KruVUAeT4rrbyPLdafsSIl1RyFBIDkxjMYW4LRAHbf64om4k5KQNeT2qFcBTJGQA+MHQXuO/cA0F3XFLHLRIbfnGJpFVVXOkDvkDp38HetPEMCsZwm+a6juJlEYLrpBCh9Q5fiSOQqQTk6RuPNbOOg91KlSgrFQilN76ohh0mQlQ78tMleti2nC9WTvj86MPEPaOQ/gv+bUCnivpfny5aWUQt1SQo2kOwAUF3B1ldIUaAQDjfvin0SYAGMYGMUMeIH9lJ/wCj/XXkcSP7GX8k/wBdAbipign4oQCTDLgDJ2Tx/wAdX/KJ/Yy/+j/XQCcd9MxXZXmGUaM45c0kec988thmukHAo0gMChhGQQcuxY6u5LMSS31O9djxJv2Ev5J/rrkeNNkj4ec49hH/AMygVTf9H9u25kvD/wDuXP8AzKd8K4clvGsSatK7DU7Mfc5ZySTQ6cZZsf7POM+cR7f1ZDSfgnrb4hHcW1wqB5FDaBhljxkk6unPYe+DQawGrrO+n/VDzwxu9rNG0mohDpzpVtIOGYEZGDjHmm/xx/ZSfkv+qgKNAcS4vFE0ayOEMhIXUDjKjWcnsO3kjNerq4Yo2I5M4yMac7b4+bz2rJjhUkkhhCErEIw0s0YPLdI2CmJTkTSdedRGkfXtQNrj01zZVLyN8PHgx26rpXUM4MjA6pF//GcL7g+NGnYUo4fw+O3DFQ5ZyC7OxZnOD5Y7nbsPw2rtccdjjRXOtlYgLoRnJzjBwgJA33JwB5oGVeJYwwwQCDsQRnI+oPir1/f+VCcR4vHAoaU6VLadR2AOCeonZRt3oKsuFRQAiGJIwdyERVBPjOkCvd1w6OQaZI1kGcgOqtg9s9QO9Eh/oasNQD2lkkY0xoqL+qoCj78KAM0TVFqitmgupUqUGQ/6uRTzwNJzHZBOyEu3QwljAK74BFceA3LXGvMV3GonaKMmWXqVQcyHqGFLgj8RTheEqO8AJBbB14PW2ojv5IH5Vnb3iCQo8IiIuAdi0N08eS5camiiwVwT2agN4HdmYXDypcW8MUjIkklxINaocF8MRpXOffNHXVnLyFe31yu2khZLmVAQRknUuv8AwoAekEntVhu4VcnqcxvIilslhgZ1BTnGG9qq44ZKLqFIrREt0jOZDNgBsMqpoU5ODo3+poONleGX4mJpCZokYlYprggYGMFpFUE5P6OaOS6mN7LCIJvh4lBM5nfdyqvpVO52YDOdsVBbSPdvEbQC3SPaZpW6nIB0qhO4G+W+lMLHhSq0xCABnBTqPblxL7+4NAqsuLTfAtczW08brHJLyucxOlMlRqz8zL4xXm3spZ5bWSbnwyLEzmAXBxqJVev9bSCcUNxI3c7JBBDNAowskzLCyMAoGAsjayP6Sb9/anHGuCSzMGjmkgIVlzE4yQSDvqhfcEDtQKOG2aT8QMy3Ekwto0RUW4DKHJkDlwGwXwOx+p74wvuvVOiH4WEiW6TKSIVnlOMEMMQofOBqJwK0XBOCXFujDUs7Md3mlJbHgZSBcgZPjzRx+L7cq2I9jLJ9/mKg4QQuohBizy0KkiUeAoPffutLLHiVxJLcaYdSoSqK2UVXRnT+cP8AOhtOTpHT2yacut2f93aj/wAR/wDk0Fwe1uVVtUVvkyzNuz56pZGGPs9132+lALdX83wxlNmryCLWFSc4L4J0rtqPb2oDivD7mSGFESO1mZxrIl14XS7siBuzHSo3GO9PuIRTpC5S2t2Kr0ojFSSOwBMWF+/xS3hnC7h7eFmjhEkbvJ16ssWEydYEZ0As4flj5Maf0aDjPwq1maR+Ujy24dcLcEhDhsEqGwJMd/IzVW3puGUWbPCDpiyV5xAJxCQCAcFRj5flz42FNuGen5EV+YIJS5yw5aqBkdQASLLZOd23NGRcDVQv2EGVBA2zgHBI+T6D8qBDNJJ8UVFonwkSkvJzSzu2nKiJA4yQe+c124ra27ssP2SysGYK0mTvHIuTGz9Q39wPyptb8MQyyBoIdI04zGN+5OMrXqD0ZZrO9wLePmvszFQdu2wIwNsDb2oONvwuFVVeWrYAGebucbE/N3q+H8MgMaEoo6R/vCfA/pUyfhEP7KP+ov7vfeuVt6dt1RVMMR0qBkxpvgY9qDkOG24wQq5z+0P+qmsZoQcBt/2EP9mn7qMVAOwxQeqlSpQUWFTNYn1P6iurdFMOJHZyoRbWWQgAOckRz5IOg7j33FZz/wD1K6gGbtYYgc9oJkfuR/N3EiBu3ZXJ37bGg+s5qE1kuC+pJLqETJJpU5+exmBGPumI+uxNHi8n/aj/AMlP/wA2gfFgKoOKyXGPUFzCo0Bp2JwFjsph37FmM2EX6n2NDem/Vc80RaVopGDBT8NBcMg6ip62zrK4JOBj60G21fxirzWY4x6jZADFG0jjq5TQThmQHD6Ty9m3GM7ZwPNEWfq2CYHlmfpbSw+GnyrAAlXHK6WGRsaB+GqZpUb5SPmnH/gN/nDihri8ARmEtx0gtjkjwM4Obc4oH2qpqrDWnGrxivNScRuAUlg5b4BGftFlt1K9/wBHV5p3oc5/2i6+7kx+fbNtvQPs1TOB3OKzcHEVeV4lup2kjALoEhLKD21Dk7eDXKfiUTS/DPNO0pQyGLRHnQCASQsYyNxsdj7Gg1CTqRkEEe43H516BrMWHDxCW5XPRWAyojhVcjzgIAvnOwzgd6YB2/8Az/Tph/zXP54NA31VRcUsFy36s2fbEWf8dvxobiHE2SMsFlOMdxHjdgvhgT3oHL3KjGSBnYZ8n2HufpXTNZO5sY7pzI6SSqwVVAWPEfYsM6zhicHUN1xjIplY8fWVSYg8oQlGKGM4YbMDiTY0Dgyj3qw4NY6P1jJNa82GLWx1ZYFWRQACW0q5d2AIHLGCTtkd6ZejLt3iIkeR5AELcxYlwXRX6VhAAXfsSx+poNDUqVKD5/xKzuTILmAyyGISLHbnlrEzl3QsXJwNmycqSdOxGa6WHE5AIbS4t5ZpyjSyEJGYgSWOA0jHG50jfyKZcY9OsX5sLy689cfxEyB1GThdMiiNsnYgad+29KxcwKBzxxKGRv0DLeyb/SSBnjb/AIW/CgvhnF1srXVfRR2byuzMsfJVc46VOH65NCjfyRTWb1Q3xCQx28zY3kOhdIGnIHM5mkPunT51il1v6ThvRm4guxGjhoufdT6ywyNfLMp5exI33707PpOP9rd/+cuP+ZQKrH1XDJcTsis2FiiYB4DpcPKAp+2+YtIF+8gUPbcZuUWV57Ro15yJEsRRgI+ao68y6Q7FjkADFNLH/o+toVKxc+NS2ohbqcAtt1H7Tc7Df6UU3pKM4zJdHcHe7uPG4/3nvQIbLhUkVzcXPLupZZ2VdLmILHFrUMExKTlRqbIIzkbbZrrHfy2MEhaK5uiJMRLoj1kFUCqxjbrI3y7DOO9aFeDqp2eft5nlP+LEZpfwz06lkhWMyyapmlkLsXYkowycbnYKPwFAv9T3sk1s0T8y2ExgjV1kTma5JPtEA5nfRpAIOTzDttS+64XdJFcRWmvmMkYhMrh0CBY4pMlmOWwmcn5jk4G+XVnbyXVykslosUMYIUz9UrZOoFEVisO4U5br2xpXvWkaxQ91Hn+/vQYX1a0ENvH8Wr5BSOAgsDzdOM4jlBVTp7Agd80bG9013dmRuXZxKEjyxB1aEkdnOsBVGTuCPFaa44HBJjXEjYYMNQzhhsCM9iM96zvHOBu7GGC3gCSbvLJllUdCkcrOZHIGQfkGN/qHXgvB7Zy9xDzTz92kE0nXoyq78zJ2xjAxjyaIt/TUIuJZdM3NICa+bLnRscA69hn2oyy4HGqKjAOVUAsQBnbGSF6RnuBRS8FhGcRqM99u9Agn9G6r2O559xpjQqsWtsamDAsWL5OQ3bHcD60tv+AJHa3UcZuoAupciWUhjJoAZC7EthTp8AHUMGtg3CIifkH99Acb9NJNBJGgVGcYDexyCD+BBNBmLvg10dIsZmRVnTUzzSsGhQMsirzCwLZXOE0f51wn4TG8tzMLmWZrYRwA81ukl0kkBxsWJ0juRhcEU0k4HJBDEYoBNLzSWRXCIgZJVXdshY0OnIUE5JIB7UfwH0ckayc9Ud5CpcKCIwVAGI1JJVMjPUSScnO+AANr6HxPBI9xOTCjLy1kZQdTE6zoYYGkkaQBvjOcYIVrwxLJU+1aKCO2DzJzZECtqQNKCu7E9Yx7hfDCtW3AYhKz6e6quM7dLO+QO+eqiBwGDRoMSFMAaSMg4GBkHvQfPrC3nuIeXaJPH/siSx3Mk0wQzOEwqqdmwATkg42zWm9B2rxc+OQYdDGrdWrJ5SZOceTk48b0+Tg0I7RqPw+8f50WkYHYAZ74FB6qVKlAPJex7guufvHjH7xWevOMTRSGUtb/AAgGWXU3Ox5cHUFwP1AN/fO1A8OJHMjItNUbSOwkzqVGkd0Zuk7FSDnNef5SC2a3MsdkkfKSRiysdIkAIBwm/cDag18V9Hj+cTv+sP37VbcSiHeWMf8AGP31l7abXGjrHYaZFDJ0sCQRq2GjJOPAoa04rHLJKipYM0UgjfEcmA7ZwNRi0t2O4JA80GwHFYf2sf8AXH76r+Vof2sf9df318/gnNwcm1sohHdGNdQI5mlG6ziP5Dk4Hutd4o5RLIZIuFcvUoRQMHG2ti2k747JgffQbteJRHtIh+5h++va3iHs6/1hWBs+JGOS4km/k/lKp5EcagMQvUWJIyCchcf4eTuEeqI2igaaOCGSXYxhc6CBqYM3ZQB3zig2PxKfrL+YqfFJ+sPz/CsXc+urflxPAkdwJZuUAilcYJDsSwwFX385FdG4q7XcQR7RIMPzdQBdiG0RFcN2Ox37UGsuL5EUsWGAMnegbTjYeTQY5IxuVZtOlwMfKVclTvnDhSRnbY1lYvUwSOyTSlw07BXYIv2aggM75bxkflTO+9QWsTRCSeHXK4EY5eSzEBAcBtwAfm7YoNWJR7ir1j3rPjjMWvQsser2EJJ8bYDZB6ht9aBsfV0VwrNFLrVZOXqFtJgkkKSp17qCdz9KDXcwe9VzhnGf43/dWDteN3M0oLjlIl06R/YSHWiwzLqOG36hnH0omyvLoK0kk8bB3DKvwsihIiAWGfLY85x3oNVxTi8VvE80zhI0GWY52/AAkn6AE0SsoPmsd/K8V7AG5izwl9s2cxBKsAp0s2+GwQfpVyTzhvs7nH2geQm0lbEeArIgyQASAc776qDY8wVNYr5zP64u4oWkkgcKJGUYtJDqUPGkeMyL1Sa8j/u29xRnFp1uXhDTyEwzh8JZz7OqMwV9JORg5x74oN1zB71FcHtWFe8uXni/2nEUZLSLHYzjUdUgVSWyqrjTnO+RkVt7ZQFAAwMDA9vz7UHWpUqUGK9QemFuWnjd5FhnQJII4jnKNqQ6hklvHYjHjzTG8VBAImGqEaE0G2kIxqVVGD3xtWjxXmSIMMEAjIO48g5H5HegywtCZlkM0wRNOiJbVtACrgHeIurZJ3VxkBR4rjLeLaQStCI0bdyXt5Y0LsSSXYLnOSdgC1bBceMVnuO8MtRKtxOmt0wseQ8mGLbaIl1DX7lU1Y80AkEshjtg7OXRw7lLacKRiQbBlzjqXbv9aaLxP35p7/8A28w+v6vf2++pw7jKyTGNklikwWCyJjUvurKWB/7OoH+jRfE79YgNi7tkIi41MRucZ8DuT4oElqw1zSzLK8j5VQLebphB6UxoIOd2Y921Y7AAK+J+tbR5F5Ucs88YZWVUZJI43GGbRMELjOBhd/ancfGZRoMkCpG5C60lVwuelSekZGrSu2Rl/oaZ3/A7e5UCeCKX6OitjHbuPFAiteJRQW8QEM6BEAIW2mGMruBiPclgPxNefT9w3NlnlF2DJ8iSJIdK62IARIsRjAHck7nJrW6B7d6gQewoEcBVCkac5UVDj7J/cYG8W/k1xeLNyGLSnEexMW4JYdsw7U/mYAEnsAT+A3NWmGAYYORsf76DPQcCiSUyqZVlOcuIVBOSGbJ+H3yR5/CgOMcSW3iCrdSRyvkRx8lGYtkHaJYFY/edI3GT5rZMm1B2fBYY3eRIo1kkOXdVAZj/AEiNzQZuz4FNot8XFyNMju+tYNQDpOVz9iQHBdR5G529lHqO/uIY2RpbmJASut4YnjeM6lAVoLdmjkI0nrUD6+a+kaRVaR9KDJz+l2lgWM3V5oARl0fDoQV0smGW3DAg48+N6FtPRs0dyJBeTsvL0BnjtjOOoMAZpIiXjHV0kZ6u9bbAqFRQfNuLW0TwkS3s2u3cS8sC1coQ+Fblw2+tiFyc4xk+aK4N6bTS0trdT/aSySs6LaPqkbWur+ZBDb9jgYyMDxreMenbe5GJoUfHykjqU+CrL1IfqDRNhw6OKNURQFUADuTsAMlm3Ztt2O57mgyHBPR0tvzCLibVK2pzHb2cYbOfmxExc5J3z5rbQLgfXAz9/wCGw/CvWkfSrAoLqVKlAtjvmYZWNmXcA6gMkEg7Hcbj2rleSzlcRxaWJ+bUpx9cEb1m/UHDUSWFIrW2lZ5C0zzMgCIGGo4zkt1jGB4pVexwxzsGtbBIGmiigZmXU+o9bEDwAdh74oHXArOdJZdD3MoSQrIlzIrblFdTEyoCowy/TuMDvTqa4YMWaPBRTsJCSFOASFRCfGNh5NY1Z7SaPXbWFuT8SYftTGgKJgSSjqGVxsO56a8ce9D2r6ntxEJnniQZYFFRWBYadjoK9TBGXV70GytraREQPGGMerEjynODlTuU76fNKrni8wuHkNmSqqIkczIFlaR0JCqV/HUdsA0Bwr0JaGKYXBhkE8zMo+TlpnCRoVIYDYZwRnJ9648TPCrWQxSxRjdWTTBLJ0gKNmijb9JTnJ/SoDB6nfk6bCyEuiXkBAXjUacF/miQBAPPbOe9aSK9uD2gQYJH88fBwduV2z57VkODwWc/JEVnryWzIbeVFAw5Op5AuCdsbH5qZ30VxHGsdnFBqeVxiTUFCK2WOM4JPjFBo/i5/MSY+kx/5dWl1J+on9r/APCk3qO4vgI0to4GeR+pmyFRFwWJBOWyNhj3qr2a6iFydUEhVOZGgQqRgN+kSQ3V5NAZxu6cQSHMMZKldTuCoz2O6jJ9hkZ+tC+mrAWsIQNrb9J5JgzHA6MtoxgL2XAwB+l3pVe2DizhHFPhpWRwztokxr309MS4fHbsBtTHhlhMzyTGVWDyHEZViiLHmLCD9EvjWx7+NqB4/EgO5iH3yD/TQsczatTTDJ/REiBfwGjNL+CJchD8WtqHLnSqI20e+jJHc7An6HBoWwWcwTC7FkMl9AjUj7Pxk/rdjQaO141E66kkiYHOCJFI2OD277gipdcTVUZtcQwueqQY/H6UitIUt0jSMWawqudARs9ix0n2Jyd/ehAVa3ZLv4O4y4LosXyhiGUaRksVDA5OD5oC/RPC0t4VcyrIzqGDl9grANpQE4SMHsB37mn8/FUXA1IS2y9QH99ZbhMCRO8vMiHO5f2L/LCixABYxnA3wSP8a5pdSrBg3Fk90UI18siMEvscD2Uj2zQObTjuLprZ3Dto5utUCqi5ChS+rd2PbHgHavHqH1OYhHyOVMzy8vRrGx0sSSQelV0sTnHbHfAoaa+VVXEtpq1LzdUZAICktpx2bOCCc9qVfypbSMLmCWDRqd3j5Kh5QqMiKuojOSdQJ23FBp7f1PA0wgLDnYLAaXCnRs+l2UK2DnbOfNN7ObWgb3AP57j+41grT1LEDbhrhYXkchrcIkgJZmlyHUd1GzMMrnYY71t+DNmCL/u039+kflQG1KlSgVS2DGQNiIjcbqSdypPf/sikt7JcQ9Is1nDEtmPlgA5yAebID4B2rWnH0qaR9KDEcJ+LlkRJ+HxwpGGJd3icNnYAJEWK/j7UfxP0hz21CaSDIwRbuIwd86iRGSW8Zz2AFanSKrA+lBkuG+ghDIH+KuZtOcJNNrTfPdNAz3z94FaG3tmXtoX/ALKkD8sgUaamKAVrdyc6x/V/+VL/AOS5FkUrJsDITlc7uc/r9qd1WKBTJZSmSNhKvTrz0frY/pf5154lYTNDIiSLqZGC5TbJG2Tr96caRUwKBRY8PmRAGmBY5Zjo7s27Y6/lySAPAApLx709evG6W90mhyWKsrIwJbUeXLGx0b+GVq2OQKm1AsgtZgoBlGQBuUzvjffXvvvXtreUqQZFwQQfsx5/46PwPpV5FAAYJNJHMHbHyfTA/SrhwrhLxJu4MjHXIwQDU53J2PYfKBvhQBv3pttUoM16g9OzTIwjudAbujRgpnp0spQrIjDSCCH2PinMFkwC5fLKuM779sk5bc5Hc0ZtUwKDkEI87++K4y8KRtGdQ0HICsyj7iEI1L/RO30owVKDkbYE5O53wT4ztt7be1VZ2ojRUGSFUKCe+AMDJ8mu1SglSpUoFNxaucsJpVwTgLy8e/mM14tbR9I1TTBsDOeSd8AEZEW+4P5Uu47dyR7w2txcOZNGEuGjAGPmJL4A/ChLi/RJbW3lE4uJMPpEzn5FOonE2FXPnztQMOMwTLoZZ3I1ASBuTkox09P2PzAkHB76cUPxR7iAoUW7uI8HWUa21rjsRGYwXz7KR91eI+B3Ju+a0khtVQBIRI2WbYl3JkOTkbDxn8x+GXcsyvz7a6gDsyx/7RJqCouS7nmYTJ2GBvtQN7eUzKjJcXGl+xKxKe+N1eHUp2OxANEW2SDiWdsEqTiEbg4PdFz99Z302yPBE8bzyxZkIkeScOwUtkuTpJI3xtvvjFF+muJR3EHPiWbll3wXmlXYEnOHbYfUmgcm4b9Sdvrm3/zYUBxH1bFb7TB48YHXNbr37bc8f4VZv5tUfKiWSJyQXNxIQO5GOhgRtjvSS54rDE01y8EDu8ohEkeZXJ5KMqBkgZm3G4IAFAw4Z63iuTiG3vCOrrZNKZUbjU8gBNM+e5kxyZwNJOOYnfP0noRr+6N2ym2UQRRkmUyN1M2Nl+zxgAHPnNcra34kZJJeZA0cgXkx4IEY1ajqbRmRivTnYfSguW5mFw2Ul5GhTp14ZWBcsxcXIAjxjI+gojSuB9ndb4AJuu5PYf8A1W5P0pRxDgV5JHdR3TpJFcSIEVJOWY4uYMx6uXk5BwTtmh/UCqj2+tVYRy64IhdHBlVESNd4dgAC4B8kmgLuuIQwyoki3Ykll5cS/FSHUSofstydvdiMDyRUWdnmKJbXbRLFzGk+NlA1HJCj7bDnbfHbzjNSW9gSSSWdbVdKndp1IUBI84JTOe/Ydh5of008c0UjyrbYk2jzojGjfBVOpgpznq3PfbOKBlwSznSGNbgSPM2SWW5lC7ksoAMhxhSB9dJq7jjCRyrDolaRvCzyvpGQMuUyI1ycZYihp7KwR2mlNthU+Uy5VVAwTy/lJPvjP1pELnhSm1LLDrkKqhQxhJGZBqkkCaQQm/U475ABoNnzJAHJhfpbH/1EnbA7bb969Xi3IjbkxDmY6eZPIVz9QFJ/KsvxzhsDJptYuHZaYB2kMeFiwCxXA6icf3159RWttmFLW24e+uTEzs8AEceckgEgsxGe2caT70Dqf1Y8WjmwaA2xJkkYK2WGGKQtgZVuo7dtxkUZfcemhh5rQIV2xy5XdjqOF0hYDqJJH09zjes+vDraSe6SG3hi5SqokkhTl6yXYsqnGsKHGTkDfzXW14kxjtFtoo2afUebGh5UejZ2btlOYQAoIyD3oGfD+PTSJOzRwqY8jSk2tlwCdMhVCuvv8pOO1aWEeSME/wAd8VlobS8RboMLdIcHkrGrZPS5djpIwWY9u+3c1qbckgZ748f+9B1qVKlAt4tblYneKJZZB1BGIXX7jURgEjOCds4ztQnBuG61ElxBCkjDZVVWKKd9JkHzn9YjbPangYGoKARuDwn/AHSf1RXiTgMDbGKMj20r+7+MUcTULUChfSdooGm2hGOwEafdt0/hSbi/AoiHgWwVg64UxKqBVYaWJcgBHGSenJrYahXlsDwKDP2XoKwSMItrDgDAbQpb79ZGonPnNThX/R7Y28SxpbRYA+ZkVmb6szLuT70xvONwxDMkgUfj/kKCT1xZkAi4QgjII1EEe4IXBH1FAUPStqO1vF/Zp+P6Pmuqen7cDAgiwP6C/uoL/rpaftl/Jv8ATVH1la9uev5N/poGB4HB+yjGCDso7gg+30FWeDxakbQMx6tPsNWM7fh+FKbf1RDqctcrpJ6F0npGB3ON8nJ/Gi19T257SjPthv3UHjidrFozyo3kXrjDBMlgBjBPYjKgn6ilXAPUMc05gIikkWPLNFGeWXB6wrtnVsV/I96G9YSvNoEITSUcyOY2Z1XYsCqjWyNpXMa4L4AOAc009OxrDENKSKD8wdGZjp6EJIUaelQQvgYAxigaXfAoJo2jlhjdG2IKjBGciuw4TFjHLT2+VfHbx2+nauX8pAfoyf2Un+nvXNePRkkBZSQcHEUhwfY4TY/T60Bf8nR/s0/qj91UeGRfs0/qL+6hpOOJg9MwHkmGQADySSu1c7X1BHIodBK6N2YRSEH7jo3oDLvhUUqNG6KyMNLKQMEe33furpb2aRqFRQqqAAqjAAGwAA7AUL/LA/Ul/spP9FW/FVAJIlAAyfsn+/ytAbyvvqHb8aSRepYZmniimxLCPtcKcxZBIJ1DB2Hb6UoPrewZY7p5n0RhkEzRyomekP3QKSSBtg9tqDaA1K4WN0skauudLDI1KVOPGxAI/KroM5dcUaISsrscTadIiLbs6KOonH6QNHRzuf8Aet3825H55HmlHFuG3WVSMBo5LnmTFjkJGGSRSoxux0YxvjVXa4vOddSWYa6UJGHaVSEGospVFYR5LEZOQdsEUBl7evGmsSM24UAQgFiTsAXZVztjvudhvgUBxri9zGE+H1XEj9QAiACptlnYZOncdKgsaCu7CR7e3SWZ3Z5I1QMAp1LEwbLlGJbmK7h8bZXbbc23neW6eKNbhI4ECGU6FUsWXKKrQksAoDahsRtQAcP9UPIkemcy5l5TSJaOEJ0O5KAk6h4/HO9NZOIGOVuuUtpXUUtHYYy+CTHkAd9/pQnDvTd1IQ1xcMhS4LxInLwsYVkjH8zvJvv4xXbhPoaSJPtb+5klZtTuNGDtgLiRHIRd8LnAyaANfXkUlq8oNwYyCI5PhpAr7YBVgCMEnTvg9P41LPiUdvcEW1nepFIdTsIJuWCQ2cRMco2QnUsZG/34rhno74yJHuZZmWOUtbowi6AnQrMOT1MxBfcbagPGSfcemGSVJFnu2WMuxRXiVWdjnU46Q2N9iKA649ZQrE0gSdlUE7W8vdc5X5NmyMYPmhrPi3NkhkKzxlo8lGRgRqAJU4GGIPkdiaV/A/DpCkMc6qXIUCeFE621uxOrMjE5IUZJ+macNE5mV+TNhVxqLx6j/wD1Offx2FBwg4kxu2g+2Cook1t3Y55edOnoTY/NjVgkZG9HcXwsT8yaZVwQdBOs5AOE0rkuT20798Uj4lcyuZYYILsTANlmdU6WOoaJBLp2yQMg4wPape8HuJoyGjmVsx4BlRsADExUiYFWYZAcdSliQcbUBHA3e5ikYysWDNFhTkqVADLrYFWOQAWTpzkbkZpi41LFIs02knVgaOoctzjGnf3x36aG4RwflQoiRSxkKRgTEIGPUcKJzjffbvXHiPpMSMkmJg0MbrEvPOgMylQxGs9QBIz9aDhDxd2t4ZlS+JlcKIyIQ46mAZ9SdC4UtkkbEV7sYBA/LhinzIhmkkUQgM+oA5ZkwZG3+bGy1ODXEskpDQXsSKgTErKilhtqVlmLEnbxXS+t5lJEcFwylAqtHdAEEEn/AHkuABnGdLHA89qC5J2nicPDOFYsAJPh8OmV6tLH5T7GhJ+MywSLGtu626kJr59smk4B0rHgFiBjAU75plYcGkVIQy6tEWhv9ockseXklgoyek+B81KrmG7MUrGyV35+Yka4ZgDhVSQkjYKQTgeDQcZhL8UJle7K84RsouEZE6VUKIVcqxLbFmI05JrvLx+V4d7S4HMSQODLDlECNpZhrz1exx38+WcHp0JjTbp0zNcAc9v55tYZ8lMnOo7HI+m1D2a3XOObYBOUFIaWLQThQ3UiGY9sbqBQcLjhL6pWSARQyAm4UhS8hw2eqO4I0aejBUnqz92Yl4MqNCsnDpVVEmljgE0UkYwqZwsk7DAZjnQq51rscbfQZJpi6o8URSTKkc3OMCRsnVH1A4Axjahbv04rSowt7UKFcHKg4YmMqcCMZ+Vh3HegdcIvBLCsgVkDZOl10sNz8y+DUrpw620RqpCggfoAhf8AhBJIH0zUoLukbQeXpL+NZOM/UjeuPDxIV+206s50rnC+253Jox+xrzH3P3CgW3fp2KS5huHLM8CsIwSNKl9mfBHz4AGfv96ZiPbz+f8AGK9NV0HhIgKt0z7/AIV6qUFKuKpowcg9j3r1UoFNr6YhSXmkM7jZNZyIxuAI1xhMA4yN8bEmmYiH1/M/517qUHkxj76oQj+MV7qUHnQKoxA/x++vdSg8COpyx/H8b17qUFaa8mIGvdSg86P3V5ePufP3n/3x+VdK8ydj91BmOKySreW+koEb5iwYt0sykKBsCRIcsSdkO1aZd/4/jNByfP8Ax7SUZH/lQegKlXUoP//Z"/>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grpSp>
        <p:nvGrpSpPr>
          <p:cNvPr id="15" name="Grupo 14"/>
          <p:cNvGrpSpPr/>
          <p:nvPr/>
        </p:nvGrpSpPr>
        <p:grpSpPr>
          <a:xfrm>
            <a:off x="503695" y="1654688"/>
            <a:ext cx="4612938" cy="4341261"/>
            <a:chOff x="3702971" y="1767264"/>
            <a:chExt cx="4460378" cy="5788347"/>
          </a:xfrm>
        </p:grpSpPr>
        <p:sp>
          <p:nvSpPr>
            <p:cNvPr id="16" name="Forma livre 15"/>
            <p:cNvSpPr/>
            <p:nvPr/>
          </p:nvSpPr>
          <p:spPr>
            <a:xfrm>
              <a:off x="3702971" y="1767264"/>
              <a:ext cx="1982390" cy="991195"/>
            </a:xfrm>
            <a:custGeom>
              <a:avLst/>
              <a:gdLst>
                <a:gd name="connsiteX0" fmla="*/ 0 w 1982390"/>
                <a:gd name="connsiteY0" fmla="*/ 99120 h 991195"/>
                <a:gd name="connsiteX1" fmla="*/ 99120 w 1982390"/>
                <a:gd name="connsiteY1" fmla="*/ 0 h 991195"/>
                <a:gd name="connsiteX2" fmla="*/ 1883271 w 1982390"/>
                <a:gd name="connsiteY2" fmla="*/ 0 h 991195"/>
                <a:gd name="connsiteX3" fmla="*/ 1982391 w 1982390"/>
                <a:gd name="connsiteY3" fmla="*/ 99120 h 991195"/>
                <a:gd name="connsiteX4" fmla="*/ 1982390 w 1982390"/>
                <a:gd name="connsiteY4" fmla="*/ 892076 h 991195"/>
                <a:gd name="connsiteX5" fmla="*/ 1883270 w 1982390"/>
                <a:gd name="connsiteY5" fmla="*/ 991196 h 991195"/>
                <a:gd name="connsiteX6" fmla="*/ 99120 w 1982390"/>
                <a:gd name="connsiteY6" fmla="*/ 991195 h 991195"/>
                <a:gd name="connsiteX7" fmla="*/ 0 w 1982390"/>
                <a:gd name="connsiteY7" fmla="*/ 892075 h 991195"/>
                <a:gd name="connsiteX8" fmla="*/ 0 w 1982390"/>
                <a:gd name="connsiteY8" fmla="*/ 99120 h 99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2390" h="991195">
                  <a:moveTo>
                    <a:pt x="0" y="99120"/>
                  </a:moveTo>
                  <a:cubicBezTo>
                    <a:pt x="0" y="44378"/>
                    <a:pt x="44378" y="0"/>
                    <a:pt x="99120" y="0"/>
                  </a:cubicBezTo>
                  <a:lnTo>
                    <a:pt x="1883271" y="0"/>
                  </a:lnTo>
                  <a:cubicBezTo>
                    <a:pt x="1938013" y="0"/>
                    <a:pt x="1982391" y="44378"/>
                    <a:pt x="1982391" y="99120"/>
                  </a:cubicBezTo>
                  <a:cubicBezTo>
                    <a:pt x="1982391" y="363439"/>
                    <a:pt x="1982390" y="627757"/>
                    <a:pt x="1982390" y="892076"/>
                  </a:cubicBezTo>
                  <a:cubicBezTo>
                    <a:pt x="1982390" y="946818"/>
                    <a:pt x="1938012" y="991196"/>
                    <a:pt x="1883270" y="991196"/>
                  </a:cubicBezTo>
                  <a:lnTo>
                    <a:pt x="99120" y="991195"/>
                  </a:lnTo>
                  <a:cubicBezTo>
                    <a:pt x="44378" y="991195"/>
                    <a:pt x="0" y="946817"/>
                    <a:pt x="0" y="892075"/>
                  </a:cubicBezTo>
                  <a:lnTo>
                    <a:pt x="0" y="9912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50348" tIns="40823" rIns="50348" bIns="40823" numCol="1" spcCol="1270" anchor="ctr" anchorCtr="0">
              <a:noAutofit/>
            </a:bodyPr>
            <a:lstStyle/>
            <a:p>
              <a:pPr algn="ctr" defTabSz="666750">
                <a:lnSpc>
                  <a:spcPct val="90000"/>
                </a:lnSpc>
                <a:spcBef>
                  <a:spcPct val="0"/>
                </a:spcBef>
                <a:spcAft>
                  <a:spcPct val="35000"/>
                </a:spcAft>
              </a:pPr>
              <a:r>
                <a:rPr lang="pt-PT" sz="1500" dirty="0"/>
                <a:t>INSTABILIDADE POLÍTICA</a:t>
              </a:r>
            </a:p>
          </p:txBody>
        </p:sp>
        <p:sp>
          <p:nvSpPr>
            <p:cNvPr id="17" name="Forma livre 16"/>
            <p:cNvSpPr/>
            <p:nvPr/>
          </p:nvSpPr>
          <p:spPr>
            <a:xfrm>
              <a:off x="3901210" y="2758459"/>
              <a:ext cx="198239" cy="743396"/>
            </a:xfrm>
            <a:custGeom>
              <a:avLst/>
              <a:gdLst/>
              <a:ahLst/>
              <a:cxnLst/>
              <a:rect l="0" t="0" r="0" b="0"/>
              <a:pathLst>
                <a:path>
                  <a:moveTo>
                    <a:pt x="0" y="0"/>
                  </a:moveTo>
                  <a:lnTo>
                    <a:pt x="0" y="743396"/>
                  </a:lnTo>
                  <a:lnTo>
                    <a:pt x="198239" y="743396"/>
                  </a:lnTo>
                </a:path>
              </a:pathLst>
            </a:custGeom>
            <a:ln w="28575"/>
          </p:spPr>
          <p:style>
            <a:lnRef idx="1">
              <a:schemeClr val="accent6"/>
            </a:lnRef>
            <a:fillRef idx="0">
              <a:schemeClr val="accent6"/>
            </a:fillRef>
            <a:effectRef idx="0">
              <a:schemeClr val="accent6"/>
            </a:effectRef>
            <a:fontRef idx="minor">
              <a:schemeClr val="tx1"/>
            </a:fontRef>
          </p:style>
        </p:sp>
        <p:sp>
          <p:nvSpPr>
            <p:cNvPr id="18" name="Forma livre 17"/>
            <p:cNvSpPr/>
            <p:nvPr/>
          </p:nvSpPr>
          <p:spPr>
            <a:xfrm>
              <a:off x="4099449" y="3139500"/>
              <a:ext cx="1674854" cy="1191566"/>
            </a:xfrm>
            <a:custGeom>
              <a:avLst/>
              <a:gdLst>
                <a:gd name="connsiteX0" fmla="*/ 0 w 1585912"/>
                <a:gd name="connsiteY0" fmla="*/ 99120 h 991195"/>
                <a:gd name="connsiteX1" fmla="*/ 99120 w 1585912"/>
                <a:gd name="connsiteY1" fmla="*/ 0 h 991195"/>
                <a:gd name="connsiteX2" fmla="*/ 1486793 w 1585912"/>
                <a:gd name="connsiteY2" fmla="*/ 0 h 991195"/>
                <a:gd name="connsiteX3" fmla="*/ 1585913 w 1585912"/>
                <a:gd name="connsiteY3" fmla="*/ 99120 h 991195"/>
                <a:gd name="connsiteX4" fmla="*/ 1585912 w 1585912"/>
                <a:gd name="connsiteY4" fmla="*/ 892076 h 991195"/>
                <a:gd name="connsiteX5" fmla="*/ 1486792 w 1585912"/>
                <a:gd name="connsiteY5" fmla="*/ 991196 h 991195"/>
                <a:gd name="connsiteX6" fmla="*/ 99120 w 1585912"/>
                <a:gd name="connsiteY6" fmla="*/ 991195 h 991195"/>
                <a:gd name="connsiteX7" fmla="*/ 0 w 1585912"/>
                <a:gd name="connsiteY7" fmla="*/ 892075 h 991195"/>
                <a:gd name="connsiteX8" fmla="*/ 0 w 1585912"/>
                <a:gd name="connsiteY8" fmla="*/ 99120 h 99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912" h="991195">
                  <a:moveTo>
                    <a:pt x="0" y="99120"/>
                  </a:moveTo>
                  <a:cubicBezTo>
                    <a:pt x="0" y="44378"/>
                    <a:pt x="44378" y="0"/>
                    <a:pt x="99120" y="0"/>
                  </a:cubicBezTo>
                  <a:lnTo>
                    <a:pt x="1486793" y="0"/>
                  </a:lnTo>
                  <a:cubicBezTo>
                    <a:pt x="1541535" y="0"/>
                    <a:pt x="1585913" y="44378"/>
                    <a:pt x="1585913" y="99120"/>
                  </a:cubicBezTo>
                  <a:cubicBezTo>
                    <a:pt x="1585913" y="363439"/>
                    <a:pt x="1585912" y="627757"/>
                    <a:pt x="1585912" y="892076"/>
                  </a:cubicBezTo>
                  <a:cubicBezTo>
                    <a:pt x="1585912" y="946818"/>
                    <a:pt x="1541534" y="991196"/>
                    <a:pt x="1486792" y="991196"/>
                  </a:cubicBezTo>
                  <a:lnTo>
                    <a:pt x="99120" y="991195"/>
                  </a:lnTo>
                  <a:cubicBezTo>
                    <a:pt x="44378" y="991195"/>
                    <a:pt x="0" y="946817"/>
                    <a:pt x="0" y="892075"/>
                  </a:cubicBezTo>
                  <a:lnTo>
                    <a:pt x="0" y="9912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47491" tIns="38918" rIns="47491" bIns="38918" numCol="1" spcCol="1270" anchor="ctr" anchorCtr="0">
              <a:noAutofit/>
            </a:bodyPr>
            <a:lstStyle/>
            <a:p>
              <a:pPr algn="ctr" defTabSz="600075">
                <a:lnSpc>
                  <a:spcPct val="90000"/>
                </a:lnSpc>
                <a:spcBef>
                  <a:spcPct val="0"/>
                </a:spcBef>
                <a:spcAft>
                  <a:spcPct val="35000"/>
                </a:spcAft>
              </a:pPr>
              <a:r>
                <a:rPr lang="pt-PT" sz="1350" dirty="0"/>
                <a:t>- Incapacidade governativa</a:t>
              </a:r>
            </a:p>
            <a:p>
              <a:pPr algn="ctr" defTabSz="600075">
                <a:lnSpc>
                  <a:spcPct val="90000"/>
                </a:lnSpc>
                <a:spcBef>
                  <a:spcPct val="0"/>
                </a:spcBef>
                <a:spcAft>
                  <a:spcPct val="35000"/>
                </a:spcAft>
              </a:pPr>
              <a:r>
                <a:rPr lang="pt-PT" sz="1350" dirty="0"/>
                <a:t>- Queda frequente de governos</a:t>
              </a:r>
            </a:p>
          </p:txBody>
        </p:sp>
        <p:sp>
          <p:nvSpPr>
            <p:cNvPr id="19" name="Forma livre 18"/>
            <p:cNvSpPr/>
            <p:nvPr/>
          </p:nvSpPr>
          <p:spPr>
            <a:xfrm>
              <a:off x="3901210" y="2758459"/>
              <a:ext cx="198239" cy="1982390"/>
            </a:xfrm>
            <a:custGeom>
              <a:avLst/>
              <a:gdLst/>
              <a:ahLst/>
              <a:cxnLst/>
              <a:rect l="0" t="0" r="0" b="0"/>
              <a:pathLst>
                <a:path>
                  <a:moveTo>
                    <a:pt x="0" y="0"/>
                  </a:moveTo>
                  <a:lnTo>
                    <a:pt x="0" y="1982390"/>
                  </a:lnTo>
                  <a:lnTo>
                    <a:pt x="198239" y="1982390"/>
                  </a:lnTo>
                </a:path>
              </a:pathLst>
            </a:custGeom>
            <a:ln w="28575"/>
          </p:spPr>
          <p:style>
            <a:lnRef idx="1">
              <a:schemeClr val="accent6"/>
            </a:lnRef>
            <a:fillRef idx="0">
              <a:schemeClr val="accent6"/>
            </a:fillRef>
            <a:effectRef idx="0">
              <a:schemeClr val="accent6"/>
            </a:effectRef>
            <a:fontRef idx="minor">
              <a:schemeClr val="tx1"/>
            </a:fontRef>
          </p:style>
        </p:sp>
        <p:sp>
          <p:nvSpPr>
            <p:cNvPr id="20" name="Forma livre 19"/>
            <p:cNvSpPr/>
            <p:nvPr/>
          </p:nvSpPr>
          <p:spPr>
            <a:xfrm>
              <a:off x="4099449" y="4925438"/>
              <a:ext cx="1674854" cy="991194"/>
            </a:xfrm>
            <a:custGeom>
              <a:avLst/>
              <a:gdLst>
                <a:gd name="connsiteX0" fmla="*/ 0 w 1585912"/>
                <a:gd name="connsiteY0" fmla="*/ 99120 h 991195"/>
                <a:gd name="connsiteX1" fmla="*/ 99120 w 1585912"/>
                <a:gd name="connsiteY1" fmla="*/ 0 h 991195"/>
                <a:gd name="connsiteX2" fmla="*/ 1486793 w 1585912"/>
                <a:gd name="connsiteY2" fmla="*/ 0 h 991195"/>
                <a:gd name="connsiteX3" fmla="*/ 1585913 w 1585912"/>
                <a:gd name="connsiteY3" fmla="*/ 99120 h 991195"/>
                <a:gd name="connsiteX4" fmla="*/ 1585912 w 1585912"/>
                <a:gd name="connsiteY4" fmla="*/ 892076 h 991195"/>
                <a:gd name="connsiteX5" fmla="*/ 1486792 w 1585912"/>
                <a:gd name="connsiteY5" fmla="*/ 991196 h 991195"/>
                <a:gd name="connsiteX6" fmla="*/ 99120 w 1585912"/>
                <a:gd name="connsiteY6" fmla="*/ 991195 h 991195"/>
                <a:gd name="connsiteX7" fmla="*/ 0 w 1585912"/>
                <a:gd name="connsiteY7" fmla="*/ 892075 h 991195"/>
                <a:gd name="connsiteX8" fmla="*/ 0 w 1585912"/>
                <a:gd name="connsiteY8" fmla="*/ 99120 h 99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912" h="991195">
                  <a:moveTo>
                    <a:pt x="0" y="99120"/>
                  </a:moveTo>
                  <a:cubicBezTo>
                    <a:pt x="0" y="44378"/>
                    <a:pt x="44378" y="0"/>
                    <a:pt x="99120" y="0"/>
                  </a:cubicBezTo>
                  <a:lnTo>
                    <a:pt x="1486793" y="0"/>
                  </a:lnTo>
                  <a:cubicBezTo>
                    <a:pt x="1541535" y="0"/>
                    <a:pt x="1585913" y="44378"/>
                    <a:pt x="1585913" y="99120"/>
                  </a:cubicBezTo>
                  <a:cubicBezTo>
                    <a:pt x="1585913" y="363439"/>
                    <a:pt x="1585912" y="627757"/>
                    <a:pt x="1585912" y="892076"/>
                  </a:cubicBezTo>
                  <a:cubicBezTo>
                    <a:pt x="1585912" y="946818"/>
                    <a:pt x="1541534" y="991196"/>
                    <a:pt x="1486792" y="991196"/>
                  </a:cubicBezTo>
                  <a:lnTo>
                    <a:pt x="99120" y="991195"/>
                  </a:lnTo>
                  <a:cubicBezTo>
                    <a:pt x="44378" y="991195"/>
                    <a:pt x="0" y="946817"/>
                    <a:pt x="0" y="892075"/>
                  </a:cubicBezTo>
                  <a:lnTo>
                    <a:pt x="0" y="9912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47491" tIns="38918" rIns="47491" bIns="38918" numCol="1" spcCol="1270" anchor="ctr" anchorCtr="0">
              <a:noAutofit/>
            </a:bodyPr>
            <a:lstStyle/>
            <a:p>
              <a:pPr algn="ctr" defTabSz="600075">
                <a:lnSpc>
                  <a:spcPct val="90000"/>
                </a:lnSpc>
                <a:spcBef>
                  <a:spcPct val="0"/>
                </a:spcBef>
                <a:spcAft>
                  <a:spcPct val="35000"/>
                </a:spcAft>
              </a:pPr>
              <a:r>
                <a:rPr lang="pt-PT" sz="1350" dirty="0"/>
                <a:t>Golpes monárquicos</a:t>
              </a:r>
            </a:p>
          </p:txBody>
        </p:sp>
        <p:sp>
          <p:nvSpPr>
            <p:cNvPr id="21" name="Forma livre 20"/>
            <p:cNvSpPr/>
            <p:nvPr/>
          </p:nvSpPr>
          <p:spPr>
            <a:xfrm>
              <a:off x="3901210" y="2758459"/>
              <a:ext cx="198239" cy="3221384"/>
            </a:xfrm>
            <a:custGeom>
              <a:avLst/>
              <a:gdLst/>
              <a:ahLst/>
              <a:cxnLst/>
              <a:rect l="0" t="0" r="0" b="0"/>
              <a:pathLst>
                <a:path>
                  <a:moveTo>
                    <a:pt x="0" y="0"/>
                  </a:moveTo>
                  <a:lnTo>
                    <a:pt x="0" y="3221384"/>
                  </a:lnTo>
                  <a:lnTo>
                    <a:pt x="198239" y="3221384"/>
                  </a:lnTo>
                </a:path>
              </a:pathLst>
            </a:custGeom>
            <a:ln w="28575"/>
          </p:spPr>
          <p:style>
            <a:lnRef idx="1">
              <a:schemeClr val="accent6"/>
            </a:lnRef>
            <a:fillRef idx="0">
              <a:schemeClr val="accent6"/>
            </a:fillRef>
            <a:effectRef idx="0">
              <a:schemeClr val="accent6"/>
            </a:effectRef>
            <a:fontRef idx="minor">
              <a:schemeClr val="tx1"/>
            </a:fontRef>
          </p:style>
        </p:sp>
        <p:sp>
          <p:nvSpPr>
            <p:cNvPr id="22" name="Forma livre 21"/>
            <p:cNvSpPr/>
            <p:nvPr/>
          </p:nvSpPr>
          <p:spPr>
            <a:xfrm>
              <a:off x="4099449" y="6564416"/>
              <a:ext cx="1674854" cy="991195"/>
            </a:xfrm>
            <a:custGeom>
              <a:avLst/>
              <a:gdLst>
                <a:gd name="connsiteX0" fmla="*/ 0 w 1585912"/>
                <a:gd name="connsiteY0" fmla="*/ 99120 h 991195"/>
                <a:gd name="connsiteX1" fmla="*/ 99120 w 1585912"/>
                <a:gd name="connsiteY1" fmla="*/ 0 h 991195"/>
                <a:gd name="connsiteX2" fmla="*/ 1486793 w 1585912"/>
                <a:gd name="connsiteY2" fmla="*/ 0 h 991195"/>
                <a:gd name="connsiteX3" fmla="*/ 1585913 w 1585912"/>
                <a:gd name="connsiteY3" fmla="*/ 99120 h 991195"/>
                <a:gd name="connsiteX4" fmla="*/ 1585912 w 1585912"/>
                <a:gd name="connsiteY4" fmla="*/ 892076 h 991195"/>
                <a:gd name="connsiteX5" fmla="*/ 1486792 w 1585912"/>
                <a:gd name="connsiteY5" fmla="*/ 991196 h 991195"/>
                <a:gd name="connsiteX6" fmla="*/ 99120 w 1585912"/>
                <a:gd name="connsiteY6" fmla="*/ 991195 h 991195"/>
                <a:gd name="connsiteX7" fmla="*/ 0 w 1585912"/>
                <a:gd name="connsiteY7" fmla="*/ 892075 h 991195"/>
                <a:gd name="connsiteX8" fmla="*/ 0 w 1585912"/>
                <a:gd name="connsiteY8" fmla="*/ 99120 h 99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912" h="991195">
                  <a:moveTo>
                    <a:pt x="0" y="99120"/>
                  </a:moveTo>
                  <a:cubicBezTo>
                    <a:pt x="0" y="44378"/>
                    <a:pt x="44378" y="0"/>
                    <a:pt x="99120" y="0"/>
                  </a:cubicBezTo>
                  <a:lnTo>
                    <a:pt x="1486793" y="0"/>
                  </a:lnTo>
                  <a:cubicBezTo>
                    <a:pt x="1541535" y="0"/>
                    <a:pt x="1585913" y="44378"/>
                    <a:pt x="1585913" y="99120"/>
                  </a:cubicBezTo>
                  <a:cubicBezTo>
                    <a:pt x="1585913" y="363439"/>
                    <a:pt x="1585912" y="627757"/>
                    <a:pt x="1585912" y="892076"/>
                  </a:cubicBezTo>
                  <a:cubicBezTo>
                    <a:pt x="1585912" y="946818"/>
                    <a:pt x="1541534" y="991196"/>
                    <a:pt x="1486792" y="991196"/>
                  </a:cubicBezTo>
                  <a:lnTo>
                    <a:pt x="99120" y="991195"/>
                  </a:lnTo>
                  <a:cubicBezTo>
                    <a:pt x="44378" y="991195"/>
                    <a:pt x="0" y="946817"/>
                    <a:pt x="0" y="892075"/>
                  </a:cubicBezTo>
                  <a:lnTo>
                    <a:pt x="0" y="9912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47491" tIns="38918" rIns="47491" bIns="38918" numCol="1" spcCol="1270" anchor="ctr" anchorCtr="0">
              <a:noAutofit/>
            </a:bodyPr>
            <a:lstStyle/>
            <a:p>
              <a:pPr algn="ctr" defTabSz="600075">
                <a:lnSpc>
                  <a:spcPct val="90000"/>
                </a:lnSpc>
                <a:spcBef>
                  <a:spcPct val="0"/>
                </a:spcBef>
                <a:spcAft>
                  <a:spcPct val="35000"/>
                </a:spcAft>
              </a:pPr>
              <a:r>
                <a:rPr lang="pt-PT" sz="1350" dirty="0"/>
                <a:t>Golpes militares de dissidentes republicanos</a:t>
              </a:r>
            </a:p>
          </p:txBody>
        </p:sp>
        <p:sp>
          <p:nvSpPr>
            <p:cNvPr id="23" name="Forma livre 22"/>
            <p:cNvSpPr/>
            <p:nvPr/>
          </p:nvSpPr>
          <p:spPr>
            <a:xfrm>
              <a:off x="6180959" y="1767264"/>
              <a:ext cx="1982390" cy="991195"/>
            </a:xfrm>
            <a:custGeom>
              <a:avLst/>
              <a:gdLst>
                <a:gd name="connsiteX0" fmla="*/ 0 w 1982390"/>
                <a:gd name="connsiteY0" fmla="*/ 99120 h 991195"/>
                <a:gd name="connsiteX1" fmla="*/ 99120 w 1982390"/>
                <a:gd name="connsiteY1" fmla="*/ 0 h 991195"/>
                <a:gd name="connsiteX2" fmla="*/ 1883271 w 1982390"/>
                <a:gd name="connsiteY2" fmla="*/ 0 h 991195"/>
                <a:gd name="connsiteX3" fmla="*/ 1982391 w 1982390"/>
                <a:gd name="connsiteY3" fmla="*/ 99120 h 991195"/>
                <a:gd name="connsiteX4" fmla="*/ 1982390 w 1982390"/>
                <a:gd name="connsiteY4" fmla="*/ 892076 h 991195"/>
                <a:gd name="connsiteX5" fmla="*/ 1883270 w 1982390"/>
                <a:gd name="connsiteY5" fmla="*/ 991196 h 991195"/>
                <a:gd name="connsiteX6" fmla="*/ 99120 w 1982390"/>
                <a:gd name="connsiteY6" fmla="*/ 991195 h 991195"/>
                <a:gd name="connsiteX7" fmla="*/ 0 w 1982390"/>
                <a:gd name="connsiteY7" fmla="*/ 892075 h 991195"/>
                <a:gd name="connsiteX8" fmla="*/ 0 w 1982390"/>
                <a:gd name="connsiteY8" fmla="*/ 99120 h 99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2390" h="991195">
                  <a:moveTo>
                    <a:pt x="0" y="99120"/>
                  </a:moveTo>
                  <a:cubicBezTo>
                    <a:pt x="0" y="44378"/>
                    <a:pt x="44378" y="0"/>
                    <a:pt x="99120" y="0"/>
                  </a:cubicBezTo>
                  <a:lnTo>
                    <a:pt x="1883271" y="0"/>
                  </a:lnTo>
                  <a:cubicBezTo>
                    <a:pt x="1938013" y="0"/>
                    <a:pt x="1982391" y="44378"/>
                    <a:pt x="1982391" y="99120"/>
                  </a:cubicBezTo>
                  <a:cubicBezTo>
                    <a:pt x="1982391" y="363439"/>
                    <a:pt x="1982390" y="627757"/>
                    <a:pt x="1982390" y="892076"/>
                  </a:cubicBezTo>
                  <a:cubicBezTo>
                    <a:pt x="1982390" y="946818"/>
                    <a:pt x="1938012" y="991196"/>
                    <a:pt x="1883270" y="991196"/>
                  </a:cubicBezTo>
                  <a:lnTo>
                    <a:pt x="99120" y="991195"/>
                  </a:lnTo>
                  <a:cubicBezTo>
                    <a:pt x="44378" y="991195"/>
                    <a:pt x="0" y="946817"/>
                    <a:pt x="0" y="892075"/>
                  </a:cubicBezTo>
                  <a:lnTo>
                    <a:pt x="0" y="9912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50348" tIns="40823" rIns="50348" bIns="40823" numCol="1" spcCol="1270" anchor="ctr" anchorCtr="0">
              <a:noAutofit/>
            </a:bodyPr>
            <a:lstStyle/>
            <a:p>
              <a:pPr algn="ctr" defTabSz="666750">
                <a:lnSpc>
                  <a:spcPct val="90000"/>
                </a:lnSpc>
                <a:spcBef>
                  <a:spcPct val="0"/>
                </a:spcBef>
                <a:spcAft>
                  <a:spcPct val="35000"/>
                </a:spcAft>
              </a:pPr>
              <a:r>
                <a:rPr lang="pt-PT" sz="1500" dirty="0"/>
                <a:t>PROBLEMAS FINANCEIROS</a:t>
              </a:r>
            </a:p>
          </p:txBody>
        </p:sp>
        <p:sp>
          <p:nvSpPr>
            <p:cNvPr id="24" name="Forma livre 23"/>
            <p:cNvSpPr/>
            <p:nvPr/>
          </p:nvSpPr>
          <p:spPr>
            <a:xfrm>
              <a:off x="6379198" y="2758459"/>
              <a:ext cx="198239" cy="743396"/>
            </a:xfrm>
            <a:custGeom>
              <a:avLst/>
              <a:gdLst/>
              <a:ahLst/>
              <a:cxnLst/>
              <a:rect l="0" t="0" r="0" b="0"/>
              <a:pathLst>
                <a:path>
                  <a:moveTo>
                    <a:pt x="0" y="0"/>
                  </a:moveTo>
                  <a:lnTo>
                    <a:pt x="0" y="743396"/>
                  </a:lnTo>
                  <a:lnTo>
                    <a:pt x="198239" y="743396"/>
                  </a:lnTo>
                </a:path>
              </a:pathLst>
            </a:custGeom>
            <a:ln w="28575"/>
          </p:spPr>
          <p:style>
            <a:lnRef idx="1">
              <a:schemeClr val="accent6"/>
            </a:lnRef>
            <a:fillRef idx="0">
              <a:schemeClr val="accent6"/>
            </a:fillRef>
            <a:effectRef idx="0">
              <a:schemeClr val="accent6"/>
            </a:effectRef>
            <a:fontRef idx="minor">
              <a:schemeClr val="tx1"/>
            </a:fontRef>
          </p:style>
        </p:sp>
        <p:sp>
          <p:nvSpPr>
            <p:cNvPr id="25" name="Forma livre 24"/>
            <p:cNvSpPr/>
            <p:nvPr/>
          </p:nvSpPr>
          <p:spPr>
            <a:xfrm>
              <a:off x="6577437" y="3254056"/>
              <a:ext cx="1585912" cy="991194"/>
            </a:xfrm>
            <a:custGeom>
              <a:avLst/>
              <a:gdLst>
                <a:gd name="connsiteX0" fmla="*/ 0 w 1585912"/>
                <a:gd name="connsiteY0" fmla="*/ 99120 h 991195"/>
                <a:gd name="connsiteX1" fmla="*/ 99120 w 1585912"/>
                <a:gd name="connsiteY1" fmla="*/ 0 h 991195"/>
                <a:gd name="connsiteX2" fmla="*/ 1486793 w 1585912"/>
                <a:gd name="connsiteY2" fmla="*/ 0 h 991195"/>
                <a:gd name="connsiteX3" fmla="*/ 1585913 w 1585912"/>
                <a:gd name="connsiteY3" fmla="*/ 99120 h 991195"/>
                <a:gd name="connsiteX4" fmla="*/ 1585912 w 1585912"/>
                <a:gd name="connsiteY4" fmla="*/ 892076 h 991195"/>
                <a:gd name="connsiteX5" fmla="*/ 1486792 w 1585912"/>
                <a:gd name="connsiteY5" fmla="*/ 991196 h 991195"/>
                <a:gd name="connsiteX6" fmla="*/ 99120 w 1585912"/>
                <a:gd name="connsiteY6" fmla="*/ 991195 h 991195"/>
                <a:gd name="connsiteX7" fmla="*/ 0 w 1585912"/>
                <a:gd name="connsiteY7" fmla="*/ 892075 h 991195"/>
                <a:gd name="connsiteX8" fmla="*/ 0 w 1585912"/>
                <a:gd name="connsiteY8" fmla="*/ 99120 h 99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912" h="991195">
                  <a:moveTo>
                    <a:pt x="0" y="99120"/>
                  </a:moveTo>
                  <a:cubicBezTo>
                    <a:pt x="0" y="44378"/>
                    <a:pt x="44378" y="0"/>
                    <a:pt x="99120" y="0"/>
                  </a:cubicBezTo>
                  <a:lnTo>
                    <a:pt x="1486793" y="0"/>
                  </a:lnTo>
                  <a:cubicBezTo>
                    <a:pt x="1541535" y="0"/>
                    <a:pt x="1585913" y="44378"/>
                    <a:pt x="1585913" y="99120"/>
                  </a:cubicBezTo>
                  <a:cubicBezTo>
                    <a:pt x="1585913" y="363439"/>
                    <a:pt x="1585912" y="627757"/>
                    <a:pt x="1585912" y="892076"/>
                  </a:cubicBezTo>
                  <a:cubicBezTo>
                    <a:pt x="1585912" y="946818"/>
                    <a:pt x="1541534" y="991196"/>
                    <a:pt x="1486792" y="991196"/>
                  </a:cubicBezTo>
                  <a:lnTo>
                    <a:pt x="99120" y="991195"/>
                  </a:lnTo>
                  <a:cubicBezTo>
                    <a:pt x="44378" y="991195"/>
                    <a:pt x="0" y="946817"/>
                    <a:pt x="0" y="892075"/>
                  </a:cubicBezTo>
                  <a:lnTo>
                    <a:pt x="0" y="9912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47491" tIns="38918" rIns="47491" bIns="38918" numCol="1" spcCol="1270" anchor="ctr" anchorCtr="0">
              <a:noAutofit/>
            </a:bodyPr>
            <a:lstStyle/>
            <a:p>
              <a:pPr algn="ctr" defTabSz="600075">
                <a:lnSpc>
                  <a:spcPct val="90000"/>
                </a:lnSpc>
                <a:spcBef>
                  <a:spcPct val="0"/>
                </a:spcBef>
                <a:spcAft>
                  <a:spcPct val="35000"/>
                </a:spcAft>
              </a:pPr>
              <a:r>
                <a:rPr lang="pt-PT" sz="1350" dirty="0"/>
                <a:t>Elevado défice público</a:t>
              </a:r>
            </a:p>
          </p:txBody>
        </p:sp>
        <p:sp>
          <p:nvSpPr>
            <p:cNvPr id="26" name="Forma livre 25"/>
            <p:cNvSpPr/>
            <p:nvPr/>
          </p:nvSpPr>
          <p:spPr>
            <a:xfrm>
              <a:off x="6379198" y="2758459"/>
              <a:ext cx="198239" cy="1982390"/>
            </a:xfrm>
            <a:custGeom>
              <a:avLst/>
              <a:gdLst/>
              <a:ahLst/>
              <a:cxnLst/>
              <a:rect l="0" t="0" r="0" b="0"/>
              <a:pathLst>
                <a:path>
                  <a:moveTo>
                    <a:pt x="0" y="0"/>
                  </a:moveTo>
                  <a:lnTo>
                    <a:pt x="0" y="1982390"/>
                  </a:lnTo>
                  <a:lnTo>
                    <a:pt x="198239" y="1982390"/>
                  </a:lnTo>
                </a:path>
              </a:pathLst>
            </a:custGeom>
            <a:ln w="28575"/>
          </p:spPr>
          <p:style>
            <a:lnRef idx="1">
              <a:schemeClr val="accent6"/>
            </a:lnRef>
            <a:fillRef idx="0">
              <a:schemeClr val="accent6"/>
            </a:fillRef>
            <a:effectRef idx="0">
              <a:schemeClr val="accent6"/>
            </a:effectRef>
            <a:fontRef idx="minor">
              <a:schemeClr val="tx1"/>
            </a:fontRef>
          </p:style>
        </p:sp>
        <p:sp>
          <p:nvSpPr>
            <p:cNvPr id="32" name="Forma livre 31"/>
            <p:cNvSpPr/>
            <p:nvPr/>
          </p:nvSpPr>
          <p:spPr>
            <a:xfrm>
              <a:off x="6577437" y="4925438"/>
              <a:ext cx="1585912" cy="991194"/>
            </a:xfrm>
            <a:custGeom>
              <a:avLst/>
              <a:gdLst>
                <a:gd name="connsiteX0" fmla="*/ 0 w 1585912"/>
                <a:gd name="connsiteY0" fmla="*/ 99120 h 991195"/>
                <a:gd name="connsiteX1" fmla="*/ 99120 w 1585912"/>
                <a:gd name="connsiteY1" fmla="*/ 0 h 991195"/>
                <a:gd name="connsiteX2" fmla="*/ 1486793 w 1585912"/>
                <a:gd name="connsiteY2" fmla="*/ 0 h 991195"/>
                <a:gd name="connsiteX3" fmla="*/ 1585913 w 1585912"/>
                <a:gd name="connsiteY3" fmla="*/ 99120 h 991195"/>
                <a:gd name="connsiteX4" fmla="*/ 1585912 w 1585912"/>
                <a:gd name="connsiteY4" fmla="*/ 892076 h 991195"/>
                <a:gd name="connsiteX5" fmla="*/ 1486792 w 1585912"/>
                <a:gd name="connsiteY5" fmla="*/ 991196 h 991195"/>
                <a:gd name="connsiteX6" fmla="*/ 99120 w 1585912"/>
                <a:gd name="connsiteY6" fmla="*/ 991195 h 991195"/>
                <a:gd name="connsiteX7" fmla="*/ 0 w 1585912"/>
                <a:gd name="connsiteY7" fmla="*/ 892075 h 991195"/>
                <a:gd name="connsiteX8" fmla="*/ 0 w 1585912"/>
                <a:gd name="connsiteY8" fmla="*/ 99120 h 99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912" h="991195">
                  <a:moveTo>
                    <a:pt x="0" y="99120"/>
                  </a:moveTo>
                  <a:cubicBezTo>
                    <a:pt x="0" y="44378"/>
                    <a:pt x="44378" y="0"/>
                    <a:pt x="99120" y="0"/>
                  </a:cubicBezTo>
                  <a:lnTo>
                    <a:pt x="1486793" y="0"/>
                  </a:lnTo>
                  <a:cubicBezTo>
                    <a:pt x="1541535" y="0"/>
                    <a:pt x="1585913" y="44378"/>
                    <a:pt x="1585913" y="99120"/>
                  </a:cubicBezTo>
                  <a:cubicBezTo>
                    <a:pt x="1585913" y="363439"/>
                    <a:pt x="1585912" y="627757"/>
                    <a:pt x="1585912" y="892076"/>
                  </a:cubicBezTo>
                  <a:cubicBezTo>
                    <a:pt x="1585912" y="946818"/>
                    <a:pt x="1541534" y="991196"/>
                    <a:pt x="1486792" y="991196"/>
                  </a:cubicBezTo>
                  <a:lnTo>
                    <a:pt x="99120" y="991195"/>
                  </a:lnTo>
                  <a:cubicBezTo>
                    <a:pt x="44378" y="991195"/>
                    <a:pt x="0" y="946817"/>
                    <a:pt x="0" y="892075"/>
                  </a:cubicBezTo>
                  <a:lnTo>
                    <a:pt x="0" y="9912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47491" tIns="38918" rIns="47491" bIns="38918" numCol="1" spcCol="1270" anchor="ctr" anchorCtr="0">
              <a:noAutofit/>
            </a:bodyPr>
            <a:lstStyle/>
            <a:p>
              <a:pPr algn="ctr" defTabSz="600075">
                <a:lnSpc>
                  <a:spcPct val="90000"/>
                </a:lnSpc>
                <a:spcBef>
                  <a:spcPct val="0"/>
                </a:spcBef>
                <a:spcAft>
                  <a:spcPct val="35000"/>
                </a:spcAft>
              </a:pPr>
              <a:r>
                <a:rPr lang="pt-PT" sz="1350" dirty="0"/>
                <a:t>Desequilíbrio orçamental</a:t>
              </a:r>
            </a:p>
          </p:txBody>
        </p:sp>
      </p:grpSp>
      <p:sp>
        <p:nvSpPr>
          <p:cNvPr id="33" name="Chaveta à direita 32"/>
          <p:cNvSpPr/>
          <p:nvPr/>
        </p:nvSpPr>
        <p:spPr>
          <a:xfrm>
            <a:off x="5313399" y="1654687"/>
            <a:ext cx="244257" cy="4341261"/>
          </a:xfrm>
          <a:prstGeom prst="rightBrace">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pt-PT" sz="1350"/>
          </a:p>
        </p:txBody>
      </p:sp>
      <p:sp>
        <p:nvSpPr>
          <p:cNvPr id="34" name="CaixaDeTexto 33"/>
          <p:cNvSpPr txBox="1"/>
          <p:nvPr/>
        </p:nvSpPr>
        <p:spPr>
          <a:xfrm>
            <a:off x="5757959" y="1826165"/>
            <a:ext cx="3023744" cy="830997"/>
          </a:xfrm>
          <a:prstGeom prst="rect">
            <a:avLst/>
          </a:prstGeom>
          <a:noFill/>
        </p:spPr>
        <p:txBody>
          <a:bodyPr wrap="square" rtlCol="0">
            <a:spAutoFit/>
          </a:bodyPr>
          <a:lstStyle/>
          <a:p>
            <a:r>
              <a:rPr lang="pt-PT" sz="1600" b="1" dirty="0"/>
              <a:t>SITUAÇÃO AGRAVADA COM A PARTICIPAÇÃO DE PORTUGAL NA PRIMEIRA GUERRA MUNDIAL</a:t>
            </a:r>
            <a:r>
              <a:rPr lang="pt-PT" sz="1600" b="1" dirty="0" smtClean="0"/>
              <a:t>.</a:t>
            </a:r>
            <a:endParaRPr lang="pt-PT" sz="1600" dirty="0"/>
          </a:p>
        </p:txBody>
      </p:sp>
      <p:sp>
        <p:nvSpPr>
          <p:cNvPr id="35" name="Seta para baixo 34"/>
          <p:cNvSpPr/>
          <p:nvPr/>
        </p:nvSpPr>
        <p:spPr>
          <a:xfrm>
            <a:off x="7077244" y="2703441"/>
            <a:ext cx="385175" cy="34931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PT" sz="1350"/>
          </a:p>
        </p:txBody>
      </p:sp>
      <p:sp>
        <p:nvSpPr>
          <p:cNvPr id="36" name="CaixaDeTexto 35"/>
          <p:cNvSpPr txBox="1"/>
          <p:nvPr/>
        </p:nvSpPr>
        <p:spPr>
          <a:xfrm>
            <a:off x="5837826" y="3084836"/>
            <a:ext cx="2864011" cy="1569660"/>
          </a:xfrm>
          <a:prstGeom prst="rect">
            <a:avLst/>
          </a:prstGeom>
          <a:noFill/>
        </p:spPr>
        <p:txBody>
          <a:bodyPr wrap="square" rtlCol="0">
            <a:spAutoFit/>
          </a:bodyPr>
          <a:lstStyle/>
          <a:p>
            <a:r>
              <a:rPr lang="pt-PT" sz="1600" b="1" dirty="0"/>
              <a:t>ESTAS FRAGILIDADES CONTRIBUÍRAM PARA PÔR FIM À PRIMEIRA REPÚBLICA PORTUGUESA EM 1926.</a:t>
            </a:r>
          </a:p>
          <a:p>
            <a:endParaRPr lang="pt-PT" sz="1600" dirty="0"/>
          </a:p>
          <a:p>
            <a:endParaRPr lang="pt-PT"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113" y="4290526"/>
            <a:ext cx="3155437" cy="142656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Título 1"/>
          <p:cNvSpPr txBox="1">
            <a:spLocks/>
          </p:cNvSpPr>
          <p:nvPr/>
        </p:nvSpPr>
        <p:spPr>
          <a:xfrm>
            <a:off x="414215" y="584200"/>
            <a:ext cx="7927975" cy="584200"/>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smtClean="0"/>
              <a:t>A FRAGILIDADE GOVERNATIVA</a:t>
            </a:r>
            <a:endParaRPr lang="es-ES" sz="3200" b="1" dirty="0"/>
          </a:p>
        </p:txBody>
      </p:sp>
    </p:spTree>
    <p:extLst>
      <p:ext uri="{BB962C8B-B14F-4D97-AF65-F5344CB8AC3E}">
        <p14:creationId xmlns:p14="http://schemas.microsoft.com/office/powerpoint/2010/main" val="163401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512977"/>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p:cNvGrpSpPr/>
          <p:nvPr/>
        </p:nvGrpSpPr>
        <p:grpSpPr>
          <a:xfrm>
            <a:off x="255644" y="1562929"/>
            <a:ext cx="8423138" cy="4687026"/>
            <a:chOff x="531213" y="1689537"/>
            <a:chExt cx="10842400" cy="6249367"/>
          </a:xfrm>
        </p:grpSpPr>
        <p:sp>
          <p:nvSpPr>
            <p:cNvPr id="14" name="Forma livre 13"/>
            <p:cNvSpPr/>
            <p:nvPr/>
          </p:nvSpPr>
          <p:spPr>
            <a:xfrm rot="16200000">
              <a:off x="-1176646" y="3963305"/>
              <a:ext cx="3890356" cy="474638"/>
            </a:xfrm>
            <a:custGeom>
              <a:avLst/>
              <a:gdLst>
                <a:gd name="connsiteX0" fmla="*/ 0 w 3890356"/>
                <a:gd name="connsiteY0" fmla="*/ 0 h 507264"/>
                <a:gd name="connsiteX1" fmla="*/ 3890356 w 3890356"/>
                <a:gd name="connsiteY1" fmla="*/ 0 h 507264"/>
                <a:gd name="connsiteX2" fmla="*/ 3890356 w 3890356"/>
                <a:gd name="connsiteY2" fmla="*/ 507264 h 507264"/>
                <a:gd name="connsiteX3" fmla="*/ 0 w 3890356"/>
                <a:gd name="connsiteY3" fmla="*/ 507264 h 507264"/>
                <a:gd name="connsiteX4" fmla="*/ 0 w 3890356"/>
                <a:gd name="connsiteY4" fmla="*/ 0 h 50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56" h="507264">
                  <a:moveTo>
                    <a:pt x="0" y="0"/>
                  </a:moveTo>
                  <a:lnTo>
                    <a:pt x="3890356" y="0"/>
                  </a:lnTo>
                  <a:lnTo>
                    <a:pt x="3890356" y="507264"/>
                  </a:lnTo>
                  <a:lnTo>
                    <a:pt x="0" y="50726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08000" tIns="72000" rIns="108000" bIns="108000" numCol="1" spcCol="1270" anchor="ctr" anchorCtr="1">
              <a:spAutoFit/>
            </a:bodyPr>
            <a:lstStyle/>
            <a:p>
              <a:pPr algn="ctr" defTabSz="600075">
                <a:lnSpc>
                  <a:spcPct val="90000"/>
                </a:lnSpc>
                <a:spcBef>
                  <a:spcPct val="0"/>
                </a:spcBef>
                <a:spcAft>
                  <a:spcPct val="35000"/>
                </a:spcAft>
              </a:pPr>
              <a:r>
                <a:rPr lang="pt-PT" sz="1350" b="1" dirty="0"/>
                <a:t>FATORES POLÍTICOS</a:t>
              </a:r>
              <a:endParaRPr lang="es-ES" sz="1350" b="1" dirty="0"/>
            </a:p>
          </p:txBody>
        </p:sp>
        <p:sp>
          <p:nvSpPr>
            <p:cNvPr id="15" name="Forma livre 14"/>
            <p:cNvSpPr/>
            <p:nvPr/>
          </p:nvSpPr>
          <p:spPr>
            <a:xfrm>
              <a:off x="898577" y="1689538"/>
              <a:ext cx="3072132" cy="6249364"/>
            </a:xfrm>
            <a:custGeom>
              <a:avLst/>
              <a:gdLst>
                <a:gd name="connsiteX0" fmla="*/ 0 w 2959745"/>
                <a:gd name="connsiteY0" fmla="*/ 0 h 4987631"/>
                <a:gd name="connsiteX1" fmla="*/ 2959745 w 2959745"/>
                <a:gd name="connsiteY1" fmla="*/ 0 h 4987631"/>
                <a:gd name="connsiteX2" fmla="*/ 2959745 w 2959745"/>
                <a:gd name="connsiteY2" fmla="*/ 4987631 h 4987631"/>
                <a:gd name="connsiteX3" fmla="*/ 0 w 2959745"/>
                <a:gd name="connsiteY3" fmla="*/ 4987631 h 4987631"/>
                <a:gd name="connsiteX4" fmla="*/ 0 w 2959745"/>
                <a:gd name="connsiteY4" fmla="*/ 0 h 498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745" h="4987631">
                  <a:moveTo>
                    <a:pt x="0" y="0"/>
                  </a:moveTo>
                  <a:lnTo>
                    <a:pt x="2959745" y="0"/>
                  </a:lnTo>
                  <a:lnTo>
                    <a:pt x="2959745" y="4987631"/>
                  </a:lnTo>
                  <a:lnTo>
                    <a:pt x="0" y="4987631"/>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08000" tIns="108000" rIns="108000" bIns="108000" numCol="1" spcCol="1270" anchor="t" anchorCtr="0">
              <a:noAutofit/>
            </a:bodyPr>
            <a:lstStyle/>
            <a:p>
              <a:pPr marL="128588" lvl="1" indent="-128588" defTabSz="533400">
                <a:lnSpc>
                  <a:spcPct val="90000"/>
                </a:lnSpc>
                <a:spcBef>
                  <a:spcPct val="0"/>
                </a:spcBef>
                <a:spcAft>
                  <a:spcPct val="15000"/>
                </a:spcAft>
                <a:buChar char="••"/>
              </a:pPr>
              <a:r>
                <a:rPr lang="pt-PT" sz="1600" dirty="0"/>
                <a:t>Esgotamento do rotativismo.</a:t>
              </a:r>
              <a:endParaRPr lang="es-ES" sz="1600" dirty="0"/>
            </a:p>
            <a:p>
              <a:pPr marL="128588" lvl="1" indent="-128588" defTabSz="533400">
                <a:lnSpc>
                  <a:spcPct val="90000"/>
                </a:lnSpc>
                <a:spcBef>
                  <a:spcPct val="0"/>
                </a:spcBef>
                <a:spcAft>
                  <a:spcPct val="15000"/>
                </a:spcAft>
                <a:buChar char="••"/>
              </a:pPr>
              <a:r>
                <a:rPr lang="pt-PT" sz="1600" dirty="0"/>
                <a:t>Incapacidade dos partidos políticos  e dos governos em resolver os problemas do país.</a:t>
              </a:r>
              <a:endParaRPr lang="es-ES" sz="1600" dirty="0"/>
            </a:p>
            <a:p>
              <a:pPr marL="128588" lvl="1" indent="-128588" defTabSz="533400">
                <a:lnSpc>
                  <a:spcPct val="90000"/>
                </a:lnSpc>
                <a:spcBef>
                  <a:spcPct val="0"/>
                </a:spcBef>
                <a:spcAft>
                  <a:spcPct val="15000"/>
                </a:spcAft>
                <a:buChar char="••"/>
              </a:pPr>
              <a:r>
                <a:rPr lang="pt-PT" sz="1600" dirty="0"/>
                <a:t>Ascensão progressiva do Partido Republicano Português.</a:t>
              </a:r>
              <a:endParaRPr lang="es-ES" sz="1600" dirty="0"/>
            </a:p>
            <a:p>
              <a:pPr marL="128588" lvl="1" indent="-128588" defTabSz="533400">
                <a:lnSpc>
                  <a:spcPct val="90000"/>
                </a:lnSpc>
                <a:spcBef>
                  <a:spcPct val="0"/>
                </a:spcBef>
                <a:spcAft>
                  <a:spcPct val="15000"/>
                </a:spcAft>
                <a:buChar char="••"/>
              </a:pPr>
              <a:r>
                <a:rPr lang="pt-PT" sz="1600" dirty="0"/>
                <a:t>Cedência da monarquia perante o</a:t>
              </a:r>
              <a:r>
                <a:rPr lang="pt-PT" sz="1600" b="1" dirty="0"/>
                <a:t> </a:t>
              </a:r>
              <a:r>
                <a:rPr lang="pt-PT" sz="1600" i="1" dirty="0" err="1"/>
                <a:t>Ultimatum</a:t>
              </a:r>
              <a:r>
                <a:rPr lang="pt-PT" sz="1600" i="1" dirty="0"/>
                <a:t>.</a:t>
              </a:r>
              <a:endParaRPr lang="es-ES" sz="1600" dirty="0"/>
            </a:p>
            <a:p>
              <a:pPr marL="128588" lvl="1" indent="-128588" defTabSz="533400">
                <a:lnSpc>
                  <a:spcPct val="90000"/>
                </a:lnSpc>
                <a:spcBef>
                  <a:spcPct val="0"/>
                </a:spcBef>
                <a:spcAft>
                  <a:spcPct val="15000"/>
                </a:spcAft>
                <a:buChar char="••"/>
              </a:pPr>
              <a:r>
                <a:rPr lang="pt-PT" sz="1600" dirty="0" smtClean="0"/>
                <a:t>Descredibilização </a:t>
              </a:r>
              <a:r>
                <a:rPr lang="pt-PT" sz="1600" dirty="0"/>
                <a:t>da monarquia.</a:t>
              </a:r>
              <a:endParaRPr lang="es-ES" sz="1600" dirty="0"/>
            </a:p>
            <a:p>
              <a:pPr marL="128588" lvl="1" indent="-128588" defTabSz="533400">
                <a:lnSpc>
                  <a:spcPct val="90000"/>
                </a:lnSpc>
                <a:spcBef>
                  <a:spcPct val="0"/>
                </a:spcBef>
                <a:spcAft>
                  <a:spcPct val="15000"/>
                </a:spcAft>
                <a:buChar char="••"/>
              </a:pPr>
              <a:r>
                <a:rPr lang="pt-PT" sz="1600" dirty="0" smtClean="0"/>
                <a:t>Descontentamento </a:t>
              </a:r>
              <a:r>
                <a:rPr lang="pt-PT" sz="1600" dirty="0"/>
                <a:t>com a ditadura de João Franco.</a:t>
              </a:r>
              <a:endParaRPr lang="es-ES" sz="1600" dirty="0"/>
            </a:p>
            <a:p>
              <a:pPr marL="128588" lvl="1" indent="-128588" defTabSz="533400">
                <a:lnSpc>
                  <a:spcPct val="90000"/>
                </a:lnSpc>
                <a:spcBef>
                  <a:spcPct val="0"/>
                </a:spcBef>
                <a:spcAft>
                  <a:spcPct val="15000"/>
                </a:spcAft>
                <a:buChar char="••"/>
              </a:pPr>
              <a:r>
                <a:rPr lang="pt-PT" sz="1600" dirty="0" smtClean="0"/>
                <a:t>Tentativas </a:t>
              </a:r>
              <a:r>
                <a:rPr lang="pt-PT" sz="1600" dirty="0"/>
                <a:t>republicanas de derrube da monarquia.</a:t>
              </a:r>
              <a:endParaRPr lang="es-ES" sz="1600" dirty="0"/>
            </a:p>
          </p:txBody>
        </p:sp>
        <p:sp>
          <p:nvSpPr>
            <p:cNvPr id="17" name="Forma livre 16"/>
            <p:cNvSpPr/>
            <p:nvPr/>
          </p:nvSpPr>
          <p:spPr>
            <a:xfrm rot="16200000">
              <a:off x="2636017" y="3929879"/>
              <a:ext cx="3890355" cy="541492"/>
            </a:xfrm>
            <a:custGeom>
              <a:avLst/>
              <a:gdLst>
                <a:gd name="connsiteX0" fmla="*/ 0 w 3890356"/>
                <a:gd name="connsiteY0" fmla="*/ 0 h 507264"/>
                <a:gd name="connsiteX1" fmla="*/ 3890356 w 3890356"/>
                <a:gd name="connsiteY1" fmla="*/ 0 h 507264"/>
                <a:gd name="connsiteX2" fmla="*/ 3890356 w 3890356"/>
                <a:gd name="connsiteY2" fmla="*/ 507264 h 507264"/>
                <a:gd name="connsiteX3" fmla="*/ 0 w 3890356"/>
                <a:gd name="connsiteY3" fmla="*/ 507264 h 507264"/>
                <a:gd name="connsiteX4" fmla="*/ 0 w 3890356"/>
                <a:gd name="connsiteY4" fmla="*/ 0 h 50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56" h="507264">
                  <a:moveTo>
                    <a:pt x="0" y="0"/>
                  </a:moveTo>
                  <a:lnTo>
                    <a:pt x="3890356" y="0"/>
                  </a:lnTo>
                  <a:lnTo>
                    <a:pt x="3890356" y="507264"/>
                  </a:lnTo>
                  <a:lnTo>
                    <a:pt x="0" y="50726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08000" tIns="72000" rIns="108000" bIns="108000" numCol="1" spcCol="1270" anchor="ctr" anchorCtr="1">
              <a:spAutoFit/>
            </a:bodyPr>
            <a:lstStyle/>
            <a:p>
              <a:pPr algn="ctr" defTabSz="600075">
                <a:lnSpc>
                  <a:spcPct val="90000"/>
                </a:lnSpc>
                <a:spcBef>
                  <a:spcPct val="0"/>
                </a:spcBef>
                <a:spcAft>
                  <a:spcPct val="35000"/>
                </a:spcAft>
              </a:pPr>
              <a:r>
                <a:rPr lang="pt-PT" sz="1350" b="1" dirty="0"/>
                <a:t>FATORES</a:t>
              </a:r>
              <a:r>
                <a:rPr lang="pt-PT" sz="1725" b="1" dirty="0"/>
                <a:t> </a:t>
              </a:r>
              <a:r>
                <a:rPr lang="pt-PT" sz="1350" b="1" dirty="0"/>
                <a:t>ECONÓMICOS</a:t>
              </a:r>
              <a:endParaRPr lang="es-ES" sz="1350" b="1" dirty="0"/>
            </a:p>
          </p:txBody>
        </p:sp>
        <p:sp>
          <p:nvSpPr>
            <p:cNvPr id="18" name="Forma livre 17"/>
            <p:cNvSpPr/>
            <p:nvPr/>
          </p:nvSpPr>
          <p:spPr>
            <a:xfrm>
              <a:off x="4700606" y="1689538"/>
              <a:ext cx="2987043" cy="6249366"/>
            </a:xfrm>
            <a:custGeom>
              <a:avLst/>
              <a:gdLst>
                <a:gd name="connsiteX0" fmla="*/ 0 w 2526716"/>
                <a:gd name="connsiteY0" fmla="*/ 0 h 4987631"/>
                <a:gd name="connsiteX1" fmla="*/ 2526716 w 2526716"/>
                <a:gd name="connsiteY1" fmla="*/ 0 h 4987631"/>
                <a:gd name="connsiteX2" fmla="*/ 2526716 w 2526716"/>
                <a:gd name="connsiteY2" fmla="*/ 4987631 h 4987631"/>
                <a:gd name="connsiteX3" fmla="*/ 0 w 2526716"/>
                <a:gd name="connsiteY3" fmla="*/ 4987631 h 4987631"/>
                <a:gd name="connsiteX4" fmla="*/ 0 w 2526716"/>
                <a:gd name="connsiteY4" fmla="*/ 0 h 498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716" h="4987631">
                  <a:moveTo>
                    <a:pt x="0" y="0"/>
                  </a:moveTo>
                  <a:lnTo>
                    <a:pt x="2526716" y="0"/>
                  </a:lnTo>
                  <a:lnTo>
                    <a:pt x="2526716" y="4987631"/>
                  </a:lnTo>
                  <a:lnTo>
                    <a:pt x="0" y="4987631"/>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08000" tIns="108000" rIns="108000" bIns="108000" numCol="1" spcCol="1270" anchor="t" anchorCtr="0">
              <a:noAutofit/>
            </a:bodyPr>
            <a:lstStyle/>
            <a:p>
              <a:pPr marL="128588" lvl="1" indent="-128588" defTabSz="533400">
                <a:lnSpc>
                  <a:spcPct val="90000"/>
                </a:lnSpc>
                <a:spcBef>
                  <a:spcPct val="0"/>
                </a:spcBef>
                <a:spcAft>
                  <a:spcPct val="15000"/>
                </a:spcAft>
                <a:buChar char="••"/>
              </a:pPr>
              <a:r>
                <a:rPr lang="pt-PT" sz="1600" dirty="0" smtClean="0"/>
                <a:t>Défice </a:t>
              </a:r>
              <a:r>
                <a:rPr lang="pt-PT" sz="1600" dirty="0"/>
                <a:t>elevado das finanças públicas.</a:t>
              </a:r>
            </a:p>
            <a:p>
              <a:pPr marL="128588" lvl="1" indent="-128588" defTabSz="533400">
                <a:lnSpc>
                  <a:spcPct val="90000"/>
                </a:lnSpc>
                <a:spcBef>
                  <a:spcPct val="0"/>
                </a:spcBef>
                <a:spcAft>
                  <a:spcPct val="15000"/>
                </a:spcAft>
                <a:buChar char="••"/>
              </a:pPr>
              <a:r>
                <a:rPr lang="pt-PT" sz="1600" dirty="0"/>
                <a:t>Endividamento do Estado.</a:t>
              </a:r>
            </a:p>
            <a:p>
              <a:pPr marL="128588" lvl="1" indent="-128588" defTabSz="533400">
                <a:lnSpc>
                  <a:spcPct val="90000"/>
                </a:lnSpc>
                <a:spcBef>
                  <a:spcPct val="0"/>
                </a:spcBef>
                <a:spcAft>
                  <a:spcPct val="15000"/>
                </a:spcAft>
                <a:buChar char="••"/>
              </a:pPr>
              <a:r>
                <a:rPr lang="pt-PT" sz="1600" dirty="0"/>
                <a:t>Dependência da economia nacional face ao estrangeiro.</a:t>
              </a:r>
              <a:endParaRPr lang="es-ES" sz="1600" dirty="0"/>
            </a:p>
            <a:p>
              <a:pPr marL="128588" lvl="1" indent="-128588" defTabSz="533400">
                <a:lnSpc>
                  <a:spcPct val="90000"/>
                </a:lnSpc>
                <a:spcBef>
                  <a:spcPct val="0"/>
                </a:spcBef>
                <a:spcAft>
                  <a:spcPct val="15000"/>
                </a:spcAft>
                <a:buChar char="••"/>
              </a:pPr>
              <a:r>
                <a:rPr lang="pt-PT" sz="1600" dirty="0" smtClean="0"/>
                <a:t>Questão </a:t>
              </a:r>
              <a:r>
                <a:rPr lang="pt-PT" sz="1600" dirty="0"/>
                <a:t>dos adiantamentos à Casa Real.</a:t>
              </a:r>
              <a:endParaRPr lang="es-ES" sz="1600" dirty="0"/>
            </a:p>
            <a:p>
              <a:pPr marL="128588" lvl="1" indent="-128588" defTabSz="533400">
                <a:lnSpc>
                  <a:spcPct val="90000"/>
                </a:lnSpc>
                <a:spcBef>
                  <a:spcPct val="0"/>
                </a:spcBef>
                <a:spcAft>
                  <a:spcPct val="15000"/>
                </a:spcAft>
                <a:buChar char="••"/>
              </a:pPr>
              <a:r>
                <a:rPr lang="pt-PT" sz="1600" dirty="0"/>
                <a:t>Atraso do país face aos outros países europeus.</a:t>
              </a:r>
              <a:endParaRPr lang="es-ES" sz="1600" dirty="0"/>
            </a:p>
            <a:p>
              <a:pPr marL="128588" lvl="1" indent="-128588" defTabSz="533400">
                <a:lnSpc>
                  <a:spcPct val="90000"/>
                </a:lnSpc>
                <a:spcBef>
                  <a:spcPct val="0"/>
                </a:spcBef>
                <a:spcAft>
                  <a:spcPct val="15000"/>
                </a:spcAft>
                <a:buChar char="••"/>
              </a:pPr>
              <a:r>
                <a:rPr lang="pt-PT" sz="1600" dirty="0"/>
                <a:t>Persistência de atrasos estruturais nos vários setores económicos.</a:t>
              </a:r>
              <a:endParaRPr lang="es-ES" sz="1600" dirty="0"/>
            </a:p>
            <a:p>
              <a:pPr marL="128588" lvl="1" indent="-128588" defTabSz="533400">
                <a:lnSpc>
                  <a:spcPct val="90000"/>
                </a:lnSpc>
                <a:spcBef>
                  <a:spcPct val="0"/>
                </a:spcBef>
                <a:spcAft>
                  <a:spcPct val="15000"/>
                </a:spcAft>
                <a:buChar char="••"/>
              </a:pPr>
              <a:r>
                <a:rPr lang="pt-PT" sz="1600" dirty="0"/>
                <a:t>Aumento de impostos.</a:t>
              </a:r>
              <a:endParaRPr lang="es-ES" sz="1600" dirty="0"/>
            </a:p>
            <a:p>
              <a:pPr marL="128588" lvl="1" indent="-128588" defTabSz="533400">
                <a:lnSpc>
                  <a:spcPct val="90000"/>
                </a:lnSpc>
                <a:spcBef>
                  <a:spcPct val="0"/>
                </a:spcBef>
                <a:spcAft>
                  <a:spcPct val="15000"/>
                </a:spcAft>
                <a:buChar char="••"/>
              </a:pPr>
              <a:r>
                <a:rPr lang="pt-PT" sz="1600" dirty="0"/>
                <a:t>Diminuição do poder de compra das classes médias.</a:t>
              </a:r>
              <a:endParaRPr lang="es-ES" sz="1600" dirty="0"/>
            </a:p>
          </p:txBody>
        </p:sp>
        <p:sp>
          <p:nvSpPr>
            <p:cNvPr id="20" name="Forma livre 19"/>
            <p:cNvSpPr/>
            <p:nvPr/>
          </p:nvSpPr>
          <p:spPr>
            <a:xfrm rot="16200000">
              <a:off x="6345740" y="3939909"/>
              <a:ext cx="3890356" cy="521431"/>
            </a:xfrm>
            <a:custGeom>
              <a:avLst/>
              <a:gdLst>
                <a:gd name="connsiteX0" fmla="*/ 0 w 3890356"/>
                <a:gd name="connsiteY0" fmla="*/ 0 h 507264"/>
                <a:gd name="connsiteX1" fmla="*/ 3890356 w 3890356"/>
                <a:gd name="connsiteY1" fmla="*/ 0 h 507264"/>
                <a:gd name="connsiteX2" fmla="*/ 3890356 w 3890356"/>
                <a:gd name="connsiteY2" fmla="*/ 507264 h 507264"/>
                <a:gd name="connsiteX3" fmla="*/ 0 w 3890356"/>
                <a:gd name="connsiteY3" fmla="*/ 507264 h 507264"/>
                <a:gd name="connsiteX4" fmla="*/ 0 w 3890356"/>
                <a:gd name="connsiteY4" fmla="*/ 0 h 50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56" h="507264">
                  <a:moveTo>
                    <a:pt x="0" y="0"/>
                  </a:moveTo>
                  <a:lnTo>
                    <a:pt x="3890356" y="0"/>
                  </a:lnTo>
                  <a:lnTo>
                    <a:pt x="3890356" y="507264"/>
                  </a:lnTo>
                  <a:lnTo>
                    <a:pt x="0" y="507264"/>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08000" tIns="108000" rIns="108000" bIns="108000" numCol="1" spcCol="1270" anchor="t" anchorCtr="0">
              <a:spAutoFit/>
            </a:bodyPr>
            <a:lstStyle/>
            <a:p>
              <a:pPr algn="ctr" defTabSz="600075">
                <a:lnSpc>
                  <a:spcPct val="90000"/>
                </a:lnSpc>
                <a:spcBef>
                  <a:spcPct val="0"/>
                </a:spcBef>
                <a:spcAft>
                  <a:spcPct val="35000"/>
                </a:spcAft>
              </a:pPr>
              <a:r>
                <a:rPr lang="pt-PT" sz="1350" b="1" dirty="0"/>
                <a:t>FATORES SOCIAIS</a:t>
              </a:r>
              <a:endParaRPr lang="es-ES" sz="1350" b="1" dirty="0"/>
            </a:p>
          </p:txBody>
        </p:sp>
        <p:sp>
          <p:nvSpPr>
            <p:cNvPr id="21" name="Forma livre 20"/>
            <p:cNvSpPr/>
            <p:nvPr/>
          </p:nvSpPr>
          <p:spPr>
            <a:xfrm>
              <a:off x="8441453" y="1689537"/>
              <a:ext cx="2932160" cy="6249366"/>
            </a:xfrm>
            <a:custGeom>
              <a:avLst/>
              <a:gdLst>
                <a:gd name="connsiteX0" fmla="*/ 0 w 3022003"/>
                <a:gd name="connsiteY0" fmla="*/ 0 h 4947599"/>
                <a:gd name="connsiteX1" fmla="*/ 3022003 w 3022003"/>
                <a:gd name="connsiteY1" fmla="*/ 0 h 4947599"/>
                <a:gd name="connsiteX2" fmla="*/ 3022003 w 3022003"/>
                <a:gd name="connsiteY2" fmla="*/ 4947599 h 4947599"/>
                <a:gd name="connsiteX3" fmla="*/ 0 w 3022003"/>
                <a:gd name="connsiteY3" fmla="*/ 4947599 h 4947599"/>
                <a:gd name="connsiteX4" fmla="*/ 0 w 3022003"/>
                <a:gd name="connsiteY4" fmla="*/ 0 h 494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003" h="4947599">
                  <a:moveTo>
                    <a:pt x="0" y="0"/>
                  </a:moveTo>
                  <a:lnTo>
                    <a:pt x="3022003" y="0"/>
                  </a:lnTo>
                  <a:lnTo>
                    <a:pt x="3022003" y="4947599"/>
                  </a:lnTo>
                  <a:lnTo>
                    <a:pt x="0" y="4947599"/>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08000" tIns="108000" rIns="108000" bIns="108000" numCol="1" spcCol="1270" anchor="t" anchorCtr="0">
              <a:noAutofit/>
            </a:bodyPr>
            <a:lstStyle/>
            <a:p>
              <a:pPr marL="128588" lvl="1" indent="-128588" defTabSz="533400">
                <a:lnSpc>
                  <a:spcPct val="90000"/>
                </a:lnSpc>
                <a:spcBef>
                  <a:spcPct val="0"/>
                </a:spcBef>
                <a:spcAft>
                  <a:spcPct val="15000"/>
                </a:spcAft>
                <a:buChar char="••"/>
              </a:pPr>
              <a:r>
                <a:rPr lang="pt-PT" sz="1600" dirty="0"/>
                <a:t>Descontentamento perante a cedência face a Inglaterra.</a:t>
              </a:r>
              <a:endParaRPr lang="es-ES" sz="1600" dirty="0"/>
            </a:p>
            <a:p>
              <a:pPr marL="128588" lvl="1" indent="-128588" defTabSz="533400">
                <a:lnSpc>
                  <a:spcPct val="90000"/>
                </a:lnSpc>
                <a:spcBef>
                  <a:spcPct val="0"/>
                </a:spcBef>
                <a:spcAft>
                  <a:spcPct val="15000"/>
                </a:spcAft>
                <a:buChar char="••"/>
              </a:pPr>
              <a:r>
                <a:rPr lang="pt-PT" sz="1600" dirty="0"/>
                <a:t>Limitação das liberdades individuais.</a:t>
              </a:r>
              <a:endParaRPr lang="es-ES" sz="1600" dirty="0"/>
            </a:p>
            <a:p>
              <a:pPr marL="128588" lvl="1" indent="-128588" defTabSz="533400">
                <a:lnSpc>
                  <a:spcPct val="90000"/>
                </a:lnSpc>
                <a:spcBef>
                  <a:spcPct val="0"/>
                </a:spcBef>
                <a:spcAft>
                  <a:spcPct val="15000"/>
                </a:spcAft>
                <a:buChar char="••"/>
              </a:pPr>
              <a:r>
                <a:rPr lang="pt-PT" sz="1600" dirty="0"/>
                <a:t>Aproveitamento das comemorações da morte de Luís de Camões e do Marquês de Pombal para mobilizar a opinião pública contra a monarquia.</a:t>
              </a:r>
              <a:endParaRPr lang="es-ES" sz="1600" dirty="0"/>
            </a:p>
            <a:p>
              <a:pPr marL="128588" lvl="1" indent="-128588" defTabSz="533400">
                <a:lnSpc>
                  <a:spcPct val="90000"/>
                </a:lnSpc>
                <a:spcBef>
                  <a:spcPct val="0"/>
                </a:spcBef>
                <a:spcAft>
                  <a:spcPct val="15000"/>
                </a:spcAft>
                <a:buChar char="••"/>
              </a:pPr>
              <a:r>
                <a:rPr lang="pt-PT" sz="1600" dirty="0"/>
                <a:t>Campanha republicana na imprensa para desacreditar a monarquia.</a:t>
              </a:r>
              <a:endParaRPr lang="es-ES" sz="1600" dirty="0"/>
            </a:p>
            <a:p>
              <a:pPr marL="128588" lvl="1" indent="-128588" defTabSz="533400">
                <a:lnSpc>
                  <a:spcPct val="90000"/>
                </a:lnSpc>
                <a:spcBef>
                  <a:spcPct val="0"/>
                </a:spcBef>
                <a:spcAft>
                  <a:spcPct val="15000"/>
                </a:spcAft>
                <a:buChar char="••"/>
              </a:pPr>
              <a:r>
                <a:rPr lang="pt-PT" sz="1600" dirty="0"/>
                <a:t>Multiplicação das greves.</a:t>
              </a:r>
              <a:endParaRPr lang="es-ES" sz="1600" dirty="0"/>
            </a:p>
          </p:txBody>
        </p:sp>
      </p:grpSp>
      <p:sp>
        <p:nvSpPr>
          <p:cNvPr id="10" name="Título 1"/>
          <p:cNvSpPr txBox="1">
            <a:spLocks/>
          </p:cNvSpPr>
          <p:nvPr/>
        </p:nvSpPr>
        <p:spPr>
          <a:xfrm>
            <a:off x="468923" y="682137"/>
            <a:ext cx="4454769" cy="584775"/>
          </a:xfrm>
          <a:prstGeom prst="rect">
            <a:avLst/>
          </a:prstGeom>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dirty="0" smtClean="0"/>
              <a:t>A CRISE DA MONARQUIA</a:t>
            </a:r>
            <a:endParaRPr lang="es-ES" sz="3200" b="1" dirty="0"/>
          </a:p>
        </p:txBody>
      </p:sp>
    </p:spTree>
    <p:extLst>
      <p:ext uri="{BB962C8B-B14F-4D97-AF65-F5344CB8AC3E}">
        <p14:creationId xmlns:p14="http://schemas.microsoft.com/office/powerpoint/2010/main" val="127830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526984" y="1458897"/>
            <a:ext cx="5611930" cy="4611524"/>
            <a:chOff x="3347191" y="679036"/>
            <a:chExt cx="6915725" cy="7668521"/>
          </a:xfrm>
        </p:grpSpPr>
        <p:sp>
          <p:nvSpPr>
            <p:cNvPr id="5" name="Forma livre 4"/>
            <p:cNvSpPr/>
            <p:nvPr/>
          </p:nvSpPr>
          <p:spPr>
            <a:xfrm>
              <a:off x="5780762" y="4173131"/>
              <a:ext cx="1625600" cy="1625600"/>
            </a:xfrm>
            <a:custGeom>
              <a:avLst/>
              <a:gdLst>
                <a:gd name="connsiteX0" fmla="*/ 0 w 1625600"/>
                <a:gd name="connsiteY0" fmla="*/ 270939 h 1625600"/>
                <a:gd name="connsiteX1" fmla="*/ 270939 w 1625600"/>
                <a:gd name="connsiteY1" fmla="*/ 0 h 1625600"/>
                <a:gd name="connsiteX2" fmla="*/ 1354661 w 1625600"/>
                <a:gd name="connsiteY2" fmla="*/ 0 h 1625600"/>
                <a:gd name="connsiteX3" fmla="*/ 1625600 w 1625600"/>
                <a:gd name="connsiteY3" fmla="*/ 270939 h 1625600"/>
                <a:gd name="connsiteX4" fmla="*/ 1625600 w 1625600"/>
                <a:gd name="connsiteY4" fmla="*/ 1354661 h 1625600"/>
                <a:gd name="connsiteX5" fmla="*/ 1354661 w 1625600"/>
                <a:gd name="connsiteY5" fmla="*/ 1625600 h 1625600"/>
                <a:gd name="connsiteX6" fmla="*/ 270939 w 1625600"/>
                <a:gd name="connsiteY6" fmla="*/ 1625600 h 1625600"/>
                <a:gd name="connsiteX7" fmla="*/ 0 w 1625600"/>
                <a:gd name="connsiteY7" fmla="*/ 1354661 h 1625600"/>
                <a:gd name="connsiteX8" fmla="*/ 0 w 1625600"/>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1625600">
                  <a:moveTo>
                    <a:pt x="0" y="270939"/>
                  </a:moveTo>
                  <a:cubicBezTo>
                    <a:pt x="0" y="121304"/>
                    <a:pt x="121304" y="0"/>
                    <a:pt x="270939" y="0"/>
                  </a:cubicBezTo>
                  <a:lnTo>
                    <a:pt x="1354661" y="0"/>
                  </a:lnTo>
                  <a:cubicBezTo>
                    <a:pt x="1504296" y="0"/>
                    <a:pt x="1625600" y="121304"/>
                    <a:pt x="1625600" y="270939"/>
                  </a:cubicBezTo>
                  <a:lnTo>
                    <a:pt x="1625600" y="1354661"/>
                  </a:lnTo>
                  <a:cubicBezTo>
                    <a:pt x="1625600" y="1504296"/>
                    <a:pt x="1504296" y="1625600"/>
                    <a:pt x="1354661" y="1625600"/>
                  </a:cubicBezTo>
                  <a:lnTo>
                    <a:pt x="270939" y="1625600"/>
                  </a:lnTo>
                  <a:cubicBezTo>
                    <a:pt x="121304" y="1625600"/>
                    <a:pt x="0" y="1504296"/>
                    <a:pt x="0" y="1354661"/>
                  </a:cubicBezTo>
                  <a:lnTo>
                    <a:pt x="0" y="270939"/>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93806" tIns="93806" rIns="93806" bIns="93806" numCol="1" spcCol="1270" anchor="ctr" anchorCtr="0">
              <a:noAutofit/>
            </a:bodyPr>
            <a:lstStyle/>
            <a:p>
              <a:pPr algn="ctr" defTabSz="600075">
                <a:lnSpc>
                  <a:spcPct val="90000"/>
                </a:lnSpc>
                <a:spcBef>
                  <a:spcPct val="0"/>
                </a:spcBef>
                <a:spcAft>
                  <a:spcPct val="35000"/>
                </a:spcAft>
              </a:pPr>
              <a:r>
                <a:rPr lang="pt-PT" b="1" dirty="0"/>
                <a:t>REGICÍDIO</a:t>
              </a:r>
              <a:endParaRPr lang="es-ES" b="1" dirty="0"/>
            </a:p>
          </p:txBody>
        </p:sp>
        <p:sp>
          <p:nvSpPr>
            <p:cNvPr id="6" name="Forma livre 5"/>
            <p:cNvSpPr/>
            <p:nvPr/>
          </p:nvSpPr>
          <p:spPr>
            <a:xfrm rot="16200000" flipV="1">
              <a:off x="6436511" y="3987909"/>
              <a:ext cx="314103" cy="56341"/>
            </a:xfrm>
            <a:custGeom>
              <a:avLst/>
              <a:gdLst/>
              <a:ahLst/>
              <a:cxnLst/>
              <a:rect l="0" t="0" r="0" b="0"/>
              <a:pathLst>
                <a:path>
                  <a:moveTo>
                    <a:pt x="0" y="0"/>
                  </a:moveTo>
                  <a:lnTo>
                    <a:pt x="805768" y="0"/>
                  </a:lnTo>
                </a:path>
              </a:pathLst>
            </a:custGeom>
          </p:spPr>
          <p:style>
            <a:lnRef idx="1">
              <a:schemeClr val="accent6"/>
            </a:lnRef>
            <a:fillRef idx="2">
              <a:schemeClr val="accent6"/>
            </a:fillRef>
            <a:effectRef idx="1">
              <a:schemeClr val="accent6"/>
            </a:effectRef>
            <a:fontRef idx="minor">
              <a:schemeClr val="dk1"/>
            </a:fontRef>
          </p:style>
        </p:sp>
        <p:sp>
          <p:nvSpPr>
            <p:cNvPr id="7" name="Forma livre 6"/>
            <p:cNvSpPr/>
            <p:nvPr/>
          </p:nvSpPr>
          <p:spPr>
            <a:xfrm>
              <a:off x="4884618" y="679036"/>
              <a:ext cx="3417888" cy="2391339"/>
            </a:xfrm>
            <a:custGeom>
              <a:avLst/>
              <a:gdLst>
                <a:gd name="connsiteX0" fmla="*/ 0 w 2588772"/>
                <a:gd name="connsiteY0" fmla="*/ 293039 h 1758196"/>
                <a:gd name="connsiteX1" fmla="*/ 293039 w 2588772"/>
                <a:gd name="connsiteY1" fmla="*/ 0 h 1758196"/>
                <a:gd name="connsiteX2" fmla="*/ 2295733 w 2588772"/>
                <a:gd name="connsiteY2" fmla="*/ 0 h 1758196"/>
                <a:gd name="connsiteX3" fmla="*/ 2588772 w 2588772"/>
                <a:gd name="connsiteY3" fmla="*/ 293039 h 1758196"/>
                <a:gd name="connsiteX4" fmla="*/ 2588772 w 2588772"/>
                <a:gd name="connsiteY4" fmla="*/ 1465157 h 1758196"/>
                <a:gd name="connsiteX5" fmla="*/ 2295733 w 2588772"/>
                <a:gd name="connsiteY5" fmla="*/ 1758196 h 1758196"/>
                <a:gd name="connsiteX6" fmla="*/ 293039 w 2588772"/>
                <a:gd name="connsiteY6" fmla="*/ 1758196 h 1758196"/>
                <a:gd name="connsiteX7" fmla="*/ 0 w 2588772"/>
                <a:gd name="connsiteY7" fmla="*/ 1465157 h 1758196"/>
                <a:gd name="connsiteX8" fmla="*/ 0 w 2588772"/>
                <a:gd name="connsiteY8" fmla="*/ 293039 h 17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772" h="1758196">
                  <a:moveTo>
                    <a:pt x="0" y="293039"/>
                  </a:moveTo>
                  <a:cubicBezTo>
                    <a:pt x="0" y="131198"/>
                    <a:pt x="131198" y="0"/>
                    <a:pt x="293039" y="0"/>
                  </a:cubicBezTo>
                  <a:lnTo>
                    <a:pt x="2295733" y="0"/>
                  </a:lnTo>
                  <a:cubicBezTo>
                    <a:pt x="2457574" y="0"/>
                    <a:pt x="2588772" y="131198"/>
                    <a:pt x="2588772" y="293039"/>
                  </a:cubicBezTo>
                  <a:lnTo>
                    <a:pt x="2588772" y="1465157"/>
                  </a:lnTo>
                  <a:cubicBezTo>
                    <a:pt x="2588772" y="1626998"/>
                    <a:pt x="2457574" y="1758196"/>
                    <a:pt x="2295733" y="1758196"/>
                  </a:cubicBezTo>
                  <a:lnTo>
                    <a:pt x="293039" y="1758196"/>
                  </a:lnTo>
                  <a:cubicBezTo>
                    <a:pt x="131198" y="1758196"/>
                    <a:pt x="0" y="1626998"/>
                    <a:pt x="0" y="1465157"/>
                  </a:cubicBezTo>
                  <a:lnTo>
                    <a:pt x="0" y="293039"/>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94851" tIns="94851" rIns="94851" bIns="94851" numCol="1" spcCol="1270" anchor="ctr" anchorCtr="0">
              <a:spAutoFit/>
            </a:bodyPr>
            <a:lstStyle/>
            <a:p>
              <a:pPr algn="ctr" defTabSz="533400">
                <a:lnSpc>
                  <a:spcPct val="90000"/>
                </a:lnSpc>
                <a:spcBef>
                  <a:spcPct val="0"/>
                </a:spcBef>
                <a:spcAft>
                  <a:spcPct val="35000"/>
                </a:spcAft>
              </a:pPr>
              <a:r>
                <a:rPr lang="pt-PT" dirty="0"/>
                <a:t>A família real foi alvo de um atentado a 1 de fevereiro de 1908, na Praça do Comércio, quando regressavam de Vila Viçosa.</a:t>
              </a:r>
              <a:endParaRPr lang="es-ES" dirty="0"/>
            </a:p>
          </p:txBody>
        </p:sp>
        <p:sp>
          <p:nvSpPr>
            <p:cNvPr id="9" name="Forma livre 8"/>
            <p:cNvSpPr/>
            <p:nvPr/>
          </p:nvSpPr>
          <p:spPr>
            <a:xfrm>
              <a:off x="7554629" y="6006012"/>
              <a:ext cx="2708287" cy="2341545"/>
            </a:xfrm>
            <a:custGeom>
              <a:avLst/>
              <a:gdLst>
                <a:gd name="connsiteX0" fmla="*/ 0 w 2609129"/>
                <a:gd name="connsiteY0" fmla="*/ 225542 h 1353227"/>
                <a:gd name="connsiteX1" fmla="*/ 225542 w 2609129"/>
                <a:gd name="connsiteY1" fmla="*/ 0 h 1353227"/>
                <a:gd name="connsiteX2" fmla="*/ 2383587 w 2609129"/>
                <a:gd name="connsiteY2" fmla="*/ 0 h 1353227"/>
                <a:gd name="connsiteX3" fmla="*/ 2609129 w 2609129"/>
                <a:gd name="connsiteY3" fmla="*/ 225542 h 1353227"/>
                <a:gd name="connsiteX4" fmla="*/ 2609129 w 2609129"/>
                <a:gd name="connsiteY4" fmla="*/ 1127685 h 1353227"/>
                <a:gd name="connsiteX5" fmla="*/ 2383587 w 2609129"/>
                <a:gd name="connsiteY5" fmla="*/ 1353227 h 1353227"/>
                <a:gd name="connsiteX6" fmla="*/ 225542 w 2609129"/>
                <a:gd name="connsiteY6" fmla="*/ 1353227 h 1353227"/>
                <a:gd name="connsiteX7" fmla="*/ 0 w 2609129"/>
                <a:gd name="connsiteY7" fmla="*/ 1127685 h 1353227"/>
                <a:gd name="connsiteX8" fmla="*/ 0 w 2609129"/>
                <a:gd name="connsiteY8" fmla="*/ 225542 h 13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129" h="1353227">
                  <a:moveTo>
                    <a:pt x="0" y="225542"/>
                  </a:moveTo>
                  <a:cubicBezTo>
                    <a:pt x="0" y="100979"/>
                    <a:pt x="100979" y="0"/>
                    <a:pt x="225542" y="0"/>
                  </a:cubicBezTo>
                  <a:lnTo>
                    <a:pt x="2383587" y="0"/>
                  </a:lnTo>
                  <a:cubicBezTo>
                    <a:pt x="2508150" y="0"/>
                    <a:pt x="2609129" y="100979"/>
                    <a:pt x="2609129" y="225542"/>
                  </a:cubicBezTo>
                  <a:lnTo>
                    <a:pt x="2609129" y="1127685"/>
                  </a:lnTo>
                  <a:cubicBezTo>
                    <a:pt x="2609129" y="1252248"/>
                    <a:pt x="2508150" y="1353227"/>
                    <a:pt x="2383587" y="1353227"/>
                  </a:cubicBezTo>
                  <a:lnTo>
                    <a:pt x="225542" y="1353227"/>
                  </a:lnTo>
                  <a:cubicBezTo>
                    <a:pt x="100979" y="1353227"/>
                    <a:pt x="0" y="1252248"/>
                    <a:pt x="0" y="1127685"/>
                  </a:cubicBezTo>
                  <a:lnTo>
                    <a:pt x="0" y="225542"/>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80024" tIns="80024" rIns="80024" bIns="80024" numCol="1" spcCol="1270" anchor="ctr" anchorCtr="0">
              <a:spAutoFit/>
            </a:bodyPr>
            <a:lstStyle/>
            <a:p>
              <a:pPr algn="ctr" defTabSz="533400">
                <a:lnSpc>
                  <a:spcPct val="90000"/>
                </a:lnSpc>
                <a:spcBef>
                  <a:spcPct val="0"/>
                </a:spcBef>
                <a:spcAft>
                  <a:spcPct val="35000"/>
                </a:spcAft>
              </a:pPr>
              <a:r>
                <a:rPr lang="pt-PT" dirty="0"/>
                <a:t>D. Manuel II subiu ao trono, num reinado que apenas durou dois anos, conhecidos como a “acalmação”.</a:t>
              </a:r>
              <a:endParaRPr lang="es-ES" dirty="0"/>
            </a:p>
          </p:txBody>
        </p:sp>
        <p:sp>
          <p:nvSpPr>
            <p:cNvPr id="10" name="Forma livre 9"/>
            <p:cNvSpPr/>
            <p:nvPr/>
          </p:nvSpPr>
          <p:spPr>
            <a:xfrm rot="9000000">
              <a:off x="5563260" y="5889153"/>
              <a:ext cx="346398" cy="0"/>
            </a:xfrm>
            <a:custGeom>
              <a:avLst/>
              <a:gdLst/>
              <a:ahLst/>
              <a:cxnLst/>
              <a:rect l="0" t="0" r="0" b="0"/>
              <a:pathLst>
                <a:path>
                  <a:moveTo>
                    <a:pt x="0" y="0"/>
                  </a:moveTo>
                  <a:lnTo>
                    <a:pt x="346398" y="0"/>
                  </a:lnTo>
                </a:path>
              </a:pathLst>
            </a:custGeom>
          </p:spPr>
          <p:style>
            <a:lnRef idx="1">
              <a:schemeClr val="accent6"/>
            </a:lnRef>
            <a:fillRef idx="2">
              <a:schemeClr val="accent6"/>
            </a:fillRef>
            <a:effectRef idx="1">
              <a:schemeClr val="accent6"/>
            </a:effectRef>
            <a:fontRef idx="minor">
              <a:schemeClr val="dk1"/>
            </a:fontRef>
          </p:style>
        </p:sp>
        <p:sp>
          <p:nvSpPr>
            <p:cNvPr id="11" name="Forma livre 10"/>
            <p:cNvSpPr/>
            <p:nvPr/>
          </p:nvSpPr>
          <p:spPr>
            <a:xfrm>
              <a:off x="3347191" y="6006012"/>
              <a:ext cx="2276012" cy="1909710"/>
            </a:xfrm>
            <a:custGeom>
              <a:avLst/>
              <a:gdLst>
                <a:gd name="connsiteX0" fmla="*/ 0 w 2260763"/>
                <a:gd name="connsiteY0" fmla="*/ 202125 h 1212727"/>
                <a:gd name="connsiteX1" fmla="*/ 202125 w 2260763"/>
                <a:gd name="connsiteY1" fmla="*/ 0 h 1212727"/>
                <a:gd name="connsiteX2" fmla="*/ 2058638 w 2260763"/>
                <a:gd name="connsiteY2" fmla="*/ 0 h 1212727"/>
                <a:gd name="connsiteX3" fmla="*/ 2260763 w 2260763"/>
                <a:gd name="connsiteY3" fmla="*/ 202125 h 1212727"/>
                <a:gd name="connsiteX4" fmla="*/ 2260763 w 2260763"/>
                <a:gd name="connsiteY4" fmla="*/ 1010602 h 1212727"/>
                <a:gd name="connsiteX5" fmla="*/ 2058638 w 2260763"/>
                <a:gd name="connsiteY5" fmla="*/ 1212727 h 1212727"/>
                <a:gd name="connsiteX6" fmla="*/ 202125 w 2260763"/>
                <a:gd name="connsiteY6" fmla="*/ 1212727 h 1212727"/>
                <a:gd name="connsiteX7" fmla="*/ 0 w 2260763"/>
                <a:gd name="connsiteY7" fmla="*/ 1010602 h 1212727"/>
                <a:gd name="connsiteX8" fmla="*/ 0 w 2260763"/>
                <a:gd name="connsiteY8" fmla="*/ 202125 h 12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0763" h="1212727">
                  <a:moveTo>
                    <a:pt x="0" y="202125"/>
                  </a:moveTo>
                  <a:cubicBezTo>
                    <a:pt x="0" y="90494"/>
                    <a:pt x="90494" y="0"/>
                    <a:pt x="202125" y="0"/>
                  </a:cubicBezTo>
                  <a:lnTo>
                    <a:pt x="2058638" y="0"/>
                  </a:lnTo>
                  <a:cubicBezTo>
                    <a:pt x="2170269" y="0"/>
                    <a:pt x="2260763" y="90494"/>
                    <a:pt x="2260763" y="202125"/>
                  </a:cubicBezTo>
                  <a:lnTo>
                    <a:pt x="2260763" y="1010602"/>
                  </a:lnTo>
                  <a:cubicBezTo>
                    <a:pt x="2260763" y="1122233"/>
                    <a:pt x="2170269" y="1212727"/>
                    <a:pt x="2058638" y="1212727"/>
                  </a:cubicBezTo>
                  <a:lnTo>
                    <a:pt x="202125" y="1212727"/>
                  </a:lnTo>
                  <a:cubicBezTo>
                    <a:pt x="90494" y="1212727"/>
                    <a:pt x="0" y="1122233"/>
                    <a:pt x="0" y="1010602"/>
                  </a:cubicBezTo>
                  <a:lnTo>
                    <a:pt x="0" y="202125"/>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4880" tIns="74880" rIns="74880" bIns="74880" numCol="1" spcCol="1270" anchor="ctr" anchorCtr="0">
              <a:spAutoFit/>
            </a:bodyPr>
            <a:lstStyle/>
            <a:p>
              <a:pPr algn="ctr" defTabSz="533400">
                <a:lnSpc>
                  <a:spcPct val="90000"/>
                </a:lnSpc>
                <a:spcBef>
                  <a:spcPct val="0"/>
                </a:spcBef>
                <a:spcAft>
                  <a:spcPct val="35000"/>
                </a:spcAft>
              </a:pPr>
              <a:r>
                <a:rPr lang="pt-PT" dirty="0"/>
                <a:t>D. Carlos e o príncipe herdeiro, D. Luís Filipe, morreram</a:t>
              </a:r>
              <a:r>
                <a:rPr lang="pt-PT" dirty="0" smtClean="0"/>
                <a:t>.</a:t>
              </a:r>
              <a:endParaRPr lang="es-ES" dirty="0"/>
            </a:p>
          </p:txBody>
        </p:sp>
        <p:sp>
          <p:nvSpPr>
            <p:cNvPr id="15" name="Forma livre 9"/>
            <p:cNvSpPr/>
            <p:nvPr/>
          </p:nvSpPr>
          <p:spPr>
            <a:xfrm rot="12600000" flipH="1">
              <a:off x="7296068" y="5889153"/>
              <a:ext cx="346398" cy="0"/>
            </a:xfrm>
            <a:custGeom>
              <a:avLst/>
              <a:gdLst/>
              <a:ahLst/>
              <a:cxnLst/>
              <a:rect l="0" t="0" r="0" b="0"/>
              <a:pathLst>
                <a:path>
                  <a:moveTo>
                    <a:pt x="0" y="0"/>
                  </a:moveTo>
                  <a:lnTo>
                    <a:pt x="346398" y="0"/>
                  </a:lnTo>
                </a:path>
              </a:pathLst>
            </a:custGeom>
          </p:spPr>
          <p:style>
            <a:lnRef idx="1">
              <a:schemeClr val="accent6"/>
            </a:lnRef>
            <a:fillRef idx="2">
              <a:schemeClr val="accent6"/>
            </a:fillRef>
            <a:effectRef idx="1">
              <a:schemeClr val="accent6"/>
            </a:effectRef>
            <a:fontRef idx="minor">
              <a:schemeClr val="dk1"/>
            </a:fontRef>
          </p:style>
        </p:sp>
      </p:grpSp>
      <p:pic>
        <p:nvPicPr>
          <p:cNvPr id="13" name="Imagem 12"/>
          <p:cNvPicPr>
            <a:picLocks noChangeAspect="1"/>
          </p:cNvPicPr>
          <p:nvPr/>
        </p:nvPicPr>
        <p:blipFill>
          <a:blip r:embed="rId2"/>
          <a:stretch>
            <a:fillRect/>
          </a:stretch>
        </p:blipFill>
        <p:spPr>
          <a:xfrm>
            <a:off x="6604403" y="1458897"/>
            <a:ext cx="2149231" cy="3276383"/>
          </a:xfrm>
          <a:prstGeom prst="rect">
            <a:avLst/>
          </a:prstGeom>
          <a:ln w="38100">
            <a:solidFill>
              <a:schemeClr val="tx1"/>
            </a:solidFill>
          </a:ln>
        </p:spPr>
      </p:pic>
      <p:sp>
        <p:nvSpPr>
          <p:cNvPr id="12" name="CaixaDeTexto 11"/>
          <p:cNvSpPr txBox="1"/>
          <p:nvPr/>
        </p:nvSpPr>
        <p:spPr>
          <a:xfrm>
            <a:off x="6592371" y="4834312"/>
            <a:ext cx="2173294"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200" b="1" dirty="0"/>
              <a:t>O regicídio visto pela imprensa internacional.</a:t>
            </a:r>
            <a:endParaRPr lang="es-ES" sz="1200" b="1" dirty="0"/>
          </a:p>
        </p:txBody>
      </p:sp>
      <p:sp>
        <p:nvSpPr>
          <p:cNvPr id="14" name="Título 1"/>
          <p:cNvSpPr txBox="1">
            <a:spLocks/>
          </p:cNvSpPr>
          <p:nvPr/>
        </p:nvSpPr>
        <p:spPr>
          <a:xfrm>
            <a:off x="468923" y="682137"/>
            <a:ext cx="4454769" cy="584775"/>
          </a:xfrm>
          <a:prstGeom prst="rect">
            <a:avLst/>
          </a:prstGeom>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dirty="0" smtClean="0"/>
              <a:t>A CRISE DA MONARQUIA</a:t>
            </a:r>
            <a:endParaRPr lang="es-ES" sz="3200" b="1" dirty="0"/>
          </a:p>
        </p:txBody>
      </p:sp>
    </p:spTree>
    <p:extLst>
      <p:ext uri="{BB962C8B-B14F-4D97-AF65-F5344CB8AC3E}">
        <p14:creationId xmlns:p14="http://schemas.microsoft.com/office/powerpoint/2010/main" val="62479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40664" y="1277305"/>
            <a:ext cx="5623252" cy="5170646"/>
          </a:xfrm>
          <a:prstGeom prst="rect">
            <a:avLst/>
          </a:prstGeom>
          <a:noFill/>
        </p:spPr>
        <p:txBody>
          <a:bodyPr wrap="square" rtlCol="0">
            <a:spAutoFit/>
          </a:bodyPr>
          <a:lstStyle/>
          <a:p>
            <a:pPr>
              <a:lnSpc>
                <a:spcPts val="1800"/>
              </a:lnSpc>
            </a:pPr>
            <a:r>
              <a:rPr lang="pt-PT" sz="1600" dirty="0"/>
              <a:t>Foi o penúltimo rei da monarquia portuguesa. Reinou entre 1889 e 1908.</a:t>
            </a:r>
          </a:p>
          <a:p>
            <a:pPr>
              <a:lnSpc>
                <a:spcPts val="1800"/>
              </a:lnSpc>
            </a:pPr>
            <a:r>
              <a:rPr lang="pt-PT" sz="1600" dirty="0"/>
              <a:t>Casou com a princesa Maria Amélia de Orleães e teve três filhos: o príncipe D. Luís Filipe, a princesa D. Maria Ana e o príncipe </a:t>
            </a:r>
            <a:r>
              <a:rPr lang="pt-PT" sz="1600" dirty="0" smtClean="0"/>
              <a:t/>
            </a:r>
            <a:br>
              <a:rPr lang="pt-PT" sz="1600" dirty="0" smtClean="0"/>
            </a:br>
            <a:r>
              <a:rPr lang="pt-PT" sz="1600" dirty="0" smtClean="0"/>
              <a:t>D</a:t>
            </a:r>
            <a:r>
              <a:rPr lang="pt-PT" sz="1600" dirty="0"/>
              <a:t>. Manuel.</a:t>
            </a:r>
          </a:p>
          <a:p>
            <a:pPr>
              <a:lnSpc>
                <a:spcPts val="1800"/>
              </a:lnSpc>
            </a:pPr>
            <a:endParaRPr lang="pt-PT" sz="1600" dirty="0"/>
          </a:p>
          <a:p>
            <a:pPr>
              <a:lnSpc>
                <a:spcPts val="1800"/>
              </a:lnSpc>
            </a:pPr>
            <a:r>
              <a:rPr lang="pt-PT" sz="1600" dirty="0"/>
              <a:t>O seu reinado foi marcado pela agitação monárquica e republicana e por vários acontecimentos que contribuíram para descredibilizar o regime monárquico.</a:t>
            </a:r>
          </a:p>
          <a:p>
            <a:pPr>
              <a:lnSpc>
                <a:spcPts val="1800"/>
              </a:lnSpc>
            </a:pPr>
            <a:endParaRPr lang="pt-PT" sz="1600" dirty="0"/>
          </a:p>
          <a:p>
            <a:pPr>
              <a:lnSpc>
                <a:spcPts val="1800"/>
              </a:lnSpc>
            </a:pPr>
            <a:r>
              <a:rPr lang="pt-PT" sz="1600" dirty="0"/>
              <a:t>Foi um pintor exímio, destacando-se como aguarelista, e um aficionado dos estudos marinhos, sendo considerado o introdutor da oceanografia em Portugal.  A 1 de Setembro de 1896, iniciou as Campanhas Oceanográficas realizadas na costa portuguesa.</a:t>
            </a:r>
          </a:p>
          <a:p>
            <a:pPr>
              <a:lnSpc>
                <a:spcPts val="1800"/>
              </a:lnSpc>
            </a:pPr>
            <a:endParaRPr lang="pt-PT" sz="1600" dirty="0"/>
          </a:p>
          <a:p>
            <a:pPr>
              <a:lnSpc>
                <a:spcPts val="1800"/>
              </a:lnSpc>
            </a:pPr>
            <a:r>
              <a:rPr lang="pt-PT" sz="1600" dirty="0"/>
              <a:t>Gostava muito de viajar e ficou famosa a viagem oficial do monarca e da rainha D. Amélia aos arquipélagos da Madeira e dos Açores, no início do Verão de 1901. Fez também visitas a Madrid, a Paris e a Londres, retribuídas com as visitas a Lisboa dos reis Afonso XIII de Espanha, Eduardo VII do Reino Unido, do Kaiser Guilherme II da Alemanha e do presidente da República Francesa Émile </a:t>
            </a:r>
            <a:r>
              <a:rPr lang="pt-PT" sz="1600" dirty="0" err="1"/>
              <a:t>Loubet</a:t>
            </a:r>
            <a:r>
              <a:rPr lang="pt-PT" sz="1600" dirty="0"/>
              <a:t>.</a:t>
            </a:r>
          </a:p>
        </p:txBody>
      </p:sp>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659" y="2472419"/>
            <a:ext cx="2303311" cy="322463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6390" y="2396129"/>
            <a:ext cx="2203847" cy="339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403" y="2396129"/>
            <a:ext cx="2103834" cy="339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6112" y="2766784"/>
            <a:ext cx="2763858" cy="190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6112" y="2668621"/>
            <a:ext cx="2714125" cy="201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4002" y="2396129"/>
            <a:ext cx="2359819" cy="328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ítulo 1"/>
          <p:cNvSpPr txBox="1">
            <a:spLocks/>
          </p:cNvSpPr>
          <p:nvPr/>
        </p:nvSpPr>
        <p:spPr>
          <a:xfrm>
            <a:off x="468923" y="682137"/>
            <a:ext cx="4454769" cy="584775"/>
          </a:xfrm>
          <a:prstGeom prst="rect">
            <a:avLst/>
          </a:prstGeom>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dirty="0" smtClean="0"/>
              <a:t>A CRISE DA MONARQUIA</a:t>
            </a:r>
            <a:endParaRPr lang="es-ES" sz="3200" b="1" dirty="0"/>
          </a:p>
        </p:txBody>
      </p:sp>
    </p:spTree>
    <p:extLst>
      <p:ext uri="{BB962C8B-B14F-4D97-AF65-F5344CB8AC3E}">
        <p14:creationId xmlns:p14="http://schemas.microsoft.com/office/powerpoint/2010/main" val="379341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p:tgtEl>
                                          <p:spTgt spid="4">
                                            <p:txEl>
                                              <p:pRg st="0" end="0"/>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4">
                                            <p:txEl>
                                              <p:pRg st="0" end="0"/>
                                            </p:txEl>
                                          </p:spTgt>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p:tgtEl>
                                          <p:spTgt spid="4">
                                            <p:txEl>
                                              <p:pRg st="1" end="1"/>
                                            </p:txEl>
                                          </p:spTgt>
                                        </p:tgtEl>
                                        <p:attrNameLst>
                                          <p:attrName>ppt_y</p:attrName>
                                        </p:attrNameLst>
                                      </p:cBhvr>
                                      <p:tavLst>
                                        <p:tav tm="0">
                                          <p:val>
                                            <p:strVal val="ppt_y"/>
                                          </p:val>
                                        </p:tav>
                                        <p:tav tm="100000">
                                          <p:val>
                                            <p:strVal val="1+ppt_h/2"/>
                                          </p:val>
                                        </p:tav>
                                      </p:tavLst>
                                    </p:anim>
                                    <p:set>
                                      <p:cBhvr>
                                        <p:cTn id="24"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1000"/>
                                        <p:tgtEl>
                                          <p:spTgt spid="4">
                                            <p:txEl>
                                              <p:pRg st="3" end="3"/>
                                            </p:txEl>
                                          </p:spTgt>
                                        </p:tgtEl>
                                      </p:cBhvr>
                                    </p:animEffect>
                                    <p:anim calcmode="lin" valueType="num">
                                      <p:cBhvr>
                                        <p:cTn id="3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p:tgtEl>
                                          <p:spTgt spid="4">
                                            <p:txEl>
                                              <p:pRg st="3" end="3"/>
                                            </p:txEl>
                                          </p:spTgt>
                                        </p:tgtEl>
                                        <p:attrNameLst>
                                          <p:attrName>ppt_y</p:attrName>
                                        </p:attrNameLst>
                                      </p:cBhvr>
                                      <p:tavLst>
                                        <p:tav tm="0">
                                          <p:val>
                                            <p:strVal val="ppt_y"/>
                                          </p:val>
                                        </p:tav>
                                        <p:tav tm="100000">
                                          <p:val>
                                            <p:strVal val="1+ppt_h/2"/>
                                          </p:val>
                                        </p:tav>
                                      </p:tavLst>
                                    </p:anim>
                                    <p:set>
                                      <p:cBhvr>
                                        <p:cTn id="37"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5127"/>
                                        </p:tgtEl>
                                        <p:attrNameLst>
                                          <p:attrName>ppt_x</p:attrName>
                                        </p:attrNameLst>
                                      </p:cBhvr>
                                      <p:tavLst>
                                        <p:tav tm="0">
                                          <p:val>
                                            <p:strVal val="ppt_x"/>
                                          </p:val>
                                        </p:tav>
                                        <p:tav tm="100000">
                                          <p:val>
                                            <p:strVal val="ppt_x"/>
                                          </p:val>
                                        </p:tav>
                                      </p:tavLst>
                                    </p:anim>
                                    <p:anim calcmode="lin" valueType="num">
                                      <p:cBhvr additive="base">
                                        <p:cTn id="49" dur="500"/>
                                        <p:tgtEl>
                                          <p:spTgt spid="5127"/>
                                        </p:tgtEl>
                                        <p:attrNameLst>
                                          <p:attrName>ppt_y</p:attrName>
                                        </p:attrNameLst>
                                      </p:cBhvr>
                                      <p:tavLst>
                                        <p:tav tm="0">
                                          <p:val>
                                            <p:strVal val="ppt_y"/>
                                          </p:val>
                                        </p:tav>
                                        <p:tav tm="100000">
                                          <p:val>
                                            <p:strVal val="1+ppt_h/2"/>
                                          </p:val>
                                        </p:tav>
                                      </p:tavLst>
                                    </p:anim>
                                    <p:set>
                                      <p:cBhvr>
                                        <p:cTn id="50" dur="1" fill="hold">
                                          <p:stCondLst>
                                            <p:cond delay="499"/>
                                          </p:stCondLst>
                                        </p:cTn>
                                        <p:tgtEl>
                                          <p:spTgt spid="51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146"/>
                                        </p:tgtEl>
                                        <p:attrNameLst>
                                          <p:attrName>style.visibility</p:attrName>
                                        </p:attrNameLst>
                                      </p:cBhvr>
                                      <p:to>
                                        <p:strVal val="visible"/>
                                      </p:to>
                                    </p:set>
                                    <p:animEffect transition="in" filter="fade">
                                      <p:cBhvr>
                                        <p:cTn id="55" dur="1000"/>
                                        <p:tgtEl>
                                          <p:spTgt spid="6146"/>
                                        </p:tgtEl>
                                      </p:cBhvr>
                                    </p:animEffect>
                                    <p:anim calcmode="lin" valueType="num">
                                      <p:cBhvr>
                                        <p:cTn id="56" dur="1000" fill="hold"/>
                                        <p:tgtEl>
                                          <p:spTgt spid="6146"/>
                                        </p:tgtEl>
                                        <p:attrNameLst>
                                          <p:attrName>ppt_x</p:attrName>
                                        </p:attrNameLst>
                                      </p:cBhvr>
                                      <p:tavLst>
                                        <p:tav tm="0">
                                          <p:val>
                                            <p:strVal val="#ppt_x"/>
                                          </p:val>
                                        </p:tav>
                                        <p:tav tm="100000">
                                          <p:val>
                                            <p:strVal val="#ppt_x"/>
                                          </p:val>
                                        </p:tav>
                                      </p:tavLst>
                                    </p:anim>
                                    <p:anim calcmode="lin" valueType="num">
                                      <p:cBhvr>
                                        <p:cTn id="57"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6146"/>
                                        </p:tgtEl>
                                        <p:attrNameLst>
                                          <p:attrName>ppt_x</p:attrName>
                                        </p:attrNameLst>
                                      </p:cBhvr>
                                      <p:tavLst>
                                        <p:tav tm="0">
                                          <p:val>
                                            <p:strVal val="ppt_x"/>
                                          </p:val>
                                        </p:tav>
                                        <p:tav tm="100000">
                                          <p:val>
                                            <p:strVal val="ppt_x"/>
                                          </p:val>
                                        </p:tav>
                                      </p:tavLst>
                                    </p:anim>
                                    <p:anim calcmode="lin" valueType="num">
                                      <p:cBhvr additive="base">
                                        <p:cTn id="62" dur="500"/>
                                        <p:tgtEl>
                                          <p:spTgt spid="6146"/>
                                        </p:tgtEl>
                                        <p:attrNameLst>
                                          <p:attrName>ppt_y</p:attrName>
                                        </p:attrNameLst>
                                      </p:cBhvr>
                                      <p:tavLst>
                                        <p:tav tm="0">
                                          <p:val>
                                            <p:strVal val="ppt_y"/>
                                          </p:val>
                                        </p:tav>
                                        <p:tav tm="100000">
                                          <p:val>
                                            <p:strVal val="1+ppt_h/2"/>
                                          </p:val>
                                        </p:tav>
                                      </p:tavLst>
                                    </p:anim>
                                    <p:set>
                                      <p:cBhvr>
                                        <p:cTn id="63" dur="1" fill="hold">
                                          <p:stCondLst>
                                            <p:cond delay="499"/>
                                          </p:stCondLst>
                                        </p:cTn>
                                        <p:tgtEl>
                                          <p:spTgt spid="614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147"/>
                                        </p:tgtEl>
                                        <p:attrNameLst>
                                          <p:attrName>style.visibility</p:attrName>
                                        </p:attrNameLst>
                                      </p:cBhvr>
                                      <p:to>
                                        <p:strVal val="visible"/>
                                      </p:to>
                                    </p:set>
                                    <p:animEffect transition="in" filter="fade">
                                      <p:cBhvr>
                                        <p:cTn id="68" dur="1000"/>
                                        <p:tgtEl>
                                          <p:spTgt spid="6147"/>
                                        </p:tgtEl>
                                      </p:cBhvr>
                                    </p:animEffect>
                                    <p:anim calcmode="lin" valueType="num">
                                      <p:cBhvr>
                                        <p:cTn id="69" dur="1000" fill="hold"/>
                                        <p:tgtEl>
                                          <p:spTgt spid="6147"/>
                                        </p:tgtEl>
                                        <p:attrNameLst>
                                          <p:attrName>ppt_x</p:attrName>
                                        </p:attrNameLst>
                                      </p:cBhvr>
                                      <p:tavLst>
                                        <p:tav tm="0">
                                          <p:val>
                                            <p:strVal val="#ppt_x"/>
                                          </p:val>
                                        </p:tav>
                                        <p:tav tm="100000">
                                          <p:val>
                                            <p:strVal val="#ppt_x"/>
                                          </p:val>
                                        </p:tav>
                                      </p:tavLst>
                                    </p:anim>
                                    <p:anim calcmode="lin" valueType="num">
                                      <p:cBhvr>
                                        <p:cTn id="70"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nodeType="clickEffect">
                                  <p:stCondLst>
                                    <p:cond delay="0"/>
                                  </p:stCondLst>
                                  <p:childTnLst>
                                    <p:anim calcmode="lin" valueType="num">
                                      <p:cBhvr additive="base">
                                        <p:cTn id="74" dur="500"/>
                                        <p:tgtEl>
                                          <p:spTgt spid="6147"/>
                                        </p:tgtEl>
                                        <p:attrNameLst>
                                          <p:attrName>ppt_x</p:attrName>
                                        </p:attrNameLst>
                                      </p:cBhvr>
                                      <p:tavLst>
                                        <p:tav tm="0">
                                          <p:val>
                                            <p:strVal val="ppt_x"/>
                                          </p:val>
                                        </p:tav>
                                        <p:tav tm="100000">
                                          <p:val>
                                            <p:strVal val="ppt_x"/>
                                          </p:val>
                                        </p:tav>
                                      </p:tavLst>
                                    </p:anim>
                                    <p:anim calcmode="lin" valueType="num">
                                      <p:cBhvr additive="base">
                                        <p:cTn id="75" dur="500"/>
                                        <p:tgtEl>
                                          <p:spTgt spid="6147"/>
                                        </p:tgtEl>
                                        <p:attrNameLst>
                                          <p:attrName>ppt_y</p:attrName>
                                        </p:attrNameLst>
                                      </p:cBhvr>
                                      <p:tavLst>
                                        <p:tav tm="0">
                                          <p:val>
                                            <p:strVal val="ppt_y"/>
                                          </p:val>
                                        </p:tav>
                                        <p:tav tm="100000">
                                          <p:val>
                                            <p:strVal val="1+ppt_h/2"/>
                                          </p:val>
                                        </p:tav>
                                      </p:tavLst>
                                    </p:anim>
                                    <p:set>
                                      <p:cBhvr>
                                        <p:cTn id="76" dur="1" fill="hold">
                                          <p:stCondLst>
                                            <p:cond delay="499"/>
                                          </p:stCondLst>
                                        </p:cTn>
                                        <p:tgtEl>
                                          <p:spTgt spid="614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nodeType="clickEffect">
                                  <p:stCondLst>
                                    <p:cond delay="0"/>
                                  </p:stCondLst>
                                  <p:childTnLst>
                                    <p:anim calcmode="lin" valueType="num">
                                      <p:cBhvr additive="base">
                                        <p:cTn id="80" dur="500"/>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1" dur="500"/>
                                        <p:tgtEl>
                                          <p:spTgt spid="4">
                                            <p:txEl>
                                              <p:pRg st="5" end="5"/>
                                            </p:txEl>
                                          </p:spTgt>
                                        </p:tgtEl>
                                        <p:attrNameLst>
                                          <p:attrName>ppt_y</p:attrName>
                                        </p:attrNameLst>
                                      </p:cBhvr>
                                      <p:tavLst>
                                        <p:tav tm="0">
                                          <p:val>
                                            <p:strVal val="ppt_y"/>
                                          </p:val>
                                        </p:tav>
                                        <p:tav tm="100000">
                                          <p:val>
                                            <p:strVal val="1+ppt_h/2"/>
                                          </p:val>
                                        </p:tav>
                                      </p:tavLst>
                                    </p:anim>
                                    <p:set>
                                      <p:cBhvr>
                                        <p:cTn id="82" dur="1" fill="hold">
                                          <p:stCondLst>
                                            <p:cond delay="499"/>
                                          </p:stCondLst>
                                        </p:cTn>
                                        <p:tgtEl>
                                          <p:spTgt spid="4">
                                            <p:txEl>
                                              <p:pRg st="5" end="5"/>
                                            </p:txEl>
                                          </p:spTgt>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1000"/>
                                        <p:tgtEl>
                                          <p:spTgt spid="4">
                                            <p:txEl>
                                              <p:pRg st="7" end="7"/>
                                            </p:txEl>
                                          </p:spTgt>
                                        </p:tgtEl>
                                      </p:cBhvr>
                                    </p:animEffect>
                                    <p:anim calcmode="lin" valueType="num">
                                      <p:cBhvr>
                                        <p:cTn id="8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8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6148"/>
                                        </p:tgtEl>
                                        <p:attrNameLst>
                                          <p:attrName>style.visibility</p:attrName>
                                        </p:attrNameLst>
                                      </p:cBhvr>
                                      <p:to>
                                        <p:strVal val="visible"/>
                                      </p:to>
                                    </p:set>
                                    <p:animEffect transition="in" filter="fade">
                                      <p:cBhvr>
                                        <p:cTn id="94" dur="1000"/>
                                        <p:tgtEl>
                                          <p:spTgt spid="6148"/>
                                        </p:tgtEl>
                                      </p:cBhvr>
                                    </p:animEffect>
                                    <p:anim calcmode="lin" valueType="num">
                                      <p:cBhvr>
                                        <p:cTn id="95" dur="1000" fill="hold"/>
                                        <p:tgtEl>
                                          <p:spTgt spid="6148"/>
                                        </p:tgtEl>
                                        <p:attrNameLst>
                                          <p:attrName>ppt_x</p:attrName>
                                        </p:attrNameLst>
                                      </p:cBhvr>
                                      <p:tavLst>
                                        <p:tav tm="0">
                                          <p:val>
                                            <p:strVal val="#ppt_x"/>
                                          </p:val>
                                        </p:tav>
                                        <p:tav tm="100000">
                                          <p:val>
                                            <p:strVal val="#ppt_x"/>
                                          </p:val>
                                        </p:tav>
                                      </p:tavLst>
                                    </p:anim>
                                    <p:anim calcmode="lin" valueType="num">
                                      <p:cBhvr>
                                        <p:cTn id="9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nodeType="clickEffect">
                                  <p:stCondLst>
                                    <p:cond delay="0"/>
                                  </p:stCondLst>
                                  <p:childTnLst>
                                    <p:anim calcmode="lin" valueType="num">
                                      <p:cBhvr additive="base">
                                        <p:cTn id="100" dur="500"/>
                                        <p:tgtEl>
                                          <p:spTgt spid="6148"/>
                                        </p:tgtEl>
                                        <p:attrNameLst>
                                          <p:attrName>ppt_x</p:attrName>
                                        </p:attrNameLst>
                                      </p:cBhvr>
                                      <p:tavLst>
                                        <p:tav tm="0">
                                          <p:val>
                                            <p:strVal val="ppt_x"/>
                                          </p:val>
                                        </p:tav>
                                        <p:tav tm="100000">
                                          <p:val>
                                            <p:strVal val="ppt_x"/>
                                          </p:val>
                                        </p:tav>
                                      </p:tavLst>
                                    </p:anim>
                                    <p:anim calcmode="lin" valueType="num">
                                      <p:cBhvr additive="base">
                                        <p:cTn id="101" dur="500"/>
                                        <p:tgtEl>
                                          <p:spTgt spid="6148"/>
                                        </p:tgtEl>
                                        <p:attrNameLst>
                                          <p:attrName>ppt_y</p:attrName>
                                        </p:attrNameLst>
                                      </p:cBhvr>
                                      <p:tavLst>
                                        <p:tav tm="0">
                                          <p:val>
                                            <p:strVal val="ppt_y"/>
                                          </p:val>
                                        </p:tav>
                                        <p:tav tm="100000">
                                          <p:val>
                                            <p:strVal val="1+ppt_h/2"/>
                                          </p:val>
                                        </p:tav>
                                      </p:tavLst>
                                    </p:anim>
                                    <p:set>
                                      <p:cBhvr>
                                        <p:cTn id="102" dur="1" fill="hold">
                                          <p:stCondLst>
                                            <p:cond delay="499"/>
                                          </p:stCondLst>
                                        </p:cTn>
                                        <p:tgtEl>
                                          <p:spTgt spid="614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6149"/>
                                        </p:tgtEl>
                                        <p:attrNameLst>
                                          <p:attrName>style.visibility</p:attrName>
                                        </p:attrNameLst>
                                      </p:cBhvr>
                                      <p:to>
                                        <p:strVal val="visible"/>
                                      </p:to>
                                    </p:set>
                                    <p:animEffect transition="in" filter="fade">
                                      <p:cBhvr>
                                        <p:cTn id="107" dur="1000"/>
                                        <p:tgtEl>
                                          <p:spTgt spid="6149"/>
                                        </p:tgtEl>
                                      </p:cBhvr>
                                    </p:animEffect>
                                    <p:anim calcmode="lin" valueType="num">
                                      <p:cBhvr>
                                        <p:cTn id="108" dur="1000" fill="hold"/>
                                        <p:tgtEl>
                                          <p:spTgt spid="6149"/>
                                        </p:tgtEl>
                                        <p:attrNameLst>
                                          <p:attrName>ppt_x</p:attrName>
                                        </p:attrNameLst>
                                      </p:cBhvr>
                                      <p:tavLst>
                                        <p:tav tm="0">
                                          <p:val>
                                            <p:strVal val="#ppt_x"/>
                                          </p:val>
                                        </p:tav>
                                        <p:tav tm="100000">
                                          <p:val>
                                            <p:strVal val="#ppt_x"/>
                                          </p:val>
                                        </p:tav>
                                      </p:tavLst>
                                    </p:anim>
                                    <p:anim calcmode="lin" valueType="num">
                                      <p:cBhvr>
                                        <p:cTn id="109"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xit" presetSubtype="4" fill="hold" nodeType="clickEffect">
                                  <p:stCondLst>
                                    <p:cond delay="0"/>
                                  </p:stCondLst>
                                  <p:childTnLst>
                                    <p:anim calcmode="lin" valueType="num">
                                      <p:cBhvr additive="base">
                                        <p:cTn id="113" dur="500"/>
                                        <p:tgtEl>
                                          <p:spTgt spid="6149"/>
                                        </p:tgtEl>
                                        <p:attrNameLst>
                                          <p:attrName>ppt_x</p:attrName>
                                        </p:attrNameLst>
                                      </p:cBhvr>
                                      <p:tavLst>
                                        <p:tav tm="0">
                                          <p:val>
                                            <p:strVal val="ppt_x"/>
                                          </p:val>
                                        </p:tav>
                                        <p:tav tm="100000">
                                          <p:val>
                                            <p:strVal val="ppt_x"/>
                                          </p:val>
                                        </p:tav>
                                      </p:tavLst>
                                    </p:anim>
                                    <p:anim calcmode="lin" valueType="num">
                                      <p:cBhvr additive="base">
                                        <p:cTn id="114" dur="500"/>
                                        <p:tgtEl>
                                          <p:spTgt spid="6149"/>
                                        </p:tgtEl>
                                        <p:attrNameLst>
                                          <p:attrName>ppt_y</p:attrName>
                                        </p:attrNameLst>
                                      </p:cBhvr>
                                      <p:tavLst>
                                        <p:tav tm="0">
                                          <p:val>
                                            <p:strVal val="ppt_y"/>
                                          </p:val>
                                        </p:tav>
                                        <p:tav tm="100000">
                                          <p:val>
                                            <p:strVal val="1+ppt_h/2"/>
                                          </p:val>
                                        </p:tav>
                                      </p:tavLst>
                                    </p:anim>
                                    <p:set>
                                      <p:cBhvr>
                                        <p:cTn id="115" dur="1" fill="hold">
                                          <p:stCondLst>
                                            <p:cond delay="499"/>
                                          </p:stCondLst>
                                        </p:cTn>
                                        <p:tgtEl>
                                          <p:spTgt spid="614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6150"/>
                                        </p:tgtEl>
                                        <p:attrNameLst>
                                          <p:attrName>style.visibility</p:attrName>
                                        </p:attrNameLst>
                                      </p:cBhvr>
                                      <p:to>
                                        <p:strVal val="visible"/>
                                      </p:to>
                                    </p:set>
                                    <p:animEffect transition="in" filter="fade">
                                      <p:cBhvr>
                                        <p:cTn id="120" dur="1000"/>
                                        <p:tgtEl>
                                          <p:spTgt spid="6150"/>
                                        </p:tgtEl>
                                      </p:cBhvr>
                                    </p:animEffect>
                                    <p:anim calcmode="lin" valueType="num">
                                      <p:cBhvr>
                                        <p:cTn id="121" dur="1000" fill="hold"/>
                                        <p:tgtEl>
                                          <p:spTgt spid="6150"/>
                                        </p:tgtEl>
                                        <p:attrNameLst>
                                          <p:attrName>ppt_x</p:attrName>
                                        </p:attrNameLst>
                                      </p:cBhvr>
                                      <p:tavLst>
                                        <p:tav tm="0">
                                          <p:val>
                                            <p:strVal val="#ppt_x"/>
                                          </p:val>
                                        </p:tav>
                                        <p:tav tm="100000">
                                          <p:val>
                                            <p:strVal val="#ppt_x"/>
                                          </p:val>
                                        </p:tav>
                                      </p:tavLst>
                                    </p:anim>
                                    <p:anim calcmode="lin" valueType="num">
                                      <p:cBhvr>
                                        <p:cTn id="122"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xit" presetSubtype="4" fill="hold" nodeType="clickEffect">
                                  <p:stCondLst>
                                    <p:cond delay="0"/>
                                  </p:stCondLst>
                                  <p:childTnLst>
                                    <p:anim calcmode="lin" valueType="num">
                                      <p:cBhvr additive="base">
                                        <p:cTn id="126" dur="500"/>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27" dur="500"/>
                                        <p:tgtEl>
                                          <p:spTgt spid="4">
                                            <p:txEl>
                                              <p:pRg st="7" end="7"/>
                                            </p:txEl>
                                          </p:spTgt>
                                        </p:tgtEl>
                                        <p:attrNameLst>
                                          <p:attrName>ppt_y</p:attrName>
                                        </p:attrNameLst>
                                      </p:cBhvr>
                                      <p:tavLst>
                                        <p:tav tm="0">
                                          <p:val>
                                            <p:strVal val="ppt_y"/>
                                          </p:val>
                                        </p:tav>
                                        <p:tav tm="100000">
                                          <p:val>
                                            <p:strVal val="1+ppt_h/2"/>
                                          </p:val>
                                        </p:tav>
                                      </p:tavLst>
                                    </p:anim>
                                    <p:set>
                                      <p:cBhvr>
                                        <p:cTn id="128" dur="1" fill="hold">
                                          <p:stCondLst>
                                            <p:cond delay="499"/>
                                          </p:stCondLst>
                                        </p:cTn>
                                        <p:tgtEl>
                                          <p:spTgt spid="4">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959" y="2368394"/>
            <a:ext cx="2434342" cy="321292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aixaDeTexto 5"/>
          <p:cNvSpPr txBox="1"/>
          <p:nvPr/>
        </p:nvSpPr>
        <p:spPr>
          <a:xfrm>
            <a:off x="6143958" y="5635555"/>
            <a:ext cx="2434342"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400" b="1" dirty="0"/>
              <a:t>D. Manuel II, </a:t>
            </a:r>
            <a:r>
              <a:rPr lang="pt-PT" sz="1400" b="1" i="1" dirty="0"/>
              <a:t>O Desventurado</a:t>
            </a:r>
            <a:endParaRPr lang="es-ES" sz="1400" b="1" dirty="0"/>
          </a:p>
        </p:txBody>
      </p:sp>
      <p:grpSp>
        <p:nvGrpSpPr>
          <p:cNvPr id="7" name="Grupo 6"/>
          <p:cNvGrpSpPr/>
          <p:nvPr/>
        </p:nvGrpSpPr>
        <p:grpSpPr>
          <a:xfrm>
            <a:off x="529113" y="1645755"/>
            <a:ext cx="3438395" cy="4311317"/>
            <a:chOff x="2756150" y="2075895"/>
            <a:chExt cx="3322725" cy="5748424"/>
          </a:xfrm>
        </p:grpSpPr>
        <p:sp>
          <p:nvSpPr>
            <p:cNvPr id="8" name="Forma livre 7"/>
            <p:cNvSpPr/>
            <p:nvPr/>
          </p:nvSpPr>
          <p:spPr>
            <a:xfrm>
              <a:off x="2756150" y="2075895"/>
              <a:ext cx="1377156" cy="688578"/>
            </a:xfrm>
            <a:custGeom>
              <a:avLst/>
              <a:gdLst>
                <a:gd name="connsiteX0" fmla="*/ 0 w 1377156"/>
                <a:gd name="connsiteY0" fmla="*/ 68858 h 688578"/>
                <a:gd name="connsiteX1" fmla="*/ 68858 w 1377156"/>
                <a:gd name="connsiteY1" fmla="*/ 0 h 688578"/>
                <a:gd name="connsiteX2" fmla="*/ 1308298 w 1377156"/>
                <a:gd name="connsiteY2" fmla="*/ 0 h 688578"/>
                <a:gd name="connsiteX3" fmla="*/ 1377156 w 1377156"/>
                <a:gd name="connsiteY3" fmla="*/ 68858 h 688578"/>
                <a:gd name="connsiteX4" fmla="*/ 1377156 w 1377156"/>
                <a:gd name="connsiteY4" fmla="*/ 619720 h 688578"/>
                <a:gd name="connsiteX5" fmla="*/ 1308298 w 1377156"/>
                <a:gd name="connsiteY5" fmla="*/ 688578 h 688578"/>
                <a:gd name="connsiteX6" fmla="*/ 68858 w 1377156"/>
                <a:gd name="connsiteY6" fmla="*/ 688578 h 688578"/>
                <a:gd name="connsiteX7" fmla="*/ 0 w 1377156"/>
                <a:gd name="connsiteY7" fmla="*/ 619720 h 688578"/>
                <a:gd name="connsiteX8" fmla="*/ 0 w 1377156"/>
                <a:gd name="connsiteY8" fmla="*/ 68858 h 68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7156" h="688578">
                  <a:moveTo>
                    <a:pt x="0" y="68858"/>
                  </a:moveTo>
                  <a:cubicBezTo>
                    <a:pt x="0" y="30829"/>
                    <a:pt x="30829" y="0"/>
                    <a:pt x="68858" y="0"/>
                  </a:cubicBezTo>
                  <a:lnTo>
                    <a:pt x="1308298" y="0"/>
                  </a:lnTo>
                  <a:cubicBezTo>
                    <a:pt x="1346327" y="0"/>
                    <a:pt x="1377156" y="30829"/>
                    <a:pt x="1377156" y="68858"/>
                  </a:cubicBezTo>
                  <a:lnTo>
                    <a:pt x="1377156" y="619720"/>
                  </a:lnTo>
                  <a:cubicBezTo>
                    <a:pt x="1377156" y="657749"/>
                    <a:pt x="1346327" y="688578"/>
                    <a:pt x="1308298" y="688578"/>
                  </a:cubicBezTo>
                  <a:lnTo>
                    <a:pt x="68858" y="688578"/>
                  </a:lnTo>
                  <a:cubicBezTo>
                    <a:pt x="30829" y="688578"/>
                    <a:pt x="0" y="657749"/>
                    <a:pt x="0" y="619720"/>
                  </a:cubicBezTo>
                  <a:lnTo>
                    <a:pt x="0" y="688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3701" tIns="34176" rIns="43701" bIns="34176" numCol="1" spcCol="1270" anchor="ctr" anchorCtr="0">
              <a:noAutofit/>
            </a:bodyPr>
            <a:lstStyle/>
            <a:p>
              <a:pPr algn="ctr" defTabSz="666750">
                <a:lnSpc>
                  <a:spcPct val="90000"/>
                </a:lnSpc>
                <a:spcBef>
                  <a:spcPct val="0"/>
                </a:spcBef>
                <a:spcAft>
                  <a:spcPct val="35000"/>
                </a:spcAft>
              </a:pPr>
              <a:r>
                <a:rPr lang="pt-PT" b="1" dirty="0">
                  <a:effectLst>
                    <a:outerShdw blurRad="38100" dist="38100" dir="2700000" algn="tl">
                      <a:srgbClr val="000000">
                        <a:alpha val="43137"/>
                      </a:srgbClr>
                    </a:outerShdw>
                  </a:effectLst>
                </a:rPr>
                <a:t>D. Manuel II</a:t>
              </a:r>
            </a:p>
          </p:txBody>
        </p:sp>
        <p:sp>
          <p:nvSpPr>
            <p:cNvPr id="9" name="Forma livre 8"/>
            <p:cNvSpPr/>
            <p:nvPr/>
          </p:nvSpPr>
          <p:spPr>
            <a:xfrm>
              <a:off x="2893865" y="2764473"/>
              <a:ext cx="137715" cy="506325"/>
            </a:xfrm>
            <a:custGeom>
              <a:avLst/>
              <a:gdLst/>
              <a:ahLst/>
              <a:cxnLst/>
              <a:rect l="0" t="0" r="0" b="0"/>
              <a:pathLst>
                <a:path>
                  <a:moveTo>
                    <a:pt x="0" y="0"/>
                  </a:moveTo>
                  <a:lnTo>
                    <a:pt x="0" y="506325"/>
                  </a:lnTo>
                  <a:lnTo>
                    <a:pt x="137715" y="506325"/>
                  </a:lnTo>
                </a:path>
              </a:pathLst>
            </a:custGeom>
            <a:ln w="28575"/>
          </p:spPr>
          <p:style>
            <a:lnRef idx="1">
              <a:schemeClr val="accent6"/>
            </a:lnRef>
            <a:fillRef idx="0">
              <a:schemeClr val="accent6"/>
            </a:fillRef>
            <a:effectRef idx="0">
              <a:schemeClr val="accent6"/>
            </a:effectRef>
            <a:fontRef idx="minor">
              <a:schemeClr val="tx1"/>
            </a:fontRef>
          </p:style>
        </p:sp>
        <p:sp>
          <p:nvSpPr>
            <p:cNvPr id="10" name="Forma livre 9"/>
            <p:cNvSpPr/>
            <p:nvPr/>
          </p:nvSpPr>
          <p:spPr>
            <a:xfrm>
              <a:off x="3031581" y="2988734"/>
              <a:ext cx="3047294" cy="906366"/>
            </a:xfrm>
            <a:custGeom>
              <a:avLst/>
              <a:gdLst>
                <a:gd name="connsiteX0" fmla="*/ 0 w 2638961"/>
                <a:gd name="connsiteY0" fmla="*/ 66836 h 668361"/>
                <a:gd name="connsiteX1" fmla="*/ 66836 w 2638961"/>
                <a:gd name="connsiteY1" fmla="*/ 0 h 668361"/>
                <a:gd name="connsiteX2" fmla="*/ 2572125 w 2638961"/>
                <a:gd name="connsiteY2" fmla="*/ 0 h 668361"/>
                <a:gd name="connsiteX3" fmla="*/ 2638961 w 2638961"/>
                <a:gd name="connsiteY3" fmla="*/ 66836 h 668361"/>
                <a:gd name="connsiteX4" fmla="*/ 2638961 w 2638961"/>
                <a:gd name="connsiteY4" fmla="*/ 601525 h 668361"/>
                <a:gd name="connsiteX5" fmla="*/ 2572125 w 2638961"/>
                <a:gd name="connsiteY5" fmla="*/ 668361 h 668361"/>
                <a:gd name="connsiteX6" fmla="*/ 66836 w 2638961"/>
                <a:gd name="connsiteY6" fmla="*/ 668361 h 668361"/>
                <a:gd name="connsiteX7" fmla="*/ 0 w 2638961"/>
                <a:gd name="connsiteY7" fmla="*/ 601525 h 668361"/>
                <a:gd name="connsiteX8" fmla="*/ 0 w 2638961"/>
                <a:gd name="connsiteY8" fmla="*/ 66836 h 66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961" h="668361">
                  <a:moveTo>
                    <a:pt x="0" y="66836"/>
                  </a:moveTo>
                  <a:cubicBezTo>
                    <a:pt x="0" y="29923"/>
                    <a:pt x="29923" y="0"/>
                    <a:pt x="66836" y="0"/>
                  </a:cubicBezTo>
                  <a:lnTo>
                    <a:pt x="2572125" y="0"/>
                  </a:lnTo>
                  <a:cubicBezTo>
                    <a:pt x="2609038" y="0"/>
                    <a:pt x="2638961" y="29923"/>
                    <a:pt x="2638961" y="66836"/>
                  </a:cubicBezTo>
                  <a:lnTo>
                    <a:pt x="2638961" y="601525"/>
                  </a:lnTo>
                  <a:cubicBezTo>
                    <a:pt x="2638961" y="638438"/>
                    <a:pt x="2609038" y="668361"/>
                    <a:pt x="2572125" y="668361"/>
                  </a:cubicBezTo>
                  <a:lnTo>
                    <a:pt x="66836" y="668361"/>
                  </a:lnTo>
                  <a:cubicBezTo>
                    <a:pt x="29923" y="668361"/>
                    <a:pt x="0" y="638438"/>
                    <a:pt x="0" y="601525"/>
                  </a:cubicBezTo>
                  <a:lnTo>
                    <a:pt x="0" y="66836"/>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08000" tIns="108000" rIns="108000" bIns="108000" numCol="1" spcCol="1270" anchor="ctr" anchorCtr="0">
              <a:spAutoFit/>
            </a:bodyPr>
            <a:lstStyle/>
            <a:p>
              <a:pPr defTabSz="533400">
                <a:lnSpc>
                  <a:spcPts val="1800"/>
                </a:lnSpc>
                <a:spcBef>
                  <a:spcPct val="0"/>
                </a:spcBef>
                <a:spcAft>
                  <a:spcPct val="35000"/>
                </a:spcAft>
              </a:pPr>
              <a:r>
                <a:rPr lang="pt-PT" sz="1600" dirty="0"/>
                <a:t>Promoveu a tolerância e a liberdade.</a:t>
              </a:r>
            </a:p>
          </p:txBody>
        </p:sp>
        <p:sp>
          <p:nvSpPr>
            <p:cNvPr id="11" name="Forma livre 10"/>
            <p:cNvSpPr/>
            <p:nvPr/>
          </p:nvSpPr>
          <p:spPr>
            <a:xfrm>
              <a:off x="2893865" y="2764473"/>
              <a:ext cx="137715" cy="1603343"/>
            </a:xfrm>
            <a:custGeom>
              <a:avLst/>
              <a:gdLst/>
              <a:ahLst/>
              <a:cxnLst/>
              <a:rect l="0" t="0" r="0" b="0"/>
              <a:pathLst>
                <a:path>
                  <a:moveTo>
                    <a:pt x="0" y="0"/>
                  </a:moveTo>
                  <a:lnTo>
                    <a:pt x="0" y="1603343"/>
                  </a:lnTo>
                  <a:lnTo>
                    <a:pt x="137715" y="1603343"/>
                  </a:lnTo>
                </a:path>
              </a:pathLst>
            </a:custGeom>
            <a:ln w="28575"/>
          </p:spPr>
          <p:style>
            <a:lnRef idx="1">
              <a:schemeClr val="accent6"/>
            </a:lnRef>
            <a:fillRef idx="0">
              <a:schemeClr val="accent6"/>
            </a:fillRef>
            <a:effectRef idx="0">
              <a:schemeClr val="accent6"/>
            </a:effectRef>
            <a:fontRef idx="minor">
              <a:schemeClr val="tx1"/>
            </a:fontRef>
          </p:style>
        </p:sp>
        <p:sp>
          <p:nvSpPr>
            <p:cNvPr id="13" name="Forma livre 12"/>
            <p:cNvSpPr/>
            <p:nvPr/>
          </p:nvSpPr>
          <p:spPr>
            <a:xfrm>
              <a:off x="3031581" y="4141598"/>
              <a:ext cx="3047294" cy="1521919"/>
            </a:xfrm>
            <a:custGeom>
              <a:avLst/>
              <a:gdLst>
                <a:gd name="connsiteX0" fmla="*/ 0 w 2842142"/>
                <a:gd name="connsiteY0" fmla="*/ 118139 h 1181386"/>
                <a:gd name="connsiteX1" fmla="*/ 118139 w 2842142"/>
                <a:gd name="connsiteY1" fmla="*/ 0 h 1181386"/>
                <a:gd name="connsiteX2" fmla="*/ 2724003 w 2842142"/>
                <a:gd name="connsiteY2" fmla="*/ 0 h 1181386"/>
                <a:gd name="connsiteX3" fmla="*/ 2842142 w 2842142"/>
                <a:gd name="connsiteY3" fmla="*/ 118139 h 1181386"/>
                <a:gd name="connsiteX4" fmla="*/ 2842142 w 2842142"/>
                <a:gd name="connsiteY4" fmla="*/ 1063247 h 1181386"/>
                <a:gd name="connsiteX5" fmla="*/ 2724003 w 2842142"/>
                <a:gd name="connsiteY5" fmla="*/ 1181386 h 1181386"/>
                <a:gd name="connsiteX6" fmla="*/ 118139 w 2842142"/>
                <a:gd name="connsiteY6" fmla="*/ 1181386 h 1181386"/>
                <a:gd name="connsiteX7" fmla="*/ 0 w 2842142"/>
                <a:gd name="connsiteY7" fmla="*/ 1063247 h 1181386"/>
                <a:gd name="connsiteX8" fmla="*/ 0 w 2842142"/>
                <a:gd name="connsiteY8" fmla="*/ 118139 h 118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142" h="1181386">
                  <a:moveTo>
                    <a:pt x="0" y="118139"/>
                  </a:moveTo>
                  <a:cubicBezTo>
                    <a:pt x="0" y="52893"/>
                    <a:pt x="52893" y="0"/>
                    <a:pt x="118139" y="0"/>
                  </a:cubicBezTo>
                  <a:lnTo>
                    <a:pt x="2724003" y="0"/>
                  </a:lnTo>
                  <a:cubicBezTo>
                    <a:pt x="2789249" y="0"/>
                    <a:pt x="2842142" y="52893"/>
                    <a:pt x="2842142" y="118139"/>
                  </a:cubicBezTo>
                  <a:lnTo>
                    <a:pt x="2842142" y="1063247"/>
                  </a:lnTo>
                  <a:cubicBezTo>
                    <a:pt x="2842142" y="1128493"/>
                    <a:pt x="2789249" y="1181386"/>
                    <a:pt x="2724003" y="1181386"/>
                  </a:cubicBezTo>
                  <a:lnTo>
                    <a:pt x="118139" y="1181386"/>
                  </a:lnTo>
                  <a:cubicBezTo>
                    <a:pt x="52893" y="1181386"/>
                    <a:pt x="0" y="1128493"/>
                    <a:pt x="0" y="1063247"/>
                  </a:cubicBezTo>
                  <a:lnTo>
                    <a:pt x="0" y="118139"/>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08000" tIns="108000" rIns="108000" bIns="108000" numCol="1" spcCol="1270" anchor="ctr" anchorCtr="0">
              <a:spAutoFit/>
            </a:bodyPr>
            <a:lstStyle/>
            <a:p>
              <a:pPr defTabSz="533400">
                <a:lnSpc>
                  <a:spcPts val="1800"/>
                </a:lnSpc>
                <a:spcBef>
                  <a:spcPct val="0"/>
                </a:spcBef>
                <a:spcAft>
                  <a:spcPct val="35000"/>
                </a:spcAft>
              </a:pPr>
              <a:r>
                <a:rPr lang="pt-PT" sz="1600" dirty="0"/>
                <a:t>Não conseguiu evitar a ascensão do Partido Republicano Português, que obteve uma vitória significativa nas eleições de 1910.</a:t>
              </a:r>
            </a:p>
          </p:txBody>
        </p:sp>
        <p:sp>
          <p:nvSpPr>
            <p:cNvPr id="14" name="Forma livre 13"/>
            <p:cNvSpPr/>
            <p:nvPr/>
          </p:nvSpPr>
          <p:spPr>
            <a:xfrm>
              <a:off x="2893865" y="2764473"/>
              <a:ext cx="137715" cy="3096911"/>
            </a:xfrm>
            <a:custGeom>
              <a:avLst/>
              <a:gdLst/>
              <a:ahLst/>
              <a:cxnLst/>
              <a:rect l="0" t="0" r="0" b="0"/>
              <a:pathLst>
                <a:path>
                  <a:moveTo>
                    <a:pt x="0" y="0"/>
                  </a:moveTo>
                  <a:lnTo>
                    <a:pt x="0" y="3096911"/>
                  </a:lnTo>
                  <a:lnTo>
                    <a:pt x="137715" y="3096911"/>
                  </a:lnTo>
                </a:path>
              </a:pathLst>
            </a:custGeom>
            <a:ln w="28575"/>
          </p:spPr>
          <p:style>
            <a:lnRef idx="1">
              <a:schemeClr val="accent6"/>
            </a:lnRef>
            <a:fillRef idx="0">
              <a:schemeClr val="accent6"/>
            </a:fillRef>
            <a:effectRef idx="0">
              <a:schemeClr val="accent6"/>
            </a:effectRef>
            <a:fontRef idx="minor">
              <a:schemeClr val="tx1"/>
            </a:fontRef>
          </p:style>
        </p:sp>
        <p:sp>
          <p:nvSpPr>
            <p:cNvPr id="15" name="Forma livre 14"/>
            <p:cNvSpPr/>
            <p:nvPr/>
          </p:nvSpPr>
          <p:spPr>
            <a:xfrm>
              <a:off x="3031581" y="5994624"/>
              <a:ext cx="3047294" cy="1829695"/>
            </a:xfrm>
            <a:custGeom>
              <a:avLst/>
              <a:gdLst>
                <a:gd name="connsiteX0" fmla="*/ 0 w 3047294"/>
                <a:gd name="connsiteY0" fmla="*/ 146146 h 1461458"/>
                <a:gd name="connsiteX1" fmla="*/ 146146 w 3047294"/>
                <a:gd name="connsiteY1" fmla="*/ 0 h 1461458"/>
                <a:gd name="connsiteX2" fmla="*/ 2901148 w 3047294"/>
                <a:gd name="connsiteY2" fmla="*/ 0 h 1461458"/>
                <a:gd name="connsiteX3" fmla="*/ 3047294 w 3047294"/>
                <a:gd name="connsiteY3" fmla="*/ 146146 h 1461458"/>
                <a:gd name="connsiteX4" fmla="*/ 3047294 w 3047294"/>
                <a:gd name="connsiteY4" fmla="*/ 1315312 h 1461458"/>
                <a:gd name="connsiteX5" fmla="*/ 2901148 w 3047294"/>
                <a:gd name="connsiteY5" fmla="*/ 1461458 h 1461458"/>
                <a:gd name="connsiteX6" fmla="*/ 146146 w 3047294"/>
                <a:gd name="connsiteY6" fmla="*/ 1461458 h 1461458"/>
                <a:gd name="connsiteX7" fmla="*/ 0 w 3047294"/>
                <a:gd name="connsiteY7" fmla="*/ 1315312 h 1461458"/>
                <a:gd name="connsiteX8" fmla="*/ 0 w 3047294"/>
                <a:gd name="connsiteY8" fmla="*/ 146146 h 146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7294" h="1461458">
                  <a:moveTo>
                    <a:pt x="0" y="146146"/>
                  </a:moveTo>
                  <a:cubicBezTo>
                    <a:pt x="0" y="65432"/>
                    <a:pt x="65432" y="0"/>
                    <a:pt x="146146" y="0"/>
                  </a:cubicBezTo>
                  <a:lnTo>
                    <a:pt x="2901148" y="0"/>
                  </a:lnTo>
                  <a:cubicBezTo>
                    <a:pt x="2981862" y="0"/>
                    <a:pt x="3047294" y="65432"/>
                    <a:pt x="3047294" y="146146"/>
                  </a:cubicBezTo>
                  <a:lnTo>
                    <a:pt x="3047294" y="1315312"/>
                  </a:lnTo>
                  <a:cubicBezTo>
                    <a:pt x="3047294" y="1396026"/>
                    <a:pt x="2981862" y="1461458"/>
                    <a:pt x="2901148" y="1461458"/>
                  </a:cubicBezTo>
                  <a:lnTo>
                    <a:pt x="146146" y="1461458"/>
                  </a:lnTo>
                  <a:cubicBezTo>
                    <a:pt x="65432" y="1461458"/>
                    <a:pt x="0" y="1396026"/>
                    <a:pt x="0" y="1315312"/>
                  </a:cubicBezTo>
                  <a:lnTo>
                    <a:pt x="0" y="146146"/>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08000" tIns="108000" rIns="108000" bIns="108000" numCol="1" spcCol="1270" anchor="ctr" anchorCtr="0">
              <a:spAutoFit/>
            </a:bodyPr>
            <a:lstStyle/>
            <a:p>
              <a:pPr defTabSz="533400">
                <a:lnSpc>
                  <a:spcPts val="1800"/>
                </a:lnSpc>
                <a:spcBef>
                  <a:spcPct val="0"/>
                </a:spcBef>
                <a:spcAft>
                  <a:spcPct val="35000"/>
                </a:spcAft>
              </a:pPr>
              <a:r>
                <a:rPr lang="pt-PT" sz="1600" dirty="0"/>
                <a:t>O seu reinado ficou marcado pela revogação do monopólio do açúcar e do álcool na Madeira, pela questão do </a:t>
              </a:r>
              <a:r>
                <a:rPr lang="pt-PT" sz="1600" dirty="0" err="1"/>
                <a:t>Hinton</a:t>
              </a:r>
              <a:r>
                <a:rPr lang="pt-PT" sz="1600" dirty="0"/>
                <a:t> e do desfalque do Crédito Predial.</a:t>
              </a:r>
            </a:p>
          </p:txBody>
        </p:sp>
      </p:grpSp>
      <p:sp>
        <p:nvSpPr>
          <p:cNvPr id="16" name="Chaveta à direita 15"/>
          <p:cNvSpPr/>
          <p:nvPr/>
        </p:nvSpPr>
        <p:spPr>
          <a:xfrm>
            <a:off x="4048819" y="2595236"/>
            <a:ext cx="394570" cy="3207698"/>
          </a:xfrm>
          <a:prstGeom prst="rightBrace">
            <a:avLst/>
          </a:pr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pt-PT" sz="1350"/>
          </a:p>
        </p:txBody>
      </p:sp>
      <p:sp>
        <p:nvSpPr>
          <p:cNvPr id="17" name="CaixaDeTexto 16"/>
          <p:cNvSpPr txBox="1"/>
          <p:nvPr/>
        </p:nvSpPr>
        <p:spPr>
          <a:xfrm>
            <a:off x="4475473" y="3323529"/>
            <a:ext cx="1772927" cy="2308324"/>
          </a:xfrm>
          <a:prstGeom prst="rect">
            <a:avLst/>
          </a:prstGeom>
          <a:noFill/>
        </p:spPr>
        <p:txBody>
          <a:bodyPr wrap="square" rtlCol="0">
            <a:spAutoFit/>
          </a:bodyPr>
          <a:lstStyle/>
          <a:p>
            <a:r>
              <a:rPr lang="pt-PT" sz="1600" dirty="0"/>
              <a:t>Manteve-se o sentimento de descrédito associado à monarquia.</a:t>
            </a:r>
          </a:p>
          <a:p>
            <a:endParaRPr lang="pt-PT" sz="1600" dirty="0"/>
          </a:p>
          <a:p>
            <a:r>
              <a:rPr lang="pt-PT" sz="1600" dirty="0"/>
              <a:t>A agitação republicana continuou.</a:t>
            </a:r>
          </a:p>
        </p:txBody>
      </p:sp>
      <p:sp>
        <p:nvSpPr>
          <p:cNvPr id="18" name="Título 1"/>
          <p:cNvSpPr txBox="1">
            <a:spLocks/>
          </p:cNvSpPr>
          <p:nvPr/>
        </p:nvSpPr>
        <p:spPr>
          <a:xfrm>
            <a:off x="468923" y="682137"/>
            <a:ext cx="4454769" cy="584775"/>
          </a:xfrm>
          <a:prstGeom prst="rect">
            <a:avLst/>
          </a:prstGeom>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dirty="0" smtClean="0"/>
              <a:t>A CRISE DA MONARQUIA</a:t>
            </a:r>
            <a:endParaRPr lang="es-ES" sz="3200" b="1" dirty="0"/>
          </a:p>
        </p:txBody>
      </p:sp>
    </p:spTree>
    <p:extLst>
      <p:ext uri="{BB962C8B-B14F-4D97-AF65-F5344CB8AC3E}">
        <p14:creationId xmlns:p14="http://schemas.microsoft.com/office/powerpoint/2010/main" val="77127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49382" y="680778"/>
            <a:ext cx="7524750" cy="584775"/>
          </a:xfrm>
          <a:prstGeom prst="rect">
            <a:avLst/>
          </a:prstGeom>
        </p:spPr>
        <p:txBody>
          <a:bodyPr>
            <a:spAutoFit/>
          </a:bodyPr>
          <a:lstStyle/>
          <a:p>
            <a:pPr algn="l"/>
            <a:r>
              <a:rPr lang="pt-PT" sz="3200" b="1" dirty="0" smtClean="0"/>
              <a:t>A IMPLANTAÇÃO DA REPÚBLICA</a:t>
            </a:r>
            <a:endParaRPr lang="es-ES" sz="3200" b="1" dirty="0"/>
          </a:p>
        </p:txBody>
      </p:sp>
      <p:sp>
        <p:nvSpPr>
          <p:cNvPr id="6" name="CaixaDeTexto 5"/>
          <p:cNvSpPr txBox="1"/>
          <p:nvPr/>
        </p:nvSpPr>
        <p:spPr>
          <a:xfrm>
            <a:off x="5203369" y="4889335"/>
            <a:ext cx="3711812" cy="52322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400" b="1" dirty="0"/>
              <a:t>Ilustração alusiva à Proclamação da República Portuguesa a 5 de outubro de 1910.</a:t>
            </a:r>
            <a:endParaRPr lang="es-ES" sz="1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369" y="1743411"/>
            <a:ext cx="3711812" cy="303440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upo 3"/>
          <p:cNvGrpSpPr/>
          <p:nvPr/>
        </p:nvGrpSpPr>
        <p:grpSpPr>
          <a:xfrm>
            <a:off x="313996" y="2376295"/>
            <a:ext cx="4677012" cy="2493740"/>
            <a:chOff x="418661" y="2549431"/>
            <a:chExt cx="6236014" cy="3324985"/>
          </a:xfrm>
        </p:grpSpPr>
        <p:sp>
          <p:nvSpPr>
            <p:cNvPr id="5" name="Forma livre 4"/>
            <p:cNvSpPr/>
            <p:nvPr/>
          </p:nvSpPr>
          <p:spPr>
            <a:xfrm>
              <a:off x="418661" y="2549431"/>
              <a:ext cx="1746759" cy="2974463"/>
            </a:xfrm>
            <a:prstGeom prst="roundRect">
              <a:avLst>
                <a:gd name="adj" fmla="val 4422"/>
              </a:avLst>
            </a:prstGeom>
          </p:spPr>
          <p:style>
            <a:lnRef idx="1">
              <a:schemeClr val="accent6"/>
            </a:lnRef>
            <a:fillRef idx="2">
              <a:schemeClr val="accent6"/>
            </a:fillRef>
            <a:effectRef idx="1">
              <a:schemeClr val="accent6"/>
            </a:effectRef>
            <a:fontRef idx="minor">
              <a:schemeClr val="dk1"/>
            </a:fontRef>
          </p:style>
          <p:txBody>
            <a:bodyPr spcFirstLastPara="0" vert="horz" wrap="square" lIns="45937" tIns="76417" rIns="45937" bIns="15240" numCol="1" spcCol="1270" anchor="t" anchorCtr="0">
              <a:noAutofit/>
            </a:bodyPr>
            <a:lstStyle/>
            <a:p>
              <a:pPr marL="128588" lvl="1" indent="-128588" defTabSz="533400">
                <a:lnSpc>
                  <a:spcPts val="1200"/>
                </a:lnSpc>
                <a:spcBef>
                  <a:spcPct val="0"/>
                </a:spcBef>
                <a:spcAft>
                  <a:spcPct val="15000"/>
                </a:spcAft>
                <a:buChar char="••"/>
              </a:pPr>
              <a:r>
                <a:rPr lang="pt-PT" sz="1200" dirty="0"/>
                <a:t>O golpe iniciou-se no dia 4 de outubro de 1910</a:t>
              </a:r>
            </a:p>
            <a:p>
              <a:pPr marL="128588" lvl="1" indent="-128588" defTabSz="533400">
                <a:lnSpc>
                  <a:spcPts val="1200"/>
                </a:lnSpc>
                <a:spcBef>
                  <a:spcPct val="0"/>
                </a:spcBef>
                <a:spcAft>
                  <a:spcPct val="15000"/>
                </a:spcAft>
                <a:buChar char="••"/>
              </a:pPr>
              <a:r>
                <a:rPr lang="pt-PT" sz="1200" dirty="0"/>
                <a:t>Foi dirigido por Machado dos Santos</a:t>
              </a:r>
            </a:p>
          </p:txBody>
        </p:sp>
        <p:sp>
          <p:nvSpPr>
            <p:cNvPr id="12" name="Forma livre 11"/>
            <p:cNvSpPr/>
            <p:nvPr/>
          </p:nvSpPr>
          <p:spPr>
            <a:xfrm>
              <a:off x="430574" y="4924791"/>
              <a:ext cx="1746759" cy="866378"/>
            </a:xfrm>
            <a:custGeom>
              <a:avLst/>
              <a:gdLst>
                <a:gd name="connsiteX0" fmla="*/ 0 w 1746760"/>
                <a:gd name="connsiteY0" fmla="*/ 0 h 874534"/>
                <a:gd name="connsiteX1" fmla="*/ 1746760 w 1746760"/>
                <a:gd name="connsiteY1" fmla="*/ 0 h 874534"/>
                <a:gd name="connsiteX2" fmla="*/ 1746760 w 1746760"/>
                <a:gd name="connsiteY2" fmla="*/ 874534 h 874534"/>
                <a:gd name="connsiteX3" fmla="*/ 0 w 1746760"/>
                <a:gd name="connsiteY3" fmla="*/ 874534 h 874534"/>
                <a:gd name="connsiteX4" fmla="*/ 0 w 1746760"/>
                <a:gd name="connsiteY4" fmla="*/ 0 h 87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760" h="874534">
                  <a:moveTo>
                    <a:pt x="0" y="0"/>
                  </a:moveTo>
                  <a:lnTo>
                    <a:pt x="1746760" y="0"/>
                  </a:lnTo>
                  <a:lnTo>
                    <a:pt x="1746760" y="874534"/>
                  </a:lnTo>
                  <a:lnTo>
                    <a:pt x="0" y="874534"/>
                  </a:lnTo>
                  <a:lnTo>
                    <a:pt x="0"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2000" tIns="36000" rIns="432000" bIns="36000" numCol="1" spcCol="1270" anchor="ctr" anchorCtr="0">
              <a:spAutoFit/>
            </a:bodyPr>
            <a:lstStyle/>
            <a:p>
              <a:pPr defTabSz="666750">
                <a:lnSpc>
                  <a:spcPts val="1500"/>
                </a:lnSpc>
                <a:spcBef>
                  <a:spcPct val="0"/>
                </a:spcBef>
                <a:spcAft>
                  <a:spcPct val="35000"/>
                </a:spcAft>
              </a:pPr>
              <a:r>
                <a:rPr lang="pt-PT" sz="1400" b="1" dirty="0"/>
                <a:t>5 de outubro de 1910</a:t>
              </a:r>
            </a:p>
          </p:txBody>
        </p:sp>
        <p:sp>
          <p:nvSpPr>
            <p:cNvPr id="18" name="Oval 17"/>
            <p:cNvSpPr/>
            <p:nvPr/>
          </p:nvSpPr>
          <p:spPr>
            <a:xfrm>
              <a:off x="1614286" y="4801945"/>
              <a:ext cx="759945" cy="1072471"/>
            </a:xfrm>
            <a:prstGeom prst="ellipse">
              <a:avLst/>
            </a:prstGeom>
            <a:blipFill rotWithShape="1">
              <a:blip r:embed="rId3"/>
              <a:stretch>
                <a:fillRect/>
              </a:stretch>
            </a:blipFill>
            <a:ln>
              <a:solidFill>
                <a:schemeClr val="accent6">
                  <a:lumMod val="75000"/>
                  <a:alpha val="90000"/>
                </a:scheme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9" name="Forma livre 18"/>
            <p:cNvSpPr/>
            <p:nvPr/>
          </p:nvSpPr>
          <p:spPr>
            <a:xfrm>
              <a:off x="2544916" y="2549431"/>
              <a:ext cx="1746759" cy="3234112"/>
            </a:xfrm>
            <a:prstGeom prst="roundRect">
              <a:avLst>
                <a:gd name="adj" fmla="val 3809"/>
              </a:avLst>
            </a:prstGeom>
          </p:spPr>
          <p:style>
            <a:lnRef idx="1">
              <a:schemeClr val="accent6"/>
            </a:lnRef>
            <a:fillRef idx="2">
              <a:schemeClr val="accent6"/>
            </a:fillRef>
            <a:effectRef idx="1">
              <a:schemeClr val="accent6"/>
            </a:effectRef>
            <a:fontRef idx="minor">
              <a:schemeClr val="dk1"/>
            </a:fontRef>
          </p:style>
          <p:txBody>
            <a:bodyPr spcFirstLastPara="0" vert="horz" wrap="square" lIns="45937" tIns="76417" rIns="45937" bIns="15240" numCol="1" spcCol="1270" anchor="t" anchorCtr="0">
              <a:noAutofit/>
            </a:bodyPr>
            <a:lstStyle/>
            <a:p>
              <a:pPr marL="128588" lvl="1" indent="-128588" defTabSz="533400">
                <a:lnSpc>
                  <a:spcPts val="1200"/>
                </a:lnSpc>
                <a:spcBef>
                  <a:spcPct val="0"/>
                </a:spcBef>
                <a:spcAft>
                  <a:spcPct val="15000"/>
                </a:spcAft>
                <a:buChar char="••"/>
              </a:pPr>
              <a:r>
                <a:rPr lang="pt-PT" sz="1200" dirty="0">
                  <a:solidFill>
                    <a:schemeClr val="tx1"/>
                  </a:solidFill>
                </a:rPr>
                <a:t>Às 11 horas do dia 5, os chefes republicanos, proclamaram</a:t>
              </a:r>
              <a:r>
                <a:rPr lang="pt-PT" sz="1200" dirty="0" smtClean="0">
                  <a:solidFill>
                    <a:schemeClr val="tx1"/>
                  </a:solidFill>
                </a:rPr>
                <a:t>, da </a:t>
              </a:r>
              <a:r>
                <a:rPr lang="pt-PT" sz="1200" dirty="0">
                  <a:solidFill>
                    <a:schemeClr val="tx1"/>
                  </a:solidFill>
                </a:rPr>
                <a:t>varanda da Câmara Municipal de Lisboa, a instauração da República</a:t>
              </a:r>
            </a:p>
          </p:txBody>
        </p:sp>
        <p:sp>
          <p:nvSpPr>
            <p:cNvPr id="20" name="Forma livre 19"/>
            <p:cNvSpPr/>
            <p:nvPr/>
          </p:nvSpPr>
          <p:spPr>
            <a:xfrm>
              <a:off x="2544916" y="4924791"/>
              <a:ext cx="1746759" cy="866378"/>
            </a:xfrm>
            <a:custGeom>
              <a:avLst/>
              <a:gdLst>
                <a:gd name="connsiteX0" fmla="*/ 0 w 1746760"/>
                <a:gd name="connsiteY0" fmla="*/ 0 h 940432"/>
                <a:gd name="connsiteX1" fmla="*/ 1746760 w 1746760"/>
                <a:gd name="connsiteY1" fmla="*/ 0 h 940432"/>
                <a:gd name="connsiteX2" fmla="*/ 1746760 w 1746760"/>
                <a:gd name="connsiteY2" fmla="*/ 940432 h 940432"/>
                <a:gd name="connsiteX3" fmla="*/ 0 w 1746760"/>
                <a:gd name="connsiteY3" fmla="*/ 940432 h 940432"/>
                <a:gd name="connsiteX4" fmla="*/ 0 w 1746760"/>
                <a:gd name="connsiteY4" fmla="*/ 0 h 940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760" h="940432">
                  <a:moveTo>
                    <a:pt x="0" y="0"/>
                  </a:moveTo>
                  <a:lnTo>
                    <a:pt x="1746760" y="0"/>
                  </a:lnTo>
                  <a:lnTo>
                    <a:pt x="1746760" y="940432"/>
                  </a:lnTo>
                  <a:lnTo>
                    <a:pt x="0" y="940432"/>
                  </a:lnTo>
                  <a:lnTo>
                    <a:pt x="0"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2000" tIns="36000" rIns="432000" bIns="36000" numCol="1" spcCol="1270" anchor="ctr" anchorCtr="0">
              <a:spAutoFit/>
            </a:bodyPr>
            <a:lstStyle/>
            <a:p>
              <a:pPr defTabSz="666750">
                <a:lnSpc>
                  <a:spcPts val="1500"/>
                </a:lnSpc>
                <a:spcBef>
                  <a:spcPct val="0"/>
                </a:spcBef>
                <a:spcAft>
                  <a:spcPct val="35000"/>
                </a:spcAft>
              </a:pPr>
              <a:r>
                <a:rPr lang="pt-PT" sz="1400" b="1" dirty="0"/>
                <a:t>5 de outubro de 1910</a:t>
              </a:r>
            </a:p>
          </p:txBody>
        </p:sp>
        <p:sp>
          <p:nvSpPr>
            <p:cNvPr id="21" name="Oval 20"/>
            <p:cNvSpPr/>
            <p:nvPr/>
          </p:nvSpPr>
          <p:spPr>
            <a:xfrm>
              <a:off x="3753852" y="4765231"/>
              <a:ext cx="783508" cy="1109185"/>
            </a:xfrm>
            <a:prstGeom prst="ellipse">
              <a:avLst/>
            </a:prstGeom>
            <a:blipFill rotWithShape="1">
              <a:blip r:embed="rId4"/>
              <a:stretch>
                <a:fillRect/>
              </a:stretch>
            </a:blipFill>
            <a:ln>
              <a:solidFill>
                <a:schemeClr val="accent6">
                  <a:lumMod val="75000"/>
                  <a:alpha val="90000"/>
                </a:scheme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 name="Forma livre 21"/>
            <p:cNvSpPr/>
            <p:nvPr/>
          </p:nvSpPr>
          <p:spPr>
            <a:xfrm>
              <a:off x="4688824" y="2549431"/>
              <a:ext cx="1746759" cy="2745799"/>
            </a:xfrm>
            <a:prstGeom prst="roundRect">
              <a:avLst>
                <a:gd name="adj" fmla="val 5034"/>
              </a:avLst>
            </a:prstGeom>
          </p:spPr>
          <p:style>
            <a:lnRef idx="1">
              <a:schemeClr val="accent6"/>
            </a:lnRef>
            <a:fillRef idx="2">
              <a:schemeClr val="accent6"/>
            </a:fillRef>
            <a:effectRef idx="1">
              <a:schemeClr val="accent6"/>
            </a:effectRef>
            <a:fontRef idx="minor">
              <a:schemeClr val="dk1"/>
            </a:fontRef>
          </p:style>
          <p:txBody>
            <a:bodyPr spcFirstLastPara="0" vert="horz" wrap="square" lIns="38154" tIns="68634" rIns="38154" bIns="15240" numCol="1" spcCol="1270" anchor="t" anchorCtr="0">
              <a:noAutofit/>
            </a:bodyPr>
            <a:lstStyle/>
            <a:p>
              <a:pPr marL="128588" lvl="1" indent="-128588" defTabSz="533400">
                <a:lnSpc>
                  <a:spcPts val="1200"/>
                </a:lnSpc>
                <a:spcBef>
                  <a:spcPct val="0"/>
                </a:spcBef>
                <a:spcAft>
                  <a:spcPct val="15000"/>
                </a:spcAft>
                <a:buChar char="••"/>
              </a:pPr>
              <a:r>
                <a:rPr lang="pt-PT" sz="1200" dirty="0">
                  <a:solidFill>
                    <a:schemeClr val="tx1"/>
                  </a:solidFill>
                </a:rPr>
                <a:t>Formação de um </a:t>
              </a:r>
              <a:r>
                <a:rPr lang="pt-PT" sz="1200" dirty="0">
                  <a:solidFill>
                    <a:schemeClr val="tx1"/>
                  </a:solidFill>
                  <a:hlinkClick r:id="rId5" action="ppaction://hlinksldjump"/>
                </a:rPr>
                <a:t>Governo Provisório</a:t>
              </a:r>
              <a:endParaRPr lang="pt-PT" sz="1200" dirty="0">
                <a:solidFill>
                  <a:schemeClr val="tx1"/>
                </a:solidFill>
              </a:endParaRPr>
            </a:p>
          </p:txBody>
        </p:sp>
        <p:sp>
          <p:nvSpPr>
            <p:cNvPr id="23" name="Forma livre 22"/>
            <p:cNvSpPr/>
            <p:nvPr/>
          </p:nvSpPr>
          <p:spPr>
            <a:xfrm>
              <a:off x="4688824" y="4924791"/>
              <a:ext cx="1746759" cy="866378"/>
            </a:xfrm>
            <a:custGeom>
              <a:avLst/>
              <a:gdLst>
                <a:gd name="connsiteX0" fmla="*/ 0 w 1746760"/>
                <a:gd name="connsiteY0" fmla="*/ 0 h 988062"/>
                <a:gd name="connsiteX1" fmla="*/ 1746760 w 1746760"/>
                <a:gd name="connsiteY1" fmla="*/ 0 h 988062"/>
                <a:gd name="connsiteX2" fmla="*/ 1746760 w 1746760"/>
                <a:gd name="connsiteY2" fmla="*/ 988062 h 988062"/>
                <a:gd name="connsiteX3" fmla="*/ 0 w 1746760"/>
                <a:gd name="connsiteY3" fmla="*/ 988062 h 988062"/>
                <a:gd name="connsiteX4" fmla="*/ 0 w 1746760"/>
                <a:gd name="connsiteY4" fmla="*/ 0 h 988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760" h="988062">
                  <a:moveTo>
                    <a:pt x="0" y="0"/>
                  </a:moveTo>
                  <a:lnTo>
                    <a:pt x="1746760" y="0"/>
                  </a:lnTo>
                  <a:lnTo>
                    <a:pt x="1746760" y="988062"/>
                  </a:lnTo>
                  <a:lnTo>
                    <a:pt x="0" y="988062"/>
                  </a:lnTo>
                  <a:lnTo>
                    <a:pt x="0"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2000" tIns="36000" rIns="432000" bIns="36000" numCol="1" spcCol="1270" anchor="ctr" anchorCtr="0">
              <a:spAutoFit/>
            </a:bodyPr>
            <a:lstStyle/>
            <a:p>
              <a:pPr defTabSz="666750">
                <a:lnSpc>
                  <a:spcPts val="1500"/>
                </a:lnSpc>
                <a:spcBef>
                  <a:spcPct val="0"/>
                </a:spcBef>
                <a:spcAft>
                  <a:spcPct val="35000"/>
                </a:spcAft>
              </a:pPr>
              <a:r>
                <a:rPr lang="pt-PT" sz="1400" b="1" dirty="0"/>
                <a:t>5 de outubro de 1910</a:t>
              </a:r>
            </a:p>
          </p:txBody>
        </p:sp>
        <p:sp>
          <p:nvSpPr>
            <p:cNvPr id="24" name="Oval 23"/>
            <p:cNvSpPr/>
            <p:nvPr/>
          </p:nvSpPr>
          <p:spPr>
            <a:xfrm>
              <a:off x="5850018" y="4739807"/>
              <a:ext cx="804657" cy="1134609"/>
            </a:xfrm>
            <a:prstGeom prst="ellipse">
              <a:avLst/>
            </a:prstGeom>
            <a:blipFill rotWithShape="1">
              <a:blip r:embed="rId6"/>
              <a:stretch>
                <a:fillRect/>
              </a:stretch>
            </a:blipFill>
            <a:ln>
              <a:solidFill>
                <a:schemeClr val="accent6">
                  <a:lumMod val="75000"/>
                  <a:alpha val="90000"/>
                </a:scheme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sp>
        <p:nvSpPr>
          <p:cNvPr id="25" name="CaixaDeTexto 24"/>
          <p:cNvSpPr txBox="1"/>
          <p:nvPr/>
        </p:nvSpPr>
        <p:spPr>
          <a:xfrm>
            <a:off x="323020" y="4912187"/>
            <a:ext cx="1309981" cy="500368"/>
          </a:xfrm>
          <a:prstGeom prst="rect">
            <a:avLst/>
          </a:prstGeom>
        </p:spPr>
        <p:style>
          <a:lnRef idx="1">
            <a:schemeClr val="dk1"/>
          </a:lnRef>
          <a:fillRef idx="2">
            <a:schemeClr val="dk1"/>
          </a:fillRef>
          <a:effectRef idx="1">
            <a:schemeClr val="dk1"/>
          </a:effectRef>
          <a:fontRef idx="minor">
            <a:schemeClr val="dk1"/>
          </a:fontRef>
        </p:style>
        <p:txBody>
          <a:bodyPr wrap="square" rtlCol="0" anchor="ctr" anchorCtr="1">
            <a:noAutofit/>
          </a:bodyPr>
          <a:lstStyle/>
          <a:p>
            <a:pPr algn="ctr"/>
            <a:r>
              <a:rPr lang="pt-PT" sz="1200" b="1" dirty="0"/>
              <a:t>Machado dos Santos</a:t>
            </a:r>
          </a:p>
        </p:txBody>
      </p:sp>
      <p:sp>
        <p:nvSpPr>
          <p:cNvPr id="28" name="CaixaDeTexto 27"/>
          <p:cNvSpPr txBox="1"/>
          <p:nvPr/>
        </p:nvSpPr>
        <p:spPr>
          <a:xfrm>
            <a:off x="1919773" y="4912187"/>
            <a:ext cx="1310072" cy="500368"/>
          </a:xfrm>
          <a:prstGeom prst="rect">
            <a:avLst/>
          </a:prstGeom>
        </p:spPr>
        <p:style>
          <a:lnRef idx="1">
            <a:schemeClr val="dk1"/>
          </a:lnRef>
          <a:fillRef idx="2">
            <a:schemeClr val="dk1"/>
          </a:fillRef>
          <a:effectRef idx="1">
            <a:schemeClr val="dk1"/>
          </a:effectRef>
          <a:fontRef idx="minor">
            <a:schemeClr val="dk1"/>
          </a:fontRef>
        </p:style>
        <p:txBody>
          <a:bodyPr wrap="square" rtlCol="0" anchor="ctr" anchorCtr="1">
            <a:noAutofit/>
          </a:bodyPr>
          <a:lstStyle/>
          <a:p>
            <a:pPr algn="ctr"/>
            <a:r>
              <a:rPr lang="pt-PT" sz="1200" b="1" dirty="0"/>
              <a:t>José Relvas</a:t>
            </a:r>
          </a:p>
        </p:txBody>
      </p:sp>
      <p:sp>
        <p:nvSpPr>
          <p:cNvPr id="29" name="CaixaDeTexto 28"/>
          <p:cNvSpPr txBox="1"/>
          <p:nvPr/>
        </p:nvSpPr>
        <p:spPr>
          <a:xfrm>
            <a:off x="3516618" y="4912187"/>
            <a:ext cx="1310069" cy="500368"/>
          </a:xfrm>
          <a:prstGeom prst="rect">
            <a:avLst/>
          </a:prstGeom>
        </p:spPr>
        <p:style>
          <a:lnRef idx="1">
            <a:schemeClr val="dk1"/>
          </a:lnRef>
          <a:fillRef idx="2">
            <a:schemeClr val="dk1"/>
          </a:fillRef>
          <a:effectRef idx="1">
            <a:schemeClr val="dk1"/>
          </a:effectRef>
          <a:fontRef idx="minor">
            <a:schemeClr val="dk1"/>
          </a:fontRef>
        </p:style>
        <p:txBody>
          <a:bodyPr wrap="square" rtlCol="0" anchor="ctr" anchorCtr="1">
            <a:noAutofit/>
          </a:bodyPr>
          <a:lstStyle/>
          <a:p>
            <a:pPr algn="ctr"/>
            <a:r>
              <a:rPr lang="pt-PT" sz="1200" b="1" dirty="0"/>
              <a:t>Teófilo de Braga</a:t>
            </a:r>
          </a:p>
        </p:txBody>
      </p:sp>
    </p:spTree>
    <p:extLst>
      <p:ext uri="{BB962C8B-B14F-4D97-AF65-F5344CB8AC3E}">
        <p14:creationId xmlns:p14="http://schemas.microsoft.com/office/powerpoint/2010/main" val="313505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79357" y="4286100"/>
            <a:ext cx="1789899"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200" b="1" dirty="0"/>
              <a:t>Teófilo de Braga, presidente.</a:t>
            </a:r>
            <a:endParaRPr lang="es-ES" sz="12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 y="2057431"/>
            <a:ext cx="1715250" cy="216121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738" y="2766024"/>
            <a:ext cx="1712666" cy="2144909"/>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CaixaDeTexto 7"/>
          <p:cNvSpPr txBox="1"/>
          <p:nvPr/>
        </p:nvSpPr>
        <p:spPr>
          <a:xfrm>
            <a:off x="2025379" y="4971881"/>
            <a:ext cx="1712666"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200" b="1" dirty="0"/>
              <a:t>António José de Almeida, ministro do Interior.</a:t>
            </a:r>
            <a:endParaRPr lang="es-ES" sz="1200" b="1" dirty="0"/>
          </a:p>
        </p:txBody>
      </p:sp>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2211" y="2793135"/>
            <a:ext cx="1621677" cy="195579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CaixaDeTexto 11"/>
          <p:cNvSpPr txBox="1"/>
          <p:nvPr/>
        </p:nvSpPr>
        <p:spPr>
          <a:xfrm>
            <a:off x="3894169" y="4806778"/>
            <a:ext cx="163972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200" b="1" dirty="0"/>
              <a:t>Afonso Costa, ministro da Justiça.</a:t>
            </a:r>
            <a:endParaRPr lang="es-ES" sz="1200" b="1" dirty="0"/>
          </a:p>
        </p:txBody>
      </p:sp>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7695" y="1884785"/>
            <a:ext cx="1598291" cy="210441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CaixaDeTexto 13"/>
          <p:cNvSpPr txBox="1"/>
          <p:nvPr/>
        </p:nvSpPr>
        <p:spPr>
          <a:xfrm>
            <a:off x="5717695" y="4053542"/>
            <a:ext cx="159829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200" b="1" dirty="0"/>
              <a:t>Bernardino Machado, ministro dos Negócios Estrangeiros.</a:t>
            </a:r>
            <a:endParaRPr lang="es-ES" sz="1200" b="1" dirty="0"/>
          </a:p>
        </p:txBody>
      </p:sp>
      <p:pic>
        <p:nvPicPr>
          <p:cNvPr id="3080"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9761" r="4664" b="15889"/>
          <a:stretch/>
        </p:blipFill>
        <p:spPr bwMode="auto">
          <a:xfrm>
            <a:off x="7499794" y="2421176"/>
            <a:ext cx="1418573" cy="198686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CaixaDeTexto 15"/>
          <p:cNvSpPr txBox="1"/>
          <p:nvPr/>
        </p:nvSpPr>
        <p:spPr>
          <a:xfrm>
            <a:off x="7499794" y="4467649"/>
            <a:ext cx="1418573"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200" b="1" dirty="0"/>
              <a:t>Brito </a:t>
            </a:r>
            <a:r>
              <a:rPr lang="pt-PT" sz="1200" b="1" dirty="0" smtClean="0"/>
              <a:t>Camacho</a:t>
            </a:r>
            <a:r>
              <a:rPr lang="pt-PT" sz="1200" b="1" dirty="0"/>
              <a:t>, ministro do Fomento.</a:t>
            </a:r>
            <a:endParaRPr lang="es-ES" sz="1200" b="1" dirty="0"/>
          </a:p>
        </p:txBody>
      </p:sp>
      <p:sp>
        <p:nvSpPr>
          <p:cNvPr id="15" name="Título 1"/>
          <p:cNvSpPr txBox="1">
            <a:spLocks/>
          </p:cNvSpPr>
          <p:nvPr/>
        </p:nvSpPr>
        <p:spPr>
          <a:xfrm>
            <a:off x="449382" y="680778"/>
            <a:ext cx="7524750"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smtClean="0"/>
              <a:t>A IMPLANTAÇÃO DA REPÚBLICA</a:t>
            </a:r>
            <a:endParaRPr lang="es-ES" sz="3200" b="1" dirty="0"/>
          </a:p>
        </p:txBody>
      </p:sp>
    </p:spTree>
    <p:extLst>
      <p:ext uri="{BB962C8B-B14F-4D97-AF65-F5344CB8AC3E}">
        <p14:creationId xmlns:p14="http://schemas.microsoft.com/office/powerpoint/2010/main" val="308082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41158" y="685116"/>
            <a:ext cx="7524750" cy="584775"/>
          </a:xfrm>
          <a:prstGeom prst="rect">
            <a:avLst/>
          </a:prstGeom>
        </p:spPr>
        <p:txBody>
          <a:bodyPr>
            <a:spAutoFit/>
          </a:bodyPr>
          <a:lstStyle/>
          <a:p>
            <a:pPr algn="l"/>
            <a:r>
              <a:rPr lang="pt-PT" sz="3200" b="1" dirty="0" smtClean="0"/>
              <a:t>A AÇÃO DO GOVERNO PROVISÓRIO</a:t>
            </a:r>
            <a:endParaRPr lang="es-ES" sz="3200" b="1" dirty="0"/>
          </a:p>
        </p:txBody>
      </p:sp>
      <p:sp>
        <p:nvSpPr>
          <p:cNvPr id="5" name="AutoShape 5" descr="data:image/jpeg;base64,/9j/4AAQSkZJRgABAQAAAQABAAD/2wCEAAkGBxQSEhQUEhIVFRUSFRQVFhgXFhUWFRgSFxQWGBQVFRQYHCggGBolHBQUITEhJSkrLi4uFx8zODMsNygtLisBCgoKDg0OGxAQGywkICQtLCw0LCwsLC4sLCwvLCwsLCwsLCwsLCwsLCwsLCwsLCwsLCwsLCwsLCwsLCwsLCwsLP/AABEIAPAAxwMBIgACEQEDEQH/xAAcAAEAAQUBAQAAAAAAAAAAAAAAAQIDBAUGBwj/xAA9EAABAwIEBAMGAwYFBQAAAAABAAIDBBEFEiExBkFRYQdxkRMiMkKBsaHR8BQVUmJywSMzQ5LxJYKzwuH/xAAaAQACAwEBAAAAAAAAAAAAAAAABAECAwUG/8QAKBEAAgICAgICAgICAwAAAAAAAAECEQMhBDESQRNRIjIFYSPwcYGR/9oADAMBAAIRAxEAPwD3FERABERABERABERABERABERABFF1anqWMGZ7g0dSQB6lFh2XkWspcfppCQyeMkG3xDeyxcT4tpYL55bkcmjMfwVHlglbaNFim3STN6i4pvibR3sRKOt2behW8wXiemqiRDJdw1ykFrrdgd1WObHLSZMsGSKtpm5RQCi1MiUREAEREAEREAEREAEREAEREAEREAFBUqCgBdYFfjEEOsszGWF9XAG3le64XxF4vex7qWAljgGl7/O5yjppbVeXSRZ3Xc67idSdyet0jm5ihLxQ/g4LyR8pM9G4i8UXBxbSMGUfO+5J8m8h5ri8S4ilqiPbvc8A7bAeQC10lKANT6Dl1VbXRj5XdzzXPyZ5ZFtnTxceOPpJGTJEC240AF7frmppASLG1jYgdv0Fgzytd8IICvUkpvvbpfp0S7i/EZU15FusaGk7667hWYqkts5rnNc3Yg2I8iFFX8RsLdtwDzsrBK2itGE3tnqvAHiCTeGtkFx8Eh0v1a/816HTYvBILsmjd5Pb+a+aGnUG9luqOoNi67Dzy2103smlzJ41VWKPgwyu06PooOVS8JwbxDnpngWzxX1YTy55Xcl6rwtxbBXMvGcrx8UbrZh3H8Q7hPYeRHIt6Zz8/Glif2vs6FFAUpgWCIiACIiACIiACIiACIiACpe4AX6I51hc8lwXEOOmYljNIwf93c9ktyeTHBG3/wCDPG4s+RKo9e2aHinDop6qSQOJa63lcC2nbRWYMPjYLBo+6yWhVELzOTLKcm37PVYsUccVFeiyYG/wj0VuSjY7do9FkOVD3LO2a0aiqwaM7Cx7LWS4d7LUC66O11j1ThYjsrRySWirxxezkq2LK64/+d9FgOWdXTEEtvp0v+KwXOXRx3Wzm5Wr0Ror0UthYi6x79lJKu1ZmnRW4hZGF1b4JWTRGzo3Bw5XtuD2I0WBdXIvPqrbXRDp9n09hNc2eGOVpBEjQ7TuNlmLk/DGrbJh0NrXZmYQDsQTv3tY/VdWuxB3FM4U4+MmiURFcqEREAEREAEREAEREAaTiuqyU7rbvIZ67/guAXScZ12Z4iGzNXf1EaD0+65pzwN15r+Ry+eZpdLR6f8Ai8Xhht9vZUCl1Q14OxuqrpA6RDisZ71XK9YVQ9AFVVVBoJv6Lnq3E7tOU7ciq8Vcba21Whc9N4MKatiefM0/FEPfdQHKkhQ1PUIsklCospb3QVIIVTGqkoAglHT8E8UOoJwTcwvI9q3/ANx3H2C+gKedr2tcw3a4AgjYg6gr5aK918JJHHDmZjcCSQN/oDtvW6d4mR34iPMxqvM7ZERPHPCIiACIiACIiAIWj4vx4UVOZshebhrRsMx2zHkFvFg4zhbKqF8Mgu14t5HkR3CrNPxddloOKkvLo8ZwjGzM52c+84k36k7q/jb7MPVTBD7OWSAst7B2Uutvb5h5qmqAkdbkN15LJrJtHsse8apmpwiGexczY9Ta/wBFlyYy6M2kYQVcxSll90ROIsNANlr6qGoDbvAI5Am7h9VdVPboo24aVmwGIteLjkntDY357f2WuoaFx94Ajz0CzWxEjr9lnNRT0aRlJrZrKgOfcfq60z4iDry0XTTRgAa/qy5+tddx7pvBL0KciFbZiFQQqipITIoUNHRHBXoKV7zZjS7yCyZMGmaLlmgF9CCfQKPJL2SoSa0jXBS0qCNEsrlC5mXvfhWwDDYbczIT5l5uvAl714Sj/psPd0v/AJHJjifuK8z9P+zskRF0jmBERABERABERAEFYGL4m2nZmdqdmjmSsuolDWlx2AJPkF5rjWJmVxkebAfCOQakubyvhjS7fQ7wuJ889/quzT45iJe9zj8Tzd1vQALHw+G1+61hc+ok93RrefJbqGducNvrb7LzuRP32z0+NrpdIynNVk0mb4iT25LKUPdZZGpZItoNAFrqueyyambotDWS3NiVaMbZWUqRbqJ9bBYFUL69FddIPxWPK6907CNCOSV9mIfxSyrcQsllP/hl/QgW81u5UYKNlMNW9jS1hyg7239VETnsIfdw9dVEMmUg9LaHZb3HX5mxG3xaD8FlKVOq7NoRtXfRp8apsrmuHztB+q1q3XEFSMwaB8Gn00H9itMStMbbirMsyXm6I6DmdPyX0fwRhJpaKGFxu5rS53m4lxH0uvBOGKMz1lNGPmmYT5NOY/g0r6XAXR4ke5HL5suolSIieEAiIgAiIgAiIgDGxClEsbmHTMLXXiPH9DPTSNa9vuOHuuHwuPMefZe7FeG+KlWZa17S67YQGtb0JAJ0+u6Q5uODSm1sf4OWabgnrs5WDE5GCzXWHRbDAoHvla86Nabk/ktJcG6zqepc1pAOhC5uSOtdnXxz3t6O8LliVk2i5XD8YexwDiS3Y68uy6EtD7EG4OqQnicHsex5VNaKXuAG/Jc9VyEn7fVb7EPdZ9FzVQ+5WuBezPkPRbd0VohS4qAE4hIhwsr9MxzyGt5n9FWXFb/DoImNa/Py18+arkl4ovjh5SMSehja4NE2gvnJHTkFm1dQHZZLWZGLRg7vf1t0CxJ3wtdn1fzANgL91jTymY3P0A2HYLJW6bNW1G0jXTyFxJPNWwNVeqI8pU0FI+aRkUYu+Rwa0dz/AGTcd9CUtPZ6J4K4PmklqSNI/wDDZ/UQC4+lvVewhavhnBWUdOyBmzdSeZedXE/VbVdbFDwjRxs0/ObYREWpkEREAEREAEREAQV5p4lcFOle+rikAOUB7HCwIGl2u69ivSyuE8V8X9lAyJpOeV19P4W73+pCX5NfG7GOLfyqv9R5RW8OPibmzNIFux9Fq26HTktsyudI4gm4cdvslRRtZ8S4iyNakd94k9xMCSlda4Fgtjhcr2EA/CVfjxJthY5baW39SqKytGbQC1rCyzlKUvxaNYxjH8kzYYpUDJyXMSP1WXVTE2uVr3nU/wDCvhh4ozz5LZBU51TdFuL2X4wL3Kiodd2mwVlzraeqlhCivZby1RU0cys+kcBvyWHHGXaAE+QutjTYXM7T2breX5qmRqtmmNO9Iw6htzt0XoPg3gTXPlqnDWM+zZ/UQC8+hAXORYK8Ae5qSALnS50Fz0XtPC+DNpKdkLeWrj1efiP66JngLzlfpCf8g/jhXtm2ClQFK7BxQiIgAiIgAiIgAiIgCCvJ/GadvtYGi2ZsbyeoBcLD8CvV3L564yxf9qq5ZCbAHI0fyNNhr6lJ8yVQr7HODG8l/Rr6SVjNdTfbse6sT1ZcdVjOPJW7rmLGrs67yOqJe5BKR5Kkq2VpRk2zJMt1bcdbqhquez5uNkUkTbZSr9PTl2ugHU6BUNlt8I25ndUukudSSo2SqRsBHTs+IukPb3R6p+9Gtv7OFje5GY/itYVIKjw+9lvkfpUbF2MT8pLdhYfZWTikx/1X/wC4rFUI8Y/RVzl9mQ+vkIsZH2/qP5r0Dwt4sm/aRTzyukZKDkL3XLZBqACdSDbZebWWTh9UYZI5W7xvY/6tcD/Za45eDtGWWHyRaZ9RhSrFFUCSNjxs9ocPIi6vrsHECIiACIiACIiACIiAKXLwHj3haSjne8NvDI8uY4AkC5vld0Xv9lDmAixFweRWWXEsio2w5njdny/R0EsxywxukP8AI0u9bbLvMD8JppATUyiIcmsGdx7k7BewU9O1gysa1o6NAA9ArhWUOLFfts2nzJP9dHiHF3h6KUt9lK6TM1xIcADp0IXDGAjQ8l7RxdWNdM52YZY2hpN9AQSTr9V5Pj1a2WQmMWbtf+I9VzJT/wAsox6R1YQ/wxlLs1xNtlSQSqwxVNCtZWihrVUqmhRZRZNFAKpsrgIVJPZSQUXRVZbqC1BFEXV6ngc92UBXMOw58zwGi5JC9h4J4EbCBJKLu3stseJzejHJmWNbOi4CpnxUMLJPiaCP+2/u/hZbevr2QtzSOA6dSegWNieMw07HlzwDG2+W4v20XKYPRPqXurqu4Y0Xij5Bo1DiuhfikkcyvJuTO6glzNDhsRdFTSzB7GuGzhceSlaIyZdREUgEREAEREAEUFQXIApkeGgkmwAuT2G6894r46yxuEQs06B1/ed/T0HdYXH/ABw116enOYD/ADHDY2+QdR1XnFZVOkN3G/2+i5fK5MnLwg9e/wCzq8TixS85rfpFqtrZJficct75bnKFZDQq7K256UX0h3+2C3dUu/4VTWE76I1qsQU3Kq6aqC5EASQFSoJUbmyEQ2VNF9Auo4Z4MlqSDazb7notx4fcGmYiWUe6D6r1Ova2CAtYACfdb5lOYePa8pCWfk0/GJzkVPSYWIw/V7yALC56X8l2kbw4AjYi4Xi3ihK8VtKy9rtaD01Oq63jPiM0sEDIH3f7hdYg+4Piumoz8bXpCkoOVP2zmcdhP73kllackTA/KTo7LeysS8aV1XFIGQhsBe1hcPlbcAhbFtMzGqpzvalsbGNbp8x3cPxXT4vg0VJSxQxAAGWMH+bUXus15O36NH4ql7OqwpmWGMdGt+yK/C2zQOwRNLoUfZcREUkBERABRdCtHxJxJFSMcXOBfbRl9b8r9AqzmoK2y0ISm6ijYYliUcDc0hsOXUnsF5VxN4hSylzImhkeo3uXX6rneIOKJakkuNr7+XQDkFz7bnyH6suVm5MsulpHYwcWGPb3IutkJ1tsrb5Qr7RsoLba2StobplrK49kAtoqy9Wy5T2Q6ROZWnOUkhUFyskUbJUZlLT+uSuQ07nn3Wk26dFaiLLeW67rgXgt07g+QWaFseAuCRK1s0l8pOxHRer0tO2Noa0WATmDj3+UhDkcmvxiRR0rY2BrRYBaLiaPNPSgusM97ciRsujJXCeKT2up2FriHh/uFp17pzJqIlj3I5fxHxKN2INAAJhidfn71jYK14Z8OR10U7p2uOZ2jrnboFXBw5FDHBWtkMoL2+0Dhf4tDdeuYfCxjG+zaGtIvYC26yhHylbNpz8Y0jmm4bT0ktNFELEE6DcjqVmcT2dLTRkfFID6LCqJmyYqxoBvDGSTy1OgWTXOD8RhZf8Ay2F9u5Nlb0/+SvtX9HTAIpRbi4REQAUFCVzXGPF0VCzX35XfBGD+Ljyaqykoq2WjFydIr404hFHBmFs7zlYO/N1uy8MxGvMjiXkm+pJOpJ3JVeO43LUye0mdmdsOQaOjRyC10bb7+i5HIyfLK/R2+Ni+KNe2RYu7BXg3kFIVbWknTVLtjCVbAFu6pJ7LLZQPdsw+hT90S8mO9CpUW/RDnFezXvVF1vafhOpk+GM+i2lJ4c1Tjq2w76LWOKb6RjLNBds4srNw3BpZzZjSb6L1bA/DKNljM7Mei7igwuKEWjYB9E1j4jf7CeTmRX6nmHD/AIYONnTut2XeU3DMEETxGwXyu1PWy3618eIB4mFrGK4N+em6bjihATllnN2aThOvMVCHTfI5zfpmsF1AlGXNewte/ZeYjiAfu6bPoWzWtzILrq/xJxj7scTBeKSOz3D5SRoLqFlUUWlibZ12NcQQRwucZB7wcGkG/vWK8k4awOur9cxZHG5xY5wOpPQLb4DwT+0yRueXfs2XMAD8/P7L1qjpWxMDGCzWiwChJ5NsltYtROedw2W4caYEF2Q6/wA+9/VczhfiKynhdDUtIqIvcDQD7xGjSvTlrp8DgfIJHwsLx8xAutHD6MlO/wBjScDUEmV9TNpJUHNbo3kFcgYHYm9w+SJrT5kldMBZaLCqJ7auokcPdeG5fohx6RKl2zfIilaGQRQtdj2LspYXSyHRuw5ucfhaO5UNpK2Sk26Rr+MOJG0cV7ZpHghje/8AEewXg+JVbpHuke4ue83JO63NfiUtS90sjrueRp8rRyaAsrCOCKqf3sha063dpp2uuPPLPPPS0jt48MOPD8ntnJNZzOqyIGEnQEr1XC/DJrdZX/Qfmupw7hOnh2YCe60jxJy70ZS5uOP67PIcG4TnqHABpt1tp6r03BOA4IQC8Z3c+QXWRxhosAB5KuycxcWEP7E83Lnk60jEiw2Ju0bfRXBSM/gb6BX0THihXyZS1oGwspUopICIiAIK8tx7HJKbEpY26idjWgfzHS69SK884vwESVrZ2us+JgeBbfKdVjmulRthq3ZrcdwiNlXG2Rwax0Jc5p5vA+62nCnD0FVQOZye92o30Oi3XEWGsq4GS21bZ1+3MKcHw11I7/DI9g6xseRPRZqFSutGjyXCr2bzC6BsETIm7MFgstQFKZSoVbvYREUgFClEAEREAUleccR0U2K1Hs4jlpqcke0OrXP0zED5iNR6r0WVgcCDsQQfI7qKaBrGhrAGtaLADQALLJj+TT6NMWT435Ls0nD/AAnBStFmh7x/qOAzX7dFv1KK8YKKqKKznKbuTshFKKxUIiIAIiIAIiIAKFKhAGixfi2lpnlksoa4C9ua1PCmIft08tRkIiA9mwn5hzPktpifB1JPL7WWIOf91uaSlbE0MY0NaNgNlnTb2aWktdh9OMhYBYEEBctXVskNIRI24YS0k9ORXYKzU07ZGlrwC07gqZRvoiMq7LGD1HtIY32tmaFmq3DEGNDWiwAsB2VxWXRV9hERSQEREAEREAf/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350"/>
          </a:p>
        </p:txBody>
      </p:sp>
      <p:grpSp>
        <p:nvGrpSpPr>
          <p:cNvPr id="22" name="Grupo 21"/>
          <p:cNvGrpSpPr/>
          <p:nvPr/>
        </p:nvGrpSpPr>
        <p:grpSpPr>
          <a:xfrm>
            <a:off x="545985" y="1983729"/>
            <a:ext cx="6890885" cy="3798511"/>
            <a:chOff x="3435306" y="1964174"/>
            <a:chExt cx="5680764" cy="5064685"/>
          </a:xfrm>
        </p:grpSpPr>
        <p:sp>
          <p:nvSpPr>
            <p:cNvPr id="23" name="Forma livre 22"/>
            <p:cNvSpPr/>
            <p:nvPr/>
          </p:nvSpPr>
          <p:spPr>
            <a:xfrm>
              <a:off x="7071041" y="5958350"/>
              <a:ext cx="430711" cy="410357"/>
            </a:xfrm>
            <a:custGeom>
              <a:avLst/>
              <a:gdLst>
                <a:gd name="connsiteX0" fmla="*/ 0 w 430711"/>
                <a:gd name="connsiteY0" fmla="*/ 0 h 410357"/>
                <a:gd name="connsiteX1" fmla="*/ 215355 w 430711"/>
                <a:gd name="connsiteY1" fmla="*/ 0 h 410357"/>
                <a:gd name="connsiteX2" fmla="*/ 215355 w 430711"/>
                <a:gd name="connsiteY2" fmla="*/ 410357 h 410357"/>
                <a:gd name="connsiteX3" fmla="*/ 430711 w 430711"/>
                <a:gd name="connsiteY3" fmla="*/ 410357 h 410357"/>
              </a:gdLst>
              <a:ahLst/>
              <a:cxnLst>
                <a:cxn ang="0">
                  <a:pos x="connsiteX0" y="connsiteY0"/>
                </a:cxn>
                <a:cxn ang="0">
                  <a:pos x="connsiteX1" y="connsiteY1"/>
                </a:cxn>
                <a:cxn ang="0">
                  <a:pos x="connsiteX2" y="connsiteY2"/>
                </a:cxn>
                <a:cxn ang="0">
                  <a:pos x="connsiteX3" y="connsiteY3"/>
                </a:cxn>
              </a:cxnLst>
              <a:rect l="l" t="t" r="r" b="b"/>
              <a:pathLst>
                <a:path w="430711" h="410357">
                  <a:moveTo>
                    <a:pt x="0" y="0"/>
                  </a:moveTo>
                  <a:lnTo>
                    <a:pt x="215355" y="0"/>
                  </a:lnTo>
                  <a:lnTo>
                    <a:pt x="215355" y="410357"/>
                  </a:lnTo>
                  <a:lnTo>
                    <a:pt x="430711" y="410357"/>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59888" tIns="142730" rIns="159887" bIns="142730" numCol="1" spcCol="1270" anchor="ctr" anchorCtr="0">
              <a:noAutofit/>
            </a:bodyPr>
            <a:lstStyle/>
            <a:p>
              <a:pPr algn="ctr" defTabSz="166688">
                <a:lnSpc>
                  <a:spcPct val="90000"/>
                </a:lnSpc>
                <a:spcBef>
                  <a:spcPct val="0"/>
                </a:spcBef>
                <a:spcAft>
                  <a:spcPct val="35000"/>
                </a:spcAft>
              </a:pPr>
              <a:endParaRPr lang="pt-PT" sz="375"/>
            </a:p>
          </p:txBody>
        </p:sp>
        <p:sp>
          <p:nvSpPr>
            <p:cNvPr id="24" name="Forma livre 23"/>
            <p:cNvSpPr/>
            <p:nvPr/>
          </p:nvSpPr>
          <p:spPr>
            <a:xfrm>
              <a:off x="7071041" y="5547992"/>
              <a:ext cx="430711" cy="410357"/>
            </a:xfrm>
            <a:custGeom>
              <a:avLst/>
              <a:gdLst>
                <a:gd name="connsiteX0" fmla="*/ 0 w 430711"/>
                <a:gd name="connsiteY0" fmla="*/ 410357 h 410357"/>
                <a:gd name="connsiteX1" fmla="*/ 215355 w 430711"/>
                <a:gd name="connsiteY1" fmla="*/ 410357 h 410357"/>
                <a:gd name="connsiteX2" fmla="*/ 215355 w 430711"/>
                <a:gd name="connsiteY2" fmla="*/ 0 h 410357"/>
                <a:gd name="connsiteX3" fmla="*/ 430711 w 430711"/>
                <a:gd name="connsiteY3" fmla="*/ 0 h 410357"/>
              </a:gdLst>
              <a:ahLst/>
              <a:cxnLst>
                <a:cxn ang="0">
                  <a:pos x="connsiteX0" y="connsiteY0"/>
                </a:cxn>
                <a:cxn ang="0">
                  <a:pos x="connsiteX1" y="connsiteY1"/>
                </a:cxn>
                <a:cxn ang="0">
                  <a:pos x="connsiteX2" y="connsiteY2"/>
                </a:cxn>
                <a:cxn ang="0">
                  <a:pos x="connsiteX3" y="connsiteY3"/>
                </a:cxn>
              </a:cxnLst>
              <a:rect l="l" t="t" r="r" b="b"/>
              <a:pathLst>
                <a:path w="430711" h="410357">
                  <a:moveTo>
                    <a:pt x="0" y="410357"/>
                  </a:moveTo>
                  <a:lnTo>
                    <a:pt x="215355" y="410357"/>
                  </a:lnTo>
                  <a:lnTo>
                    <a:pt x="215355" y="0"/>
                  </a:lnTo>
                  <a:lnTo>
                    <a:pt x="430711" y="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59888" tIns="142730" rIns="159887" bIns="142730" numCol="1" spcCol="1270" anchor="ctr" anchorCtr="0">
              <a:noAutofit/>
            </a:bodyPr>
            <a:lstStyle/>
            <a:p>
              <a:pPr algn="ctr" defTabSz="166688">
                <a:lnSpc>
                  <a:spcPct val="90000"/>
                </a:lnSpc>
                <a:spcBef>
                  <a:spcPct val="0"/>
                </a:spcBef>
                <a:spcAft>
                  <a:spcPct val="35000"/>
                </a:spcAft>
              </a:pPr>
              <a:endParaRPr lang="pt-PT" sz="375"/>
            </a:p>
          </p:txBody>
        </p:sp>
        <p:sp>
          <p:nvSpPr>
            <p:cNvPr id="25" name="Forma livre 24"/>
            <p:cNvSpPr/>
            <p:nvPr/>
          </p:nvSpPr>
          <p:spPr>
            <a:xfrm>
              <a:off x="4486774" y="4233893"/>
              <a:ext cx="430711" cy="1724456"/>
            </a:xfrm>
            <a:custGeom>
              <a:avLst/>
              <a:gdLst>
                <a:gd name="connsiteX0" fmla="*/ 0 w 430711"/>
                <a:gd name="connsiteY0" fmla="*/ 0 h 1724456"/>
                <a:gd name="connsiteX1" fmla="*/ 215355 w 430711"/>
                <a:gd name="connsiteY1" fmla="*/ 0 h 1724456"/>
                <a:gd name="connsiteX2" fmla="*/ 215355 w 430711"/>
                <a:gd name="connsiteY2" fmla="*/ 1724456 h 1724456"/>
                <a:gd name="connsiteX3" fmla="*/ 430711 w 430711"/>
                <a:gd name="connsiteY3" fmla="*/ 1724456 h 1724456"/>
              </a:gdLst>
              <a:ahLst/>
              <a:cxnLst>
                <a:cxn ang="0">
                  <a:pos x="connsiteX0" y="connsiteY0"/>
                </a:cxn>
                <a:cxn ang="0">
                  <a:pos x="connsiteX1" y="connsiteY1"/>
                </a:cxn>
                <a:cxn ang="0">
                  <a:pos x="connsiteX2" y="connsiteY2"/>
                </a:cxn>
                <a:cxn ang="0">
                  <a:pos x="connsiteX3" y="connsiteY3"/>
                </a:cxn>
              </a:cxnLst>
              <a:rect l="l" t="t" r="r" b="b"/>
              <a:pathLst>
                <a:path w="430711" h="1724456">
                  <a:moveTo>
                    <a:pt x="0" y="0"/>
                  </a:moveTo>
                  <a:lnTo>
                    <a:pt x="215355" y="0"/>
                  </a:lnTo>
                  <a:lnTo>
                    <a:pt x="215355" y="1724456"/>
                  </a:lnTo>
                  <a:lnTo>
                    <a:pt x="430711" y="1724456"/>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37715" tIns="613345" rIns="137715" bIns="613344" numCol="1" spcCol="1270" anchor="ctr" anchorCtr="0">
              <a:noAutofit/>
            </a:bodyPr>
            <a:lstStyle/>
            <a:p>
              <a:pPr algn="ctr" defTabSz="200025">
                <a:lnSpc>
                  <a:spcPct val="90000"/>
                </a:lnSpc>
                <a:spcBef>
                  <a:spcPct val="0"/>
                </a:spcBef>
                <a:spcAft>
                  <a:spcPct val="35000"/>
                </a:spcAft>
              </a:pPr>
              <a:endParaRPr lang="pt-PT" sz="450"/>
            </a:p>
          </p:txBody>
        </p:sp>
        <p:sp>
          <p:nvSpPr>
            <p:cNvPr id="26" name="Forma livre 25"/>
            <p:cNvSpPr/>
            <p:nvPr/>
          </p:nvSpPr>
          <p:spPr>
            <a:xfrm>
              <a:off x="4486774" y="4233893"/>
              <a:ext cx="430711" cy="860083"/>
            </a:xfrm>
            <a:custGeom>
              <a:avLst/>
              <a:gdLst>
                <a:gd name="connsiteX0" fmla="*/ 0 w 430711"/>
                <a:gd name="connsiteY0" fmla="*/ 0 h 860083"/>
                <a:gd name="connsiteX1" fmla="*/ 215355 w 430711"/>
                <a:gd name="connsiteY1" fmla="*/ 0 h 860083"/>
                <a:gd name="connsiteX2" fmla="*/ 215355 w 430711"/>
                <a:gd name="connsiteY2" fmla="*/ 860083 h 860083"/>
                <a:gd name="connsiteX3" fmla="*/ 430711 w 430711"/>
                <a:gd name="connsiteY3" fmla="*/ 860083 h 860083"/>
              </a:gdLst>
              <a:ahLst/>
              <a:cxnLst>
                <a:cxn ang="0">
                  <a:pos x="connsiteX0" y="connsiteY0"/>
                </a:cxn>
                <a:cxn ang="0">
                  <a:pos x="connsiteX1" y="connsiteY1"/>
                </a:cxn>
                <a:cxn ang="0">
                  <a:pos x="connsiteX2" y="connsiteY2"/>
                </a:cxn>
                <a:cxn ang="0">
                  <a:pos x="connsiteX3" y="connsiteY3"/>
                </a:cxn>
              </a:cxnLst>
              <a:rect l="l" t="t" r="r" b="b"/>
              <a:pathLst>
                <a:path w="430711" h="860083">
                  <a:moveTo>
                    <a:pt x="0" y="0"/>
                  </a:moveTo>
                  <a:lnTo>
                    <a:pt x="215355" y="0"/>
                  </a:lnTo>
                  <a:lnTo>
                    <a:pt x="215355" y="860083"/>
                  </a:lnTo>
                  <a:lnTo>
                    <a:pt x="430711" y="860083"/>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53006" tIns="304496" rIns="153006" bIns="304496" numCol="1" spcCol="1270" anchor="ctr" anchorCtr="0">
              <a:noAutofit/>
            </a:bodyPr>
            <a:lstStyle/>
            <a:p>
              <a:pPr algn="ctr" defTabSz="166688">
                <a:lnSpc>
                  <a:spcPct val="90000"/>
                </a:lnSpc>
                <a:spcBef>
                  <a:spcPct val="0"/>
                </a:spcBef>
                <a:spcAft>
                  <a:spcPct val="35000"/>
                </a:spcAft>
              </a:pPr>
              <a:endParaRPr lang="pt-PT" sz="375"/>
            </a:p>
          </p:txBody>
        </p:sp>
        <p:sp>
          <p:nvSpPr>
            <p:cNvPr id="27" name="Forma livre 26"/>
            <p:cNvSpPr/>
            <p:nvPr/>
          </p:nvSpPr>
          <p:spPr>
            <a:xfrm>
              <a:off x="4486774" y="4183882"/>
              <a:ext cx="430711" cy="91440"/>
            </a:xfrm>
            <a:custGeom>
              <a:avLst/>
              <a:gdLst>
                <a:gd name="connsiteX0" fmla="*/ 0 w 430711"/>
                <a:gd name="connsiteY0" fmla="*/ 50010 h 91440"/>
                <a:gd name="connsiteX1" fmla="*/ 215355 w 430711"/>
                <a:gd name="connsiteY1" fmla="*/ 50010 h 91440"/>
                <a:gd name="connsiteX2" fmla="*/ 215355 w 430711"/>
                <a:gd name="connsiteY2" fmla="*/ 45720 h 91440"/>
                <a:gd name="connsiteX3" fmla="*/ 430711 w 430711"/>
                <a:gd name="connsiteY3" fmla="*/ 45720 h 91440"/>
              </a:gdLst>
              <a:ahLst/>
              <a:cxnLst>
                <a:cxn ang="0">
                  <a:pos x="connsiteX0" y="connsiteY0"/>
                </a:cxn>
                <a:cxn ang="0">
                  <a:pos x="connsiteX1" y="connsiteY1"/>
                </a:cxn>
                <a:cxn ang="0">
                  <a:pos x="connsiteX2" y="connsiteY2"/>
                </a:cxn>
                <a:cxn ang="0">
                  <a:pos x="connsiteX3" y="connsiteY3"/>
                </a:cxn>
              </a:cxnLst>
              <a:rect l="l" t="t" r="r" b="b"/>
              <a:pathLst>
                <a:path w="430711" h="91440">
                  <a:moveTo>
                    <a:pt x="0" y="50010"/>
                  </a:moveTo>
                  <a:lnTo>
                    <a:pt x="215355" y="50010"/>
                  </a:lnTo>
                  <a:lnTo>
                    <a:pt x="215355" y="45720"/>
                  </a:lnTo>
                  <a:lnTo>
                    <a:pt x="430711" y="4572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62965" tIns="26214" rIns="162966" bIns="26214" numCol="1" spcCol="1270" anchor="ctr" anchorCtr="0">
              <a:noAutofit/>
            </a:bodyPr>
            <a:lstStyle/>
            <a:p>
              <a:pPr algn="ctr" defTabSz="166688">
                <a:lnSpc>
                  <a:spcPct val="90000"/>
                </a:lnSpc>
                <a:spcBef>
                  <a:spcPct val="0"/>
                </a:spcBef>
                <a:spcAft>
                  <a:spcPct val="35000"/>
                </a:spcAft>
              </a:pPr>
              <a:endParaRPr lang="pt-PT" sz="375"/>
            </a:p>
          </p:txBody>
        </p:sp>
        <p:sp>
          <p:nvSpPr>
            <p:cNvPr id="28" name="Forma livre 27"/>
            <p:cNvSpPr/>
            <p:nvPr/>
          </p:nvSpPr>
          <p:spPr>
            <a:xfrm>
              <a:off x="4486774" y="3369519"/>
              <a:ext cx="430711" cy="864373"/>
            </a:xfrm>
            <a:custGeom>
              <a:avLst/>
              <a:gdLst>
                <a:gd name="connsiteX0" fmla="*/ 0 w 430711"/>
                <a:gd name="connsiteY0" fmla="*/ 864373 h 864373"/>
                <a:gd name="connsiteX1" fmla="*/ 215355 w 430711"/>
                <a:gd name="connsiteY1" fmla="*/ 864373 h 864373"/>
                <a:gd name="connsiteX2" fmla="*/ 215355 w 430711"/>
                <a:gd name="connsiteY2" fmla="*/ 0 h 864373"/>
                <a:gd name="connsiteX3" fmla="*/ 430711 w 430711"/>
                <a:gd name="connsiteY3" fmla="*/ 0 h 864373"/>
              </a:gdLst>
              <a:ahLst/>
              <a:cxnLst>
                <a:cxn ang="0">
                  <a:pos x="connsiteX0" y="connsiteY0"/>
                </a:cxn>
                <a:cxn ang="0">
                  <a:pos x="connsiteX1" y="connsiteY1"/>
                </a:cxn>
                <a:cxn ang="0">
                  <a:pos x="connsiteX2" y="connsiteY2"/>
                </a:cxn>
                <a:cxn ang="0">
                  <a:pos x="connsiteX3" y="connsiteY3"/>
                </a:cxn>
              </a:cxnLst>
              <a:rect l="l" t="t" r="r" b="b"/>
              <a:pathLst>
                <a:path w="430711" h="864373">
                  <a:moveTo>
                    <a:pt x="0" y="864373"/>
                  </a:moveTo>
                  <a:lnTo>
                    <a:pt x="215355" y="864373"/>
                  </a:lnTo>
                  <a:lnTo>
                    <a:pt x="215355" y="0"/>
                  </a:lnTo>
                  <a:lnTo>
                    <a:pt x="430711" y="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52934" tIns="306033" rIns="152934" bIns="306032" numCol="1" spcCol="1270" anchor="ctr" anchorCtr="0">
              <a:noAutofit/>
            </a:bodyPr>
            <a:lstStyle/>
            <a:p>
              <a:pPr algn="ctr" defTabSz="166688">
                <a:lnSpc>
                  <a:spcPct val="90000"/>
                </a:lnSpc>
                <a:spcBef>
                  <a:spcPct val="0"/>
                </a:spcBef>
                <a:spcAft>
                  <a:spcPct val="35000"/>
                </a:spcAft>
              </a:pPr>
              <a:endParaRPr lang="pt-PT" sz="375"/>
            </a:p>
          </p:txBody>
        </p:sp>
        <p:sp>
          <p:nvSpPr>
            <p:cNvPr id="29" name="Forma livre 28"/>
            <p:cNvSpPr/>
            <p:nvPr/>
          </p:nvSpPr>
          <p:spPr>
            <a:xfrm>
              <a:off x="4486774" y="2509436"/>
              <a:ext cx="430711" cy="1724456"/>
            </a:xfrm>
            <a:custGeom>
              <a:avLst/>
              <a:gdLst>
                <a:gd name="connsiteX0" fmla="*/ 0 w 430711"/>
                <a:gd name="connsiteY0" fmla="*/ 1724456 h 1724456"/>
                <a:gd name="connsiteX1" fmla="*/ 215355 w 430711"/>
                <a:gd name="connsiteY1" fmla="*/ 1724456 h 1724456"/>
                <a:gd name="connsiteX2" fmla="*/ 215355 w 430711"/>
                <a:gd name="connsiteY2" fmla="*/ 0 h 1724456"/>
                <a:gd name="connsiteX3" fmla="*/ 430711 w 430711"/>
                <a:gd name="connsiteY3" fmla="*/ 0 h 1724456"/>
              </a:gdLst>
              <a:ahLst/>
              <a:cxnLst>
                <a:cxn ang="0">
                  <a:pos x="connsiteX0" y="connsiteY0"/>
                </a:cxn>
                <a:cxn ang="0">
                  <a:pos x="connsiteX1" y="connsiteY1"/>
                </a:cxn>
                <a:cxn ang="0">
                  <a:pos x="connsiteX2" y="connsiteY2"/>
                </a:cxn>
                <a:cxn ang="0">
                  <a:pos x="connsiteX3" y="connsiteY3"/>
                </a:cxn>
              </a:cxnLst>
              <a:rect l="l" t="t" r="r" b="b"/>
              <a:pathLst>
                <a:path w="430711" h="1724456">
                  <a:moveTo>
                    <a:pt x="0" y="1724456"/>
                  </a:moveTo>
                  <a:lnTo>
                    <a:pt x="215355" y="1724456"/>
                  </a:lnTo>
                  <a:lnTo>
                    <a:pt x="215355" y="0"/>
                  </a:lnTo>
                  <a:lnTo>
                    <a:pt x="430711" y="0"/>
                  </a:lnTo>
                </a:path>
              </a:pathLst>
            </a:custGeom>
            <a:ln w="28575"/>
          </p:spPr>
          <p:style>
            <a:lnRef idx="1">
              <a:schemeClr val="accent6"/>
            </a:lnRef>
            <a:fillRef idx="0">
              <a:schemeClr val="accent6"/>
            </a:fillRef>
            <a:effectRef idx="0">
              <a:schemeClr val="accent6"/>
            </a:effectRef>
            <a:fontRef idx="minor">
              <a:schemeClr val="tx1"/>
            </a:fontRef>
          </p:style>
          <p:txBody>
            <a:bodyPr spcFirstLastPara="0" vert="horz" wrap="square" lIns="137715" tIns="613345" rIns="137715" bIns="613344" numCol="1" spcCol="1270" anchor="ctr" anchorCtr="0">
              <a:noAutofit/>
            </a:bodyPr>
            <a:lstStyle/>
            <a:p>
              <a:pPr algn="ctr" defTabSz="200025">
                <a:lnSpc>
                  <a:spcPct val="90000"/>
                </a:lnSpc>
                <a:spcBef>
                  <a:spcPct val="0"/>
                </a:spcBef>
                <a:spcAft>
                  <a:spcPct val="35000"/>
                </a:spcAft>
              </a:pPr>
              <a:endParaRPr lang="pt-PT" sz="450"/>
            </a:p>
          </p:txBody>
        </p:sp>
        <p:sp>
          <p:nvSpPr>
            <p:cNvPr id="30" name="Forma livre 29"/>
            <p:cNvSpPr/>
            <p:nvPr/>
          </p:nvSpPr>
          <p:spPr>
            <a:xfrm rot="16200000">
              <a:off x="1687942" y="3711538"/>
              <a:ext cx="4539435" cy="1044708"/>
            </a:xfrm>
            <a:custGeom>
              <a:avLst/>
              <a:gdLst>
                <a:gd name="connsiteX0" fmla="*/ 0 w 4539435"/>
                <a:gd name="connsiteY0" fmla="*/ 0 h 2375969"/>
                <a:gd name="connsiteX1" fmla="*/ 4539435 w 4539435"/>
                <a:gd name="connsiteY1" fmla="*/ 0 h 2375969"/>
                <a:gd name="connsiteX2" fmla="*/ 4539435 w 4539435"/>
                <a:gd name="connsiteY2" fmla="*/ 2375969 h 2375969"/>
                <a:gd name="connsiteX3" fmla="*/ 0 w 4539435"/>
                <a:gd name="connsiteY3" fmla="*/ 2375969 h 2375969"/>
                <a:gd name="connsiteX4" fmla="*/ 0 w 4539435"/>
                <a:gd name="connsiteY4" fmla="*/ 0 h 237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9435" h="2375969">
                  <a:moveTo>
                    <a:pt x="0" y="0"/>
                  </a:moveTo>
                  <a:lnTo>
                    <a:pt x="4539435" y="0"/>
                  </a:lnTo>
                  <a:lnTo>
                    <a:pt x="4539435" y="2375969"/>
                  </a:lnTo>
                  <a:lnTo>
                    <a:pt x="0" y="2375969"/>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72000" tIns="72000" rIns="72000" bIns="72000" numCol="1" spcCol="1270" anchor="ctr" anchorCtr="0">
              <a:spAutoFit/>
            </a:bodyPr>
            <a:lstStyle/>
            <a:p>
              <a:pPr algn="ctr" defTabSz="1800225">
                <a:lnSpc>
                  <a:spcPct val="90000"/>
                </a:lnSpc>
                <a:spcBef>
                  <a:spcPct val="0"/>
                </a:spcBef>
                <a:spcAft>
                  <a:spcPct val="35000"/>
                </a:spcAft>
              </a:pPr>
              <a:r>
                <a:rPr lang="pt-PT" sz="4050" dirty="0"/>
                <a:t>GOVERNO PROVISÓRIO</a:t>
              </a:r>
            </a:p>
          </p:txBody>
        </p:sp>
        <p:sp>
          <p:nvSpPr>
            <p:cNvPr id="31" name="Forma livre 30"/>
            <p:cNvSpPr/>
            <p:nvPr/>
          </p:nvSpPr>
          <p:spPr>
            <a:xfrm>
              <a:off x="4917484" y="2213956"/>
              <a:ext cx="2238186" cy="614003"/>
            </a:xfrm>
            <a:custGeom>
              <a:avLst/>
              <a:gdLst>
                <a:gd name="connsiteX0" fmla="*/ 0 w 2153556"/>
                <a:gd name="connsiteY0" fmla="*/ 0 h 656571"/>
                <a:gd name="connsiteX1" fmla="*/ 2153556 w 2153556"/>
                <a:gd name="connsiteY1" fmla="*/ 0 h 656571"/>
                <a:gd name="connsiteX2" fmla="*/ 2153556 w 2153556"/>
                <a:gd name="connsiteY2" fmla="*/ 656571 h 656571"/>
                <a:gd name="connsiteX3" fmla="*/ 0 w 2153556"/>
                <a:gd name="connsiteY3" fmla="*/ 656571 h 656571"/>
                <a:gd name="connsiteX4" fmla="*/ 0 w 2153556"/>
                <a:gd name="connsiteY4" fmla="*/ 0 h 656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556" h="656571">
                  <a:moveTo>
                    <a:pt x="0" y="0"/>
                  </a:moveTo>
                  <a:lnTo>
                    <a:pt x="2153556" y="0"/>
                  </a:lnTo>
                  <a:lnTo>
                    <a:pt x="2153556" y="656571"/>
                  </a:lnTo>
                  <a:lnTo>
                    <a:pt x="0" y="656571"/>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6000" tIns="36000" rIns="36000" bIns="36000" numCol="1" spcCol="1270" anchor="ctr" anchorCtr="0">
              <a:spAutoFit/>
            </a:bodyPr>
            <a:lstStyle/>
            <a:p>
              <a:pPr defTabSz="600075">
                <a:lnSpc>
                  <a:spcPct val="90000"/>
                </a:lnSpc>
                <a:spcBef>
                  <a:spcPct val="0"/>
                </a:spcBef>
                <a:spcAft>
                  <a:spcPct val="35000"/>
                </a:spcAft>
              </a:pPr>
              <a:r>
                <a:rPr lang="pt-PT" sz="1400" dirty="0"/>
                <a:t>Esteve em funções de 5 de outubro de 1910 até 3 de setembro de 1911.</a:t>
              </a:r>
            </a:p>
          </p:txBody>
        </p:sp>
        <p:sp>
          <p:nvSpPr>
            <p:cNvPr id="3072" name="Forma livre 3071"/>
            <p:cNvSpPr/>
            <p:nvPr/>
          </p:nvSpPr>
          <p:spPr>
            <a:xfrm>
              <a:off x="4917485" y="2933253"/>
              <a:ext cx="2238185" cy="872535"/>
            </a:xfrm>
            <a:custGeom>
              <a:avLst/>
              <a:gdLst>
                <a:gd name="connsiteX0" fmla="*/ 0 w 2153556"/>
                <a:gd name="connsiteY0" fmla="*/ 0 h 735308"/>
                <a:gd name="connsiteX1" fmla="*/ 2153556 w 2153556"/>
                <a:gd name="connsiteY1" fmla="*/ 0 h 735308"/>
                <a:gd name="connsiteX2" fmla="*/ 2153556 w 2153556"/>
                <a:gd name="connsiteY2" fmla="*/ 735308 h 735308"/>
                <a:gd name="connsiteX3" fmla="*/ 0 w 2153556"/>
                <a:gd name="connsiteY3" fmla="*/ 735308 h 735308"/>
                <a:gd name="connsiteX4" fmla="*/ 0 w 2153556"/>
                <a:gd name="connsiteY4" fmla="*/ 0 h 73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556" h="735308">
                  <a:moveTo>
                    <a:pt x="0" y="0"/>
                  </a:moveTo>
                  <a:lnTo>
                    <a:pt x="2153556" y="0"/>
                  </a:lnTo>
                  <a:lnTo>
                    <a:pt x="2153556" y="735308"/>
                  </a:lnTo>
                  <a:lnTo>
                    <a:pt x="0" y="735308"/>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6000" tIns="36000" rIns="36000" bIns="36000" numCol="1" spcCol="1270" anchor="ctr" anchorCtr="0">
              <a:spAutoFit/>
            </a:bodyPr>
            <a:lstStyle/>
            <a:p>
              <a:pPr defTabSz="600075">
                <a:lnSpc>
                  <a:spcPct val="90000"/>
                </a:lnSpc>
                <a:spcBef>
                  <a:spcPct val="0"/>
                </a:spcBef>
                <a:spcAft>
                  <a:spcPct val="35000"/>
                </a:spcAft>
              </a:pPr>
              <a:r>
                <a:rPr lang="pt-PT" sz="1400" dirty="0"/>
                <a:t>Aplicou medidas que estavam consagradas no programa do Partido Republicano Português.</a:t>
              </a:r>
            </a:p>
          </p:txBody>
        </p:sp>
        <p:sp>
          <p:nvSpPr>
            <p:cNvPr id="3073" name="Forma livre 3072"/>
            <p:cNvSpPr/>
            <p:nvPr/>
          </p:nvSpPr>
          <p:spPr>
            <a:xfrm>
              <a:off x="4917485" y="3922600"/>
              <a:ext cx="2238185" cy="614003"/>
            </a:xfrm>
            <a:custGeom>
              <a:avLst/>
              <a:gdLst>
                <a:gd name="connsiteX0" fmla="*/ 0 w 2153556"/>
                <a:gd name="connsiteY0" fmla="*/ 0 h 656571"/>
                <a:gd name="connsiteX1" fmla="*/ 2153556 w 2153556"/>
                <a:gd name="connsiteY1" fmla="*/ 0 h 656571"/>
                <a:gd name="connsiteX2" fmla="*/ 2153556 w 2153556"/>
                <a:gd name="connsiteY2" fmla="*/ 656571 h 656571"/>
                <a:gd name="connsiteX3" fmla="*/ 0 w 2153556"/>
                <a:gd name="connsiteY3" fmla="*/ 656571 h 656571"/>
                <a:gd name="connsiteX4" fmla="*/ 0 w 2153556"/>
                <a:gd name="connsiteY4" fmla="*/ 0 h 656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556" h="656571">
                  <a:moveTo>
                    <a:pt x="0" y="0"/>
                  </a:moveTo>
                  <a:lnTo>
                    <a:pt x="2153556" y="0"/>
                  </a:lnTo>
                  <a:lnTo>
                    <a:pt x="2153556" y="656571"/>
                  </a:lnTo>
                  <a:lnTo>
                    <a:pt x="0" y="656571"/>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6000" tIns="36000" rIns="36000" bIns="36000" numCol="1" spcCol="1270" anchor="ctr" anchorCtr="0">
              <a:spAutoFit/>
            </a:bodyPr>
            <a:lstStyle/>
            <a:p>
              <a:pPr defTabSz="600075">
                <a:lnSpc>
                  <a:spcPct val="90000"/>
                </a:lnSpc>
                <a:spcBef>
                  <a:spcPct val="0"/>
                </a:spcBef>
                <a:spcAft>
                  <a:spcPct val="35000"/>
                </a:spcAft>
              </a:pPr>
              <a:r>
                <a:rPr lang="pt-PT" sz="1400" dirty="0"/>
                <a:t>Procurou restabelecer a ordem pública.</a:t>
              </a:r>
            </a:p>
          </p:txBody>
        </p:sp>
        <p:sp>
          <p:nvSpPr>
            <p:cNvPr id="3076" name="Forma livre 3075"/>
            <p:cNvSpPr/>
            <p:nvPr/>
          </p:nvSpPr>
          <p:spPr>
            <a:xfrm>
              <a:off x="4917485" y="4786974"/>
              <a:ext cx="2238185" cy="614003"/>
            </a:xfrm>
            <a:custGeom>
              <a:avLst/>
              <a:gdLst>
                <a:gd name="connsiteX0" fmla="*/ 0 w 2153556"/>
                <a:gd name="connsiteY0" fmla="*/ 0 h 743889"/>
                <a:gd name="connsiteX1" fmla="*/ 2153556 w 2153556"/>
                <a:gd name="connsiteY1" fmla="*/ 0 h 743889"/>
                <a:gd name="connsiteX2" fmla="*/ 2153556 w 2153556"/>
                <a:gd name="connsiteY2" fmla="*/ 743889 h 743889"/>
                <a:gd name="connsiteX3" fmla="*/ 0 w 2153556"/>
                <a:gd name="connsiteY3" fmla="*/ 743889 h 743889"/>
                <a:gd name="connsiteX4" fmla="*/ 0 w 2153556"/>
                <a:gd name="connsiteY4" fmla="*/ 0 h 743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556" h="743889">
                  <a:moveTo>
                    <a:pt x="0" y="0"/>
                  </a:moveTo>
                  <a:lnTo>
                    <a:pt x="2153556" y="0"/>
                  </a:lnTo>
                  <a:lnTo>
                    <a:pt x="2153556" y="743889"/>
                  </a:lnTo>
                  <a:lnTo>
                    <a:pt x="0" y="743889"/>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6000" tIns="36000" rIns="36000" bIns="36000" numCol="1" spcCol="1270" anchor="ctr" anchorCtr="0">
              <a:spAutoFit/>
            </a:bodyPr>
            <a:lstStyle/>
            <a:p>
              <a:pPr defTabSz="600075">
                <a:lnSpc>
                  <a:spcPct val="90000"/>
                </a:lnSpc>
                <a:spcBef>
                  <a:spcPct val="0"/>
                </a:spcBef>
                <a:spcAft>
                  <a:spcPct val="35000"/>
                </a:spcAft>
              </a:pPr>
              <a:r>
                <a:rPr lang="pt-PT" sz="1400" dirty="0"/>
                <a:t>Procurou obter o reconhecimento internacional do novo regime.</a:t>
              </a:r>
            </a:p>
          </p:txBody>
        </p:sp>
        <p:sp>
          <p:nvSpPr>
            <p:cNvPr id="3077" name="Forma livre 3076"/>
            <p:cNvSpPr/>
            <p:nvPr/>
          </p:nvSpPr>
          <p:spPr>
            <a:xfrm>
              <a:off x="4917485" y="5651349"/>
              <a:ext cx="2238185" cy="614003"/>
            </a:xfrm>
            <a:custGeom>
              <a:avLst/>
              <a:gdLst>
                <a:gd name="connsiteX0" fmla="*/ 0 w 2153556"/>
                <a:gd name="connsiteY0" fmla="*/ 0 h 656571"/>
                <a:gd name="connsiteX1" fmla="*/ 2153556 w 2153556"/>
                <a:gd name="connsiteY1" fmla="*/ 0 h 656571"/>
                <a:gd name="connsiteX2" fmla="*/ 2153556 w 2153556"/>
                <a:gd name="connsiteY2" fmla="*/ 656571 h 656571"/>
                <a:gd name="connsiteX3" fmla="*/ 0 w 2153556"/>
                <a:gd name="connsiteY3" fmla="*/ 656571 h 656571"/>
                <a:gd name="connsiteX4" fmla="*/ 0 w 2153556"/>
                <a:gd name="connsiteY4" fmla="*/ 0 h 656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556" h="656571">
                  <a:moveTo>
                    <a:pt x="0" y="0"/>
                  </a:moveTo>
                  <a:lnTo>
                    <a:pt x="2153556" y="0"/>
                  </a:lnTo>
                  <a:lnTo>
                    <a:pt x="2153556" y="656571"/>
                  </a:lnTo>
                  <a:lnTo>
                    <a:pt x="0" y="656571"/>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6000" tIns="36000" rIns="36000" bIns="36000" numCol="1" spcCol="1270" anchor="ctr" anchorCtr="0">
              <a:spAutoFit/>
            </a:bodyPr>
            <a:lstStyle/>
            <a:p>
              <a:pPr defTabSz="600075">
                <a:lnSpc>
                  <a:spcPct val="90000"/>
                </a:lnSpc>
                <a:spcBef>
                  <a:spcPct val="0"/>
                </a:spcBef>
                <a:spcAft>
                  <a:spcPct val="35000"/>
                </a:spcAft>
              </a:pPr>
              <a:r>
                <a:rPr lang="pt-PT" sz="1400" dirty="0"/>
                <a:t>Convocou eleições para a Assembleia Nacional Constituinte.</a:t>
              </a:r>
            </a:p>
          </p:txBody>
        </p:sp>
        <p:sp>
          <p:nvSpPr>
            <p:cNvPr id="3081" name="Forma livre 3080"/>
            <p:cNvSpPr/>
            <p:nvPr/>
          </p:nvSpPr>
          <p:spPr>
            <a:xfrm>
              <a:off x="7501751" y="5154981"/>
              <a:ext cx="1614318" cy="614003"/>
            </a:xfrm>
            <a:custGeom>
              <a:avLst/>
              <a:gdLst>
                <a:gd name="connsiteX0" fmla="*/ 0 w 2153556"/>
                <a:gd name="connsiteY0" fmla="*/ 0 h 656571"/>
                <a:gd name="connsiteX1" fmla="*/ 2153556 w 2153556"/>
                <a:gd name="connsiteY1" fmla="*/ 0 h 656571"/>
                <a:gd name="connsiteX2" fmla="*/ 2153556 w 2153556"/>
                <a:gd name="connsiteY2" fmla="*/ 656571 h 656571"/>
                <a:gd name="connsiteX3" fmla="*/ 0 w 2153556"/>
                <a:gd name="connsiteY3" fmla="*/ 656571 h 656571"/>
                <a:gd name="connsiteX4" fmla="*/ 0 w 2153556"/>
                <a:gd name="connsiteY4" fmla="*/ 0 h 656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556" h="656571">
                  <a:moveTo>
                    <a:pt x="0" y="0"/>
                  </a:moveTo>
                  <a:lnTo>
                    <a:pt x="2153556" y="0"/>
                  </a:lnTo>
                  <a:lnTo>
                    <a:pt x="2153556" y="656571"/>
                  </a:lnTo>
                  <a:lnTo>
                    <a:pt x="0" y="656571"/>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6000" tIns="36000" rIns="36000" bIns="36000" numCol="1" spcCol="1270" anchor="ctr" anchorCtr="0">
              <a:spAutoFit/>
            </a:bodyPr>
            <a:lstStyle/>
            <a:p>
              <a:pPr defTabSz="533400">
                <a:lnSpc>
                  <a:spcPct val="90000"/>
                </a:lnSpc>
                <a:spcBef>
                  <a:spcPct val="0"/>
                </a:spcBef>
                <a:spcAft>
                  <a:spcPct val="35000"/>
                </a:spcAft>
              </a:pPr>
              <a:r>
                <a:rPr lang="pt-PT" sz="1400" dirty="0"/>
                <a:t>As eleições realizaram-se a 20 de maio de 1911.</a:t>
              </a:r>
            </a:p>
          </p:txBody>
        </p:sp>
        <p:sp>
          <p:nvSpPr>
            <p:cNvPr id="3082" name="Forma livre 3081"/>
            <p:cNvSpPr/>
            <p:nvPr/>
          </p:nvSpPr>
          <p:spPr>
            <a:xfrm>
              <a:off x="7501753" y="5897791"/>
              <a:ext cx="1614317" cy="1131068"/>
            </a:xfrm>
            <a:custGeom>
              <a:avLst/>
              <a:gdLst>
                <a:gd name="connsiteX0" fmla="*/ 0 w 2153556"/>
                <a:gd name="connsiteY0" fmla="*/ 0 h 656571"/>
                <a:gd name="connsiteX1" fmla="*/ 2153556 w 2153556"/>
                <a:gd name="connsiteY1" fmla="*/ 0 h 656571"/>
                <a:gd name="connsiteX2" fmla="*/ 2153556 w 2153556"/>
                <a:gd name="connsiteY2" fmla="*/ 656571 h 656571"/>
                <a:gd name="connsiteX3" fmla="*/ 0 w 2153556"/>
                <a:gd name="connsiteY3" fmla="*/ 656571 h 656571"/>
                <a:gd name="connsiteX4" fmla="*/ 0 w 2153556"/>
                <a:gd name="connsiteY4" fmla="*/ 0 h 656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556" h="656571">
                  <a:moveTo>
                    <a:pt x="0" y="0"/>
                  </a:moveTo>
                  <a:lnTo>
                    <a:pt x="2153556" y="0"/>
                  </a:lnTo>
                  <a:lnTo>
                    <a:pt x="2153556" y="656571"/>
                  </a:lnTo>
                  <a:lnTo>
                    <a:pt x="0" y="656571"/>
                  </a:lnTo>
                  <a:lnTo>
                    <a:pt x="0" y="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6000" tIns="36000" rIns="36000" bIns="36000" numCol="1" spcCol="1270" anchor="ctr" anchorCtr="0">
              <a:spAutoFit/>
            </a:bodyPr>
            <a:lstStyle/>
            <a:p>
              <a:pPr defTabSz="533400">
                <a:lnSpc>
                  <a:spcPct val="90000"/>
                </a:lnSpc>
                <a:spcBef>
                  <a:spcPct val="0"/>
                </a:spcBef>
                <a:spcAft>
                  <a:spcPct val="35000"/>
                </a:spcAft>
              </a:pPr>
              <a:r>
                <a:rPr lang="pt-PT" sz="1400" dirty="0"/>
                <a:t>À Assembleia Nacional Constituinte cabia elaborar a Constituição republicana.</a:t>
              </a:r>
            </a:p>
          </p:txBody>
        </p:sp>
      </p:grpSp>
      <p:pic>
        <p:nvPicPr>
          <p:cNvPr id="3083" name="Imagem 308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326" y="1191732"/>
            <a:ext cx="1531933" cy="2321304"/>
          </a:xfrm>
          <a:prstGeom prst="rect">
            <a:avLst/>
          </a:prstGeom>
          <a:ln w="38100">
            <a:solidFill>
              <a:schemeClr val="tx1"/>
            </a:solidFill>
          </a:ln>
        </p:spPr>
      </p:pic>
      <p:sp>
        <p:nvSpPr>
          <p:cNvPr id="44" name="CaixaDeTexto 43"/>
          <p:cNvSpPr txBox="1"/>
          <p:nvPr/>
        </p:nvSpPr>
        <p:spPr>
          <a:xfrm>
            <a:off x="7175326" y="3578183"/>
            <a:ext cx="1531933"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PT" sz="1200" b="1" dirty="0"/>
              <a:t>Busto da República, de </a:t>
            </a:r>
            <a:r>
              <a:rPr lang="pt-PT" sz="1200" b="1" dirty="0" smtClean="0"/>
              <a:t>Júlio Vaz </a:t>
            </a:r>
            <a:r>
              <a:rPr lang="pt-PT" sz="1200" b="1" dirty="0"/>
              <a:t>Júnior.</a:t>
            </a:r>
            <a:endParaRPr lang="es-ES" sz="1200" b="1" dirty="0"/>
          </a:p>
        </p:txBody>
      </p:sp>
    </p:spTree>
    <p:extLst>
      <p:ext uri="{BB962C8B-B14F-4D97-AF65-F5344CB8AC3E}">
        <p14:creationId xmlns:p14="http://schemas.microsoft.com/office/powerpoint/2010/main" val="77276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Tema do Offic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C0"/>
      </a:hlink>
      <a:folHlink>
        <a:srgbClr val="7F7F7F"/>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TC103457503[[fn=Quotable]]</Template>
  <TotalTime>906</TotalTime>
  <Words>1612</Words>
  <Application>Microsoft Office PowerPoint</Application>
  <PresentationFormat>Apresentação no Ecrã (4:3)</PresentationFormat>
  <Paragraphs>214</Paragraphs>
  <Slides>27</Slides>
  <Notes>0</Notes>
  <HiddenSlides>0</HiddenSlides>
  <MMClips>2</MMClips>
  <ScaleCrop>false</ScaleCrop>
  <HeadingPairs>
    <vt:vector size="6" baseType="variant">
      <vt:variant>
        <vt:lpstr>Tipos de letra usados</vt:lpstr>
      </vt:variant>
      <vt:variant>
        <vt:i4>2</vt:i4>
      </vt:variant>
      <vt:variant>
        <vt:lpstr>Tema</vt:lpstr>
      </vt:variant>
      <vt:variant>
        <vt:i4>1</vt:i4>
      </vt:variant>
      <vt:variant>
        <vt:lpstr>Títulos dos diapositivos</vt:lpstr>
      </vt:variant>
      <vt:variant>
        <vt:i4>27</vt:i4>
      </vt:variant>
    </vt:vector>
  </HeadingPairs>
  <TitlesOfParts>
    <vt:vector size="30" baseType="lpstr">
      <vt:lpstr>Arial</vt:lpstr>
      <vt:lpstr>Calibri</vt:lpstr>
      <vt:lpstr>1_Tema do Office</vt:lpstr>
      <vt:lpstr>Apresentação do PowerPoint</vt:lpstr>
      <vt:lpstr>A CRISE DA MONARQUIA</vt:lpstr>
      <vt:lpstr>Apresentação do PowerPoint</vt:lpstr>
      <vt:lpstr>Apresentação do PowerPoint</vt:lpstr>
      <vt:lpstr>Apresentação do PowerPoint</vt:lpstr>
      <vt:lpstr>Apresentação do PowerPoint</vt:lpstr>
      <vt:lpstr>A IMPLANTAÇÃO DA REPÚBLICA</vt:lpstr>
      <vt:lpstr>Apresentação do PowerPoint</vt:lpstr>
      <vt:lpstr>A AÇÃO DO GOVERNO PROVISÓRIO</vt:lpstr>
      <vt:lpstr>Apresentação do PowerPoint</vt:lpstr>
      <vt:lpstr>NOVOS SÍMBOLOS DA IDENTIDADE NACIONAL</vt:lpstr>
      <vt:lpstr>Apresentação do PowerPoint</vt:lpstr>
      <vt:lpstr>Apresentação do PowerPoint</vt:lpstr>
      <vt:lpstr>Apresentação do PowerPoint</vt:lpstr>
      <vt:lpstr>MEDIDAS DO GOVERNO PROVISÓRIO</vt:lpstr>
      <vt:lpstr>A PROPAGANDA ANTICLERICAL</vt:lpstr>
      <vt:lpstr>Apresentação do PowerPoint</vt:lpstr>
      <vt:lpstr>DIREITOS E LIBERDADES CÍVICAS</vt:lpstr>
      <vt:lpstr>Apresentação do PowerPoint</vt:lpstr>
      <vt:lpstr>A INSTRUÇÃO</vt:lpstr>
      <vt:lpstr>Apresentação do PowerPoint</vt:lpstr>
      <vt:lpstr>A SAÚDE E A ASSISTÊNCIA</vt:lpstr>
      <vt:lpstr>Apresentação do PowerPoint</vt:lpstr>
      <vt:lpstr>Apresentação do PowerPoint</vt:lpstr>
      <vt:lpstr>A FRAGILIDADE GOVERNATIVA</vt:lpstr>
      <vt:lpstr>Apresentação do PowerPoint</vt:lpstr>
      <vt:lpstr>Apresentação do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SOLUÇÃO REPUBLICANA E PARLAMENTR</dc:title>
  <dc:creator>José Fortes</dc:creator>
  <cp:lastModifiedBy>Guilherme Tanissa</cp:lastModifiedBy>
  <cp:revision>84</cp:revision>
  <dcterms:created xsi:type="dcterms:W3CDTF">2014-05-26T09:08:23Z</dcterms:created>
  <dcterms:modified xsi:type="dcterms:W3CDTF">2018-05-27T20:58:52Z</dcterms:modified>
</cp:coreProperties>
</file>