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62" r:id="rId9"/>
    <p:sldId id="263" r:id="rId10"/>
    <p:sldId id="264" r:id="rId11"/>
    <p:sldId id="268" r:id="rId12"/>
    <p:sldId id="267" r:id="rId13"/>
    <p:sldId id="261" r:id="rId14"/>
    <p:sldId id="269" r:id="rId15"/>
    <p:sldId id="260" r:id="rId16"/>
    <p:sldId id="270" r:id="rId17"/>
    <p:sldId id="279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  <a:srgbClr val="7FA3CF"/>
    <a:srgbClr val="6979C9"/>
    <a:srgbClr val="8390D3"/>
    <a:srgbClr val="4256B8"/>
    <a:srgbClr val="A46BC3"/>
    <a:srgbClr val="ABC674"/>
    <a:srgbClr val="34B616"/>
    <a:srgbClr val="FE2F2A"/>
    <a:srgbClr val="27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DE54-DD97-4BE4-B5E0-FEB205820AFE}" type="datetimeFigureOut">
              <a:rPr lang="pt-PT" smtClean="0"/>
              <a:t>05/03/2026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655D-7377-43FF-99BD-AAE05BA5DF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6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-60000">
            <a:off x="444004" y="288668"/>
            <a:ext cx="7121932" cy="106702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914400">
              <a:lnSpc>
                <a:spcPts val="3800"/>
              </a:lnSpc>
            </a:pPr>
            <a:r>
              <a:rPr lang="pt-PT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IMPORTÂNCIA DOS PROJETOS SETEMBRISTA E CABRALISTA</a:t>
            </a:r>
          </a:p>
        </p:txBody>
      </p:sp>
    </p:spTree>
    <p:extLst>
      <p:ext uri="{BB962C8B-B14F-4D97-AF65-F5344CB8AC3E}">
        <p14:creationId xmlns:p14="http://schemas.microsoft.com/office/powerpoint/2010/main" val="131476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249" y="124910"/>
            <a:ext cx="8426578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IMPORTÂNCIA DOS PROJETOS SETEMBRISTA E CABRALISTA</a:t>
            </a:r>
            <a:endParaRPr lang="pt-P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7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3200" b="1" dirty="0"/>
              <a:t>A ação governativa de Costa Cabral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58053" y="1322847"/>
            <a:ext cx="8479615" cy="4976968"/>
            <a:chOff x="484873" y="1191041"/>
            <a:chExt cx="8479615" cy="4976968"/>
          </a:xfrm>
        </p:grpSpPr>
        <p:sp>
          <p:nvSpPr>
            <p:cNvPr id="5" name="Forma livre 4"/>
            <p:cNvSpPr/>
            <p:nvPr/>
          </p:nvSpPr>
          <p:spPr>
            <a:xfrm>
              <a:off x="2627783" y="1191042"/>
              <a:ext cx="6336705" cy="1099837"/>
            </a:xfrm>
            <a:prstGeom prst="roundRect">
              <a:avLst>
                <a:gd name="adj" fmla="val 119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p</a:t>
              </a:r>
              <a:r>
                <a:rPr lang="pt-PT" sz="2000" kern="1200" dirty="0"/>
                <a:t>ublicação do Código Administrativo de 1842 (em vigor durante 36 anos) conduziu à centralização administrativa.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16201" y="1191041"/>
              <a:ext cx="1985964" cy="1099837"/>
            </a:xfrm>
            <a:prstGeom prst="roundRect">
              <a:avLst>
                <a:gd name="adj" fmla="val 13485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3013" tIns="104913" rIns="143013" bIns="1049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administrativo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627783" y="2698579"/>
              <a:ext cx="6336705" cy="3469430"/>
            </a:xfrm>
            <a:prstGeom prst="roundRect">
              <a:avLst>
                <a:gd name="adj" fmla="val 398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c</a:t>
              </a:r>
              <a:r>
                <a:rPr lang="pt-PT" sz="2000" kern="1200" dirty="0"/>
                <a:t>riação do Banco de Portugal: função de banco comercial e de banco emissor; 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a</a:t>
              </a:r>
              <a:r>
                <a:rPr lang="pt-PT" sz="2000" kern="1200" dirty="0"/>
                <a:t>ssinatura do Tratado de Comércio com a Inglaterra, em 1842, com disposições aduaneiras protecionistas, mais favoráveis ao reino;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e</a:t>
              </a:r>
              <a:r>
                <a:rPr lang="pt-PT" sz="2000" kern="1200" dirty="0"/>
                <a:t>laboração de um cadastro das propriedades fundiárias e a criação da décima industrial;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c</a:t>
              </a:r>
              <a:r>
                <a:rPr lang="pt-PT" sz="2000" kern="1200" dirty="0"/>
                <a:t>riação da Companhia das Obras Públicas de Portugal, em 1844, à qual foram adjudicadas várias obras (construção de estradas e de pontes, sobretudo no Norte).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84873" y="2698579"/>
              <a:ext cx="2017292" cy="3469430"/>
            </a:xfrm>
            <a:prstGeom prst="roundRect">
              <a:avLst>
                <a:gd name="adj" fmla="val 8091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1376" tIns="123276" rIns="161376" bIns="12327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económico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6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01987" y="1340768"/>
            <a:ext cx="7755618" cy="3969973"/>
            <a:chOff x="690737" y="1516022"/>
            <a:chExt cx="7755618" cy="3969973"/>
          </a:xfrm>
        </p:grpSpPr>
        <p:sp>
          <p:nvSpPr>
            <p:cNvPr id="5" name="Forma livre 4"/>
            <p:cNvSpPr/>
            <p:nvPr/>
          </p:nvSpPr>
          <p:spPr>
            <a:xfrm>
              <a:off x="2483768" y="1516022"/>
              <a:ext cx="5962587" cy="3969973"/>
            </a:xfrm>
            <a:prstGeom prst="roundRect">
              <a:avLst>
                <a:gd name="adj" fmla="val 352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marR="0" lvl="1" indent="-180975" algn="l" defTabSz="914400" eaLnBrk="1" fontAlgn="auto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dirty="0"/>
                <a:t>c</a:t>
              </a:r>
              <a:r>
                <a:rPr lang="pt-PT" sz="2000" kern="1200" dirty="0"/>
                <a:t>riação do Tribunal de Contas (1849) destinado a fiscalizar todas as receitas e as despesas do Estado;</a:t>
              </a:r>
            </a:p>
            <a:p>
              <a:pPr marL="180975" marR="0" lvl="1" indent="-180975" algn="l" defTabSz="914400" eaLnBrk="1" fontAlgn="auto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dirty="0"/>
                <a:t>c</a:t>
              </a:r>
              <a:r>
                <a:rPr lang="pt-PT" sz="2000" kern="1200" dirty="0"/>
                <a:t>riação da Companhia de Tabacos, do Sabão, das Pólvoras, da Companhia Confiança Nacional, da Companhia das Estradas do Minho, que negociavam e especulavam sobre os contratos que lhes eram atribuídos pelo Estado;</a:t>
              </a:r>
            </a:p>
            <a:p>
              <a:pPr marL="180975" lvl="1" indent="-180975" algn="l" defTabSz="400050">
                <a:lnSpc>
                  <a:spcPts val="26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atividade financeira especulativa;</a:t>
              </a:r>
            </a:p>
            <a:p>
              <a:pPr marL="180975" lvl="1" indent="-180975" algn="l" defTabSz="400050">
                <a:lnSpc>
                  <a:spcPts val="26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privilégios concedidos pelo governo a companhias criadas, em troca de empréstimos e adiantamentos ao Estado.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690737" y="1516022"/>
              <a:ext cx="1663649" cy="3969973"/>
            </a:xfrm>
            <a:prstGeom prst="roundRect">
              <a:avLst>
                <a:gd name="adj" fmla="val 924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8000" tIns="72000" rIns="108000" bIns="72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económico-</a:t>
              </a:r>
              <a:b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-financeiro</a:t>
              </a: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 ação governativa de Costa Cabral</a:t>
            </a:r>
          </a:p>
        </p:txBody>
      </p:sp>
    </p:spTree>
    <p:extLst>
      <p:ext uri="{BB962C8B-B14F-4D97-AF65-F5344CB8AC3E}">
        <p14:creationId xmlns:p14="http://schemas.microsoft.com/office/powerpoint/2010/main" val="35119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457200" y="1594602"/>
            <a:ext cx="6048659" cy="8542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/>
              <a:t>Publicação das “leis da saúde” que proibiam os enterramentos nas igrejas. 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457200" y="2748741"/>
            <a:ext cx="6048658" cy="9223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108000" rIns="108000" bIns="108000" rtlCol="0" anchor="ctr" anchorCtr="1">
            <a:spAutoFit/>
          </a:bodyPr>
          <a:lstStyle/>
          <a:p>
            <a:pPr lvl="0" algn="ctr"/>
            <a:r>
              <a:rPr lang="pt-PT" sz="2000" dirty="0">
                <a:solidFill>
                  <a:schemeClr val="tx1"/>
                </a:solidFill>
              </a:rPr>
              <a:t>O Estado através dos impostos alimentava a alta finança.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457200" y="3970984"/>
            <a:ext cx="6048658" cy="16033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000" tIns="108000" rIns="108000" bIns="108000" rtlCol="0" anchor="ctr" anchorCtr="1">
            <a:spAutoFit/>
          </a:bodyPr>
          <a:lstStyle/>
          <a:p>
            <a:pPr lvl="0" algn="ctr"/>
            <a:r>
              <a:rPr lang="pt-PT" sz="2000" dirty="0">
                <a:solidFill>
                  <a:schemeClr val="tx1"/>
                </a:solidFill>
              </a:rPr>
              <a:t>As leis fiscais publicadas a partir de 1845 tornaram-se num motivo da guerra civil.</a:t>
            </a:r>
          </a:p>
          <a:p>
            <a:pPr lvl="0" algn="ctr"/>
            <a:r>
              <a:rPr lang="pt-PT" sz="2000" dirty="0">
                <a:solidFill>
                  <a:schemeClr val="tx1"/>
                </a:solidFill>
              </a:rPr>
              <a:t>O despotismo de Costa Cabral causou uma oposição que se traduziu em guerra civil.</a:t>
            </a:r>
          </a:p>
        </p:txBody>
      </p:sp>
      <p:sp>
        <p:nvSpPr>
          <p:cNvPr id="3" name="Rectângulo arredondado 2"/>
          <p:cNvSpPr/>
          <p:nvPr/>
        </p:nvSpPr>
        <p:spPr>
          <a:xfrm>
            <a:off x="6876256" y="1594602"/>
            <a:ext cx="1800200" cy="3979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Deflagrou em 1846 </a:t>
            </a:r>
          </a:p>
          <a:p>
            <a:pPr algn="ctr"/>
            <a:r>
              <a:rPr lang="pt-PT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revolta da Maria da Fonte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 ação governativa de Costa Cabral</a:t>
            </a:r>
          </a:p>
        </p:txBody>
      </p:sp>
    </p:spTree>
    <p:extLst>
      <p:ext uri="{BB962C8B-B14F-4D97-AF65-F5344CB8AC3E}">
        <p14:creationId xmlns:p14="http://schemas.microsoft.com/office/powerpoint/2010/main" val="280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268760"/>
            <a:ext cx="5661114" cy="5056366"/>
            <a:chOff x="1654741" y="1198354"/>
            <a:chExt cx="5829111" cy="5268243"/>
          </a:xfrm>
        </p:grpSpPr>
        <p:sp>
          <p:nvSpPr>
            <p:cNvPr id="7" name="Duplo semicírculo 6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11880000"/>
                <a:gd name="adj2" fmla="val 1620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8" name="Duplo semicírculo 7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7560000"/>
                <a:gd name="adj2" fmla="val 1188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9" name="Duplo semicírculo 8"/>
            <p:cNvSpPr/>
            <p:nvPr/>
          </p:nvSpPr>
          <p:spPr>
            <a:xfrm>
              <a:off x="2220803" y="1872078"/>
              <a:ext cx="4401645" cy="4401644"/>
            </a:xfrm>
            <a:prstGeom prst="blockArc">
              <a:avLst>
                <a:gd name="adj1" fmla="val 3240000"/>
                <a:gd name="adj2" fmla="val 756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0" name="Duplo semicírculo 9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20520000"/>
                <a:gd name="adj2" fmla="val 324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1" name="Duplo semicírculo 10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16200000"/>
                <a:gd name="adj2" fmla="val 2052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3385935" y="2924945"/>
              <a:ext cx="2074273" cy="2074272"/>
            </a:xfrm>
            <a:custGeom>
              <a:avLst/>
              <a:gdLst>
                <a:gd name="connsiteX0" fmla="*/ 0 w 2074273"/>
                <a:gd name="connsiteY0" fmla="*/ 1037137 h 2074273"/>
                <a:gd name="connsiteX1" fmla="*/ 1037137 w 2074273"/>
                <a:gd name="connsiteY1" fmla="*/ 0 h 2074273"/>
                <a:gd name="connsiteX2" fmla="*/ 2074274 w 2074273"/>
                <a:gd name="connsiteY2" fmla="*/ 1037137 h 2074273"/>
                <a:gd name="connsiteX3" fmla="*/ 1037137 w 2074273"/>
                <a:gd name="connsiteY3" fmla="*/ 2074274 h 2074273"/>
                <a:gd name="connsiteX4" fmla="*/ 0 w 2074273"/>
                <a:gd name="connsiteY4" fmla="*/ 1037137 h 20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273" h="2074273">
                  <a:moveTo>
                    <a:pt x="0" y="1037137"/>
                  </a:moveTo>
                  <a:cubicBezTo>
                    <a:pt x="0" y="464342"/>
                    <a:pt x="464342" y="0"/>
                    <a:pt x="1037137" y="0"/>
                  </a:cubicBezTo>
                  <a:cubicBezTo>
                    <a:pt x="1609932" y="0"/>
                    <a:pt x="2074274" y="464342"/>
                    <a:pt x="2074274" y="1037137"/>
                  </a:cubicBezTo>
                  <a:cubicBezTo>
                    <a:pt x="2074274" y="1609932"/>
                    <a:pt x="1609932" y="2074274"/>
                    <a:pt x="1037137" y="2074274"/>
                  </a:cubicBezTo>
                  <a:cubicBezTo>
                    <a:pt x="464342" y="2074274"/>
                    <a:pt x="0" y="1609932"/>
                    <a:pt x="0" y="103713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170" tIns="329170" rIns="329170" bIns="3291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Revolta da MARIA DA FONTE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3516694" y="1198354"/>
              <a:ext cx="1912200" cy="1451991"/>
            </a:xfrm>
            <a:custGeom>
              <a:avLst/>
              <a:gdLst>
                <a:gd name="connsiteX0" fmla="*/ 0 w 1912200"/>
                <a:gd name="connsiteY0" fmla="*/ 725996 h 1451991"/>
                <a:gd name="connsiteX1" fmla="*/ 956100 w 1912200"/>
                <a:gd name="connsiteY1" fmla="*/ 0 h 1451991"/>
                <a:gd name="connsiteX2" fmla="*/ 1912200 w 1912200"/>
                <a:gd name="connsiteY2" fmla="*/ 725996 h 1451991"/>
                <a:gd name="connsiteX3" fmla="*/ 956100 w 1912200"/>
                <a:gd name="connsiteY3" fmla="*/ 1451992 h 1451991"/>
                <a:gd name="connsiteX4" fmla="*/ 0 w 1912200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200" h="1451991">
                  <a:moveTo>
                    <a:pt x="0" y="725996"/>
                  </a:moveTo>
                  <a:cubicBezTo>
                    <a:pt x="0" y="325039"/>
                    <a:pt x="428061" y="0"/>
                    <a:pt x="956100" y="0"/>
                  </a:cubicBezTo>
                  <a:cubicBezTo>
                    <a:pt x="1484139" y="0"/>
                    <a:pt x="1912200" y="325039"/>
                    <a:pt x="1912200" y="725996"/>
                  </a:cubicBezTo>
                  <a:cubicBezTo>
                    <a:pt x="1912200" y="1126953"/>
                    <a:pt x="1484139" y="1451992"/>
                    <a:pt x="956100" y="1451992"/>
                  </a:cubicBezTo>
                  <a:cubicBezTo>
                    <a:pt x="428061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7FA3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895" tIns="180000" rIns="302895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 política fiscal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704154" y="2603876"/>
              <a:ext cx="1779698" cy="1680883"/>
            </a:xfrm>
            <a:custGeom>
              <a:avLst/>
              <a:gdLst>
                <a:gd name="connsiteX0" fmla="*/ 0 w 1992829"/>
                <a:gd name="connsiteY0" fmla="*/ 840442 h 1680883"/>
                <a:gd name="connsiteX1" fmla="*/ 996415 w 1992829"/>
                <a:gd name="connsiteY1" fmla="*/ 0 h 1680883"/>
                <a:gd name="connsiteX2" fmla="*/ 1992830 w 1992829"/>
                <a:gd name="connsiteY2" fmla="*/ 840442 h 1680883"/>
                <a:gd name="connsiteX3" fmla="*/ 996415 w 1992829"/>
                <a:gd name="connsiteY3" fmla="*/ 1680884 h 1680883"/>
                <a:gd name="connsiteX4" fmla="*/ 0 w 1992829"/>
                <a:gd name="connsiteY4" fmla="*/ 840442 h 168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829" h="1680883">
                  <a:moveTo>
                    <a:pt x="0" y="840442"/>
                  </a:moveTo>
                  <a:cubicBezTo>
                    <a:pt x="0" y="376279"/>
                    <a:pt x="446110" y="0"/>
                    <a:pt x="996415" y="0"/>
                  </a:cubicBezTo>
                  <a:cubicBezTo>
                    <a:pt x="1546720" y="0"/>
                    <a:pt x="1992830" y="376279"/>
                    <a:pt x="1992830" y="840442"/>
                  </a:cubicBezTo>
                  <a:cubicBezTo>
                    <a:pt x="1992830" y="1304605"/>
                    <a:pt x="1546720" y="1680884"/>
                    <a:pt x="996415" y="1680884"/>
                  </a:cubicBezTo>
                  <a:cubicBezTo>
                    <a:pt x="446110" y="1680884"/>
                    <a:pt x="0" y="1304605"/>
                    <a:pt x="0" y="840442"/>
                  </a:cubicBezTo>
                  <a:close/>
                </a:path>
              </a:pathLst>
            </a:custGeom>
            <a:solidFill>
              <a:srgbClr val="ABC6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60585"/>
                <a:satOff val="4400"/>
                <a:lumOff val="-28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4703" tIns="269020" rIns="314703" bIns="2690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Revolta de cariz rural e popular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4824906" y="4848847"/>
              <a:ext cx="2069526" cy="1609166"/>
            </a:xfrm>
            <a:custGeom>
              <a:avLst/>
              <a:gdLst>
                <a:gd name="connsiteX0" fmla="*/ 0 w 2220995"/>
                <a:gd name="connsiteY0" fmla="*/ 725996 h 1451991"/>
                <a:gd name="connsiteX1" fmla="*/ 1110498 w 2220995"/>
                <a:gd name="connsiteY1" fmla="*/ 0 h 1451991"/>
                <a:gd name="connsiteX2" fmla="*/ 2220996 w 2220995"/>
                <a:gd name="connsiteY2" fmla="*/ 725996 h 1451991"/>
                <a:gd name="connsiteX3" fmla="*/ 1110498 w 2220995"/>
                <a:gd name="connsiteY3" fmla="*/ 1451992 h 1451991"/>
                <a:gd name="connsiteX4" fmla="*/ 0 w 2220995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995" h="1451991">
                  <a:moveTo>
                    <a:pt x="0" y="725996"/>
                  </a:moveTo>
                  <a:cubicBezTo>
                    <a:pt x="0" y="325039"/>
                    <a:pt x="497187" y="0"/>
                    <a:pt x="1110498" y="0"/>
                  </a:cubicBezTo>
                  <a:cubicBezTo>
                    <a:pt x="1723809" y="0"/>
                    <a:pt x="2220996" y="325039"/>
                    <a:pt x="2220996" y="725996"/>
                  </a:cubicBezTo>
                  <a:cubicBezTo>
                    <a:pt x="2220996" y="1126953"/>
                    <a:pt x="1723809" y="1451992"/>
                    <a:pt x="1110498" y="1451992"/>
                  </a:cubicBezTo>
                  <a:cubicBezTo>
                    <a:pt x="497187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F9AD6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21170"/>
                <a:satOff val="8800"/>
                <a:lumOff val="-5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117" tIns="235499" rIns="348117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Constituição de Juntas Governativas 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932970" y="4831683"/>
              <a:ext cx="2123946" cy="1634914"/>
            </a:xfrm>
            <a:custGeom>
              <a:avLst/>
              <a:gdLst>
                <a:gd name="connsiteX0" fmla="*/ 0 w 2256220"/>
                <a:gd name="connsiteY0" fmla="*/ 725996 h 1451991"/>
                <a:gd name="connsiteX1" fmla="*/ 1128110 w 2256220"/>
                <a:gd name="connsiteY1" fmla="*/ 0 h 1451991"/>
                <a:gd name="connsiteX2" fmla="*/ 2256220 w 2256220"/>
                <a:gd name="connsiteY2" fmla="*/ 725996 h 1451991"/>
                <a:gd name="connsiteX3" fmla="*/ 1128110 w 2256220"/>
                <a:gd name="connsiteY3" fmla="*/ 1451992 h 1451991"/>
                <a:gd name="connsiteX4" fmla="*/ 0 w 2256220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220" h="1451991">
                  <a:moveTo>
                    <a:pt x="0" y="725996"/>
                  </a:moveTo>
                  <a:cubicBezTo>
                    <a:pt x="0" y="325039"/>
                    <a:pt x="505072" y="0"/>
                    <a:pt x="1128110" y="0"/>
                  </a:cubicBezTo>
                  <a:cubicBezTo>
                    <a:pt x="1751148" y="0"/>
                    <a:pt x="2256220" y="325039"/>
                    <a:pt x="2256220" y="725996"/>
                  </a:cubicBezTo>
                  <a:cubicBezTo>
                    <a:pt x="2256220" y="1126953"/>
                    <a:pt x="1751148" y="1451992"/>
                    <a:pt x="1128110" y="1451992"/>
                  </a:cubicBezTo>
                  <a:cubicBezTo>
                    <a:pt x="505072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481756"/>
                <a:satOff val="13201"/>
                <a:lumOff val="-86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276" tIns="235499" rIns="353276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 perda de direitos comunitários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1654741" y="2718322"/>
              <a:ext cx="1451991" cy="1451991"/>
            </a:xfrm>
            <a:custGeom>
              <a:avLst/>
              <a:gdLst>
                <a:gd name="connsiteX0" fmla="*/ 0 w 1451991"/>
                <a:gd name="connsiteY0" fmla="*/ 725996 h 1451991"/>
                <a:gd name="connsiteX1" fmla="*/ 725996 w 1451991"/>
                <a:gd name="connsiteY1" fmla="*/ 0 h 1451991"/>
                <a:gd name="connsiteX2" fmla="*/ 1451992 w 1451991"/>
                <a:gd name="connsiteY2" fmla="*/ 725996 h 1451991"/>
                <a:gd name="connsiteX3" fmla="*/ 725996 w 1451991"/>
                <a:gd name="connsiteY3" fmla="*/ 1451992 h 1451991"/>
                <a:gd name="connsiteX4" fmla="*/ 0 w 1451991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91" h="1451991">
                  <a:moveTo>
                    <a:pt x="0" y="725996"/>
                  </a:moveTo>
                  <a:cubicBezTo>
                    <a:pt x="0" y="325039"/>
                    <a:pt x="325039" y="0"/>
                    <a:pt x="725996" y="0"/>
                  </a:cubicBezTo>
                  <a:cubicBezTo>
                    <a:pt x="1126953" y="0"/>
                    <a:pt x="1451992" y="325039"/>
                    <a:pt x="1451992" y="725996"/>
                  </a:cubicBezTo>
                  <a:cubicBezTo>
                    <a:pt x="1451992" y="1126953"/>
                    <a:pt x="1126953" y="1451992"/>
                    <a:pt x="725996" y="1451992"/>
                  </a:cubicBezTo>
                  <a:cubicBezTo>
                    <a:pt x="325039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A46B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42341"/>
                <a:satOff val="17601"/>
                <a:lumOff val="-11569"/>
                <a:alphaOff val="0"/>
              </a:schemeClr>
            </a:fillRef>
            <a:effectRef idx="0">
              <a:schemeClr val="accent4">
                <a:hueOff val="642341"/>
                <a:satOff val="17601"/>
                <a:lumOff val="-1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99" tIns="235499" rIns="235499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as “leis da saúde”</a:t>
              </a: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16" y="4315230"/>
            <a:ext cx="3475322" cy="2428270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 ação governativa de Costa Cabral</a:t>
            </a:r>
          </a:p>
        </p:txBody>
      </p:sp>
    </p:spTree>
    <p:extLst>
      <p:ext uri="{BB962C8B-B14F-4D97-AF65-F5344CB8AC3E}">
        <p14:creationId xmlns:p14="http://schemas.microsoft.com/office/powerpoint/2010/main" val="36792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3" y="1374239"/>
            <a:ext cx="8466714" cy="3673729"/>
            <a:chOff x="203344" y="1783406"/>
            <a:chExt cx="8466714" cy="2812020"/>
          </a:xfrm>
        </p:grpSpPr>
        <p:sp>
          <p:nvSpPr>
            <p:cNvPr id="10" name="Forma livre 9"/>
            <p:cNvSpPr/>
            <p:nvPr/>
          </p:nvSpPr>
          <p:spPr>
            <a:xfrm>
              <a:off x="4938335" y="1783406"/>
              <a:ext cx="3731723" cy="2234210"/>
            </a:xfrm>
            <a:custGeom>
              <a:avLst/>
              <a:gdLst>
                <a:gd name="connsiteX0" fmla="*/ 0 w 3587706"/>
                <a:gd name="connsiteY0" fmla="*/ 0 h 2455590"/>
                <a:gd name="connsiteX1" fmla="*/ 3587706 w 3587706"/>
                <a:gd name="connsiteY1" fmla="*/ 0 h 2455590"/>
                <a:gd name="connsiteX2" fmla="*/ 3587706 w 3587706"/>
                <a:gd name="connsiteY2" fmla="*/ 2455590 h 2455590"/>
                <a:gd name="connsiteX3" fmla="*/ 0 w 3587706"/>
                <a:gd name="connsiteY3" fmla="*/ 2455590 h 2455590"/>
                <a:gd name="connsiteX4" fmla="*/ 0 w 3587706"/>
                <a:gd name="connsiteY4" fmla="*/ 0 h 245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706" h="2455590">
                  <a:moveTo>
                    <a:pt x="0" y="0"/>
                  </a:moveTo>
                  <a:lnTo>
                    <a:pt x="3587706" y="0"/>
                  </a:lnTo>
                  <a:lnTo>
                    <a:pt x="3587706" y="2455590"/>
                  </a:lnTo>
                  <a:lnTo>
                    <a:pt x="0" y="2455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/>
                <a:t>Na origem da insurreição estiveram: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PT" sz="2400" dirty="0"/>
                <a:t>lançamento de impostos (estradas e registo das propriedades); 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PT" sz="2400" dirty="0"/>
                <a:t>a proibição dos enterramentos nas igrejas.</a:t>
              </a:r>
              <a:endParaRPr lang="pt-PT" sz="2400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3344" y="1783406"/>
              <a:ext cx="4536504" cy="2234210"/>
            </a:xfrm>
            <a:custGeom>
              <a:avLst/>
              <a:gdLst>
                <a:gd name="connsiteX0" fmla="*/ 0 w 4256496"/>
                <a:gd name="connsiteY0" fmla="*/ 0 h 2521879"/>
                <a:gd name="connsiteX1" fmla="*/ 4256496 w 4256496"/>
                <a:gd name="connsiteY1" fmla="*/ 0 h 2521879"/>
                <a:gd name="connsiteX2" fmla="*/ 4256496 w 4256496"/>
                <a:gd name="connsiteY2" fmla="*/ 2521879 h 2521879"/>
                <a:gd name="connsiteX3" fmla="*/ 0 w 4256496"/>
                <a:gd name="connsiteY3" fmla="*/ 2521879 h 2521879"/>
                <a:gd name="connsiteX4" fmla="*/ 0 w 4256496"/>
                <a:gd name="connsiteY4" fmla="*/ 0 h 252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496" h="2521879">
                  <a:moveTo>
                    <a:pt x="0" y="0"/>
                  </a:moveTo>
                  <a:lnTo>
                    <a:pt x="4256496" y="0"/>
                  </a:lnTo>
                  <a:lnTo>
                    <a:pt x="4256496" y="2521879"/>
                  </a:lnTo>
                  <a:lnTo>
                    <a:pt x="0" y="252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/>
                <a:t>A insurreição iniciou-se no Minho: 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400" kern="1200" dirty="0"/>
                <a:t>difundiu-se para Trás-os-Montes,  Vale do Douro e pelo Centro do reino;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400" dirty="0"/>
                <a:t>f</a:t>
              </a:r>
              <a:r>
                <a:rPr lang="pt-PT" sz="2400" kern="1200" dirty="0"/>
                <a:t>oi um levantamento popular que contou com a participação de muitas mulheres.</a:t>
              </a: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03344" y="4174045"/>
              <a:ext cx="8466713" cy="421381"/>
            </a:xfrm>
            <a:custGeom>
              <a:avLst/>
              <a:gdLst>
                <a:gd name="connsiteX0" fmla="*/ 0 w 6823267"/>
                <a:gd name="connsiteY0" fmla="*/ 0 h 1122727"/>
                <a:gd name="connsiteX1" fmla="*/ 6823267 w 6823267"/>
                <a:gd name="connsiteY1" fmla="*/ 0 h 1122727"/>
                <a:gd name="connsiteX2" fmla="*/ 6823267 w 6823267"/>
                <a:gd name="connsiteY2" fmla="*/ 1122727 h 1122727"/>
                <a:gd name="connsiteX3" fmla="*/ 0 w 6823267"/>
                <a:gd name="connsiteY3" fmla="*/ 1122727 h 1122727"/>
                <a:gd name="connsiteX4" fmla="*/ 0 w 6823267"/>
                <a:gd name="connsiteY4" fmla="*/ 0 h 11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267" h="1122727">
                  <a:moveTo>
                    <a:pt x="0" y="0"/>
                  </a:moveTo>
                  <a:lnTo>
                    <a:pt x="6823267" y="0"/>
                  </a:lnTo>
                  <a:lnTo>
                    <a:pt x="6823267" y="1122727"/>
                  </a:lnTo>
                  <a:lnTo>
                    <a:pt x="0" y="11227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/>
                <a:t>O governo de Costa Cabral foi forçado a demitir-se.</a:t>
              </a:r>
            </a:p>
          </p:txBody>
        </p:sp>
      </p:grpSp>
      <p:sp>
        <p:nvSpPr>
          <p:cNvPr id="7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 revolta da Maria da Fonte</a:t>
            </a:r>
          </a:p>
        </p:txBody>
      </p:sp>
    </p:spTree>
    <p:extLst>
      <p:ext uri="{BB962C8B-B14F-4D97-AF65-F5344CB8AC3E}">
        <p14:creationId xmlns:p14="http://schemas.microsoft.com/office/powerpoint/2010/main" val="41194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57899" y="1324636"/>
            <a:ext cx="8176981" cy="4892653"/>
            <a:chOff x="457899" y="1052787"/>
            <a:chExt cx="8176981" cy="4892653"/>
          </a:xfrm>
        </p:grpSpPr>
        <p:sp>
          <p:nvSpPr>
            <p:cNvPr id="14" name="Forma livre 8"/>
            <p:cNvSpPr/>
            <p:nvPr/>
          </p:nvSpPr>
          <p:spPr>
            <a:xfrm>
              <a:off x="457899" y="1052787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de</a:t>
              </a:r>
              <a:b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maio</a:t>
              </a:r>
            </a:p>
          </p:txBody>
        </p:sp>
        <p:sp>
          <p:nvSpPr>
            <p:cNvPr id="13" name="Forma livre 8"/>
            <p:cNvSpPr/>
            <p:nvPr/>
          </p:nvSpPr>
          <p:spPr>
            <a:xfrm>
              <a:off x="457899" y="2859098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 de</a:t>
              </a:r>
              <a:b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maio</a:t>
              </a: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2545898" y="1052787"/>
              <a:ext cx="3261863" cy="1304745"/>
            </a:xfrm>
            <a:custGeom>
              <a:avLst/>
              <a:gdLst>
                <a:gd name="connsiteX0" fmla="*/ 0 w 3261863"/>
                <a:gd name="connsiteY0" fmla="*/ 0 h 1304745"/>
                <a:gd name="connsiteX1" fmla="*/ 2609491 w 3261863"/>
                <a:gd name="connsiteY1" fmla="*/ 0 h 1304745"/>
                <a:gd name="connsiteX2" fmla="*/ 3261863 w 3261863"/>
                <a:gd name="connsiteY2" fmla="*/ 652373 h 1304745"/>
                <a:gd name="connsiteX3" fmla="*/ 2609491 w 3261863"/>
                <a:gd name="connsiteY3" fmla="*/ 1304745 h 1304745"/>
                <a:gd name="connsiteX4" fmla="*/ 0 w 3261863"/>
                <a:gd name="connsiteY4" fmla="*/ 1304745 h 1304745"/>
                <a:gd name="connsiteX5" fmla="*/ 652373 w 3261863"/>
                <a:gd name="connsiteY5" fmla="*/ 652373 h 1304745"/>
                <a:gd name="connsiteX6" fmla="*/ 0 w 3261863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1863" h="1304745">
                  <a:moveTo>
                    <a:pt x="0" y="0"/>
                  </a:moveTo>
                  <a:lnTo>
                    <a:pt x="2609491" y="0"/>
                  </a:lnTo>
                  <a:lnTo>
                    <a:pt x="3261863" y="652373"/>
                  </a:lnTo>
                  <a:lnTo>
                    <a:pt x="2609491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Demissão do governo, do qual Costa Cabral era ministro do reino.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373017" y="1052787"/>
              <a:ext cx="3261863" cy="1304745"/>
            </a:xfrm>
            <a:custGeom>
              <a:avLst/>
              <a:gdLst>
                <a:gd name="connsiteX0" fmla="*/ 0 w 3261863"/>
                <a:gd name="connsiteY0" fmla="*/ 0 h 1304745"/>
                <a:gd name="connsiteX1" fmla="*/ 2609491 w 3261863"/>
                <a:gd name="connsiteY1" fmla="*/ 0 h 1304745"/>
                <a:gd name="connsiteX2" fmla="*/ 3261863 w 3261863"/>
                <a:gd name="connsiteY2" fmla="*/ 652373 h 1304745"/>
                <a:gd name="connsiteX3" fmla="*/ 2609491 w 3261863"/>
                <a:gd name="connsiteY3" fmla="*/ 1304745 h 1304745"/>
                <a:gd name="connsiteX4" fmla="*/ 0 w 3261863"/>
                <a:gd name="connsiteY4" fmla="*/ 1304745 h 1304745"/>
                <a:gd name="connsiteX5" fmla="*/ 652373 w 3261863"/>
                <a:gd name="connsiteY5" fmla="*/ 652373 h 1304745"/>
                <a:gd name="connsiteX6" fmla="*/ 0 w 3261863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1863" h="1304745">
                  <a:moveTo>
                    <a:pt x="0" y="0"/>
                  </a:moveTo>
                  <a:lnTo>
                    <a:pt x="2609491" y="0"/>
                  </a:lnTo>
                  <a:lnTo>
                    <a:pt x="3261863" y="652373"/>
                  </a:lnTo>
                  <a:lnTo>
                    <a:pt x="2609491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Costa Cabral refugia-se em Espanha.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545898" y="2859098"/>
              <a:ext cx="6088982" cy="1304745"/>
            </a:xfrm>
            <a:custGeom>
              <a:avLst/>
              <a:gdLst>
                <a:gd name="connsiteX0" fmla="*/ 0 w 6024236"/>
                <a:gd name="connsiteY0" fmla="*/ 0 h 1304745"/>
                <a:gd name="connsiteX1" fmla="*/ 5371864 w 6024236"/>
                <a:gd name="connsiteY1" fmla="*/ 0 h 1304745"/>
                <a:gd name="connsiteX2" fmla="*/ 6024236 w 6024236"/>
                <a:gd name="connsiteY2" fmla="*/ 652373 h 1304745"/>
                <a:gd name="connsiteX3" fmla="*/ 5371864 w 6024236"/>
                <a:gd name="connsiteY3" fmla="*/ 1304745 h 1304745"/>
                <a:gd name="connsiteX4" fmla="*/ 0 w 6024236"/>
                <a:gd name="connsiteY4" fmla="*/ 1304745 h 1304745"/>
                <a:gd name="connsiteX5" fmla="*/ 652373 w 6024236"/>
                <a:gd name="connsiteY5" fmla="*/ 652373 h 1304745"/>
                <a:gd name="connsiteX6" fmla="*/ 0 w 6024236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4236" h="1304745">
                  <a:moveTo>
                    <a:pt x="0" y="0"/>
                  </a:moveTo>
                  <a:lnTo>
                    <a:pt x="5371864" y="0"/>
                  </a:lnTo>
                  <a:lnTo>
                    <a:pt x="6024236" y="652373"/>
                  </a:lnTo>
                  <a:lnTo>
                    <a:pt x="5371864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Empossado o novo governo liderado pelo Duque de Palmela.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57899" y="4640695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Meses seguintes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545898" y="4640695"/>
              <a:ext cx="6088982" cy="1304745"/>
            </a:xfrm>
            <a:custGeom>
              <a:avLst/>
              <a:gdLst>
                <a:gd name="connsiteX0" fmla="*/ 0 w 5951106"/>
                <a:gd name="connsiteY0" fmla="*/ 0 h 1304745"/>
                <a:gd name="connsiteX1" fmla="*/ 5298734 w 5951106"/>
                <a:gd name="connsiteY1" fmla="*/ 0 h 1304745"/>
                <a:gd name="connsiteX2" fmla="*/ 5951106 w 5951106"/>
                <a:gd name="connsiteY2" fmla="*/ 652373 h 1304745"/>
                <a:gd name="connsiteX3" fmla="*/ 5298734 w 5951106"/>
                <a:gd name="connsiteY3" fmla="*/ 1304745 h 1304745"/>
                <a:gd name="connsiteX4" fmla="*/ 0 w 5951106"/>
                <a:gd name="connsiteY4" fmla="*/ 1304745 h 1304745"/>
                <a:gd name="connsiteX5" fmla="*/ 652373 w 5951106"/>
                <a:gd name="connsiteY5" fmla="*/ 652373 h 1304745"/>
                <a:gd name="connsiteX6" fmla="*/ 0 w 5951106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1106" h="1304745">
                  <a:moveTo>
                    <a:pt x="0" y="0"/>
                  </a:moveTo>
                  <a:lnTo>
                    <a:pt x="5298734" y="0"/>
                  </a:lnTo>
                  <a:lnTo>
                    <a:pt x="5951106" y="652373"/>
                  </a:lnTo>
                  <a:lnTo>
                    <a:pt x="5298734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Política de conciliação:</a:t>
              </a:r>
              <a:br>
                <a:rPr lang="pt-PT" sz="2000" kern="1200" dirty="0"/>
              </a:br>
              <a:r>
                <a:rPr lang="pt-PT" sz="2000" kern="1200" dirty="0"/>
                <a:t>desmobilização das juntas revolucionárias.</a:t>
              </a:r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As consequências da Revolta da Maria da Fonte</a:t>
            </a:r>
          </a:p>
        </p:txBody>
      </p:sp>
    </p:spTree>
    <p:extLst>
      <p:ext uri="{BB962C8B-B14F-4D97-AF65-F5344CB8AC3E}">
        <p14:creationId xmlns:p14="http://schemas.microsoft.com/office/powerpoint/2010/main" val="28178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4172" y="1196752"/>
            <a:ext cx="8496301" cy="4378145"/>
            <a:chOff x="323528" y="1767738"/>
            <a:chExt cx="8496301" cy="3369374"/>
          </a:xfrm>
        </p:grpSpPr>
        <p:sp>
          <p:nvSpPr>
            <p:cNvPr id="5" name="Forma livre 4"/>
            <p:cNvSpPr/>
            <p:nvPr/>
          </p:nvSpPr>
          <p:spPr>
            <a:xfrm rot="16200000">
              <a:off x="46796" y="2048687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97739" tIns="113158" rIns="146686" bIns="2213851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73005" y="1816334"/>
              <a:ext cx="2563131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solidFill>
                    <a:schemeClr val="tx1"/>
                  </a:solidFill>
                </a:rPr>
                <a:t>O duque de Saldanha foi convidado a formar governo, o que assumiu contornos de golpe </a:t>
              </a:r>
              <a:r>
                <a:rPr lang="pt-PT" sz="2200" kern="1200">
                  <a:solidFill>
                    <a:schemeClr val="tx1"/>
                  </a:solidFill>
                </a:rPr>
                <a:t>de Estado</a:t>
              </a:r>
              <a:r>
                <a:rPr lang="pt-PT" sz="2200" kern="1200" dirty="0">
                  <a:solidFill>
                    <a:schemeClr val="tx1"/>
                  </a:solidFill>
                </a:rPr>
                <a:t>: “A Emboscada</a:t>
              </a:r>
              <a:r>
                <a:rPr lang="pt-PT" sz="2200" dirty="0">
                  <a:solidFill>
                    <a:schemeClr val="tx1"/>
                  </a:solidFill>
                </a:rPr>
                <a:t>”</a:t>
              </a:r>
              <a:r>
                <a:rPr lang="pt-PT" sz="2200" kern="1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8" name="Forma livre 17"/>
            <p:cNvSpPr/>
            <p:nvPr/>
          </p:nvSpPr>
          <p:spPr>
            <a:xfrm rot="16200000">
              <a:off x="2911610" y="2044470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97740" tIns="113157" rIns="146685" bIns="2213852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/>
            </a:p>
          </p:txBody>
        </p:sp>
        <p:sp>
          <p:nvSpPr>
            <p:cNvPr id="19" name="Fluxograma: extrair 18"/>
            <p:cNvSpPr/>
            <p:nvPr/>
          </p:nvSpPr>
          <p:spPr>
            <a:xfrm rot="5400000">
              <a:off x="2958277" y="4405703"/>
              <a:ext cx="487802" cy="415097"/>
            </a:xfrm>
            <a:prstGeom prst="flowChartExtra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3357563" y="1816334"/>
              <a:ext cx="2532735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-223069"/>
                <a:satOff val="-11920"/>
                <a:lumOff val="296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solidFill>
                    <a:schemeClr val="tx1"/>
                  </a:solidFill>
                </a:rPr>
                <a:t>Formou-se no Porto uma Junta em oposição ao governo de Lisboa (Junta Provisional do Reino).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 rot="16200000">
              <a:off x="5775781" y="2044470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97740" tIns="113158" rIns="146685" bIns="2213851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 dirty="0"/>
            </a:p>
          </p:txBody>
        </p:sp>
        <p:sp>
          <p:nvSpPr>
            <p:cNvPr id="22" name="Fluxograma: extrair 21"/>
            <p:cNvSpPr/>
            <p:nvPr/>
          </p:nvSpPr>
          <p:spPr>
            <a:xfrm rot="5400000">
              <a:off x="5822449" y="4405703"/>
              <a:ext cx="487802" cy="415097"/>
            </a:xfrm>
            <a:prstGeom prst="flowChartExtra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6240312" y="1816334"/>
              <a:ext cx="2393727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-223069"/>
                <a:satOff val="-11920"/>
                <a:lumOff val="296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solidFill>
                    <a:schemeClr val="tx1"/>
                  </a:solidFill>
                </a:rPr>
                <a:t>Retomou-se a guerra civil: Patuleia.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200" kern="1200" dirty="0">
                <a:solidFill>
                  <a:schemeClr val="tx1"/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solidFill>
                    <a:schemeClr val="tx1"/>
                  </a:solidFill>
                </a:rPr>
                <a:t>Os revoltosos renderam-se a 31 de maio de 1847.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200" kern="1200" dirty="0">
                <a:solidFill>
                  <a:schemeClr val="tx1"/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>
                  <a:solidFill>
                    <a:schemeClr val="tx1"/>
                  </a:solidFill>
                </a:rPr>
                <a:t>A paz foi assinada na Convenção do </a:t>
              </a:r>
              <a:r>
                <a:rPr lang="pt-PT" sz="2200" kern="1200" dirty="0" err="1">
                  <a:solidFill>
                    <a:schemeClr val="tx1"/>
                  </a:solidFill>
                </a:rPr>
                <a:t>Gramido</a:t>
              </a:r>
              <a:r>
                <a:rPr lang="pt-PT" sz="2200" kern="1200" dirty="0">
                  <a:solidFill>
                    <a:schemeClr val="tx1"/>
                  </a:solidFill>
                </a:rPr>
                <a:t>.</a:t>
              </a: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24171" y="5706410"/>
            <a:ext cx="849630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duque de Saldanha, em 1851, desencadeou um novo golpe de Estado que afastou Costa Cabral definitivamente do poder.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42" y="3573016"/>
            <a:ext cx="1267199" cy="1824153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O fim do cabralismo</a:t>
            </a:r>
          </a:p>
        </p:txBody>
      </p:sp>
    </p:spTree>
    <p:extLst>
      <p:ext uri="{BB962C8B-B14F-4D97-AF65-F5344CB8AC3E}">
        <p14:creationId xmlns:p14="http://schemas.microsoft.com/office/powerpoint/2010/main" val="31322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5074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104729" y="3046529"/>
            <a:ext cx="8785618" cy="3421469"/>
            <a:chOff x="467544" y="2537582"/>
            <a:chExt cx="8499907" cy="3697712"/>
          </a:xfrm>
        </p:grpSpPr>
        <p:sp>
          <p:nvSpPr>
            <p:cNvPr id="25" name="Forma 24"/>
            <p:cNvSpPr/>
            <p:nvPr/>
          </p:nvSpPr>
          <p:spPr>
            <a:xfrm>
              <a:off x="467544" y="2537582"/>
              <a:ext cx="8499907" cy="3697712"/>
            </a:xfrm>
            <a:prstGeom prst="leftRightRibb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39367" y="3334337"/>
              <a:ext cx="3917014" cy="1412551"/>
            </a:xfrm>
            <a:custGeom>
              <a:avLst/>
              <a:gdLst>
                <a:gd name="connsiteX0" fmla="*/ 0 w 3662676"/>
                <a:gd name="connsiteY0" fmla="*/ 0 h 4013166"/>
                <a:gd name="connsiteX1" fmla="*/ 3662676 w 3662676"/>
                <a:gd name="connsiteY1" fmla="*/ 0 h 4013166"/>
                <a:gd name="connsiteX2" fmla="*/ 3662676 w 3662676"/>
                <a:gd name="connsiteY2" fmla="*/ 4013166 h 4013166"/>
                <a:gd name="connsiteX3" fmla="*/ 0 w 3662676"/>
                <a:gd name="connsiteY3" fmla="*/ 4013166 h 4013166"/>
                <a:gd name="connsiteX4" fmla="*/ 0 w 3662676"/>
                <a:gd name="connsiteY4" fmla="*/ 0 h 40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676" h="4013166">
                  <a:moveTo>
                    <a:pt x="0" y="0"/>
                  </a:moveTo>
                  <a:lnTo>
                    <a:pt x="3662676" y="0"/>
                  </a:lnTo>
                  <a:lnTo>
                    <a:pt x="3662676" y="4013166"/>
                  </a:lnTo>
                  <a:lnTo>
                    <a:pt x="0" y="40131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spAutoFit/>
            </a:bodyPr>
            <a:lstStyle/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kern="1200" dirty="0">
                  <a:solidFill>
                    <a:schemeClr val="tx1"/>
                  </a:solidFill>
                </a:rPr>
                <a:t>Constituição 1822</a:t>
              </a:r>
              <a:br>
                <a:rPr lang="pt-PT" b="1" kern="1200" dirty="0">
                  <a:solidFill>
                    <a:schemeClr val="tx1"/>
                  </a:solidFill>
                </a:rPr>
              </a:br>
              <a:r>
                <a:rPr lang="pt-PT" b="1" kern="1200" dirty="0">
                  <a:solidFill>
                    <a:schemeClr val="tx1"/>
                  </a:solidFill>
                </a:rPr>
                <a:t>Aprovada pelas Cortes Constituintes VINTISMO</a:t>
              </a:r>
              <a:br>
                <a:rPr lang="pt-PT" b="1" kern="1200" dirty="0">
                  <a:solidFill>
                    <a:schemeClr val="tx1"/>
                  </a:solidFill>
                </a:rPr>
              </a:br>
              <a:r>
                <a:rPr lang="pt-PT" b="1" kern="1200" dirty="0">
                  <a:solidFill>
                    <a:schemeClr val="tx1"/>
                  </a:solidFill>
                </a:rPr>
                <a:t>REVOLUÇÃO SETEMBRISTA 1836</a:t>
              </a: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4590117" y="4006118"/>
              <a:ext cx="3341891" cy="1412551"/>
            </a:xfrm>
            <a:custGeom>
              <a:avLst/>
              <a:gdLst>
                <a:gd name="connsiteX0" fmla="*/ 0 w 3341891"/>
                <a:gd name="connsiteY0" fmla="*/ 0 h 2064912"/>
                <a:gd name="connsiteX1" fmla="*/ 3341891 w 3341891"/>
                <a:gd name="connsiteY1" fmla="*/ 0 h 2064912"/>
                <a:gd name="connsiteX2" fmla="*/ 3341891 w 3341891"/>
                <a:gd name="connsiteY2" fmla="*/ 2064912 h 2064912"/>
                <a:gd name="connsiteX3" fmla="*/ 0 w 3341891"/>
                <a:gd name="connsiteY3" fmla="*/ 2064912 h 2064912"/>
                <a:gd name="connsiteX4" fmla="*/ 0 w 3341891"/>
                <a:gd name="connsiteY4" fmla="*/ 0 h 206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1891" h="2064912">
                  <a:moveTo>
                    <a:pt x="0" y="0"/>
                  </a:moveTo>
                  <a:lnTo>
                    <a:pt x="3341891" y="0"/>
                  </a:lnTo>
                  <a:lnTo>
                    <a:pt x="3341891" y="2064912"/>
                  </a:lnTo>
                  <a:lnTo>
                    <a:pt x="0" y="20649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spAutoFit/>
            </a:bodyPr>
            <a:lstStyle/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>
                  <a:solidFill>
                    <a:schemeClr val="tx1"/>
                  </a:solidFill>
                </a:rPr>
                <a:t>Carta Constitucional de 1826</a:t>
              </a:r>
              <a:br>
                <a:rPr lang="pt-PT" b="1" kern="1200" dirty="0">
                  <a:solidFill>
                    <a:schemeClr val="tx1"/>
                  </a:solidFill>
                </a:rPr>
              </a:br>
              <a:r>
                <a:rPr lang="pt-PT" b="1" kern="1200" dirty="0">
                  <a:solidFill>
                    <a:schemeClr val="tx1"/>
                  </a:solidFill>
                </a:rPr>
                <a:t>outorgada pelo rei D. Pedro -</a:t>
              </a:r>
            </a:p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>
                  <a:solidFill>
                    <a:schemeClr val="tx1"/>
                  </a:solidFill>
                </a:rPr>
                <a:t>CARTISMO</a:t>
              </a:r>
            </a:p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>
                  <a:solidFill>
                    <a:schemeClr val="tx1"/>
                  </a:solidFill>
                </a:rPr>
                <a:t>GOVERNO CARTISTA APÓS 1842</a:t>
              </a: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259632" y="1268760"/>
            <a:ext cx="6427037" cy="1907189"/>
            <a:chOff x="2149456" y="420415"/>
            <a:chExt cx="4456653" cy="2153231"/>
          </a:xfrm>
        </p:grpSpPr>
        <p:sp>
          <p:nvSpPr>
            <p:cNvPr id="18" name="Forma livre 17"/>
            <p:cNvSpPr/>
            <p:nvPr/>
          </p:nvSpPr>
          <p:spPr>
            <a:xfrm>
              <a:off x="2798572" y="420415"/>
              <a:ext cx="3337535" cy="123886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57785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APÓS A GUERRA CIVIL –</a:t>
              </a:r>
              <a:br>
                <a:rPr lang="pt-PT" sz="2000" b="1" kern="1200" dirty="0"/>
              </a:br>
              <a:r>
                <a:rPr lang="pt-PT" sz="2000" b="1" kern="1200" dirty="0"/>
                <a:t>VITÓRIA DO LIBERALISMO</a:t>
              </a:r>
              <a:br>
                <a:rPr lang="pt-PT" sz="2000" b="1" kern="1200" dirty="0"/>
              </a:br>
              <a:r>
                <a:rPr lang="pt-PT" sz="2000" b="1" kern="1200" dirty="0"/>
                <a:t>1834  </a:t>
              </a: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5195307" y="1918118"/>
              <a:ext cx="1410802" cy="52763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CARTISTAS</a:t>
              </a: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734485" y="1788395"/>
              <a:ext cx="1380676" cy="785251"/>
            </a:xfrm>
            <a:custGeom>
              <a:avLst/>
              <a:gdLst>
                <a:gd name="connsiteX0" fmla="*/ 0 w 1689825"/>
                <a:gd name="connsiteY0" fmla="*/ 392626 h 785251"/>
                <a:gd name="connsiteX1" fmla="*/ 392626 w 1689825"/>
                <a:gd name="connsiteY1" fmla="*/ 0 h 785251"/>
                <a:gd name="connsiteX2" fmla="*/ 392626 w 1689825"/>
                <a:gd name="connsiteY2" fmla="*/ 157050 h 785251"/>
                <a:gd name="connsiteX3" fmla="*/ 1297200 w 1689825"/>
                <a:gd name="connsiteY3" fmla="*/ 157050 h 785251"/>
                <a:gd name="connsiteX4" fmla="*/ 1297200 w 1689825"/>
                <a:gd name="connsiteY4" fmla="*/ 0 h 785251"/>
                <a:gd name="connsiteX5" fmla="*/ 1689825 w 1689825"/>
                <a:gd name="connsiteY5" fmla="*/ 392626 h 785251"/>
                <a:gd name="connsiteX6" fmla="*/ 1297200 w 1689825"/>
                <a:gd name="connsiteY6" fmla="*/ 785251 h 785251"/>
                <a:gd name="connsiteX7" fmla="*/ 1297200 w 1689825"/>
                <a:gd name="connsiteY7" fmla="*/ 628201 h 785251"/>
                <a:gd name="connsiteX8" fmla="*/ 392626 w 1689825"/>
                <a:gd name="connsiteY8" fmla="*/ 628201 h 785251"/>
                <a:gd name="connsiteX9" fmla="*/ 392626 w 1689825"/>
                <a:gd name="connsiteY9" fmla="*/ 785251 h 785251"/>
                <a:gd name="connsiteX10" fmla="*/ 0 w 1689825"/>
                <a:gd name="connsiteY10" fmla="*/ 392626 h 78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825" h="785251">
                  <a:moveTo>
                    <a:pt x="1689825" y="392625"/>
                  </a:moveTo>
                  <a:lnTo>
                    <a:pt x="1297199" y="785250"/>
                  </a:lnTo>
                  <a:lnTo>
                    <a:pt x="1297199" y="628200"/>
                  </a:lnTo>
                  <a:lnTo>
                    <a:pt x="392625" y="628200"/>
                  </a:lnTo>
                  <a:lnTo>
                    <a:pt x="392625" y="785250"/>
                  </a:lnTo>
                  <a:lnTo>
                    <a:pt x="0" y="392625"/>
                  </a:lnTo>
                  <a:lnTo>
                    <a:pt x="392625" y="1"/>
                  </a:lnTo>
                  <a:lnTo>
                    <a:pt x="392625" y="157051"/>
                  </a:lnTo>
                  <a:lnTo>
                    <a:pt x="1297199" y="157051"/>
                  </a:lnTo>
                  <a:lnTo>
                    <a:pt x="1297199" y="1"/>
                  </a:lnTo>
                  <a:lnTo>
                    <a:pt x="1689825" y="392625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35575" tIns="157049" rIns="235574" bIns="157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RIVALIDADE</a:t>
              </a: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2149456" y="1918118"/>
              <a:ext cx="1505686" cy="5276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VINTISTAS</a:t>
              </a:r>
            </a:p>
          </p:txBody>
        </p:sp>
        <p:sp>
          <p:nvSpPr>
            <p:cNvPr id="23" name="Forma livre 22"/>
            <p:cNvSpPr/>
            <p:nvPr/>
          </p:nvSpPr>
          <p:spPr>
            <a:xfrm rot="16200000">
              <a:off x="3060672" y="1671495"/>
              <a:ext cx="803280" cy="211446"/>
            </a:xfrm>
            <a:custGeom>
              <a:avLst/>
              <a:gdLst>
                <a:gd name="connsiteX0" fmla="*/ 0 w 619580"/>
                <a:gd name="connsiteY0" fmla="*/ 166449 h 332897"/>
                <a:gd name="connsiteX1" fmla="*/ 166449 w 619580"/>
                <a:gd name="connsiteY1" fmla="*/ 0 h 332897"/>
                <a:gd name="connsiteX2" fmla="*/ 166449 w 619580"/>
                <a:gd name="connsiteY2" fmla="*/ 66579 h 332897"/>
                <a:gd name="connsiteX3" fmla="*/ 453132 w 619580"/>
                <a:gd name="connsiteY3" fmla="*/ 66579 h 332897"/>
                <a:gd name="connsiteX4" fmla="*/ 453132 w 619580"/>
                <a:gd name="connsiteY4" fmla="*/ 0 h 332897"/>
                <a:gd name="connsiteX5" fmla="*/ 619580 w 619580"/>
                <a:gd name="connsiteY5" fmla="*/ 166449 h 332897"/>
                <a:gd name="connsiteX6" fmla="*/ 453132 w 619580"/>
                <a:gd name="connsiteY6" fmla="*/ 332897 h 332897"/>
                <a:gd name="connsiteX7" fmla="*/ 453132 w 619580"/>
                <a:gd name="connsiteY7" fmla="*/ 266318 h 332897"/>
                <a:gd name="connsiteX8" fmla="*/ 166449 w 619580"/>
                <a:gd name="connsiteY8" fmla="*/ 266318 h 332897"/>
                <a:gd name="connsiteX9" fmla="*/ 166449 w 619580"/>
                <a:gd name="connsiteY9" fmla="*/ 332897 h 332897"/>
                <a:gd name="connsiteX10" fmla="*/ 0 w 619580"/>
                <a:gd name="connsiteY10" fmla="*/ 166449 h 33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580" h="332897">
                  <a:moveTo>
                    <a:pt x="0" y="166449"/>
                  </a:moveTo>
                  <a:lnTo>
                    <a:pt x="166449" y="0"/>
                  </a:lnTo>
                  <a:lnTo>
                    <a:pt x="166449" y="66579"/>
                  </a:lnTo>
                  <a:lnTo>
                    <a:pt x="453132" y="66579"/>
                  </a:lnTo>
                  <a:lnTo>
                    <a:pt x="453132" y="0"/>
                  </a:lnTo>
                  <a:lnTo>
                    <a:pt x="619580" y="166449"/>
                  </a:lnTo>
                  <a:lnTo>
                    <a:pt x="453132" y="332897"/>
                  </a:lnTo>
                  <a:lnTo>
                    <a:pt x="453132" y="266318"/>
                  </a:lnTo>
                  <a:lnTo>
                    <a:pt x="166449" y="266318"/>
                  </a:lnTo>
                  <a:lnTo>
                    <a:pt x="166449" y="332897"/>
                  </a:lnTo>
                  <a:lnTo>
                    <a:pt x="0" y="16644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868" tIns="66578" rIns="99869" bIns="665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/>
            </a:p>
          </p:txBody>
        </p:sp>
        <p:sp>
          <p:nvSpPr>
            <p:cNvPr id="28" name="Forma livre 22"/>
            <p:cNvSpPr/>
            <p:nvPr/>
          </p:nvSpPr>
          <p:spPr>
            <a:xfrm rot="16200000">
              <a:off x="4987535" y="1671497"/>
              <a:ext cx="803280" cy="211446"/>
            </a:xfrm>
            <a:custGeom>
              <a:avLst/>
              <a:gdLst>
                <a:gd name="connsiteX0" fmla="*/ 0 w 619580"/>
                <a:gd name="connsiteY0" fmla="*/ 166449 h 332897"/>
                <a:gd name="connsiteX1" fmla="*/ 166449 w 619580"/>
                <a:gd name="connsiteY1" fmla="*/ 0 h 332897"/>
                <a:gd name="connsiteX2" fmla="*/ 166449 w 619580"/>
                <a:gd name="connsiteY2" fmla="*/ 66579 h 332897"/>
                <a:gd name="connsiteX3" fmla="*/ 453132 w 619580"/>
                <a:gd name="connsiteY3" fmla="*/ 66579 h 332897"/>
                <a:gd name="connsiteX4" fmla="*/ 453132 w 619580"/>
                <a:gd name="connsiteY4" fmla="*/ 0 h 332897"/>
                <a:gd name="connsiteX5" fmla="*/ 619580 w 619580"/>
                <a:gd name="connsiteY5" fmla="*/ 166449 h 332897"/>
                <a:gd name="connsiteX6" fmla="*/ 453132 w 619580"/>
                <a:gd name="connsiteY6" fmla="*/ 332897 h 332897"/>
                <a:gd name="connsiteX7" fmla="*/ 453132 w 619580"/>
                <a:gd name="connsiteY7" fmla="*/ 266318 h 332897"/>
                <a:gd name="connsiteX8" fmla="*/ 166449 w 619580"/>
                <a:gd name="connsiteY8" fmla="*/ 266318 h 332897"/>
                <a:gd name="connsiteX9" fmla="*/ 166449 w 619580"/>
                <a:gd name="connsiteY9" fmla="*/ 332897 h 332897"/>
                <a:gd name="connsiteX10" fmla="*/ 0 w 619580"/>
                <a:gd name="connsiteY10" fmla="*/ 166449 h 33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580" h="332897">
                  <a:moveTo>
                    <a:pt x="0" y="166449"/>
                  </a:moveTo>
                  <a:lnTo>
                    <a:pt x="166449" y="0"/>
                  </a:lnTo>
                  <a:lnTo>
                    <a:pt x="166449" y="66579"/>
                  </a:lnTo>
                  <a:lnTo>
                    <a:pt x="453132" y="66579"/>
                  </a:lnTo>
                  <a:lnTo>
                    <a:pt x="453132" y="0"/>
                  </a:lnTo>
                  <a:lnTo>
                    <a:pt x="619580" y="166449"/>
                  </a:lnTo>
                  <a:lnTo>
                    <a:pt x="453132" y="332897"/>
                  </a:lnTo>
                  <a:lnTo>
                    <a:pt x="453132" y="266318"/>
                  </a:lnTo>
                  <a:lnTo>
                    <a:pt x="166449" y="266318"/>
                  </a:lnTo>
                  <a:lnTo>
                    <a:pt x="166449" y="332897"/>
                  </a:lnTo>
                  <a:lnTo>
                    <a:pt x="0" y="16644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868" tIns="66578" rIns="99869" bIns="665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/>
            </a:p>
          </p:txBody>
        </p:sp>
      </p:grpSp>
      <p:sp>
        <p:nvSpPr>
          <p:cNvPr id="15" name="Chamada com seta para baixo 14"/>
          <p:cNvSpPr/>
          <p:nvPr/>
        </p:nvSpPr>
        <p:spPr>
          <a:xfrm>
            <a:off x="6048030" y="3010456"/>
            <a:ext cx="1295504" cy="1224983"/>
          </a:xfrm>
          <a:prstGeom prst="downArrowCallout">
            <a:avLst>
              <a:gd name="adj1" fmla="val 15585"/>
              <a:gd name="adj2" fmla="val 15586"/>
              <a:gd name="adj3" fmla="val 14913"/>
              <a:gd name="adj4" fmla="val 380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APOIAM</a:t>
            </a: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pt-PT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</a:p>
        </p:txBody>
      </p:sp>
      <p:sp>
        <p:nvSpPr>
          <p:cNvPr id="29" name="Chamada com seta para baixo 14"/>
          <p:cNvSpPr/>
          <p:nvPr/>
        </p:nvSpPr>
        <p:spPr>
          <a:xfrm>
            <a:off x="1673738" y="3010457"/>
            <a:ext cx="1295504" cy="696514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APOIAM</a:t>
            </a:r>
          </a:p>
        </p:txBody>
      </p:sp>
    </p:spTree>
    <p:extLst>
      <p:ext uri="{BB962C8B-B14F-4D97-AF65-F5344CB8AC3E}">
        <p14:creationId xmlns:p14="http://schemas.microsoft.com/office/powerpoint/2010/main" val="37732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mada com seta para baixo 13"/>
          <p:cNvSpPr/>
          <p:nvPr/>
        </p:nvSpPr>
        <p:spPr>
          <a:xfrm>
            <a:off x="611560" y="1133847"/>
            <a:ext cx="7920880" cy="2439780"/>
          </a:xfrm>
          <a:prstGeom prst="downArrowCallout">
            <a:avLst>
              <a:gd name="adj1" fmla="val 19598"/>
              <a:gd name="adj2" fmla="val 20273"/>
              <a:gd name="adj3" fmla="val 16559"/>
              <a:gd name="adj4" fmla="val 649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r>
              <a:rPr lang="pt-PT" sz="2000" b="1" dirty="0">
                <a:solidFill>
                  <a:schemeClr val="tx1"/>
                </a:solidFill>
              </a:rPr>
              <a:t>O período compreendido entre 1836 e 1851 foi marcado por forte instabilidade política opondo vintistas e cartistas.</a:t>
            </a:r>
          </a:p>
          <a:p>
            <a:pPr algn="ctr">
              <a:lnSpc>
                <a:spcPts val="2200"/>
              </a:lnSpc>
            </a:pPr>
            <a:endParaRPr lang="pt-PT" sz="2000" b="1" dirty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</a:pPr>
            <a:r>
              <a:rPr lang="pt-PT" sz="2000" b="1" dirty="0">
                <a:solidFill>
                  <a:schemeClr val="tx1"/>
                </a:solidFill>
              </a:rPr>
              <a:t> O confronto entre vintistas e cartistas acabou por se traduzir em dois projetos políticos diferenciados:</a:t>
            </a:r>
          </a:p>
          <a:p>
            <a:pPr algn="ctr">
              <a:lnSpc>
                <a:spcPts val="2400"/>
              </a:lnSpc>
            </a:pP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79713" y="3596186"/>
            <a:ext cx="5184576" cy="3035273"/>
            <a:chOff x="2798700" y="2978764"/>
            <a:chExt cx="5210147" cy="3817768"/>
          </a:xfrm>
        </p:grpSpPr>
        <p:sp>
          <p:nvSpPr>
            <p:cNvPr id="4" name="Forma livre 3"/>
            <p:cNvSpPr/>
            <p:nvPr/>
          </p:nvSpPr>
          <p:spPr>
            <a:xfrm>
              <a:off x="3399399" y="2978764"/>
              <a:ext cx="4609446" cy="1847933"/>
            </a:xfrm>
            <a:custGeom>
              <a:avLst/>
              <a:gdLst>
                <a:gd name="connsiteX0" fmla="*/ 0 w 5077781"/>
                <a:gd name="connsiteY0" fmla="*/ 0 h 1767999"/>
                <a:gd name="connsiteX1" fmla="*/ 4193782 w 5077781"/>
                <a:gd name="connsiteY1" fmla="*/ 0 h 1767999"/>
                <a:gd name="connsiteX2" fmla="*/ 5077781 w 5077781"/>
                <a:gd name="connsiteY2" fmla="*/ 884000 h 1767999"/>
                <a:gd name="connsiteX3" fmla="*/ 4193782 w 5077781"/>
                <a:gd name="connsiteY3" fmla="*/ 1767999 h 1767999"/>
                <a:gd name="connsiteX4" fmla="*/ 0 w 5077781"/>
                <a:gd name="connsiteY4" fmla="*/ 1767999 h 1767999"/>
                <a:gd name="connsiteX5" fmla="*/ 0 w 5077781"/>
                <a:gd name="connsiteY5" fmla="*/ 0 h 17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7781" h="1767999">
                  <a:moveTo>
                    <a:pt x="5077781" y="1767998"/>
                  </a:moveTo>
                  <a:lnTo>
                    <a:pt x="883999" y="1767998"/>
                  </a:lnTo>
                  <a:lnTo>
                    <a:pt x="0" y="883999"/>
                  </a:lnTo>
                  <a:lnTo>
                    <a:pt x="883999" y="1"/>
                  </a:lnTo>
                  <a:lnTo>
                    <a:pt x="5077781" y="1"/>
                  </a:lnTo>
                  <a:lnTo>
                    <a:pt x="5077781" y="176799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21639" tIns="36000" rIns="396000" bIns="72000" numCol="1" spcCol="1270" anchor="ctr" anchorCtr="0">
              <a:no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dirty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solidFill>
                    <a:schemeClr val="tx1"/>
                  </a:solidFill>
                </a:rPr>
                <a:t>VINTISMO</a:t>
              </a:r>
              <a:br>
                <a:rPr lang="pt-PT" sz="2000" kern="1200" dirty="0">
                  <a:solidFill>
                    <a:schemeClr val="tx1"/>
                  </a:solidFill>
                </a:rPr>
              </a:br>
              <a:r>
                <a:rPr lang="pt-PT" sz="2000" kern="1200" dirty="0">
                  <a:solidFill>
                    <a:schemeClr val="tx1"/>
                  </a:solidFill>
                </a:rPr>
                <a:t>Revolução setembrista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>
                  <a:solidFill>
                    <a:schemeClr val="tx1"/>
                  </a:solidFill>
                </a:rPr>
                <a:t>1836 a 1842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solidFill>
                    <a:schemeClr val="tx1"/>
                  </a:solidFill>
                </a:rPr>
                <a:t>Liderado por </a:t>
              </a:r>
              <a:r>
                <a:rPr lang="pt-PT" sz="2000" b="1" kern="1200" dirty="0">
                  <a:solidFill>
                    <a:schemeClr val="tx1"/>
                  </a:solidFill>
                </a:rPr>
                <a:t>Passos Manuel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798700" y="3043506"/>
              <a:ext cx="1129911" cy="1605847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267928" y="4960620"/>
              <a:ext cx="4740919" cy="1835912"/>
            </a:xfrm>
            <a:custGeom>
              <a:avLst/>
              <a:gdLst>
                <a:gd name="connsiteX0" fmla="*/ 0 w 4453334"/>
                <a:gd name="connsiteY0" fmla="*/ 0 h 1767999"/>
                <a:gd name="connsiteX1" fmla="*/ 3569335 w 4453334"/>
                <a:gd name="connsiteY1" fmla="*/ 0 h 1767999"/>
                <a:gd name="connsiteX2" fmla="*/ 4453334 w 4453334"/>
                <a:gd name="connsiteY2" fmla="*/ 884000 h 1767999"/>
                <a:gd name="connsiteX3" fmla="*/ 3569335 w 4453334"/>
                <a:gd name="connsiteY3" fmla="*/ 1767999 h 1767999"/>
                <a:gd name="connsiteX4" fmla="*/ 0 w 4453334"/>
                <a:gd name="connsiteY4" fmla="*/ 1767999 h 1767999"/>
                <a:gd name="connsiteX5" fmla="*/ 0 w 4453334"/>
                <a:gd name="connsiteY5" fmla="*/ 0 h 17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3334" h="1767999">
                  <a:moveTo>
                    <a:pt x="4453334" y="1767998"/>
                  </a:moveTo>
                  <a:lnTo>
                    <a:pt x="883999" y="1767998"/>
                  </a:lnTo>
                  <a:lnTo>
                    <a:pt x="0" y="883999"/>
                  </a:lnTo>
                  <a:lnTo>
                    <a:pt x="883999" y="1"/>
                  </a:lnTo>
                  <a:lnTo>
                    <a:pt x="4453334" y="1"/>
                  </a:lnTo>
                  <a:lnTo>
                    <a:pt x="4453334" y="1767998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21639" tIns="36000" rIns="396000" bIns="72000" numCol="1" spcCol="1270" anchor="ctr" anchorCtr="0">
              <a:no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CARTISMO</a:t>
              </a:r>
              <a:br>
                <a:rPr lang="pt-PT" sz="2000" kern="1200" dirty="0"/>
              </a:br>
              <a:r>
                <a:rPr lang="pt-PT" sz="2000" kern="1200" dirty="0"/>
                <a:t>Governo cartista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1842 a 1851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Liderado por </a:t>
              </a:r>
              <a:r>
                <a:rPr lang="pt-PT" sz="2000" b="1" kern="1200" dirty="0"/>
                <a:t>Costa Cabral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98700" y="4960623"/>
              <a:ext cx="1129911" cy="163100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9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2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5864" y="1124744"/>
            <a:ext cx="8458006" cy="5202021"/>
            <a:chOff x="265866" y="888310"/>
            <a:chExt cx="8458006" cy="5202021"/>
          </a:xfrm>
        </p:grpSpPr>
        <p:sp>
          <p:nvSpPr>
            <p:cNvPr id="21" name="Forma livre 8"/>
            <p:cNvSpPr/>
            <p:nvPr/>
          </p:nvSpPr>
          <p:spPr>
            <a:xfrm>
              <a:off x="1335787" y="3428640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448348" y="5259426"/>
              <a:ext cx="600143" cy="146090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115618" y="3489323"/>
              <a:ext cx="454533" cy="1843022"/>
            </a:xfrm>
            <a:custGeom>
              <a:avLst/>
              <a:gdLst>
                <a:gd name="connsiteX0" fmla="*/ 0 w 375639"/>
                <a:gd name="connsiteY0" fmla="*/ 0 h 1898201"/>
                <a:gd name="connsiteX1" fmla="*/ 187819 w 375639"/>
                <a:gd name="connsiteY1" fmla="*/ 0 h 1898201"/>
                <a:gd name="connsiteX2" fmla="*/ 187819 w 375639"/>
                <a:gd name="connsiteY2" fmla="*/ 1898201 h 1898201"/>
                <a:gd name="connsiteX3" fmla="*/ 375639 w 375639"/>
                <a:gd name="connsiteY3" fmla="*/ 1898201 h 189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639" h="1898201">
                  <a:moveTo>
                    <a:pt x="0" y="0"/>
                  </a:moveTo>
                  <a:lnTo>
                    <a:pt x="187819" y="0"/>
                  </a:lnTo>
                  <a:lnTo>
                    <a:pt x="187819" y="1898201"/>
                  </a:lnTo>
                  <a:lnTo>
                    <a:pt x="375639" y="1898201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52144" tIns="900726" rIns="152145" bIns="90072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700" kern="120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364090" y="3453353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364090" y="1760547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1115618" y="1806268"/>
              <a:ext cx="454533" cy="1683053"/>
            </a:xfrm>
            <a:custGeom>
              <a:avLst/>
              <a:gdLst>
                <a:gd name="connsiteX0" fmla="*/ 0 w 375639"/>
                <a:gd name="connsiteY0" fmla="*/ 1683053 h 1683053"/>
                <a:gd name="connsiteX1" fmla="*/ 187819 w 375639"/>
                <a:gd name="connsiteY1" fmla="*/ 1683053 h 1683053"/>
                <a:gd name="connsiteX2" fmla="*/ 187819 w 375639"/>
                <a:gd name="connsiteY2" fmla="*/ 0 h 1683053"/>
                <a:gd name="connsiteX3" fmla="*/ 375639 w 375639"/>
                <a:gd name="connsiteY3" fmla="*/ 0 h 168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639" h="1683053">
                  <a:moveTo>
                    <a:pt x="0" y="1683053"/>
                  </a:moveTo>
                  <a:lnTo>
                    <a:pt x="187819" y="1683053"/>
                  </a:lnTo>
                  <a:lnTo>
                    <a:pt x="187819" y="0"/>
                  </a:lnTo>
                  <a:lnTo>
                    <a:pt x="375639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57408" tIns="798416" rIns="157408" bIns="79841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600" kern="1200"/>
            </a:p>
          </p:txBody>
        </p:sp>
        <p:sp>
          <p:nvSpPr>
            <p:cNvPr id="13" name="Forma livre 12"/>
            <p:cNvSpPr/>
            <p:nvPr/>
          </p:nvSpPr>
          <p:spPr>
            <a:xfrm rot="16200000">
              <a:off x="-1899653" y="3053829"/>
              <a:ext cx="5202021" cy="870983"/>
            </a:xfrm>
            <a:custGeom>
              <a:avLst/>
              <a:gdLst>
                <a:gd name="connsiteX0" fmla="*/ 0 w 5202021"/>
                <a:gd name="connsiteY0" fmla="*/ 0 h 572621"/>
                <a:gd name="connsiteX1" fmla="*/ 5202021 w 5202021"/>
                <a:gd name="connsiteY1" fmla="*/ 0 h 572621"/>
                <a:gd name="connsiteX2" fmla="*/ 5202021 w 5202021"/>
                <a:gd name="connsiteY2" fmla="*/ 572621 h 572621"/>
                <a:gd name="connsiteX3" fmla="*/ 0 w 5202021"/>
                <a:gd name="connsiteY3" fmla="*/ 572621 h 572621"/>
                <a:gd name="connsiteX4" fmla="*/ 0 w 5202021"/>
                <a:gd name="connsiteY4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021" h="572621">
                  <a:moveTo>
                    <a:pt x="0" y="0"/>
                  </a:moveTo>
                  <a:lnTo>
                    <a:pt x="5202021" y="0"/>
                  </a:lnTo>
                  <a:lnTo>
                    <a:pt x="5202021" y="572621"/>
                  </a:lnTo>
                  <a:lnTo>
                    <a:pt x="0" y="5726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0319" tIns="20320" rIns="20321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REVOLUÇÃO SETEMBRISTA</a:t>
              </a: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1570151" y="1169309"/>
              <a:ext cx="3793939" cy="1273920"/>
            </a:xfrm>
            <a:custGeom>
              <a:avLst/>
              <a:gdLst>
                <a:gd name="connsiteX0" fmla="*/ 0 w 3958826"/>
                <a:gd name="connsiteY0" fmla="*/ 0 h 1002917"/>
                <a:gd name="connsiteX1" fmla="*/ 3958826 w 3958826"/>
                <a:gd name="connsiteY1" fmla="*/ 0 h 1002917"/>
                <a:gd name="connsiteX2" fmla="*/ 3958826 w 3958826"/>
                <a:gd name="connsiteY2" fmla="*/ 1002917 h 1002917"/>
                <a:gd name="connsiteX3" fmla="*/ 0 w 3958826"/>
                <a:gd name="connsiteY3" fmla="*/ 1002917 h 1002917"/>
                <a:gd name="connsiteX4" fmla="*/ 0 w 3958826"/>
                <a:gd name="connsiteY4" fmla="*/ 0 h 10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8826" h="1002917">
                  <a:moveTo>
                    <a:pt x="0" y="0"/>
                  </a:moveTo>
                  <a:lnTo>
                    <a:pt x="3958826" y="0"/>
                  </a:lnTo>
                  <a:lnTo>
                    <a:pt x="3958826" y="1002917"/>
                  </a:lnTo>
                  <a:lnTo>
                    <a:pt x="0" y="10029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Nas eleições de 1836, para a formação de novas Cortes, os deputados adeptos do vintismo venceram no Porto e na Beira.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856066" y="1169309"/>
              <a:ext cx="2867806" cy="1273920"/>
            </a:xfrm>
            <a:custGeom>
              <a:avLst/>
              <a:gdLst>
                <a:gd name="connsiteX0" fmla="*/ 0 w 2473529"/>
                <a:gd name="connsiteY0" fmla="*/ 0 h 1205086"/>
                <a:gd name="connsiteX1" fmla="*/ 2473529 w 2473529"/>
                <a:gd name="connsiteY1" fmla="*/ 0 h 1205086"/>
                <a:gd name="connsiteX2" fmla="*/ 2473529 w 2473529"/>
                <a:gd name="connsiteY2" fmla="*/ 1205086 h 1205086"/>
                <a:gd name="connsiteX3" fmla="*/ 0 w 2473529"/>
                <a:gd name="connsiteY3" fmla="*/ 1205086 h 1205086"/>
                <a:gd name="connsiteX4" fmla="*/ 0 w 2473529"/>
                <a:gd name="connsiteY4" fmla="*/ 0 h 12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529" h="1205086">
                  <a:moveTo>
                    <a:pt x="0" y="0"/>
                  </a:moveTo>
                  <a:lnTo>
                    <a:pt x="2473529" y="0"/>
                  </a:lnTo>
                  <a:lnTo>
                    <a:pt x="2473529" y="1205086"/>
                  </a:lnTo>
                  <a:lnTo>
                    <a:pt x="0" y="1205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Quando chegaram a Lisboa, a 9 de setembro de 1836, deu-se uma revolta.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570151" y="2579986"/>
              <a:ext cx="3793939" cy="1838177"/>
            </a:xfrm>
            <a:custGeom>
              <a:avLst/>
              <a:gdLst>
                <a:gd name="connsiteX0" fmla="*/ 0 w 3910275"/>
                <a:gd name="connsiteY0" fmla="*/ 0 h 1499202"/>
                <a:gd name="connsiteX1" fmla="*/ 3910275 w 3910275"/>
                <a:gd name="connsiteY1" fmla="*/ 0 h 1499202"/>
                <a:gd name="connsiteX2" fmla="*/ 3910275 w 3910275"/>
                <a:gd name="connsiteY2" fmla="*/ 1499202 h 1499202"/>
                <a:gd name="connsiteX3" fmla="*/ 0 w 3910275"/>
                <a:gd name="connsiteY3" fmla="*/ 1499202 h 1499202"/>
                <a:gd name="connsiteX4" fmla="*/ 0 w 3910275"/>
                <a:gd name="connsiteY4" fmla="*/ 0 h 149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275" h="1499202">
                  <a:moveTo>
                    <a:pt x="0" y="0"/>
                  </a:moveTo>
                  <a:lnTo>
                    <a:pt x="3910275" y="0"/>
                  </a:lnTo>
                  <a:lnTo>
                    <a:pt x="3910275" y="1499202"/>
                  </a:lnTo>
                  <a:lnTo>
                    <a:pt x="0" y="1499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Populares e militares constituíram-</a:t>
              </a:r>
              <a:br>
                <a:rPr lang="pt-PT" sz="2000" kern="1200" dirty="0"/>
              </a:br>
              <a:r>
                <a:rPr lang="pt-PT" sz="2000" kern="1200" dirty="0"/>
                <a:t>-se como a base social de apoio, que </a:t>
              </a:r>
              <a:r>
                <a:rPr lang="pt-PT" sz="2000" dirty="0"/>
                <a:t>c</a:t>
              </a:r>
              <a:r>
                <a:rPr lang="pt-PT" sz="2000" kern="1200" dirty="0"/>
                <a:t>ontou, também, com o apoio da burguesia industrial urbana e dos pequenos e médios comerciantes.</a:t>
              </a: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5856066" y="2579986"/>
              <a:ext cx="2867806" cy="1838177"/>
            </a:xfrm>
            <a:custGeom>
              <a:avLst/>
              <a:gdLst>
                <a:gd name="connsiteX0" fmla="*/ 0 w 2464495"/>
                <a:gd name="connsiteY0" fmla="*/ 0 h 1894213"/>
                <a:gd name="connsiteX1" fmla="*/ 2464495 w 2464495"/>
                <a:gd name="connsiteY1" fmla="*/ 0 h 1894213"/>
                <a:gd name="connsiteX2" fmla="*/ 2464495 w 2464495"/>
                <a:gd name="connsiteY2" fmla="*/ 1894213 h 1894213"/>
                <a:gd name="connsiteX3" fmla="*/ 0 w 2464495"/>
                <a:gd name="connsiteY3" fmla="*/ 1894213 h 1894213"/>
                <a:gd name="connsiteX4" fmla="*/ 0 w 2464495"/>
                <a:gd name="connsiteY4" fmla="*/ 0 h 18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495" h="1894213">
                  <a:moveTo>
                    <a:pt x="0" y="0"/>
                  </a:moveTo>
                  <a:lnTo>
                    <a:pt x="2464495" y="0"/>
                  </a:lnTo>
                  <a:lnTo>
                    <a:pt x="2464495" y="1894213"/>
                  </a:lnTo>
                  <a:lnTo>
                    <a:pt x="0" y="18942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Estes setores estavam insatisfeitos com o favorecimento que os governos cartistas tinham dado à alta burguesia e aos grandes proprietários.</a:t>
              </a: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1570151" y="5091379"/>
              <a:ext cx="1878197" cy="427535"/>
            </a:xfrm>
            <a:custGeom>
              <a:avLst/>
              <a:gdLst>
                <a:gd name="connsiteX0" fmla="*/ 0 w 1878197"/>
                <a:gd name="connsiteY0" fmla="*/ 0 h 572621"/>
                <a:gd name="connsiteX1" fmla="*/ 1878197 w 1878197"/>
                <a:gd name="connsiteY1" fmla="*/ 0 h 572621"/>
                <a:gd name="connsiteX2" fmla="*/ 1878197 w 1878197"/>
                <a:gd name="connsiteY2" fmla="*/ 572621 h 572621"/>
                <a:gd name="connsiteX3" fmla="*/ 0 w 1878197"/>
                <a:gd name="connsiteY3" fmla="*/ 572621 h 572621"/>
                <a:gd name="connsiteX4" fmla="*/ 0 w 1878197"/>
                <a:gd name="connsiteY4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197" h="572621">
                  <a:moveTo>
                    <a:pt x="0" y="0"/>
                  </a:moveTo>
                  <a:lnTo>
                    <a:pt x="1878197" y="0"/>
                  </a:lnTo>
                  <a:lnTo>
                    <a:pt x="1878197" y="572621"/>
                  </a:lnTo>
                  <a:lnTo>
                    <a:pt x="0" y="5726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Objetivos</a:t>
              </a: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871404" y="4560465"/>
              <a:ext cx="4852468" cy="1489364"/>
            </a:xfrm>
            <a:custGeom>
              <a:avLst/>
              <a:gdLst>
                <a:gd name="connsiteX0" fmla="*/ 0 w 4626112"/>
                <a:gd name="connsiteY0" fmla="*/ 0 h 1596376"/>
                <a:gd name="connsiteX1" fmla="*/ 4626112 w 4626112"/>
                <a:gd name="connsiteY1" fmla="*/ 0 h 1596376"/>
                <a:gd name="connsiteX2" fmla="*/ 4626112 w 4626112"/>
                <a:gd name="connsiteY2" fmla="*/ 1596376 h 1596376"/>
                <a:gd name="connsiteX3" fmla="*/ 0 w 4626112"/>
                <a:gd name="connsiteY3" fmla="*/ 1596376 h 1596376"/>
                <a:gd name="connsiteX4" fmla="*/ 0 w 4626112"/>
                <a:gd name="connsiteY4" fmla="*/ 0 h 15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6112" h="1596376">
                  <a:moveTo>
                    <a:pt x="0" y="0"/>
                  </a:moveTo>
                  <a:lnTo>
                    <a:pt x="4626112" y="0"/>
                  </a:lnTo>
                  <a:lnTo>
                    <a:pt x="4626112" y="1596376"/>
                  </a:lnTo>
                  <a:lnTo>
                    <a:pt x="0" y="15963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Revogar a Carta Constitucional</a:t>
              </a:r>
            </a:p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Repor a Constituição de 1822</a:t>
              </a:r>
            </a:p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Restabelecer os princípios do vintismo – mais democrático, assente na soberania popular.</a:t>
              </a:r>
            </a:p>
          </p:txBody>
        </p:sp>
      </p:grpSp>
      <p:sp>
        <p:nvSpPr>
          <p:cNvPr id="20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9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533155" y="1733416"/>
            <a:ext cx="7688044" cy="4737821"/>
            <a:chOff x="601148" y="641294"/>
            <a:chExt cx="7914555" cy="4210747"/>
          </a:xfrm>
        </p:grpSpPr>
        <p:sp>
          <p:nvSpPr>
            <p:cNvPr id="13" name="Forma livre 12"/>
            <p:cNvSpPr/>
            <p:nvPr/>
          </p:nvSpPr>
          <p:spPr>
            <a:xfrm>
              <a:off x="601148" y="641294"/>
              <a:ext cx="5114939" cy="1178578"/>
            </a:xfrm>
            <a:custGeom>
              <a:avLst/>
              <a:gdLst>
                <a:gd name="connsiteX0" fmla="*/ 0 w 7283609"/>
                <a:gd name="connsiteY0" fmla="*/ 196582 h 1965818"/>
                <a:gd name="connsiteX1" fmla="*/ 196582 w 7283609"/>
                <a:gd name="connsiteY1" fmla="*/ 0 h 1965818"/>
                <a:gd name="connsiteX2" fmla="*/ 7087027 w 7283609"/>
                <a:gd name="connsiteY2" fmla="*/ 0 h 1965818"/>
                <a:gd name="connsiteX3" fmla="*/ 7283609 w 7283609"/>
                <a:gd name="connsiteY3" fmla="*/ 196582 h 1965818"/>
                <a:gd name="connsiteX4" fmla="*/ 7283609 w 7283609"/>
                <a:gd name="connsiteY4" fmla="*/ 1769236 h 1965818"/>
                <a:gd name="connsiteX5" fmla="*/ 7087027 w 7283609"/>
                <a:gd name="connsiteY5" fmla="*/ 1965818 h 1965818"/>
                <a:gd name="connsiteX6" fmla="*/ 196582 w 7283609"/>
                <a:gd name="connsiteY6" fmla="*/ 1965818 h 1965818"/>
                <a:gd name="connsiteX7" fmla="*/ 0 w 7283609"/>
                <a:gd name="connsiteY7" fmla="*/ 1769236 h 1965818"/>
                <a:gd name="connsiteX8" fmla="*/ 0 w 7283609"/>
                <a:gd name="connsiteY8" fmla="*/ 196582 h 196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3609" h="1965818">
                  <a:moveTo>
                    <a:pt x="0" y="196582"/>
                  </a:moveTo>
                  <a:cubicBezTo>
                    <a:pt x="0" y="88013"/>
                    <a:pt x="88013" y="0"/>
                    <a:pt x="196582" y="0"/>
                  </a:cubicBezTo>
                  <a:lnTo>
                    <a:pt x="7087027" y="0"/>
                  </a:lnTo>
                  <a:cubicBezTo>
                    <a:pt x="7195596" y="0"/>
                    <a:pt x="7283609" y="88013"/>
                    <a:pt x="7283609" y="196582"/>
                  </a:cubicBezTo>
                  <a:lnTo>
                    <a:pt x="7283609" y="1769236"/>
                  </a:lnTo>
                  <a:cubicBezTo>
                    <a:pt x="7283609" y="1877805"/>
                    <a:pt x="7195596" y="1965818"/>
                    <a:pt x="7087027" y="1965818"/>
                  </a:cubicBezTo>
                  <a:lnTo>
                    <a:pt x="196582" y="1965818"/>
                  </a:lnTo>
                  <a:cubicBezTo>
                    <a:pt x="88013" y="1965818"/>
                    <a:pt x="0" y="1877805"/>
                    <a:pt x="0" y="1769236"/>
                  </a:cubicBezTo>
                  <a:lnTo>
                    <a:pt x="0" y="19658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Durante a vigência dos vários governos  setembristas (num total de sete), a sua ação governativa e a sua obra legislativa ficaram marcadas por importantes reformas.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2881857" y="3290512"/>
              <a:ext cx="5633846" cy="1561529"/>
            </a:xfrm>
            <a:custGeom>
              <a:avLst/>
              <a:gdLst>
                <a:gd name="connsiteX0" fmla="*/ 0 w 6823867"/>
                <a:gd name="connsiteY0" fmla="*/ 208518 h 2085182"/>
                <a:gd name="connsiteX1" fmla="*/ 208518 w 6823867"/>
                <a:gd name="connsiteY1" fmla="*/ 0 h 2085182"/>
                <a:gd name="connsiteX2" fmla="*/ 6615349 w 6823867"/>
                <a:gd name="connsiteY2" fmla="*/ 0 h 2085182"/>
                <a:gd name="connsiteX3" fmla="*/ 6823867 w 6823867"/>
                <a:gd name="connsiteY3" fmla="*/ 208518 h 2085182"/>
                <a:gd name="connsiteX4" fmla="*/ 6823867 w 6823867"/>
                <a:gd name="connsiteY4" fmla="*/ 1876664 h 2085182"/>
                <a:gd name="connsiteX5" fmla="*/ 6615349 w 6823867"/>
                <a:gd name="connsiteY5" fmla="*/ 2085182 h 2085182"/>
                <a:gd name="connsiteX6" fmla="*/ 208518 w 6823867"/>
                <a:gd name="connsiteY6" fmla="*/ 2085182 h 2085182"/>
                <a:gd name="connsiteX7" fmla="*/ 0 w 6823867"/>
                <a:gd name="connsiteY7" fmla="*/ 1876664 h 2085182"/>
                <a:gd name="connsiteX8" fmla="*/ 0 w 6823867"/>
                <a:gd name="connsiteY8" fmla="*/ 208518 h 20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3867" h="2085182">
                  <a:moveTo>
                    <a:pt x="0" y="208518"/>
                  </a:moveTo>
                  <a:cubicBezTo>
                    <a:pt x="0" y="93357"/>
                    <a:pt x="93357" y="0"/>
                    <a:pt x="208518" y="0"/>
                  </a:cubicBezTo>
                  <a:lnTo>
                    <a:pt x="6615349" y="0"/>
                  </a:lnTo>
                  <a:cubicBezTo>
                    <a:pt x="6730510" y="0"/>
                    <a:pt x="6823867" y="93357"/>
                    <a:pt x="6823867" y="208518"/>
                  </a:cubicBezTo>
                  <a:lnTo>
                    <a:pt x="6823867" y="1876664"/>
                  </a:lnTo>
                  <a:cubicBezTo>
                    <a:pt x="6823867" y="1991825"/>
                    <a:pt x="6730510" y="2085182"/>
                    <a:pt x="6615349" y="2085182"/>
                  </a:cubicBezTo>
                  <a:lnTo>
                    <a:pt x="208518" y="2085182"/>
                  </a:lnTo>
                  <a:cubicBezTo>
                    <a:pt x="93357" y="2085182"/>
                    <a:pt x="0" y="1991825"/>
                    <a:pt x="0" y="1876664"/>
                  </a:cubicBezTo>
                  <a:lnTo>
                    <a:pt x="0" y="208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pt-PT" sz="2000" b="1" kern="1200" dirty="0"/>
                <a:t>A reforma educativa</a:t>
              </a:r>
            </a:p>
            <a:p>
              <a:pPr marL="0" lvl="1" defTabSz="889000">
                <a:spcBef>
                  <a:spcPct val="0"/>
                </a:spcBef>
              </a:pPr>
              <a:r>
                <a:rPr lang="pt-PT" sz="2000" dirty="0"/>
                <a:t>A</a:t>
              </a:r>
              <a:r>
                <a:rPr lang="pt-PT" sz="2000" kern="1200" dirty="0"/>
                <a:t> reforma de Passos Manuel, em 1836, reestruturou, ao nível nacional, os vários graus de ensino, centralizou a administração escolar, e </a:t>
              </a:r>
              <a:r>
                <a:rPr lang="pt-PT" sz="2000" dirty="0"/>
                <a:t>iniciou a instalação dos </a:t>
              </a:r>
              <a:r>
                <a:rPr lang="pt-PT" sz="2000" kern="1200" dirty="0"/>
                <a:t>liceus em Portugal.</a:t>
              </a: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5" y="4352565"/>
            <a:ext cx="2088232" cy="230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292080" y="3643755"/>
            <a:ext cx="3528392" cy="8653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pt-PT" sz="2000" b="1" dirty="0"/>
              <a:t>Sá da Bandeira foi, juntamente com Passos Manuel outro dos  dirigentes  do setembrismo. </a:t>
            </a:r>
          </a:p>
        </p:txBody>
      </p:sp>
      <p:pic>
        <p:nvPicPr>
          <p:cNvPr id="10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68333"/>
            <a:ext cx="2160240" cy="2472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1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 15"/>
          <p:cNvSpPr/>
          <p:nvPr/>
        </p:nvSpPr>
        <p:spPr>
          <a:xfrm>
            <a:off x="483760" y="1010078"/>
            <a:ext cx="7310344" cy="4981859"/>
          </a:xfrm>
          <a:prstGeom prst="roundRect">
            <a:avLst>
              <a:gd name="adj" fmla="val 37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4030" tIns="134030" rIns="1940562" bIns="134030" numCol="1" spcCol="1270" anchor="ctr" anchorCtr="1">
            <a:spAutoFit/>
          </a:bodyPr>
          <a:lstStyle/>
          <a:p>
            <a:pPr lvl="0" algn="just" defTabSz="800100">
              <a:spcBef>
                <a:spcPct val="0"/>
              </a:spcBef>
            </a:pPr>
            <a:r>
              <a:rPr lang="pt-PT" sz="2000" b="1" kern="1200" dirty="0"/>
              <a:t>No domínio económico</a:t>
            </a:r>
            <a:endParaRPr lang="pt-PT" sz="2000" kern="12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dirty="0"/>
              <a:t>adoção de m</a:t>
            </a:r>
            <a:r>
              <a:rPr lang="pt-PT" sz="2000" kern="1200" dirty="0"/>
              <a:t>edidas </a:t>
            </a:r>
            <a:r>
              <a:rPr lang="pt-PT" sz="2000" dirty="0"/>
              <a:t> de </a:t>
            </a:r>
            <a:r>
              <a:rPr lang="pt-PT" sz="2000" kern="1200" dirty="0"/>
              <a:t>cariz protecionista, com o intuito de proteger os interesses da pequena e da média burguesia e de diminuir a dependência do reino face a Inglaterra; </a:t>
            </a:r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kern="12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kern="1200" dirty="0"/>
              <a:t>adoção da pauta aduaneira de janeiro </a:t>
            </a:r>
            <a:r>
              <a:rPr lang="pt-PT" sz="2000" dirty="0"/>
              <a:t>de</a:t>
            </a:r>
            <a:r>
              <a:rPr lang="pt-PT" sz="2000" kern="1200" dirty="0"/>
              <a:t>1837;</a:t>
            </a:r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kern="12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dirty="0"/>
              <a:t>promoção da proteção à indústria;</a:t>
            </a:r>
            <a:endParaRPr lang="pt-PT" sz="2000" kern="12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kern="1200" dirty="0"/>
              <a:t>criação de associações empresariais do comércio e da indústria.</a:t>
            </a:r>
          </a:p>
          <a:p>
            <a:pPr lvl="0" algn="just" defTabSz="800100">
              <a:spcBef>
                <a:spcPct val="0"/>
              </a:spcBef>
            </a:pPr>
            <a:endParaRPr lang="pt-PT" sz="2000" dirty="0"/>
          </a:p>
          <a:p>
            <a:pPr lvl="0" algn="ctr" defTabSz="180975">
              <a:spcBef>
                <a:spcPct val="0"/>
              </a:spcBef>
              <a:tabLst>
                <a:tab pos="901700" algn="l"/>
              </a:tabLst>
            </a:pPr>
            <a:r>
              <a:rPr lang="pt-PT" sz="2000" dirty="0"/>
              <a:t>Em</a:t>
            </a:r>
            <a:r>
              <a:rPr lang="pt-PT" sz="2000" kern="1200" dirty="0"/>
              <a:t> 1838 realizou-se a primeira Exposição </a:t>
            </a:r>
            <a:r>
              <a:rPr lang="pt-PT" sz="2000" dirty="0"/>
              <a:t>I</a:t>
            </a:r>
            <a:r>
              <a:rPr lang="pt-PT" sz="2000" kern="1200" dirty="0"/>
              <a:t>ndustrial </a:t>
            </a:r>
            <a:r>
              <a:rPr lang="pt-PT" sz="2000" dirty="0"/>
              <a:t>P</a:t>
            </a:r>
            <a:r>
              <a:rPr lang="pt-PT" sz="2000" kern="1200" dirty="0"/>
              <a:t>ortuguesa.</a:t>
            </a:r>
          </a:p>
        </p:txBody>
      </p:sp>
      <p:pic>
        <p:nvPicPr>
          <p:cNvPr id="10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6898"/>
            <a:ext cx="2016224" cy="23087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6660232" y="3573130"/>
            <a:ext cx="2004730" cy="23042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7541" y="1260230"/>
            <a:ext cx="7770758" cy="4449151"/>
            <a:chOff x="617665" y="1260230"/>
            <a:chExt cx="7770758" cy="4449151"/>
          </a:xfrm>
        </p:grpSpPr>
        <p:sp>
          <p:nvSpPr>
            <p:cNvPr id="3" name="Forma livre 2"/>
            <p:cNvSpPr/>
            <p:nvPr/>
          </p:nvSpPr>
          <p:spPr>
            <a:xfrm>
              <a:off x="617665" y="1260230"/>
              <a:ext cx="7222402" cy="20120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No domínio administrativo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O</a:t>
              </a:r>
              <a:r>
                <a:rPr lang="pt-PT" sz="2000" kern="1200" dirty="0"/>
                <a:t> Código Administrativo de 1836 permitiu uma reforma</a:t>
              </a:r>
              <a:br>
                <a:rPr lang="pt-PT" sz="2000" kern="1200" dirty="0"/>
              </a:br>
              <a:r>
                <a:rPr lang="pt-PT" sz="2000" kern="1200" dirty="0"/>
                <a:t>marcada pela redução do número de concelhos.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A descentralização e autonomia local </a:t>
              </a:r>
              <a:r>
                <a:rPr lang="pt-PT" sz="2000" dirty="0"/>
                <a:t>dividiu o país </a:t>
              </a:r>
              <a:br>
                <a:rPr lang="pt-PT" sz="2000" dirty="0"/>
              </a:br>
              <a:r>
                <a:rPr lang="pt-PT" sz="2000" dirty="0"/>
                <a:t>em distritos, concelhos e freguesias.</a:t>
              </a:r>
              <a:endParaRPr lang="pt-PT" sz="2000" kern="1200" dirty="0"/>
            </a:p>
          </p:txBody>
        </p:sp>
        <p:sp>
          <p:nvSpPr>
            <p:cNvPr id="4" name="Forma livre 3"/>
            <p:cNvSpPr/>
            <p:nvPr/>
          </p:nvSpPr>
          <p:spPr>
            <a:xfrm>
              <a:off x="1691680" y="4123019"/>
              <a:ext cx="6696743" cy="15863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68000" tIns="108000" rIns="108000" bIns="108000" numCol="1" spcCol="1270" anchor="ctr" anchorCtr="0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/>
                <a:t>No domínio financeiro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 </a:t>
              </a:r>
              <a:r>
                <a:rPr lang="pt-PT" sz="2000" dirty="0"/>
                <a:t>O</a:t>
              </a:r>
              <a:r>
                <a:rPr lang="pt-PT" sz="2000" kern="1200" dirty="0"/>
                <a:t>s governos setembristas procuraram  reduzir a despesa pública através do recurso à diminuição dos vencimentos do funcionalismo público.</a:t>
              </a:r>
            </a:p>
          </p:txBody>
        </p:sp>
      </p:grpSp>
      <p:pic>
        <p:nvPicPr>
          <p:cNvPr id="7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67" y="1126898"/>
            <a:ext cx="2016224" cy="23087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199961" y="3764034"/>
            <a:ext cx="2004730" cy="23042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9512" y="591028"/>
            <a:ext cx="7764463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pt-PT" sz="3200" b="1" dirty="0"/>
              <a:t>O fim do setembrismo</a:t>
            </a:r>
            <a:br>
              <a:rPr lang="pt-PT" sz="3200" b="1" dirty="0"/>
            </a:br>
            <a:r>
              <a:rPr lang="pt-PT" sz="3200" b="1" dirty="0"/>
              <a:t>O regime cabralista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99961" y="1736628"/>
            <a:ext cx="8332479" cy="4668028"/>
            <a:chOff x="323528" y="1547303"/>
            <a:chExt cx="8332479" cy="4133104"/>
          </a:xfrm>
        </p:grpSpPr>
        <p:sp>
          <p:nvSpPr>
            <p:cNvPr id="5" name="Forma livre 4"/>
            <p:cNvSpPr/>
            <p:nvPr/>
          </p:nvSpPr>
          <p:spPr>
            <a:xfrm>
              <a:off x="2785277" y="1547303"/>
              <a:ext cx="5870729" cy="1074904"/>
            </a:xfrm>
            <a:custGeom>
              <a:avLst/>
              <a:gdLst>
                <a:gd name="connsiteX0" fmla="*/ 179154 w 1074903"/>
                <a:gd name="connsiteY0" fmla="*/ 0 h 5984606"/>
                <a:gd name="connsiteX1" fmla="*/ 895749 w 1074903"/>
                <a:gd name="connsiteY1" fmla="*/ 0 h 5984606"/>
                <a:gd name="connsiteX2" fmla="*/ 1074903 w 1074903"/>
                <a:gd name="connsiteY2" fmla="*/ 179154 h 5984606"/>
                <a:gd name="connsiteX3" fmla="*/ 1074903 w 1074903"/>
                <a:gd name="connsiteY3" fmla="*/ 5984606 h 5984606"/>
                <a:gd name="connsiteX4" fmla="*/ 1074903 w 1074903"/>
                <a:gd name="connsiteY4" fmla="*/ 5984606 h 5984606"/>
                <a:gd name="connsiteX5" fmla="*/ 0 w 1074903"/>
                <a:gd name="connsiteY5" fmla="*/ 5984606 h 5984606"/>
                <a:gd name="connsiteX6" fmla="*/ 0 w 1074903"/>
                <a:gd name="connsiteY6" fmla="*/ 5984606 h 5984606"/>
                <a:gd name="connsiteX7" fmla="*/ 0 w 1074903"/>
                <a:gd name="connsiteY7" fmla="*/ 179154 h 5984606"/>
                <a:gd name="connsiteX8" fmla="*/ 179154 w 1074903"/>
                <a:gd name="connsiteY8" fmla="*/ 0 h 598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903" h="5984606">
                  <a:moveTo>
                    <a:pt x="1074903" y="997456"/>
                  </a:moveTo>
                  <a:lnTo>
                    <a:pt x="1074903" y="4987150"/>
                  </a:lnTo>
                  <a:cubicBezTo>
                    <a:pt x="1074903" y="5538028"/>
                    <a:pt x="1060496" y="5984603"/>
                    <a:pt x="1042725" y="5984603"/>
                  </a:cubicBezTo>
                  <a:lnTo>
                    <a:pt x="0" y="5984603"/>
                  </a:lnTo>
                  <a:lnTo>
                    <a:pt x="0" y="598460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2725" y="3"/>
                  </a:lnTo>
                  <a:cubicBezTo>
                    <a:pt x="1060496" y="3"/>
                    <a:pt x="1074903" y="446578"/>
                    <a:pt x="1074903" y="997456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1" tIns="176297" rIns="300122" bIns="176298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rivalidades entre tendências do liberalismo;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avanço das forças conservadoras, incluindo miguelistas.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23528" y="1547303"/>
              <a:ext cx="2336923" cy="1074904"/>
            </a:xfrm>
            <a:custGeom>
              <a:avLst/>
              <a:gdLst>
                <a:gd name="connsiteX0" fmla="*/ 0 w 2336923"/>
                <a:gd name="connsiteY0" fmla="*/ 223943 h 1343629"/>
                <a:gd name="connsiteX1" fmla="*/ 223943 w 2336923"/>
                <a:gd name="connsiteY1" fmla="*/ 0 h 1343629"/>
                <a:gd name="connsiteX2" fmla="*/ 2112980 w 2336923"/>
                <a:gd name="connsiteY2" fmla="*/ 0 h 1343629"/>
                <a:gd name="connsiteX3" fmla="*/ 2336923 w 2336923"/>
                <a:gd name="connsiteY3" fmla="*/ 223943 h 1343629"/>
                <a:gd name="connsiteX4" fmla="*/ 2336923 w 2336923"/>
                <a:gd name="connsiteY4" fmla="*/ 1119686 h 1343629"/>
                <a:gd name="connsiteX5" fmla="*/ 2112980 w 2336923"/>
                <a:gd name="connsiteY5" fmla="*/ 1343629 h 1343629"/>
                <a:gd name="connsiteX6" fmla="*/ 223943 w 2336923"/>
                <a:gd name="connsiteY6" fmla="*/ 1343629 h 1343629"/>
                <a:gd name="connsiteX7" fmla="*/ 0 w 2336923"/>
                <a:gd name="connsiteY7" fmla="*/ 1119686 h 1343629"/>
                <a:gd name="connsiteX8" fmla="*/ 0 w 2336923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23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2112980" y="0"/>
                  </a:lnTo>
                  <a:cubicBezTo>
                    <a:pt x="2236660" y="0"/>
                    <a:pt x="2336923" y="100263"/>
                    <a:pt x="2336923" y="223943"/>
                  </a:cubicBezTo>
                  <a:lnTo>
                    <a:pt x="2336923" y="1119686"/>
                  </a:lnTo>
                  <a:cubicBezTo>
                    <a:pt x="2336923" y="1243366"/>
                    <a:pt x="2236660" y="1343629"/>
                    <a:pt x="2112980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Ú</a:t>
              </a: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ltimos tempos do setembrismo, entre 1839 e 1842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785277" y="3024907"/>
              <a:ext cx="5870730" cy="1181312"/>
            </a:xfrm>
            <a:custGeom>
              <a:avLst/>
              <a:gdLst>
                <a:gd name="connsiteX0" fmla="*/ 267020 w 1602089"/>
                <a:gd name="connsiteY0" fmla="*/ 0 h 6534561"/>
                <a:gd name="connsiteX1" fmla="*/ 1335069 w 1602089"/>
                <a:gd name="connsiteY1" fmla="*/ 0 h 6534561"/>
                <a:gd name="connsiteX2" fmla="*/ 1602089 w 1602089"/>
                <a:gd name="connsiteY2" fmla="*/ 267020 h 6534561"/>
                <a:gd name="connsiteX3" fmla="*/ 1602089 w 1602089"/>
                <a:gd name="connsiteY3" fmla="*/ 6534561 h 6534561"/>
                <a:gd name="connsiteX4" fmla="*/ 1602089 w 1602089"/>
                <a:gd name="connsiteY4" fmla="*/ 6534561 h 6534561"/>
                <a:gd name="connsiteX5" fmla="*/ 0 w 1602089"/>
                <a:gd name="connsiteY5" fmla="*/ 6534561 h 6534561"/>
                <a:gd name="connsiteX6" fmla="*/ 0 w 1602089"/>
                <a:gd name="connsiteY6" fmla="*/ 6534561 h 6534561"/>
                <a:gd name="connsiteX7" fmla="*/ 0 w 1602089"/>
                <a:gd name="connsiteY7" fmla="*/ 267020 h 6534561"/>
                <a:gd name="connsiteX8" fmla="*/ 267020 w 1602089"/>
                <a:gd name="connsiteY8" fmla="*/ 0 h 653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089" h="6534561">
                  <a:moveTo>
                    <a:pt x="1602089" y="1089116"/>
                  </a:moveTo>
                  <a:lnTo>
                    <a:pt x="1602089" y="5445445"/>
                  </a:lnTo>
                  <a:cubicBezTo>
                    <a:pt x="1602089" y="6046946"/>
                    <a:pt x="1572779" y="6534559"/>
                    <a:pt x="1536623" y="6534559"/>
                  </a:cubicBezTo>
                  <a:lnTo>
                    <a:pt x="0" y="6534559"/>
                  </a:lnTo>
                  <a:lnTo>
                    <a:pt x="0" y="6534559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36623" y="2"/>
                  </a:lnTo>
                  <a:cubicBezTo>
                    <a:pt x="1572779" y="2"/>
                    <a:pt x="1602089" y="487615"/>
                    <a:pt x="1602089" y="1089116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0" tIns="202033" rIns="325858" bIns="202033" numCol="1" spcCol="1270" anchor="ctr" anchorCtr="0">
              <a:noAutofit/>
            </a:bodyPr>
            <a:lstStyle/>
            <a:p>
              <a:pPr marL="180975" marR="0" lvl="1" indent="-180975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kern="1200" dirty="0"/>
                <a:t>golpe do ministro da Justiça Costa Cabral, através de um pronunciamento pacífico, no Porto;</a:t>
              </a:r>
            </a:p>
            <a:p>
              <a:pPr marL="180975" marR="0" lvl="1" indent="-180975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kern="1200" dirty="0"/>
                <a:t>o sétimo e último governo setembrista foi derrubado. 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23528" y="3024907"/>
              <a:ext cx="2336923" cy="1181312"/>
            </a:xfrm>
            <a:custGeom>
              <a:avLst/>
              <a:gdLst>
                <a:gd name="connsiteX0" fmla="*/ 0 w 2180273"/>
                <a:gd name="connsiteY0" fmla="*/ 223943 h 1343629"/>
                <a:gd name="connsiteX1" fmla="*/ 223943 w 2180273"/>
                <a:gd name="connsiteY1" fmla="*/ 0 h 1343629"/>
                <a:gd name="connsiteX2" fmla="*/ 1956330 w 2180273"/>
                <a:gd name="connsiteY2" fmla="*/ 0 h 1343629"/>
                <a:gd name="connsiteX3" fmla="*/ 2180273 w 2180273"/>
                <a:gd name="connsiteY3" fmla="*/ 223943 h 1343629"/>
                <a:gd name="connsiteX4" fmla="*/ 2180273 w 2180273"/>
                <a:gd name="connsiteY4" fmla="*/ 1119686 h 1343629"/>
                <a:gd name="connsiteX5" fmla="*/ 1956330 w 2180273"/>
                <a:gd name="connsiteY5" fmla="*/ 1343629 h 1343629"/>
                <a:gd name="connsiteX6" fmla="*/ 223943 w 2180273"/>
                <a:gd name="connsiteY6" fmla="*/ 1343629 h 1343629"/>
                <a:gd name="connsiteX7" fmla="*/ 0 w 2180273"/>
                <a:gd name="connsiteY7" fmla="*/ 1119686 h 1343629"/>
                <a:gd name="connsiteX8" fmla="*/ 0 w 2180273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73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1956330" y="0"/>
                  </a:lnTo>
                  <a:cubicBezTo>
                    <a:pt x="2080010" y="0"/>
                    <a:pt x="2180273" y="100263"/>
                    <a:pt x="2180273" y="223943"/>
                  </a:cubicBezTo>
                  <a:lnTo>
                    <a:pt x="2180273" y="1119686"/>
                  </a:lnTo>
                  <a:cubicBezTo>
                    <a:pt x="2180273" y="1243366"/>
                    <a:pt x="2080010" y="1343629"/>
                    <a:pt x="1956330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 de janeiro de 1842,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ronunciamento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cabralista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785309" y="4605503"/>
              <a:ext cx="5870697" cy="1074904"/>
            </a:xfrm>
            <a:custGeom>
              <a:avLst/>
              <a:gdLst>
                <a:gd name="connsiteX0" fmla="*/ 179154 w 1074903"/>
                <a:gd name="connsiteY0" fmla="*/ 0 h 5737272"/>
                <a:gd name="connsiteX1" fmla="*/ 895749 w 1074903"/>
                <a:gd name="connsiteY1" fmla="*/ 0 h 5737272"/>
                <a:gd name="connsiteX2" fmla="*/ 1074903 w 1074903"/>
                <a:gd name="connsiteY2" fmla="*/ 179154 h 5737272"/>
                <a:gd name="connsiteX3" fmla="*/ 1074903 w 1074903"/>
                <a:gd name="connsiteY3" fmla="*/ 5737272 h 5737272"/>
                <a:gd name="connsiteX4" fmla="*/ 1074903 w 1074903"/>
                <a:gd name="connsiteY4" fmla="*/ 5737272 h 5737272"/>
                <a:gd name="connsiteX5" fmla="*/ 0 w 1074903"/>
                <a:gd name="connsiteY5" fmla="*/ 5737272 h 5737272"/>
                <a:gd name="connsiteX6" fmla="*/ 0 w 1074903"/>
                <a:gd name="connsiteY6" fmla="*/ 5737272 h 5737272"/>
                <a:gd name="connsiteX7" fmla="*/ 0 w 1074903"/>
                <a:gd name="connsiteY7" fmla="*/ 179154 h 5737272"/>
                <a:gd name="connsiteX8" fmla="*/ 179154 w 1074903"/>
                <a:gd name="connsiteY8" fmla="*/ 0 h 5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903" h="5737272">
                  <a:moveTo>
                    <a:pt x="1074903" y="956232"/>
                  </a:moveTo>
                  <a:lnTo>
                    <a:pt x="1074903" y="4781040"/>
                  </a:lnTo>
                  <a:cubicBezTo>
                    <a:pt x="1074903" y="5309151"/>
                    <a:pt x="1059875" y="5737269"/>
                    <a:pt x="1041338" y="5737269"/>
                  </a:cubicBezTo>
                  <a:lnTo>
                    <a:pt x="0" y="5737269"/>
                  </a:lnTo>
                  <a:lnTo>
                    <a:pt x="0" y="573726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1338" y="3"/>
                  </a:lnTo>
                  <a:cubicBezTo>
                    <a:pt x="1059875" y="3"/>
                    <a:pt x="1074903" y="428121"/>
                    <a:pt x="1074903" y="956232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76297" rIns="300122" bIns="176298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l</a:t>
              </a:r>
              <a:r>
                <a:rPr lang="pt-PT" sz="2000" kern="1200" dirty="0"/>
                <a:t>iderança de Costa Cabral;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restauração da Carta Constitucional;</a:t>
              </a:r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abolição da Constituição de 1838</a:t>
              </a:r>
              <a:r>
                <a:rPr lang="pt-PT" sz="2000" kern="1200" dirty="0"/>
                <a:t>.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23528" y="4605503"/>
              <a:ext cx="2336955" cy="1074904"/>
            </a:xfrm>
            <a:custGeom>
              <a:avLst/>
              <a:gdLst>
                <a:gd name="connsiteX0" fmla="*/ 0 w 2336955"/>
                <a:gd name="connsiteY0" fmla="*/ 223943 h 1343629"/>
                <a:gd name="connsiteX1" fmla="*/ 223943 w 2336955"/>
                <a:gd name="connsiteY1" fmla="*/ 0 h 1343629"/>
                <a:gd name="connsiteX2" fmla="*/ 2113012 w 2336955"/>
                <a:gd name="connsiteY2" fmla="*/ 0 h 1343629"/>
                <a:gd name="connsiteX3" fmla="*/ 2336955 w 2336955"/>
                <a:gd name="connsiteY3" fmla="*/ 223943 h 1343629"/>
                <a:gd name="connsiteX4" fmla="*/ 2336955 w 2336955"/>
                <a:gd name="connsiteY4" fmla="*/ 1119686 h 1343629"/>
                <a:gd name="connsiteX5" fmla="*/ 2113012 w 2336955"/>
                <a:gd name="connsiteY5" fmla="*/ 1343629 h 1343629"/>
                <a:gd name="connsiteX6" fmla="*/ 223943 w 2336955"/>
                <a:gd name="connsiteY6" fmla="*/ 1343629 h 1343629"/>
                <a:gd name="connsiteX7" fmla="*/ 0 w 2336955"/>
                <a:gd name="connsiteY7" fmla="*/ 1119686 h 1343629"/>
                <a:gd name="connsiteX8" fmla="*/ 0 w 2336955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55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2113012" y="0"/>
                  </a:lnTo>
                  <a:cubicBezTo>
                    <a:pt x="2236692" y="0"/>
                    <a:pt x="2336955" y="100263"/>
                    <a:pt x="2336955" y="223943"/>
                  </a:cubicBezTo>
                  <a:lnTo>
                    <a:pt x="2336955" y="1119686"/>
                  </a:lnTo>
                  <a:cubicBezTo>
                    <a:pt x="2336955" y="1243366"/>
                    <a:pt x="2236692" y="1343629"/>
                    <a:pt x="2113012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do período do cabralismo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29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9796" y="548680"/>
            <a:ext cx="8244408" cy="1017440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>
              <a:lnSpc>
                <a:spcPts val="3400"/>
              </a:lnSpc>
            </a:pPr>
            <a:r>
              <a:rPr lang="pt-PT" sz="3200" dirty="0"/>
              <a:t>Com </a:t>
            </a:r>
            <a:r>
              <a:rPr lang="pt-PT" sz="3200" b="1" dirty="0"/>
              <a:t>Costa Cabral</a:t>
            </a:r>
            <a:r>
              <a:rPr lang="pt-PT" sz="3200" dirty="0"/>
              <a:t>, iniciou-se uma nova governação – </a:t>
            </a:r>
            <a:r>
              <a:rPr lang="pt-PT" sz="3200" b="1" dirty="0"/>
              <a:t>o cabralismo </a:t>
            </a:r>
            <a:r>
              <a:rPr lang="pt-PT" sz="3200" dirty="0"/>
              <a:t>– caracterizado por: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395536" y="1673962"/>
            <a:ext cx="8296781" cy="4683373"/>
            <a:chOff x="390018" y="1867991"/>
            <a:chExt cx="8296781" cy="4683373"/>
          </a:xfrm>
        </p:grpSpPr>
        <p:sp>
          <p:nvSpPr>
            <p:cNvPr id="4" name="Forma livre 3"/>
            <p:cNvSpPr/>
            <p:nvPr/>
          </p:nvSpPr>
          <p:spPr>
            <a:xfrm>
              <a:off x="3380391" y="1867992"/>
              <a:ext cx="5306408" cy="1366141"/>
            </a:xfrm>
            <a:custGeom>
              <a:avLst/>
              <a:gdLst>
                <a:gd name="connsiteX0" fmla="*/ 227695 w 1366141"/>
                <a:gd name="connsiteY0" fmla="*/ 0 h 5083433"/>
                <a:gd name="connsiteX1" fmla="*/ 1138446 w 1366141"/>
                <a:gd name="connsiteY1" fmla="*/ 0 h 5083433"/>
                <a:gd name="connsiteX2" fmla="*/ 1366141 w 1366141"/>
                <a:gd name="connsiteY2" fmla="*/ 227695 h 5083433"/>
                <a:gd name="connsiteX3" fmla="*/ 1366141 w 1366141"/>
                <a:gd name="connsiteY3" fmla="*/ 5083433 h 5083433"/>
                <a:gd name="connsiteX4" fmla="*/ 1366141 w 1366141"/>
                <a:gd name="connsiteY4" fmla="*/ 5083433 h 5083433"/>
                <a:gd name="connsiteX5" fmla="*/ 0 w 1366141"/>
                <a:gd name="connsiteY5" fmla="*/ 5083433 h 5083433"/>
                <a:gd name="connsiteX6" fmla="*/ 0 w 1366141"/>
                <a:gd name="connsiteY6" fmla="*/ 5083433 h 5083433"/>
                <a:gd name="connsiteX7" fmla="*/ 0 w 1366141"/>
                <a:gd name="connsiteY7" fmla="*/ 227695 h 5083433"/>
                <a:gd name="connsiteX8" fmla="*/ 227695 w 1366141"/>
                <a:gd name="connsiteY8" fmla="*/ 0 h 508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141" h="5083433">
                  <a:moveTo>
                    <a:pt x="1366141" y="847257"/>
                  </a:moveTo>
                  <a:lnTo>
                    <a:pt x="1366141" y="4236176"/>
                  </a:lnTo>
                  <a:cubicBezTo>
                    <a:pt x="1366141" y="4704101"/>
                    <a:pt x="1338744" y="5083433"/>
                    <a:pt x="1304949" y="5083433"/>
                  </a:cubicBezTo>
                  <a:lnTo>
                    <a:pt x="0" y="5083433"/>
                  </a:lnTo>
                  <a:lnTo>
                    <a:pt x="0" y="50834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4949" y="0"/>
                  </a:lnTo>
                  <a:cubicBezTo>
                    <a:pt x="1338744" y="0"/>
                    <a:pt x="1366141" y="379332"/>
                    <a:pt x="1366141" y="847257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0" tIns="190515" rIns="314340" bIns="190515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defesa da ordem pública; 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do desenvolvimento económico.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95537" y="1867991"/>
              <a:ext cx="2736304" cy="1366142"/>
            </a:xfrm>
            <a:custGeom>
              <a:avLst/>
              <a:gdLst>
                <a:gd name="connsiteX0" fmla="*/ 0 w 2984855"/>
                <a:gd name="connsiteY0" fmla="*/ 306693 h 1840124"/>
                <a:gd name="connsiteX1" fmla="*/ 306693 w 2984855"/>
                <a:gd name="connsiteY1" fmla="*/ 0 h 1840124"/>
                <a:gd name="connsiteX2" fmla="*/ 2678162 w 2984855"/>
                <a:gd name="connsiteY2" fmla="*/ 0 h 1840124"/>
                <a:gd name="connsiteX3" fmla="*/ 2984855 w 2984855"/>
                <a:gd name="connsiteY3" fmla="*/ 306693 h 1840124"/>
                <a:gd name="connsiteX4" fmla="*/ 2984855 w 2984855"/>
                <a:gd name="connsiteY4" fmla="*/ 1533431 h 1840124"/>
                <a:gd name="connsiteX5" fmla="*/ 2678162 w 2984855"/>
                <a:gd name="connsiteY5" fmla="*/ 1840124 h 1840124"/>
                <a:gd name="connsiteX6" fmla="*/ 306693 w 2984855"/>
                <a:gd name="connsiteY6" fmla="*/ 1840124 h 1840124"/>
                <a:gd name="connsiteX7" fmla="*/ 0 w 2984855"/>
                <a:gd name="connsiteY7" fmla="*/ 1533431 h 1840124"/>
                <a:gd name="connsiteX8" fmla="*/ 0 w 2984855"/>
                <a:gd name="connsiteY8" fmla="*/ 306693 h 184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840124">
                  <a:moveTo>
                    <a:pt x="0" y="306693"/>
                  </a:moveTo>
                  <a:cubicBezTo>
                    <a:pt x="0" y="137311"/>
                    <a:pt x="137311" y="0"/>
                    <a:pt x="306693" y="0"/>
                  </a:cubicBezTo>
                  <a:lnTo>
                    <a:pt x="2678162" y="0"/>
                  </a:lnTo>
                  <a:cubicBezTo>
                    <a:pt x="2847544" y="0"/>
                    <a:pt x="2984855" y="137311"/>
                    <a:pt x="2984855" y="306693"/>
                  </a:cubicBezTo>
                  <a:lnTo>
                    <a:pt x="2984855" y="1533431"/>
                  </a:lnTo>
                  <a:cubicBezTo>
                    <a:pt x="2984855" y="1702813"/>
                    <a:pt x="2847544" y="1840124"/>
                    <a:pt x="2678162" y="1840124"/>
                  </a:cubicBezTo>
                  <a:lnTo>
                    <a:pt x="306693" y="1840124"/>
                  </a:lnTo>
                  <a:cubicBezTo>
                    <a:pt x="137311" y="1840124"/>
                    <a:pt x="0" y="1702813"/>
                    <a:pt x="0" y="1533431"/>
                  </a:cubicBezTo>
                  <a:lnTo>
                    <a:pt x="0" y="3066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6027" tIns="127927" rIns="166027" bIns="12792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R</a:t>
              </a:r>
              <a:r>
                <a:rPr lang="pt-PT" sz="2000" kern="1200" dirty="0"/>
                <a:t>estauração da Carta de 1826 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380391" y="3510703"/>
              <a:ext cx="5306408" cy="1225898"/>
            </a:xfrm>
            <a:custGeom>
              <a:avLst/>
              <a:gdLst>
                <a:gd name="connsiteX0" fmla="*/ 204320 w 1225898"/>
                <a:gd name="connsiteY0" fmla="*/ 0 h 5306408"/>
                <a:gd name="connsiteX1" fmla="*/ 1021578 w 1225898"/>
                <a:gd name="connsiteY1" fmla="*/ 0 h 5306408"/>
                <a:gd name="connsiteX2" fmla="*/ 1225898 w 1225898"/>
                <a:gd name="connsiteY2" fmla="*/ 204320 h 5306408"/>
                <a:gd name="connsiteX3" fmla="*/ 1225898 w 1225898"/>
                <a:gd name="connsiteY3" fmla="*/ 5306408 h 5306408"/>
                <a:gd name="connsiteX4" fmla="*/ 1225898 w 1225898"/>
                <a:gd name="connsiteY4" fmla="*/ 5306408 h 5306408"/>
                <a:gd name="connsiteX5" fmla="*/ 0 w 1225898"/>
                <a:gd name="connsiteY5" fmla="*/ 5306408 h 5306408"/>
                <a:gd name="connsiteX6" fmla="*/ 0 w 1225898"/>
                <a:gd name="connsiteY6" fmla="*/ 5306408 h 5306408"/>
                <a:gd name="connsiteX7" fmla="*/ 0 w 1225898"/>
                <a:gd name="connsiteY7" fmla="*/ 204320 h 5306408"/>
                <a:gd name="connsiteX8" fmla="*/ 204320 w 1225898"/>
                <a:gd name="connsiteY8" fmla="*/ 0 h 530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898" h="5306408">
                  <a:moveTo>
                    <a:pt x="1225898" y="884417"/>
                  </a:moveTo>
                  <a:lnTo>
                    <a:pt x="1225898" y="4421991"/>
                  </a:lnTo>
                  <a:cubicBezTo>
                    <a:pt x="1225898" y="4910442"/>
                    <a:pt x="1204765" y="5306408"/>
                    <a:pt x="1178696" y="5306408"/>
                  </a:cubicBezTo>
                  <a:lnTo>
                    <a:pt x="0" y="5306408"/>
                  </a:lnTo>
                  <a:lnTo>
                    <a:pt x="0" y="53064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78696" y="0"/>
                  </a:lnTo>
                  <a:cubicBezTo>
                    <a:pt x="1204765" y="0"/>
                    <a:pt x="1225898" y="395966"/>
                    <a:pt x="1225898" y="884417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1" tIns="183667" rIns="307492" bIns="183669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conservadores cartistas, ligados ao grande comércio e à finança, e grandes latifundiários.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90018" y="3510703"/>
              <a:ext cx="2736305" cy="1225898"/>
            </a:xfrm>
            <a:custGeom>
              <a:avLst/>
              <a:gdLst>
                <a:gd name="connsiteX0" fmla="*/ 0 w 2984855"/>
                <a:gd name="connsiteY0" fmla="*/ 190203 h 1141193"/>
                <a:gd name="connsiteX1" fmla="*/ 190203 w 2984855"/>
                <a:gd name="connsiteY1" fmla="*/ 0 h 1141193"/>
                <a:gd name="connsiteX2" fmla="*/ 2794652 w 2984855"/>
                <a:gd name="connsiteY2" fmla="*/ 0 h 1141193"/>
                <a:gd name="connsiteX3" fmla="*/ 2984855 w 2984855"/>
                <a:gd name="connsiteY3" fmla="*/ 190203 h 1141193"/>
                <a:gd name="connsiteX4" fmla="*/ 2984855 w 2984855"/>
                <a:gd name="connsiteY4" fmla="*/ 950990 h 1141193"/>
                <a:gd name="connsiteX5" fmla="*/ 2794652 w 2984855"/>
                <a:gd name="connsiteY5" fmla="*/ 1141193 h 1141193"/>
                <a:gd name="connsiteX6" fmla="*/ 190203 w 2984855"/>
                <a:gd name="connsiteY6" fmla="*/ 1141193 h 1141193"/>
                <a:gd name="connsiteX7" fmla="*/ 0 w 2984855"/>
                <a:gd name="connsiteY7" fmla="*/ 950990 h 1141193"/>
                <a:gd name="connsiteX8" fmla="*/ 0 w 2984855"/>
                <a:gd name="connsiteY8" fmla="*/ 190203 h 114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141193">
                  <a:moveTo>
                    <a:pt x="0" y="190203"/>
                  </a:moveTo>
                  <a:cubicBezTo>
                    <a:pt x="0" y="85157"/>
                    <a:pt x="85157" y="0"/>
                    <a:pt x="190203" y="0"/>
                  </a:cubicBezTo>
                  <a:lnTo>
                    <a:pt x="2794652" y="0"/>
                  </a:lnTo>
                  <a:cubicBezTo>
                    <a:pt x="2899698" y="0"/>
                    <a:pt x="2984855" y="85157"/>
                    <a:pt x="2984855" y="190203"/>
                  </a:cubicBezTo>
                  <a:lnTo>
                    <a:pt x="2984855" y="950990"/>
                  </a:lnTo>
                  <a:cubicBezTo>
                    <a:pt x="2984855" y="1056036"/>
                    <a:pt x="2899698" y="1141193"/>
                    <a:pt x="2794652" y="1141193"/>
                  </a:cubicBezTo>
                  <a:lnTo>
                    <a:pt x="190203" y="1141193"/>
                  </a:lnTo>
                  <a:cubicBezTo>
                    <a:pt x="85157" y="1141193"/>
                    <a:pt x="0" y="1056036"/>
                    <a:pt x="0" y="950990"/>
                  </a:cubicBezTo>
                  <a:lnTo>
                    <a:pt x="0" y="19020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1908" tIns="93808" rIns="131908" bIns="938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/>
                <a:t>Base social de apoio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380390" y="5013172"/>
              <a:ext cx="5306409" cy="1538192"/>
            </a:xfrm>
            <a:custGeom>
              <a:avLst/>
              <a:gdLst>
                <a:gd name="connsiteX0" fmla="*/ 256370 w 1538191"/>
                <a:gd name="connsiteY0" fmla="*/ 0 h 5306408"/>
                <a:gd name="connsiteX1" fmla="*/ 1281821 w 1538191"/>
                <a:gd name="connsiteY1" fmla="*/ 0 h 5306408"/>
                <a:gd name="connsiteX2" fmla="*/ 1538191 w 1538191"/>
                <a:gd name="connsiteY2" fmla="*/ 256370 h 5306408"/>
                <a:gd name="connsiteX3" fmla="*/ 1538191 w 1538191"/>
                <a:gd name="connsiteY3" fmla="*/ 5306408 h 5306408"/>
                <a:gd name="connsiteX4" fmla="*/ 1538191 w 1538191"/>
                <a:gd name="connsiteY4" fmla="*/ 5306408 h 5306408"/>
                <a:gd name="connsiteX5" fmla="*/ 0 w 1538191"/>
                <a:gd name="connsiteY5" fmla="*/ 5306408 h 5306408"/>
                <a:gd name="connsiteX6" fmla="*/ 0 w 1538191"/>
                <a:gd name="connsiteY6" fmla="*/ 5306408 h 5306408"/>
                <a:gd name="connsiteX7" fmla="*/ 0 w 1538191"/>
                <a:gd name="connsiteY7" fmla="*/ 256370 h 5306408"/>
                <a:gd name="connsiteX8" fmla="*/ 256370 w 1538191"/>
                <a:gd name="connsiteY8" fmla="*/ 0 h 530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191" h="5306408">
                  <a:moveTo>
                    <a:pt x="1538191" y="884419"/>
                  </a:moveTo>
                  <a:lnTo>
                    <a:pt x="1538191" y="4421989"/>
                  </a:lnTo>
                  <a:cubicBezTo>
                    <a:pt x="1538191" y="4910438"/>
                    <a:pt x="1504919" y="5306406"/>
                    <a:pt x="1463876" y="5306406"/>
                  </a:cubicBezTo>
                  <a:lnTo>
                    <a:pt x="0" y="5306406"/>
                  </a:lnTo>
                  <a:lnTo>
                    <a:pt x="0" y="530640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63876" y="2"/>
                  </a:lnTo>
                  <a:cubicBezTo>
                    <a:pt x="1504919" y="2"/>
                    <a:pt x="1538191" y="395970"/>
                    <a:pt x="1538191" y="884419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1" tIns="198913" rIns="322738" bIns="198914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/>
                <a:t>assumiu-se como o dirigente de facto, que governou com mão firme, tendo mesmo sido considerado um tirano;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procurou</a:t>
              </a:r>
              <a:r>
                <a:rPr lang="pt-PT" sz="2000" kern="1200" dirty="0"/>
                <a:t> controlar as Cortes e as eleições.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95536" y="5013172"/>
              <a:ext cx="2736306" cy="1464782"/>
            </a:xfrm>
            <a:custGeom>
              <a:avLst/>
              <a:gdLst>
                <a:gd name="connsiteX0" fmla="*/ 0 w 2984855"/>
                <a:gd name="connsiteY0" fmla="*/ 257481 h 1544854"/>
                <a:gd name="connsiteX1" fmla="*/ 257481 w 2984855"/>
                <a:gd name="connsiteY1" fmla="*/ 0 h 1544854"/>
                <a:gd name="connsiteX2" fmla="*/ 2727374 w 2984855"/>
                <a:gd name="connsiteY2" fmla="*/ 0 h 1544854"/>
                <a:gd name="connsiteX3" fmla="*/ 2984855 w 2984855"/>
                <a:gd name="connsiteY3" fmla="*/ 257481 h 1544854"/>
                <a:gd name="connsiteX4" fmla="*/ 2984855 w 2984855"/>
                <a:gd name="connsiteY4" fmla="*/ 1287373 h 1544854"/>
                <a:gd name="connsiteX5" fmla="*/ 2727374 w 2984855"/>
                <a:gd name="connsiteY5" fmla="*/ 1544854 h 1544854"/>
                <a:gd name="connsiteX6" fmla="*/ 257481 w 2984855"/>
                <a:gd name="connsiteY6" fmla="*/ 1544854 h 1544854"/>
                <a:gd name="connsiteX7" fmla="*/ 0 w 2984855"/>
                <a:gd name="connsiteY7" fmla="*/ 1287373 h 1544854"/>
                <a:gd name="connsiteX8" fmla="*/ 0 w 2984855"/>
                <a:gd name="connsiteY8" fmla="*/ 257481 h 154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544854">
                  <a:moveTo>
                    <a:pt x="0" y="257481"/>
                  </a:moveTo>
                  <a:cubicBezTo>
                    <a:pt x="0" y="115278"/>
                    <a:pt x="115278" y="0"/>
                    <a:pt x="257481" y="0"/>
                  </a:cubicBezTo>
                  <a:lnTo>
                    <a:pt x="2727374" y="0"/>
                  </a:lnTo>
                  <a:cubicBezTo>
                    <a:pt x="2869577" y="0"/>
                    <a:pt x="2984855" y="115278"/>
                    <a:pt x="2984855" y="257481"/>
                  </a:cubicBezTo>
                  <a:lnTo>
                    <a:pt x="2984855" y="1287373"/>
                  </a:lnTo>
                  <a:cubicBezTo>
                    <a:pt x="2984855" y="1429576"/>
                    <a:pt x="2869577" y="1544854"/>
                    <a:pt x="2727374" y="1544854"/>
                  </a:cubicBezTo>
                  <a:lnTo>
                    <a:pt x="257481" y="1544854"/>
                  </a:lnTo>
                  <a:cubicBezTo>
                    <a:pt x="115278" y="1544854"/>
                    <a:pt x="0" y="1429576"/>
                    <a:pt x="0" y="1287373"/>
                  </a:cubicBezTo>
                  <a:lnTo>
                    <a:pt x="0" y="25748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1614" tIns="113514" rIns="151614" bIns="11351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PT" sz="2000" kern="1200" dirty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/>
                <a:t>Costa Cabral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4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Tema do Offic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TC104033929[[fn=Ardósia]]</Template>
  <TotalTime>458</TotalTime>
  <Words>1138</Words>
  <Application>Microsoft Office PowerPoint</Application>
  <PresentationFormat>Apresentação no Ecrã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1_Tema do Office</vt:lpstr>
      <vt:lpstr>Apresentação do PowerPoint</vt:lpstr>
      <vt:lpstr> O setembrismo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fim do setembrismo O regime cabralista</vt:lpstr>
      <vt:lpstr>Com Costa Cabral, iniciou-se uma nova governação – o cabralismo – caracterizado por:</vt:lpstr>
      <vt:lpstr>A ação governativa de Costa Cabral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Guilherme Domingos G. P. Tanissa</cp:lastModifiedBy>
  <cp:revision>75</cp:revision>
  <dcterms:created xsi:type="dcterms:W3CDTF">2014-05-29T15:54:38Z</dcterms:created>
  <dcterms:modified xsi:type="dcterms:W3CDTF">2026-03-05T15:49:27Z</dcterms:modified>
</cp:coreProperties>
</file>