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72" r:id="rId1"/>
  </p:sldMasterIdLst>
  <p:notesMasterIdLst>
    <p:notesMasterId r:id="rId38"/>
  </p:notesMasterIdLst>
  <p:sldIdLst>
    <p:sldId id="256" r:id="rId2"/>
    <p:sldId id="330" r:id="rId3"/>
    <p:sldId id="337" r:id="rId4"/>
    <p:sldId id="338" r:id="rId5"/>
    <p:sldId id="339" r:id="rId6"/>
    <p:sldId id="340" r:id="rId7"/>
    <p:sldId id="286" r:id="rId8"/>
    <p:sldId id="285" r:id="rId9"/>
    <p:sldId id="341" r:id="rId10"/>
    <p:sldId id="278" r:id="rId11"/>
    <p:sldId id="344" r:id="rId12"/>
    <p:sldId id="342" r:id="rId13"/>
    <p:sldId id="343" r:id="rId14"/>
    <p:sldId id="345" r:id="rId15"/>
    <p:sldId id="346" r:id="rId16"/>
    <p:sldId id="347" r:id="rId17"/>
    <p:sldId id="348" r:id="rId18"/>
    <p:sldId id="349" r:id="rId19"/>
    <p:sldId id="350" r:id="rId20"/>
    <p:sldId id="353" r:id="rId21"/>
    <p:sldId id="354" r:id="rId22"/>
    <p:sldId id="355" r:id="rId23"/>
    <p:sldId id="303" r:id="rId24"/>
    <p:sldId id="356" r:id="rId25"/>
    <p:sldId id="357" r:id="rId26"/>
    <p:sldId id="314" r:id="rId27"/>
    <p:sldId id="358" r:id="rId28"/>
    <p:sldId id="359" r:id="rId29"/>
    <p:sldId id="360" r:id="rId30"/>
    <p:sldId id="361" r:id="rId31"/>
    <p:sldId id="362" r:id="rId32"/>
    <p:sldId id="363" r:id="rId33"/>
    <p:sldId id="364" r:id="rId34"/>
    <p:sldId id="311" r:id="rId35"/>
    <p:sldId id="365" r:id="rId36"/>
    <p:sldId id="366" r:id="rId37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sé Fortes" initials="JF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CC0000"/>
    <a:srgbClr val="990000"/>
    <a:srgbClr val="820000"/>
    <a:srgbClr val="CC6600"/>
    <a:srgbClr val="CC9900"/>
    <a:srgbClr val="FFFF99"/>
    <a:srgbClr val="CCCCFF"/>
    <a:srgbClr val="FFFFCC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79" autoAdjust="0"/>
    <p:restoredTop sz="97323" autoAdjust="0"/>
  </p:normalViewPr>
  <p:slideViewPr>
    <p:cSldViewPr>
      <p:cViewPr varScale="1">
        <p:scale>
          <a:sx n="70" d="100"/>
          <a:sy n="70" d="100"/>
        </p:scale>
        <p:origin x="1416" y="60"/>
      </p:cViewPr>
      <p:guideLst>
        <p:guide orient="horz" pos="220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-247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77BD6F-EF8D-409F-87EF-8BBFECF37698}" type="datetimeFigureOut">
              <a:rPr lang="pt-PT" smtClean="0"/>
              <a:t>05/03/2026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BA7277-8DE5-4200-9772-C43682E6977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30062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A7277-8DE5-4200-9772-C43682E69776}" type="slidenum">
              <a:rPr lang="pt-PT" smtClean="0"/>
              <a:t>23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04191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A7277-8DE5-4200-9772-C43682E69776}" type="slidenum">
              <a:rPr lang="pt-PT" smtClean="0"/>
              <a:t>24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08934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A7277-8DE5-4200-9772-C43682E69776}" type="slidenum">
              <a:rPr lang="pt-PT" smtClean="0"/>
              <a:t>34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28638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BA7277-8DE5-4200-9772-C43682E69776}" type="slidenum">
              <a:rPr lang="pt-PT" smtClean="0"/>
              <a:t>35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81827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 rot="-60000">
            <a:off x="307302" y="326803"/>
            <a:ext cx="7589531" cy="964367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pPr fontAlgn="auto">
              <a:lnSpc>
                <a:spcPts val="3400"/>
              </a:lnSpc>
              <a:spcBef>
                <a:spcPts val="0"/>
              </a:spcBef>
              <a:spcAft>
                <a:spcPts val="0"/>
              </a:spcAft>
            </a:pPr>
            <a:r>
              <a:rPr lang="pt-PT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O PAPEL DE NAPOLEÃO BONAPARTE:</a:t>
            </a:r>
            <a:br>
              <a:rPr lang="pt-PT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</a:br>
            <a:r>
              <a:rPr lang="pt-PT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DE CÔNSUL A IMPERADOR</a:t>
            </a:r>
            <a:r>
              <a:rPr lang="pt-PT" sz="3600" b="1" baseline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DA FRANÇA</a:t>
            </a:r>
            <a:endParaRPr lang="pt-PT" sz="3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69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9000">
                <a:srgbClr val="FFC000">
                  <a:shade val="30000"/>
                  <a:satMod val="115000"/>
                </a:srgbClr>
              </a:gs>
              <a:gs pos="72000">
                <a:srgbClr val="FFC000">
                  <a:shade val="67500"/>
                  <a:satMod val="115000"/>
                </a:srgbClr>
              </a:gs>
              <a:gs pos="100000">
                <a:srgbClr val="F6C10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29743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pt-PT" sz="2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O PAPEL DE NAPOLEÃO BONAPARTE: DE CÔNSUL A IMPERADOR</a:t>
            </a:r>
            <a:r>
              <a:rPr lang="pt-PT" sz="2200" b="1" baseline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 DA FRANÇA</a:t>
            </a:r>
            <a:endParaRPr lang="pt-PT" sz="2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 userDrawn="1"/>
        </p:nvSpPr>
        <p:spPr>
          <a:xfrm>
            <a:off x="0" y="476672"/>
            <a:ext cx="9036495" cy="6296087"/>
          </a:xfrm>
          <a:custGeom>
            <a:avLst/>
            <a:gdLst>
              <a:gd name="connsiteX0" fmla="*/ 0 w 9200542"/>
              <a:gd name="connsiteY0" fmla="*/ 227981 h 6296087"/>
              <a:gd name="connsiteX1" fmla="*/ 227981 w 9200542"/>
              <a:gd name="connsiteY1" fmla="*/ 0 h 6296087"/>
              <a:gd name="connsiteX2" fmla="*/ 8972561 w 9200542"/>
              <a:gd name="connsiteY2" fmla="*/ 0 h 6296087"/>
              <a:gd name="connsiteX3" fmla="*/ 9200542 w 9200542"/>
              <a:gd name="connsiteY3" fmla="*/ 227981 h 6296087"/>
              <a:gd name="connsiteX4" fmla="*/ 9200542 w 9200542"/>
              <a:gd name="connsiteY4" fmla="*/ 6068106 h 6296087"/>
              <a:gd name="connsiteX5" fmla="*/ 8972561 w 9200542"/>
              <a:gd name="connsiteY5" fmla="*/ 6296087 h 6296087"/>
              <a:gd name="connsiteX6" fmla="*/ 227981 w 9200542"/>
              <a:gd name="connsiteY6" fmla="*/ 6296087 h 6296087"/>
              <a:gd name="connsiteX7" fmla="*/ 0 w 9200542"/>
              <a:gd name="connsiteY7" fmla="*/ 6068106 h 6296087"/>
              <a:gd name="connsiteX8" fmla="*/ 0 w 9200542"/>
              <a:gd name="connsiteY8" fmla="*/ 227981 h 6296087"/>
              <a:gd name="connsiteX0" fmla="*/ 0 w 9200542"/>
              <a:gd name="connsiteY0" fmla="*/ 6068106 h 6296087"/>
              <a:gd name="connsiteX1" fmla="*/ 227981 w 9200542"/>
              <a:gd name="connsiteY1" fmla="*/ 0 h 6296087"/>
              <a:gd name="connsiteX2" fmla="*/ 8972561 w 9200542"/>
              <a:gd name="connsiteY2" fmla="*/ 0 h 6296087"/>
              <a:gd name="connsiteX3" fmla="*/ 9200542 w 9200542"/>
              <a:gd name="connsiteY3" fmla="*/ 227981 h 6296087"/>
              <a:gd name="connsiteX4" fmla="*/ 9200542 w 9200542"/>
              <a:gd name="connsiteY4" fmla="*/ 6068106 h 6296087"/>
              <a:gd name="connsiteX5" fmla="*/ 8972561 w 9200542"/>
              <a:gd name="connsiteY5" fmla="*/ 6296087 h 6296087"/>
              <a:gd name="connsiteX6" fmla="*/ 227981 w 9200542"/>
              <a:gd name="connsiteY6" fmla="*/ 6296087 h 6296087"/>
              <a:gd name="connsiteX7" fmla="*/ 0 w 9200542"/>
              <a:gd name="connsiteY7" fmla="*/ 6068106 h 6296087"/>
              <a:gd name="connsiteX0" fmla="*/ 1093072 w 10065633"/>
              <a:gd name="connsiteY0" fmla="*/ 6296087 h 6296087"/>
              <a:gd name="connsiteX1" fmla="*/ 1093072 w 10065633"/>
              <a:gd name="connsiteY1" fmla="*/ 0 h 6296087"/>
              <a:gd name="connsiteX2" fmla="*/ 9837652 w 10065633"/>
              <a:gd name="connsiteY2" fmla="*/ 0 h 6296087"/>
              <a:gd name="connsiteX3" fmla="*/ 10065633 w 10065633"/>
              <a:gd name="connsiteY3" fmla="*/ 227981 h 6296087"/>
              <a:gd name="connsiteX4" fmla="*/ 10065633 w 10065633"/>
              <a:gd name="connsiteY4" fmla="*/ 6068106 h 6296087"/>
              <a:gd name="connsiteX5" fmla="*/ 9837652 w 10065633"/>
              <a:gd name="connsiteY5" fmla="*/ 6296087 h 6296087"/>
              <a:gd name="connsiteX6" fmla="*/ 1093072 w 10065633"/>
              <a:gd name="connsiteY6" fmla="*/ 6296087 h 6296087"/>
              <a:gd name="connsiteX0" fmla="*/ 1223279 w 10195840"/>
              <a:gd name="connsiteY0" fmla="*/ 6296087 h 6296087"/>
              <a:gd name="connsiteX1" fmla="*/ 1223279 w 10195840"/>
              <a:gd name="connsiteY1" fmla="*/ 0 h 6296087"/>
              <a:gd name="connsiteX2" fmla="*/ 9967859 w 10195840"/>
              <a:gd name="connsiteY2" fmla="*/ 0 h 6296087"/>
              <a:gd name="connsiteX3" fmla="*/ 10195840 w 10195840"/>
              <a:gd name="connsiteY3" fmla="*/ 227981 h 6296087"/>
              <a:gd name="connsiteX4" fmla="*/ 10195840 w 10195840"/>
              <a:gd name="connsiteY4" fmla="*/ 6068106 h 6296087"/>
              <a:gd name="connsiteX5" fmla="*/ 9967859 w 10195840"/>
              <a:gd name="connsiteY5" fmla="*/ 6296087 h 6296087"/>
              <a:gd name="connsiteX6" fmla="*/ 1223279 w 10195840"/>
              <a:gd name="connsiteY6" fmla="*/ 6296087 h 6296087"/>
              <a:gd name="connsiteX0" fmla="*/ 647747 w 9620308"/>
              <a:gd name="connsiteY0" fmla="*/ 6296087 h 6296087"/>
              <a:gd name="connsiteX1" fmla="*/ 647747 w 9620308"/>
              <a:gd name="connsiteY1" fmla="*/ 0 h 6296087"/>
              <a:gd name="connsiteX2" fmla="*/ 9392327 w 9620308"/>
              <a:gd name="connsiteY2" fmla="*/ 0 h 6296087"/>
              <a:gd name="connsiteX3" fmla="*/ 9620308 w 9620308"/>
              <a:gd name="connsiteY3" fmla="*/ 227981 h 6296087"/>
              <a:gd name="connsiteX4" fmla="*/ 9620308 w 9620308"/>
              <a:gd name="connsiteY4" fmla="*/ 6068106 h 6296087"/>
              <a:gd name="connsiteX5" fmla="*/ 9392327 w 9620308"/>
              <a:gd name="connsiteY5" fmla="*/ 6296087 h 6296087"/>
              <a:gd name="connsiteX6" fmla="*/ 647747 w 9620308"/>
              <a:gd name="connsiteY6" fmla="*/ 6296087 h 6296087"/>
              <a:gd name="connsiteX0" fmla="*/ 0 w 8972561"/>
              <a:gd name="connsiteY0" fmla="*/ 6296087 h 6296087"/>
              <a:gd name="connsiteX1" fmla="*/ 0 w 8972561"/>
              <a:gd name="connsiteY1" fmla="*/ 0 h 6296087"/>
              <a:gd name="connsiteX2" fmla="*/ 8744580 w 8972561"/>
              <a:gd name="connsiteY2" fmla="*/ 0 h 6296087"/>
              <a:gd name="connsiteX3" fmla="*/ 8972561 w 8972561"/>
              <a:gd name="connsiteY3" fmla="*/ 227981 h 6296087"/>
              <a:gd name="connsiteX4" fmla="*/ 8972561 w 8972561"/>
              <a:gd name="connsiteY4" fmla="*/ 6068106 h 6296087"/>
              <a:gd name="connsiteX5" fmla="*/ 8744580 w 8972561"/>
              <a:gd name="connsiteY5" fmla="*/ 6296087 h 6296087"/>
              <a:gd name="connsiteX6" fmla="*/ 0 w 8972561"/>
              <a:gd name="connsiteY6" fmla="*/ 6296087 h 6296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72561" h="6296087">
                <a:moveTo>
                  <a:pt x="0" y="6296087"/>
                </a:moveTo>
                <a:lnTo>
                  <a:pt x="0" y="0"/>
                </a:lnTo>
                <a:lnTo>
                  <a:pt x="8744580" y="0"/>
                </a:lnTo>
                <a:cubicBezTo>
                  <a:pt x="8870490" y="0"/>
                  <a:pt x="8972561" y="102071"/>
                  <a:pt x="8972561" y="227981"/>
                </a:cubicBezTo>
                <a:lnTo>
                  <a:pt x="8972561" y="6068106"/>
                </a:lnTo>
                <a:cubicBezTo>
                  <a:pt x="8972561" y="6194016"/>
                  <a:pt x="8870490" y="6296087"/>
                  <a:pt x="8744580" y="6296087"/>
                </a:cubicBezTo>
                <a:lnTo>
                  <a:pt x="0" y="62960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88900" dist="38100" dir="18900000" algn="b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72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14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14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DF4E98-BC91-4E05-98AE-7DC613BDED8E}" type="slidenum">
              <a:rPr lang="fr-FR" sz="140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fr-FR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829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 advClick="0" advTm="10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5" Type="http://schemas.openxmlformats.org/officeDocument/2006/relationships/slide" Target="slide32.xml"/><Relationship Id="rId4" Type="http://schemas.openxmlformats.org/officeDocument/2006/relationships/slide" Target="slide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DHM_-_Zweispitz_Napoleon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Texto 6"/>
          <p:cNvSpPr txBox="1">
            <a:spLocks/>
          </p:cNvSpPr>
          <p:nvPr/>
        </p:nvSpPr>
        <p:spPr>
          <a:xfrm>
            <a:off x="5423004" y="5588049"/>
            <a:ext cx="3469476" cy="862991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vert="horz" lIns="108000" tIns="108000" rIns="108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 algn="ctr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pt-PT" sz="2000" b="1" dirty="0">
                <a:cs typeface="Arial" panose="020B0604020202020204" pitchFamily="34" charset="0"/>
              </a:rPr>
              <a:t>O regresso à paz civil e a nova ordem institucional e política.</a:t>
            </a:r>
            <a:endParaRPr lang="pt-PT" sz="2000" dirty="0"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1636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707904" y="6453336"/>
            <a:ext cx="52920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>
                <a:latin typeface="+mj-lt"/>
              </a:rPr>
              <a:t>François </a:t>
            </a:r>
            <a:r>
              <a:rPr lang="pt-PT" sz="1400" b="1" dirty="0" err="1">
                <a:latin typeface="+mj-lt"/>
              </a:rPr>
              <a:t>Bouchot</a:t>
            </a:r>
            <a:r>
              <a:rPr lang="pt-PT" sz="1400" dirty="0">
                <a:latin typeface="+mj-lt"/>
              </a:rPr>
              <a:t> , </a:t>
            </a:r>
            <a:r>
              <a:rPr lang="pt-PT" sz="1400" i="1" dirty="0">
                <a:latin typeface="+mj-lt"/>
              </a:rPr>
              <a:t>O golpe do 18 do Brumário do ano VIII</a:t>
            </a:r>
            <a:r>
              <a:rPr lang="pt-PT" sz="1400" dirty="0">
                <a:latin typeface="+mj-lt"/>
              </a:rPr>
              <a:t>  [pormenor].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4" t="41261" r="33650" b="6773"/>
          <a:stretch/>
        </p:blipFill>
        <p:spPr bwMode="auto">
          <a:xfrm>
            <a:off x="4932040" y="654296"/>
            <a:ext cx="3946358" cy="57270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ítulo 1"/>
          <p:cNvSpPr txBox="1">
            <a:spLocks/>
          </p:cNvSpPr>
          <p:nvPr/>
        </p:nvSpPr>
        <p:spPr>
          <a:xfrm>
            <a:off x="31540" y="548680"/>
            <a:ext cx="4972508" cy="72008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PT" sz="2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Arial" panose="020B0604020202020204" pitchFamily="34" charset="0"/>
              </a:rPr>
              <a:t>O golpe de Estado do 18 do </a:t>
            </a:r>
            <a:r>
              <a:rPr lang="pt-PT" sz="2000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Arial" panose="020B0604020202020204" pitchFamily="34" charset="0"/>
              </a:rPr>
              <a:t>Brumário</a:t>
            </a:r>
            <a:br>
              <a:rPr lang="pt-PT" sz="2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Arial" panose="020B0604020202020204" pitchFamily="34" charset="0"/>
              </a:rPr>
            </a:br>
            <a:r>
              <a:rPr lang="pt-PT" sz="2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Arial" panose="020B0604020202020204" pitchFamily="34" charset="0"/>
              </a:rPr>
              <a:t>do ano VIII (9-10 de novembro de 1799.)</a:t>
            </a:r>
          </a:p>
        </p:txBody>
      </p:sp>
      <p:sp>
        <p:nvSpPr>
          <p:cNvPr id="14" name="Marcador de Posição do Texto 6"/>
          <p:cNvSpPr txBox="1">
            <a:spLocks/>
          </p:cNvSpPr>
          <p:nvPr/>
        </p:nvSpPr>
        <p:spPr>
          <a:xfrm>
            <a:off x="251520" y="1628800"/>
            <a:ext cx="4464496" cy="3888432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vert="horz" lIns="108000" tIns="108000" rIns="108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indent="-176213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pt-PT" sz="2200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A França era governada, desde 1795, pelo regime do Diretório, marcado pela instabilidade e pela corrupção.</a:t>
            </a:r>
          </a:p>
          <a:p>
            <a:pPr marL="265113" indent="-176213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pt-PT" sz="2200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Prosseguiam, nesse período, campanhas militares em que se destacava um general, Napoleão Bonaparte, que se tornou muito popular, pelas vitórias alcançadas,</a:t>
            </a:r>
            <a:br>
              <a:rPr lang="pt-PT" sz="2200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</a:br>
            <a:r>
              <a:rPr lang="pt-PT" sz="2200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em Itália e no Egito. </a:t>
            </a:r>
          </a:p>
        </p:txBody>
      </p:sp>
    </p:spTree>
    <p:extLst>
      <p:ext uri="{BB962C8B-B14F-4D97-AF65-F5344CB8AC3E}">
        <p14:creationId xmlns:p14="http://schemas.microsoft.com/office/powerpoint/2010/main" val="316218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4" t="41261" r="33650" b="6773"/>
          <a:stretch/>
        </p:blipFill>
        <p:spPr bwMode="auto">
          <a:xfrm>
            <a:off x="4932040" y="654296"/>
            <a:ext cx="3946358" cy="57270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Marcador de Posição do Texto 6"/>
          <p:cNvSpPr txBox="1">
            <a:spLocks/>
          </p:cNvSpPr>
          <p:nvPr/>
        </p:nvSpPr>
        <p:spPr>
          <a:xfrm>
            <a:off x="251520" y="2821614"/>
            <a:ext cx="4824536" cy="1862844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vert="horz" lIns="108000" tIns="108000" rIns="108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pt-PT" sz="24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Napoleão intervém, fazendo uso da sua popularidade, apesar dos deputados do Conselho dos 500 procurarem impedir o golpe. </a:t>
            </a:r>
          </a:p>
        </p:txBody>
      </p:sp>
      <p:sp>
        <p:nvSpPr>
          <p:cNvPr id="9" name="Marcador de Posição do Texto 6"/>
          <p:cNvSpPr txBox="1">
            <a:spLocks/>
          </p:cNvSpPr>
          <p:nvPr/>
        </p:nvSpPr>
        <p:spPr>
          <a:xfrm>
            <a:off x="251520" y="4869160"/>
            <a:ext cx="4824536" cy="1051527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vert="horz" lIns="108000" tIns="108000" rIns="108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pt-PT" sz="24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Napoleão, ajudado pelo exército, concretiza a conquista do poder.</a:t>
            </a: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31540" y="476672"/>
            <a:ext cx="4972508" cy="129841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PT" sz="2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Arial" panose="020B0604020202020204" pitchFamily="34" charset="0"/>
              </a:rPr>
              <a:t>Durante o Diretório o exército foi fundamental para manter a ordem e fazer frente às tentativas de golpe. </a:t>
            </a:r>
          </a:p>
        </p:txBody>
      </p:sp>
      <p:sp>
        <p:nvSpPr>
          <p:cNvPr id="2" name="Chevron 1"/>
          <p:cNvSpPr/>
          <p:nvPr/>
        </p:nvSpPr>
        <p:spPr>
          <a:xfrm rot="5400000">
            <a:off x="2051720" y="1772816"/>
            <a:ext cx="504056" cy="792088"/>
          </a:xfrm>
          <a:prstGeom prst="chevron">
            <a:avLst/>
          </a:prstGeom>
          <a:solidFill>
            <a:srgbClr val="990000"/>
          </a:solidFill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rgbClr val="990000"/>
              </a:solidFill>
            </a:endParaRPr>
          </a:p>
        </p:txBody>
      </p:sp>
      <p:sp>
        <p:nvSpPr>
          <p:cNvPr id="7" name="CaixaDeTexto 2"/>
          <p:cNvSpPr txBox="1"/>
          <p:nvPr/>
        </p:nvSpPr>
        <p:spPr>
          <a:xfrm>
            <a:off x="3707904" y="6453336"/>
            <a:ext cx="52920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>
                <a:latin typeface="+mj-lt"/>
              </a:rPr>
              <a:t>François </a:t>
            </a:r>
            <a:r>
              <a:rPr lang="pt-PT" sz="1400" b="1" dirty="0" err="1">
                <a:latin typeface="+mj-lt"/>
              </a:rPr>
              <a:t>Bouchot</a:t>
            </a:r>
            <a:r>
              <a:rPr lang="pt-PT" sz="1400" dirty="0">
                <a:latin typeface="+mj-lt"/>
              </a:rPr>
              <a:t> , </a:t>
            </a:r>
            <a:r>
              <a:rPr lang="pt-PT" sz="1400" i="1" dirty="0">
                <a:latin typeface="+mj-lt"/>
              </a:rPr>
              <a:t>O golpe do 18 do Brumário do ano VIII</a:t>
            </a:r>
            <a:r>
              <a:rPr lang="pt-PT" sz="1400" dirty="0">
                <a:latin typeface="+mj-lt"/>
              </a:rPr>
              <a:t>  [pormenor].</a:t>
            </a:r>
          </a:p>
        </p:txBody>
      </p:sp>
    </p:spTree>
    <p:extLst>
      <p:ext uri="{BB962C8B-B14F-4D97-AF65-F5344CB8AC3E}">
        <p14:creationId xmlns:p14="http://schemas.microsoft.com/office/powerpoint/2010/main" val="286161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707904" y="6453336"/>
            <a:ext cx="52920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="1" dirty="0">
                <a:latin typeface="+mj-lt"/>
              </a:rPr>
              <a:t>François </a:t>
            </a:r>
            <a:r>
              <a:rPr lang="pt-PT" sz="1400" b="1" dirty="0" err="1">
                <a:latin typeface="+mj-lt"/>
              </a:rPr>
              <a:t>Bouchot</a:t>
            </a:r>
            <a:r>
              <a:rPr lang="pt-PT" sz="1400" dirty="0">
                <a:latin typeface="+mj-lt"/>
              </a:rPr>
              <a:t> , </a:t>
            </a:r>
            <a:r>
              <a:rPr lang="pt-PT" sz="1400" i="1" dirty="0">
                <a:latin typeface="+mj-lt"/>
              </a:rPr>
              <a:t>O golpe do 18 do Brumário do ano VIII</a:t>
            </a:r>
            <a:r>
              <a:rPr lang="pt-PT" sz="1400" dirty="0">
                <a:latin typeface="+mj-lt"/>
              </a:rPr>
              <a:t>  [pormenor].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4" t="41261" r="33650" b="6773"/>
          <a:stretch/>
        </p:blipFill>
        <p:spPr bwMode="auto">
          <a:xfrm>
            <a:off x="4932040" y="654296"/>
            <a:ext cx="3946358" cy="57270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Marcador de Posição do Texto 6"/>
          <p:cNvSpPr txBox="1">
            <a:spLocks/>
          </p:cNvSpPr>
          <p:nvPr/>
        </p:nvSpPr>
        <p:spPr>
          <a:xfrm>
            <a:off x="251520" y="692696"/>
            <a:ext cx="4464496" cy="4968552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vert="horz" lIns="108000" tIns="108000" rIns="108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indent="-176213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pt-PT" sz="22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Face ao descontentamento e apoiado na sua popularidade Napoleão desencadeia um golpe de Estado:</a:t>
            </a:r>
          </a:p>
          <a:p>
            <a:pPr marL="446088" indent="-176213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SzPct val="50000"/>
              <a:buFont typeface="Courier New" panose="02070309020205020404" pitchFamily="49" charset="0"/>
              <a:buChar char="o"/>
            </a:pPr>
            <a:r>
              <a:rPr lang="pt-PT" sz="2200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Instaurou um novo regime: o Consulado, mantendo a República.</a:t>
            </a:r>
          </a:p>
          <a:p>
            <a:pPr marL="446088" indent="-176213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SzPct val="50000"/>
              <a:buFont typeface="Courier New" panose="02070309020205020404" pitchFamily="49" charset="0"/>
              <a:buChar char="o"/>
            </a:pPr>
            <a:r>
              <a:rPr lang="pt-PT" sz="2200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O poder executivo passou a ser partilhado por três cônsules.</a:t>
            </a:r>
          </a:p>
          <a:p>
            <a:pPr marL="265113" indent="-176213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pt-PT" sz="22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Napoleão assume um protagonismo cada vez maior, consolidando o seu poder.</a:t>
            </a:r>
          </a:p>
        </p:txBody>
      </p:sp>
    </p:spTree>
    <p:extLst>
      <p:ext uri="{BB962C8B-B14F-4D97-AF65-F5344CB8AC3E}">
        <p14:creationId xmlns:p14="http://schemas.microsoft.com/office/powerpoint/2010/main" val="64383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arcador de Posição do Texto 6"/>
          <p:cNvSpPr txBox="1">
            <a:spLocks/>
          </p:cNvSpPr>
          <p:nvPr/>
        </p:nvSpPr>
        <p:spPr>
          <a:xfrm>
            <a:off x="251520" y="980728"/>
            <a:ext cx="5184576" cy="4392488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vert="horz" lIns="108000" tIns="108000" rIns="108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indent="-176213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pt-PT" sz="24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Napoleão assumiu um protagonismo cada vez maior, consolidando o seu poder:</a:t>
            </a:r>
          </a:p>
          <a:p>
            <a:pPr marL="446088" indent="-176213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SzPct val="50000"/>
              <a:buFont typeface="Courier New" panose="02070309020205020404" pitchFamily="49" charset="0"/>
              <a:buChar char="o"/>
            </a:pPr>
            <a:r>
              <a:rPr lang="pt-PT" sz="2400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Tornou-se primeiro cônsul e</a:t>
            </a:r>
            <a:br>
              <a:rPr lang="pt-PT" sz="2400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</a:br>
            <a:r>
              <a:rPr lang="pt-PT" sz="2400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depois cônsul vitalício.</a:t>
            </a:r>
          </a:p>
          <a:p>
            <a:pPr marL="446088" indent="-176213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SzPct val="50000"/>
              <a:buFont typeface="Courier New" panose="02070309020205020404" pitchFamily="49" charset="0"/>
              <a:buChar char="o"/>
            </a:pPr>
            <a:r>
              <a:rPr lang="pt-PT" sz="2400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Detém a iniciativa legislativa e o direito de fazer a guerra e a paz.</a:t>
            </a:r>
          </a:p>
          <a:p>
            <a:pPr marL="446088" indent="-176213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SzPct val="50000"/>
              <a:buFont typeface="Courier New" panose="02070309020205020404" pitchFamily="49" charset="0"/>
              <a:buChar char="o"/>
            </a:pPr>
            <a:r>
              <a:rPr lang="pt-PT" sz="2400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Assume um governo pessoal.</a:t>
            </a:r>
          </a:p>
          <a:p>
            <a:pPr marL="446088" indent="-176213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SzPct val="50000"/>
              <a:buFont typeface="Courier New" panose="02070309020205020404" pitchFamily="49" charset="0"/>
              <a:buChar char="o"/>
            </a:pPr>
            <a:r>
              <a:rPr lang="pt-PT" sz="2400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Põe fim ao processo revolucionário.</a:t>
            </a: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44016" y="548680"/>
            <a:ext cx="2699792" cy="576263"/>
          </a:xfrm>
          <a:prstGeom prst="rect">
            <a:avLst/>
          </a:prstGeom>
          <a:solidFill>
            <a:srgbClr val="800000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800" b="1" dirty="0">
                <a:solidFill>
                  <a:schemeClr val="bg1"/>
                </a:solidFill>
                <a:cs typeface="Arial" panose="020B0604020202020204" pitchFamily="34" charset="0"/>
              </a:rPr>
              <a:t>O CONSULADO</a:t>
            </a:r>
            <a:endParaRPr lang="pt-PT" sz="28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Arial" panose="020B0604020202020204" pitchFamily="34" charset="0"/>
            </a:endParaRPr>
          </a:p>
        </p:txBody>
      </p:sp>
      <p:sp>
        <p:nvSpPr>
          <p:cNvPr id="6" name="Rectângulo 3"/>
          <p:cNvSpPr/>
          <p:nvPr/>
        </p:nvSpPr>
        <p:spPr>
          <a:xfrm>
            <a:off x="5580112" y="5802434"/>
            <a:ext cx="3312368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PT" sz="1400" b="1" dirty="0"/>
              <a:t>Ingres</a:t>
            </a:r>
            <a:r>
              <a:rPr lang="pt-PT" sz="1400" dirty="0"/>
              <a:t>, </a:t>
            </a:r>
            <a:r>
              <a:rPr lang="pt-PT" sz="1400" i="1" dirty="0">
                <a:cs typeface="Arial" panose="020B0604020202020204" pitchFamily="34" charset="0"/>
              </a:rPr>
              <a:t>Bonaparte, Primeiro Cônsul</a:t>
            </a:r>
            <a:r>
              <a:rPr lang="pt-PT" sz="1400" dirty="0"/>
              <a:t>.</a:t>
            </a:r>
            <a:endParaRPr lang="pt-PT" sz="500" dirty="0"/>
          </a:p>
          <a:p>
            <a:endParaRPr lang="pt-PT" sz="500" dirty="0"/>
          </a:p>
          <a:p>
            <a:pPr algn="just">
              <a:lnSpc>
                <a:spcPts val="1200"/>
              </a:lnSpc>
            </a:pPr>
            <a:r>
              <a:rPr lang="pt-PT" sz="1240" dirty="0"/>
              <a:t>A representação evoca a conciliação do regime do consulado com a Igreja, que culminará, mais tarde, com a assinatura da Concordata, em 1801.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5"/>
          <a:stretch/>
        </p:blipFill>
        <p:spPr bwMode="auto">
          <a:xfrm>
            <a:off x="5580112" y="764704"/>
            <a:ext cx="3227738" cy="4983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49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http://upload.wikimedia.org/wikipedia/commons/1/18/Constitution_du_22_frimaire_an_VIII_%2813_d%C3%A9cembre_1799%29._Page_3_-_Archives_Nationales_-_AE-I-29-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5" t="11336" r="13370" b="50900"/>
          <a:stretch/>
        </p:blipFill>
        <p:spPr bwMode="auto">
          <a:xfrm>
            <a:off x="-324544" y="463297"/>
            <a:ext cx="9361040" cy="6308652"/>
          </a:xfrm>
          <a:prstGeom prst="roundRect">
            <a:avLst>
              <a:gd name="adj" fmla="val 332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4" name="Marcador de Posição do Texto 6"/>
          <p:cNvSpPr txBox="1">
            <a:spLocks/>
          </p:cNvSpPr>
          <p:nvPr/>
        </p:nvSpPr>
        <p:spPr>
          <a:xfrm>
            <a:off x="251520" y="2636912"/>
            <a:ext cx="3816424" cy="1051527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vert="horz" lIns="36000" tIns="108000" rIns="108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pt-PT" sz="18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Napoleão anuncia uma Constituição em que os princípios da Revolução estão definitivamente assegurados.</a:t>
            </a: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4280012" y="1628800"/>
            <a:ext cx="4684476" cy="4896544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99000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180000" tIns="180000" rIns="18000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PT" sz="2000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Arial" panose="020B0604020202020204" pitchFamily="34" charset="0"/>
              </a:rPr>
              <a:t>“Uma Constituição vos é apresentada. </a:t>
            </a:r>
          </a:p>
          <a:p>
            <a:pPr>
              <a:lnSpc>
                <a:spcPct val="100000"/>
              </a:lnSpc>
            </a:pPr>
            <a:r>
              <a:rPr lang="pt-PT" sz="2000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Arial" panose="020B0604020202020204" pitchFamily="34" charset="0"/>
              </a:rPr>
              <a:t>Ela está fundamentada nos verdadeiros princípios do governo representativo, sobre os direitos sagrados da propriedade, da igualdade, da liberdade.</a:t>
            </a:r>
          </a:p>
          <a:p>
            <a:pPr>
              <a:lnSpc>
                <a:spcPct val="100000"/>
              </a:lnSpc>
            </a:pPr>
            <a:r>
              <a:rPr lang="pt-PT" sz="2000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Arial" panose="020B0604020202020204" pitchFamily="34" charset="0"/>
              </a:rPr>
              <a:t> Os poderes que ela institui serão fortes e estáveis, de tal forma que devem garantir os direitos dos cidadãos e os interesses do Estado. </a:t>
            </a:r>
          </a:p>
          <a:p>
            <a:pPr>
              <a:lnSpc>
                <a:spcPct val="100000"/>
              </a:lnSpc>
            </a:pPr>
            <a:r>
              <a:rPr lang="pt-PT" sz="2000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Arial" panose="020B0604020202020204" pitchFamily="34" charset="0"/>
              </a:rPr>
              <a:t>Cidadãos, nós acabamos de fixar definitivamente os princípios de 1789. </a:t>
            </a:r>
          </a:p>
          <a:p>
            <a:pPr>
              <a:lnSpc>
                <a:spcPct val="100000"/>
              </a:lnSpc>
            </a:pPr>
            <a:r>
              <a:rPr lang="pt-PT" sz="2000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Arial" panose="020B0604020202020204" pitchFamily="34" charset="0"/>
              </a:rPr>
              <a:t>A Revolução está terminada.”</a:t>
            </a:r>
          </a:p>
          <a:p>
            <a:pPr>
              <a:lnSpc>
                <a:spcPct val="100000"/>
              </a:lnSpc>
            </a:pPr>
            <a:endParaRPr lang="pt-PT" sz="2000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  <a:cs typeface="Arial" panose="020B0604020202020204" pitchFamily="34" charset="0"/>
            </a:endParaRPr>
          </a:p>
          <a:p>
            <a:pPr algn="r">
              <a:lnSpc>
                <a:spcPct val="100000"/>
              </a:lnSpc>
            </a:pPr>
            <a:r>
              <a:rPr lang="pt-PT" sz="1600" i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Arial" panose="020B0604020202020204" pitchFamily="34" charset="0"/>
              </a:rPr>
              <a:t>Declaração ao povo francês pelos três cônsules</a:t>
            </a:r>
            <a:br>
              <a:rPr lang="pt-PT" sz="1600" i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Arial" panose="020B0604020202020204" pitchFamily="34" charset="0"/>
              </a:rPr>
            </a:br>
            <a:r>
              <a:rPr lang="pt-PT" sz="1600" i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Arial" panose="020B0604020202020204" pitchFamily="34" charset="0"/>
              </a:rPr>
              <a:t>da República</a:t>
            </a:r>
            <a:r>
              <a:rPr lang="pt-PT" sz="1600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Arial" panose="020B0604020202020204" pitchFamily="34" charset="0"/>
              </a:rPr>
              <a:t>, 24 do </a:t>
            </a:r>
            <a:r>
              <a:rPr lang="pt-PT" sz="1600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Arial" panose="020B0604020202020204" pitchFamily="34" charset="0"/>
              </a:rPr>
              <a:t>Frimário</a:t>
            </a:r>
            <a:r>
              <a:rPr lang="pt-PT" sz="1600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Arial" panose="020B0604020202020204" pitchFamily="34" charset="0"/>
              </a:rPr>
              <a:t>, ano VIII </a:t>
            </a:r>
            <a:endParaRPr lang="pt-PT" sz="1800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  <a:cs typeface="Arial" panose="020B0604020202020204" pitchFamily="34" charset="0"/>
            </a:endParaRPr>
          </a:p>
          <a:p>
            <a:pPr algn="r">
              <a:lnSpc>
                <a:spcPct val="100000"/>
              </a:lnSpc>
            </a:pPr>
            <a:r>
              <a:rPr lang="pt-PT" sz="1200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Arial" panose="020B0604020202020204" pitchFamily="34" charset="0"/>
              </a:rPr>
              <a:t>(15 de dezembro de 1799).</a:t>
            </a:r>
            <a:endParaRPr lang="pt-PT" sz="2000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44016" y="548680"/>
            <a:ext cx="5580112" cy="864096"/>
          </a:xfrm>
          <a:prstGeom prst="rect">
            <a:avLst/>
          </a:prstGeom>
          <a:solidFill>
            <a:srgbClr val="800000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2800" b="1" dirty="0">
                <a:solidFill>
                  <a:schemeClr val="bg1"/>
                </a:solidFill>
                <a:cs typeface="Arial" panose="020B0604020202020204" pitchFamily="34" charset="0"/>
              </a:rPr>
              <a:t>Napoleão institui um novo regime:</a:t>
            </a:r>
            <a:br>
              <a:rPr lang="pt-PT" sz="2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pt-PT" sz="2800" b="1" dirty="0">
                <a:solidFill>
                  <a:schemeClr val="bg1"/>
                </a:solidFill>
                <a:cs typeface="Arial" panose="020B0604020202020204" pitchFamily="34" charset="0"/>
              </a:rPr>
              <a:t>o Consulado.</a:t>
            </a:r>
          </a:p>
        </p:txBody>
      </p:sp>
      <p:sp>
        <p:nvSpPr>
          <p:cNvPr id="11" name="Marcador de Posição do Texto 6"/>
          <p:cNvSpPr txBox="1">
            <a:spLocks/>
          </p:cNvSpPr>
          <p:nvPr/>
        </p:nvSpPr>
        <p:spPr>
          <a:xfrm>
            <a:off x="251520" y="4912787"/>
            <a:ext cx="3816424" cy="869031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vert="horz" lIns="36000" tIns="108000" rIns="108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pt-PT" sz="18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A Revolução terminou.</a:t>
            </a:r>
          </a:p>
        </p:txBody>
      </p:sp>
      <p:sp>
        <p:nvSpPr>
          <p:cNvPr id="13" name="Chevron 12"/>
          <p:cNvSpPr/>
          <p:nvPr/>
        </p:nvSpPr>
        <p:spPr>
          <a:xfrm>
            <a:off x="3873711" y="2780928"/>
            <a:ext cx="482265" cy="757844"/>
          </a:xfrm>
          <a:prstGeom prst="chevron">
            <a:avLst>
              <a:gd name="adj" fmla="val 32984"/>
            </a:avLst>
          </a:prstGeom>
          <a:solidFill>
            <a:srgbClr val="990000"/>
          </a:solidFill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rgbClr val="990000"/>
              </a:solidFill>
            </a:endParaRPr>
          </a:p>
        </p:txBody>
      </p:sp>
      <p:sp>
        <p:nvSpPr>
          <p:cNvPr id="17" name="Chevron 16"/>
          <p:cNvSpPr/>
          <p:nvPr/>
        </p:nvSpPr>
        <p:spPr>
          <a:xfrm>
            <a:off x="3923928" y="5018655"/>
            <a:ext cx="432048" cy="626317"/>
          </a:xfrm>
          <a:prstGeom prst="chevron">
            <a:avLst>
              <a:gd name="adj" fmla="val 32984"/>
            </a:avLst>
          </a:prstGeom>
          <a:solidFill>
            <a:srgbClr val="990000"/>
          </a:solidFill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00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arcador de Posição do Texto 6"/>
          <p:cNvSpPr txBox="1">
            <a:spLocks/>
          </p:cNvSpPr>
          <p:nvPr/>
        </p:nvSpPr>
        <p:spPr>
          <a:xfrm>
            <a:off x="2663280" y="1638528"/>
            <a:ext cx="5616624" cy="1693495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vert="horz" lIns="108000" tIns="108000" rIns="108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-158750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pt-PT" sz="20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Os emigrados foram autorizados a regressar, desde que jurassem lealdade.</a:t>
            </a:r>
          </a:p>
          <a:p>
            <a:pPr marL="174625" indent="-158750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pt-PT" sz="20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Criou uma nova nobreza, pelo reconhecimento do mérito com Legião de Honra.</a:t>
            </a: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247564" y="620688"/>
            <a:ext cx="4972508" cy="93610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pt-PT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pPr algn="l"/>
            <a:r>
              <a:rPr lang="pt-PT" dirty="0"/>
              <a:t>O papel de Napoleão Bonaparte: </a:t>
            </a:r>
          </a:p>
          <a:p>
            <a:pPr algn="l"/>
            <a:r>
              <a:rPr lang="pt-PT" dirty="0"/>
              <a:t>de cônsul a Imperador dos franceses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5444904" y="608844"/>
            <a:ext cx="3087536" cy="936104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144000" tIns="45720" rIns="91440" bIns="45720" rtlCol="0" anchor="ctr">
            <a:noAutofit/>
          </a:bodyPr>
          <a:lstStyle>
            <a:defPPr>
              <a:defRPr lang="pt-PT"/>
            </a:defPPr>
            <a:lvl1pPr defTabSz="685800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pt-PT" dirty="0"/>
              <a:t>Principais reformas</a:t>
            </a: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683568" y="1628800"/>
            <a:ext cx="1907704" cy="576064"/>
          </a:xfrm>
          <a:prstGeom prst="rect">
            <a:avLst/>
          </a:prstGeom>
          <a:solidFill>
            <a:srgbClr val="990000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2400" b="1" dirty="0">
                <a:solidFill>
                  <a:schemeClr val="bg1"/>
                </a:solidFill>
                <a:cs typeface="Arial" panose="020B0604020202020204" pitchFamily="34" charset="0"/>
              </a:rPr>
              <a:t>Sociedade</a:t>
            </a:r>
          </a:p>
        </p:txBody>
      </p:sp>
      <p:sp>
        <p:nvSpPr>
          <p:cNvPr id="12" name="Marcador de Posição do Texto 6"/>
          <p:cNvSpPr txBox="1">
            <a:spLocks/>
          </p:cNvSpPr>
          <p:nvPr/>
        </p:nvSpPr>
        <p:spPr>
          <a:xfrm>
            <a:off x="2663280" y="3448457"/>
            <a:ext cx="5616624" cy="2088233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vert="horz" lIns="108000" tIns="108000" rIns="108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-158750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pt-PT" sz="20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Estabeleceu o controlo dos preços.</a:t>
            </a:r>
          </a:p>
          <a:p>
            <a:pPr marL="174625" indent="-158750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pt-PT" sz="20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Implementou o crescimento industrial e promoveu as obras públicas.</a:t>
            </a:r>
          </a:p>
          <a:p>
            <a:pPr marL="174625" indent="-158750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pt-PT" sz="20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Criou o Banco de França.</a:t>
            </a:r>
          </a:p>
          <a:p>
            <a:pPr marL="174625" indent="-158750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pt-PT" sz="20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Criou uma nova moeda: o franco germina.</a:t>
            </a: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683568" y="3438729"/>
            <a:ext cx="1907704" cy="576064"/>
          </a:xfrm>
          <a:prstGeom prst="rect">
            <a:avLst/>
          </a:prstGeom>
          <a:solidFill>
            <a:srgbClr val="990000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2400" b="1" dirty="0">
                <a:solidFill>
                  <a:schemeClr val="bg1"/>
                </a:solidFill>
                <a:cs typeface="Arial" panose="020B0604020202020204" pitchFamily="34" charset="0"/>
              </a:rPr>
              <a:t>Economia</a:t>
            </a:r>
          </a:p>
        </p:txBody>
      </p:sp>
      <p:sp>
        <p:nvSpPr>
          <p:cNvPr id="15" name="Marcador de Posição do Texto 6"/>
          <p:cNvSpPr txBox="1">
            <a:spLocks/>
          </p:cNvSpPr>
          <p:nvPr/>
        </p:nvSpPr>
        <p:spPr>
          <a:xfrm>
            <a:off x="2663280" y="5661248"/>
            <a:ext cx="5616624" cy="1080120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vert="horz" lIns="108000" tIns="108000" rIns="108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-158750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pt-PT" sz="20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Criou um sistema nacional de escolas públicas: os liceus, para promover o ensino médio e o acesso ao ensino superior.</a:t>
            </a:r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683568" y="5651519"/>
            <a:ext cx="1907704" cy="576064"/>
          </a:xfrm>
          <a:prstGeom prst="rect">
            <a:avLst/>
          </a:prstGeom>
          <a:solidFill>
            <a:srgbClr val="990000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2400" b="1" dirty="0">
                <a:solidFill>
                  <a:schemeClr val="bg1"/>
                </a:solidFill>
                <a:cs typeface="Arial" panose="020B0604020202020204" pitchFamily="34" charset="0"/>
              </a:rPr>
              <a:t>Ensino</a:t>
            </a:r>
          </a:p>
        </p:txBody>
      </p:sp>
      <p:sp>
        <p:nvSpPr>
          <p:cNvPr id="2" name="Chevron 1"/>
          <p:cNvSpPr/>
          <p:nvPr/>
        </p:nvSpPr>
        <p:spPr>
          <a:xfrm>
            <a:off x="5026619" y="747332"/>
            <a:ext cx="553493" cy="718820"/>
          </a:xfrm>
          <a:prstGeom prst="chevron">
            <a:avLst>
              <a:gd name="adj" fmla="val 37134"/>
            </a:avLst>
          </a:prstGeom>
          <a:solidFill>
            <a:schemeClr val="bg1"/>
          </a:solidFill>
          <a:ln w="381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07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arcador de Posição do Texto 6"/>
          <p:cNvSpPr txBox="1">
            <a:spLocks/>
          </p:cNvSpPr>
          <p:nvPr/>
        </p:nvSpPr>
        <p:spPr>
          <a:xfrm>
            <a:off x="2663280" y="1710537"/>
            <a:ext cx="6157192" cy="1286416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vert="horz" lIns="108000" tIns="108000" rIns="108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-158750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pt-PT" sz="18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Centralizou e modernizou a administração através de funcionários fiéis e dedicados: os prefeitos.</a:t>
            </a:r>
          </a:p>
          <a:p>
            <a:pPr marL="174625" indent="-158750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pt-PT" sz="18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A burocracia mais eficiente foi aplicada a toda a França.</a:t>
            </a: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247564" y="620688"/>
            <a:ext cx="4972508" cy="93610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pt-PT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pPr algn="l"/>
            <a:r>
              <a:rPr lang="pt-PT" dirty="0"/>
              <a:t>O papel de Napoleão Bonaparte: </a:t>
            </a:r>
          </a:p>
          <a:p>
            <a:pPr algn="l"/>
            <a:r>
              <a:rPr lang="pt-PT" dirty="0"/>
              <a:t>de cônsul a Imperador dos franceses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5444904" y="608844"/>
            <a:ext cx="3087536" cy="936104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144000" tIns="45720" rIns="91440" bIns="45720" rtlCol="0" anchor="ctr">
            <a:noAutofit/>
          </a:bodyPr>
          <a:lstStyle>
            <a:defPPr>
              <a:defRPr lang="pt-PT"/>
            </a:defPPr>
            <a:lvl1pPr defTabSz="685800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pt-PT" dirty="0"/>
              <a:t>Principais reformas</a:t>
            </a: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467544" y="1700808"/>
            <a:ext cx="2123728" cy="576064"/>
          </a:xfrm>
          <a:prstGeom prst="rect">
            <a:avLst/>
          </a:prstGeom>
          <a:solidFill>
            <a:srgbClr val="990000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2400" b="1" dirty="0">
                <a:solidFill>
                  <a:schemeClr val="bg1"/>
                </a:solidFill>
                <a:cs typeface="Arial" panose="020B0604020202020204" pitchFamily="34" charset="0"/>
              </a:rPr>
              <a:t>Administração</a:t>
            </a:r>
          </a:p>
        </p:txBody>
      </p:sp>
      <p:sp>
        <p:nvSpPr>
          <p:cNvPr id="12" name="Marcador de Posição do Texto 6"/>
          <p:cNvSpPr txBox="1">
            <a:spLocks/>
          </p:cNvSpPr>
          <p:nvPr/>
        </p:nvSpPr>
        <p:spPr>
          <a:xfrm>
            <a:off x="2663280" y="3102056"/>
            <a:ext cx="6157192" cy="2232248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vert="horz" lIns="108000" tIns="108000" rIns="108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5738" indent="-185738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pt-PT" sz="18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Aprovou o Código Civil napoleónico que consagrou:</a:t>
            </a:r>
          </a:p>
          <a:p>
            <a:pPr marL="185738" indent="-185738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pt-PT" sz="18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a igualdade perante a lei (apenas para os homens; as mulheres perdem os direitos que tinham adquirido durante a Convenção republicana);</a:t>
            </a:r>
          </a:p>
          <a:p>
            <a:pPr marL="185738" indent="-185738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pt-PT" sz="18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o fim do feudalismo e dos vestígios que ainda persistiam do regime senhorial.</a:t>
            </a: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467544" y="3102056"/>
            <a:ext cx="2123728" cy="576064"/>
          </a:xfrm>
          <a:prstGeom prst="rect">
            <a:avLst/>
          </a:prstGeom>
          <a:solidFill>
            <a:srgbClr val="990000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2400" b="1" dirty="0">
                <a:solidFill>
                  <a:schemeClr val="bg1"/>
                </a:solidFill>
                <a:cs typeface="Arial" panose="020B0604020202020204" pitchFamily="34" charset="0"/>
              </a:rPr>
              <a:t>Legislação</a:t>
            </a:r>
          </a:p>
        </p:txBody>
      </p:sp>
      <p:sp>
        <p:nvSpPr>
          <p:cNvPr id="15" name="Marcador de Posição do Texto 6"/>
          <p:cNvSpPr txBox="1">
            <a:spLocks/>
          </p:cNvSpPr>
          <p:nvPr/>
        </p:nvSpPr>
        <p:spPr>
          <a:xfrm>
            <a:off x="2663280" y="5445224"/>
            <a:ext cx="6157192" cy="1224136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vert="horz" lIns="108000" tIns="108000" rIns="108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50" indent="-158750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pt-PT" sz="18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Reconheceu a tolerância religiosa.</a:t>
            </a:r>
          </a:p>
          <a:p>
            <a:pPr marL="158750" indent="-158750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pt-PT" sz="18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Submeteu a Igreja ao controlo do Estado.</a:t>
            </a:r>
          </a:p>
          <a:p>
            <a:pPr marL="158750" indent="-158750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pt-PT" sz="18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Aprovou a Concordata em 1801.</a:t>
            </a:r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467544" y="5445224"/>
            <a:ext cx="2123728" cy="576064"/>
          </a:xfrm>
          <a:prstGeom prst="rect">
            <a:avLst/>
          </a:prstGeom>
          <a:solidFill>
            <a:srgbClr val="990000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2400" b="1" dirty="0">
                <a:solidFill>
                  <a:schemeClr val="bg1"/>
                </a:solidFill>
                <a:cs typeface="Arial" panose="020B0604020202020204" pitchFamily="34" charset="0"/>
              </a:rPr>
              <a:t>Religião</a:t>
            </a:r>
          </a:p>
        </p:txBody>
      </p:sp>
      <p:sp>
        <p:nvSpPr>
          <p:cNvPr id="2" name="Chevron 1"/>
          <p:cNvSpPr/>
          <p:nvPr/>
        </p:nvSpPr>
        <p:spPr>
          <a:xfrm>
            <a:off x="5026619" y="747332"/>
            <a:ext cx="553493" cy="718820"/>
          </a:xfrm>
          <a:prstGeom prst="chevron">
            <a:avLst>
              <a:gd name="adj" fmla="val 37134"/>
            </a:avLst>
          </a:prstGeom>
          <a:solidFill>
            <a:schemeClr val="bg1"/>
          </a:solidFill>
          <a:ln w="3810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39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val 37"/>
          <p:cNvSpPr/>
          <p:nvPr/>
        </p:nvSpPr>
        <p:spPr>
          <a:xfrm>
            <a:off x="4283968" y="5949280"/>
            <a:ext cx="288032" cy="288032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9" name="Título 1"/>
          <p:cNvSpPr txBox="1">
            <a:spLocks/>
          </p:cNvSpPr>
          <p:nvPr/>
        </p:nvSpPr>
        <p:spPr>
          <a:xfrm>
            <a:off x="179512" y="764704"/>
            <a:ext cx="2551683" cy="52840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pt-PT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r>
              <a:rPr lang="pt-PT" sz="1800" dirty="0"/>
              <a:t>Principais reformas</a:t>
            </a:r>
          </a:p>
        </p:txBody>
      </p:sp>
      <p:sp>
        <p:nvSpPr>
          <p:cNvPr id="40" name="Título 1"/>
          <p:cNvSpPr txBox="1">
            <a:spLocks/>
          </p:cNvSpPr>
          <p:nvPr/>
        </p:nvSpPr>
        <p:spPr>
          <a:xfrm>
            <a:off x="4427984" y="764704"/>
            <a:ext cx="4536504" cy="52840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pt-PT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r>
              <a:rPr lang="pt-PT" sz="1800" dirty="0"/>
              <a:t>Significado</a:t>
            </a:r>
          </a:p>
        </p:txBody>
      </p:sp>
      <p:sp>
        <p:nvSpPr>
          <p:cNvPr id="41" name="Oval 40"/>
          <p:cNvSpPr/>
          <p:nvPr/>
        </p:nvSpPr>
        <p:spPr>
          <a:xfrm>
            <a:off x="2555776" y="1556792"/>
            <a:ext cx="288032" cy="288032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2" name="Marcador de Posição do Texto 6"/>
          <p:cNvSpPr txBox="1">
            <a:spLocks/>
          </p:cNvSpPr>
          <p:nvPr/>
        </p:nvSpPr>
        <p:spPr>
          <a:xfrm>
            <a:off x="180276" y="1412776"/>
            <a:ext cx="2558962" cy="545566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vert="horz" lIns="108000" tIns="108000" rIns="108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5" indent="0" algn="ctr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pt-PT" sz="18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Concordata 1801</a:t>
            </a:r>
          </a:p>
        </p:txBody>
      </p:sp>
      <p:sp>
        <p:nvSpPr>
          <p:cNvPr id="43" name="Oval 42"/>
          <p:cNvSpPr/>
          <p:nvPr/>
        </p:nvSpPr>
        <p:spPr>
          <a:xfrm>
            <a:off x="2555776" y="2492896"/>
            <a:ext cx="288032" cy="288032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4" name="Oval 43"/>
          <p:cNvSpPr/>
          <p:nvPr/>
        </p:nvSpPr>
        <p:spPr>
          <a:xfrm>
            <a:off x="2555776" y="3356992"/>
            <a:ext cx="288032" cy="288032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5" name="Oval 44"/>
          <p:cNvSpPr/>
          <p:nvPr/>
        </p:nvSpPr>
        <p:spPr>
          <a:xfrm>
            <a:off x="2555776" y="4293096"/>
            <a:ext cx="288032" cy="288032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6" name="Oval 45"/>
          <p:cNvSpPr/>
          <p:nvPr/>
        </p:nvSpPr>
        <p:spPr>
          <a:xfrm>
            <a:off x="2555776" y="5157192"/>
            <a:ext cx="288032" cy="288032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7" name="Oval 46"/>
          <p:cNvSpPr/>
          <p:nvPr/>
        </p:nvSpPr>
        <p:spPr>
          <a:xfrm>
            <a:off x="2555776" y="6093296"/>
            <a:ext cx="288032" cy="288032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8" name="Marcador de Posição do Texto 6"/>
          <p:cNvSpPr txBox="1">
            <a:spLocks/>
          </p:cNvSpPr>
          <p:nvPr/>
        </p:nvSpPr>
        <p:spPr>
          <a:xfrm>
            <a:off x="180276" y="2320077"/>
            <a:ext cx="2558962" cy="545566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vert="horz" lIns="108000" tIns="108000" rIns="108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5" indent="0" algn="ctr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pt-PT" sz="18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Liceus 1802</a:t>
            </a:r>
          </a:p>
        </p:txBody>
      </p:sp>
      <p:sp>
        <p:nvSpPr>
          <p:cNvPr id="49" name="Marcador de Posição do Texto 6"/>
          <p:cNvSpPr txBox="1">
            <a:spLocks/>
          </p:cNvSpPr>
          <p:nvPr/>
        </p:nvSpPr>
        <p:spPr>
          <a:xfrm>
            <a:off x="180276" y="3227378"/>
            <a:ext cx="2558962" cy="545566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vert="horz" lIns="108000" tIns="108000" rIns="108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5" indent="0" algn="ctr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pt-PT" sz="18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Prefeitos 1800</a:t>
            </a:r>
          </a:p>
        </p:txBody>
      </p:sp>
      <p:sp>
        <p:nvSpPr>
          <p:cNvPr id="50" name="Marcador de Posição do Texto 6"/>
          <p:cNvSpPr txBox="1">
            <a:spLocks/>
          </p:cNvSpPr>
          <p:nvPr/>
        </p:nvSpPr>
        <p:spPr>
          <a:xfrm>
            <a:off x="180276" y="4134679"/>
            <a:ext cx="2558962" cy="545566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vert="horz" lIns="108000" tIns="108000" rIns="108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5" indent="0" algn="ctr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pt-PT" sz="18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Franco </a:t>
            </a:r>
            <a:r>
              <a:rPr lang="pt-PT" sz="1800" b="1" dirty="0" err="1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Germinal</a:t>
            </a:r>
            <a:r>
              <a:rPr lang="pt-PT" sz="18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 1803</a:t>
            </a:r>
          </a:p>
        </p:txBody>
      </p:sp>
      <p:sp>
        <p:nvSpPr>
          <p:cNvPr id="51" name="Marcador de Posição do Texto 6"/>
          <p:cNvSpPr txBox="1">
            <a:spLocks/>
          </p:cNvSpPr>
          <p:nvPr/>
        </p:nvSpPr>
        <p:spPr>
          <a:xfrm>
            <a:off x="180276" y="5041980"/>
            <a:ext cx="2558962" cy="545566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vert="horz" lIns="108000" tIns="108000" rIns="108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5" indent="0" algn="ctr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pt-PT" sz="18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Legião de Honra 1802</a:t>
            </a:r>
          </a:p>
        </p:txBody>
      </p:sp>
      <p:sp>
        <p:nvSpPr>
          <p:cNvPr id="52" name="Marcador de Posição do Texto 6"/>
          <p:cNvSpPr txBox="1">
            <a:spLocks/>
          </p:cNvSpPr>
          <p:nvPr/>
        </p:nvSpPr>
        <p:spPr>
          <a:xfrm>
            <a:off x="180276" y="5949280"/>
            <a:ext cx="2558962" cy="545566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vert="horz" lIns="108000" tIns="108000" rIns="108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5" indent="0" algn="ctr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pt-PT" sz="18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Código Civil 1804</a:t>
            </a:r>
          </a:p>
        </p:txBody>
      </p:sp>
      <p:sp>
        <p:nvSpPr>
          <p:cNvPr id="53" name="Oval 52"/>
          <p:cNvSpPr/>
          <p:nvPr/>
        </p:nvSpPr>
        <p:spPr>
          <a:xfrm>
            <a:off x="4283968" y="5157192"/>
            <a:ext cx="288032" cy="288032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4" name="Oval 53"/>
          <p:cNvSpPr/>
          <p:nvPr/>
        </p:nvSpPr>
        <p:spPr>
          <a:xfrm>
            <a:off x="4283968" y="4221088"/>
            <a:ext cx="288032" cy="288032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5" name="Oval 54"/>
          <p:cNvSpPr/>
          <p:nvPr/>
        </p:nvSpPr>
        <p:spPr>
          <a:xfrm>
            <a:off x="4283968" y="3356992"/>
            <a:ext cx="288032" cy="288032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6" name="Oval 55"/>
          <p:cNvSpPr/>
          <p:nvPr/>
        </p:nvSpPr>
        <p:spPr>
          <a:xfrm>
            <a:off x="4283968" y="2492896"/>
            <a:ext cx="288032" cy="288032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7" name="Oval 56"/>
          <p:cNvSpPr/>
          <p:nvPr/>
        </p:nvSpPr>
        <p:spPr>
          <a:xfrm>
            <a:off x="4283968" y="1628800"/>
            <a:ext cx="288032" cy="288032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8" name="Marcador de Posição do Texto 6"/>
          <p:cNvSpPr txBox="1">
            <a:spLocks/>
          </p:cNvSpPr>
          <p:nvPr/>
        </p:nvSpPr>
        <p:spPr>
          <a:xfrm>
            <a:off x="4427984" y="1412776"/>
            <a:ext cx="4536504" cy="792088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vert="horz" lIns="108000" tIns="108000" rIns="108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5" indent="0" algn="ctr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pt-PT" sz="18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Recolha das leis, de forma organizada e atualizada.</a:t>
            </a:r>
          </a:p>
        </p:txBody>
      </p:sp>
      <p:sp>
        <p:nvSpPr>
          <p:cNvPr id="59" name="Marcador de Posição do Texto 6"/>
          <p:cNvSpPr txBox="1">
            <a:spLocks/>
          </p:cNvSpPr>
          <p:nvPr/>
        </p:nvSpPr>
        <p:spPr>
          <a:xfrm>
            <a:off x="4427984" y="2270772"/>
            <a:ext cx="4536504" cy="792088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vert="horz" lIns="108000" tIns="108000" rIns="108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5" indent="0" algn="ctr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pt-PT" sz="18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 Reorganização financeira da França.</a:t>
            </a:r>
          </a:p>
        </p:txBody>
      </p:sp>
      <p:sp>
        <p:nvSpPr>
          <p:cNvPr id="60" name="Marcador de Posição do Texto 6"/>
          <p:cNvSpPr txBox="1">
            <a:spLocks/>
          </p:cNvSpPr>
          <p:nvPr/>
        </p:nvSpPr>
        <p:spPr>
          <a:xfrm>
            <a:off x="4427984" y="3128768"/>
            <a:ext cx="4536504" cy="792088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vert="horz" lIns="108000" tIns="108000" rIns="108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5" indent="0" algn="ctr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pt-PT" sz="18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Paz religiosa e liberdade de culto.</a:t>
            </a:r>
          </a:p>
        </p:txBody>
      </p:sp>
      <p:sp>
        <p:nvSpPr>
          <p:cNvPr id="61" name="Marcador de Posição do Texto 6"/>
          <p:cNvSpPr txBox="1">
            <a:spLocks/>
          </p:cNvSpPr>
          <p:nvPr/>
        </p:nvSpPr>
        <p:spPr>
          <a:xfrm>
            <a:off x="4427984" y="3986764"/>
            <a:ext cx="4536504" cy="792088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vert="horz" lIns="108000" tIns="108000" rIns="108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5" indent="0" algn="ctr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pt-PT" sz="18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Formação das futuras elites.</a:t>
            </a:r>
          </a:p>
        </p:txBody>
      </p:sp>
      <p:sp>
        <p:nvSpPr>
          <p:cNvPr id="62" name="Marcador de Posição do Texto 6"/>
          <p:cNvSpPr txBox="1">
            <a:spLocks/>
          </p:cNvSpPr>
          <p:nvPr/>
        </p:nvSpPr>
        <p:spPr>
          <a:xfrm>
            <a:off x="4427984" y="4844760"/>
            <a:ext cx="4536504" cy="792088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vert="horz" lIns="108000" tIns="108000" rIns="108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5" indent="0" algn="ctr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pt-PT" sz="18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Centralização administrativa da França e criação de departamentos.</a:t>
            </a:r>
          </a:p>
        </p:txBody>
      </p:sp>
      <p:sp>
        <p:nvSpPr>
          <p:cNvPr id="63" name="Marcador de Posição do Texto 6"/>
          <p:cNvSpPr txBox="1">
            <a:spLocks/>
          </p:cNvSpPr>
          <p:nvPr/>
        </p:nvSpPr>
        <p:spPr>
          <a:xfrm>
            <a:off x="4427984" y="5702758"/>
            <a:ext cx="4536504" cy="792088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vert="horz" lIns="108000" tIns="108000" rIns="108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5" indent="0" algn="ctr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pt-PT" sz="18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Recompensa pelos feitos de militares e civis que serviram a França.</a:t>
            </a:r>
          </a:p>
        </p:txBody>
      </p:sp>
    </p:spTree>
    <p:extLst>
      <p:ext uri="{BB962C8B-B14F-4D97-AF65-F5344CB8AC3E}">
        <p14:creationId xmlns:p14="http://schemas.microsoft.com/office/powerpoint/2010/main" val="151335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>
            <a:stCxn id="26" idx="3"/>
            <a:endCxn id="37" idx="1"/>
          </p:cNvCxnSpPr>
          <p:nvPr/>
        </p:nvCxnSpPr>
        <p:spPr>
          <a:xfrm>
            <a:off x="2739238" y="5314763"/>
            <a:ext cx="1688746" cy="784039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>
            <a:off x="4283968" y="5949280"/>
            <a:ext cx="288032" cy="288032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3" name="Straight Connector 2"/>
          <p:cNvCxnSpPr>
            <a:stCxn id="20" idx="3"/>
            <a:endCxn id="34" idx="1"/>
          </p:cNvCxnSpPr>
          <p:nvPr/>
        </p:nvCxnSpPr>
        <p:spPr>
          <a:xfrm>
            <a:off x="2739238" y="1685559"/>
            <a:ext cx="1688746" cy="1839253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23" idx="3"/>
            <a:endCxn id="35" idx="1"/>
          </p:cNvCxnSpPr>
          <p:nvPr/>
        </p:nvCxnSpPr>
        <p:spPr>
          <a:xfrm>
            <a:off x="2739238" y="2592860"/>
            <a:ext cx="1688746" cy="1789948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24" idx="3"/>
          </p:cNvCxnSpPr>
          <p:nvPr/>
        </p:nvCxnSpPr>
        <p:spPr>
          <a:xfrm>
            <a:off x="2739238" y="3500161"/>
            <a:ext cx="1688746" cy="1873055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25" idx="3"/>
            <a:endCxn id="31" idx="1"/>
          </p:cNvCxnSpPr>
          <p:nvPr/>
        </p:nvCxnSpPr>
        <p:spPr>
          <a:xfrm flipV="1">
            <a:off x="2739238" y="2666816"/>
            <a:ext cx="1688746" cy="1740646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27" idx="3"/>
            <a:endCxn id="28" idx="1"/>
          </p:cNvCxnSpPr>
          <p:nvPr/>
        </p:nvCxnSpPr>
        <p:spPr>
          <a:xfrm flipV="1">
            <a:off x="2739238" y="1808820"/>
            <a:ext cx="1688746" cy="4413243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ítulo 1"/>
          <p:cNvSpPr txBox="1">
            <a:spLocks/>
          </p:cNvSpPr>
          <p:nvPr/>
        </p:nvSpPr>
        <p:spPr>
          <a:xfrm>
            <a:off x="179512" y="764704"/>
            <a:ext cx="2551683" cy="52840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pt-PT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r>
              <a:rPr lang="pt-PT" sz="1800" dirty="0"/>
              <a:t>Principais reformas</a:t>
            </a:r>
          </a:p>
        </p:txBody>
      </p:sp>
      <p:sp>
        <p:nvSpPr>
          <p:cNvPr id="19" name="Título 1"/>
          <p:cNvSpPr txBox="1">
            <a:spLocks/>
          </p:cNvSpPr>
          <p:nvPr/>
        </p:nvSpPr>
        <p:spPr>
          <a:xfrm>
            <a:off x="4427984" y="764704"/>
            <a:ext cx="4536504" cy="52840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pt-PT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r>
              <a:rPr lang="pt-PT" sz="1800" dirty="0"/>
              <a:t>Significado</a:t>
            </a:r>
          </a:p>
        </p:txBody>
      </p:sp>
      <p:sp>
        <p:nvSpPr>
          <p:cNvPr id="15" name="Oval 14"/>
          <p:cNvSpPr/>
          <p:nvPr/>
        </p:nvSpPr>
        <p:spPr>
          <a:xfrm>
            <a:off x="2555776" y="1556792"/>
            <a:ext cx="288032" cy="288032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Marcador de Posição do Texto 6"/>
          <p:cNvSpPr txBox="1">
            <a:spLocks/>
          </p:cNvSpPr>
          <p:nvPr/>
        </p:nvSpPr>
        <p:spPr>
          <a:xfrm>
            <a:off x="180276" y="1412776"/>
            <a:ext cx="2558962" cy="545566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vert="horz" lIns="108000" tIns="108000" rIns="108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5" indent="0" algn="ctr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pt-PT" sz="18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Concordata 1801</a:t>
            </a:r>
          </a:p>
        </p:txBody>
      </p:sp>
      <p:sp>
        <p:nvSpPr>
          <p:cNvPr id="30" name="Oval 29"/>
          <p:cNvSpPr/>
          <p:nvPr/>
        </p:nvSpPr>
        <p:spPr>
          <a:xfrm>
            <a:off x="2555776" y="2492896"/>
            <a:ext cx="288032" cy="288032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2" name="Oval 31"/>
          <p:cNvSpPr/>
          <p:nvPr/>
        </p:nvSpPr>
        <p:spPr>
          <a:xfrm>
            <a:off x="2555776" y="3356992"/>
            <a:ext cx="288032" cy="288032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3" name="Oval 32"/>
          <p:cNvSpPr/>
          <p:nvPr/>
        </p:nvSpPr>
        <p:spPr>
          <a:xfrm>
            <a:off x="2555776" y="4293096"/>
            <a:ext cx="288032" cy="288032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8" name="Oval 37"/>
          <p:cNvSpPr/>
          <p:nvPr/>
        </p:nvSpPr>
        <p:spPr>
          <a:xfrm>
            <a:off x="2555776" y="5157192"/>
            <a:ext cx="288032" cy="288032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9" name="Oval 38"/>
          <p:cNvSpPr/>
          <p:nvPr/>
        </p:nvSpPr>
        <p:spPr>
          <a:xfrm>
            <a:off x="2555776" y="6093296"/>
            <a:ext cx="288032" cy="288032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3" name="Marcador de Posição do Texto 6"/>
          <p:cNvSpPr txBox="1">
            <a:spLocks/>
          </p:cNvSpPr>
          <p:nvPr/>
        </p:nvSpPr>
        <p:spPr>
          <a:xfrm>
            <a:off x="180276" y="2320077"/>
            <a:ext cx="2558962" cy="545566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vert="horz" lIns="108000" tIns="108000" rIns="108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5" indent="0" algn="ctr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pt-PT" sz="18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Liceus 1802</a:t>
            </a:r>
          </a:p>
        </p:txBody>
      </p:sp>
      <p:sp>
        <p:nvSpPr>
          <p:cNvPr id="24" name="Marcador de Posição do Texto 6"/>
          <p:cNvSpPr txBox="1">
            <a:spLocks/>
          </p:cNvSpPr>
          <p:nvPr/>
        </p:nvSpPr>
        <p:spPr>
          <a:xfrm>
            <a:off x="180276" y="3227378"/>
            <a:ext cx="2558962" cy="545566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vert="horz" lIns="108000" tIns="108000" rIns="108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5" indent="0" algn="ctr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pt-PT" sz="18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Prefeitos 1800</a:t>
            </a:r>
          </a:p>
        </p:txBody>
      </p:sp>
      <p:sp>
        <p:nvSpPr>
          <p:cNvPr id="25" name="Marcador de Posição do Texto 6"/>
          <p:cNvSpPr txBox="1">
            <a:spLocks/>
          </p:cNvSpPr>
          <p:nvPr/>
        </p:nvSpPr>
        <p:spPr>
          <a:xfrm>
            <a:off x="180276" y="4134679"/>
            <a:ext cx="2558962" cy="545566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vert="horz" lIns="108000" tIns="108000" rIns="108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5" indent="0" algn="ctr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pt-PT" sz="18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Franco </a:t>
            </a:r>
            <a:r>
              <a:rPr lang="pt-PT" sz="1800" b="1" dirty="0" err="1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Germinal</a:t>
            </a:r>
            <a:r>
              <a:rPr lang="pt-PT" sz="18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 1803</a:t>
            </a:r>
          </a:p>
        </p:txBody>
      </p:sp>
      <p:sp>
        <p:nvSpPr>
          <p:cNvPr id="26" name="Marcador de Posição do Texto 6"/>
          <p:cNvSpPr txBox="1">
            <a:spLocks/>
          </p:cNvSpPr>
          <p:nvPr/>
        </p:nvSpPr>
        <p:spPr>
          <a:xfrm>
            <a:off x="180276" y="5041980"/>
            <a:ext cx="2558962" cy="545566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vert="horz" lIns="108000" tIns="108000" rIns="108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5" indent="0" algn="ctr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pt-PT" sz="18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Legião de Honra 1802</a:t>
            </a:r>
          </a:p>
        </p:txBody>
      </p:sp>
      <p:sp>
        <p:nvSpPr>
          <p:cNvPr id="27" name="Marcador de Posição do Texto 6"/>
          <p:cNvSpPr txBox="1">
            <a:spLocks/>
          </p:cNvSpPr>
          <p:nvPr/>
        </p:nvSpPr>
        <p:spPr>
          <a:xfrm>
            <a:off x="180276" y="5949280"/>
            <a:ext cx="2558962" cy="545566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vert="horz" lIns="108000" tIns="108000" rIns="108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5" indent="0" algn="ctr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pt-PT" sz="18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Código civil 1804</a:t>
            </a:r>
          </a:p>
        </p:txBody>
      </p:sp>
      <p:sp>
        <p:nvSpPr>
          <p:cNvPr id="41" name="Oval 40"/>
          <p:cNvSpPr/>
          <p:nvPr/>
        </p:nvSpPr>
        <p:spPr>
          <a:xfrm>
            <a:off x="4283968" y="5157192"/>
            <a:ext cx="288032" cy="288032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2" name="Oval 41"/>
          <p:cNvSpPr/>
          <p:nvPr/>
        </p:nvSpPr>
        <p:spPr>
          <a:xfrm>
            <a:off x="4283968" y="4221088"/>
            <a:ext cx="288032" cy="288032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3" name="Oval 42"/>
          <p:cNvSpPr/>
          <p:nvPr/>
        </p:nvSpPr>
        <p:spPr>
          <a:xfrm>
            <a:off x="4283968" y="3356992"/>
            <a:ext cx="288032" cy="288032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4" name="Oval 43"/>
          <p:cNvSpPr/>
          <p:nvPr/>
        </p:nvSpPr>
        <p:spPr>
          <a:xfrm>
            <a:off x="4283968" y="2492896"/>
            <a:ext cx="288032" cy="288032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5" name="Oval 44"/>
          <p:cNvSpPr/>
          <p:nvPr/>
        </p:nvSpPr>
        <p:spPr>
          <a:xfrm>
            <a:off x="4283968" y="1628800"/>
            <a:ext cx="288032" cy="288032"/>
          </a:xfrm>
          <a:prstGeom prst="ellipse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8" name="Marcador de Posição do Texto 6"/>
          <p:cNvSpPr txBox="1">
            <a:spLocks/>
          </p:cNvSpPr>
          <p:nvPr/>
        </p:nvSpPr>
        <p:spPr>
          <a:xfrm>
            <a:off x="4427984" y="1412776"/>
            <a:ext cx="4536504" cy="792088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vert="horz" lIns="108000" tIns="108000" rIns="108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5" indent="0" algn="ctr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pt-PT" sz="18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Recolha das leis, de forma organizada e atualizada.</a:t>
            </a:r>
          </a:p>
        </p:txBody>
      </p:sp>
      <p:sp>
        <p:nvSpPr>
          <p:cNvPr id="31" name="Marcador de Posição do Texto 6"/>
          <p:cNvSpPr txBox="1">
            <a:spLocks/>
          </p:cNvSpPr>
          <p:nvPr/>
        </p:nvSpPr>
        <p:spPr>
          <a:xfrm>
            <a:off x="4427984" y="2270772"/>
            <a:ext cx="4536504" cy="792088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vert="horz" lIns="108000" tIns="108000" rIns="108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5" indent="0" algn="ctr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pt-PT" sz="18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 Reorganização financeira da França.</a:t>
            </a:r>
          </a:p>
        </p:txBody>
      </p:sp>
      <p:sp>
        <p:nvSpPr>
          <p:cNvPr id="34" name="Marcador de Posição do Texto 6"/>
          <p:cNvSpPr txBox="1">
            <a:spLocks/>
          </p:cNvSpPr>
          <p:nvPr/>
        </p:nvSpPr>
        <p:spPr>
          <a:xfrm>
            <a:off x="4427984" y="3128768"/>
            <a:ext cx="4536504" cy="792088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vert="horz" lIns="108000" tIns="108000" rIns="108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5" indent="0" algn="ctr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pt-PT" sz="18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Paz religiosa e liberdade de culto.</a:t>
            </a:r>
          </a:p>
        </p:txBody>
      </p:sp>
      <p:sp>
        <p:nvSpPr>
          <p:cNvPr id="35" name="Marcador de Posição do Texto 6"/>
          <p:cNvSpPr txBox="1">
            <a:spLocks/>
          </p:cNvSpPr>
          <p:nvPr/>
        </p:nvSpPr>
        <p:spPr>
          <a:xfrm>
            <a:off x="4427984" y="3986764"/>
            <a:ext cx="4536504" cy="792088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vert="horz" lIns="108000" tIns="108000" rIns="108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5" indent="0" algn="ctr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pt-PT" sz="18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Formação das futuras elites.</a:t>
            </a:r>
          </a:p>
        </p:txBody>
      </p:sp>
      <p:sp>
        <p:nvSpPr>
          <p:cNvPr id="36" name="Marcador de Posição do Texto 6"/>
          <p:cNvSpPr txBox="1">
            <a:spLocks/>
          </p:cNvSpPr>
          <p:nvPr/>
        </p:nvSpPr>
        <p:spPr>
          <a:xfrm>
            <a:off x="4427984" y="4844760"/>
            <a:ext cx="4536504" cy="792088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vert="horz" lIns="108000" tIns="108000" rIns="108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5" indent="0" algn="ctr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pt-PT" sz="18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Centralização administrativa da França e criação de departamentos.</a:t>
            </a:r>
          </a:p>
        </p:txBody>
      </p:sp>
      <p:sp>
        <p:nvSpPr>
          <p:cNvPr id="37" name="Marcador de Posição do Texto 6"/>
          <p:cNvSpPr txBox="1">
            <a:spLocks/>
          </p:cNvSpPr>
          <p:nvPr/>
        </p:nvSpPr>
        <p:spPr>
          <a:xfrm>
            <a:off x="4427984" y="5702758"/>
            <a:ext cx="4536504" cy="792088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vert="horz" lIns="108000" tIns="108000" rIns="108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5" indent="0" algn="ctr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pt-PT" sz="18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Recompensa pelos feitos de militares e civis que serviram a França.</a:t>
            </a:r>
          </a:p>
        </p:txBody>
      </p:sp>
    </p:spTree>
    <p:extLst>
      <p:ext uri="{BB962C8B-B14F-4D97-AF65-F5344CB8AC3E}">
        <p14:creationId xmlns:p14="http://schemas.microsoft.com/office/powerpoint/2010/main" val="153108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062261"/>
            <a:ext cx="9144000" cy="57150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arcador de Posição do Texto 6"/>
          <p:cNvSpPr txBox="1">
            <a:spLocks/>
          </p:cNvSpPr>
          <p:nvPr/>
        </p:nvSpPr>
        <p:spPr>
          <a:xfrm>
            <a:off x="107504" y="542611"/>
            <a:ext cx="8784976" cy="726149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vert="horz" lIns="108000" tIns="108000" rIns="108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5" indent="0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pt-PT" sz="18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A culminar a carreira militar e política, Napoleão I é consagrado, pelo papa Pio VII, imperador dos franceses na igreja de </a:t>
            </a:r>
            <a:r>
              <a:rPr lang="pt-PT" sz="1800" b="1" dirty="0" err="1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Notre-Dame</a:t>
            </a:r>
            <a:r>
              <a:rPr lang="pt-PT" sz="18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, a 2 de dezembro de 1804.</a:t>
            </a:r>
          </a:p>
        </p:txBody>
      </p:sp>
    </p:spTree>
    <p:extLst>
      <p:ext uri="{BB962C8B-B14F-4D97-AF65-F5344CB8AC3E}">
        <p14:creationId xmlns:p14="http://schemas.microsoft.com/office/powerpoint/2010/main" val="13079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31540" y="548680"/>
            <a:ext cx="8845550" cy="630237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pt-PT" sz="2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Arial" panose="020B0604020202020204" pitchFamily="34" charset="0"/>
              </a:rPr>
              <a:t>Qual a origem de Napoleão?</a:t>
            </a:r>
            <a:br>
              <a:rPr lang="pt-PT" sz="2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Arial" panose="020B0604020202020204" pitchFamily="34" charset="0"/>
              </a:rPr>
            </a:br>
            <a:r>
              <a:rPr lang="pt-PT" sz="2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Arial" panose="020B0604020202020204" pitchFamily="34" charset="0"/>
              </a:rPr>
              <a:t>Como se destacou na sua carreira militar e assumiu papel político de destaque?</a:t>
            </a:r>
            <a:endParaRPr lang="pt-PT" sz="2000" b="1" cap="none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Marcador de Posição do Texto 6"/>
          <p:cNvSpPr>
            <a:spLocks noGrp="1"/>
          </p:cNvSpPr>
          <p:nvPr>
            <p:ph type="body" sz="half" idx="4294967295"/>
          </p:nvPr>
        </p:nvSpPr>
        <p:spPr>
          <a:xfrm>
            <a:off x="251520" y="1628800"/>
            <a:ext cx="4989700" cy="2708434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lIns="108000" tIns="108000" rIns="108000" bIns="108000" anchor="ctr">
            <a:noAutofit/>
          </a:bodyPr>
          <a:lstStyle/>
          <a:p>
            <a:pPr marL="265113" indent="-176213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pt-PT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ea typeface="+mj-ea"/>
                <a:cs typeface="+mj-cs"/>
              </a:rPr>
              <a:t>Napoleão Bonaparte nasceu em </a:t>
            </a:r>
            <a:r>
              <a:rPr lang="pt-PT" sz="2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ea typeface="+mj-ea"/>
                <a:cs typeface="+mj-cs"/>
              </a:rPr>
              <a:t>Ajaccio</a:t>
            </a:r>
            <a:r>
              <a:rPr lang="pt-PT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ea typeface="+mj-ea"/>
                <a:cs typeface="+mj-cs"/>
              </a:rPr>
              <a:t>, na ilha de Córsega, em 15 de agosto de 1769, já depois da ilha ter passado para a posse da França.</a:t>
            </a:r>
          </a:p>
          <a:p>
            <a:pPr marL="265113" indent="-176213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pt-PT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ea typeface="+mj-ea"/>
                <a:cs typeface="+mj-cs"/>
              </a:rPr>
              <a:t>Fez a sua carreira nas escolas militares de </a:t>
            </a:r>
            <a:r>
              <a:rPr lang="pt-PT" sz="2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ea typeface="+mj-ea"/>
                <a:cs typeface="+mj-cs"/>
              </a:rPr>
              <a:t>Brienne</a:t>
            </a:r>
            <a:r>
              <a:rPr lang="pt-PT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ea typeface="+mj-ea"/>
                <a:cs typeface="+mj-cs"/>
              </a:rPr>
              <a:t> e de Paris e integrou os exércitos revolucionários.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283968" y="6392361"/>
            <a:ext cx="46934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 b="1" dirty="0">
                <a:latin typeface="+mj-lt"/>
              </a:rPr>
              <a:t>François </a:t>
            </a:r>
            <a:r>
              <a:rPr lang="pt-PT" sz="1200" b="1" dirty="0" err="1">
                <a:latin typeface="+mj-lt"/>
              </a:rPr>
              <a:t>Bouchot</a:t>
            </a:r>
            <a:r>
              <a:rPr lang="pt-PT" sz="1200" dirty="0">
                <a:latin typeface="+mj-lt"/>
              </a:rPr>
              <a:t>, </a:t>
            </a:r>
            <a:r>
              <a:rPr lang="pt-PT" sz="1200" i="1" dirty="0">
                <a:latin typeface="+mj-lt"/>
              </a:rPr>
              <a:t>O golpe do 18 do Brumário do ano VIII </a:t>
            </a:r>
            <a:r>
              <a:rPr lang="pt-PT" sz="1200" dirty="0">
                <a:latin typeface="+mj-lt"/>
              </a:rPr>
              <a:t> [pormenor].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5" t="36411" r="31884" b="8406"/>
          <a:stretch/>
        </p:blipFill>
        <p:spPr bwMode="auto">
          <a:xfrm>
            <a:off x="5726198" y="1628800"/>
            <a:ext cx="3166282" cy="46872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15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9" t="36099" r="9414" b="3168"/>
          <a:stretch/>
        </p:blipFill>
        <p:spPr bwMode="auto">
          <a:xfrm>
            <a:off x="75156" y="692696"/>
            <a:ext cx="8879738" cy="59457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58" t="56639" r="35647" b="11758"/>
          <a:stretch/>
        </p:blipFill>
        <p:spPr bwMode="auto">
          <a:xfrm>
            <a:off x="4355976" y="1772816"/>
            <a:ext cx="2592288" cy="44158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Posição do Texto 6"/>
          <p:cNvSpPr txBox="1">
            <a:spLocks/>
          </p:cNvSpPr>
          <p:nvPr/>
        </p:nvSpPr>
        <p:spPr>
          <a:xfrm>
            <a:off x="3059832" y="548680"/>
            <a:ext cx="5832648" cy="1296144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vert="horz" lIns="108000" tIns="108000" rIns="108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indent="-176213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pt-PT" sz="16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No centro, Napoleão, com traje de sagração, prepara-se para coroar Josefina, depois de se ter coroado a si próprio.</a:t>
            </a:r>
          </a:p>
          <a:p>
            <a:pPr marL="176213" indent="-176213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pt-PT" sz="16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Napoleão está vestido à semelhança de um imperador romano, com um manto de cor púrpura e uma coroa de louros.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2" t="70846" r="48252" b="3515"/>
          <a:stretch/>
        </p:blipFill>
        <p:spPr bwMode="auto">
          <a:xfrm>
            <a:off x="179512" y="3140968"/>
            <a:ext cx="3895861" cy="35824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65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9" t="36099" r="9414" b="3168"/>
          <a:stretch/>
        </p:blipFill>
        <p:spPr bwMode="auto">
          <a:xfrm>
            <a:off x="75156" y="692696"/>
            <a:ext cx="8879738" cy="59457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3" t="61373" r="8597" b="424"/>
          <a:stretch/>
        </p:blipFill>
        <p:spPr bwMode="auto">
          <a:xfrm>
            <a:off x="3103120" y="1475257"/>
            <a:ext cx="6005384" cy="53381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Posição do Texto 6"/>
          <p:cNvSpPr txBox="1">
            <a:spLocks/>
          </p:cNvSpPr>
          <p:nvPr/>
        </p:nvSpPr>
        <p:spPr>
          <a:xfrm>
            <a:off x="179512" y="548680"/>
            <a:ext cx="6840760" cy="792088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vert="horz" lIns="108000" tIns="108000" rIns="108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pt-PT" sz="16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Estas três personagens seguram os símbolos do poder de Napoleão: o cetro,</a:t>
            </a:r>
            <a:r>
              <a:rPr lang="pt-PT" sz="16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 a mão da justiça</a:t>
            </a:r>
            <a:r>
              <a:rPr lang="pt-PT" sz="16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 e o globo encimado de uma cruz (remete para Carlos Magno).</a:t>
            </a:r>
          </a:p>
        </p:txBody>
      </p:sp>
    </p:spTree>
    <p:extLst>
      <p:ext uri="{BB962C8B-B14F-4D97-AF65-F5344CB8AC3E}">
        <p14:creationId xmlns:p14="http://schemas.microsoft.com/office/powerpoint/2010/main" val="59055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92696"/>
            <a:ext cx="9144000" cy="57150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79912" y="4703022"/>
            <a:ext cx="1008112" cy="1368152"/>
          </a:xfrm>
          <a:prstGeom prst="rect">
            <a:avLst/>
          </a:prstGeom>
          <a:noFill/>
          <a:ln w="38100">
            <a:solidFill>
              <a:schemeClr val="bg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4" name="Elbow Connector 3"/>
          <p:cNvCxnSpPr>
            <a:stCxn id="9" idx="0"/>
            <a:endCxn id="2" idx="3"/>
          </p:cNvCxnSpPr>
          <p:nvPr/>
        </p:nvCxnSpPr>
        <p:spPr>
          <a:xfrm rot="16200000" flipV="1">
            <a:off x="4551713" y="5623410"/>
            <a:ext cx="796659" cy="324036"/>
          </a:xfrm>
          <a:prstGeom prst="bentConnector2">
            <a:avLst/>
          </a:prstGeom>
          <a:noFill/>
          <a:ln w="38100">
            <a:solidFill>
              <a:schemeClr val="bg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9" name="Marcador de Posição do Texto 6"/>
          <p:cNvSpPr txBox="1">
            <a:spLocks/>
          </p:cNvSpPr>
          <p:nvPr/>
        </p:nvSpPr>
        <p:spPr>
          <a:xfrm>
            <a:off x="3779912" y="6183757"/>
            <a:ext cx="2664296" cy="600123"/>
          </a:xfrm>
          <a:prstGeom prst="rect">
            <a:avLst/>
          </a:prstGeom>
          <a:solidFill>
            <a:srgbClr val="990000"/>
          </a:solidFill>
          <a:ln w="38100" cap="flat" cmpd="sng" algn="ctr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08000" tIns="108000" rIns="108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5" indent="0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pt-PT" sz="1400" b="1" dirty="0">
                <a:solidFill>
                  <a:schemeClr val="bg1"/>
                </a:solidFill>
                <a:ea typeface="+mj-ea"/>
                <a:cs typeface="+mj-cs"/>
              </a:rPr>
              <a:t>Josefina prepara-se para receber a coroa das mãos do marido.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508104" y="3717032"/>
            <a:ext cx="1008112" cy="1224136"/>
          </a:xfrm>
          <a:prstGeom prst="rect">
            <a:avLst/>
          </a:prstGeom>
          <a:noFill/>
          <a:ln w="38100">
            <a:solidFill>
              <a:schemeClr val="bg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Marcador de Posição do Texto 6"/>
          <p:cNvSpPr txBox="1">
            <a:spLocks/>
          </p:cNvSpPr>
          <p:nvPr/>
        </p:nvSpPr>
        <p:spPr>
          <a:xfrm>
            <a:off x="5508104" y="2636912"/>
            <a:ext cx="2880320" cy="795177"/>
          </a:xfrm>
          <a:prstGeom prst="rect">
            <a:avLst/>
          </a:prstGeom>
          <a:solidFill>
            <a:srgbClr val="990000"/>
          </a:solidFill>
          <a:ln w="38100" cap="flat" cmpd="sng" algn="ctr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08000" tIns="108000" rIns="108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5" indent="0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pt-PT" sz="1400" b="1" dirty="0">
                <a:solidFill>
                  <a:schemeClr val="bg1"/>
                </a:solidFill>
                <a:ea typeface="+mj-ea"/>
                <a:cs typeface="+mj-cs"/>
              </a:rPr>
              <a:t>No lado direito, o Papa Pio VII e os representantes da Igreja  são meros espetadores da cerimónia.</a:t>
            </a:r>
          </a:p>
        </p:txBody>
      </p:sp>
      <p:cxnSp>
        <p:nvCxnSpPr>
          <p:cNvPr id="16" name="Elbow Connector 15"/>
          <p:cNvCxnSpPr>
            <a:stCxn id="15" idx="2"/>
            <a:endCxn id="12" idx="3"/>
          </p:cNvCxnSpPr>
          <p:nvPr/>
        </p:nvCxnSpPr>
        <p:spPr>
          <a:xfrm rot="5400000">
            <a:off x="6283735" y="3664570"/>
            <a:ext cx="897011" cy="432048"/>
          </a:xfrm>
          <a:prstGeom prst="bentConnector2">
            <a:avLst/>
          </a:prstGeom>
          <a:noFill/>
          <a:ln w="38100">
            <a:solidFill>
              <a:schemeClr val="bg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5" name="Rectangle 24"/>
          <p:cNvSpPr/>
          <p:nvPr/>
        </p:nvSpPr>
        <p:spPr>
          <a:xfrm>
            <a:off x="1979712" y="4998428"/>
            <a:ext cx="576064" cy="864096"/>
          </a:xfrm>
          <a:prstGeom prst="rect">
            <a:avLst/>
          </a:prstGeom>
          <a:noFill/>
          <a:ln w="38100">
            <a:solidFill>
              <a:schemeClr val="bg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Rectangle 25"/>
          <p:cNvSpPr/>
          <p:nvPr/>
        </p:nvSpPr>
        <p:spPr>
          <a:xfrm>
            <a:off x="107504" y="4149080"/>
            <a:ext cx="2448272" cy="762592"/>
          </a:xfrm>
          <a:prstGeom prst="rect">
            <a:avLst/>
          </a:prstGeom>
          <a:noFill/>
          <a:ln w="38100">
            <a:solidFill>
              <a:schemeClr val="bg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28" name="Elbow Connector 27"/>
          <p:cNvCxnSpPr/>
          <p:nvPr/>
        </p:nvCxnSpPr>
        <p:spPr>
          <a:xfrm rot="5400000" flipH="1" flipV="1">
            <a:off x="-1755928" y="5616469"/>
            <a:ext cx="810541" cy="324036"/>
          </a:xfrm>
          <a:prstGeom prst="bentConnector3">
            <a:avLst>
              <a:gd name="adj1" fmla="val 96399"/>
            </a:avLst>
          </a:prstGeom>
          <a:noFill/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0" name="Elbow Connector 29"/>
          <p:cNvCxnSpPr/>
          <p:nvPr/>
        </p:nvCxnSpPr>
        <p:spPr>
          <a:xfrm rot="5400000">
            <a:off x="2323294" y="3877506"/>
            <a:ext cx="897011" cy="432048"/>
          </a:xfrm>
          <a:prstGeom prst="bentConnector2">
            <a:avLst/>
          </a:prstGeom>
          <a:noFill/>
          <a:ln w="38100">
            <a:solidFill>
              <a:schemeClr val="bg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1" name="Elbow Connector 30"/>
          <p:cNvCxnSpPr>
            <a:endCxn id="25" idx="3"/>
          </p:cNvCxnSpPr>
          <p:nvPr/>
        </p:nvCxnSpPr>
        <p:spPr>
          <a:xfrm rot="5400000">
            <a:off x="1879074" y="4321726"/>
            <a:ext cx="1785452" cy="432048"/>
          </a:xfrm>
          <a:prstGeom prst="bentConnector2">
            <a:avLst/>
          </a:prstGeom>
          <a:noFill/>
          <a:ln w="38100">
            <a:solidFill>
              <a:schemeClr val="bg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9" name="Marcador de Posição do Texto 6"/>
          <p:cNvSpPr txBox="1">
            <a:spLocks/>
          </p:cNvSpPr>
          <p:nvPr/>
        </p:nvSpPr>
        <p:spPr>
          <a:xfrm>
            <a:off x="107504" y="2348880"/>
            <a:ext cx="3096344" cy="1371241"/>
          </a:xfrm>
          <a:prstGeom prst="rect">
            <a:avLst/>
          </a:prstGeom>
          <a:solidFill>
            <a:srgbClr val="990000"/>
          </a:solidFill>
          <a:ln w="38100" cap="flat" cmpd="sng" algn="ctr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08000" tIns="108000" rIns="108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indent="-160338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pt-PT" sz="1400" b="1" dirty="0">
                <a:solidFill>
                  <a:schemeClr val="bg1"/>
                </a:solidFill>
                <a:ea typeface="+mj-ea"/>
                <a:cs typeface="+mj-cs"/>
              </a:rPr>
              <a:t>Do lado esquerdo, os membros da família (irmãos e irmãs e cunhadas) e o jovem sobrinho de Napoleão.</a:t>
            </a:r>
          </a:p>
          <a:p>
            <a:pPr marL="176213" indent="-160338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pt-PT" sz="1400" b="1" dirty="0">
                <a:solidFill>
                  <a:schemeClr val="bg1"/>
                </a:solidFill>
                <a:ea typeface="+mj-ea"/>
                <a:cs typeface="+mj-cs"/>
              </a:rPr>
              <a:t>Atrás estão os marechais e os generais do Império de Napoleão.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802034" y="3573016"/>
            <a:ext cx="576064" cy="648072"/>
          </a:xfrm>
          <a:prstGeom prst="rect">
            <a:avLst/>
          </a:prstGeom>
          <a:noFill/>
          <a:ln w="38100">
            <a:solidFill>
              <a:schemeClr val="bg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8" name="Marcador de Posição do Texto 6"/>
          <p:cNvSpPr txBox="1">
            <a:spLocks/>
          </p:cNvSpPr>
          <p:nvPr/>
        </p:nvSpPr>
        <p:spPr>
          <a:xfrm>
            <a:off x="4355975" y="1268760"/>
            <a:ext cx="1512169" cy="1238711"/>
          </a:xfrm>
          <a:prstGeom prst="rect">
            <a:avLst/>
          </a:prstGeom>
          <a:solidFill>
            <a:srgbClr val="990000"/>
          </a:solidFill>
          <a:ln w="38100" cap="flat" cmpd="sng" algn="ctr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08000" tIns="108000" rIns="108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5" indent="0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pt-PT" sz="1400" b="1" dirty="0">
                <a:solidFill>
                  <a:schemeClr val="bg1"/>
                </a:solidFill>
                <a:ea typeface="+mj-ea"/>
                <a:cs typeface="+mj-cs"/>
              </a:rPr>
              <a:t>Letícia, mãe de Napoleão, que na realidade não esteve presente na cerimónia.</a:t>
            </a:r>
          </a:p>
        </p:txBody>
      </p:sp>
      <p:cxnSp>
        <p:nvCxnSpPr>
          <p:cNvPr id="39" name="Elbow Connector 38"/>
          <p:cNvCxnSpPr>
            <a:endCxn id="33" idx="3"/>
          </p:cNvCxnSpPr>
          <p:nvPr/>
        </p:nvCxnSpPr>
        <p:spPr>
          <a:xfrm rot="5400000">
            <a:off x="4044546" y="2865541"/>
            <a:ext cx="1365063" cy="697958"/>
          </a:xfrm>
          <a:prstGeom prst="bentConnector2">
            <a:avLst/>
          </a:prstGeom>
          <a:noFill/>
          <a:ln w="38100">
            <a:solidFill>
              <a:schemeClr val="bg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3" name="Rectangle 42"/>
          <p:cNvSpPr/>
          <p:nvPr/>
        </p:nvSpPr>
        <p:spPr>
          <a:xfrm>
            <a:off x="3591233" y="2673782"/>
            <a:ext cx="280220" cy="489746"/>
          </a:xfrm>
          <a:prstGeom prst="rect">
            <a:avLst/>
          </a:prstGeom>
          <a:noFill/>
          <a:ln w="38100">
            <a:solidFill>
              <a:schemeClr val="bg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4" name="Marcador de Posição do Texto 6"/>
          <p:cNvSpPr txBox="1">
            <a:spLocks/>
          </p:cNvSpPr>
          <p:nvPr/>
        </p:nvSpPr>
        <p:spPr>
          <a:xfrm>
            <a:off x="1835696" y="1268760"/>
            <a:ext cx="1368153" cy="734655"/>
          </a:xfrm>
          <a:prstGeom prst="rect">
            <a:avLst/>
          </a:prstGeom>
          <a:solidFill>
            <a:srgbClr val="990000"/>
          </a:solidFill>
          <a:ln w="38100" cap="flat" cmpd="sng" algn="ctr"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08000" tIns="108000" rIns="108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5" indent="0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pt-PT" sz="1400" b="1" dirty="0">
                <a:solidFill>
                  <a:schemeClr val="bg1"/>
                </a:solidFill>
                <a:ea typeface="+mj-ea"/>
                <a:cs typeface="+mj-cs"/>
              </a:rPr>
              <a:t>O pintor fez-se representar na tribuna.</a:t>
            </a:r>
          </a:p>
        </p:txBody>
      </p:sp>
      <p:cxnSp>
        <p:nvCxnSpPr>
          <p:cNvPr id="45" name="Elbow Connector 44"/>
          <p:cNvCxnSpPr>
            <a:stCxn id="44" idx="3"/>
            <a:endCxn id="43" idx="0"/>
          </p:cNvCxnSpPr>
          <p:nvPr/>
        </p:nvCxnSpPr>
        <p:spPr>
          <a:xfrm>
            <a:off x="3203849" y="1636088"/>
            <a:ext cx="527494" cy="1037694"/>
          </a:xfrm>
          <a:prstGeom prst="bentConnector2">
            <a:avLst/>
          </a:prstGeom>
          <a:noFill/>
          <a:ln w="38100">
            <a:solidFill>
              <a:schemeClr val="bg1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4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06" y="1000134"/>
            <a:ext cx="864140" cy="10214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908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/>
          <p:cNvSpPr txBox="1">
            <a:spLocks/>
          </p:cNvSpPr>
          <p:nvPr/>
        </p:nvSpPr>
        <p:spPr>
          <a:xfrm>
            <a:off x="251520" y="2636912"/>
            <a:ext cx="4644008" cy="3456383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99000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65100">
              <a:lnSpc>
                <a:spcPts val="22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pt-PT" sz="2200" dirty="0">
                <a:solidFill>
                  <a:schemeClr val="tx1"/>
                </a:solidFill>
                <a:cs typeface="Arial" panose="020B0604020202020204" pitchFamily="34" charset="0"/>
              </a:rPr>
              <a:t>Esta representação de Napoleão exalta as virtudes do líder militar que comanda o exército de Itália.</a:t>
            </a:r>
          </a:p>
          <a:p>
            <a:pPr marL="177800" indent="-165100">
              <a:lnSpc>
                <a:spcPts val="22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pt-PT" sz="2200" dirty="0">
                <a:solidFill>
                  <a:schemeClr val="tx1"/>
                </a:solidFill>
                <a:cs typeface="Arial" panose="020B0604020202020204" pitchFamily="34" charset="0"/>
              </a:rPr>
              <a:t>Destaca-se a atitude do herói que, com bravura, sustenta a bandeira e o sabre, e transmite, aos seus soldados, coragem e determinação. </a:t>
            </a:r>
          </a:p>
          <a:p>
            <a:pPr marL="177800" indent="-165100">
              <a:lnSpc>
                <a:spcPts val="22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pt-PT" sz="2200" dirty="0">
                <a:solidFill>
                  <a:schemeClr val="tx1"/>
                </a:solidFill>
                <a:cs typeface="Arial" panose="020B0604020202020204" pitchFamily="34" charset="0"/>
              </a:rPr>
              <a:t>É uma das primeiras representações da lendária imagem de Napoleão.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355977" y="6168442"/>
            <a:ext cx="4729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latin typeface="+mj-lt"/>
                <a:cs typeface="Arial" panose="020B0604020202020204" pitchFamily="34" charset="0"/>
              </a:rPr>
              <a:t>Antoine-Jean </a:t>
            </a:r>
            <a:r>
              <a:rPr lang="en-US" sz="1400" b="1" dirty="0" err="1">
                <a:latin typeface="+mj-lt"/>
                <a:cs typeface="Arial" panose="020B0604020202020204" pitchFamily="34" charset="0"/>
              </a:rPr>
              <a:t>Gros</a:t>
            </a:r>
            <a:r>
              <a:rPr lang="en-US" sz="1400" dirty="0">
                <a:latin typeface="+mj-lt"/>
                <a:cs typeface="Arial" panose="020B0604020202020204" pitchFamily="34" charset="0"/>
              </a:rPr>
              <a:t>, </a:t>
            </a:r>
            <a:r>
              <a:rPr lang="en-US" sz="1400" i="1" dirty="0">
                <a:latin typeface="+mj-lt"/>
                <a:cs typeface="Arial" panose="020B0604020202020204" pitchFamily="34" charset="0"/>
              </a:rPr>
              <a:t>O General Bonaparte </a:t>
            </a:r>
            <a:r>
              <a:rPr lang="en-US" sz="1400" i="1" dirty="0" err="1">
                <a:latin typeface="+mj-lt"/>
                <a:cs typeface="Arial" panose="020B0604020202020204" pitchFamily="34" charset="0"/>
              </a:rPr>
              <a:t>na</a:t>
            </a:r>
            <a:r>
              <a:rPr lang="en-US" sz="14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1400" i="1" dirty="0" err="1">
                <a:latin typeface="+mj-lt"/>
                <a:cs typeface="Arial" panose="020B0604020202020204" pitchFamily="34" charset="0"/>
              </a:rPr>
              <a:t>ponte</a:t>
            </a:r>
            <a:r>
              <a:rPr lang="en-US" sz="1400" i="1" dirty="0">
                <a:latin typeface="+mj-lt"/>
                <a:cs typeface="Arial" panose="020B0604020202020204" pitchFamily="34" charset="0"/>
              </a:rPr>
              <a:t> de </a:t>
            </a:r>
            <a:r>
              <a:rPr lang="en-US" sz="1400" i="1" dirty="0" err="1">
                <a:latin typeface="+mj-lt"/>
                <a:cs typeface="Arial" panose="020B0604020202020204" pitchFamily="34" charset="0"/>
              </a:rPr>
              <a:t>Arcole</a:t>
            </a:r>
            <a:r>
              <a:rPr lang="en-US" sz="1400" dirty="0">
                <a:latin typeface="+mj-lt"/>
                <a:cs typeface="Arial" panose="020B0604020202020204" pitchFamily="34" charset="0"/>
              </a:rPr>
              <a:t>, 17 de </a:t>
            </a:r>
            <a:r>
              <a:rPr lang="en-US" sz="1400" dirty="0" err="1">
                <a:latin typeface="+mj-lt"/>
                <a:cs typeface="Arial" panose="020B0604020202020204" pitchFamily="34" charset="0"/>
              </a:rPr>
              <a:t>novembro</a:t>
            </a:r>
            <a:r>
              <a:rPr lang="en-US" sz="1400" dirty="0">
                <a:latin typeface="+mj-lt"/>
                <a:cs typeface="Arial" panose="020B0604020202020204" pitchFamily="34" charset="0"/>
              </a:rPr>
              <a:t> de 1796 [</a:t>
            </a:r>
            <a:r>
              <a:rPr lang="en-US" sz="1400" dirty="0" err="1">
                <a:latin typeface="+mj-lt"/>
                <a:cs typeface="Arial" panose="020B0604020202020204" pitchFamily="34" charset="0"/>
              </a:rPr>
              <a:t>pormenor</a:t>
            </a:r>
            <a:r>
              <a:rPr lang="en-US" sz="1400" dirty="0">
                <a:latin typeface="+mj-lt"/>
                <a:cs typeface="Arial" panose="020B0604020202020204" pitchFamily="34" charset="0"/>
              </a:rPr>
              <a:t>].</a:t>
            </a:r>
          </a:p>
        </p:txBody>
      </p:sp>
      <p:pic>
        <p:nvPicPr>
          <p:cNvPr id="8" name="Imagem 5"/>
          <p:cNvPicPr>
            <a:picLocks noChangeAspect="1"/>
          </p:cNvPicPr>
          <p:nvPr/>
        </p:nvPicPr>
        <p:blipFill rotWithShape="1">
          <a:blip r:embed="rId3"/>
          <a:srcRect l="1997" t="1183" r="1735" b="1331"/>
          <a:stretch/>
        </p:blipFill>
        <p:spPr>
          <a:xfrm>
            <a:off x="5033839" y="476672"/>
            <a:ext cx="4002657" cy="56876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Marcador de Posição do Texto 6"/>
          <p:cNvSpPr txBox="1">
            <a:spLocks/>
          </p:cNvSpPr>
          <p:nvPr/>
        </p:nvSpPr>
        <p:spPr>
          <a:xfrm>
            <a:off x="107504" y="548680"/>
            <a:ext cx="5400600" cy="810685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vert="horz" lIns="108000" tIns="108000" rIns="108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pt-PT" sz="24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Quais os motivos do crescente prestígio militar e político de Napoleão?</a:t>
            </a: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251520" y="1458599"/>
            <a:ext cx="4644008" cy="1178313"/>
          </a:xfrm>
          <a:prstGeom prst="rect">
            <a:avLst/>
          </a:prstGeom>
          <a:solidFill>
            <a:srgbClr val="800000"/>
          </a:solidFill>
          <a:ln w="38100" cap="flat" cmpd="sng" algn="ctr">
            <a:solidFill>
              <a:srgbClr val="80000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PT" sz="2200" b="1" dirty="0">
                <a:solidFill>
                  <a:schemeClr val="bg1"/>
                </a:solidFill>
                <a:cs typeface="Arial" panose="020B0604020202020204" pitchFamily="34" charset="0"/>
              </a:rPr>
              <a:t>Napoleão assumiu grande protagonismo, sobretudo depois das campanhas da Itália e do Egito.</a:t>
            </a:r>
          </a:p>
        </p:txBody>
      </p:sp>
    </p:spTree>
    <p:extLst>
      <p:ext uri="{BB962C8B-B14F-4D97-AF65-F5344CB8AC3E}">
        <p14:creationId xmlns:p14="http://schemas.microsoft.com/office/powerpoint/2010/main" val="291656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/>
          <p:cNvSpPr txBox="1">
            <a:spLocks/>
          </p:cNvSpPr>
          <p:nvPr/>
        </p:nvSpPr>
        <p:spPr>
          <a:xfrm>
            <a:off x="251520" y="1628801"/>
            <a:ext cx="4644008" cy="3024336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99000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65100">
              <a:lnSpc>
                <a:spcPts val="22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pt-PT" sz="2200" dirty="0">
                <a:solidFill>
                  <a:schemeClr val="tx1"/>
                </a:solidFill>
                <a:cs typeface="Arial" panose="020B0604020202020204" pitchFamily="34" charset="0"/>
              </a:rPr>
              <a:t>Vestido com o uniforme azul dos generais da República, com colarinho vermelho e dourado.</a:t>
            </a:r>
          </a:p>
          <a:p>
            <a:pPr marL="177800" indent="-165100">
              <a:lnSpc>
                <a:spcPts val="22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pt-PT" sz="2200" dirty="0">
                <a:solidFill>
                  <a:schemeClr val="tx1"/>
                </a:solidFill>
                <a:cs typeface="Arial" panose="020B0604020202020204" pitchFamily="34" charset="0"/>
              </a:rPr>
              <a:t>Na cintura, tem uma echarpe bicolor com bordas douradas. </a:t>
            </a:r>
          </a:p>
          <a:p>
            <a:pPr marL="177800" indent="-165100">
              <a:lnSpc>
                <a:spcPts val="22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pt-PT" sz="2200" dirty="0">
                <a:solidFill>
                  <a:schemeClr val="tx1"/>
                </a:solidFill>
                <a:cs typeface="Arial" panose="020B0604020202020204" pitchFamily="34" charset="0"/>
              </a:rPr>
              <a:t>No sabre estão inscritas as palavras:</a:t>
            </a:r>
            <a:br>
              <a:rPr lang="pt-PT" sz="2200" dirty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pt-PT" sz="2200" i="1" dirty="0">
                <a:solidFill>
                  <a:schemeClr val="tx1"/>
                </a:solidFill>
                <a:cs typeface="Arial" panose="020B0604020202020204" pitchFamily="34" charset="0"/>
              </a:rPr>
              <a:t>Bonaparte, </a:t>
            </a:r>
            <a:r>
              <a:rPr lang="pt-PT" sz="2200" i="1" dirty="0" err="1">
                <a:solidFill>
                  <a:schemeClr val="tx1"/>
                </a:solidFill>
                <a:cs typeface="Arial" panose="020B0604020202020204" pitchFamily="34" charset="0"/>
              </a:rPr>
              <a:t>Armée</a:t>
            </a:r>
            <a:r>
              <a:rPr lang="pt-PT" sz="2200" i="1" dirty="0">
                <a:solidFill>
                  <a:schemeClr val="tx1"/>
                </a:solidFill>
                <a:cs typeface="Arial" panose="020B0604020202020204" pitchFamily="34" charset="0"/>
              </a:rPr>
              <a:t> d'</a:t>
            </a:r>
            <a:r>
              <a:rPr lang="pt-PT" sz="2200" i="1" dirty="0" err="1">
                <a:solidFill>
                  <a:schemeClr val="tx1"/>
                </a:solidFill>
                <a:cs typeface="Arial" panose="020B0604020202020204" pitchFamily="34" charset="0"/>
              </a:rPr>
              <a:t>Italie</a:t>
            </a:r>
            <a:r>
              <a:rPr lang="pt-PT" sz="2200" i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br>
              <a:rPr lang="pt-PT" sz="2200" dirty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pt-PT" sz="2200" dirty="0">
                <a:solidFill>
                  <a:schemeClr val="tx1"/>
                </a:solidFill>
                <a:cs typeface="Arial" panose="020B0604020202020204" pitchFamily="34" charset="0"/>
              </a:rPr>
              <a:t>[ Bonaparte, Exército de Itália ].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355977" y="6168442"/>
            <a:ext cx="4729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latin typeface="+mj-lt"/>
                <a:cs typeface="Arial" panose="020B0604020202020204" pitchFamily="34" charset="0"/>
              </a:rPr>
              <a:t>Antoine-Jean </a:t>
            </a:r>
            <a:r>
              <a:rPr lang="en-US" sz="1400" b="1" dirty="0" err="1">
                <a:latin typeface="+mj-lt"/>
                <a:cs typeface="Arial" panose="020B0604020202020204" pitchFamily="34" charset="0"/>
              </a:rPr>
              <a:t>Gros</a:t>
            </a:r>
            <a:r>
              <a:rPr lang="en-US" sz="1400" dirty="0">
                <a:latin typeface="+mj-lt"/>
                <a:cs typeface="Arial" panose="020B0604020202020204" pitchFamily="34" charset="0"/>
              </a:rPr>
              <a:t>, </a:t>
            </a:r>
            <a:r>
              <a:rPr lang="en-US" sz="1400" i="1" dirty="0">
                <a:latin typeface="+mj-lt"/>
                <a:cs typeface="Arial" panose="020B0604020202020204" pitchFamily="34" charset="0"/>
              </a:rPr>
              <a:t>O General Bonaparte </a:t>
            </a:r>
            <a:r>
              <a:rPr lang="en-US" sz="1400" i="1" dirty="0" err="1">
                <a:latin typeface="+mj-lt"/>
                <a:cs typeface="Arial" panose="020B0604020202020204" pitchFamily="34" charset="0"/>
              </a:rPr>
              <a:t>na</a:t>
            </a:r>
            <a:r>
              <a:rPr lang="en-US" sz="1400" i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1400" i="1" dirty="0" err="1">
                <a:latin typeface="+mj-lt"/>
                <a:cs typeface="Arial" panose="020B0604020202020204" pitchFamily="34" charset="0"/>
              </a:rPr>
              <a:t>ponte</a:t>
            </a:r>
            <a:r>
              <a:rPr lang="en-US" sz="1400" i="1" dirty="0">
                <a:latin typeface="+mj-lt"/>
                <a:cs typeface="Arial" panose="020B0604020202020204" pitchFamily="34" charset="0"/>
              </a:rPr>
              <a:t> de </a:t>
            </a:r>
            <a:r>
              <a:rPr lang="en-US" sz="1400" i="1" dirty="0" err="1">
                <a:latin typeface="+mj-lt"/>
                <a:cs typeface="Arial" panose="020B0604020202020204" pitchFamily="34" charset="0"/>
              </a:rPr>
              <a:t>Arcole</a:t>
            </a:r>
            <a:r>
              <a:rPr lang="en-US" sz="1400" dirty="0">
                <a:latin typeface="+mj-lt"/>
                <a:cs typeface="Arial" panose="020B0604020202020204" pitchFamily="34" charset="0"/>
              </a:rPr>
              <a:t>, 17 de </a:t>
            </a:r>
            <a:r>
              <a:rPr lang="en-US" sz="1400" dirty="0" err="1">
                <a:latin typeface="+mj-lt"/>
                <a:cs typeface="Arial" panose="020B0604020202020204" pitchFamily="34" charset="0"/>
              </a:rPr>
              <a:t>novembro</a:t>
            </a:r>
            <a:r>
              <a:rPr lang="en-US" sz="1400" dirty="0">
                <a:latin typeface="+mj-lt"/>
                <a:cs typeface="Arial" panose="020B0604020202020204" pitchFamily="34" charset="0"/>
              </a:rPr>
              <a:t> de 1796 [</a:t>
            </a:r>
            <a:r>
              <a:rPr lang="en-US" sz="1400" dirty="0" err="1">
                <a:latin typeface="+mj-lt"/>
                <a:cs typeface="Arial" panose="020B0604020202020204" pitchFamily="34" charset="0"/>
              </a:rPr>
              <a:t>pormenor</a:t>
            </a:r>
            <a:r>
              <a:rPr lang="en-US" sz="1400" dirty="0">
                <a:latin typeface="+mj-lt"/>
                <a:cs typeface="Arial" panose="020B0604020202020204" pitchFamily="34" charset="0"/>
              </a:rPr>
              <a:t>].</a:t>
            </a:r>
          </a:p>
        </p:txBody>
      </p:sp>
      <p:pic>
        <p:nvPicPr>
          <p:cNvPr id="8" name="Imagem 5"/>
          <p:cNvPicPr>
            <a:picLocks noChangeAspect="1"/>
          </p:cNvPicPr>
          <p:nvPr/>
        </p:nvPicPr>
        <p:blipFill rotWithShape="1">
          <a:blip r:embed="rId3"/>
          <a:srcRect l="1997" t="1183" r="1735" b="1331"/>
          <a:stretch/>
        </p:blipFill>
        <p:spPr>
          <a:xfrm>
            <a:off x="5033839" y="476672"/>
            <a:ext cx="4002657" cy="56876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Marcador de Posição do Texto 6"/>
          <p:cNvSpPr txBox="1">
            <a:spLocks/>
          </p:cNvSpPr>
          <p:nvPr/>
        </p:nvSpPr>
        <p:spPr>
          <a:xfrm>
            <a:off x="107504" y="548680"/>
            <a:ext cx="5400600" cy="810685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vert="horz" lIns="108000" tIns="108000" rIns="108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pt-PT" sz="24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Quais os motivos do crescente prestígio militar e político de Napoleão?</a:t>
            </a:r>
          </a:p>
        </p:txBody>
      </p:sp>
    </p:spTree>
    <p:extLst>
      <p:ext uri="{BB962C8B-B14F-4D97-AF65-F5344CB8AC3E}">
        <p14:creationId xmlns:p14="http://schemas.microsoft.com/office/powerpoint/2010/main" val="110950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5327116" cy="62967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16200000">
            <a:off x="1293753" y="2724772"/>
            <a:ext cx="6296400" cy="18002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Rectângulo 6"/>
          <p:cNvSpPr/>
          <p:nvPr/>
        </p:nvSpPr>
        <p:spPr>
          <a:xfrm>
            <a:off x="1932922" y="6309320"/>
            <a:ext cx="343116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fr-FR" sz="1200" b="1" dirty="0"/>
              <a:t>Jacques-Louis David</a:t>
            </a:r>
            <a:r>
              <a:rPr lang="fr-FR" sz="1200" dirty="0"/>
              <a:t>,</a:t>
            </a:r>
            <a:br>
              <a:rPr lang="fr-FR" sz="1200" dirty="0"/>
            </a:br>
            <a:r>
              <a:rPr lang="fr-FR" sz="1200" i="1" dirty="0"/>
              <a:t>Bonaparte </a:t>
            </a:r>
            <a:r>
              <a:rPr lang="fr-FR" sz="1200" i="1" dirty="0" err="1"/>
              <a:t>atravessa</a:t>
            </a:r>
            <a:r>
              <a:rPr lang="fr-FR" sz="1200" i="1" dirty="0"/>
              <a:t>  o Grande São Bernardo</a:t>
            </a:r>
            <a:r>
              <a:rPr lang="fr-FR" sz="1200" dirty="0"/>
              <a:t>, 1801. </a:t>
            </a:r>
          </a:p>
        </p:txBody>
      </p:sp>
      <p:sp>
        <p:nvSpPr>
          <p:cNvPr id="9" name="Marcador de Posição do Texto 6"/>
          <p:cNvSpPr txBox="1">
            <a:spLocks/>
          </p:cNvSpPr>
          <p:nvPr/>
        </p:nvSpPr>
        <p:spPr>
          <a:xfrm>
            <a:off x="4040540" y="420917"/>
            <a:ext cx="5040560" cy="1368152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vert="horz" lIns="108000" tIns="108000" rIns="108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pt-PT" sz="20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Retrato de Napoleão Bonaparte, primeiro Cônsul. É representado no comando do exército, a atravessar  os Alpes, na passagem conhecida como </a:t>
            </a:r>
            <a:r>
              <a:rPr lang="pt-PT" sz="2000" b="1" i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O Grande São Bernardo</a:t>
            </a:r>
            <a:r>
              <a:rPr lang="pt-PT" sz="20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,. </a:t>
            </a: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5336684" y="1878277"/>
            <a:ext cx="3744416" cy="2448273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99000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65100">
              <a:lnSpc>
                <a:spcPts val="22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pt-PT" sz="1800" dirty="0">
                <a:solidFill>
                  <a:schemeClr val="tx1"/>
                </a:solidFill>
                <a:cs typeface="Arial" panose="020B0604020202020204" pitchFamily="34" charset="0"/>
              </a:rPr>
              <a:t>Este episódio marca o início da segunda campanha de Itália.</a:t>
            </a:r>
          </a:p>
          <a:p>
            <a:pPr marL="177800" indent="-165100">
              <a:lnSpc>
                <a:spcPts val="22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pt-PT" sz="1800" dirty="0">
                <a:solidFill>
                  <a:schemeClr val="tx1"/>
                </a:solidFill>
                <a:cs typeface="Arial" panose="020B0604020202020204" pitchFamily="34" charset="0"/>
              </a:rPr>
              <a:t>Culminou com a derrota da Áustria e com a consequente exaltação da glória militar de Napoleão.</a:t>
            </a:r>
          </a:p>
          <a:p>
            <a:pPr marL="177800" indent="-165100">
              <a:lnSpc>
                <a:spcPts val="22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pt-PT" sz="1800" dirty="0">
                <a:solidFill>
                  <a:schemeClr val="tx1"/>
                </a:solidFill>
                <a:cs typeface="Arial" panose="020B0604020202020204" pitchFamily="34" charset="0"/>
              </a:rPr>
              <a:t>Só a Inglaterra não depôs as armas.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8" t="14802" r="25777" b="71986"/>
          <a:stretch/>
        </p:blipFill>
        <p:spPr>
          <a:xfrm>
            <a:off x="5341434" y="4437112"/>
            <a:ext cx="3735659" cy="22982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869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8" t="19162" r="43296" b="14546"/>
          <a:stretch/>
        </p:blipFill>
        <p:spPr bwMode="auto">
          <a:xfrm>
            <a:off x="4552280" y="1279034"/>
            <a:ext cx="4052168" cy="5400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Marcador de Posição do Texto 6"/>
          <p:cNvSpPr txBox="1">
            <a:spLocks/>
          </p:cNvSpPr>
          <p:nvPr/>
        </p:nvSpPr>
        <p:spPr>
          <a:xfrm>
            <a:off x="74051" y="1268760"/>
            <a:ext cx="4137909" cy="3528392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800000"/>
            </a:solidFill>
            <a:prstDash val="solid"/>
          </a:ln>
          <a:effectLst/>
        </p:spPr>
        <p:txBody>
          <a:bodyPr vert="horz" lIns="72000" tIns="72000" rIns="0" bIns="36000" rtlCol="0" anchor="t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1" indent="-172800" defTabSz="533400">
              <a:spcBef>
                <a:spcPct val="0"/>
              </a:spcBef>
              <a:spcAft>
                <a:spcPct val="15000"/>
              </a:spcAft>
              <a:buFont typeface="+mj-lt"/>
              <a:buAutoNum type="arabicPeriod"/>
            </a:pPr>
            <a:r>
              <a:rPr lang="pt-PT" sz="1800" b="1" dirty="0">
                <a:latin typeface="+mj-lt"/>
                <a:ea typeface="+mj-ea"/>
                <a:cs typeface="+mj-cs"/>
              </a:rPr>
              <a:t>De 1804 a 1809, destacou-se pelos</a:t>
            </a:r>
            <a:br>
              <a:rPr lang="pt-PT" sz="1800" b="1" dirty="0">
                <a:latin typeface="+mj-lt"/>
                <a:ea typeface="+mj-ea"/>
                <a:cs typeface="+mj-cs"/>
              </a:rPr>
            </a:br>
            <a:r>
              <a:rPr lang="pt-PT" sz="1800" b="1" dirty="0">
                <a:latin typeface="+mj-lt"/>
                <a:ea typeface="+mj-ea"/>
                <a:cs typeface="+mj-cs"/>
              </a:rPr>
              <a:t>seus feitos militares na Europa:</a:t>
            </a:r>
          </a:p>
          <a:p>
            <a:pPr marL="446088" lvl="1" indent="-177800" defTabSz="533400">
              <a:lnSpc>
                <a:spcPts val="1600"/>
              </a:lnSpc>
              <a:spcBef>
                <a:spcPts val="600"/>
              </a:spcBef>
            </a:pPr>
            <a:r>
              <a:rPr lang="pt-PT" sz="1600" b="1" dirty="0">
                <a:latin typeface="+mj-lt"/>
                <a:cs typeface="Arial" panose="020B0604020202020204" pitchFamily="34" charset="0"/>
              </a:rPr>
              <a:t>Batalhas de:</a:t>
            </a:r>
          </a:p>
          <a:p>
            <a:pPr marL="536575" lvl="1" indent="-108000" defTabSz="533400">
              <a:lnSpc>
                <a:spcPts val="1600"/>
              </a:lnSpc>
              <a:spcBef>
                <a:spcPts val="600"/>
              </a:spcBef>
              <a:buSzPct val="80000"/>
              <a:buFont typeface="Courier New" panose="02070309020205020404" pitchFamily="49" charset="0"/>
              <a:buChar char="o"/>
            </a:pPr>
            <a:r>
              <a:rPr lang="pt-PT" sz="1500" b="1" dirty="0" err="1">
                <a:latin typeface="+mj-lt"/>
                <a:cs typeface="Arial" panose="020B0604020202020204" pitchFamily="34" charset="0"/>
              </a:rPr>
              <a:t>Austerlitz</a:t>
            </a:r>
            <a:br>
              <a:rPr lang="pt-PT" sz="1500" b="1" dirty="0">
                <a:latin typeface="+mj-lt"/>
                <a:cs typeface="Arial" panose="020B0604020202020204" pitchFamily="34" charset="0"/>
              </a:rPr>
            </a:br>
            <a:r>
              <a:rPr lang="pt-PT" sz="1500" dirty="0">
                <a:latin typeface="+mj-lt"/>
                <a:cs typeface="Arial" panose="020B0604020202020204" pitchFamily="34" charset="0"/>
              </a:rPr>
              <a:t>(ou batalha dos três Imperadores – França, </a:t>
            </a:r>
            <a:r>
              <a:rPr lang="pt-PT" sz="1500" dirty="0" err="1">
                <a:latin typeface="+mj-lt"/>
                <a:cs typeface="Arial" panose="020B0604020202020204" pitchFamily="34" charset="0"/>
              </a:rPr>
              <a:t>Aústria</a:t>
            </a:r>
            <a:r>
              <a:rPr lang="pt-PT" sz="1500" dirty="0">
                <a:latin typeface="+mj-lt"/>
                <a:cs typeface="Arial" panose="020B0604020202020204" pitchFamily="34" charset="0"/>
              </a:rPr>
              <a:t> e Rússia), 1805;</a:t>
            </a:r>
          </a:p>
          <a:p>
            <a:pPr marL="536575" lvl="1" indent="-108000" defTabSz="533400">
              <a:lnSpc>
                <a:spcPts val="1600"/>
              </a:lnSpc>
              <a:spcBef>
                <a:spcPts val="1200"/>
              </a:spcBef>
              <a:buSzPct val="80000"/>
              <a:buFont typeface="Courier New" panose="02070309020205020404" pitchFamily="49" charset="0"/>
              <a:buChar char="o"/>
            </a:pPr>
            <a:r>
              <a:rPr lang="pt-PT" sz="1500" b="1" dirty="0" err="1">
                <a:latin typeface="+mj-lt"/>
                <a:cs typeface="Arial" panose="020B0604020202020204" pitchFamily="34" charset="0"/>
              </a:rPr>
              <a:t>Eylau</a:t>
            </a:r>
            <a:r>
              <a:rPr lang="pt-PT" sz="1500" dirty="0">
                <a:latin typeface="+mj-lt"/>
                <a:cs typeface="Arial" panose="020B0604020202020204" pitchFamily="34" charset="0"/>
              </a:rPr>
              <a:t> (Prússia), e </a:t>
            </a:r>
            <a:r>
              <a:rPr lang="pt-PT" sz="1500" b="1" dirty="0" err="1">
                <a:latin typeface="+mj-lt"/>
                <a:cs typeface="Arial" panose="020B0604020202020204" pitchFamily="34" charset="0"/>
              </a:rPr>
              <a:t>Friedland</a:t>
            </a:r>
            <a:r>
              <a:rPr lang="pt-PT" sz="1500" dirty="0">
                <a:latin typeface="+mj-lt"/>
                <a:cs typeface="Arial" panose="020B0604020202020204" pitchFamily="34" charset="0"/>
              </a:rPr>
              <a:t> (Rússia) 1807; </a:t>
            </a:r>
          </a:p>
          <a:p>
            <a:pPr marL="536575" lvl="1" indent="-108000" defTabSz="533400">
              <a:lnSpc>
                <a:spcPts val="1600"/>
              </a:lnSpc>
              <a:spcBef>
                <a:spcPts val="1200"/>
              </a:spcBef>
              <a:buSzPct val="80000"/>
              <a:buFont typeface="Courier New" panose="02070309020205020404" pitchFamily="49" charset="0"/>
              <a:buChar char="o"/>
            </a:pPr>
            <a:r>
              <a:rPr lang="pt-PT" sz="1500" b="1" dirty="0" err="1">
                <a:latin typeface="+mj-lt"/>
                <a:cs typeface="Arial" panose="020B0604020202020204" pitchFamily="34" charset="0"/>
              </a:rPr>
              <a:t>Wagram</a:t>
            </a:r>
            <a:r>
              <a:rPr lang="pt-PT" sz="1500" dirty="0">
                <a:latin typeface="+mj-lt"/>
                <a:cs typeface="Arial" panose="020B0604020202020204" pitchFamily="34" charset="0"/>
              </a:rPr>
              <a:t> (</a:t>
            </a:r>
            <a:r>
              <a:rPr lang="pt-PT" sz="1500" dirty="0" err="1">
                <a:latin typeface="+mj-lt"/>
                <a:cs typeface="Arial" panose="020B0604020202020204" pitchFamily="34" charset="0"/>
              </a:rPr>
              <a:t>Aústria</a:t>
            </a:r>
            <a:r>
              <a:rPr lang="pt-PT" sz="1500" dirty="0">
                <a:latin typeface="+mj-lt"/>
                <a:cs typeface="Arial" panose="020B0604020202020204" pitchFamily="34" charset="0"/>
              </a:rPr>
              <a:t>), 1809. </a:t>
            </a:r>
          </a:p>
          <a:p>
            <a:pPr marL="446088" lvl="1" indent="-177800" defTabSz="533400">
              <a:lnSpc>
                <a:spcPts val="1600"/>
              </a:lnSpc>
              <a:spcBef>
                <a:spcPts val="1200"/>
              </a:spcBef>
            </a:pPr>
            <a:r>
              <a:rPr lang="pt-PT" sz="1600" b="1" dirty="0">
                <a:solidFill>
                  <a:schemeClr val="accent5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Derrota na batalha de Trafalgar contra</a:t>
            </a:r>
            <a:br>
              <a:rPr lang="pt-PT" sz="1600" b="1" dirty="0">
                <a:solidFill>
                  <a:schemeClr val="accent5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</a:br>
            <a:r>
              <a:rPr lang="pt-PT" sz="1600" b="1" dirty="0">
                <a:solidFill>
                  <a:schemeClr val="accent5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as forças navais da Inglaterra (1805) comandadas pelo almirante Nelson.</a:t>
            </a:r>
            <a:br>
              <a:rPr lang="pt-PT" sz="1600" b="1" dirty="0">
                <a:solidFill>
                  <a:schemeClr val="accent5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</a:br>
            <a:r>
              <a:rPr lang="pt-PT" sz="1600" b="1" dirty="0">
                <a:solidFill>
                  <a:schemeClr val="accent5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É a derrota do plano de Napoleão para invadir a Inglaterra.</a:t>
            </a:r>
            <a:endParaRPr lang="pt-PT" sz="16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7" name="Marcador de Posição do Texto 6"/>
          <p:cNvSpPr txBox="1">
            <a:spLocks/>
          </p:cNvSpPr>
          <p:nvPr/>
        </p:nvSpPr>
        <p:spPr>
          <a:xfrm>
            <a:off x="74051" y="4899982"/>
            <a:ext cx="4137909" cy="712879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800000"/>
            </a:solidFill>
            <a:prstDash val="solid"/>
          </a:ln>
          <a:effectLst/>
        </p:spPr>
        <p:txBody>
          <a:bodyPr vert="horz" lIns="72000" tIns="36000" rIns="0" bIns="36000" rtlCol="0" anchor="ctr">
            <a:noAutofit/>
          </a:bodyPr>
          <a:lstStyle>
            <a:defPPr>
              <a:defRPr lang="pt-PT"/>
            </a:defPPr>
            <a:lvl1pPr marL="268288" indent="-2540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+mj-lt"/>
              <a:buAutoNum type="arabicPeriod"/>
              <a:defRPr b="1">
                <a:latin typeface="+mj-lt"/>
                <a:ea typeface="+mj-ea"/>
                <a:cs typeface="+mj-cs"/>
              </a:defRPr>
            </a:lvl1pPr>
            <a:lvl2pPr marL="268288" lvl="1" indent="-260350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+mj-lt"/>
              <a:buAutoNum type="arabicPeriod"/>
              <a:defRPr b="1">
                <a:latin typeface="+mj-lt"/>
                <a:ea typeface="+mj-ea"/>
                <a:cs typeface="+mj-cs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marL="180000" lvl="1" indent="-172800">
              <a:buFont typeface="+mj-lt"/>
              <a:buAutoNum type="arabicPeriod" startAt="2"/>
            </a:pPr>
            <a:r>
              <a:rPr lang="pt-PT" dirty="0"/>
              <a:t>Bloqueio Continental foi decretado por Napoleão em 21 de novembro 1806.</a:t>
            </a:r>
          </a:p>
        </p:txBody>
      </p:sp>
      <p:sp>
        <p:nvSpPr>
          <p:cNvPr id="28" name="Marcador de Posição do Texto 6"/>
          <p:cNvSpPr txBox="1">
            <a:spLocks/>
          </p:cNvSpPr>
          <p:nvPr/>
        </p:nvSpPr>
        <p:spPr>
          <a:xfrm>
            <a:off x="74051" y="5712618"/>
            <a:ext cx="4137909" cy="432048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800000"/>
            </a:solidFill>
            <a:prstDash val="solid"/>
          </a:ln>
          <a:effectLst/>
        </p:spPr>
        <p:txBody>
          <a:bodyPr vert="horz" lIns="72000" tIns="36000" rIns="0" bIns="36000" rtlCol="0" anchor="ctr">
            <a:noAutofit/>
          </a:bodyPr>
          <a:lstStyle>
            <a:defPPr>
              <a:defRPr lang="pt-PT"/>
            </a:defPPr>
            <a:lvl1pPr marL="268288" indent="-2540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+mj-lt"/>
              <a:buAutoNum type="arabicPeriod"/>
              <a:defRPr b="1">
                <a:latin typeface="+mj-lt"/>
                <a:ea typeface="+mj-ea"/>
                <a:cs typeface="+mj-cs"/>
              </a:defRPr>
            </a:lvl1pPr>
            <a:lvl2pPr marL="268288" lvl="1" indent="-260350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+mj-lt"/>
              <a:buAutoNum type="arabicPeriod"/>
              <a:defRPr b="1">
                <a:latin typeface="+mj-lt"/>
                <a:ea typeface="+mj-ea"/>
                <a:cs typeface="+mj-cs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marL="180000" lvl="1" indent="-162000">
              <a:buFont typeface="+mj-lt"/>
              <a:buAutoNum type="arabicPeriod" startAt="3"/>
            </a:pPr>
            <a:r>
              <a:rPr lang="pt-PT" dirty="0"/>
              <a:t>Guerra peninsular</a:t>
            </a:r>
          </a:p>
        </p:txBody>
      </p:sp>
      <p:sp>
        <p:nvSpPr>
          <p:cNvPr id="29" name="Marcador de Posição do Texto 6"/>
          <p:cNvSpPr txBox="1">
            <a:spLocks/>
          </p:cNvSpPr>
          <p:nvPr/>
        </p:nvSpPr>
        <p:spPr>
          <a:xfrm>
            <a:off x="74051" y="6237312"/>
            <a:ext cx="4137909" cy="432048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800000"/>
            </a:solidFill>
            <a:prstDash val="solid"/>
          </a:ln>
          <a:effectLst/>
        </p:spPr>
        <p:txBody>
          <a:bodyPr vert="horz" lIns="72000" tIns="36000" rIns="0" bIns="36000" rtlCol="0" anchor="ctr">
            <a:noAutofit/>
          </a:bodyPr>
          <a:lstStyle>
            <a:defPPr>
              <a:defRPr lang="pt-PT"/>
            </a:defPPr>
            <a:lvl1pPr marL="268288" indent="-2540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+mj-lt"/>
              <a:buAutoNum type="arabicPeriod"/>
              <a:defRPr b="1">
                <a:latin typeface="+mj-lt"/>
                <a:ea typeface="+mj-ea"/>
                <a:cs typeface="+mj-cs"/>
              </a:defRPr>
            </a:lvl1pPr>
            <a:lvl2pPr marL="268288" lvl="1" indent="-260350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+mj-lt"/>
              <a:buAutoNum type="arabicPeriod"/>
              <a:defRPr b="1">
                <a:latin typeface="+mj-lt"/>
                <a:ea typeface="+mj-ea"/>
                <a:cs typeface="+mj-cs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marL="180000" lvl="1" indent="-162000">
              <a:buFont typeface="+mj-lt"/>
              <a:buAutoNum type="arabicPeriod" startAt="4"/>
            </a:pPr>
            <a:r>
              <a:rPr lang="pt-PT" dirty="0"/>
              <a:t>Invasões francesas em Portugal</a:t>
            </a:r>
          </a:p>
        </p:txBody>
      </p:sp>
      <p:sp>
        <p:nvSpPr>
          <p:cNvPr id="24" name="Marcador de Posição do Texto 6"/>
          <p:cNvSpPr txBox="1">
            <a:spLocks/>
          </p:cNvSpPr>
          <p:nvPr/>
        </p:nvSpPr>
        <p:spPr>
          <a:xfrm>
            <a:off x="62900" y="548680"/>
            <a:ext cx="4077052" cy="609079"/>
          </a:xfrm>
          <a:prstGeom prst="rect">
            <a:avLst/>
          </a:prstGeom>
          <a:solidFill>
            <a:srgbClr val="800000"/>
          </a:solidFill>
          <a:ln w="38100" cap="flat" cmpd="sng" algn="ctr">
            <a:noFill/>
            <a:prstDash val="solid"/>
          </a:ln>
          <a:effectLst/>
        </p:spPr>
        <p:txBody>
          <a:bodyPr vert="horz" lIns="36000" tIns="108000" rIns="36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pt-PT" sz="2000" b="1" dirty="0">
                <a:solidFill>
                  <a:schemeClr val="bg1"/>
                </a:solidFill>
                <a:ea typeface="+mj-ea"/>
                <a:cs typeface="+mj-cs"/>
              </a:rPr>
              <a:t>Napoleão</a:t>
            </a:r>
            <a:br>
              <a:rPr lang="pt-PT" sz="1600" b="1" dirty="0">
                <a:solidFill>
                  <a:schemeClr val="bg1"/>
                </a:solidFill>
                <a:ea typeface="+mj-ea"/>
                <a:cs typeface="+mj-cs"/>
              </a:rPr>
            </a:br>
            <a:r>
              <a:rPr lang="pt-PT" sz="1700" b="1" dirty="0">
                <a:solidFill>
                  <a:schemeClr val="bg1"/>
                </a:solidFill>
                <a:ea typeface="+mj-ea"/>
                <a:cs typeface="+mj-cs"/>
              </a:rPr>
              <a:t>alguns aspetos da política militar</a:t>
            </a:r>
          </a:p>
        </p:txBody>
      </p:sp>
      <p:sp>
        <p:nvSpPr>
          <p:cNvPr id="25" name="Marcador de Posição do Texto 6"/>
          <p:cNvSpPr txBox="1">
            <a:spLocks/>
          </p:cNvSpPr>
          <p:nvPr/>
        </p:nvSpPr>
        <p:spPr>
          <a:xfrm>
            <a:off x="4211960" y="548680"/>
            <a:ext cx="4680520" cy="609079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800000"/>
            </a:solidFill>
            <a:prstDash val="solid"/>
          </a:ln>
          <a:effectLst/>
        </p:spPr>
        <p:txBody>
          <a:bodyPr vert="horz" lIns="72000" tIns="108000" rIns="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pt-PT" sz="1500" b="1" dirty="0">
                <a:ea typeface="+mj-ea"/>
                <a:cs typeface="+mj-cs"/>
              </a:rPr>
              <a:t>1804-1812</a:t>
            </a:r>
            <a:r>
              <a:rPr lang="pt-PT" sz="1500" dirty="0">
                <a:ea typeface="+mj-ea"/>
                <a:cs typeface="+mj-cs"/>
              </a:rPr>
              <a:t>: Destaca-se pelos sucessos militares, graças</a:t>
            </a:r>
            <a:br>
              <a:rPr lang="pt-PT" sz="1500" dirty="0">
                <a:ea typeface="+mj-ea"/>
                <a:cs typeface="+mj-cs"/>
              </a:rPr>
            </a:br>
            <a:r>
              <a:rPr lang="pt-PT" sz="1500" dirty="0">
                <a:ea typeface="+mj-ea"/>
                <a:cs typeface="+mj-cs"/>
              </a:rPr>
              <a:t>à sua capacidade de comando, táticas e grandes exércitos</a:t>
            </a:r>
          </a:p>
        </p:txBody>
      </p:sp>
    </p:spTree>
    <p:extLst>
      <p:ext uri="{BB962C8B-B14F-4D97-AF65-F5344CB8AC3E}">
        <p14:creationId xmlns:p14="http://schemas.microsoft.com/office/powerpoint/2010/main" val="216955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ile:Napoleon Bonaparte by Benjamin Robert Hayd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1" t="25047" r="63324" b="17297"/>
          <a:stretch/>
        </p:blipFill>
        <p:spPr bwMode="auto">
          <a:xfrm>
            <a:off x="5652120" y="1252148"/>
            <a:ext cx="2181842" cy="54310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Marcador de Posição do Texto 6"/>
          <p:cNvSpPr txBox="1">
            <a:spLocks/>
          </p:cNvSpPr>
          <p:nvPr/>
        </p:nvSpPr>
        <p:spPr>
          <a:xfrm>
            <a:off x="62900" y="548680"/>
            <a:ext cx="4077052" cy="609079"/>
          </a:xfrm>
          <a:prstGeom prst="rect">
            <a:avLst/>
          </a:prstGeom>
          <a:solidFill>
            <a:srgbClr val="800000"/>
          </a:solidFill>
          <a:ln w="38100" cap="flat" cmpd="sng" algn="ctr">
            <a:noFill/>
            <a:prstDash val="solid"/>
          </a:ln>
          <a:effectLst/>
        </p:spPr>
        <p:txBody>
          <a:bodyPr vert="horz" lIns="36000" tIns="108000" rIns="36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pt-PT" sz="2000" b="1" dirty="0">
                <a:solidFill>
                  <a:schemeClr val="bg1"/>
                </a:solidFill>
                <a:ea typeface="+mj-ea"/>
                <a:cs typeface="+mj-cs"/>
              </a:rPr>
              <a:t>Napoleão</a:t>
            </a:r>
            <a:br>
              <a:rPr lang="pt-PT" sz="1600" b="1" dirty="0">
                <a:solidFill>
                  <a:schemeClr val="bg1"/>
                </a:solidFill>
                <a:ea typeface="+mj-ea"/>
                <a:cs typeface="+mj-cs"/>
              </a:rPr>
            </a:br>
            <a:r>
              <a:rPr lang="pt-PT" sz="1700" b="1" dirty="0">
                <a:solidFill>
                  <a:schemeClr val="bg1"/>
                </a:solidFill>
                <a:ea typeface="+mj-ea"/>
                <a:cs typeface="+mj-cs"/>
              </a:rPr>
              <a:t>alguns aspetos da política militar</a:t>
            </a:r>
          </a:p>
        </p:txBody>
      </p:sp>
      <p:sp>
        <p:nvSpPr>
          <p:cNvPr id="25" name="Marcador de Posição do Texto 6"/>
          <p:cNvSpPr txBox="1">
            <a:spLocks/>
          </p:cNvSpPr>
          <p:nvPr/>
        </p:nvSpPr>
        <p:spPr>
          <a:xfrm>
            <a:off x="4211960" y="548680"/>
            <a:ext cx="4680520" cy="609079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800000"/>
            </a:solidFill>
            <a:prstDash val="solid"/>
          </a:ln>
          <a:effectLst/>
        </p:spPr>
        <p:txBody>
          <a:bodyPr vert="horz" lIns="72000" tIns="108000" rIns="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pt-PT" sz="1500" b="1" dirty="0">
                <a:ea typeface="+mj-ea"/>
                <a:cs typeface="+mj-cs"/>
              </a:rPr>
              <a:t>1804-1812</a:t>
            </a:r>
            <a:r>
              <a:rPr lang="pt-PT" sz="1500" dirty="0">
                <a:ea typeface="+mj-ea"/>
                <a:cs typeface="+mj-cs"/>
              </a:rPr>
              <a:t>: Destaca-se pelos sucessos militares, graças</a:t>
            </a:r>
            <a:br>
              <a:rPr lang="pt-PT" sz="1500" dirty="0">
                <a:ea typeface="+mj-ea"/>
                <a:cs typeface="+mj-cs"/>
              </a:rPr>
            </a:br>
            <a:r>
              <a:rPr lang="pt-PT" sz="1500" dirty="0">
                <a:ea typeface="+mj-ea"/>
                <a:cs typeface="+mj-cs"/>
              </a:rPr>
              <a:t>à sua capacidade de comando, táticas e grandes exércitos</a:t>
            </a:r>
          </a:p>
        </p:txBody>
      </p:sp>
      <p:sp>
        <p:nvSpPr>
          <p:cNvPr id="26" name="Marcador de Posição do Texto 6"/>
          <p:cNvSpPr txBox="1">
            <a:spLocks/>
          </p:cNvSpPr>
          <p:nvPr/>
        </p:nvSpPr>
        <p:spPr>
          <a:xfrm>
            <a:off x="74051" y="1268760"/>
            <a:ext cx="4137909" cy="936104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800000"/>
            </a:solidFill>
            <a:prstDash val="solid"/>
          </a:ln>
          <a:effectLst/>
        </p:spPr>
        <p:txBody>
          <a:bodyPr vert="horz" lIns="36000" tIns="72000" rIns="0" bIns="36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1" indent="-172800" defTabSz="533400">
              <a:spcBef>
                <a:spcPct val="0"/>
              </a:spcBef>
              <a:spcAft>
                <a:spcPct val="15000"/>
              </a:spcAft>
              <a:buFont typeface="+mj-lt"/>
              <a:buAutoNum type="arabicPeriod" startAt="5"/>
            </a:pPr>
            <a:r>
              <a:rPr lang="pt-PT" b="1" dirty="0">
                <a:latin typeface="+mj-lt"/>
                <a:ea typeface="+mj-ea"/>
                <a:cs typeface="+mj-cs"/>
              </a:rPr>
              <a:t>A Rússia recusou o Bloqueio e foi invadida em 1812.</a:t>
            </a:r>
            <a:br>
              <a:rPr lang="pt-PT" b="1" dirty="0">
                <a:latin typeface="+mj-lt"/>
                <a:ea typeface="+mj-ea"/>
                <a:cs typeface="+mj-cs"/>
              </a:rPr>
            </a:br>
            <a:r>
              <a:rPr lang="pt-PT" b="1" dirty="0">
                <a:latin typeface="+mj-lt"/>
                <a:ea typeface="+mj-ea"/>
                <a:cs typeface="+mj-cs"/>
              </a:rPr>
              <a:t>As quatro potências derrotam Napoleão.</a:t>
            </a:r>
          </a:p>
        </p:txBody>
      </p:sp>
      <p:sp>
        <p:nvSpPr>
          <p:cNvPr id="27" name="Marcador de Posição do Texto 6"/>
          <p:cNvSpPr txBox="1">
            <a:spLocks/>
          </p:cNvSpPr>
          <p:nvPr/>
        </p:nvSpPr>
        <p:spPr>
          <a:xfrm>
            <a:off x="74051" y="3645024"/>
            <a:ext cx="4137909" cy="936104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800000"/>
            </a:solidFill>
            <a:prstDash val="solid"/>
          </a:ln>
          <a:effectLst/>
        </p:spPr>
        <p:txBody>
          <a:bodyPr vert="horz" lIns="72000" tIns="36000" rIns="0" bIns="36000" rtlCol="0" anchor="ctr">
            <a:noAutofit/>
          </a:bodyPr>
          <a:lstStyle>
            <a:defPPr>
              <a:defRPr lang="pt-PT"/>
            </a:defPPr>
            <a:lvl1pPr marL="268288" indent="-2540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+mj-lt"/>
              <a:buAutoNum type="arabicPeriod"/>
              <a:defRPr b="1">
                <a:latin typeface="+mj-lt"/>
                <a:ea typeface="+mj-ea"/>
                <a:cs typeface="+mj-cs"/>
              </a:defRPr>
            </a:lvl1pPr>
            <a:lvl2pPr marL="268288" lvl="1" indent="-260350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+mj-lt"/>
              <a:buAutoNum type="arabicPeriod"/>
              <a:defRPr b="1">
                <a:latin typeface="+mj-lt"/>
                <a:ea typeface="+mj-ea"/>
                <a:cs typeface="+mj-cs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marL="180000" lvl="1" indent="-172800">
              <a:buFont typeface="+mj-lt"/>
              <a:buAutoNum type="arabicPeriod" startAt="8"/>
            </a:pPr>
            <a:r>
              <a:rPr lang="pt-PT" dirty="0"/>
              <a:t>Napoleão recupera o poder por um período que ficou conhecido como Governo dos cem dias.</a:t>
            </a:r>
          </a:p>
        </p:txBody>
      </p:sp>
      <p:sp>
        <p:nvSpPr>
          <p:cNvPr id="18" name="Marcador de Posição do Texto 6"/>
          <p:cNvSpPr txBox="1">
            <a:spLocks/>
          </p:cNvSpPr>
          <p:nvPr/>
        </p:nvSpPr>
        <p:spPr>
          <a:xfrm>
            <a:off x="74051" y="2276872"/>
            <a:ext cx="4137909" cy="504056"/>
          </a:xfrm>
          <a:prstGeom prst="rect">
            <a:avLst/>
          </a:prstGeom>
          <a:solidFill>
            <a:srgbClr val="CC0000"/>
          </a:solidFill>
          <a:ln w="38100" cap="flat" cmpd="sng" algn="ctr">
            <a:solidFill>
              <a:srgbClr val="800000"/>
            </a:solidFill>
            <a:prstDash val="solid"/>
          </a:ln>
          <a:effectLst/>
        </p:spPr>
        <p:txBody>
          <a:bodyPr vert="horz" lIns="36000" tIns="72000" rIns="0" bIns="36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1" indent="-172800" defTabSz="533400">
              <a:spcBef>
                <a:spcPct val="0"/>
              </a:spcBef>
              <a:spcAft>
                <a:spcPct val="15000"/>
              </a:spcAft>
              <a:buFont typeface="+mj-lt"/>
              <a:buAutoNum type="arabicPeriod" startAt="6"/>
            </a:pPr>
            <a:r>
              <a:rPr lang="pt-PT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Napoleão abdica.</a:t>
            </a:r>
          </a:p>
        </p:txBody>
      </p:sp>
      <p:sp>
        <p:nvSpPr>
          <p:cNvPr id="22" name="Marcador de Posição do Texto 6"/>
          <p:cNvSpPr txBox="1">
            <a:spLocks/>
          </p:cNvSpPr>
          <p:nvPr/>
        </p:nvSpPr>
        <p:spPr>
          <a:xfrm>
            <a:off x="74051" y="2852936"/>
            <a:ext cx="4137909" cy="720080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800000"/>
            </a:solidFill>
            <a:prstDash val="solid"/>
          </a:ln>
          <a:effectLst/>
        </p:spPr>
        <p:txBody>
          <a:bodyPr vert="horz" lIns="36000" tIns="72000" rIns="0" bIns="36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1" indent="-172800" defTabSz="533400">
              <a:spcBef>
                <a:spcPct val="0"/>
              </a:spcBef>
              <a:spcAft>
                <a:spcPct val="15000"/>
              </a:spcAft>
              <a:buFont typeface="+mj-lt"/>
              <a:buAutoNum type="arabicPeriod" startAt="7"/>
            </a:pPr>
            <a:r>
              <a:rPr lang="pt-PT" b="1" dirty="0">
                <a:latin typeface="+mj-lt"/>
                <a:ea typeface="+mj-ea"/>
                <a:cs typeface="+mj-cs"/>
              </a:rPr>
              <a:t>Napoleão é exilado na ilha de Elba.</a:t>
            </a:r>
            <a:br>
              <a:rPr lang="pt-PT" b="1" dirty="0">
                <a:latin typeface="+mj-lt"/>
                <a:ea typeface="+mj-ea"/>
                <a:cs typeface="+mj-cs"/>
              </a:rPr>
            </a:br>
            <a:r>
              <a:rPr lang="pt-PT" b="1" dirty="0">
                <a:latin typeface="+mj-lt"/>
                <a:ea typeface="+mj-ea"/>
                <a:cs typeface="+mj-cs"/>
              </a:rPr>
              <a:t>Foge e regressa triunfalmente a França.</a:t>
            </a:r>
          </a:p>
        </p:txBody>
      </p:sp>
      <p:sp>
        <p:nvSpPr>
          <p:cNvPr id="31" name="Marcador de Posição do Texto 6"/>
          <p:cNvSpPr txBox="1">
            <a:spLocks/>
          </p:cNvSpPr>
          <p:nvPr/>
        </p:nvSpPr>
        <p:spPr>
          <a:xfrm>
            <a:off x="74051" y="4653136"/>
            <a:ext cx="4137909" cy="936104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800000"/>
            </a:solidFill>
            <a:prstDash val="solid"/>
          </a:ln>
          <a:effectLst/>
        </p:spPr>
        <p:txBody>
          <a:bodyPr vert="horz" lIns="72000" tIns="36000" rIns="0" bIns="36000" rtlCol="0" anchor="ctr">
            <a:noAutofit/>
          </a:bodyPr>
          <a:lstStyle>
            <a:defPPr>
              <a:defRPr lang="pt-PT"/>
            </a:defPPr>
            <a:lvl1pPr marL="268288" indent="-2540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+mj-lt"/>
              <a:buAutoNum type="arabicPeriod"/>
              <a:defRPr b="1">
                <a:latin typeface="+mj-lt"/>
                <a:ea typeface="+mj-ea"/>
                <a:cs typeface="+mj-cs"/>
              </a:defRPr>
            </a:lvl1pPr>
            <a:lvl2pPr marL="268288" lvl="1" indent="-260350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+mj-lt"/>
              <a:buAutoNum type="arabicPeriod"/>
              <a:defRPr b="1">
                <a:latin typeface="+mj-lt"/>
                <a:ea typeface="+mj-ea"/>
                <a:cs typeface="+mj-cs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marL="180000" lvl="1" indent="-172800">
              <a:buFont typeface="+mj-lt"/>
              <a:buAutoNum type="arabicPeriod" startAt="9"/>
            </a:pPr>
            <a:r>
              <a:rPr lang="pt-PT" dirty="0"/>
              <a:t>Napoleão foi derrotado na batalha de Waterloo (18 de junho de 1815). </a:t>
            </a:r>
          </a:p>
        </p:txBody>
      </p:sp>
      <p:sp>
        <p:nvSpPr>
          <p:cNvPr id="32" name="Marcador de Posição do Texto 6"/>
          <p:cNvSpPr txBox="1">
            <a:spLocks/>
          </p:cNvSpPr>
          <p:nvPr/>
        </p:nvSpPr>
        <p:spPr>
          <a:xfrm>
            <a:off x="74051" y="5733256"/>
            <a:ext cx="4137909" cy="936104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800000"/>
            </a:solidFill>
            <a:prstDash val="solid"/>
          </a:ln>
          <a:effectLst/>
        </p:spPr>
        <p:txBody>
          <a:bodyPr vert="horz" lIns="72000" tIns="36000" rIns="0" bIns="36000" rtlCol="0" anchor="ctr">
            <a:noAutofit/>
          </a:bodyPr>
          <a:lstStyle>
            <a:defPPr>
              <a:defRPr lang="pt-PT"/>
            </a:defPPr>
            <a:lvl1pPr marL="268288" indent="-2540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+mj-lt"/>
              <a:buAutoNum type="arabicPeriod"/>
              <a:defRPr b="1">
                <a:latin typeface="+mj-lt"/>
                <a:ea typeface="+mj-ea"/>
                <a:cs typeface="+mj-cs"/>
              </a:defRPr>
            </a:lvl1pPr>
            <a:lvl2pPr marL="268288" lvl="1" indent="-260350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+mj-lt"/>
              <a:buAutoNum type="arabicPeriod"/>
              <a:defRPr b="1">
                <a:latin typeface="+mj-lt"/>
                <a:ea typeface="+mj-ea"/>
                <a:cs typeface="+mj-cs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marL="266700" lvl="1" indent="-266700">
              <a:buFont typeface="+mj-lt"/>
              <a:buAutoNum type="arabicPeriod" startAt="10"/>
            </a:pPr>
            <a:r>
              <a:rPr lang="pt-PT" dirty="0"/>
              <a:t>Foi deportado para a ilha</a:t>
            </a:r>
            <a:br>
              <a:rPr lang="pt-PT" dirty="0"/>
            </a:br>
            <a:r>
              <a:rPr lang="pt-PT" dirty="0"/>
              <a:t>Santa Helena, onde morre</a:t>
            </a:r>
            <a:br>
              <a:rPr lang="pt-PT" dirty="0"/>
            </a:br>
            <a:r>
              <a:rPr lang="pt-PT" dirty="0"/>
              <a:t>em 5 de maio de 1821.</a:t>
            </a:r>
          </a:p>
        </p:txBody>
      </p:sp>
    </p:spTree>
    <p:extLst>
      <p:ext uri="{BB962C8B-B14F-4D97-AF65-F5344CB8AC3E}">
        <p14:creationId xmlns:p14="http://schemas.microsoft.com/office/powerpoint/2010/main" val="321070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Posição do Texto 6"/>
          <p:cNvSpPr txBox="1">
            <a:spLocks/>
          </p:cNvSpPr>
          <p:nvPr/>
        </p:nvSpPr>
        <p:spPr>
          <a:xfrm>
            <a:off x="62900" y="548680"/>
            <a:ext cx="4077052" cy="609079"/>
          </a:xfrm>
          <a:prstGeom prst="rect">
            <a:avLst/>
          </a:prstGeom>
          <a:solidFill>
            <a:srgbClr val="800000"/>
          </a:solidFill>
          <a:ln w="38100" cap="flat" cmpd="sng" algn="ctr">
            <a:noFill/>
            <a:prstDash val="solid"/>
          </a:ln>
          <a:effectLst/>
        </p:spPr>
        <p:txBody>
          <a:bodyPr vert="horz" lIns="36000" tIns="108000" rIns="36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pt-PT" sz="2000" b="1" dirty="0">
                <a:solidFill>
                  <a:schemeClr val="bg1"/>
                </a:solidFill>
                <a:ea typeface="+mj-ea"/>
                <a:cs typeface="+mj-cs"/>
              </a:rPr>
              <a:t>Napoleão</a:t>
            </a:r>
            <a:br>
              <a:rPr lang="pt-PT" sz="1600" b="1" dirty="0">
                <a:solidFill>
                  <a:schemeClr val="bg1"/>
                </a:solidFill>
                <a:ea typeface="+mj-ea"/>
                <a:cs typeface="+mj-cs"/>
              </a:rPr>
            </a:br>
            <a:r>
              <a:rPr lang="pt-PT" sz="1700" b="1" dirty="0">
                <a:solidFill>
                  <a:schemeClr val="bg1"/>
                </a:solidFill>
                <a:ea typeface="+mj-ea"/>
                <a:cs typeface="+mj-cs"/>
              </a:rPr>
              <a:t>alguns aspetos da política militar</a:t>
            </a:r>
          </a:p>
        </p:txBody>
      </p:sp>
      <p:sp>
        <p:nvSpPr>
          <p:cNvPr id="26" name="Marcador de Posição do Texto 6"/>
          <p:cNvSpPr txBox="1">
            <a:spLocks/>
          </p:cNvSpPr>
          <p:nvPr/>
        </p:nvSpPr>
        <p:spPr>
          <a:xfrm>
            <a:off x="74051" y="1258486"/>
            <a:ext cx="4065901" cy="720080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800000"/>
            </a:solidFill>
            <a:prstDash val="solid"/>
          </a:ln>
          <a:effectLst/>
        </p:spPr>
        <p:txBody>
          <a:bodyPr vert="horz" lIns="36000" tIns="72000" rIns="0" bIns="36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" lvl="1" indent="0" algn="ctr" defTabSz="533400">
              <a:spcBef>
                <a:spcPct val="0"/>
              </a:spcBef>
              <a:spcAft>
                <a:spcPct val="15000"/>
              </a:spcAft>
              <a:buNone/>
            </a:pPr>
            <a:r>
              <a:rPr lang="pt-PT" sz="2400" b="1" dirty="0">
                <a:latin typeface="+mj-lt"/>
                <a:ea typeface="+mj-ea"/>
                <a:cs typeface="+mj-cs"/>
              </a:rPr>
              <a:t>Bloqueio Continental</a:t>
            </a:r>
            <a:br>
              <a:rPr lang="pt-PT" b="1" dirty="0">
                <a:latin typeface="+mj-lt"/>
                <a:ea typeface="+mj-ea"/>
                <a:cs typeface="+mj-cs"/>
              </a:rPr>
            </a:br>
            <a:r>
              <a:rPr lang="pt-PT" dirty="0">
                <a:latin typeface="+mj-lt"/>
                <a:ea typeface="+mj-ea"/>
                <a:cs typeface="+mj-cs"/>
              </a:rPr>
              <a:t>21 novembro de 1806</a:t>
            </a:r>
          </a:p>
        </p:txBody>
      </p:sp>
      <p:sp>
        <p:nvSpPr>
          <p:cNvPr id="11" name="Marcador de Posição do Texto 6"/>
          <p:cNvSpPr txBox="1">
            <a:spLocks/>
          </p:cNvSpPr>
          <p:nvPr/>
        </p:nvSpPr>
        <p:spPr>
          <a:xfrm>
            <a:off x="4355976" y="1268760"/>
            <a:ext cx="4608512" cy="4896544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800000"/>
            </a:solidFill>
            <a:prstDash val="solid"/>
          </a:ln>
          <a:effectLst/>
        </p:spPr>
        <p:txBody>
          <a:bodyPr vert="horz" lIns="72000" tIns="72000" rIns="72000" bIns="72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" lvl="1" indent="0" defTabSz="533400">
              <a:spcBef>
                <a:spcPct val="0"/>
              </a:spcBef>
              <a:spcAft>
                <a:spcPct val="15000"/>
              </a:spcAft>
              <a:buNone/>
            </a:pPr>
            <a:r>
              <a:rPr lang="pt-PT" sz="2000" b="1" dirty="0">
                <a:latin typeface="+mj-lt"/>
                <a:ea typeface="+mj-ea"/>
                <a:cs typeface="+mj-cs"/>
              </a:rPr>
              <a:t>Motivos:</a:t>
            </a:r>
          </a:p>
          <a:p>
            <a:pPr marL="292100" lvl="1" indent="-200025" defTabSz="533400">
              <a:spcBef>
                <a:spcPct val="0"/>
              </a:spcBef>
              <a:spcAft>
                <a:spcPct val="15000"/>
              </a:spcAft>
            </a:pPr>
            <a:r>
              <a:rPr lang="pt-PT" sz="2000" dirty="0">
                <a:latin typeface="+mj-lt"/>
                <a:ea typeface="+mj-ea"/>
                <a:cs typeface="+mj-cs"/>
              </a:rPr>
              <a:t>Napoleão constatou que era impossível derrotar a Inglaterra através da invasão ou do combate naval.</a:t>
            </a:r>
          </a:p>
          <a:p>
            <a:pPr marL="292100" lvl="1" indent="-200025" defTabSz="533400">
              <a:spcBef>
                <a:spcPct val="0"/>
              </a:spcBef>
              <a:spcAft>
                <a:spcPct val="15000"/>
              </a:spcAft>
            </a:pPr>
            <a:r>
              <a:rPr lang="pt-PT" sz="2000" dirty="0">
                <a:latin typeface="+mj-lt"/>
                <a:ea typeface="+mj-ea"/>
                <a:cs typeface="+mj-cs"/>
              </a:rPr>
              <a:t>A Inglaterra era a única potência</a:t>
            </a:r>
            <a:br>
              <a:rPr lang="pt-PT" sz="2000" dirty="0">
                <a:latin typeface="+mj-lt"/>
                <a:ea typeface="+mj-ea"/>
                <a:cs typeface="+mj-cs"/>
              </a:rPr>
            </a:br>
            <a:r>
              <a:rPr lang="pt-PT" sz="2000" dirty="0">
                <a:latin typeface="+mj-lt"/>
                <a:ea typeface="+mj-ea"/>
                <a:cs typeface="+mj-cs"/>
              </a:rPr>
              <a:t>que resistia eficazmente ao domínio napoleónico.</a:t>
            </a:r>
          </a:p>
          <a:p>
            <a:pPr marL="292100" lvl="1" indent="-200025" defTabSz="533400">
              <a:spcBef>
                <a:spcPct val="0"/>
              </a:spcBef>
              <a:spcAft>
                <a:spcPct val="15000"/>
              </a:spcAft>
            </a:pPr>
            <a:endParaRPr lang="pt-PT" sz="2000" dirty="0">
              <a:latin typeface="+mj-lt"/>
              <a:ea typeface="+mj-ea"/>
              <a:cs typeface="+mj-cs"/>
            </a:endParaRPr>
          </a:p>
          <a:p>
            <a:pPr marL="92075" lvl="1" indent="0" defTabSz="533400">
              <a:spcBef>
                <a:spcPct val="0"/>
              </a:spcBef>
              <a:spcAft>
                <a:spcPct val="15000"/>
              </a:spcAft>
              <a:buNone/>
            </a:pPr>
            <a:r>
              <a:rPr lang="pt-PT" sz="2000" b="1" dirty="0">
                <a:latin typeface="+mj-lt"/>
                <a:ea typeface="+mj-ea"/>
                <a:cs typeface="+mj-cs"/>
              </a:rPr>
              <a:t>Objetivos:</a:t>
            </a:r>
          </a:p>
          <a:p>
            <a:pPr marL="292100" lvl="1" indent="-200025" defTabSz="533400">
              <a:spcBef>
                <a:spcPct val="0"/>
              </a:spcBef>
              <a:spcAft>
                <a:spcPct val="15000"/>
              </a:spcAft>
            </a:pPr>
            <a:r>
              <a:rPr lang="pt-PT" sz="2000" dirty="0">
                <a:latin typeface="+mj-lt"/>
                <a:ea typeface="+mj-ea"/>
                <a:cs typeface="+mj-cs"/>
              </a:rPr>
              <a:t>Isolar economicamente a Inglaterra.</a:t>
            </a:r>
          </a:p>
          <a:p>
            <a:pPr marL="292100" lvl="1" indent="-200025" defTabSz="533400">
              <a:spcBef>
                <a:spcPct val="0"/>
              </a:spcBef>
              <a:spcAft>
                <a:spcPct val="15000"/>
              </a:spcAft>
            </a:pPr>
            <a:r>
              <a:rPr lang="pt-PT" sz="2000" dirty="0">
                <a:latin typeface="+mj-lt"/>
                <a:ea typeface="+mj-ea"/>
                <a:cs typeface="+mj-cs"/>
              </a:rPr>
              <a:t>Proibir todos os países europeus de estabelecerem laços comerciais com a Inglaterra.</a:t>
            </a:r>
          </a:p>
          <a:p>
            <a:pPr marL="292100" lvl="1" indent="-200025" defTabSz="533400">
              <a:spcBef>
                <a:spcPct val="0"/>
              </a:spcBef>
              <a:spcAft>
                <a:spcPct val="15000"/>
              </a:spcAft>
            </a:pPr>
            <a:r>
              <a:rPr lang="pt-PT" sz="2000" dirty="0">
                <a:latin typeface="+mj-lt"/>
                <a:ea typeface="+mj-ea"/>
                <a:cs typeface="+mj-cs"/>
              </a:rPr>
              <a:t>Prender todos os barcos ingleses que se encontrassem nos portos dos países aliados da França.</a:t>
            </a:r>
          </a:p>
        </p:txBody>
      </p:sp>
      <p:sp>
        <p:nvSpPr>
          <p:cNvPr id="2" name="Chevron 1"/>
          <p:cNvSpPr/>
          <p:nvPr/>
        </p:nvSpPr>
        <p:spPr>
          <a:xfrm>
            <a:off x="3882742" y="1340768"/>
            <a:ext cx="504056" cy="504056"/>
          </a:xfrm>
          <a:prstGeom prst="chevron">
            <a:avLst>
              <a:gd name="adj" fmla="val 37770"/>
            </a:avLst>
          </a:prstGeom>
          <a:solidFill>
            <a:srgbClr val="C0000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pic>
        <p:nvPicPr>
          <p:cNvPr id="14" name="Imagem 1"/>
          <p:cNvPicPr>
            <a:picLocks noChangeAspect="1"/>
          </p:cNvPicPr>
          <p:nvPr/>
        </p:nvPicPr>
        <p:blipFill rotWithShape="1">
          <a:blip r:embed="rId2"/>
          <a:srcRect t="4831" b="10512"/>
          <a:stretch/>
        </p:blipFill>
        <p:spPr>
          <a:xfrm>
            <a:off x="76682" y="2071122"/>
            <a:ext cx="4050450" cy="457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Rectângulo 3"/>
          <p:cNvSpPr/>
          <p:nvPr/>
        </p:nvSpPr>
        <p:spPr>
          <a:xfrm>
            <a:off x="66794" y="6185852"/>
            <a:ext cx="4060800" cy="461665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>
            <a:spAutoFit/>
          </a:bodyPr>
          <a:lstStyle/>
          <a:p>
            <a:r>
              <a:rPr lang="pt-PT" sz="1200" dirty="0">
                <a:latin typeface="+mj-lt"/>
                <a:cs typeface="Arial" panose="020B0604020202020204" pitchFamily="34" charset="0"/>
              </a:rPr>
              <a:t>Estátua dedicada às Guerras Peninsulares na</a:t>
            </a:r>
            <a:br>
              <a:rPr lang="pt-PT" sz="1200" dirty="0">
                <a:latin typeface="+mj-lt"/>
                <a:cs typeface="Arial" panose="020B0604020202020204" pitchFamily="34" charset="0"/>
              </a:rPr>
            </a:br>
            <a:r>
              <a:rPr lang="pt-PT" sz="1200" dirty="0">
                <a:latin typeface="+mj-lt"/>
                <a:cs typeface="Arial" panose="020B0604020202020204" pitchFamily="34" charset="0"/>
              </a:rPr>
              <a:t>Rotunda de Entrecampos, Lisboa.</a:t>
            </a:r>
          </a:p>
        </p:txBody>
      </p:sp>
    </p:spTree>
    <p:extLst>
      <p:ext uri="{BB962C8B-B14F-4D97-AF65-F5344CB8AC3E}">
        <p14:creationId xmlns:p14="http://schemas.microsoft.com/office/powerpoint/2010/main" val="421431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Ficheiro:Estátua Guerra Peninsula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" t="4244" r="185" b="11553"/>
          <a:stretch/>
        </p:blipFill>
        <p:spPr bwMode="auto">
          <a:xfrm>
            <a:off x="87341" y="2048631"/>
            <a:ext cx="4072773" cy="46932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Marcador de Posição do Texto 6"/>
          <p:cNvSpPr txBox="1">
            <a:spLocks/>
          </p:cNvSpPr>
          <p:nvPr/>
        </p:nvSpPr>
        <p:spPr>
          <a:xfrm>
            <a:off x="4355976" y="2348880"/>
            <a:ext cx="4608512" cy="633670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800000"/>
            </a:solidFill>
            <a:prstDash val="solid"/>
          </a:ln>
          <a:effectLst/>
        </p:spPr>
        <p:txBody>
          <a:bodyPr vert="horz" lIns="72000" tIns="72000" rIns="72000" bIns="72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lvl="1" indent="-174625" defTabSz="533400">
              <a:spcBef>
                <a:spcPct val="0"/>
              </a:spcBef>
              <a:spcAft>
                <a:spcPct val="15000"/>
              </a:spcAft>
            </a:pPr>
            <a:r>
              <a:rPr lang="pt-PT" sz="2000" b="1" dirty="0">
                <a:latin typeface="+mj-lt"/>
                <a:ea typeface="+mj-ea"/>
                <a:cs typeface="+mj-cs"/>
              </a:rPr>
              <a:t>As invasões francesas em Portugal.</a:t>
            </a:r>
          </a:p>
        </p:txBody>
      </p:sp>
      <p:sp>
        <p:nvSpPr>
          <p:cNvPr id="24" name="Marcador de Posição do Texto 6"/>
          <p:cNvSpPr txBox="1">
            <a:spLocks/>
          </p:cNvSpPr>
          <p:nvPr/>
        </p:nvSpPr>
        <p:spPr>
          <a:xfrm>
            <a:off x="62900" y="548680"/>
            <a:ext cx="4077052" cy="609079"/>
          </a:xfrm>
          <a:prstGeom prst="rect">
            <a:avLst/>
          </a:prstGeom>
          <a:solidFill>
            <a:srgbClr val="800000"/>
          </a:solidFill>
          <a:ln w="38100" cap="flat" cmpd="sng" algn="ctr">
            <a:noFill/>
            <a:prstDash val="solid"/>
          </a:ln>
          <a:effectLst/>
        </p:spPr>
        <p:txBody>
          <a:bodyPr vert="horz" lIns="36000" tIns="108000" rIns="36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pt-PT" sz="2000" b="1" dirty="0">
                <a:solidFill>
                  <a:schemeClr val="bg1"/>
                </a:solidFill>
                <a:ea typeface="+mj-ea"/>
                <a:cs typeface="+mj-cs"/>
              </a:rPr>
              <a:t>Napoleão</a:t>
            </a:r>
            <a:br>
              <a:rPr lang="pt-PT" sz="1600" b="1" dirty="0">
                <a:solidFill>
                  <a:schemeClr val="bg1"/>
                </a:solidFill>
                <a:ea typeface="+mj-ea"/>
                <a:cs typeface="+mj-cs"/>
              </a:rPr>
            </a:br>
            <a:r>
              <a:rPr lang="pt-PT" sz="1700" b="1" dirty="0">
                <a:solidFill>
                  <a:schemeClr val="bg1"/>
                </a:solidFill>
                <a:ea typeface="+mj-ea"/>
                <a:cs typeface="+mj-cs"/>
              </a:rPr>
              <a:t>alguns aspetos da política militar</a:t>
            </a:r>
          </a:p>
        </p:txBody>
      </p:sp>
      <p:sp>
        <p:nvSpPr>
          <p:cNvPr id="26" name="Marcador de Posição do Texto 6"/>
          <p:cNvSpPr txBox="1">
            <a:spLocks/>
          </p:cNvSpPr>
          <p:nvPr/>
        </p:nvSpPr>
        <p:spPr>
          <a:xfrm>
            <a:off x="74051" y="1258486"/>
            <a:ext cx="4065901" cy="720080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800000"/>
            </a:solidFill>
            <a:prstDash val="solid"/>
          </a:ln>
          <a:effectLst/>
        </p:spPr>
        <p:txBody>
          <a:bodyPr vert="horz" lIns="36000" tIns="72000" rIns="0" bIns="36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" lvl="1" indent="0" algn="ctr" defTabSz="533400">
              <a:spcBef>
                <a:spcPct val="0"/>
              </a:spcBef>
              <a:spcAft>
                <a:spcPct val="15000"/>
              </a:spcAft>
              <a:buNone/>
            </a:pPr>
            <a:r>
              <a:rPr lang="pt-PT" sz="2400" b="1" dirty="0">
                <a:latin typeface="+mj-lt"/>
                <a:ea typeface="+mj-ea"/>
                <a:cs typeface="+mj-cs"/>
              </a:rPr>
              <a:t>A Guerra Peninsular</a:t>
            </a:r>
          </a:p>
        </p:txBody>
      </p:sp>
      <p:sp>
        <p:nvSpPr>
          <p:cNvPr id="11" name="Marcador de Posição do Texto 6"/>
          <p:cNvSpPr txBox="1">
            <a:spLocks/>
          </p:cNvSpPr>
          <p:nvPr/>
        </p:nvSpPr>
        <p:spPr>
          <a:xfrm>
            <a:off x="4355976" y="548680"/>
            <a:ext cx="4608512" cy="1656184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800000"/>
            </a:solidFill>
            <a:prstDash val="solid"/>
          </a:ln>
          <a:effectLst/>
        </p:spPr>
        <p:txBody>
          <a:bodyPr vert="horz" lIns="72000" tIns="72000" rIns="72000" bIns="72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lvl="1" indent="-174625" defTabSz="533400">
              <a:spcBef>
                <a:spcPct val="0"/>
              </a:spcBef>
              <a:spcAft>
                <a:spcPct val="15000"/>
              </a:spcAft>
            </a:pPr>
            <a:r>
              <a:rPr lang="pt-PT" sz="2000" b="1" dirty="0">
                <a:latin typeface="+mj-lt"/>
                <a:ea typeface="+mj-ea"/>
                <a:cs typeface="+mj-cs"/>
              </a:rPr>
              <a:t>Ocupação da Espanha que fica dominada por um rei (José Bonaparte), irmão de Napoleão.</a:t>
            </a:r>
          </a:p>
          <a:p>
            <a:pPr marL="174625" lvl="1" indent="-174625" defTabSz="533400">
              <a:spcBef>
                <a:spcPct val="0"/>
              </a:spcBef>
              <a:spcAft>
                <a:spcPct val="15000"/>
              </a:spcAft>
            </a:pPr>
            <a:r>
              <a:rPr lang="pt-PT" sz="2000" b="1" dirty="0">
                <a:latin typeface="+mj-lt"/>
                <a:ea typeface="+mj-ea"/>
                <a:cs typeface="+mj-cs"/>
                <a:hlinkClick r:id="rId3" action="ppaction://hlinksldjump"/>
              </a:rPr>
              <a:t>A partir de Espanha início das invasões de Portugal.</a:t>
            </a:r>
            <a:endParaRPr lang="pt-PT" sz="2000" b="1" dirty="0">
              <a:latin typeface="+mj-lt"/>
              <a:ea typeface="+mj-ea"/>
              <a:cs typeface="+mj-cs"/>
            </a:endParaRPr>
          </a:p>
        </p:txBody>
      </p:sp>
      <p:sp>
        <p:nvSpPr>
          <p:cNvPr id="2" name="Chevron 1"/>
          <p:cNvSpPr/>
          <p:nvPr/>
        </p:nvSpPr>
        <p:spPr>
          <a:xfrm>
            <a:off x="3882742" y="1340768"/>
            <a:ext cx="504056" cy="504056"/>
          </a:xfrm>
          <a:prstGeom prst="chevron">
            <a:avLst>
              <a:gd name="adj" fmla="val 37770"/>
            </a:avLst>
          </a:prstGeom>
          <a:solidFill>
            <a:srgbClr val="C0000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15" name="Rectângulo 3"/>
          <p:cNvSpPr/>
          <p:nvPr/>
        </p:nvSpPr>
        <p:spPr>
          <a:xfrm>
            <a:off x="85470" y="6279703"/>
            <a:ext cx="4093200" cy="461665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>
            <a:spAutoFit/>
          </a:bodyPr>
          <a:lstStyle/>
          <a:p>
            <a:r>
              <a:rPr lang="pt-PT" sz="1200" dirty="0">
                <a:latin typeface="+mj-lt"/>
                <a:cs typeface="Arial" panose="020B0604020202020204" pitchFamily="34" charset="0"/>
              </a:rPr>
              <a:t>Pormenor da estátua dedicada às Guerras Peninsulares</a:t>
            </a:r>
            <a:br>
              <a:rPr lang="pt-PT" sz="1200" dirty="0">
                <a:latin typeface="+mj-lt"/>
                <a:cs typeface="Arial" panose="020B0604020202020204" pitchFamily="34" charset="0"/>
              </a:rPr>
            </a:br>
            <a:r>
              <a:rPr lang="pt-PT" sz="1200" dirty="0">
                <a:latin typeface="+mj-lt"/>
                <a:cs typeface="Arial" panose="020B0604020202020204" pitchFamily="34" charset="0"/>
              </a:rPr>
              <a:t>na Rotunda da Boavista, Porto. </a:t>
            </a:r>
          </a:p>
        </p:txBody>
      </p:sp>
      <p:sp>
        <p:nvSpPr>
          <p:cNvPr id="16" name="Chevron 15"/>
          <p:cNvSpPr/>
          <p:nvPr/>
        </p:nvSpPr>
        <p:spPr>
          <a:xfrm rot="5400000">
            <a:off x="8316416" y="1844824"/>
            <a:ext cx="504056" cy="648072"/>
          </a:xfrm>
          <a:prstGeom prst="chevron">
            <a:avLst>
              <a:gd name="adj" fmla="val 33693"/>
            </a:avLst>
          </a:prstGeom>
          <a:solidFill>
            <a:srgbClr val="C0000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19" name="Marcador de Posição do Texto 6"/>
          <p:cNvSpPr txBox="1">
            <a:spLocks/>
          </p:cNvSpPr>
          <p:nvPr/>
        </p:nvSpPr>
        <p:spPr>
          <a:xfrm>
            <a:off x="4355976" y="3214558"/>
            <a:ext cx="4608512" cy="871297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800000"/>
            </a:solidFill>
            <a:prstDash val="solid"/>
          </a:ln>
          <a:effectLst/>
        </p:spPr>
        <p:txBody>
          <a:bodyPr vert="horz" lIns="72000" tIns="72000" rIns="72000" bIns="72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000" lvl="1" indent="-360000" defTabSz="533400">
              <a:spcBef>
                <a:spcPct val="0"/>
              </a:spcBef>
              <a:spcAft>
                <a:spcPct val="15000"/>
              </a:spcAft>
              <a:buFont typeface="+mj-lt"/>
              <a:buAutoNum type="arabicPeriod"/>
            </a:pPr>
            <a:r>
              <a:rPr lang="pt-PT" sz="2000" b="1" dirty="0">
                <a:latin typeface="+mj-lt"/>
                <a:ea typeface="+mj-ea"/>
                <a:cs typeface="+mj-cs"/>
                <a:hlinkClick r:id="rId4" action="ppaction://hlinksldjump"/>
              </a:rPr>
              <a:t>A primeira invasão foi comandada pelo general Junot (1807-1808).</a:t>
            </a:r>
            <a:endParaRPr lang="pt-PT" sz="2000" b="1" dirty="0">
              <a:latin typeface="+mj-lt"/>
              <a:ea typeface="+mj-ea"/>
              <a:cs typeface="+mj-cs"/>
            </a:endParaRPr>
          </a:p>
        </p:txBody>
      </p:sp>
      <p:sp>
        <p:nvSpPr>
          <p:cNvPr id="20" name="Chevron 19"/>
          <p:cNvSpPr/>
          <p:nvPr/>
        </p:nvSpPr>
        <p:spPr>
          <a:xfrm rot="5400000">
            <a:off x="8316416" y="2708920"/>
            <a:ext cx="504056" cy="648072"/>
          </a:xfrm>
          <a:prstGeom prst="chevron">
            <a:avLst>
              <a:gd name="adj" fmla="val 33693"/>
            </a:avLst>
          </a:prstGeom>
          <a:solidFill>
            <a:srgbClr val="C0000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21" name="Marcador de Posição do Texto 6"/>
          <p:cNvSpPr txBox="1">
            <a:spLocks/>
          </p:cNvSpPr>
          <p:nvPr/>
        </p:nvSpPr>
        <p:spPr>
          <a:xfrm>
            <a:off x="4355976" y="4293096"/>
            <a:ext cx="4608512" cy="820801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800000"/>
            </a:solidFill>
            <a:prstDash val="solid"/>
          </a:ln>
          <a:effectLst/>
        </p:spPr>
        <p:txBody>
          <a:bodyPr vert="horz" lIns="72000" tIns="72000" rIns="72000" bIns="72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000" lvl="1" indent="-360000" defTabSz="533400">
              <a:spcBef>
                <a:spcPct val="0"/>
              </a:spcBef>
              <a:spcAft>
                <a:spcPct val="15000"/>
              </a:spcAft>
              <a:buFont typeface="+mj-lt"/>
              <a:buAutoNum type="arabicPeriod" startAt="2"/>
            </a:pPr>
            <a:r>
              <a:rPr lang="pt-PT" sz="2000" b="1" dirty="0">
                <a:latin typeface="+mj-lt"/>
                <a:ea typeface="+mj-ea"/>
                <a:cs typeface="+mj-cs"/>
                <a:hlinkClick r:id="rId5" action="ppaction://hlinksldjump"/>
              </a:rPr>
              <a:t>A segunda invasão, em 1809, foi liderada pelo marechal </a:t>
            </a:r>
            <a:r>
              <a:rPr lang="pt-PT" sz="2000" b="1" dirty="0" err="1">
                <a:latin typeface="+mj-lt"/>
                <a:ea typeface="+mj-ea"/>
                <a:cs typeface="+mj-cs"/>
                <a:hlinkClick r:id="rId5" action="ppaction://hlinksldjump"/>
              </a:rPr>
              <a:t>Soult</a:t>
            </a:r>
            <a:r>
              <a:rPr lang="pt-PT" sz="2000" b="1" dirty="0">
                <a:latin typeface="+mj-lt"/>
                <a:ea typeface="+mj-ea"/>
                <a:cs typeface="+mj-cs"/>
                <a:hlinkClick r:id="rId5" action="ppaction://hlinksldjump"/>
              </a:rPr>
              <a:t>.</a:t>
            </a:r>
            <a:endParaRPr lang="pt-PT" sz="2000" b="1" dirty="0">
              <a:latin typeface="+mj-lt"/>
              <a:ea typeface="+mj-ea"/>
              <a:cs typeface="+mj-cs"/>
            </a:endParaRPr>
          </a:p>
        </p:txBody>
      </p:sp>
      <p:sp>
        <p:nvSpPr>
          <p:cNvPr id="23" name="Chevron 22"/>
          <p:cNvSpPr/>
          <p:nvPr/>
        </p:nvSpPr>
        <p:spPr>
          <a:xfrm rot="5400000">
            <a:off x="8316416" y="3789040"/>
            <a:ext cx="504056" cy="648072"/>
          </a:xfrm>
          <a:prstGeom prst="chevron">
            <a:avLst>
              <a:gd name="adj" fmla="val 33693"/>
            </a:avLst>
          </a:prstGeom>
          <a:solidFill>
            <a:srgbClr val="C0000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28" name="Marcador de Posição do Texto 6"/>
          <p:cNvSpPr txBox="1">
            <a:spLocks/>
          </p:cNvSpPr>
          <p:nvPr/>
        </p:nvSpPr>
        <p:spPr>
          <a:xfrm>
            <a:off x="4355976" y="5333612"/>
            <a:ext cx="4608512" cy="871297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800000"/>
            </a:solidFill>
            <a:prstDash val="solid"/>
          </a:ln>
          <a:effectLst/>
        </p:spPr>
        <p:txBody>
          <a:bodyPr vert="horz" lIns="72000" tIns="72000" rIns="72000" bIns="72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6000" lvl="1" indent="-360000" defTabSz="533400">
              <a:spcBef>
                <a:spcPct val="0"/>
              </a:spcBef>
              <a:spcAft>
                <a:spcPct val="15000"/>
              </a:spcAft>
              <a:buFont typeface="+mj-lt"/>
              <a:buAutoNum type="arabicPeriod" startAt="3"/>
            </a:pPr>
            <a:r>
              <a:rPr lang="pt-PT" sz="2000" b="1" dirty="0">
                <a:latin typeface="+mj-lt"/>
                <a:ea typeface="+mj-ea"/>
                <a:cs typeface="+mj-cs"/>
                <a:hlinkClick r:id="rId6" action="ppaction://hlinksldjump"/>
              </a:rPr>
              <a:t>A terceira invasão, em 1810-1811,</a:t>
            </a:r>
            <a:br>
              <a:rPr lang="pt-PT" sz="2000" b="1" dirty="0">
                <a:latin typeface="+mj-lt"/>
                <a:ea typeface="+mj-ea"/>
                <a:cs typeface="+mj-cs"/>
                <a:hlinkClick r:id="rId6" action="ppaction://hlinksldjump"/>
              </a:rPr>
            </a:br>
            <a:r>
              <a:rPr lang="pt-PT" sz="2000" b="1" dirty="0">
                <a:latin typeface="+mj-lt"/>
                <a:ea typeface="+mj-ea"/>
                <a:cs typeface="+mj-cs"/>
                <a:hlinkClick r:id="rId6" action="ppaction://hlinksldjump"/>
              </a:rPr>
              <a:t>foi chefiada pelo marechal </a:t>
            </a:r>
            <a:r>
              <a:rPr lang="pt-PT" sz="2000" b="1" dirty="0" err="1">
                <a:latin typeface="+mj-lt"/>
                <a:ea typeface="+mj-ea"/>
                <a:cs typeface="+mj-cs"/>
                <a:hlinkClick r:id="rId6" action="ppaction://hlinksldjump"/>
              </a:rPr>
              <a:t>Massena</a:t>
            </a:r>
            <a:r>
              <a:rPr lang="pt-PT" sz="2000" b="1" dirty="0">
                <a:latin typeface="+mj-lt"/>
                <a:ea typeface="+mj-ea"/>
                <a:cs typeface="+mj-cs"/>
                <a:hlinkClick r:id="rId6" action="ppaction://hlinksldjump"/>
              </a:rPr>
              <a:t>.</a:t>
            </a:r>
            <a:endParaRPr lang="pt-PT" sz="2000" b="1" dirty="0">
              <a:latin typeface="+mj-lt"/>
              <a:ea typeface="+mj-ea"/>
              <a:cs typeface="+mj-cs"/>
            </a:endParaRPr>
          </a:p>
        </p:txBody>
      </p:sp>
      <p:sp>
        <p:nvSpPr>
          <p:cNvPr id="29" name="Chevron 28"/>
          <p:cNvSpPr/>
          <p:nvPr/>
        </p:nvSpPr>
        <p:spPr>
          <a:xfrm rot="5400000">
            <a:off x="8316416" y="4869160"/>
            <a:ext cx="504056" cy="648072"/>
          </a:xfrm>
          <a:prstGeom prst="chevron">
            <a:avLst>
              <a:gd name="adj" fmla="val 33693"/>
            </a:avLst>
          </a:prstGeom>
          <a:solidFill>
            <a:srgbClr val="C0000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35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31540" y="548680"/>
            <a:ext cx="8845550" cy="630237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pt-PT" sz="2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Arial" panose="020B0604020202020204" pitchFamily="34" charset="0"/>
              </a:rPr>
              <a:t>Qual a origem de Napoleão?</a:t>
            </a:r>
            <a:br>
              <a:rPr lang="pt-PT" sz="2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Arial" panose="020B0604020202020204" pitchFamily="34" charset="0"/>
              </a:rPr>
            </a:br>
            <a:r>
              <a:rPr lang="pt-PT" sz="20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cs typeface="Arial" panose="020B0604020202020204" pitchFamily="34" charset="0"/>
              </a:rPr>
              <a:t>Como se destacou na sua carreira militar e assumiu papel político de destaque?</a:t>
            </a:r>
            <a:endParaRPr lang="pt-PT" sz="2000" b="1" cap="none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Marcador de Posição do Texto 6"/>
          <p:cNvSpPr>
            <a:spLocks noGrp="1"/>
          </p:cNvSpPr>
          <p:nvPr>
            <p:ph type="body" sz="half" idx="4294967295"/>
          </p:nvPr>
        </p:nvSpPr>
        <p:spPr>
          <a:xfrm>
            <a:off x="251520" y="1628800"/>
            <a:ext cx="4989700" cy="4176464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lIns="108000" tIns="108000" rIns="108000" bIns="108000" anchor="ctr">
            <a:noAutofit/>
          </a:bodyPr>
          <a:lstStyle/>
          <a:p>
            <a:pPr marL="265113" indent="-176213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pt-PT" sz="2000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Napoleão foi chamado, depois da queda de Robespierre, para reprimir a insurreição realista a 5 de outubro de 1795. </a:t>
            </a:r>
          </a:p>
          <a:p>
            <a:pPr marL="265113" indent="-176213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pt-PT" sz="2000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Foi nomeado general chefe do exército de Itália, cobriu-se de glória em </a:t>
            </a:r>
            <a:r>
              <a:rPr lang="pt-PT" sz="2000" dirty="0" err="1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Arcole</a:t>
            </a:r>
            <a:r>
              <a:rPr lang="pt-PT" sz="2000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 e em Rivoli, e impôs a paz de Campo-</a:t>
            </a:r>
            <a:r>
              <a:rPr lang="pt-PT" sz="2000" dirty="0" err="1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Formio</a:t>
            </a:r>
            <a:r>
              <a:rPr lang="pt-PT" sz="2000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 (1797). Em seguida, destaca-se na expedição do Egito contra os ingleses.</a:t>
            </a:r>
          </a:p>
          <a:p>
            <a:pPr marL="265113" indent="-176213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</a:pPr>
            <a:r>
              <a:rPr lang="pt-PT" sz="2000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Com o seu regresso, torna-se o protagonista do golpe de Estado dos dias 18 e 19 do </a:t>
            </a:r>
            <a:r>
              <a:rPr lang="pt-PT" sz="2000" dirty="0" err="1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Brumário</a:t>
            </a:r>
            <a:r>
              <a:rPr lang="pt-PT" sz="2000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 do ano VIII (9-10 de </a:t>
            </a:r>
            <a:r>
              <a:rPr lang="pt-PT" sz="2000" dirty="0" err="1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Novembro</a:t>
            </a:r>
            <a:r>
              <a:rPr lang="pt-PT" sz="2000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 de 1799).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283968" y="6392361"/>
            <a:ext cx="46934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 b="1" dirty="0">
                <a:latin typeface="+mj-lt"/>
              </a:rPr>
              <a:t>François </a:t>
            </a:r>
            <a:r>
              <a:rPr lang="pt-PT" sz="1200" b="1" dirty="0" err="1">
                <a:latin typeface="+mj-lt"/>
              </a:rPr>
              <a:t>Bouchot</a:t>
            </a:r>
            <a:r>
              <a:rPr lang="pt-PT" sz="1200" dirty="0">
                <a:latin typeface="+mj-lt"/>
              </a:rPr>
              <a:t>, </a:t>
            </a:r>
            <a:r>
              <a:rPr lang="pt-PT" sz="1200" i="1" dirty="0">
                <a:latin typeface="+mj-lt"/>
              </a:rPr>
              <a:t>O golpe do 18 do Brumário do ano VIII </a:t>
            </a:r>
            <a:r>
              <a:rPr lang="pt-PT" sz="1200" dirty="0">
                <a:latin typeface="+mj-lt"/>
              </a:rPr>
              <a:t> [pormenor].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5" t="36411" r="31884" b="8406"/>
          <a:stretch/>
        </p:blipFill>
        <p:spPr bwMode="auto">
          <a:xfrm>
            <a:off x="5726198" y="1628800"/>
            <a:ext cx="3166282" cy="46872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55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1"/>
          <p:cNvPicPr>
            <a:picLocks noChangeAspect="1"/>
          </p:cNvPicPr>
          <p:nvPr/>
        </p:nvPicPr>
        <p:blipFill rotWithShape="1">
          <a:blip r:embed="rId2"/>
          <a:srcRect t="19083"/>
          <a:stretch/>
        </p:blipFill>
        <p:spPr>
          <a:xfrm>
            <a:off x="76547" y="1222872"/>
            <a:ext cx="8887941" cy="55048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4" name="Marcador de Posição do Texto 6"/>
          <p:cNvSpPr txBox="1">
            <a:spLocks/>
          </p:cNvSpPr>
          <p:nvPr/>
        </p:nvSpPr>
        <p:spPr>
          <a:xfrm>
            <a:off x="62900" y="548680"/>
            <a:ext cx="4077052" cy="609079"/>
          </a:xfrm>
          <a:prstGeom prst="rect">
            <a:avLst/>
          </a:prstGeom>
          <a:solidFill>
            <a:srgbClr val="800000"/>
          </a:solidFill>
          <a:ln w="38100" cap="flat" cmpd="sng" algn="ctr">
            <a:noFill/>
            <a:prstDash val="solid"/>
          </a:ln>
          <a:effectLst/>
        </p:spPr>
        <p:txBody>
          <a:bodyPr vert="horz" lIns="36000" tIns="108000" rIns="36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pt-PT" sz="2000" b="1" dirty="0">
                <a:solidFill>
                  <a:schemeClr val="bg1"/>
                </a:solidFill>
                <a:ea typeface="+mj-ea"/>
                <a:cs typeface="+mj-cs"/>
              </a:rPr>
              <a:t>Napoleão</a:t>
            </a:r>
            <a:br>
              <a:rPr lang="pt-PT" sz="1600" b="1" dirty="0">
                <a:solidFill>
                  <a:schemeClr val="bg1"/>
                </a:solidFill>
                <a:ea typeface="+mj-ea"/>
                <a:cs typeface="+mj-cs"/>
              </a:rPr>
            </a:br>
            <a:r>
              <a:rPr lang="pt-PT" sz="1700" b="1" dirty="0">
                <a:solidFill>
                  <a:schemeClr val="bg1"/>
                </a:solidFill>
                <a:ea typeface="+mj-ea"/>
                <a:cs typeface="+mj-cs"/>
              </a:rPr>
              <a:t>alguns aspetos da política militar</a:t>
            </a:r>
          </a:p>
        </p:txBody>
      </p:sp>
      <p:sp>
        <p:nvSpPr>
          <p:cNvPr id="11" name="Marcador de Posição do Texto 6"/>
          <p:cNvSpPr txBox="1">
            <a:spLocks/>
          </p:cNvSpPr>
          <p:nvPr/>
        </p:nvSpPr>
        <p:spPr>
          <a:xfrm>
            <a:off x="4211960" y="548680"/>
            <a:ext cx="4752528" cy="2376264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800000"/>
            </a:solidFill>
            <a:prstDash val="solid"/>
          </a:ln>
          <a:effectLst/>
        </p:spPr>
        <p:txBody>
          <a:bodyPr vert="horz" lIns="72000" tIns="72000" rIns="72000" bIns="72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1800" b="1" dirty="0">
                <a:latin typeface="+mj-lt"/>
                <a:cs typeface="Arial" panose="020B0604020202020204" pitchFamily="34" charset="0"/>
              </a:rPr>
              <a:t>Face aos sucessivos adiamentos da Coroa portuguesa em cumprir o Bloqueio, Napoleão Bonaparte ordenou a invasão de Portugal.</a:t>
            </a:r>
          </a:p>
          <a:p>
            <a:r>
              <a:rPr lang="pt-PT" sz="1800" b="1" dirty="0">
                <a:latin typeface="+mj-lt"/>
                <a:cs typeface="Arial" panose="020B0604020202020204" pitchFamily="34" charset="0"/>
              </a:rPr>
              <a:t>A família real portuguesa transferiu a sede</a:t>
            </a:r>
            <a:br>
              <a:rPr lang="pt-PT" sz="1800" b="1" dirty="0">
                <a:latin typeface="+mj-lt"/>
                <a:cs typeface="Arial" panose="020B0604020202020204" pitchFamily="34" charset="0"/>
              </a:rPr>
            </a:br>
            <a:r>
              <a:rPr lang="pt-PT" sz="1800" b="1" dirty="0">
                <a:latin typeface="+mj-lt"/>
                <a:cs typeface="Arial" panose="020B0604020202020204" pitchFamily="34" charset="0"/>
              </a:rPr>
              <a:t>da monarquia para o Brasil.</a:t>
            </a:r>
          </a:p>
          <a:p>
            <a:r>
              <a:rPr lang="pt-PT" sz="1800" b="1" dirty="0">
                <a:latin typeface="+mj-lt"/>
                <a:cs typeface="Arial" panose="020B0604020202020204" pitchFamily="34" charset="0"/>
              </a:rPr>
              <a:t>Desembarque de Arthur </a:t>
            </a:r>
            <a:r>
              <a:rPr lang="pt-PT" sz="1800" b="1" dirty="0" err="1">
                <a:latin typeface="+mj-lt"/>
                <a:cs typeface="Arial" panose="020B0604020202020204" pitchFamily="34" charset="0"/>
              </a:rPr>
              <a:t>Wellesley</a:t>
            </a:r>
            <a:r>
              <a:rPr lang="pt-PT" sz="1800" b="1" dirty="0">
                <a:latin typeface="+mj-lt"/>
                <a:cs typeface="Arial" panose="020B0604020202020204" pitchFamily="34" charset="0"/>
              </a:rPr>
              <a:t>, futuro duque de Wellington, a fim de organizar a defesa face às invasões francesas.</a:t>
            </a:r>
            <a:endParaRPr lang="en-US" sz="1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5" name="Marcador de Posição do Texto 6">
            <a:hlinkClick r:id="rId3" action="ppaction://hlinksldjump"/>
          </p:cNvPr>
          <p:cNvSpPr txBox="1">
            <a:spLocks/>
          </p:cNvSpPr>
          <p:nvPr/>
        </p:nvSpPr>
        <p:spPr>
          <a:xfrm>
            <a:off x="8229873" y="6461865"/>
            <a:ext cx="806623" cy="312554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 cap="flat" cmpd="sng" algn="ctr">
            <a:noFill/>
            <a:prstDash val="solid"/>
          </a:ln>
          <a:effectLst/>
        </p:spPr>
        <p:txBody>
          <a:bodyPr vert="horz" lIns="36000" tIns="108000" rIns="36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pt-PT" sz="1800" b="1" dirty="0">
                <a:solidFill>
                  <a:schemeClr val="bg1"/>
                </a:solidFill>
                <a:ea typeface="+mj-ea"/>
                <a:cs typeface="+mj-cs"/>
              </a:rPr>
              <a:t>voltar</a:t>
            </a:r>
            <a:endParaRPr lang="pt-PT" sz="1600" b="1" dirty="0">
              <a:solidFill>
                <a:schemeClr val="bg1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5972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5"/>
          <p:cNvPicPr>
            <a:picLocks noChangeAspect="1"/>
          </p:cNvPicPr>
          <p:nvPr/>
        </p:nvPicPr>
        <p:blipFill rotWithShape="1">
          <a:blip r:embed="rId2"/>
          <a:srcRect l="427" b="10388"/>
          <a:stretch/>
        </p:blipFill>
        <p:spPr>
          <a:xfrm>
            <a:off x="81950" y="3212976"/>
            <a:ext cx="8771997" cy="33123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4" name="Marcador de Posição do Texto 6"/>
          <p:cNvSpPr txBox="1">
            <a:spLocks/>
          </p:cNvSpPr>
          <p:nvPr/>
        </p:nvSpPr>
        <p:spPr>
          <a:xfrm>
            <a:off x="62900" y="548680"/>
            <a:ext cx="4077052" cy="609079"/>
          </a:xfrm>
          <a:prstGeom prst="rect">
            <a:avLst/>
          </a:prstGeom>
          <a:solidFill>
            <a:srgbClr val="800000"/>
          </a:solidFill>
          <a:ln w="38100" cap="flat" cmpd="sng" algn="ctr">
            <a:noFill/>
            <a:prstDash val="solid"/>
          </a:ln>
          <a:effectLst/>
        </p:spPr>
        <p:txBody>
          <a:bodyPr vert="horz" lIns="36000" tIns="108000" rIns="36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 algn="ctr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pt-PT" sz="2400" b="1" dirty="0">
                <a:solidFill>
                  <a:schemeClr val="bg1"/>
                </a:solidFill>
                <a:ea typeface="+mj-ea"/>
                <a:cs typeface="+mj-cs"/>
              </a:rPr>
              <a:t>Invasões francesas Portugal</a:t>
            </a:r>
          </a:p>
        </p:txBody>
      </p:sp>
      <p:sp>
        <p:nvSpPr>
          <p:cNvPr id="11" name="Marcador de Posição do Texto 6"/>
          <p:cNvSpPr txBox="1">
            <a:spLocks/>
          </p:cNvSpPr>
          <p:nvPr/>
        </p:nvSpPr>
        <p:spPr>
          <a:xfrm>
            <a:off x="4211960" y="548680"/>
            <a:ext cx="4608512" cy="2520280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800000"/>
            </a:solidFill>
            <a:prstDash val="solid"/>
          </a:ln>
          <a:effectLst/>
        </p:spPr>
        <p:txBody>
          <a:bodyPr vert="horz" lIns="72000" tIns="72000" rIns="72000" bIns="72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1900" b="1" dirty="0">
                <a:latin typeface="+mj-lt"/>
                <a:cs typeface="Arial" panose="020B0604020202020204" pitchFamily="34" charset="0"/>
              </a:rPr>
              <a:t>A primeira invasão foi comandada</a:t>
            </a:r>
            <a:br>
              <a:rPr lang="pt-PT" sz="1900" b="1" dirty="0">
                <a:latin typeface="+mj-lt"/>
                <a:cs typeface="Arial" panose="020B0604020202020204" pitchFamily="34" charset="0"/>
              </a:rPr>
            </a:br>
            <a:r>
              <a:rPr lang="pt-PT" sz="1900" b="1" dirty="0">
                <a:latin typeface="+mj-lt"/>
                <a:cs typeface="Arial" panose="020B0604020202020204" pitchFamily="34" charset="0"/>
              </a:rPr>
              <a:t>pelo general Junot (1807-1808):</a:t>
            </a:r>
          </a:p>
          <a:p>
            <a:pPr marL="265113"/>
            <a:r>
              <a:rPr lang="pt-PT" sz="1900" b="1" dirty="0">
                <a:latin typeface="+mj-lt"/>
                <a:cs typeface="Arial" panose="020B0604020202020204" pitchFamily="34" charset="0"/>
              </a:rPr>
              <a:t>derrota francesa nas batalhas da Roliça</a:t>
            </a:r>
            <a:br>
              <a:rPr lang="pt-PT" sz="1900" b="1" dirty="0">
                <a:latin typeface="+mj-lt"/>
                <a:cs typeface="Arial" panose="020B0604020202020204" pitchFamily="34" charset="0"/>
              </a:rPr>
            </a:br>
            <a:r>
              <a:rPr lang="pt-PT" sz="1900" b="1" dirty="0">
                <a:latin typeface="+mj-lt"/>
                <a:cs typeface="Arial" panose="020B0604020202020204" pitchFamily="34" charset="0"/>
              </a:rPr>
              <a:t>e do Vimeiro; </a:t>
            </a:r>
          </a:p>
          <a:p>
            <a:pPr marL="265113"/>
            <a:r>
              <a:rPr lang="pt-PT" sz="1900" b="1" dirty="0">
                <a:latin typeface="+mj-lt"/>
                <a:cs typeface="Arial" panose="020B0604020202020204" pitchFamily="34" charset="0"/>
              </a:rPr>
              <a:t>os franceses assinaram a paz,</a:t>
            </a:r>
            <a:br>
              <a:rPr lang="pt-PT" sz="1900" b="1" dirty="0">
                <a:latin typeface="+mj-lt"/>
                <a:cs typeface="Arial" panose="020B0604020202020204" pitchFamily="34" charset="0"/>
              </a:rPr>
            </a:br>
            <a:r>
              <a:rPr lang="pt-PT" sz="1900" b="1" dirty="0">
                <a:latin typeface="+mj-lt"/>
                <a:cs typeface="Arial" panose="020B0604020202020204" pitchFamily="34" charset="0"/>
              </a:rPr>
              <a:t>pela Convenção de Sintra, em 1808;</a:t>
            </a:r>
          </a:p>
          <a:p>
            <a:pPr marL="265113"/>
            <a:r>
              <a:rPr lang="pt-PT" sz="1900" b="1" dirty="0">
                <a:latin typeface="+mj-lt"/>
                <a:cs typeface="Arial" panose="020B0604020202020204" pitchFamily="34" charset="0"/>
              </a:rPr>
              <a:t>a organização da defesa foi entregue</a:t>
            </a:r>
            <a:br>
              <a:rPr lang="pt-PT" sz="1900" b="1" dirty="0">
                <a:latin typeface="+mj-lt"/>
                <a:cs typeface="Arial" panose="020B0604020202020204" pitchFamily="34" charset="0"/>
              </a:rPr>
            </a:br>
            <a:r>
              <a:rPr lang="pt-PT" sz="1900" b="1" dirty="0">
                <a:latin typeface="+mj-lt"/>
                <a:cs typeface="Arial" panose="020B0604020202020204" pitchFamily="34" charset="0"/>
              </a:rPr>
              <a:t>ao general inglês William Beresford.</a:t>
            </a:r>
          </a:p>
        </p:txBody>
      </p:sp>
      <p:sp>
        <p:nvSpPr>
          <p:cNvPr id="6" name="Marcador de Posição do Texto 6">
            <a:hlinkClick r:id="rId3" action="ppaction://hlinksldjump"/>
          </p:cNvPr>
          <p:cNvSpPr txBox="1">
            <a:spLocks/>
          </p:cNvSpPr>
          <p:nvPr/>
        </p:nvSpPr>
        <p:spPr>
          <a:xfrm>
            <a:off x="8229873" y="6461865"/>
            <a:ext cx="806623" cy="312554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 cap="flat" cmpd="sng" algn="ctr">
            <a:noFill/>
            <a:prstDash val="solid"/>
          </a:ln>
          <a:effectLst/>
        </p:spPr>
        <p:txBody>
          <a:bodyPr vert="horz" lIns="36000" tIns="108000" rIns="36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pt-PT" sz="1800" b="1" dirty="0">
                <a:solidFill>
                  <a:schemeClr val="bg1"/>
                </a:solidFill>
                <a:ea typeface="+mj-ea"/>
                <a:cs typeface="+mj-cs"/>
              </a:rPr>
              <a:t>voltar</a:t>
            </a:r>
            <a:endParaRPr lang="pt-PT" sz="1600" b="1" dirty="0">
              <a:solidFill>
                <a:schemeClr val="bg1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8957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487788"/>
            <a:ext cx="8711609" cy="41815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4" name="Marcador de Posição do Texto 6"/>
          <p:cNvSpPr txBox="1">
            <a:spLocks/>
          </p:cNvSpPr>
          <p:nvPr/>
        </p:nvSpPr>
        <p:spPr>
          <a:xfrm>
            <a:off x="62900" y="548680"/>
            <a:ext cx="4077052" cy="609079"/>
          </a:xfrm>
          <a:prstGeom prst="rect">
            <a:avLst/>
          </a:prstGeom>
          <a:solidFill>
            <a:srgbClr val="800000"/>
          </a:solidFill>
          <a:ln w="38100" cap="flat" cmpd="sng" algn="ctr">
            <a:noFill/>
            <a:prstDash val="solid"/>
          </a:ln>
          <a:effectLst/>
        </p:spPr>
        <p:txBody>
          <a:bodyPr vert="horz" lIns="36000" tIns="108000" rIns="36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 algn="ctr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pt-PT" sz="2400" b="1" dirty="0">
                <a:solidFill>
                  <a:schemeClr val="bg1"/>
                </a:solidFill>
                <a:ea typeface="+mj-ea"/>
                <a:cs typeface="+mj-cs"/>
              </a:rPr>
              <a:t>Invasões francesas Portugal</a:t>
            </a:r>
          </a:p>
        </p:txBody>
      </p:sp>
      <p:sp>
        <p:nvSpPr>
          <p:cNvPr id="11" name="Marcador de Posição do Texto 6"/>
          <p:cNvSpPr txBox="1">
            <a:spLocks/>
          </p:cNvSpPr>
          <p:nvPr/>
        </p:nvSpPr>
        <p:spPr>
          <a:xfrm>
            <a:off x="4211960" y="548680"/>
            <a:ext cx="4608512" cy="2520280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800000"/>
            </a:solidFill>
            <a:prstDash val="solid"/>
          </a:ln>
          <a:effectLst/>
        </p:spPr>
        <p:txBody>
          <a:bodyPr vert="horz" lIns="72000" tIns="72000" rIns="72000" bIns="72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1900" b="1" dirty="0">
                <a:latin typeface="+mj-lt"/>
                <a:cs typeface="Arial" panose="020B0604020202020204" pitchFamily="34" charset="0"/>
              </a:rPr>
              <a:t>A segunda invasão francesa, em 1809, foi liderada pelo marechal </a:t>
            </a:r>
            <a:r>
              <a:rPr lang="pt-PT" sz="1900" b="1" dirty="0" err="1">
                <a:latin typeface="+mj-lt"/>
                <a:cs typeface="Arial" panose="020B0604020202020204" pitchFamily="34" charset="0"/>
              </a:rPr>
              <a:t>Soult</a:t>
            </a:r>
            <a:r>
              <a:rPr lang="pt-PT" sz="1900" b="1" dirty="0">
                <a:latin typeface="+mj-lt"/>
                <a:cs typeface="Arial" panose="020B0604020202020204" pitchFamily="34" charset="0"/>
              </a:rPr>
              <a:t>:</a:t>
            </a:r>
          </a:p>
          <a:p>
            <a:pPr marL="265113" indent="-176213"/>
            <a:r>
              <a:rPr lang="pt-PT" sz="1900" b="1" dirty="0">
                <a:latin typeface="+mj-lt"/>
                <a:cs typeface="Arial" panose="020B0604020202020204" pitchFamily="34" charset="0"/>
              </a:rPr>
              <a:t>entrou pelo norte, chegou ao Porto;</a:t>
            </a:r>
          </a:p>
          <a:p>
            <a:pPr marL="265113" indent="-176213"/>
            <a:r>
              <a:rPr lang="pt-PT" sz="1900" b="1" dirty="0">
                <a:latin typeface="+mj-lt"/>
                <a:cs typeface="Arial" panose="020B0604020202020204" pitchFamily="34" charset="0"/>
              </a:rPr>
              <a:t>a população em fuga procurou atravessar o Douro, onde ocorreu o desastre da ponte das Barcas;</a:t>
            </a:r>
          </a:p>
          <a:p>
            <a:pPr marL="265113" indent="-176213"/>
            <a:r>
              <a:rPr lang="pt-PT" sz="1900" b="1" dirty="0">
                <a:latin typeface="+mj-lt"/>
                <a:cs typeface="Arial" panose="020B0604020202020204" pitchFamily="34" charset="0"/>
              </a:rPr>
              <a:t>as tropas luso-inglesas forçaram a retirada das tropas francesas. </a:t>
            </a:r>
          </a:p>
        </p:txBody>
      </p:sp>
      <p:sp>
        <p:nvSpPr>
          <p:cNvPr id="7" name="Marcador de Posição do Texto 6">
            <a:hlinkClick r:id="rId3" action="ppaction://hlinksldjump"/>
          </p:cNvPr>
          <p:cNvSpPr txBox="1">
            <a:spLocks/>
          </p:cNvSpPr>
          <p:nvPr/>
        </p:nvSpPr>
        <p:spPr>
          <a:xfrm>
            <a:off x="8229873" y="6461865"/>
            <a:ext cx="806623" cy="312554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 cap="flat" cmpd="sng" algn="ctr">
            <a:noFill/>
            <a:prstDash val="solid"/>
          </a:ln>
          <a:effectLst/>
        </p:spPr>
        <p:txBody>
          <a:bodyPr vert="horz" lIns="36000" tIns="108000" rIns="36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pt-PT" sz="1800" b="1" dirty="0">
                <a:solidFill>
                  <a:schemeClr val="bg1"/>
                </a:solidFill>
                <a:ea typeface="+mj-ea"/>
                <a:cs typeface="+mj-cs"/>
              </a:rPr>
              <a:t>voltar</a:t>
            </a:r>
            <a:endParaRPr lang="pt-PT" sz="1600" b="1" dirty="0">
              <a:solidFill>
                <a:schemeClr val="bg1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2801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cheiro:Batalha do Buçac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6" t="11186" r="6391" b="17183"/>
          <a:stretch/>
        </p:blipFill>
        <p:spPr bwMode="auto">
          <a:xfrm>
            <a:off x="106926" y="1304067"/>
            <a:ext cx="8697996" cy="53652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Marcador de Posição do Texto 6"/>
          <p:cNvSpPr txBox="1">
            <a:spLocks/>
          </p:cNvSpPr>
          <p:nvPr/>
        </p:nvSpPr>
        <p:spPr>
          <a:xfrm>
            <a:off x="62900" y="548680"/>
            <a:ext cx="4077052" cy="609079"/>
          </a:xfrm>
          <a:prstGeom prst="rect">
            <a:avLst/>
          </a:prstGeom>
          <a:solidFill>
            <a:srgbClr val="800000"/>
          </a:solidFill>
          <a:ln w="38100" cap="flat" cmpd="sng" algn="ctr">
            <a:noFill/>
            <a:prstDash val="solid"/>
          </a:ln>
          <a:effectLst/>
        </p:spPr>
        <p:txBody>
          <a:bodyPr vert="horz" lIns="36000" tIns="108000" rIns="36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 algn="ctr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pt-PT" sz="2400" b="1" dirty="0">
                <a:solidFill>
                  <a:schemeClr val="bg1"/>
                </a:solidFill>
                <a:ea typeface="+mj-ea"/>
                <a:cs typeface="+mj-cs"/>
              </a:rPr>
              <a:t>Invasões francesas Portugal</a:t>
            </a:r>
          </a:p>
        </p:txBody>
      </p:sp>
      <p:sp>
        <p:nvSpPr>
          <p:cNvPr id="11" name="Marcador de Posição do Texto 6"/>
          <p:cNvSpPr txBox="1">
            <a:spLocks/>
          </p:cNvSpPr>
          <p:nvPr/>
        </p:nvSpPr>
        <p:spPr>
          <a:xfrm>
            <a:off x="4211960" y="548680"/>
            <a:ext cx="4608512" cy="2520280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800000"/>
            </a:solidFill>
            <a:prstDash val="solid"/>
          </a:ln>
          <a:effectLst/>
        </p:spPr>
        <p:txBody>
          <a:bodyPr vert="horz" lIns="72000" tIns="72000" rIns="72000" bIns="72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1900" b="1" dirty="0">
                <a:latin typeface="+mj-lt"/>
                <a:cs typeface="Arial" panose="020B0604020202020204" pitchFamily="34" charset="0"/>
              </a:rPr>
              <a:t>Na terceira invasão, em 1810, as tropas francesas eram chefiadas pelo marechal </a:t>
            </a:r>
            <a:r>
              <a:rPr lang="pt-PT" sz="1900" b="1" dirty="0" err="1">
                <a:latin typeface="+mj-lt"/>
                <a:cs typeface="Arial" panose="020B0604020202020204" pitchFamily="34" charset="0"/>
              </a:rPr>
              <a:t>Massena</a:t>
            </a:r>
            <a:r>
              <a:rPr lang="pt-PT" sz="1900" b="1" dirty="0">
                <a:latin typeface="+mj-lt"/>
                <a:cs typeface="Arial" panose="020B0604020202020204" pitchFamily="34" charset="0"/>
              </a:rPr>
              <a:t>:</a:t>
            </a:r>
          </a:p>
          <a:p>
            <a:pPr marL="265113"/>
            <a:r>
              <a:rPr lang="pt-PT" sz="1900" b="1" dirty="0">
                <a:latin typeface="+mj-lt"/>
                <a:cs typeface="Arial" panose="020B0604020202020204" pitchFamily="34" charset="0"/>
              </a:rPr>
              <a:t>Os franceses foram derrotados na</a:t>
            </a:r>
            <a:br>
              <a:rPr lang="pt-PT" sz="1900" b="1" dirty="0">
                <a:latin typeface="+mj-lt"/>
                <a:cs typeface="Arial" panose="020B0604020202020204" pitchFamily="34" charset="0"/>
              </a:rPr>
            </a:br>
            <a:r>
              <a:rPr lang="pt-PT" sz="1900" b="1" dirty="0">
                <a:latin typeface="+mj-lt"/>
                <a:cs typeface="Arial" panose="020B0604020202020204" pitchFamily="34" charset="0"/>
              </a:rPr>
              <a:t>batalha do Buçaco.</a:t>
            </a:r>
          </a:p>
          <a:p>
            <a:pPr marL="265113"/>
            <a:r>
              <a:rPr lang="pt-PT" sz="1900" b="1" dirty="0">
                <a:latin typeface="+mj-lt"/>
                <a:cs typeface="Arial" panose="020B0604020202020204" pitchFamily="34" charset="0"/>
              </a:rPr>
              <a:t>Os franceses não conseguiram ultrapassar as linhas de Torres Vedras.</a:t>
            </a:r>
          </a:p>
          <a:p>
            <a:pPr marL="265113"/>
            <a:r>
              <a:rPr lang="pt-PT" sz="1900" b="1" dirty="0">
                <a:latin typeface="+mj-lt"/>
                <a:cs typeface="Arial" panose="020B0604020202020204" pitchFamily="34" charset="0"/>
              </a:rPr>
              <a:t>Iniciaram a retirada em março de 1811.</a:t>
            </a:r>
          </a:p>
        </p:txBody>
      </p:sp>
    </p:spTree>
    <p:extLst>
      <p:ext uri="{BB962C8B-B14F-4D97-AF65-F5344CB8AC3E}">
        <p14:creationId xmlns:p14="http://schemas.microsoft.com/office/powerpoint/2010/main" val="336948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Texto 3"/>
          <p:cNvSpPr>
            <a:spLocks noGrp="1"/>
          </p:cNvSpPr>
          <p:nvPr>
            <p:ph type="body" sz="half" idx="4294967295"/>
          </p:nvPr>
        </p:nvSpPr>
        <p:spPr>
          <a:xfrm>
            <a:off x="0" y="2057400"/>
            <a:ext cx="2949575" cy="3811588"/>
          </a:xfrm>
        </p:spPr>
        <p:txBody>
          <a:bodyPr/>
          <a:lstStyle/>
          <a:p>
            <a:endParaRPr lang="pt-PT" dirty="0"/>
          </a:p>
          <a:p>
            <a:endParaRPr lang="pt-PT" dirty="0"/>
          </a:p>
        </p:txBody>
      </p:sp>
      <p:sp>
        <p:nvSpPr>
          <p:cNvPr id="5" name="Rectângulo 4"/>
          <p:cNvSpPr/>
          <p:nvPr/>
        </p:nvSpPr>
        <p:spPr>
          <a:xfrm>
            <a:off x="3635896" y="6381328"/>
            <a:ext cx="52920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PT" sz="1400" dirty="0"/>
              <a:t> </a:t>
            </a:r>
            <a:r>
              <a:rPr lang="pt-PT" sz="1400" b="1" dirty="0"/>
              <a:t>Joseph </a:t>
            </a:r>
            <a:r>
              <a:rPr lang="pt-PT" sz="1400" b="1" dirty="0" err="1"/>
              <a:t>Chabord</a:t>
            </a:r>
            <a:r>
              <a:rPr lang="pt-PT" sz="1400" dirty="0"/>
              <a:t>, Napoleão no campo de batalha de </a:t>
            </a:r>
            <a:r>
              <a:rPr lang="pt-PT" sz="1400" i="1" dirty="0" err="1"/>
              <a:t>Wagram</a:t>
            </a:r>
            <a:r>
              <a:rPr lang="pt-PT" sz="1400" dirty="0"/>
              <a:t>, 1810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1" t="7995" r="35650"/>
          <a:stretch/>
        </p:blipFill>
        <p:spPr bwMode="auto">
          <a:xfrm>
            <a:off x="107504" y="548680"/>
            <a:ext cx="3744416" cy="2560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2051721" y="2780928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/>
              <a:t>Assinatura de Napoleão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85470" y="3212976"/>
            <a:ext cx="4126490" cy="3096344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800000"/>
            </a:solidFill>
            <a:prstDash val="solid"/>
          </a:ln>
          <a:effectLst/>
        </p:spPr>
        <p:txBody>
          <a:bodyPr vert="horz" lIns="72000" tIns="36000" rIns="0" bIns="36000" rtlCol="0" anchor="ctr">
            <a:noAutofit/>
          </a:bodyPr>
          <a:lstStyle>
            <a:defPPr>
              <a:defRPr lang="pt-PT"/>
            </a:defPPr>
            <a:lvl1pPr marL="268288" indent="-2540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+mj-lt"/>
              <a:buAutoNum type="arabicPeriod"/>
              <a:defRPr b="1">
                <a:latin typeface="+mj-lt"/>
                <a:ea typeface="+mj-ea"/>
                <a:cs typeface="+mj-cs"/>
              </a:defRPr>
            </a:lvl1pPr>
            <a:lvl2pPr marL="180000" lvl="1" indent="-172800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+mj-lt"/>
              <a:buAutoNum type="arabicPeriod" startAt="8"/>
              <a:defRPr b="1">
                <a:latin typeface="+mj-lt"/>
                <a:ea typeface="+mj-ea"/>
                <a:cs typeface="+mj-cs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marL="265113" indent="-211138">
              <a:buFont typeface="Arial" panose="020B0604020202020204" pitchFamily="34" charset="0"/>
              <a:buChar char="•"/>
              <a:tabLst>
                <a:tab pos="363538" algn="l"/>
              </a:tabLst>
            </a:pPr>
            <a:r>
              <a:rPr lang="pt-PT" sz="2000" dirty="0"/>
              <a:t>A ação militar e política de Napoleão tornou-o num herói, numa lenda.</a:t>
            </a:r>
          </a:p>
          <a:p>
            <a:pPr marL="265113" indent="-211138">
              <a:buFont typeface="Arial" panose="020B0604020202020204" pitchFamily="34" charset="0"/>
              <a:buChar char="•"/>
              <a:tabLst>
                <a:tab pos="363538" algn="l"/>
              </a:tabLst>
            </a:pPr>
            <a:r>
              <a:rPr lang="pt-PT" sz="2000" dirty="0"/>
              <a:t>Visto segundo várias perspetivas pela História como libertador e como opressor.</a:t>
            </a:r>
          </a:p>
          <a:p>
            <a:pPr marL="265113" indent="-211138">
              <a:buFont typeface="Arial" panose="020B0604020202020204" pitchFamily="34" charset="0"/>
              <a:buChar char="•"/>
              <a:tabLst>
                <a:tab pos="363538" algn="l"/>
              </a:tabLst>
            </a:pPr>
            <a:r>
              <a:rPr lang="pt-PT" sz="2000" dirty="0"/>
              <a:t>Marcou o início de uma nova ordem na História contemporânea.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672803"/>
            <a:ext cx="4489208" cy="56552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1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5327116" cy="629678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16200000">
            <a:off x="1293753" y="2724772"/>
            <a:ext cx="6296400" cy="18002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4294967295"/>
          </p:nvPr>
        </p:nvSpPr>
        <p:spPr>
          <a:xfrm>
            <a:off x="0" y="2057400"/>
            <a:ext cx="2949575" cy="3811588"/>
          </a:xfrm>
        </p:spPr>
        <p:txBody>
          <a:bodyPr/>
          <a:lstStyle/>
          <a:p>
            <a:endParaRPr lang="pt-PT" dirty="0"/>
          </a:p>
          <a:p>
            <a:endParaRPr lang="pt-PT" dirty="0"/>
          </a:p>
        </p:txBody>
      </p:sp>
      <p:sp>
        <p:nvSpPr>
          <p:cNvPr id="9" name="CaixaDeTexto 8"/>
          <p:cNvSpPr txBox="1"/>
          <p:nvPr/>
        </p:nvSpPr>
        <p:spPr>
          <a:xfrm>
            <a:off x="3995936" y="620688"/>
            <a:ext cx="4918578" cy="2487549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800000"/>
            </a:solidFill>
            <a:prstDash val="solid"/>
          </a:ln>
          <a:effectLst/>
        </p:spPr>
        <p:txBody>
          <a:bodyPr vert="horz" lIns="72000" tIns="36000" rIns="0" bIns="36000" rtlCol="0" anchor="ctr">
            <a:noAutofit/>
          </a:bodyPr>
          <a:lstStyle>
            <a:defPPr>
              <a:defRPr lang="pt-PT"/>
            </a:defPPr>
            <a:lvl1pPr marL="268288" indent="-2540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+mj-lt"/>
              <a:buAutoNum type="arabicPeriod"/>
              <a:defRPr b="1">
                <a:latin typeface="+mj-lt"/>
                <a:ea typeface="+mj-ea"/>
                <a:cs typeface="+mj-cs"/>
              </a:defRPr>
            </a:lvl1pPr>
            <a:lvl2pPr marL="180000" lvl="1" indent="-172800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+mj-lt"/>
              <a:buAutoNum type="arabicPeriod" startAt="8"/>
              <a:defRPr b="1">
                <a:latin typeface="+mj-lt"/>
                <a:ea typeface="+mj-ea"/>
                <a:cs typeface="+mj-cs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marL="53975" indent="0">
              <a:buNone/>
              <a:tabLst>
                <a:tab pos="363538" algn="l"/>
              </a:tabLst>
            </a:pPr>
            <a:r>
              <a:rPr lang="pt-PT" sz="2000" dirty="0"/>
              <a:t>A sua ação conquistadora contribuiu para o despertar dos nacionalismos na Europa:</a:t>
            </a:r>
          </a:p>
          <a:p>
            <a:pPr marL="307975" lvl="0" indent="-219075"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2000" dirty="0" err="1">
                <a:cs typeface="Arial" panose="020B0604020202020204" pitchFamily="34" charset="0"/>
              </a:rPr>
              <a:t>como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reação</a:t>
            </a:r>
            <a:r>
              <a:rPr lang="en-US" sz="2000" dirty="0">
                <a:cs typeface="Arial" panose="020B0604020202020204" pitchFamily="34" charset="0"/>
              </a:rPr>
              <a:t> à </a:t>
            </a:r>
            <a:r>
              <a:rPr lang="en-US" sz="2000" dirty="0" err="1">
                <a:cs typeface="Arial" panose="020B0604020202020204" pitchFamily="34" charset="0"/>
              </a:rPr>
              <a:t>ocupação</a:t>
            </a:r>
            <a:r>
              <a:rPr lang="en-US" sz="2000" dirty="0">
                <a:cs typeface="Arial" panose="020B0604020202020204" pitchFamily="34" charset="0"/>
              </a:rPr>
              <a:t> e </a:t>
            </a:r>
            <a:r>
              <a:rPr lang="en-US" sz="2000" dirty="0" err="1">
                <a:cs typeface="Arial" panose="020B0604020202020204" pitchFamily="34" charset="0"/>
              </a:rPr>
              <a:t>aos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abusos</a:t>
            </a:r>
            <a:r>
              <a:rPr lang="en-US" sz="2000" dirty="0">
                <a:cs typeface="Arial" panose="020B0604020202020204" pitchFamily="34" charset="0"/>
              </a:rPr>
              <a:t> do </a:t>
            </a:r>
            <a:r>
              <a:rPr lang="en-US" sz="2000" dirty="0" err="1">
                <a:cs typeface="Arial" panose="020B0604020202020204" pitchFamily="34" charset="0"/>
              </a:rPr>
              <a:t>poder</a:t>
            </a:r>
            <a:r>
              <a:rPr lang="en-US" sz="2000" dirty="0">
                <a:cs typeface="Arial" panose="020B0604020202020204" pitchFamily="34" charset="0"/>
              </a:rPr>
              <a:t> do </a:t>
            </a:r>
            <a:r>
              <a:rPr lang="en-US" sz="2000" dirty="0" err="1">
                <a:cs typeface="Arial" panose="020B0604020202020204" pitchFamily="34" charset="0"/>
              </a:rPr>
              <a:t>grande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Império</a:t>
            </a:r>
            <a:r>
              <a:rPr lang="en-US" sz="2000" dirty="0">
                <a:cs typeface="Arial" panose="020B0604020202020204" pitchFamily="34" charset="0"/>
              </a:rPr>
              <a:t>;</a:t>
            </a:r>
          </a:p>
          <a:p>
            <a:pPr marL="307975" lvl="0" indent="-219075"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en-US" sz="2000" kern="0" dirty="0" err="1">
                <a:cs typeface="Arial" panose="020B0604020202020204" pitchFamily="34" charset="0"/>
              </a:rPr>
              <a:t>como</a:t>
            </a:r>
            <a:r>
              <a:rPr lang="en-US" sz="2000" kern="0" dirty="0"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cs typeface="Arial" panose="020B0604020202020204" pitchFamily="34" charset="0"/>
              </a:rPr>
              <a:t>resultado</a:t>
            </a:r>
            <a:r>
              <a:rPr lang="en-US" sz="2000" kern="0" dirty="0">
                <a:cs typeface="Arial" panose="020B0604020202020204" pitchFamily="34" charset="0"/>
              </a:rPr>
              <a:t> da </a:t>
            </a:r>
            <a:r>
              <a:rPr lang="en-US" sz="2000" kern="0" dirty="0" err="1">
                <a:cs typeface="Arial" panose="020B0604020202020204" pitchFamily="34" charset="0"/>
              </a:rPr>
              <a:t>divulgação</a:t>
            </a:r>
            <a:r>
              <a:rPr lang="en-US" sz="2000" kern="0" dirty="0">
                <a:cs typeface="Arial" panose="020B0604020202020204" pitchFamily="34" charset="0"/>
              </a:rPr>
              <a:t> das </a:t>
            </a:r>
            <a:r>
              <a:rPr lang="en-US" sz="2000" kern="0" dirty="0" err="1">
                <a:cs typeface="Arial" panose="020B0604020202020204" pitchFamily="34" charset="0"/>
              </a:rPr>
              <a:t>ideias</a:t>
            </a:r>
            <a:r>
              <a:rPr lang="en-US" sz="2000" kern="0" dirty="0">
                <a:cs typeface="Arial" panose="020B0604020202020204" pitchFamily="34" charset="0"/>
              </a:rPr>
              <a:t> da </a:t>
            </a:r>
            <a:r>
              <a:rPr lang="en-US" sz="2000" kern="0" dirty="0" err="1">
                <a:cs typeface="Arial" panose="020B0604020202020204" pitchFamily="34" charset="0"/>
              </a:rPr>
              <a:t>Revolução</a:t>
            </a:r>
            <a:r>
              <a:rPr lang="en-US" sz="2000" kern="0" dirty="0"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cs typeface="Arial" panose="020B0604020202020204" pitchFamily="34" charset="0"/>
              </a:rPr>
              <a:t>Francesa</a:t>
            </a:r>
            <a:r>
              <a:rPr lang="en-US" sz="2000" kern="0" dirty="0"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356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Texto 6"/>
          <p:cNvSpPr txBox="1">
            <a:spLocks/>
          </p:cNvSpPr>
          <p:nvPr/>
        </p:nvSpPr>
        <p:spPr>
          <a:xfrm>
            <a:off x="5423004" y="5588049"/>
            <a:ext cx="3469476" cy="862991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vert="horz" lIns="108000" tIns="108000" rIns="108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 algn="ctr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pt-PT" sz="2000" b="1" dirty="0">
                <a:cs typeface="Arial" panose="020B0604020202020204" pitchFamily="34" charset="0"/>
              </a:rPr>
              <a:t>O regresso à paz civil e a nova ordem institucional e política.</a:t>
            </a:r>
            <a:endParaRPr lang="pt-PT" sz="2000" dirty="0"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702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5327116" cy="6296780"/>
          </a:xfrm>
          <a:prstGeom prst="rect">
            <a:avLst/>
          </a:prstGeom>
        </p:spPr>
      </p:pic>
      <p:pic>
        <p:nvPicPr>
          <p:cNvPr id="8" name="Marcador de Posição de Conteúdo 4" descr="http://upload.wikimedia.org/wikipedia/commons/thumb/5/51/DHM_-_Zweispitz_Napoleon.jpg/373px-DHM_-_Zweispitz_Napoleon.jpg">
            <a:hlinkClick r:id="rId3"/>
          </p:cNvPr>
          <p:cNvPicPr>
            <a:picLocks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78" b="96111" l="4290" r="95979">
                        <a14:foregroundMark x1="71314" y1="53333" x2="63003" y2="26667"/>
                        <a14:backgroundMark x1="84987" y1="65000" x2="89008" y2="71667"/>
                        <a14:backgroundMark x1="53887" y1="91111" x2="45308" y2="91667"/>
                        <a14:backgroundMark x1="56568" y1="97778" x2="45308" y2="9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1" t="1684" r="4708" b="8171"/>
          <a:stretch/>
        </p:blipFill>
        <p:spPr bwMode="auto">
          <a:xfrm>
            <a:off x="5580112" y="548680"/>
            <a:ext cx="3295191" cy="15052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 rot="16200000">
            <a:off x="1293753" y="2724772"/>
            <a:ext cx="6296400" cy="18002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Marcador de Posição do Texto 6"/>
          <p:cNvSpPr txBox="1">
            <a:spLocks/>
          </p:cNvSpPr>
          <p:nvPr/>
        </p:nvSpPr>
        <p:spPr>
          <a:xfrm>
            <a:off x="5436096" y="2204864"/>
            <a:ext cx="3528392" cy="908921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vert="horz" lIns="108000" tIns="108000" rIns="108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pt-PT" sz="1800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Exemplar do chapéu de Napoleão, símbolo da sua figura, usado na batalha de Waterloo.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39" t="13703" r="25618" b="68591"/>
          <a:stretch/>
        </p:blipFill>
        <p:spPr>
          <a:xfrm>
            <a:off x="5436096" y="3320177"/>
            <a:ext cx="3540769" cy="30194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123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ção do Texto 6"/>
          <p:cNvSpPr txBox="1">
            <a:spLocks/>
          </p:cNvSpPr>
          <p:nvPr/>
        </p:nvSpPr>
        <p:spPr>
          <a:xfrm>
            <a:off x="4427984" y="692696"/>
            <a:ext cx="4457295" cy="1188132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vert="horz" lIns="108000" tIns="108000" rIns="108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pt-PT" sz="1800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A pose, associada à figura de Napoleão, que coloca a mão esquerda dentro do colete do casaco, é utilizada em diversos retratos.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5"/>
          <a:stretch/>
        </p:blipFill>
        <p:spPr bwMode="auto">
          <a:xfrm>
            <a:off x="-11878" y="473241"/>
            <a:ext cx="4079822" cy="6299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 rot="16200000">
            <a:off x="451691" y="3156820"/>
            <a:ext cx="6296400" cy="936103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7" t="27071" r="22444" b="55456"/>
          <a:stretch/>
        </p:blipFill>
        <p:spPr bwMode="auto">
          <a:xfrm>
            <a:off x="4427984" y="2060848"/>
            <a:ext cx="4464496" cy="28671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Marcador de Posição do Texto 6"/>
          <p:cNvSpPr txBox="1">
            <a:spLocks/>
          </p:cNvSpPr>
          <p:nvPr/>
        </p:nvSpPr>
        <p:spPr>
          <a:xfrm>
            <a:off x="5156085" y="5085184"/>
            <a:ext cx="3016315" cy="1512168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vert="horz" lIns="108000" tIns="108000" rIns="108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pt-PT" sz="1800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O gesto tem origem na oratória clássica grega.</a:t>
            </a:r>
          </a:p>
          <a:p>
            <a:pPr marL="88900" indent="0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pt-PT" sz="1800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Pretende transmitir uma atitude calma e ponderada.</a:t>
            </a:r>
          </a:p>
        </p:txBody>
      </p:sp>
    </p:spTree>
    <p:extLst>
      <p:ext uri="{BB962C8B-B14F-4D97-AF65-F5344CB8AC3E}">
        <p14:creationId xmlns:p14="http://schemas.microsoft.com/office/powerpoint/2010/main" val="343329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059" y="476672"/>
            <a:ext cx="5327116" cy="6296780"/>
          </a:xfrm>
          <a:prstGeom prst="rect">
            <a:avLst/>
          </a:prstGeom>
        </p:spPr>
      </p:pic>
      <p:sp>
        <p:nvSpPr>
          <p:cNvPr id="13" name="Marcador de Posição do Texto 6"/>
          <p:cNvSpPr txBox="1">
            <a:spLocks/>
          </p:cNvSpPr>
          <p:nvPr/>
        </p:nvSpPr>
        <p:spPr>
          <a:xfrm>
            <a:off x="251520" y="602091"/>
            <a:ext cx="4248472" cy="810685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vert="horz" lIns="108000" tIns="108000" rIns="108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pt-PT" sz="24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O regresso à paz civil e a nova ordem institucional e política</a:t>
            </a:r>
          </a:p>
        </p:txBody>
      </p:sp>
    </p:spTree>
    <p:extLst>
      <p:ext uri="{BB962C8B-B14F-4D97-AF65-F5344CB8AC3E}">
        <p14:creationId xmlns:p14="http://schemas.microsoft.com/office/powerpoint/2010/main" val="7781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5688"/>
            <a:ext cx="9144000" cy="5267281"/>
          </a:xfrm>
          <a:prstGeom prst="rect">
            <a:avLst/>
          </a:prstGeom>
        </p:spPr>
      </p:pic>
      <p:sp>
        <p:nvSpPr>
          <p:cNvPr id="54" name="Marcador de Posição do Texto 6"/>
          <p:cNvSpPr txBox="1">
            <a:spLocks/>
          </p:cNvSpPr>
          <p:nvPr/>
        </p:nvSpPr>
        <p:spPr>
          <a:xfrm>
            <a:off x="251520" y="602091"/>
            <a:ext cx="4248472" cy="810685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vert="horz" lIns="108000" tIns="108000" rIns="108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pt-PT" sz="24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O regresso à paz civil e a nova ordem institucional e política</a:t>
            </a:r>
          </a:p>
        </p:txBody>
      </p:sp>
    </p:spTree>
    <p:extLst>
      <p:ext uri="{BB962C8B-B14F-4D97-AF65-F5344CB8AC3E}">
        <p14:creationId xmlns:p14="http://schemas.microsoft.com/office/powerpoint/2010/main" val="283347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76" b="17011"/>
          <a:stretch/>
        </p:blipFill>
        <p:spPr bwMode="auto">
          <a:xfrm>
            <a:off x="-302441" y="476673"/>
            <a:ext cx="9338937" cy="6293096"/>
          </a:xfrm>
          <a:prstGeom prst="roundRect">
            <a:avLst>
              <a:gd name="adj" fmla="val 241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Marcador de Posição do Texto 6"/>
          <p:cNvSpPr txBox="1">
            <a:spLocks/>
          </p:cNvSpPr>
          <p:nvPr/>
        </p:nvSpPr>
        <p:spPr>
          <a:xfrm>
            <a:off x="72008" y="1504246"/>
            <a:ext cx="4716016" cy="987785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vert="horz" lIns="108000" tIns="108000" rIns="108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pt-PT" sz="24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Napoleão tornou-se primeiro Cônsul e depois Cônsul vitalício…</a:t>
            </a:r>
          </a:p>
        </p:txBody>
      </p:sp>
    </p:spTree>
    <p:extLst>
      <p:ext uri="{BB962C8B-B14F-4D97-AF65-F5344CB8AC3E}">
        <p14:creationId xmlns:p14="http://schemas.microsoft.com/office/powerpoint/2010/main" val="233480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76" b="17011"/>
          <a:stretch/>
        </p:blipFill>
        <p:spPr bwMode="auto">
          <a:xfrm>
            <a:off x="-302441" y="476673"/>
            <a:ext cx="9338937" cy="6293096"/>
          </a:xfrm>
          <a:prstGeom prst="roundRect">
            <a:avLst>
              <a:gd name="adj" fmla="val 241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Marcador de Posição do Texto 6"/>
          <p:cNvSpPr txBox="1">
            <a:spLocks/>
          </p:cNvSpPr>
          <p:nvPr/>
        </p:nvSpPr>
        <p:spPr>
          <a:xfrm>
            <a:off x="72008" y="1504246"/>
            <a:ext cx="4716016" cy="987785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rgbClr val="C00000"/>
            </a:solidFill>
            <a:prstDash val="solid"/>
          </a:ln>
          <a:effectLst/>
        </p:spPr>
        <p:txBody>
          <a:bodyPr vert="horz" lIns="108000" tIns="108000" rIns="108000" bIns="10800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0" defTabSz="91440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pt-PT" sz="24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Napoleão tornou-se, primeiro Cônsul e depois Cônsul vitalício…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4" t="41261" r="33650" b="6773"/>
          <a:stretch/>
        </p:blipFill>
        <p:spPr bwMode="auto">
          <a:xfrm>
            <a:off x="4932040" y="654296"/>
            <a:ext cx="3946358" cy="57270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40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13687</TotalTime>
  <Words>2310</Words>
  <Application>Microsoft Office PowerPoint</Application>
  <PresentationFormat>Apresentação no Ecrã (4:3)</PresentationFormat>
  <Paragraphs>206</Paragraphs>
  <Slides>36</Slides>
  <Notes>4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36</vt:i4>
      </vt:variant>
    </vt:vector>
  </HeadingPairs>
  <TitlesOfParts>
    <vt:vector size="40" baseType="lpstr">
      <vt:lpstr>Arial</vt:lpstr>
      <vt:lpstr>Calibri</vt:lpstr>
      <vt:lpstr>Courier New</vt:lpstr>
      <vt:lpstr>Office Theme</vt:lpstr>
      <vt:lpstr>Apresentação do PowerPoint</vt:lpstr>
      <vt:lpstr>Qual a origem de Napoleão? Como se destacou na sua carreira militar e assumiu papel político de destaque?</vt:lpstr>
      <vt:lpstr>Qual a origem de Napoleão? Como se destacou na sua carreira militar e assumiu papel político de destaque?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regresso à paz civil e a nova ordem institucional e política</dc:title>
  <dc:creator>Proprietario</dc:creator>
  <cp:lastModifiedBy>Guilherme Domingos G. P. Tanissa</cp:lastModifiedBy>
  <cp:revision>118</cp:revision>
  <dcterms:created xsi:type="dcterms:W3CDTF">2014-04-10T22:12:33Z</dcterms:created>
  <dcterms:modified xsi:type="dcterms:W3CDTF">2026-03-05T15:35:03Z</dcterms:modified>
</cp:coreProperties>
</file>