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17"/>
  </p:notesMasterIdLst>
  <p:sldIdLst>
    <p:sldId id="294" r:id="rId3"/>
    <p:sldId id="293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9" r:id="rId12"/>
    <p:sldId id="290" r:id="rId13"/>
    <p:sldId id="291" r:id="rId14"/>
    <p:sldId id="292" r:id="rId15"/>
    <p:sldId id="28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2F09"/>
    <a:srgbClr val="FBE5D6"/>
    <a:srgbClr val="CD174E"/>
    <a:srgbClr val="38B2E6"/>
    <a:srgbClr val="008BCF"/>
    <a:srgbClr val="E46E5E"/>
    <a:srgbClr val="E40000"/>
    <a:srgbClr val="6C822D"/>
    <a:srgbClr val="22B8C3"/>
    <a:srgbClr val="ED8E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D672DA-A565-4DF1-B703-DD06BBC03D0B}" v="5" dt="2022-03-22T14:38:51.0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Destaqu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2" autoAdjust="0"/>
    <p:restoredTop sz="77691" autoAdjust="0"/>
  </p:normalViewPr>
  <p:slideViewPr>
    <p:cSldViewPr snapToGrid="0" snapToObjects="1" showGuides="1">
      <p:cViewPr varScale="1">
        <p:scale>
          <a:sx n="54" d="100"/>
          <a:sy n="54" d="100"/>
        </p:scale>
        <p:origin x="205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123F6-F4C3-43AE-8E32-9FCD5BFE9DA5}" type="datetimeFigureOut">
              <a:rPr lang="pt-PT" smtClean="0"/>
              <a:t>30/09/2025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3E953-4485-4487-9A86-5C2AD8F891D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2448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9860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01508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4337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  <a:p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95E44-D45C-4972-8010-614243187EE7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679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95E44-D45C-4972-8010-614243187EE7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38604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29159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>
                <a:solidFill>
                  <a:srgbClr val="CD174E"/>
                </a:solidFill>
              </a:rPr>
              <a:t>Aqui tem de se manter a palavra escravos na respetiva rota. – ok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>
                <a:solidFill>
                  <a:srgbClr val="CD174E"/>
                </a:solidFill>
              </a:rPr>
              <a:t>A Caixa do Comércio Triangular fica escondida quando chega à esquerda e não pode. Ver a versão anterior (tem de passar para cima do mapa) – ok 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5132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03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74536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3E953-4485-4487-9A86-5C2AD8F891DF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26338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95E44-D45C-4972-8010-614243187EE7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788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AA06-BE63-3D49-9532-A39B9B51E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64EBC-E82F-7640-A4E3-79630DDFE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951BE-C549-1D42-AF2F-5B3042BC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72302-DDAA-4941-81CF-F5A12FD5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EFEF7-BF66-7440-AD6A-3B69071C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946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65CE4-AFA5-5948-97C8-D9F22E86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CD34C-CAAC-A94D-895C-5835055DA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A331-D9D3-3048-A52F-16E2E088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EDFA-BED3-A24D-8D96-1C2B9D66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ED98-3CAF-0941-A909-DBB800AA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3593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FC75F-7643-4548-81F3-C2E5ECD88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363A9-4539-6344-B1B9-68356CC9B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BBB1B-712F-E74D-9B55-6916F9C13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FEA3-77A8-4B4D-9597-8A96284E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0242-A3D2-3F45-B6B6-EB8FCF14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8086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9AA06-BE63-3D49-9532-A39B9B51E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64EBC-E82F-7640-A4E3-79630DDFE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951BE-C549-1D42-AF2F-5B3042BC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72302-DDAA-4941-81CF-F5A12FD5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EFEF7-BF66-7440-AD6A-3B69071C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7812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11CA-982C-9949-B1E7-E01C89EC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A56E-31F6-814F-A510-D03CEB2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B4AC5-67D3-4749-9E4B-189FE235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7F8FE-C821-8F41-9D41-23F0D9EF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069A-522C-1E48-9888-EAD1FB41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1066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0D8D-7B5E-B548-AF21-4ACB4EA0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4A919-43F3-4040-B9AA-06AE002C5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5D8A-07E1-1646-8011-81E1AC09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61AA-C3E6-5046-99A7-7D728B48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636CC-9A38-CE44-B8DC-CDADCF6E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9150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390D-A957-D549-9513-8689AF09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D509-4B60-1E48-B61A-687435E55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A7D34-090B-8E4B-9CAF-CB4B2BA3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124E-EB60-6E42-A5AF-C6A7A36C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BDAF0-1920-8F41-9440-7B1A718B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EA425-9C26-DD4B-9930-510EB87C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3107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0307-0FD9-B742-A9F4-93DAE69E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42C2D-4CA1-0A47-88BB-AC03DF4DB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1D9D5-1C4C-C74D-8AC3-4B441917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6D163-80CF-A344-A4DC-953AC4E5C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BD5E4-C53F-FD40-A820-33032ED04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355EF-CEED-5A4B-BAEF-B5E238AA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44FDF-49BB-374F-A980-239061F6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3F2A4-9293-6542-9596-9DB98CF9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9264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79A5-0286-5347-B9DA-FD6FDBCC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569C8-DC28-F74C-B2AD-E93883EC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02E31-5CB5-BF40-B374-A4DF7E8B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D4C0C-C58F-384B-9645-FC0F37FC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529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F2B42-FEA8-E94B-A6C7-860B0647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94F26-8209-BB48-B268-1CF84A2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2D83B-7CDF-5646-AD50-B6678CFE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348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59B6-79CC-4645-AE96-4123B35F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55579-12E5-F14D-B0E9-D2FF7ED6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0E717-BF90-F045-88A8-9933CDDDC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DC799-C141-774F-ABCD-0FDA6CD5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16F31-19D3-F94C-AF5A-B9CDDE2A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E1EDD-9DF7-9B4A-ADCE-5D4E2BC6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985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11CA-982C-9949-B1E7-E01C89EC9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A56E-31F6-814F-A510-D03CEB2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B4AC5-67D3-4749-9E4B-189FE235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7F8FE-C821-8F41-9D41-23F0D9EFE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6069A-522C-1E48-9888-EAD1FB41A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4865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F6D9-83D4-B948-9261-49DCB503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5D716-D104-AE4E-B7D5-CCDE40DC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5748A-3152-6949-AC12-8E1B7A013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E4855-B9AA-8147-826B-FBDF7372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F9D8E-B95E-C54A-A44D-11627EA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8AA52-110D-C446-B151-C75690AD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363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65CE4-AFA5-5948-97C8-D9F22E86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CD34C-CAAC-A94D-895C-5835055DA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CA331-D9D3-3048-A52F-16E2E088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EDFA-BED3-A24D-8D96-1C2B9D66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5ED98-3CAF-0941-A909-DBB800AA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5160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FC75F-7643-4548-81F3-C2E5ECD88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3363A9-4539-6344-B1B9-68356CC9B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BBB1B-712F-E74D-9B55-6916F9C13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FEA3-77A8-4B4D-9597-8A96284E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0242-A3D2-3F45-B6B6-EB8FCF14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4675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D0D8D-7B5E-B548-AF21-4ACB4EA0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4A919-43F3-4040-B9AA-06AE002C5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5D8A-07E1-1646-8011-81E1AC09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61AA-C3E6-5046-99A7-7D728B48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636CC-9A38-CE44-B8DC-CDADCF6E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8535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390D-A957-D549-9513-8689AF09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5D509-4B60-1E48-B61A-687435E55A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A7D34-090B-8E4B-9CAF-CB4B2BA3E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C124E-EB60-6E42-A5AF-C6A7A36C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BDAF0-1920-8F41-9440-7B1A718B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EA425-9C26-DD4B-9930-510EB87C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028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0307-0FD9-B742-A9F4-93DAE69E6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42C2D-4CA1-0A47-88BB-AC03DF4DB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1D9D5-1C4C-C74D-8AC3-4B441917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6D163-80CF-A344-A4DC-953AC4E5C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BD5E4-C53F-FD40-A820-33032ED04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355EF-CEED-5A4B-BAEF-B5E238AA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E44FDF-49BB-374F-A980-239061F6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3F2A4-9293-6542-9596-9DB98CF9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520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79A5-0286-5347-B9DA-FD6FDBCCB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7569C8-DC28-F74C-B2AD-E93883EC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02E31-5CB5-BF40-B374-A4DF7E8B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D4C0C-C58F-384B-9645-FC0F37FCC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125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F2B42-FEA8-E94B-A6C7-860B06475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94F26-8209-BB48-B268-1CF84A2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2D83B-7CDF-5646-AD50-B6678CFE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9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59B6-79CC-4645-AE96-4123B35F9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55579-12E5-F14D-B0E9-D2FF7ED6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0E717-BF90-F045-88A8-9933CDDDC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DC799-C141-774F-ABCD-0FDA6CD5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16F31-19D3-F94C-AF5A-B9CDDE2A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E1EDD-9DF7-9B4A-ADCE-5D4E2BC6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46546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F6D9-83D4-B948-9261-49DCB503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5D716-D104-AE4E-B7D5-CCDE40DC3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5748A-3152-6949-AC12-8E1B7A013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E4855-B9AA-8147-826B-FBDF7372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8D3BB31-922A-F241-8F45-B4F42AF31B53}" type="datetimeFigureOut">
              <a:rPr lang="x-none" smtClean="0"/>
              <a:t>30/09/2025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F9D8E-B95E-C54A-A44D-11627EA9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8AA52-110D-C446-B151-C75690AD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69A0AE4-2199-FA40-8A50-75C32D7DFA92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9225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6B2D-D749-4848-8263-06A5BD6F77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1829"/>
            <a:ext cx="9143998" cy="68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2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C6B2D-D749-4848-8263-06A5BD6F77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" y="1829"/>
            <a:ext cx="9143996" cy="68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0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2E9DFC-562E-EE43-AF83-E12DA28F3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1829"/>
            <a:ext cx="9143996" cy="6854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E25B0E-6004-D045-81CA-430765BBDC9E}"/>
              </a:ext>
            </a:extLst>
          </p:cNvPr>
          <p:cNvSpPr txBox="1"/>
          <p:nvPr/>
        </p:nvSpPr>
        <p:spPr>
          <a:xfrm>
            <a:off x="476327" y="3106976"/>
            <a:ext cx="8047635" cy="2024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5000"/>
              </a:lnSpc>
            </a:pPr>
            <a:r>
              <a:rPr lang="pt-PT" sz="5000" b="1" dirty="0">
                <a:solidFill>
                  <a:schemeClr val="bg1"/>
                </a:solidFill>
                <a:cs typeface="Arial" panose="020B0604020202020204" pitchFamily="34" charset="0"/>
              </a:rPr>
              <a:t>O comércio triangular e o tráfico negreiro, nos séculos XVII e XVIII</a:t>
            </a:r>
          </a:p>
        </p:txBody>
      </p:sp>
    </p:spTree>
    <p:extLst>
      <p:ext uri="{BB962C8B-B14F-4D97-AF65-F5344CB8AC3E}">
        <p14:creationId xmlns:p14="http://schemas.microsoft.com/office/powerpoint/2010/main" val="2269354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Uma imagem contendo edifício, grupo, foto, homem&#10;&#10;Descrição gerada automaticamente">
            <a:extLst>
              <a:ext uri="{FF2B5EF4-FFF2-40B4-BE49-F238E27FC236}">
                <a16:creationId xmlns:a16="http://schemas.microsoft.com/office/drawing/2014/main" id="{5D42B69C-B645-44C3-AAEF-2D246F593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40" y="1231313"/>
            <a:ext cx="7924800" cy="4566822"/>
          </a:xfrm>
          <a:prstGeom prst="rect">
            <a:avLst/>
          </a:prstGeom>
          <a:effectLst/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052ECCB4-7CA7-4ACC-A79F-687A39232A02}"/>
              </a:ext>
            </a:extLst>
          </p:cNvPr>
          <p:cNvSpPr txBox="1"/>
          <p:nvPr/>
        </p:nvSpPr>
        <p:spPr>
          <a:xfrm>
            <a:off x="1490609" y="6029554"/>
            <a:ext cx="6162782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/>
              <a:t>Quadro de Johann Moritz Rugendas com o retrato do interior de um navio negreiro, c. 1830,  Museu Itaú Cultural, São Paulo (Brasil)</a:t>
            </a:r>
          </a:p>
        </p:txBody>
      </p:sp>
      <p:pic>
        <p:nvPicPr>
          <p:cNvPr id="23" name="Imagem 22" descr="Uma imagem contendo edifício, grupo, foto, homem&#10;&#10;Descrição gerada automaticamente">
            <a:extLst>
              <a:ext uri="{FF2B5EF4-FFF2-40B4-BE49-F238E27FC236}">
                <a16:creationId xmlns:a16="http://schemas.microsoft.com/office/drawing/2014/main" id="{3B291B32-C70C-43A8-93B8-DDB4E893C33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4" y="1231313"/>
            <a:ext cx="7962336" cy="4596519"/>
          </a:xfrm>
          <a:prstGeom prst="rect">
            <a:avLst/>
          </a:prstGeom>
          <a:effectLst/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42523F-43E7-49EF-86DB-FE13BB8C1912}"/>
              </a:ext>
            </a:extLst>
          </p:cNvPr>
          <p:cNvSpPr/>
          <p:nvPr/>
        </p:nvSpPr>
        <p:spPr>
          <a:xfrm>
            <a:off x="564072" y="3110627"/>
            <a:ext cx="7997088" cy="2818066"/>
          </a:xfrm>
          <a:custGeom>
            <a:avLst/>
            <a:gdLst>
              <a:gd name="connsiteX0" fmla="*/ 0 w 7997088"/>
              <a:gd name="connsiteY0" fmla="*/ 117626 h 2818066"/>
              <a:gd name="connsiteX1" fmla="*/ 117626 w 7997088"/>
              <a:gd name="connsiteY1" fmla="*/ 0 h 2818066"/>
              <a:gd name="connsiteX2" fmla="*/ 842064 w 7997088"/>
              <a:gd name="connsiteY2" fmla="*/ 0 h 2818066"/>
              <a:gd name="connsiteX3" fmla="*/ 1333647 w 7997088"/>
              <a:gd name="connsiteY3" fmla="*/ 0 h 2818066"/>
              <a:gd name="connsiteX4" fmla="*/ 2135703 w 7997088"/>
              <a:gd name="connsiteY4" fmla="*/ 0 h 2818066"/>
              <a:gd name="connsiteX5" fmla="*/ 2782523 w 7997088"/>
              <a:gd name="connsiteY5" fmla="*/ 0 h 2818066"/>
              <a:gd name="connsiteX6" fmla="*/ 3584579 w 7997088"/>
              <a:gd name="connsiteY6" fmla="*/ 0 h 2818066"/>
              <a:gd name="connsiteX7" fmla="*/ 4309017 w 7997088"/>
              <a:gd name="connsiteY7" fmla="*/ 0 h 2818066"/>
              <a:gd name="connsiteX8" fmla="*/ 4878219 w 7997088"/>
              <a:gd name="connsiteY8" fmla="*/ 0 h 2818066"/>
              <a:gd name="connsiteX9" fmla="*/ 5602657 w 7997088"/>
              <a:gd name="connsiteY9" fmla="*/ 0 h 2818066"/>
              <a:gd name="connsiteX10" fmla="*/ 6094240 w 7997088"/>
              <a:gd name="connsiteY10" fmla="*/ 0 h 2818066"/>
              <a:gd name="connsiteX11" fmla="*/ 6741059 w 7997088"/>
              <a:gd name="connsiteY11" fmla="*/ 0 h 2818066"/>
              <a:gd name="connsiteX12" fmla="*/ 7155024 w 7997088"/>
              <a:gd name="connsiteY12" fmla="*/ 0 h 2818066"/>
              <a:gd name="connsiteX13" fmla="*/ 7879462 w 7997088"/>
              <a:gd name="connsiteY13" fmla="*/ 0 h 2818066"/>
              <a:gd name="connsiteX14" fmla="*/ 7997088 w 7997088"/>
              <a:gd name="connsiteY14" fmla="*/ 117626 h 2818066"/>
              <a:gd name="connsiteX15" fmla="*/ 7997088 w 7997088"/>
              <a:gd name="connsiteY15" fmla="*/ 814986 h 2818066"/>
              <a:gd name="connsiteX16" fmla="*/ 7997088 w 7997088"/>
              <a:gd name="connsiteY16" fmla="*/ 1409033 h 2818066"/>
              <a:gd name="connsiteX17" fmla="*/ 7997088 w 7997088"/>
              <a:gd name="connsiteY17" fmla="*/ 2054737 h 2818066"/>
              <a:gd name="connsiteX18" fmla="*/ 7997088 w 7997088"/>
              <a:gd name="connsiteY18" fmla="*/ 2700440 h 2818066"/>
              <a:gd name="connsiteX19" fmla="*/ 7879462 w 7997088"/>
              <a:gd name="connsiteY19" fmla="*/ 2818066 h 2818066"/>
              <a:gd name="connsiteX20" fmla="*/ 7465497 w 7997088"/>
              <a:gd name="connsiteY20" fmla="*/ 2818066 h 2818066"/>
              <a:gd name="connsiteX21" fmla="*/ 6741059 w 7997088"/>
              <a:gd name="connsiteY21" fmla="*/ 2818066 h 2818066"/>
              <a:gd name="connsiteX22" fmla="*/ 6249476 w 7997088"/>
              <a:gd name="connsiteY22" fmla="*/ 2818066 h 2818066"/>
              <a:gd name="connsiteX23" fmla="*/ 5525038 w 7997088"/>
              <a:gd name="connsiteY23" fmla="*/ 2818066 h 2818066"/>
              <a:gd name="connsiteX24" fmla="*/ 4955837 w 7997088"/>
              <a:gd name="connsiteY24" fmla="*/ 2818066 h 2818066"/>
              <a:gd name="connsiteX25" fmla="*/ 4464254 w 7997088"/>
              <a:gd name="connsiteY25" fmla="*/ 2818066 h 2818066"/>
              <a:gd name="connsiteX26" fmla="*/ 4050290 w 7997088"/>
              <a:gd name="connsiteY26" fmla="*/ 2818066 h 2818066"/>
              <a:gd name="connsiteX27" fmla="*/ 3558707 w 7997088"/>
              <a:gd name="connsiteY27" fmla="*/ 2818066 h 2818066"/>
              <a:gd name="connsiteX28" fmla="*/ 3067124 w 7997088"/>
              <a:gd name="connsiteY28" fmla="*/ 2818066 h 2818066"/>
              <a:gd name="connsiteX29" fmla="*/ 2420304 w 7997088"/>
              <a:gd name="connsiteY29" fmla="*/ 2818066 h 2818066"/>
              <a:gd name="connsiteX30" fmla="*/ 1773484 w 7997088"/>
              <a:gd name="connsiteY30" fmla="*/ 2818066 h 2818066"/>
              <a:gd name="connsiteX31" fmla="*/ 1204283 w 7997088"/>
              <a:gd name="connsiteY31" fmla="*/ 2818066 h 2818066"/>
              <a:gd name="connsiteX32" fmla="*/ 117626 w 7997088"/>
              <a:gd name="connsiteY32" fmla="*/ 2818066 h 2818066"/>
              <a:gd name="connsiteX33" fmla="*/ 0 w 7997088"/>
              <a:gd name="connsiteY33" fmla="*/ 2700440 h 2818066"/>
              <a:gd name="connsiteX34" fmla="*/ 0 w 7997088"/>
              <a:gd name="connsiteY34" fmla="*/ 2132221 h 2818066"/>
              <a:gd name="connsiteX35" fmla="*/ 0 w 7997088"/>
              <a:gd name="connsiteY35" fmla="*/ 1460689 h 2818066"/>
              <a:gd name="connsiteX36" fmla="*/ 0 w 7997088"/>
              <a:gd name="connsiteY36" fmla="*/ 763330 h 2818066"/>
              <a:gd name="connsiteX37" fmla="*/ 0 w 7997088"/>
              <a:gd name="connsiteY37" fmla="*/ 117626 h 2818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997088" h="2818066" fill="none" extrusionOk="0">
                <a:moveTo>
                  <a:pt x="0" y="117626"/>
                </a:moveTo>
                <a:cubicBezTo>
                  <a:pt x="5959" y="53845"/>
                  <a:pt x="50702" y="1266"/>
                  <a:pt x="117626" y="0"/>
                </a:cubicBezTo>
                <a:cubicBezTo>
                  <a:pt x="348187" y="26814"/>
                  <a:pt x="485977" y="-14914"/>
                  <a:pt x="842064" y="0"/>
                </a:cubicBezTo>
                <a:cubicBezTo>
                  <a:pt x="1198151" y="14914"/>
                  <a:pt x="1226463" y="23357"/>
                  <a:pt x="1333647" y="0"/>
                </a:cubicBezTo>
                <a:cubicBezTo>
                  <a:pt x="1440831" y="-23357"/>
                  <a:pt x="1833707" y="25249"/>
                  <a:pt x="2135703" y="0"/>
                </a:cubicBezTo>
                <a:cubicBezTo>
                  <a:pt x="2437699" y="-25249"/>
                  <a:pt x="2459938" y="-28586"/>
                  <a:pt x="2782523" y="0"/>
                </a:cubicBezTo>
                <a:cubicBezTo>
                  <a:pt x="3105108" y="28586"/>
                  <a:pt x="3419121" y="12206"/>
                  <a:pt x="3584579" y="0"/>
                </a:cubicBezTo>
                <a:cubicBezTo>
                  <a:pt x="3750037" y="-12206"/>
                  <a:pt x="4068737" y="-26875"/>
                  <a:pt x="4309017" y="0"/>
                </a:cubicBezTo>
                <a:cubicBezTo>
                  <a:pt x="4549297" y="26875"/>
                  <a:pt x="4654045" y="24795"/>
                  <a:pt x="4878219" y="0"/>
                </a:cubicBezTo>
                <a:cubicBezTo>
                  <a:pt x="5102393" y="-24795"/>
                  <a:pt x="5259351" y="5614"/>
                  <a:pt x="5602657" y="0"/>
                </a:cubicBezTo>
                <a:cubicBezTo>
                  <a:pt x="5945963" y="-5614"/>
                  <a:pt x="5899536" y="-9377"/>
                  <a:pt x="6094240" y="0"/>
                </a:cubicBezTo>
                <a:cubicBezTo>
                  <a:pt x="6288944" y="9377"/>
                  <a:pt x="6563063" y="-27031"/>
                  <a:pt x="6741059" y="0"/>
                </a:cubicBezTo>
                <a:cubicBezTo>
                  <a:pt x="6919055" y="27031"/>
                  <a:pt x="7033337" y="7574"/>
                  <a:pt x="7155024" y="0"/>
                </a:cubicBezTo>
                <a:cubicBezTo>
                  <a:pt x="7276711" y="-7574"/>
                  <a:pt x="7667663" y="20856"/>
                  <a:pt x="7879462" y="0"/>
                </a:cubicBezTo>
                <a:cubicBezTo>
                  <a:pt x="7946928" y="-8791"/>
                  <a:pt x="7992210" y="43992"/>
                  <a:pt x="7997088" y="117626"/>
                </a:cubicBezTo>
                <a:cubicBezTo>
                  <a:pt x="7991102" y="345228"/>
                  <a:pt x="8017588" y="600718"/>
                  <a:pt x="7997088" y="814986"/>
                </a:cubicBezTo>
                <a:cubicBezTo>
                  <a:pt x="7976588" y="1029254"/>
                  <a:pt x="7987780" y="1198287"/>
                  <a:pt x="7997088" y="1409033"/>
                </a:cubicBezTo>
                <a:cubicBezTo>
                  <a:pt x="8006396" y="1619779"/>
                  <a:pt x="7965586" y="1913389"/>
                  <a:pt x="7997088" y="2054737"/>
                </a:cubicBezTo>
                <a:cubicBezTo>
                  <a:pt x="8028590" y="2196085"/>
                  <a:pt x="8022949" y="2445257"/>
                  <a:pt x="7997088" y="2700440"/>
                </a:cubicBezTo>
                <a:cubicBezTo>
                  <a:pt x="8008626" y="2755916"/>
                  <a:pt x="7944560" y="2814145"/>
                  <a:pt x="7879462" y="2818066"/>
                </a:cubicBezTo>
                <a:cubicBezTo>
                  <a:pt x="7724827" y="2806876"/>
                  <a:pt x="7582208" y="2825583"/>
                  <a:pt x="7465497" y="2818066"/>
                </a:cubicBezTo>
                <a:cubicBezTo>
                  <a:pt x="7348786" y="2810549"/>
                  <a:pt x="6999454" y="2853189"/>
                  <a:pt x="6741059" y="2818066"/>
                </a:cubicBezTo>
                <a:cubicBezTo>
                  <a:pt x="6482664" y="2782943"/>
                  <a:pt x="6481747" y="2825967"/>
                  <a:pt x="6249476" y="2818066"/>
                </a:cubicBezTo>
                <a:cubicBezTo>
                  <a:pt x="6017205" y="2810165"/>
                  <a:pt x="5874575" y="2786297"/>
                  <a:pt x="5525038" y="2818066"/>
                </a:cubicBezTo>
                <a:cubicBezTo>
                  <a:pt x="5175501" y="2849835"/>
                  <a:pt x="5160870" y="2822036"/>
                  <a:pt x="4955837" y="2818066"/>
                </a:cubicBezTo>
                <a:cubicBezTo>
                  <a:pt x="4750804" y="2814096"/>
                  <a:pt x="4641257" y="2836187"/>
                  <a:pt x="4464254" y="2818066"/>
                </a:cubicBezTo>
                <a:cubicBezTo>
                  <a:pt x="4287251" y="2799945"/>
                  <a:pt x="4244469" y="2832855"/>
                  <a:pt x="4050290" y="2818066"/>
                </a:cubicBezTo>
                <a:cubicBezTo>
                  <a:pt x="3856111" y="2803277"/>
                  <a:pt x="3760095" y="2800896"/>
                  <a:pt x="3558707" y="2818066"/>
                </a:cubicBezTo>
                <a:cubicBezTo>
                  <a:pt x="3357319" y="2835236"/>
                  <a:pt x="3214436" y="2835059"/>
                  <a:pt x="3067124" y="2818066"/>
                </a:cubicBezTo>
                <a:cubicBezTo>
                  <a:pt x="2919812" y="2801073"/>
                  <a:pt x="2654105" y="2815876"/>
                  <a:pt x="2420304" y="2818066"/>
                </a:cubicBezTo>
                <a:cubicBezTo>
                  <a:pt x="2186503" y="2820256"/>
                  <a:pt x="1973461" y="2807020"/>
                  <a:pt x="1773484" y="2818066"/>
                </a:cubicBezTo>
                <a:cubicBezTo>
                  <a:pt x="1573507" y="2829112"/>
                  <a:pt x="1425190" y="2834929"/>
                  <a:pt x="1204283" y="2818066"/>
                </a:cubicBezTo>
                <a:cubicBezTo>
                  <a:pt x="983376" y="2801203"/>
                  <a:pt x="454103" y="2856581"/>
                  <a:pt x="117626" y="2818066"/>
                </a:cubicBezTo>
                <a:cubicBezTo>
                  <a:pt x="48899" y="2818479"/>
                  <a:pt x="2302" y="2768209"/>
                  <a:pt x="0" y="2700440"/>
                </a:cubicBezTo>
                <a:cubicBezTo>
                  <a:pt x="-12353" y="2421836"/>
                  <a:pt x="-820" y="2249063"/>
                  <a:pt x="0" y="2132221"/>
                </a:cubicBezTo>
                <a:cubicBezTo>
                  <a:pt x="820" y="2015379"/>
                  <a:pt x="25771" y="1731441"/>
                  <a:pt x="0" y="1460689"/>
                </a:cubicBezTo>
                <a:cubicBezTo>
                  <a:pt x="-25771" y="1189937"/>
                  <a:pt x="-5315" y="943216"/>
                  <a:pt x="0" y="763330"/>
                </a:cubicBezTo>
                <a:cubicBezTo>
                  <a:pt x="5315" y="583444"/>
                  <a:pt x="-23469" y="373678"/>
                  <a:pt x="0" y="117626"/>
                </a:cubicBezTo>
                <a:close/>
              </a:path>
              <a:path w="7997088" h="2818066" stroke="0" extrusionOk="0">
                <a:moveTo>
                  <a:pt x="0" y="117626"/>
                </a:moveTo>
                <a:cubicBezTo>
                  <a:pt x="-7621" y="47962"/>
                  <a:pt x="39407" y="4975"/>
                  <a:pt x="117626" y="0"/>
                </a:cubicBezTo>
                <a:cubicBezTo>
                  <a:pt x="471307" y="-21645"/>
                  <a:pt x="642532" y="-33138"/>
                  <a:pt x="919682" y="0"/>
                </a:cubicBezTo>
                <a:cubicBezTo>
                  <a:pt x="1196832" y="33138"/>
                  <a:pt x="1253334" y="21134"/>
                  <a:pt x="1488884" y="0"/>
                </a:cubicBezTo>
                <a:cubicBezTo>
                  <a:pt x="1724434" y="-21134"/>
                  <a:pt x="1806224" y="-17499"/>
                  <a:pt x="1980467" y="0"/>
                </a:cubicBezTo>
                <a:cubicBezTo>
                  <a:pt x="2154710" y="17499"/>
                  <a:pt x="2408393" y="2444"/>
                  <a:pt x="2704905" y="0"/>
                </a:cubicBezTo>
                <a:cubicBezTo>
                  <a:pt x="3001417" y="-2444"/>
                  <a:pt x="3012969" y="-4315"/>
                  <a:pt x="3274106" y="0"/>
                </a:cubicBezTo>
                <a:cubicBezTo>
                  <a:pt x="3535243" y="4315"/>
                  <a:pt x="3824176" y="-29261"/>
                  <a:pt x="4076162" y="0"/>
                </a:cubicBezTo>
                <a:cubicBezTo>
                  <a:pt x="4328148" y="29261"/>
                  <a:pt x="4436258" y="24052"/>
                  <a:pt x="4567745" y="0"/>
                </a:cubicBezTo>
                <a:cubicBezTo>
                  <a:pt x="4699232" y="-24052"/>
                  <a:pt x="5132466" y="-24893"/>
                  <a:pt x="5369802" y="0"/>
                </a:cubicBezTo>
                <a:cubicBezTo>
                  <a:pt x="5607138" y="24893"/>
                  <a:pt x="5657486" y="-12014"/>
                  <a:pt x="5783766" y="0"/>
                </a:cubicBezTo>
                <a:cubicBezTo>
                  <a:pt x="5910046" y="12014"/>
                  <a:pt x="6148932" y="13361"/>
                  <a:pt x="6430586" y="0"/>
                </a:cubicBezTo>
                <a:cubicBezTo>
                  <a:pt x="6712240" y="-13361"/>
                  <a:pt x="6922462" y="29201"/>
                  <a:pt x="7077406" y="0"/>
                </a:cubicBezTo>
                <a:cubicBezTo>
                  <a:pt x="7232350" y="-29201"/>
                  <a:pt x="7512204" y="38104"/>
                  <a:pt x="7879462" y="0"/>
                </a:cubicBezTo>
                <a:cubicBezTo>
                  <a:pt x="7945818" y="1706"/>
                  <a:pt x="8009279" y="41989"/>
                  <a:pt x="7997088" y="117626"/>
                </a:cubicBezTo>
                <a:cubicBezTo>
                  <a:pt x="8024373" y="250273"/>
                  <a:pt x="8025719" y="457414"/>
                  <a:pt x="7997088" y="763330"/>
                </a:cubicBezTo>
                <a:cubicBezTo>
                  <a:pt x="7968457" y="1069246"/>
                  <a:pt x="7984207" y="1152542"/>
                  <a:pt x="7997088" y="1409033"/>
                </a:cubicBezTo>
                <a:cubicBezTo>
                  <a:pt x="8009969" y="1665524"/>
                  <a:pt x="7970988" y="1887232"/>
                  <a:pt x="7997088" y="2106393"/>
                </a:cubicBezTo>
                <a:cubicBezTo>
                  <a:pt x="8023188" y="2325554"/>
                  <a:pt x="7991392" y="2566406"/>
                  <a:pt x="7997088" y="2700440"/>
                </a:cubicBezTo>
                <a:cubicBezTo>
                  <a:pt x="7990966" y="2776349"/>
                  <a:pt x="7947482" y="2820338"/>
                  <a:pt x="7879462" y="2818066"/>
                </a:cubicBezTo>
                <a:cubicBezTo>
                  <a:pt x="7657527" y="2836184"/>
                  <a:pt x="7548904" y="2823243"/>
                  <a:pt x="7387879" y="2818066"/>
                </a:cubicBezTo>
                <a:cubicBezTo>
                  <a:pt x="7226854" y="2812889"/>
                  <a:pt x="7058655" y="2819078"/>
                  <a:pt x="6741059" y="2818066"/>
                </a:cubicBezTo>
                <a:cubicBezTo>
                  <a:pt x="6423463" y="2817054"/>
                  <a:pt x="6462916" y="2822350"/>
                  <a:pt x="6249476" y="2818066"/>
                </a:cubicBezTo>
                <a:cubicBezTo>
                  <a:pt x="6036036" y="2813782"/>
                  <a:pt x="5833430" y="2842651"/>
                  <a:pt x="5602657" y="2818066"/>
                </a:cubicBezTo>
                <a:cubicBezTo>
                  <a:pt x="5371884" y="2793481"/>
                  <a:pt x="5359707" y="2806460"/>
                  <a:pt x="5188692" y="2818066"/>
                </a:cubicBezTo>
                <a:cubicBezTo>
                  <a:pt x="5017677" y="2829672"/>
                  <a:pt x="4861814" y="2805768"/>
                  <a:pt x="4774728" y="2818066"/>
                </a:cubicBezTo>
                <a:cubicBezTo>
                  <a:pt x="4687642" y="2830364"/>
                  <a:pt x="4390325" y="2831089"/>
                  <a:pt x="4127908" y="2818066"/>
                </a:cubicBezTo>
                <a:cubicBezTo>
                  <a:pt x="3865491" y="2805043"/>
                  <a:pt x="3869693" y="2826605"/>
                  <a:pt x="3636325" y="2818066"/>
                </a:cubicBezTo>
                <a:cubicBezTo>
                  <a:pt x="3402957" y="2809527"/>
                  <a:pt x="3094508" y="2785610"/>
                  <a:pt x="2911887" y="2818066"/>
                </a:cubicBezTo>
                <a:cubicBezTo>
                  <a:pt x="2729266" y="2850522"/>
                  <a:pt x="2580048" y="2837450"/>
                  <a:pt x="2420304" y="2818066"/>
                </a:cubicBezTo>
                <a:cubicBezTo>
                  <a:pt x="2260560" y="2798682"/>
                  <a:pt x="2009668" y="2814978"/>
                  <a:pt x="1695866" y="2818066"/>
                </a:cubicBezTo>
                <a:cubicBezTo>
                  <a:pt x="1382064" y="2821154"/>
                  <a:pt x="1467393" y="2821696"/>
                  <a:pt x="1281901" y="2818066"/>
                </a:cubicBezTo>
                <a:cubicBezTo>
                  <a:pt x="1096410" y="2814436"/>
                  <a:pt x="455019" y="2808348"/>
                  <a:pt x="117626" y="2818066"/>
                </a:cubicBezTo>
                <a:cubicBezTo>
                  <a:pt x="63988" y="2828567"/>
                  <a:pt x="5787" y="2761943"/>
                  <a:pt x="0" y="2700440"/>
                </a:cubicBezTo>
                <a:cubicBezTo>
                  <a:pt x="-21887" y="2414648"/>
                  <a:pt x="17884" y="2299240"/>
                  <a:pt x="0" y="2054737"/>
                </a:cubicBezTo>
                <a:cubicBezTo>
                  <a:pt x="-17884" y="1810234"/>
                  <a:pt x="-12960" y="1592946"/>
                  <a:pt x="0" y="1383205"/>
                </a:cubicBezTo>
                <a:cubicBezTo>
                  <a:pt x="12960" y="1173464"/>
                  <a:pt x="21305" y="1018264"/>
                  <a:pt x="0" y="789158"/>
                </a:cubicBezTo>
                <a:cubicBezTo>
                  <a:pt x="-21305" y="560052"/>
                  <a:pt x="-16244" y="296964"/>
                  <a:pt x="0" y="11762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dirty="0">
                <a:solidFill>
                  <a:schemeClr val="tx1"/>
                </a:solidFill>
              </a:rPr>
              <a:t>‘‘[Os africanos] estão de tal modo amontoados, em condições tão repulsivas e com tais maus-tratos, […] que chegam a estar em grupos de seis, com correntes em volta do pescoço e, ao mesmo tempo, estando dois a dois com correntes em volta dos pés, de modo que estão nos porões presos da cabeça aos pés […] não havendo um único espanhol que se atreva a meter a cabeça no porão sem ficar agoniado, ou que consiga permanecer lá dentro uma hora sem risco de apanhar grave doença. É tal o fedor, a desgraça e o amontoar de gentes naquele lugar que o único refugio e consolação que têm […] é meia taça de farinha de milho crua […], e uma pequena caneca de água, nada mais, para além das pancadas, das chicotadas e dos insultos.’’</a:t>
            </a:r>
          </a:p>
          <a:p>
            <a:pPr algn="just"/>
            <a:endParaRPr lang="pt-PT" sz="1400" dirty="0">
              <a:solidFill>
                <a:schemeClr val="tx1"/>
              </a:solidFill>
            </a:endParaRPr>
          </a:p>
          <a:p>
            <a:pPr algn="r"/>
            <a:r>
              <a:rPr lang="pt-PT" sz="1200" dirty="0">
                <a:solidFill>
                  <a:schemeClr val="tx1"/>
                </a:solidFill>
              </a:rPr>
              <a:t>Descrição do transporte de escravos africanos num navio negreiro, 1627. </a:t>
            </a:r>
            <a:r>
              <a:rPr lang="pt-PT" sz="1200" i="1" dirty="0">
                <a:solidFill>
                  <a:schemeClr val="tx1"/>
                </a:solidFill>
              </a:rPr>
              <a:t>Em</a:t>
            </a:r>
            <a:r>
              <a:rPr lang="pt-PT" sz="1200" dirty="0">
                <a:solidFill>
                  <a:schemeClr val="tx1"/>
                </a:solidFill>
              </a:rPr>
              <a:t> James </a:t>
            </a:r>
            <a:r>
              <a:rPr lang="pt-PT" sz="1200" dirty="0" err="1">
                <a:solidFill>
                  <a:schemeClr val="tx1"/>
                </a:solidFill>
              </a:rPr>
              <a:t>Walvin</a:t>
            </a:r>
            <a:r>
              <a:rPr lang="pt-PT" sz="1200" dirty="0">
                <a:solidFill>
                  <a:schemeClr val="tx1"/>
                </a:solidFill>
              </a:rPr>
              <a:t> ‘‘</a:t>
            </a:r>
            <a:r>
              <a:rPr lang="pt-PT" sz="1200" i="1" dirty="0">
                <a:solidFill>
                  <a:schemeClr val="tx1"/>
                </a:solidFill>
              </a:rPr>
              <a:t>Uma História da Escravatura</a:t>
            </a:r>
            <a:r>
              <a:rPr lang="pt-PT" sz="1200" dirty="0">
                <a:solidFill>
                  <a:schemeClr val="tx1"/>
                </a:solidFill>
              </a:rPr>
              <a:t>’’, 2008.</a:t>
            </a:r>
            <a:endParaRPr lang="pt-PT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5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ao ar livre, edifício, pessoa, pessoas&#10;&#10;Descrição gerada automaticamente">
            <a:extLst>
              <a:ext uri="{FF2B5EF4-FFF2-40B4-BE49-F238E27FC236}">
                <a16:creationId xmlns:a16="http://schemas.microsoft.com/office/drawing/2014/main" id="{EAAB117D-D897-4BC7-A06A-88AF50964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48" b="90074" l="9961" r="94727">
                        <a14:foregroundMark x1="56836" y1="8593" x2="56836" y2="8593"/>
                        <a14:foregroundMark x1="57715" y1="85778" x2="60840" y2="77037"/>
                        <a14:foregroundMark x1="57324" y1="88148" x2="58827" y2="87969"/>
                        <a14:foregroundMark x1="58789" y1="73037" x2="58789" y2="69778"/>
                        <a14:foregroundMark x1="75781" y1="71852" x2="83398" y2="69333"/>
                        <a14:foregroundMark x1="77539" y1="75111" x2="84863" y2="77333"/>
                        <a14:foregroundMark x1="84863" y1="77333" x2="89551" y2="72444"/>
                        <a14:foregroundMark x1="89941" y1="73333" x2="91992" y2="71852"/>
                        <a14:foregroundMark x1="94727" y1="70667" x2="94727" y2="70667"/>
                        <a14:foregroundMark x1="35449" y1="32444" x2="33887" y2="62370"/>
                        <a14:foregroundMark x1="46387" y1="87852" x2="46582" y2="88148"/>
                        <a14:foregroundMark x1="48438" y1="87852" x2="48438" y2="87852"/>
                        <a14:foregroundMark x1="49414" y1="87852" x2="48633" y2="87852"/>
                        <a14:foregroundMark x1="49805" y1="88148" x2="49805" y2="88148"/>
                        <a14:foregroundMark x1="49805" y1="88148" x2="49805" y2="88148"/>
                        <a14:foregroundMark x1="49805" y1="89630" x2="49805" y2="89630"/>
                        <a14:foregroundMark x1="34082" y1="28444" x2="34668" y2="34519"/>
                        <a14:foregroundMark x1="23633" y1="10667" x2="23828" y2="10963"/>
                        <a14:foregroundMark x1="25879" y1="17926" x2="25879" y2="17926"/>
                        <a14:foregroundMark x1="25879" y1="17926" x2="25879" y2="17926"/>
                        <a14:foregroundMark x1="26784" y1="28104" x2="26855" y2="28593"/>
                        <a14:foregroundMark x1="25741" y1="20889" x2="26277" y2="24599"/>
                        <a14:foregroundMark x1="25098" y1="16444" x2="25741" y2="20889"/>
                        <a14:foregroundMark x1="26855" y1="28593" x2="27246" y2="29778"/>
                        <a14:foregroundMark x1="24023" y1="4889" x2="24023" y2="4889"/>
                        <a14:foregroundMark x1="24512" y1="4296" x2="24219" y2="7852"/>
                        <a14:foregroundMark x1="27441" y1="6370" x2="26917" y2="15111"/>
                        <a14:foregroundMark x1="62793" y1="83111" x2="63379" y2="86667"/>
                        <a14:foregroundMark x1="63574" y1="88444" x2="63574" y2="87259"/>
                        <a14:foregroundMark x1="32617" y1="90074" x2="32227" y2="87556"/>
                        <a14:backgroundMark x1="26270" y1="24593" x2="24023" y2="30074"/>
                        <a14:backgroundMark x1="25879" y1="15111" x2="25879" y2="15111"/>
                        <a14:backgroundMark x1="25879" y1="13333" x2="30859" y2="19704"/>
                        <a14:backgroundMark x1="25488" y1="20889" x2="25488" y2="20889"/>
                        <a14:backgroundMark x1="25879" y1="20889" x2="25879" y2="20889"/>
                        <a14:backgroundMark x1="25684" y1="21185" x2="25684" y2="21185"/>
                        <a14:backgroundMark x1="25684" y1="21185" x2="25684" y2="21185"/>
                        <a14:backgroundMark x1="25684" y1="21185" x2="25684" y2="21185"/>
                        <a14:backgroundMark x1="25684" y1="21185" x2="25684" y2="21185"/>
                        <a14:backgroundMark x1="25684" y1="21185" x2="25684" y2="21185"/>
                        <a14:backgroundMark x1="25684" y1="21185" x2="25684" y2="21185"/>
                        <a14:backgroundMark x1="25684" y1="21185" x2="25684" y2="21185"/>
                        <a14:backgroundMark x1="25684" y1="21185" x2="25684" y2="21185"/>
                        <a14:backgroundMark x1="25684" y1="21185" x2="25684" y2="21185"/>
                        <a14:backgroundMark x1="60254" y1="86074" x2="61426" y2="94222"/>
                        <a14:backgroundMark x1="60449" y1="83407" x2="62988" y2="96296"/>
                        <a14:backgroundMark x1="60449" y1="69630" x2="60449" y2="69630"/>
                        <a14:backgroundMark x1="60449" y1="69630" x2="60449" y2="69630"/>
                        <a14:backgroundMark x1="60449" y1="69630" x2="60449" y2="69630"/>
                        <a14:backgroundMark x1="60449" y1="69630" x2="60449" y2="69630"/>
                        <a14:backgroundMark x1="60840" y1="73926" x2="60840" y2="73926"/>
                        <a14:backgroundMark x1="60645" y1="73333" x2="60254" y2="74519"/>
                        <a14:backgroundMark x1="60449" y1="67852" x2="60449" y2="67852"/>
                        <a14:backgroundMark x1="60449" y1="67852" x2="60449" y2="69630"/>
                        <a14:backgroundMark x1="20508" y1="31259" x2="18652" y2="82963"/>
                        <a14:backgroundMark x1="46777" y1="11852" x2="50586" y2="67259"/>
                        <a14:backgroundMark x1="76172" y1="20593" x2="74219" y2="60000"/>
                        <a14:backgroundMark x1="37598" y1="73333" x2="40234" y2="97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6" y="1170241"/>
            <a:ext cx="9067484" cy="5641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B3CF475-AEA4-4AFE-8D2E-1ECBB5EF8EB8}"/>
              </a:ext>
            </a:extLst>
          </p:cNvPr>
          <p:cNvSpPr txBox="1"/>
          <p:nvPr/>
        </p:nvSpPr>
        <p:spPr>
          <a:xfrm>
            <a:off x="614081" y="861770"/>
            <a:ext cx="8229600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A maioria dos africanos destinava-se ao trabalho pesado nos campos, especialmente nas plantações de cana-de-açúcar, de tabaco, de arroz e de algodão. </a:t>
            </a:r>
          </a:p>
        </p:txBody>
      </p:sp>
      <p:pic>
        <p:nvPicPr>
          <p:cNvPr id="15" name="Imagem 14" descr="Uma imagem contendo ao ar livre, edifício, pessoa, pessoas&#10;&#10;Descrição gerada automaticamente">
            <a:extLst>
              <a:ext uri="{FF2B5EF4-FFF2-40B4-BE49-F238E27FC236}">
                <a16:creationId xmlns:a16="http://schemas.microsoft.com/office/drawing/2014/main" id="{D02B43D1-A62F-4132-9501-7FA92F3C5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8" y="1229158"/>
            <a:ext cx="9132259" cy="5641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0589C32-9CFA-4970-91B3-8A8815D70FAC}"/>
              </a:ext>
            </a:extLst>
          </p:cNvPr>
          <p:cNvSpPr txBox="1"/>
          <p:nvPr/>
        </p:nvSpPr>
        <p:spPr>
          <a:xfrm>
            <a:off x="552326" y="861770"/>
            <a:ext cx="8229600" cy="8309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Do dia a dia dos escravos faziam parte os castigos físicos, as ameaças e a violência gratuita. </a:t>
            </a:r>
          </a:p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O castigo, especialmente o do chicote, servia para obrigar os escravos a trabalhar ou para satisfazer os caprichos do seu chefe ou senhor.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2F76E7E-AFB6-4298-B336-70C32B11D884}"/>
              </a:ext>
            </a:extLst>
          </p:cNvPr>
          <p:cNvSpPr txBox="1"/>
          <p:nvPr/>
        </p:nvSpPr>
        <p:spPr>
          <a:xfrm>
            <a:off x="1907782" y="6350520"/>
            <a:ext cx="5328436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/>
              <a:t>Aguarela de Jean </a:t>
            </a:r>
            <a:r>
              <a:rPr lang="pt-PT" sz="1200" b="1" dirty="0" err="1"/>
              <a:t>Baptiste</a:t>
            </a:r>
            <a:r>
              <a:rPr lang="pt-PT" sz="1200" b="1" dirty="0"/>
              <a:t> </a:t>
            </a:r>
            <a:r>
              <a:rPr lang="pt-PT" sz="1200" b="1" dirty="0" err="1"/>
              <a:t>Debret</a:t>
            </a:r>
            <a:r>
              <a:rPr lang="pt-PT" sz="1200" b="1" dirty="0"/>
              <a:t>, que representa uma punição por açoitamento  (c. 1830).  Museu Itaú Cultural, São Paulo </a:t>
            </a:r>
          </a:p>
        </p:txBody>
      </p:sp>
    </p:spTree>
    <p:extLst>
      <p:ext uri="{BB962C8B-B14F-4D97-AF65-F5344CB8AC3E}">
        <p14:creationId xmlns:p14="http://schemas.microsoft.com/office/powerpoint/2010/main" val="236652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8559CA65-E086-4FA2-8118-B6E0F6815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96" y="1620435"/>
            <a:ext cx="7010400" cy="4831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07F38A2-96EE-45C2-B29A-89CE07C3F6A7}"/>
              </a:ext>
            </a:extLst>
          </p:cNvPr>
          <p:cNvSpPr txBox="1"/>
          <p:nvPr/>
        </p:nvSpPr>
        <p:spPr>
          <a:xfrm>
            <a:off x="255360" y="928295"/>
            <a:ext cx="863328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As terríveis condições de vida e de trabalho dos escravos negros tornavam as fugas frequentes.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3208ECB-5A60-4B8B-A384-BD4985C85A06}"/>
              </a:ext>
            </a:extLst>
          </p:cNvPr>
          <p:cNvSpPr txBox="1"/>
          <p:nvPr/>
        </p:nvSpPr>
        <p:spPr>
          <a:xfrm>
            <a:off x="152400" y="6533389"/>
            <a:ext cx="4191000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PT" sz="1200" b="1" dirty="0">
                <a:solidFill>
                  <a:schemeClr val="tx1"/>
                </a:solidFill>
              </a:rPr>
              <a:t>Theodore Kaufman,</a:t>
            </a:r>
            <a:r>
              <a:rPr lang="pt-PT" sz="1200" b="1" i="1" dirty="0">
                <a:solidFill>
                  <a:schemeClr val="tx1"/>
                </a:solidFill>
              </a:rPr>
              <a:t> Efeitos da Lei do Escravo Fugitivo, 1850</a:t>
            </a:r>
            <a:endParaRPr lang="pt-PT" sz="1200" b="1" dirty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06D3F29-2E68-4081-9922-041852CC895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58496" y="1620435"/>
            <a:ext cx="7010400" cy="4831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B17D3E8-4092-467A-BEF3-7BD497BD8EAD}"/>
              </a:ext>
            </a:extLst>
          </p:cNvPr>
          <p:cNvSpPr txBox="1"/>
          <p:nvPr/>
        </p:nvSpPr>
        <p:spPr>
          <a:xfrm>
            <a:off x="152400" y="5761860"/>
            <a:ext cx="856842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De uma forma geral, a maioria dos fugitivos acabava sempre por ser apanhada. Os castigos eram impiedosos e podiam passar, para além das  chicotadas, pela castração ou pelo corte de uma orelha. 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0FFEFED1-041E-4F84-85B0-E74E13C14C48}"/>
              </a:ext>
            </a:extLst>
          </p:cNvPr>
          <p:cNvSpPr/>
          <p:nvPr/>
        </p:nvSpPr>
        <p:spPr>
          <a:xfrm>
            <a:off x="605886" y="2437125"/>
            <a:ext cx="7997088" cy="3219443"/>
          </a:xfrm>
          <a:custGeom>
            <a:avLst/>
            <a:gdLst>
              <a:gd name="connsiteX0" fmla="*/ 0 w 7997088"/>
              <a:gd name="connsiteY0" fmla="*/ 134380 h 3219443"/>
              <a:gd name="connsiteX1" fmla="*/ 134380 w 7997088"/>
              <a:gd name="connsiteY1" fmla="*/ 0 h 3219443"/>
              <a:gd name="connsiteX2" fmla="*/ 546557 w 7997088"/>
              <a:gd name="connsiteY2" fmla="*/ 0 h 3219443"/>
              <a:gd name="connsiteX3" fmla="*/ 1190585 w 7997088"/>
              <a:gd name="connsiteY3" fmla="*/ 0 h 3219443"/>
              <a:gd name="connsiteX4" fmla="*/ 1989179 w 7997088"/>
              <a:gd name="connsiteY4" fmla="*/ 0 h 3219443"/>
              <a:gd name="connsiteX5" fmla="*/ 2710489 w 7997088"/>
              <a:gd name="connsiteY5" fmla="*/ 0 h 3219443"/>
              <a:gd name="connsiteX6" fmla="*/ 3277233 w 7997088"/>
              <a:gd name="connsiteY6" fmla="*/ 0 h 3219443"/>
              <a:gd name="connsiteX7" fmla="*/ 3998544 w 7997088"/>
              <a:gd name="connsiteY7" fmla="*/ 0 h 3219443"/>
              <a:gd name="connsiteX8" fmla="*/ 4488005 w 7997088"/>
              <a:gd name="connsiteY8" fmla="*/ 0 h 3219443"/>
              <a:gd name="connsiteX9" fmla="*/ 5132032 w 7997088"/>
              <a:gd name="connsiteY9" fmla="*/ 0 h 3219443"/>
              <a:gd name="connsiteX10" fmla="*/ 5544210 w 7997088"/>
              <a:gd name="connsiteY10" fmla="*/ 0 h 3219443"/>
              <a:gd name="connsiteX11" fmla="*/ 6342803 w 7997088"/>
              <a:gd name="connsiteY11" fmla="*/ 0 h 3219443"/>
              <a:gd name="connsiteX12" fmla="*/ 6986831 w 7997088"/>
              <a:gd name="connsiteY12" fmla="*/ 0 h 3219443"/>
              <a:gd name="connsiteX13" fmla="*/ 7862708 w 7997088"/>
              <a:gd name="connsiteY13" fmla="*/ 0 h 3219443"/>
              <a:gd name="connsiteX14" fmla="*/ 7997088 w 7997088"/>
              <a:gd name="connsiteY14" fmla="*/ 134380 h 3219443"/>
              <a:gd name="connsiteX15" fmla="*/ 7997088 w 7997088"/>
              <a:gd name="connsiteY15" fmla="*/ 754023 h 3219443"/>
              <a:gd name="connsiteX16" fmla="*/ 7997088 w 7997088"/>
              <a:gd name="connsiteY16" fmla="*/ 1373667 h 3219443"/>
              <a:gd name="connsiteX17" fmla="*/ 7997088 w 7997088"/>
              <a:gd name="connsiteY17" fmla="*/ 2022817 h 3219443"/>
              <a:gd name="connsiteX18" fmla="*/ 7997088 w 7997088"/>
              <a:gd name="connsiteY18" fmla="*/ 3085063 h 3219443"/>
              <a:gd name="connsiteX19" fmla="*/ 7862708 w 7997088"/>
              <a:gd name="connsiteY19" fmla="*/ 3219443 h 3219443"/>
              <a:gd name="connsiteX20" fmla="*/ 7450531 w 7997088"/>
              <a:gd name="connsiteY20" fmla="*/ 3219443 h 3219443"/>
              <a:gd name="connsiteX21" fmla="*/ 6729220 w 7997088"/>
              <a:gd name="connsiteY21" fmla="*/ 3219443 h 3219443"/>
              <a:gd name="connsiteX22" fmla="*/ 6162476 w 7997088"/>
              <a:gd name="connsiteY22" fmla="*/ 3219443 h 3219443"/>
              <a:gd name="connsiteX23" fmla="*/ 5673015 w 7997088"/>
              <a:gd name="connsiteY23" fmla="*/ 3219443 h 3219443"/>
              <a:gd name="connsiteX24" fmla="*/ 5260838 w 7997088"/>
              <a:gd name="connsiteY24" fmla="*/ 3219443 h 3219443"/>
              <a:gd name="connsiteX25" fmla="*/ 4771377 w 7997088"/>
              <a:gd name="connsiteY25" fmla="*/ 3219443 h 3219443"/>
              <a:gd name="connsiteX26" fmla="*/ 4281916 w 7997088"/>
              <a:gd name="connsiteY26" fmla="*/ 3219443 h 3219443"/>
              <a:gd name="connsiteX27" fmla="*/ 3637889 w 7997088"/>
              <a:gd name="connsiteY27" fmla="*/ 3219443 h 3219443"/>
              <a:gd name="connsiteX28" fmla="*/ 2993861 w 7997088"/>
              <a:gd name="connsiteY28" fmla="*/ 3219443 h 3219443"/>
              <a:gd name="connsiteX29" fmla="*/ 2427117 w 7997088"/>
              <a:gd name="connsiteY29" fmla="*/ 3219443 h 3219443"/>
              <a:gd name="connsiteX30" fmla="*/ 1628523 w 7997088"/>
              <a:gd name="connsiteY30" fmla="*/ 3219443 h 3219443"/>
              <a:gd name="connsiteX31" fmla="*/ 1139063 w 7997088"/>
              <a:gd name="connsiteY31" fmla="*/ 3219443 h 3219443"/>
              <a:gd name="connsiteX32" fmla="*/ 134380 w 7997088"/>
              <a:gd name="connsiteY32" fmla="*/ 3219443 h 3219443"/>
              <a:gd name="connsiteX33" fmla="*/ 0 w 7997088"/>
              <a:gd name="connsiteY33" fmla="*/ 3085063 h 3219443"/>
              <a:gd name="connsiteX34" fmla="*/ 0 w 7997088"/>
              <a:gd name="connsiteY34" fmla="*/ 2553940 h 3219443"/>
              <a:gd name="connsiteX35" fmla="*/ 0 w 7997088"/>
              <a:gd name="connsiteY35" fmla="*/ 2052324 h 3219443"/>
              <a:gd name="connsiteX36" fmla="*/ 0 w 7997088"/>
              <a:gd name="connsiteY36" fmla="*/ 1403174 h 3219443"/>
              <a:gd name="connsiteX37" fmla="*/ 0 w 7997088"/>
              <a:gd name="connsiteY37" fmla="*/ 754023 h 3219443"/>
              <a:gd name="connsiteX38" fmla="*/ 0 w 7997088"/>
              <a:gd name="connsiteY38" fmla="*/ 134380 h 321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97088" h="3219443" fill="none" extrusionOk="0">
                <a:moveTo>
                  <a:pt x="0" y="134380"/>
                </a:moveTo>
                <a:cubicBezTo>
                  <a:pt x="-8563" y="61191"/>
                  <a:pt x="72299" y="12746"/>
                  <a:pt x="134380" y="0"/>
                </a:cubicBezTo>
                <a:cubicBezTo>
                  <a:pt x="243588" y="-3374"/>
                  <a:pt x="417791" y="15877"/>
                  <a:pt x="546557" y="0"/>
                </a:cubicBezTo>
                <a:cubicBezTo>
                  <a:pt x="675323" y="-15877"/>
                  <a:pt x="928436" y="27420"/>
                  <a:pt x="1190585" y="0"/>
                </a:cubicBezTo>
                <a:cubicBezTo>
                  <a:pt x="1452734" y="-27420"/>
                  <a:pt x="1747478" y="2676"/>
                  <a:pt x="1989179" y="0"/>
                </a:cubicBezTo>
                <a:cubicBezTo>
                  <a:pt x="2230880" y="-2676"/>
                  <a:pt x="2562251" y="11556"/>
                  <a:pt x="2710489" y="0"/>
                </a:cubicBezTo>
                <a:cubicBezTo>
                  <a:pt x="2858727" y="-11556"/>
                  <a:pt x="3068865" y="24569"/>
                  <a:pt x="3277233" y="0"/>
                </a:cubicBezTo>
                <a:cubicBezTo>
                  <a:pt x="3485601" y="-24569"/>
                  <a:pt x="3817081" y="-24499"/>
                  <a:pt x="3998544" y="0"/>
                </a:cubicBezTo>
                <a:cubicBezTo>
                  <a:pt x="4180007" y="24499"/>
                  <a:pt x="4262651" y="5251"/>
                  <a:pt x="4488005" y="0"/>
                </a:cubicBezTo>
                <a:cubicBezTo>
                  <a:pt x="4713359" y="-5251"/>
                  <a:pt x="4958921" y="-13136"/>
                  <a:pt x="5132032" y="0"/>
                </a:cubicBezTo>
                <a:cubicBezTo>
                  <a:pt x="5305143" y="13136"/>
                  <a:pt x="5425934" y="9506"/>
                  <a:pt x="5544210" y="0"/>
                </a:cubicBezTo>
                <a:cubicBezTo>
                  <a:pt x="5662486" y="-9506"/>
                  <a:pt x="6003569" y="38938"/>
                  <a:pt x="6342803" y="0"/>
                </a:cubicBezTo>
                <a:cubicBezTo>
                  <a:pt x="6682037" y="-38938"/>
                  <a:pt x="6693385" y="-31427"/>
                  <a:pt x="6986831" y="0"/>
                </a:cubicBezTo>
                <a:cubicBezTo>
                  <a:pt x="7280277" y="31427"/>
                  <a:pt x="7441230" y="11647"/>
                  <a:pt x="7862708" y="0"/>
                </a:cubicBezTo>
                <a:cubicBezTo>
                  <a:pt x="7940395" y="7406"/>
                  <a:pt x="7995613" y="66196"/>
                  <a:pt x="7997088" y="134380"/>
                </a:cubicBezTo>
                <a:cubicBezTo>
                  <a:pt x="7974649" y="313725"/>
                  <a:pt x="7985046" y="612803"/>
                  <a:pt x="7997088" y="754023"/>
                </a:cubicBezTo>
                <a:cubicBezTo>
                  <a:pt x="8009130" y="895243"/>
                  <a:pt x="8011148" y="1094201"/>
                  <a:pt x="7997088" y="1373667"/>
                </a:cubicBezTo>
                <a:cubicBezTo>
                  <a:pt x="7983028" y="1653133"/>
                  <a:pt x="7985001" y="1760239"/>
                  <a:pt x="7997088" y="2022817"/>
                </a:cubicBezTo>
                <a:cubicBezTo>
                  <a:pt x="8009176" y="2285395"/>
                  <a:pt x="8013095" y="2582367"/>
                  <a:pt x="7997088" y="3085063"/>
                </a:cubicBezTo>
                <a:cubicBezTo>
                  <a:pt x="8001472" y="3167803"/>
                  <a:pt x="7947133" y="3216569"/>
                  <a:pt x="7862708" y="3219443"/>
                </a:cubicBezTo>
                <a:cubicBezTo>
                  <a:pt x="7739828" y="3199897"/>
                  <a:pt x="7535025" y="3227716"/>
                  <a:pt x="7450531" y="3219443"/>
                </a:cubicBezTo>
                <a:cubicBezTo>
                  <a:pt x="7366037" y="3211170"/>
                  <a:pt x="6921032" y="3207800"/>
                  <a:pt x="6729220" y="3219443"/>
                </a:cubicBezTo>
                <a:cubicBezTo>
                  <a:pt x="6537408" y="3231086"/>
                  <a:pt x="6322052" y="3238913"/>
                  <a:pt x="6162476" y="3219443"/>
                </a:cubicBezTo>
                <a:cubicBezTo>
                  <a:pt x="6002900" y="3199973"/>
                  <a:pt x="5882642" y="3213927"/>
                  <a:pt x="5673015" y="3219443"/>
                </a:cubicBezTo>
                <a:cubicBezTo>
                  <a:pt x="5463388" y="3224959"/>
                  <a:pt x="5419232" y="3233041"/>
                  <a:pt x="5260838" y="3219443"/>
                </a:cubicBezTo>
                <a:cubicBezTo>
                  <a:pt x="5102444" y="3205845"/>
                  <a:pt x="4959508" y="3204162"/>
                  <a:pt x="4771377" y="3219443"/>
                </a:cubicBezTo>
                <a:cubicBezTo>
                  <a:pt x="4583246" y="3234724"/>
                  <a:pt x="4381079" y="3238692"/>
                  <a:pt x="4281916" y="3219443"/>
                </a:cubicBezTo>
                <a:cubicBezTo>
                  <a:pt x="4182753" y="3200194"/>
                  <a:pt x="3945159" y="3230051"/>
                  <a:pt x="3637889" y="3219443"/>
                </a:cubicBezTo>
                <a:cubicBezTo>
                  <a:pt x="3330619" y="3208835"/>
                  <a:pt x="3253455" y="3236900"/>
                  <a:pt x="2993861" y="3219443"/>
                </a:cubicBezTo>
                <a:cubicBezTo>
                  <a:pt x="2734267" y="3201986"/>
                  <a:pt x="2685596" y="3221864"/>
                  <a:pt x="2427117" y="3219443"/>
                </a:cubicBezTo>
                <a:cubicBezTo>
                  <a:pt x="2168638" y="3217022"/>
                  <a:pt x="1870160" y="3194644"/>
                  <a:pt x="1628523" y="3219443"/>
                </a:cubicBezTo>
                <a:cubicBezTo>
                  <a:pt x="1386886" y="3244242"/>
                  <a:pt x="1367417" y="3209583"/>
                  <a:pt x="1139063" y="3219443"/>
                </a:cubicBezTo>
                <a:cubicBezTo>
                  <a:pt x="910709" y="3229303"/>
                  <a:pt x="455537" y="3251437"/>
                  <a:pt x="134380" y="3219443"/>
                </a:cubicBezTo>
                <a:cubicBezTo>
                  <a:pt x="72155" y="3215232"/>
                  <a:pt x="5932" y="3145046"/>
                  <a:pt x="0" y="3085063"/>
                </a:cubicBezTo>
                <a:cubicBezTo>
                  <a:pt x="-3824" y="2935313"/>
                  <a:pt x="-5837" y="2793807"/>
                  <a:pt x="0" y="2553940"/>
                </a:cubicBezTo>
                <a:cubicBezTo>
                  <a:pt x="5837" y="2314073"/>
                  <a:pt x="21786" y="2251893"/>
                  <a:pt x="0" y="2052324"/>
                </a:cubicBezTo>
                <a:cubicBezTo>
                  <a:pt x="-21786" y="1852755"/>
                  <a:pt x="-22440" y="1572120"/>
                  <a:pt x="0" y="1403174"/>
                </a:cubicBezTo>
                <a:cubicBezTo>
                  <a:pt x="22440" y="1234228"/>
                  <a:pt x="7865" y="995618"/>
                  <a:pt x="0" y="754023"/>
                </a:cubicBezTo>
                <a:cubicBezTo>
                  <a:pt x="-7865" y="512428"/>
                  <a:pt x="8434" y="414630"/>
                  <a:pt x="0" y="134380"/>
                </a:cubicBezTo>
                <a:close/>
              </a:path>
              <a:path w="7997088" h="3219443" stroke="0" extrusionOk="0">
                <a:moveTo>
                  <a:pt x="0" y="134380"/>
                </a:moveTo>
                <a:cubicBezTo>
                  <a:pt x="-9438" y="54342"/>
                  <a:pt x="50205" y="3738"/>
                  <a:pt x="134380" y="0"/>
                </a:cubicBezTo>
                <a:cubicBezTo>
                  <a:pt x="372363" y="-20998"/>
                  <a:pt x="742609" y="-718"/>
                  <a:pt x="932974" y="0"/>
                </a:cubicBezTo>
                <a:cubicBezTo>
                  <a:pt x="1123339" y="718"/>
                  <a:pt x="1303566" y="-6374"/>
                  <a:pt x="1499718" y="0"/>
                </a:cubicBezTo>
                <a:cubicBezTo>
                  <a:pt x="1695870" y="6374"/>
                  <a:pt x="1861832" y="-4194"/>
                  <a:pt x="1989179" y="0"/>
                </a:cubicBezTo>
                <a:cubicBezTo>
                  <a:pt x="2116526" y="4194"/>
                  <a:pt x="2389509" y="-23192"/>
                  <a:pt x="2710489" y="0"/>
                </a:cubicBezTo>
                <a:cubicBezTo>
                  <a:pt x="3031469" y="23192"/>
                  <a:pt x="3072376" y="-27945"/>
                  <a:pt x="3277233" y="0"/>
                </a:cubicBezTo>
                <a:cubicBezTo>
                  <a:pt x="3482090" y="27945"/>
                  <a:pt x="3688629" y="23121"/>
                  <a:pt x="4075827" y="0"/>
                </a:cubicBezTo>
                <a:cubicBezTo>
                  <a:pt x="4463025" y="-23121"/>
                  <a:pt x="4448446" y="-15188"/>
                  <a:pt x="4565288" y="0"/>
                </a:cubicBezTo>
                <a:cubicBezTo>
                  <a:pt x="4682130" y="15188"/>
                  <a:pt x="5088667" y="13352"/>
                  <a:pt x="5363882" y="0"/>
                </a:cubicBezTo>
                <a:cubicBezTo>
                  <a:pt x="5639097" y="-13352"/>
                  <a:pt x="5594417" y="-19298"/>
                  <a:pt x="5776059" y="0"/>
                </a:cubicBezTo>
                <a:cubicBezTo>
                  <a:pt x="5957701" y="19298"/>
                  <a:pt x="6253965" y="-29815"/>
                  <a:pt x="6420087" y="0"/>
                </a:cubicBezTo>
                <a:cubicBezTo>
                  <a:pt x="6586209" y="29815"/>
                  <a:pt x="6832110" y="-6378"/>
                  <a:pt x="7064114" y="0"/>
                </a:cubicBezTo>
                <a:cubicBezTo>
                  <a:pt x="7296118" y="6378"/>
                  <a:pt x="7519767" y="-9422"/>
                  <a:pt x="7862708" y="0"/>
                </a:cubicBezTo>
                <a:cubicBezTo>
                  <a:pt x="7944988" y="9878"/>
                  <a:pt x="8002611" y="55328"/>
                  <a:pt x="7997088" y="134380"/>
                </a:cubicBezTo>
                <a:cubicBezTo>
                  <a:pt x="7973018" y="400693"/>
                  <a:pt x="8020841" y="578683"/>
                  <a:pt x="7997088" y="724517"/>
                </a:cubicBezTo>
                <a:cubicBezTo>
                  <a:pt x="7973335" y="870351"/>
                  <a:pt x="7987419" y="1065996"/>
                  <a:pt x="7997088" y="1314653"/>
                </a:cubicBezTo>
                <a:cubicBezTo>
                  <a:pt x="8006757" y="1563310"/>
                  <a:pt x="8005776" y="1777146"/>
                  <a:pt x="7997088" y="1963803"/>
                </a:cubicBezTo>
                <a:cubicBezTo>
                  <a:pt x="7988401" y="2150460"/>
                  <a:pt x="8005461" y="2398119"/>
                  <a:pt x="7997088" y="2553940"/>
                </a:cubicBezTo>
                <a:cubicBezTo>
                  <a:pt x="7988715" y="2709761"/>
                  <a:pt x="8006116" y="2863401"/>
                  <a:pt x="7997088" y="3085063"/>
                </a:cubicBezTo>
                <a:cubicBezTo>
                  <a:pt x="7978568" y="3160041"/>
                  <a:pt x="7939609" y="3214603"/>
                  <a:pt x="7862708" y="3219443"/>
                </a:cubicBezTo>
                <a:cubicBezTo>
                  <a:pt x="7647662" y="3249252"/>
                  <a:pt x="7360179" y="3214673"/>
                  <a:pt x="7141397" y="3219443"/>
                </a:cubicBezTo>
                <a:cubicBezTo>
                  <a:pt x="6922615" y="3224213"/>
                  <a:pt x="6885118" y="3232097"/>
                  <a:pt x="6651937" y="3219443"/>
                </a:cubicBezTo>
                <a:cubicBezTo>
                  <a:pt x="6418756" y="3206789"/>
                  <a:pt x="6146690" y="3216082"/>
                  <a:pt x="6007909" y="3219443"/>
                </a:cubicBezTo>
                <a:cubicBezTo>
                  <a:pt x="5869128" y="3222804"/>
                  <a:pt x="5679416" y="3227925"/>
                  <a:pt x="5595732" y="3219443"/>
                </a:cubicBezTo>
                <a:cubicBezTo>
                  <a:pt x="5512048" y="3210961"/>
                  <a:pt x="5292597" y="3207976"/>
                  <a:pt x="5183554" y="3219443"/>
                </a:cubicBezTo>
                <a:cubicBezTo>
                  <a:pt x="5074511" y="3230910"/>
                  <a:pt x="4718021" y="3212792"/>
                  <a:pt x="4539527" y="3219443"/>
                </a:cubicBezTo>
                <a:cubicBezTo>
                  <a:pt x="4361033" y="3226094"/>
                  <a:pt x="4261591" y="3204129"/>
                  <a:pt x="4050066" y="3219443"/>
                </a:cubicBezTo>
                <a:cubicBezTo>
                  <a:pt x="3838541" y="3234757"/>
                  <a:pt x="3548277" y="3225679"/>
                  <a:pt x="3328756" y="3219443"/>
                </a:cubicBezTo>
                <a:cubicBezTo>
                  <a:pt x="3109235" y="3213208"/>
                  <a:pt x="3017302" y="3204745"/>
                  <a:pt x="2839295" y="3219443"/>
                </a:cubicBezTo>
                <a:cubicBezTo>
                  <a:pt x="2661288" y="3234141"/>
                  <a:pt x="2287667" y="3196528"/>
                  <a:pt x="2117984" y="3219443"/>
                </a:cubicBezTo>
                <a:cubicBezTo>
                  <a:pt x="1948301" y="3242358"/>
                  <a:pt x="1850289" y="3230960"/>
                  <a:pt x="1705807" y="3219443"/>
                </a:cubicBezTo>
                <a:cubicBezTo>
                  <a:pt x="1561325" y="3207926"/>
                  <a:pt x="1345149" y="3247944"/>
                  <a:pt x="984496" y="3219443"/>
                </a:cubicBezTo>
                <a:cubicBezTo>
                  <a:pt x="623843" y="3190942"/>
                  <a:pt x="452928" y="3247323"/>
                  <a:pt x="134380" y="3219443"/>
                </a:cubicBezTo>
                <a:cubicBezTo>
                  <a:pt x="55655" y="3221972"/>
                  <a:pt x="4117" y="3170433"/>
                  <a:pt x="0" y="3085063"/>
                </a:cubicBezTo>
                <a:cubicBezTo>
                  <a:pt x="-8566" y="2770353"/>
                  <a:pt x="-24267" y="2662293"/>
                  <a:pt x="0" y="2435913"/>
                </a:cubicBezTo>
                <a:cubicBezTo>
                  <a:pt x="24267" y="2209533"/>
                  <a:pt x="11340" y="2159628"/>
                  <a:pt x="0" y="1904790"/>
                </a:cubicBezTo>
                <a:cubicBezTo>
                  <a:pt x="-11340" y="1649952"/>
                  <a:pt x="3337" y="1604479"/>
                  <a:pt x="0" y="1403174"/>
                </a:cubicBezTo>
                <a:cubicBezTo>
                  <a:pt x="-3337" y="1201869"/>
                  <a:pt x="-3467" y="1011603"/>
                  <a:pt x="0" y="872051"/>
                </a:cubicBezTo>
                <a:cubicBezTo>
                  <a:pt x="3467" y="732499"/>
                  <a:pt x="9602" y="414819"/>
                  <a:pt x="0" y="13438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>
                <a:solidFill>
                  <a:schemeClr val="tx1"/>
                </a:solidFill>
              </a:rPr>
              <a:t>‘‘</a:t>
            </a:r>
            <a:r>
              <a:rPr lang="pt-PT" sz="1600" i="1" dirty="0">
                <a:solidFill>
                  <a:schemeClr val="tx1"/>
                </a:solidFill>
              </a:rPr>
              <a:t>FUGIU DE PLANTAÇÃO DE OXFORD, na paróquia de Saint Mary, um negro nativo de Guadalupe chamado Pierre</a:t>
            </a:r>
          </a:p>
          <a:p>
            <a:pPr algn="ctr"/>
            <a:endParaRPr lang="pt-PT" sz="1600" i="1" dirty="0">
              <a:solidFill>
                <a:schemeClr val="tx1"/>
              </a:solidFill>
            </a:endParaRPr>
          </a:p>
          <a:p>
            <a:pPr algn="just"/>
            <a:r>
              <a:rPr lang="pt-PT" sz="1600" i="1" dirty="0">
                <a:solidFill>
                  <a:schemeClr val="tx1"/>
                </a:solidFill>
              </a:rPr>
              <a:t>é um homem jovem e robusto, com tez amarelada e uma cicatriz na garganta, onde uma vez se cortou. Fala bom inglês e pode tentar passar por homem livre. Tem algumas relações e conhecidos nas redondezas de </a:t>
            </a:r>
            <a:r>
              <a:rPr lang="pt-PT" sz="1600" i="1" dirty="0" err="1">
                <a:solidFill>
                  <a:schemeClr val="tx1"/>
                </a:solidFill>
              </a:rPr>
              <a:t>Montego</a:t>
            </a:r>
            <a:r>
              <a:rPr lang="pt-PT" sz="1600" i="1" dirty="0">
                <a:solidFill>
                  <a:schemeClr val="tx1"/>
                </a:solidFill>
              </a:rPr>
              <a:t> </a:t>
            </a:r>
            <a:r>
              <a:rPr lang="pt-PT" sz="1600" i="1" dirty="0" err="1">
                <a:solidFill>
                  <a:schemeClr val="tx1"/>
                </a:solidFill>
              </a:rPr>
              <a:t>Bay</a:t>
            </a:r>
            <a:r>
              <a:rPr lang="pt-PT" sz="1600" i="1" dirty="0">
                <a:solidFill>
                  <a:schemeClr val="tx1"/>
                </a:solidFill>
              </a:rPr>
              <a:t>, onde há razões para suspeitar que já esteja perdido de vez.</a:t>
            </a:r>
          </a:p>
          <a:p>
            <a:pPr algn="just"/>
            <a:r>
              <a:rPr lang="pt-PT" sz="1600" i="1" dirty="0">
                <a:solidFill>
                  <a:schemeClr val="tx1"/>
                </a:solidFill>
              </a:rPr>
              <a:t>Será dada uma recompensa de duas pistolas a quem quer que ponha o dito negro numa das prisões desta ilha, o devolva na dita propriedade ou ao abaixo-assinado de Kingston</a:t>
            </a:r>
            <a:r>
              <a:rPr lang="pt-PT" sz="1600" dirty="0">
                <a:solidFill>
                  <a:schemeClr val="tx1"/>
                </a:solidFill>
              </a:rPr>
              <a:t>.’’</a:t>
            </a:r>
          </a:p>
          <a:p>
            <a:pPr algn="just"/>
            <a:endParaRPr lang="pt-PT" sz="1600" dirty="0">
              <a:solidFill>
                <a:schemeClr val="tx1"/>
              </a:solidFill>
            </a:endParaRPr>
          </a:p>
          <a:p>
            <a:pPr algn="just"/>
            <a:endParaRPr lang="pt-PT" sz="1400" dirty="0">
              <a:solidFill>
                <a:schemeClr val="tx1"/>
              </a:solidFill>
            </a:endParaRPr>
          </a:p>
          <a:p>
            <a:pPr algn="r"/>
            <a:r>
              <a:rPr lang="pt-PT" sz="1200" dirty="0">
                <a:solidFill>
                  <a:schemeClr val="tx1"/>
                </a:solidFill>
              </a:rPr>
              <a:t>Anúncio de 1780. Em James </a:t>
            </a:r>
            <a:r>
              <a:rPr lang="pt-PT" sz="1200" dirty="0" err="1">
                <a:solidFill>
                  <a:schemeClr val="tx1"/>
                </a:solidFill>
              </a:rPr>
              <a:t>Walvin</a:t>
            </a:r>
            <a:r>
              <a:rPr lang="pt-PT" sz="1200" dirty="0">
                <a:solidFill>
                  <a:schemeClr val="tx1"/>
                </a:solidFill>
              </a:rPr>
              <a:t> ‘‘</a:t>
            </a:r>
            <a:r>
              <a:rPr lang="pt-PT" sz="1200" i="1" dirty="0">
                <a:solidFill>
                  <a:schemeClr val="tx1"/>
                </a:solidFill>
              </a:rPr>
              <a:t>Uma História da Escravatura</a:t>
            </a:r>
            <a:r>
              <a:rPr lang="pt-PT" sz="1200" dirty="0">
                <a:solidFill>
                  <a:schemeClr val="tx1"/>
                </a:solidFill>
              </a:rPr>
              <a:t>’’, 2008, Edições Tinta-da-china</a:t>
            </a:r>
            <a:endParaRPr lang="pt-PT" sz="1100" dirty="0">
              <a:solidFill>
                <a:schemeClr val="tx1"/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F4D9CB9-D8AA-44A3-B9E4-CF99C152A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826" y="2157129"/>
            <a:ext cx="5171304" cy="35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997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11" grpId="0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llustration Showing a Petition Against the Slave Trade. By Amelia Anderson Opie in 1826 ('The Black Man's Lament' published in London)">
            <a:extLst>
              <a:ext uri="{FF2B5EF4-FFF2-40B4-BE49-F238E27FC236}">
                <a16:creationId xmlns:a16="http://schemas.microsoft.com/office/drawing/2014/main" id="{5DB4C10A-CA40-4441-8556-EBACACDB0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42" y="1999352"/>
            <a:ext cx="5730242" cy="4267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CE1AB00-0109-4E89-9DDD-996B89C4BE7A}"/>
              </a:ext>
            </a:extLst>
          </p:cNvPr>
          <p:cNvSpPr txBox="1"/>
          <p:nvPr/>
        </p:nvSpPr>
        <p:spPr>
          <a:xfrm>
            <a:off x="1528942" y="6266553"/>
            <a:ext cx="5730242" cy="461665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/>
              <a:t>Ilustração de Amelia Anderson Opie ‘‘</a:t>
            </a:r>
            <a:r>
              <a:rPr lang="pt-PT" sz="1200" b="1" i="1" dirty="0"/>
              <a:t>O lamento do homem negro</a:t>
            </a:r>
            <a:r>
              <a:rPr lang="pt-PT" sz="1200" b="1" dirty="0"/>
              <a:t>’’, que mostra uma petição contra o comércio de escravos, 1826, Londres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589C32-9CFA-4970-91B3-8A8815D70FAC}"/>
              </a:ext>
            </a:extLst>
          </p:cNvPr>
          <p:cNvSpPr txBox="1"/>
          <p:nvPr/>
        </p:nvSpPr>
        <p:spPr>
          <a:xfrm>
            <a:off x="584089" y="1350983"/>
            <a:ext cx="7619948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No século XIX, por influência das ideias liberais, nasceram movimentos consistentes de luta pela abolição do tráfico negreiro e da escravatura.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DFF7429-E85E-4671-BA85-5F34CC95E0A4}"/>
              </a:ext>
            </a:extLst>
          </p:cNvPr>
          <p:cNvSpPr txBox="1"/>
          <p:nvPr/>
        </p:nvSpPr>
        <p:spPr>
          <a:xfrm>
            <a:off x="0" y="73339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000" b="1" dirty="0">
                <a:solidFill>
                  <a:srgbClr val="C55A11"/>
                </a:solidFill>
              </a:rPr>
              <a:t>A abolição do tráfico negreiro</a:t>
            </a:r>
          </a:p>
        </p:txBody>
      </p:sp>
    </p:spTree>
    <p:extLst>
      <p:ext uri="{BB962C8B-B14F-4D97-AF65-F5344CB8AC3E}">
        <p14:creationId xmlns:p14="http://schemas.microsoft.com/office/powerpoint/2010/main" val="15221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CE5278C-4927-4E0B-B924-D79CB2F10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5667" l="10000" r="90333">
                        <a14:foregroundMark x1="47333" y1="2333" x2="51333" y2="71333"/>
                        <a14:foregroundMark x1="34333" y1="79667" x2="47778" y2="79333"/>
                        <a14:foregroundMark x1="47778" y1="79333" x2="59333" y2="82000"/>
                        <a14:foregroundMark x1="31333" y1="43000" x2="34222" y2="58333"/>
                        <a14:foregroundMark x1="34222" y1="58333" x2="40778" y2="69222"/>
                        <a14:foregroundMark x1="40778" y1="69222" x2="46000" y2="70333"/>
                        <a14:foregroundMark x1="15667" y1="69333" x2="22333" y2="86000"/>
                        <a14:foregroundMark x1="29667" y1="89000" x2="58333" y2="95667"/>
                        <a14:foregroundMark x1="70000" y1="93000" x2="85333" y2="74333"/>
                        <a14:foregroundMark x1="86000" y1="67000" x2="90333" y2="67333"/>
                        <a14:foregroundMark x1="81020" y1="27000" x2="82667" y2="36333"/>
                        <a14:foregroundMark x1="80667" y1="25000" x2="81020" y2="27000"/>
                        <a14:foregroundMark x1="77333" y1="28333" x2="80667" y2="51000"/>
                        <a14:backgroundMark x1="79667" y1="27000" x2="79667" y2="2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53096"/>
            <a:ext cx="47244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luxograma: Terminação 3">
            <a:extLst>
              <a:ext uri="{FF2B5EF4-FFF2-40B4-BE49-F238E27FC236}">
                <a16:creationId xmlns:a16="http://schemas.microsoft.com/office/drawing/2014/main" id="{2FE5764D-41AA-4135-8068-0A463FBCC271}"/>
              </a:ext>
            </a:extLst>
          </p:cNvPr>
          <p:cNvSpPr/>
          <p:nvPr/>
        </p:nvSpPr>
        <p:spPr>
          <a:xfrm>
            <a:off x="288473" y="935237"/>
            <a:ext cx="2555311" cy="817859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600" b="1" dirty="0">
                <a:solidFill>
                  <a:srgbClr val="C55A11"/>
                </a:solidFill>
              </a:rPr>
              <a:t>Questões</a:t>
            </a: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7E4A8700-AAFA-4AC1-AEBA-94B05B07A844}"/>
              </a:ext>
            </a:extLst>
          </p:cNvPr>
          <p:cNvSpPr/>
          <p:nvPr/>
        </p:nvSpPr>
        <p:spPr>
          <a:xfrm>
            <a:off x="731143" y="2144098"/>
            <a:ext cx="3956187" cy="2999402"/>
          </a:xfrm>
          <a:prstGeom prst="roundRect">
            <a:avLst>
              <a:gd name="adj" fmla="val 10958"/>
            </a:avLst>
          </a:prstGeom>
          <a:solidFill>
            <a:schemeClr val="accent4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Clr>
                <a:schemeClr val="accent2"/>
              </a:buClr>
              <a:buFont typeface="+mj-lt"/>
              <a:buAutoNum type="arabicPeriod"/>
            </a:pPr>
            <a:r>
              <a:rPr lang="pt-PT" dirty="0">
                <a:solidFill>
                  <a:schemeClr val="tx1"/>
                </a:solidFill>
                <a:ea typeface="MS PGothic" panose="020B0600070205080204" pitchFamily="34" charset="-128"/>
                <a:cs typeface="JasmineUPC" panose="02020603050405020304" pitchFamily="18" charset="-34"/>
              </a:rPr>
              <a:t>Em que consistia o «comércio triangular»?</a:t>
            </a:r>
          </a:p>
          <a:p>
            <a:pPr marL="342900" indent="-342900" algn="just">
              <a:buClr>
                <a:schemeClr val="accent2"/>
              </a:buClr>
              <a:buFont typeface="+mj-lt"/>
              <a:buAutoNum type="arabicPeriod"/>
            </a:pPr>
            <a:r>
              <a:rPr lang="pt-PT" dirty="0">
                <a:solidFill>
                  <a:schemeClr val="tx1"/>
                </a:solidFill>
                <a:ea typeface="MS PGothic" panose="020B0600070205080204" pitchFamily="34" charset="-128"/>
                <a:cs typeface="JasmineUPC" panose="02020603050405020304" pitchFamily="18" charset="-34"/>
              </a:rPr>
              <a:t>Que importância económica assumiu o tráfico negreiro para as nações europeias dos séculos XVII e XVIII?</a:t>
            </a:r>
          </a:p>
          <a:p>
            <a:pPr marL="342900" indent="-342900" algn="just">
              <a:buClr>
                <a:schemeClr val="accent2"/>
              </a:buClr>
              <a:buFont typeface="+mj-lt"/>
              <a:buAutoNum type="arabicPeriod"/>
            </a:pPr>
            <a:r>
              <a:rPr lang="pt-PT" dirty="0">
                <a:solidFill>
                  <a:schemeClr val="tx1"/>
                </a:solidFill>
                <a:ea typeface="MS PGothic" panose="020B0600070205080204" pitchFamily="34" charset="-128"/>
                <a:cs typeface="JasmineUPC" panose="02020603050405020304" pitchFamily="18" charset="-34"/>
              </a:rPr>
              <a:t>Elabore um comentário pessoal, breve mas fundamentado, sobre o tráfico negreiro dos séculos XVII e XVIII.</a:t>
            </a:r>
          </a:p>
        </p:txBody>
      </p:sp>
    </p:spTree>
    <p:extLst>
      <p:ext uri="{BB962C8B-B14F-4D97-AF65-F5344CB8AC3E}">
        <p14:creationId xmlns:p14="http://schemas.microsoft.com/office/powerpoint/2010/main" val="28137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4" descr="Mapa colorido com texto preto sobre fundo branco&#10;&#10;Descrição gerada automaticamente">
            <a:extLst>
              <a:ext uri="{FF2B5EF4-FFF2-40B4-BE49-F238E27FC236}">
                <a16:creationId xmlns:a16="http://schemas.microsoft.com/office/drawing/2014/main" id="{ACA79F7A-806D-4E79-B71D-54AC5EC2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194"/>
            <a:ext cx="9144000" cy="4978400"/>
          </a:xfrm>
          <a:prstGeom prst="rect">
            <a:avLst/>
          </a:prstGeom>
        </p:spPr>
      </p:pic>
      <p:pic>
        <p:nvPicPr>
          <p:cNvPr id="4" name="Picture 2" descr="Resultado de imagem para capitalismo comercial">
            <a:extLst>
              <a:ext uri="{FF2B5EF4-FFF2-40B4-BE49-F238E27FC236}">
                <a16:creationId xmlns:a16="http://schemas.microsoft.com/office/drawing/2014/main" id="{34BB4DFE-47B1-4414-AED4-D3CFBA36D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13" b="94127" l="2500" r="98594">
                        <a14:foregroundMark x1="2500" y1="33886" x2="13906" y2="76657"/>
                        <a14:foregroundMark x1="13906" y1="76657" x2="18906" y2="85241"/>
                        <a14:foregroundMark x1="5000" y1="93072" x2="16563" y2="87048"/>
                        <a14:foregroundMark x1="16563" y1="87048" x2="52969" y2="82078"/>
                        <a14:foregroundMark x1="52969" y1="82078" x2="59297" y2="82982"/>
                        <a14:foregroundMark x1="59297" y1="82982" x2="78438" y2="76807"/>
                        <a14:foregroundMark x1="78438" y1="76807" x2="84297" y2="78163"/>
                        <a14:foregroundMark x1="84297" y1="78163" x2="96250" y2="89759"/>
                        <a14:foregroundMark x1="92344" y1="4669" x2="89844" y2="82831"/>
                        <a14:foregroundMark x1="6094" y1="97590" x2="61250" y2="87952"/>
                        <a14:foregroundMark x1="61250" y1="87952" x2="95703" y2="93373"/>
                        <a14:foregroundMark x1="95938" y1="6627" x2="98594" y2="93524"/>
                        <a14:foregroundMark x1="98203" y1="94127" x2="13984" y2="84940"/>
                        <a14:foregroundMark x1="13984" y1="84940" x2="8906" y2="80873"/>
                        <a14:foregroundMark x1="8906" y1="80873" x2="8906" y2="80422"/>
                        <a14:foregroundMark x1="9453" y1="27711" x2="15391" y2="26958"/>
                        <a14:foregroundMark x1="15391" y1="26958" x2="20313" y2="28313"/>
                        <a14:foregroundMark x1="38047" y1="3313" x2="38047" y2="3313"/>
                        <a14:foregroundMark x1="32813" y1="52108" x2="33281" y2="63705"/>
                        <a14:foregroundMark x1="33281" y1="63705" x2="36094" y2="77711"/>
                        <a14:foregroundMark x1="37344" y1="8133" x2="38594" y2="49398"/>
                        <a14:foregroundMark x1="35313" y1="25602" x2="39141" y2="18825"/>
                        <a14:foregroundMark x1="39141" y1="18825" x2="44297" y2="15964"/>
                        <a14:foregroundMark x1="44297" y1="15964" x2="46641" y2="17771"/>
                        <a14:foregroundMark x1="44844" y1="34940" x2="44844" y2="32229"/>
                        <a14:foregroundMark x1="54297" y1="29518" x2="54297" y2="31175"/>
                        <a14:foregroundMark x1="51563" y1="30723" x2="50313" y2="34187"/>
                        <a14:foregroundMark x1="45000" y1="31928" x2="45000" y2="25000"/>
                        <a14:foregroundMark x1="6953" y1="29066" x2="18203" y2="23645"/>
                        <a14:foregroundMark x1="12891" y1="22289" x2="19141" y2="23946"/>
                        <a14:backgroundMark x1="4688" y1="5422" x2="14766" y2="8133"/>
                        <a14:backgroundMark x1="14766" y1="8133" x2="26406" y2="7078"/>
                        <a14:backgroundMark x1="26406" y1="7078" x2="27891" y2="7078"/>
                        <a14:backgroundMark x1="1563" y1="28313" x2="20547" y2="11898"/>
                        <a14:backgroundMark x1="41094" y1="28012" x2="42891" y2="25000"/>
                        <a14:backgroundMark x1="40859" y1="26054" x2="43906" y2="26657"/>
                        <a14:backgroundMark x1="41406" y1="6777" x2="56094" y2="8886"/>
                        <a14:backgroundMark x1="56094" y1="8886" x2="70078" y2="7380"/>
                        <a14:backgroundMark x1="70078" y1="7380" x2="72813" y2="7681"/>
                        <a14:backgroundMark x1="47109" y1="24247" x2="52188" y2="23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39" y="2663058"/>
            <a:ext cx="9156239" cy="474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24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mapa&#10;&#10;Descrição gerada automaticamente">
            <a:extLst>
              <a:ext uri="{FF2B5EF4-FFF2-40B4-BE49-F238E27FC236}">
                <a16:creationId xmlns:a16="http://schemas.microsoft.com/office/drawing/2014/main" id="{7BDBCBFB-A7C5-4925-893A-B44E5005B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44" y="872324"/>
            <a:ext cx="9144000" cy="4829908"/>
          </a:xfrm>
          <a:prstGeom prst="rect">
            <a:avLst/>
          </a:prstGeom>
        </p:spPr>
      </p:pic>
      <p:pic>
        <p:nvPicPr>
          <p:cNvPr id="33" name="Imagem 32" descr="Uma imagem com mapa&#10;&#10;Descrição gerada automaticamente">
            <a:extLst>
              <a:ext uri="{FF2B5EF4-FFF2-40B4-BE49-F238E27FC236}">
                <a16:creationId xmlns:a16="http://schemas.microsoft.com/office/drawing/2014/main" id="{2CB8E0CB-AB4D-475F-9DA0-6A377F5A5CD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-14286" y="870547"/>
            <a:ext cx="9144000" cy="482990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F621766-EDA1-464C-8924-1E163826AFF5}"/>
              </a:ext>
            </a:extLst>
          </p:cNvPr>
          <p:cNvSpPr txBox="1"/>
          <p:nvPr/>
        </p:nvSpPr>
        <p:spPr>
          <a:xfrm>
            <a:off x="278008" y="5956246"/>
            <a:ext cx="853440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Nos séculos XVII e XVIII, o grande comércio foi considerado essencial para a prosperidade económica. </a:t>
            </a:r>
          </a:p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A Holanda, a França e a Inglaterra juntaram-se a Portugal e a Espanha como potências coloniais.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F57A6AB-C51E-409A-B44B-582E0A7DD41E}"/>
              </a:ext>
            </a:extLst>
          </p:cNvPr>
          <p:cNvSpPr txBox="1"/>
          <p:nvPr/>
        </p:nvSpPr>
        <p:spPr>
          <a:xfrm>
            <a:off x="113269" y="5690146"/>
            <a:ext cx="2602048" cy="278059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t-PT" sz="1200" b="1" dirty="0">
                <a:solidFill>
                  <a:sysClr val="windowText" lastClr="000000"/>
                </a:solidFill>
              </a:rPr>
              <a:t>Os impérios europeus, no século XVIII</a:t>
            </a:r>
          </a:p>
        </p:txBody>
      </p:sp>
      <p:pic>
        <p:nvPicPr>
          <p:cNvPr id="3" name="Imagem 2" descr="Uma imagem com mapa&#10;&#10;Descrição gerada automaticamente">
            <a:extLst>
              <a:ext uri="{FF2B5EF4-FFF2-40B4-BE49-F238E27FC236}">
                <a16:creationId xmlns:a16="http://schemas.microsoft.com/office/drawing/2014/main" id="{AB21D3D3-9A2C-4C73-956D-BF99D3BFE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" y="872324"/>
            <a:ext cx="9144000" cy="4829908"/>
          </a:xfrm>
          <a:prstGeom prst="rect">
            <a:avLst/>
          </a:prstGeom>
        </p:spPr>
      </p:pic>
      <p:pic>
        <p:nvPicPr>
          <p:cNvPr id="14" name="Picture 8" descr="Resultado de imagem para localizador desenho">
            <a:extLst>
              <a:ext uri="{FF2B5EF4-FFF2-40B4-BE49-F238E27FC236}">
                <a16:creationId xmlns:a16="http://schemas.microsoft.com/office/drawing/2014/main" id="{AA1C540B-2961-42C7-B12F-F68D78744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6" y="2023961"/>
            <a:ext cx="386953" cy="386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eta: Pentágono 14">
            <a:extLst>
              <a:ext uri="{FF2B5EF4-FFF2-40B4-BE49-F238E27FC236}">
                <a16:creationId xmlns:a16="http://schemas.microsoft.com/office/drawing/2014/main" id="{B40569F8-0C89-45ED-96F8-92D299888E7E}"/>
              </a:ext>
            </a:extLst>
          </p:cNvPr>
          <p:cNvSpPr/>
          <p:nvPr/>
        </p:nvSpPr>
        <p:spPr>
          <a:xfrm>
            <a:off x="2379554" y="2231803"/>
            <a:ext cx="1736390" cy="360000"/>
          </a:xfrm>
          <a:prstGeom prst="homePlate">
            <a:avLst/>
          </a:prstGeom>
          <a:solidFill>
            <a:srgbClr val="C55A11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chemeClr val="bg1"/>
                </a:solidFill>
              </a:rPr>
              <a:t>PORTUGAL</a:t>
            </a:r>
          </a:p>
        </p:txBody>
      </p:sp>
      <p:pic>
        <p:nvPicPr>
          <p:cNvPr id="1034" name="Picture 10" descr="https://upload.wikimedia.org/wikipedia/commons/f/ff/Braun_Lisboa_UBH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14" y="2916193"/>
            <a:ext cx="8093222" cy="3457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2D927E47-F787-45C9-869F-E97B63FDCDAD}"/>
              </a:ext>
            </a:extLst>
          </p:cNvPr>
          <p:cNvSpPr txBox="1"/>
          <p:nvPr/>
        </p:nvSpPr>
        <p:spPr>
          <a:xfrm>
            <a:off x="3026980" y="6387480"/>
            <a:ext cx="4624668" cy="27699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/>
              <a:t>Franz </a:t>
            </a:r>
            <a:r>
              <a:rPr lang="pt-PT" sz="1200" b="1" dirty="0" err="1"/>
              <a:t>Hogenberg</a:t>
            </a:r>
            <a:r>
              <a:rPr lang="pt-PT" sz="1200" b="1" dirty="0"/>
              <a:t> e Georg </a:t>
            </a:r>
            <a:r>
              <a:rPr lang="pt-PT" sz="1200" b="1" dirty="0" err="1"/>
              <a:t>Braun</a:t>
            </a:r>
            <a:r>
              <a:rPr lang="pt-PT" sz="1200" b="1" dirty="0"/>
              <a:t>, </a:t>
            </a:r>
            <a:r>
              <a:rPr lang="pt-PT" sz="1200" b="1" i="1" dirty="0"/>
              <a:t>Vista de Lisboa e do Rio Tejo</a:t>
            </a:r>
            <a:r>
              <a:rPr lang="pt-PT" sz="1200" b="1" dirty="0"/>
              <a:t>, 1572</a:t>
            </a:r>
          </a:p>
        </p:txBody>
      </p:sp>
      <p:pic>
        <p:nvPicPr>
          <p:cNvPr id="17" name="Imagem 16" descr="Uma imagem com mapa&#10;&#10;Descrição gerada automaticamente">
            <a:extLst>
              <a:ext uri="{FF2B5EF4-FFF2-40B4-BE49-F238E27FC236}">
                <a16:creationId xmlns:a16="http://schemas.microsoft.com/office/drawing/2014/main" id="{B1CA680F-1A90-4FA0-B216-AB5FC5339D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3293" y="869605"/>
            <a:ext cx="9144000" cy="4829908"/>
          </a:xfrm>
          <a:prstGeom prst="rect">
            <a:avLst/>
          </a:prstGeom>
        </p:spPr>
      </p:pic>
      <p:pic>
        <p:nvPicPr>
          <p:cNvPr id="31" name="Picture 8" descr="Resultado de imagem para localizador desenho">
            <a:extLst>
              <a:ext uri="{FF2B5EF4-FFF2-40B4-BE49-F238E27FC236}">
                <a16:creationId xmlns:a16="http://schemas.microsoft.com/office/drawing/2014/main" id="{AA1C540B-2961-42C7-B12F-F68D78744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470" y="1963555"/>
            <a:ext cx="393513" cy="393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eta: Pentágono 14">
            <a:extLst>
              <a:ext uri="{FF2B5EF4-FFF2-40B4-BE49-F238E27FC236}">
                <a16:creationId xmlns:a16="http://schemas.microsoft.com/office/drawing/2014/main" id="{B40569F8-0C89-45ED-96F8-92D299888E7E}"/>
              </a:ext>
            </a:extLst>
          </p:cNvPr>
          <p:cNvSpPr/>
          <p:nvPr/>
        </p:nvSpPr>
        <p:spPr>
          <a:xfrm>
            <a:off x="2335684" y="2223761"/>
            <a:ext cx="1736390" cy="360000"/>
          </a:xfrm>
          <a:prstGeom prst="homePlate">
            <a:avLst/>
          </a:prstGeom>
          <a:solidFill>
            <a:srgbClr val="C55A11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chemeClr val="bg1"/>
                </a:solidFill>
              </a:rPr>
              <a:t>ESPANHA</a:t>
            </a:r>
          </a:p>
        </p:txBody>
      </p:sp>
      <p:pic>
        <p:nvPicPr>
          <p:cNvPr id="1036" name="Picture 12" descr="File:Sevilla (Siglo XVII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596" y="2780521"/>
            <a:ext cx="5068881" cy="3580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2D927E47-F787-45C9-869F-E97B63FDCDAD}"/>
              </a:ext>
            </a:extLst>
          </p:cNvPr>
          <p:cNvSpPr txBox="1"/>
          <p:nvPr/>
        </p:nvSpPr>
        <p:spPr>
          <a:xfrm>
            <a:off x="658716" y="5954808"/>
            <a:ext cx="3228542" cy="276999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/>
              <a:t>Autor desconhecido, </a:t>
            </a:r>
            <a:r>
              <a:rPr lang="pt-PT" sz="1200" b="1" i="1" dirty="0"/>
              <a:t>Barcos em Sevilha</a:t>
            </a:r>
            <a:r>
              <a:rPr lang="pt-PT" sz="1200" b="1" dirty="0"/>
              <a:t>, c. 1660</a:t>
            </a:r>
          </a:p>
        </p:txBody>
      </p:sp>
      <p:pic>
        <p:nvPicPr>
          <p:cNvPr id="26" name="Imagem 25" descr="Uma imagem com mapa&#10;&#10;Descrição gerada automaticamente">
            <a:extLst>
              <a:ext uri="{FF2B5EF4-FFF2-40B4-BE49-F238E27FC236}">
                <a16:creationId xmlns:a16="http://schemas.microsoft.com/office/drawing/2014/main" id="{2EE418A3-0D20-44CC-93E5-84EC4AF2F0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616" y="840748"/>
            <a:ext cx="9144000" cy="4829908"/>
          </a:xfrm>
          <a:prstGeom prst="rect">
            <a:avLst/>
          </a:prstGeom>
        </p:spPr>
      </p:pic>
      <p:pic>
        <p:nvPicPr>
          <p:cNvPr id="19" name="Picture 8" descr="Resultado de imagem para localizador desenho">
            <a:extLst>
              <a:ext uri="{FF2B5EF4-FFF2-40B4-BE49-F238E27FC236}">
                <a16:creationId xmlns:a16="http://schemas.microsoft.com/office/drawing/2014/main" id="{AA1C540B-2961-42C7-B12F-F68D78744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880" y="1583654"/>
            <a:ext cx="386953" cy="386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ta: Pentágono 9">
            <a:extLst>
              <a:ext uri="{FF2B5EF4-FFF2-40B4-BE49-F238E27FC236}">
                <a16:creationId xmlns:a16="http://schemas.microsoft.com/office/drawing/2014/main" id="{981FDBD3-4C9A-49A3-A3E7-49B7E8579A3F}"/>
              </a:ext>
            </a:extLst>
          </p:cNvPr>
          <p:cNvSpPr/>
          <p:nvPr/>
        </p:nvSpPr>
        <p:spPr>
          <a:xfrm>
            <a:off x="2797283" y="1944244"/>
            <a:ext cx="1295401" cy="360000"/>
          </a:xfrm>
          <a:prstGeom prst="homePlate">
            <a:avLst/>
          </a:prstGeom>
          <a:solidFill>
            <a:srgbClr val="C55A11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chemeClr val="bg1"/>
                </a:solidFill>
              </a:rPr>
              <a:t>HOLANDA</a:t>
            </a: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F795F667-D0CB-4A87-94BC-B3BF61B1A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840" y="2465164"/>
            <a:ext cx="4583339" cy="3552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BC9A2839-B243-4919-A820-15AE010BBBEB}"/>
              </a:ext>
            </a:extLst>
          </p:cNvPr>
          <p:cNvSpPr txBox="1"/>
          <p:nvPr/>
        </p:nvSpPr>
        <p:spPr>
          <a:xfrm>
            <a:off x="157496" y="5854363"/>
            <a:ext cx="431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/>
              <a:t>Hendrick </a:t>
            </a:r>
            <a:r>
              <a:rPr lang="pt-PT" sz="1200" b="1" dirty="0" err="1"/>
              <a:t>Dubbels</a:t>
            </a:r>
            <a:r>
              <a:rPr lang="pt-PT" sz="1200" b="1" dirty="0"/>
              <a:t>, </a:t>
            </a:r>
            <a:r>
              <a:rPr lang="pt-PT" sz="1200" b="1" i="1" dirty="0"/>
              <a:t>O porto de Amesterdão no inverno</a:t>
            </a:r>
            <a:r>
              <a:rPr lang="pt-PT" sz="1200" b="1" dirty="0"/>
              <a:t>, 1656-1660</a:t>
            </a:r>
          </a:p>
        </p:txBody>
      </p:sp>
      <p:pic>
        <p:nvPicPr>
          <p:cNvPr id="35" name="Imagem 34" descr="Uma imagem com mapa&#10;&#10;Descrição gerada automaticamente">
            <a:extLst>
              <a:ext uri="{FF2B5EF4-FFF2-40B4-BE49-F238E27FC236}">
                <a16:creationId xmlns:a16="http://schemas.microsoft.com/office/drawing/2014/main" id="{6408A014-66EF-4ECA-A3CE-B7604331BF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867887"/>
            <a:ext cx="9144000" cy="4829908"/>
          </a:xfrm>
          <a:prstGeom prst="rect">
            <a:avLst/>
          </a:prstGeom>
        </p:spPr>
      </p:pic>
      <p:pic>
        <p:nvPicPr>
          <p:cNvPr id="1030" name="Picture 6" descr="Deuxieme vue du port de Bordeaux prise du château Trompett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489" y="2819979"/>
            <a:ext cx="5686991" cy="3582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2D927E47-F787-45C9-869F-E97B63FDCDAD}"/>
              </a:ext>
            </a:extLst>
          </p:cNvPr>
          <p:cNvSpPr txBox="1"/>
          <p:nvPr/>
        </p:nvSpPr>
        <p:spPr>
          <a:xfrm>
            <a:off x="285456" y="6348115"/>
            <a:ext cx="3727950" cy="276999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/>
              <a:t>Claude-Joseph </a:t>
            </a:r>
            <a:r>
              <a:rPr lang="pt-PT" sz="1200" b="1" dirty="0" err="1"/>
              <a:t>Vernet</a:t>
            </a:r>
            <a:r>
              <a:rPr lang="pt-PT" sz="1200" b="1" dirty="0"/>
              <a:t>, </a:t>
            </a:r>
            <a:r>
              <a:rPr lang="pt-PT" sz="1200" b="1" i="1" dirty="0"/>
              <a:t>Vista do porto de Bordéus</a:t>
            </a:r>
            <a:r>
              <a:rPr lang="pt-PT" sz="1200" b="1" dirty="0"/>
              <a:t>, 1759</a:t>
            </a:r>
          </a:p>
        </p:txBody>
      </p:sp>
      <p:pic>
        <p:nvPicPr>
          <p:cNvPr id="9" name="Picture 8" descr="Resultado de imagem para localizador desenho">
            <a:extLst>
              <a:ext uri="{FF2B5EF4-FFF2-40B4-BE49-F238E27FC236}">
                <a16:creationId xmlns:a16="http://schemas.microsoft.com/office/drawing/2014/main" id="{DFF64623-5AA0-4AA4-9585-B628B9015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659" y="1780913"/>
            <a:ext cx="386953" cy="386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eta: Pentágono 14">
            <a:extLst>
              <a:ext uri="{FF2B5EF4-FFF2-40B4-BE49-F238E27FC236}">
                <a16:creationId xmlns:a16="http://schemas.microsoft.com/office/drawing/2014/main" id="{B40569F8-0C89-45ED-96F8-92D299888E7E}"/>
              </a:ext>
            </a:extLst>
          </p:cNvPr>
          <p:cNvSpPr/>
          <p:nvPr/>
        </p:nvSpPr>
        <p:spPr>
          <a:xfrm>
            <a:off x="2699680" y="2048101"/>
            <a:ext cx="1517649" cy="360000"/>
          </a:xfrm>
          <a:prstGeom prst="homePlate">
            <a:avLst/>
          </a:prstGeom>
          <a:solidFill>
            <a:srgbClr val="C55A11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chemeClr val="bg1"/>
                </a:solidFill>
              </a:rPr>
              <a:t>FRANÇA</a:t>
            </a:r>
          </a:p>
        </p:txBody>
      </p:sp>
      <p:pic>
        <p:nvPicPr>
          <p:cNvPr id="37" name="Imagem 36" descr="Uma imagem com mapa&#10;&#10;Descrição gerada automaticamente">
            <a:extLst>
              <a:ext uri="{FF2B5EF4-FFF2-40B4-BE49-F238E27FC236}">
                <a16:creationId xmlns:a16="http://schemas.microsoft.com/office/drawing/2014/main" id="{D1839768-0ED6-4968-884B-6555650A94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6792" y="860431"/>
            <a:ext cx="9144000" cy="4829908"/>
          </a:xfrm>
          <a:prstGeom prst="rect">
            <a:avLst/>
          </a:prstGeom>
        </p:spPr>
      </p:pic>
      <p:pic>
        <p:nvPicPr>
          <p:cNvPr id="24" name="Picture 8" descr="Resultado de imagem para localizador desenho">
            <a:extLst>
              <a:ext uri="{FF2B5EF4-FFF2-40B4-BE49-F238E27FC236}">
                <a16:creationId xmlns:a16="http://schemas.microsoft.com/office/drawing/2014/main" id="{AA1C540B-2961-42C7-B12F-F68D78744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182" y="1510759"/>
            <a:ext cx="386953" cy="386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eta: Pentágono 14">
            <a:extLst>
              <a:ext uri="{FF2B5EF4-FFF2-40B4-BE49-F238E27FC236}">
                <a16:creationId xmlns:a16="http://schemas.microsoft.com/office/drawing/2014/main" id="{B40569F8-0C89-45ED-96F8-92D299888E7E}"/>
              </a:ext>
            </a:extLst>
          </p:cNvPr>
          <p:cNvSpPr/>
          <p:nvPr/>
        </p:nvSpPr>
        <p:spPr>
          <a:xfrm>
            <a:off x="2424280" y="1731298"/>
            <a:ext cx="1675236" cy="360000"/>
          </a:xfrm>
          <a:prstGeom prst="homePlate">
            <a:avLst/>
          </a:prstGeom>
          <a:solidFill>
            <a:srgbClr val="C55A11"/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chemeClr val="bg1"/>
                </a:solidFill>
              </a:rPr>
              <a:t>INGLATERRA</a:t>
            </a:r>
          </a:p>
        </p:txBody>
      </p:sp>
      <p:pic>
        <p:nvPicPr>
          <p:cNvPr id="1028" name="Picture 4" descr="File:Peter Monamy - British Men-of-War and a Sloop - Google Art Project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364" y="2240761"/>
            <a:ext cx="5049175" cy="3965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2D927E47-F787-45C9-869F-E97B63FDCDAD}"/>
              </a:ext>
            </a:extLst>
          </p:cNvPr>
          <p:cNvSpPr txBox="1"/>
          <p:nvPr/>
        </p:nvSpPr>
        <p:spPr>
          <a:xfrm>
            <a:off x="94564" y="6037756"/>
            <a:ext cx="3477256" cy="461665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/>
              <a:t>Peter </a:t>
            </a:r>
            <a:r>
              <a:rPr lang="pt-PT" sz="1200" b="1" dirty="0" err="1"/>
              <a:t>Monamy</a:t>
            </a:r>
            <a:r>
              <a:rPr lang="pt-PT" sz="1200" b="1" dirty="0"/>
              <a:t>, </a:t>
            </a:r>
            <a:r>
              <a:rPr lang="pt-PT" sz="1200" b="1" i="1" dirty="0"/>
              <a:t>Uma Esquadra Inglesa Aproxima-se do Ancoradouro</a:t>
            </a:r>
            <a:r>
              <a:rPr lang="pt-PT" sz="1200" b="1" dirty="0"/>
              <a:t>, c. 1708</a:t>
            </a:r>
          </a:p>
        </p:txBody>
      </p:sp>
    </p:spTree>
    <p:extLst>
      <p:ext uri="{BB962C8B-B14F-4D97-AF65-F5344CB8AC3E}">
        <p14:creationId xmlns:p14="http://schemas.microsoft.com/office/powerpoint/2010/main" val="20077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500"/>
                            </p:stCondLst>
                            <p:childTnLst>
                              <p:par>
                                <p:cTn id="1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5" grpId="0"/>
      <p:bldP spid="5" grpId="1"/>
      <p:bldP spid="25" grpId="0" animBg="1"/>
      <p:bldP spid="25" grpId="1" animBg="1"/>
      <p:bldP spid="28" grpId="0"/>
      <p:bldP spid="28" grpId="1"/>
      <p:bldP spid="32" grpId="0" animBg="1"/>
      <p:bldP spid="32" grpId="1" animBg="1"/>
      <p:bldP spid="34" grpId="0"/>
      <p:bldP spid="34" grpId="1"/>
      <p:bldP spid="10" grpId="0" animBg="1"/>
      <p:bldP spid="10" grpId="1" animBg="1"/>
      <p:bldP spid="27" grpId="0"/>
      <p:bldP spid="27" grpId="1"/>
      <p:bldP spid="22" grpId="0"/>
      <p:bldP spid="22" grpId="1"/>
      <p:bldP spid="20" grpId="0" animBg="1"/>
      <p:bldP spid="20" grpId="1" animBg="1"/>
      <p:bldP spid="15" grpId="0" animBg="1"/>
      <p:bldP spid="15" grpId="1" animBg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Uma imagem contendo comida&#10;&#10;Descrição gerada automaticamente">
            <a:extLst>
              <a:ext uri="{FF2B5EF4-FFF2-40B4-BE49-F238E27FC236}">
                <a16:creationId xmlns:a16="http://schemas.microsoft.com/office/drawing/2014/main" id="{B6CE6F33-7511-4B8B-95D2-9FBF0BF61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2" b="96815" l="3693" r="97473">
                        <a14:foregroundMark x1="15841" y1="16120" x2="69096" y2="75772"/>
                        <a14:foregroundMark x1="3741" y1="43147" x2="62293" y2="63707"/>
                        <a14:foregroundMark x1="62293" y1="63707" x2="73129" y2="72201"/>
                        <a14:foregroundMark x1="28523" y1="7819" x2="35471" y2="8108"/>
                        <a14:foregroundMark x1="35471" y1="8108" x2="47473" y2="7819"/>
                        <a14:foregroundMark x1="47473" y1="7819" x2="68367" y2="8687"/>
                        <a14:foregroundMark x1="79543" y1="14672" x2="88484" y2="34556"/>
                        <a14:foregroundMark x1="88484" y1="34556" x2="88484" y2="34556"/>
                        <a14:foregroundMark x1="96842" y1="45463" x2="92614" y2="53185"/>
                        <a14:foregroundMark x1="92614" y1="53185" x2="87464" y2="73938"/>
                        <a14:foregroundMark x1="14043" y1="52896" x2="43343" y2="77124"/>
                        <a14:foregroundMark x1="43343" y1="77124" x2="56754" y2="79440"/>
                        <a14:foregroundMark x1="56754" y1="79440" x2="65500" y2="85232"/>
                        <a14:foregroundMark x1="12828" y1="70656" x2="42080" y2="94691"/>
                        <a14:foregroundMark x1="42857" y1="5792" x2="48202" y2="3378"/>
                        <a14:foregroundMark x1="48202" y1="3378" x2="51506" y2="3668"/>
                        <a14:foregroundMark x1="39407" y1="95270" x2="52041" y2="96815"/>
                        <a14:foregroundMark x1="52041" y1="96815" x2="68805" y2="91988"/>
                        <a14:foregroundMark x1="97328" y1="41892" x2="97473" y2="54730"/>
                        <a14:foregroundMark x1="97473" y1="54730" x2="96550" y2="59170"/>
                        <a14:foregroundMark x1="35957" y1="95560" x2="41691" y2="94402"/>
                        <a14:foregroundMark x1="41691" y1="94402" x2="43586" y2="94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1" r="12389" b="-1"/>
          <a:stretch/>
        </p:blipFill>
        <p:spPr>
          <a:xfrm>
            <a:off x="0" y="1063823"/>
            <a:ext cx="9143980" cy="6857990"/>
          </a:xfrm>
          <a:prstGeom prst="rect">
            <a:avLst/>
          </a:prstGeom>
        </p:spPr>
      </p:pic>
      <p:sp>
        <p:nvSpPr>
          <p:cNvPr id="52" name="CaixaDeTexto 51">
            <a:extLst>
              <a:ext uri="{FF2B5EF4-FFF2-40B4-BE49-F238E27FC236}">
                <a16:creationId xmlns:a16="http://schemas.microsoft.com/office/drawing/2014/main" id="{E622A860-8F1B-4497-BAC8-8471C45A21D1}"/>
              </a:ext>
            </a:extLst>
          </p:cNvPr>
          <p:cNvSpPr txBox="1"/>
          <p:nvPr/>
        </p:nvSpPr>
        <p:spPr>
          <a:xfrm>
            <a:off x="189685" y="814279"/>
            <a:ext cx="8676000" cy="100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No grande comércio oceânico destacam-se duas rotas principais:</a:t>
            </a:r>
          </a:p>
          <a:p>
            <a:pPr algn="just"/>
            <a:endParaRPr lang="pt-PT" sz="1600" dirty="0">
              <a:ea typeface="MS PGothic" panose="020B0600070205080204" pitchFamily="34" charset="-128"/>
              <a:cs typeface="JasmineUPC" panose="02020603050405020304" pitchFamily="18" charset="-34"/>
            </a:endParaRPr>
          </a:p>
          <a:p>
            <a:pPr algn="just"/>
            <a:endParaRPr lang="pt-PT" sz="1600" dirty="0">
              <a:ea typeface="MS PGothic" panose="020B0600070205080204" pitchFamily="34" charset="-128"/>
              <a:cs typeface="JasmineUPC" panose="02020603050405020304" pitchFamily="18" charset="-34"/>
            </a:endParaRPr>
          </a:p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 </a:t>
            </a:r>
          </a:p>
        </p:txBody>
      </p:sp>
      <p:sp>
        <p:nvSpPr>
          <p:cNvPr id="12" name="Arco 11">
            <a:extLst>
              <a:ext uri="{FF2B5EF4-FFF2-40B4-BE49-F238E27FC236}">
                <a16:creationId xmlns:a16="http://schemas.microsoft.com/office/drawing/2014/main" id="{3C64B25D-3A8A-4FDA-862E-1BC53311ACC4}"/>
              </a:ext>
            </a:extLst>
          </p:cNvPr>
          <p:cNvSpPr/>
          <p:nvPr/>
        </p:nvSpPr>
        <p:spPr>
          <a:xfrm rot="10460112">
            <a:off x="2946376" y="2694239"/>
            <a:ext cx="1515727" cy="1702748"/>
          </a:xfrm>
          <a:prstGeom prst="arc">
            <a:avLst>
              <a:gd name="adj1" fmla="val 14269645"/>
              <a:gd name="adj2" fmla="val 6071862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Arco 21">
            <a:extLst>
              <a:ext uri="{FF2B5EF4-FFF2-40B4-BE49-F238E27FC236}">
                <a16:creationId xmlns:a16="http://schemas.microsoft.com/office/drawing/2014/main" id="{2887885E-5A68-4724-9FB2-B3782D4A39F8}"/>
              </a:ext>
            </a:extLst>
          </p:cNvPr>
          <p:cNvSpPr/>
          <p:nvPr/>
        </p:nvSpPr>
        <p:spPr>
          <a:xfrm rot="9412729">
            <a:off x="4184162" y="4171951"/>
            <a:ext cx="278284" cy="386478"/>
          </a:xfrm>
          <a:prstGeom prst="arc">
            <a:avLst>
              <a:gd name="adj1" fmla="val 16617447"/>
              <a:gd name="adj2" fmla="val 4923392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3" name="Arco 52">
            <a:extLst>
              <a:ext uri="{FF2B5EF4-FFF2-40B4-BE49-F238E27FC236}">
                <a16:creationId xmlns:a16="http://schemas.microsoft.com/office/drawing/2014/main" id="{B4DC67A5-5C75-4911-BEEE-9276936CDF83}"/>
              </a:ext>
            </a:extLst>
          </p:cNvPr>
          <p:cNvSpPr/>
          <p:nvPr/>
        </p:nvSpPr>
        <p:spPr>
          <a:xfrm rot="10075449">
            <a:off x="4343839" y="4476948"/>
            <a:ext cx="553706" cy="1176924"/>
          </a:xfrm>
          <a:prstGeom prst="arc">
            <a:avLst>
              <a:gd name="adj1" fmla="val 17602762"/>
              <a:gd name="adj2" fmla="val 4716983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4" name="Arco 53">
            <a:extLst>
              <a:ext uri="{FF2B5EF4-FFF2-40B4-BE49-F238E27FC236}">
                <a16:creationId xmlns:a16="http://schemas.microsoft.com/office/drawing/2014/main" id="{F80A5E76-7F63-4E76-9DEC-5CD63A155885}"/>
              </a:ext>
            </a:extLst>
          </p:cNvPr>
          <p:cNvSpPr/>
          <p:nvPr/>
        </p:nvSpPr>
        <p:spPr>
          <a:xfrm rot="5678098">
            <a:off x="4225587" y="5143043"/>
            <a:ext cx="1432055" cy="854570"/>
          </a:xfrm>
          <a:prstGeom prst="arc">
            <a:avLst>
              <a:gd name="adj1" fmla="val 14361627"/>
              <a:gd name="adj2" fmla="val 5974885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5" name="Arco 54">
            <a:extLst>
              <a:ext uri="{FF2B5EF4-FFF2-40B4-BE49-F238E27FC236}">
                <a16:creationId xmlns:a16="http://schemas.microsoft.com/office/drawing/2014/main" id="{C00C6852-269D-4F4D-8686-9E5EC0C53830}"/>
              </a:ext>
            </a:extLst>
          </p:cNvPr>
          <p:cNvSpPr/>
          <p:nvPr/>
        </p:nvSpPr>
        <p:spPr>
          <a:xfrm rot="571456">
            <a:off x="5055968" y="4810506"/>
            <a:ext cx="612286" cy="551896"/>
          </a:xfrm>
          <a:prstGeom prst="arc">
            <a:avLst>
              <a:gd name="adj1" fmla="val 17743153"/>
              <a:gd name="adj2" fmla="val 4923392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6" name="Arco 55">
            <a:extLst>
              <a:ext uri="{FF2B5EF4-FFF2-40B4-BE49-F238E27FC236}">
                <a16:creationId xmlns:a16="http://schemas.microsoft.com/office/drawing/2014/main" id="{13AD29A5-F5D1-4ABA-851E-05A9163A441F}"/>
              </a:ext>
            </a:extLst>
          </p:cNvPr>
          <p:cNvSpPr/>
          <p:nvPr/>
        </p:nvSpPr>
        <p:spPr>
          <a:xfrm rot="571456">
            <a:off x="5213856" y="4265308"/>
            <a:ext cx="612286" cy="551896"/>
          </a:xfrm>
          <a:prstGeom prst="arc">
            <a:avLst>
              <a:gd name="adj1" fmla="val 19089434"/>
              <a:gd name="adj2" fmla="val 4923392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7" name="Arco 56">
            <a:extLst>
              <a:ext uri="{FF2B5EF4-FFF2-40B4-BE49-F238E27FC236}">
                <a16:creationId xmlns:a16="http://schemas.microsoft.com/office/drawing/2014/main" id="{208E83DA-C096-42A6-94E9-FEA679795C3B}"/>
              </a:ext>
            </a:extLst>
          </p:cNvPr>
          <p:cNvSpPr/>
          <p:nvPr/>
        </p:nvSpPr>
        <p:spPr>
          <a:xfrm rot="3512964">
            <a:off x="5688784" y="3296249"/>
            <a:ext cx="1194588" cy="1302924"/>
          </a:xfrm>
          <a:prstGeom prst="arc">
            <a:avLst>
              <a:gd name="adj1" fmla="val 18764143"/>
              <a:gd name="adj2" fmla="val 4923392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4" name="Fluxograma: Terminação 63">
            <a:extLst>
              <a:ext uri="{FF2B5EF4-FFF2-40B4-BE49-F238E27FC236}">
                <a16:creationId xmlns:a16="http://schemas.microsoft.com/office/drawing/2014/main" id="{14DD8D18-8CB4-4EAC-85A5-C0466CF95820}"/>
              </a:ext>
            </a:extLst>
          </p:cNvPr>
          <p:cNvSpPr/>
          <p:nvPr/>
        </p:nvSpPr>
        <p:spPr>
          <a:xfrm>
            <a:off x="5215518" y="5975862"/>
            <a:ext cx="1668454" cy="36933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chemeClr val="bg2"/>
                </a:solidFill>
              </a:rPr>
              <a:t>ROTA DO CABO</a:t>
            </a:r>
          </a:p>
        </p:txBody>
      </p:sp>
      <p:sp>
        <p:nvSpPr>
          <p:cNvPr id="73" name="Arco 72">
            <a:extLst>
              <a:ext uri="{FF2B5EF4-FFF2-40B4-BE49-F238E27FC236}">
                <a16:creationId xmlns:a16="http://schemas.microsoft.com/office/drawing/2014/main" id="{E48F4886-D3DF-4A85-BCBD-F9C18285BC47}"/>
              </a:ext>
            </a:extLst>
          </p:cNvPr>
          <p:cNvSpPr/>
          <p:nvPr/>
        </p:nvSpPr>
        <p:spPr>
          <a:xfrm rot="11812009">
            <a:off x="1893668" y="2676116"/>
            <a:ext cx="2641437" cy="2742923"/>
          </a:xfrm>
          <a:prstGeom prst="arc">
            <a:avLst>
              <a:gd name="adj1" fmla="val 20122991"/>
              <a:gd name="adj2" fmla="val 5762112"/>
            </a:avLst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8" name="Arco 77">
            <a:extLst>
              <a:ext uri="{FF2B5EF4-FFF2-40B4-BE49-F238E27FC236}">
                <a16:creationId xmlns:a16="http://schemas.microsoft.com/office/drawing/2014/main" id="{DB8C6F7C-BB37-440A-8A92-90D3B984ED22}"/>
              </a:ext>
            </a:extLst>
          </p:cNvPr>
          <p:cNvSpPr/>
          <p:nvPr/>
        </p:nvSpPr>
        <p:spPr>
          <a:xfrm rot="4982253">
            <a:off x="2162720" y="3007060"/>
            <a:ext cx="443779" cy="2034549"/>
          </a:xfrm>
          <a:prstGeom prst="arc">
            <a:avLst>
              <a:gd name="adj1" fmla="val 16109887"/>
              <a:gd name="adj2" fmla="val 4136982"/>
            </a:avLst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9" name="Arco 78">
            <a:extLst>
              <a:ext uri="{FF2B5EF4-FFF2-40B4-BE49-F238E27FC236}">
                <a16:creationId xmlns:a16="http://schemas.microsoft.com/office/drawing/2014/main" id="{39FA5C44-BE93-44C8-BCE6-3C66FAC04037}"/>
              </a:ext>
            </a:extLst>
          </p:cNvPr>
          <p:cNvSpPr/>
          <p:nvPr/>
        </p:nvSpPr>
        <p:spPr>
          <a:xfrm rot="4982253">
            <a:off x="1212193" y="2101916"/>
            <a:ext cx="333057" cy="2034549"/>
          </a:xfrm>
          <a:prstGeom prst="arc">
            <a:avLst>
              <a:gd name="adj1" fmla="val 16454240"/>
              <a:gd name="adj2" fmla="val 3092939"/>
            </a:avLst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0" name="Arco 79">
            <a:extLst>
              <a:ext uri="{FF2B5EF4-FFF2-40B4-BE49-F238E27FC236}">
                <a16:creationId xmlns:a16="http://schemas.microsoft.com/office/drawing/2014/main" id="{060027AF-8C4A-419D-8811-FBCBEAE28E6C}"/>
              </a:ext>
            </a:extLst>
          </p:cNvPr>
          <p:cNvSpPr/>
          <p:nvPr/>
        </p:nvSpPr>
        <p:spPr>
          <a:xfrm rot="3028144">
            <a:off x="1445694" y="2026533"/>
            <a:ext cx="526886" cy="2034549"/>
          </a:xfrm>
          <a:prstGeom prst="arc">
            <a:avLst>
              <a:gd name="adj1" fmla="val 20355774"/>
              <a:gd name="adj2" fmla="val 4209858"/>
            </a:avLst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1" name="Arco 80">
            <a:extLst>
              <a:ext uri="{FF2B5EF4-FFF2-40B4-BE49-F238E27FC236}">
                <a16:creationId xmlns:a16="http://schemas.microsoft.com/office/drawing/2014/main" id="{61505271-0515-451A-BEEB-9545AD54B6E3}"/>
              </a:ext>
            </a:extLst>
          </p:cNvPr>
          <p:cNvSpPr/>
          <p:nvPr/>
        </p:nvSpPr>
        <p:spPr>
          <a:xfrm rot="5400000">
            <a:off x="2914045" y="2915013"/>
            <a:ext cx="1684135" cy="2026174"/>
          </a:xfrm>
          <a:prstGeom prst="arc">
            <a:avLst>
              <a:gd name="adj1" fmla="val 19064817"/>
              <a:gd name="adj2" fmla="val 4489605"/>
            </a:avLst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2" name="Arco 81">
            <a:extLst>
              <a:ext uri="{FF2B5EF4-FFF2-40B4-BE49-F238E27FC236}">
                <a16:creationId xmlns:a16="http://schemas.microsoft.com/office/drawing/2014/main" id="{73BA7586-DADA-4250-AD26-E8AC381FF159}"/>
              </a:ext>
            </a:extLst>
          </p:cNvPr>
          <p:cNvSpPr/>
          <p:nvPr/>
        </p:nvSpPr>
        <p:spPr>
          <a:xfrm rot="12614580">
            <a:off x="3353259" y="2480995"/>
            <a:ext cx="664852" cy="1936114"/>
          </a:xfrm>
          <a:prstGeom prst="arc">
            <a:avLst>
              <a:gd name="adj1" fmla="val 16866960"/>
              <a:gd name="adj2" fmla="val 4136982"/>
            </a:avLst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5" name="Fluxograma: Terminação 84">
            <a:extLst>
              <a:ext uri="{FF2B5EF4-FFF2-40B4-BE49-F238E27FC236}">
                <a16:creationId xmlns:a16="http://schemas.microsoft.com/office/drawing/2014/main" id="{7CA34969-810B-43C7-AFCE-7E6E73C68BAD}"/>
              </a:ext>
            </a:extLst>
          </p:cNvPr>
          <p:cNvSpPr/>
          <p:nvPr/>
        </p:nvSpPr>
        <p:spPr>
          <a:xfrm>
            <a:off x="1444948" y="5371010"/>
            <a:ext cx="2523540" cy="6437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b="1" dirty="0">
                <a:solidFill>
                  <a:schemeClr val="bg2"/>
                </a:solidFill>
              </a:rPr>
              <a:t>ROTAS ATLÂNTICAS DO COMÉRCIO TRIANGULAR</a:t>
            </a:r>
          </a:p>
        </p:txBody>
      </p:sp>
      <p:sp>
        <p:nvSpPr>
          <p:cNvPr id="86" name="Arco 85">
            <a:extLst>
              <a:ext uri="{FF2B5EF4-FFF2-40B4-BE49-F238E27FC236}">
                <a16:creationId xmlns:a16="http://schemas.microsoft.com/office/drawing/2014/main" id="{45BEDAF2-C5EA-4D01-B549-5E3B3D44EAE7}"/>
              </a:ext>
            </a:extLst>
          </p:cNvPr>
          <p:cNvSpPr/>
          <p:nvPr/>
        </p:nvSpPr>
        <p:spPr>
          <a:xfrm rot="5400000">
            <a:off x="2455654" y="1022963"/>
            <a:ext cx="446890" cy="2190788"/>
          </a:xfrm>
          <a:prstGeom prst="arc">
            <a:avLst>
              <a:gd name="adj1" fmla="val 16393396"/>
              <a:gd name="adj2" fmla="val 2836393"/>
            </a:avLst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7" name="Arco 86">
            <a:extLst>
              <a:ext uri="{FF2B5EF4-FFF2-40B4-BE49-F238E27FC236}">
                <a16:creationId xmlns:a16="http://schemas.microsoft.com/office/drawing/2014/main" id="{389141A1-27D3-4414-B499-67935F39AC91}"/>
              </a:ext>
            </a:extLst>
          </p:cNvPr>
          <p:cNvSpPr/>
          <p:nvPr/>
        </p:nvSpPr>
        <p:spPr>
          <a:xfrm rot="5400000">
            <a:off x="1742892" y="1164930"/>
            <a:ext cx="730823" cy="2190788"/>
          </a:xfrm>
          <a:prstGeom prst="arc">
            <a:avLst>
              <a:gd name="adj1" fmla="val 16393396"/>
              <a:gd name="adj2" fmla="val 2187399"/>
            </a:avLst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Arco 23">
            <a:extLst>
              <a:ext uri="{FF2B5EF4-FFF2-40B4-BE49-F238E27FC236}">
                <a16:creationId xmlns:a16="http://schemas.microsoft.com/office/drawing/2014/main" id="{45903451-0E22-4FC1-9204-10C5004FFB36}"/>
              </a:ext>
            </a:extLst>
          </p:cNvPr>
          <p:cNvSpPr/>
          <p:nvPr/>
        </p:nvSpPr>
        <p:spPr>
          <a:xfrm rot="3512964">
            <a:off x="6721440" y="3199575"/>
            <a:ext cx="2117383" cy="1683559"/>
          </a:xfrm>
          <a:prstGeom prst="arc">
            <a:avLst>
              <a:gd name="adj1" fmla="val 20669762"/>
              <a:gd name="adj2" fmla="val 7001153"/>
            </a:avLst>
          </a:prstGeom>
          <a:ln w="1905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Arco 24">
            <a:extLst>
              <a:ext uri="{FF2B5EF4-FFF2-40B4-BE49-F238E27FC236}">
                <a16:creationId xmlns:a16="http://schemas.microsoft.com/office/drawing/2014/main" id="{6F85ACD5-B946-4856-81BF-9F4A6A79D35A}"/>
              </a:ext>
            </a:extLst>
          </p:cNvPr>
          <p:cNvSpPr/>
          <p:nvPr/>
        </p:nvSpPr>
        <p:spPr>
          <a:xfrm>
            <a:off x="7100874" y="3577585"/>
            <a:ext cx="991375" cy="1413558"/>
          </a:xfrm>
          <a:prstGeom prst="arc">
            <a:avLst>
              <a:gd name="adj1" fmla="val 19415436"/>
              <a:gd name="adj2" fmla="val 4923392"/>
            </a:avLst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Arco 25">
            <a:extLst>
              <a:ext uri="{FF2B5EF4-FFF2-40B4-BE49-F238E27FC236}">
                <a16:creationId xmlns:a16="http://schemas.microsoft.com/office/drawing/2014/main" id="{AF731679-7EAD-4987-AF6F-4641FFE13389}"/>
              </a:ext>
            </a:extLst>
          </p:cNvPr>
          <p:cNvSpPr/>
          <p:nvPr/>
        </p:nvSpPr>
        <p:spPr>
          <a:xfrm>
            <a:off x="7443499" y="2585100"/>
            <a:ext cx="1178279" cy="1413558"/>
          </a:xfrm>
          <a:prstGeom prst="arc">
            <a:avLst>
              <a:gd name="adj1" fmla="val 19415436"/>
              <a:gd name="adj2" fmla="val 5394631"/>
            </a:avLst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Fluxograma: Terminação 26">
            <a:extLst>
              <a:ext uri="{FF2B5EF4-FFF2-40B4-BE49-F238E27FC236}">
                <a16:creationId xmlns:a16="http://schemas.microsoft.com/office/drawing/2014/main" id="{BCCCF2D2-4CBB-4C7B-83D4-95F3DAED31BE}"/>
              </a:ext>
            </a:extLst>
          </p:cNvPr>
          <p:cNvSpPr/>
          <p:nvPr/>
        </p:nvSpPr>
        <p:spPr>
          <a:xfrm>
            <a:off x="6516318" y="4932856"/>
            <a:ext cx="1668454" cy="438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b="1" dirty="0">
                <a:solidFill>
                  <a:srgbClr val="672F09"/>
                </a:solidFill>
              </a:rPr>
              <a:t>Rotas do Extremo Oriente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72390" y="1130452"/>
            <a:ext cx="6297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– A rota do Cabo, que abria caminho até às riquezas do Oriente. 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272390" y="1431691"/>
            <a:ext cx="8949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/>
              <a:t>– As rotas atlânticas do comércio triangular, que ligavam </a:t>
            </a:r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os continentes europeu, africano e americano.</a:t>
            </a:r>
            <a:endParaRPr lang="pt-PT" sz="1600" dirty="0"/>
          </a:p>
        </p:txBody>
      </p:sp>
      <p:sp>
        <p:nvSpPr>
          <p:cNvPr id="84" name="Retângulo: Cantos Arredondados 83">
            <a:extLst>
              <a:ext uri="{FF2B5EF4-FFF2-40B4-BE49-F238E27FC236}">
                <a16:creationId xmlns:a16="http://schemas.microsoft.com/office/drawing/2014/main" id="{1DC0463E-5C6D-427A-BABC-603007E7B9E5}"/>
              </a:ext>
            </a:extLst>
          </p:cNvPr>
          <p:cNvSpPr/>
          <p:nvPr/>
        </p:nvSpPr>
        <p:spPr>
          <a:xfrm>
            <a:off x="1818158" y="2230541"/>
            <a:ext cx="2228804" cy="2575629"/>
          </a:xfrm>
          <a:prstGeom prst="roundRect">
            <a:avLst/>
          </a:prstGeom>
          <a:solidFill>
            <a:schemeClr val="accent5">
              <a:lumMod val="20000"/>
              <a:lumOff val="80000"/>
              <a:alpha val="1000"/>
            </a:schemeClr>
          </a:solidFill>
          <a:ln w="38100">
            <a:solidFill>
              <a:schemeClr val="accent2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7138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8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1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12" grpId="0" animBg="1"/>
      <p:bldP spid="2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4" grpId="0" animBg="1"/>
      <p:bldP spid="73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5" grpId="0" animBg="1"/>
      <p:bldP spid="86" grpId="0" animBg="1"/>
      <p:bldP spid="87" grpId="0" animBg="1"/>
      <p:bldP spid="2" grpId="0"/>
      <p:bldP spid="30" grpId="0"/>
      <p:bldP spid="8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0B0302A7-ECA9-4263-AE70-CB6F8B2BB9E9}"/>
              </a:ext>
            </a:extLst>
          </p:cNvPr>
          <p:cNvSpPr txBox="1"/>
          <p:nvPr/>
        </p:nvSpPr>
        <p:spPr>
          <a:xfrm>
            <a:off x="4964472" y="1474051"/>
            <a:ext cx="4070348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Da Europa partiam produtos de baixo valor em direção a África.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139AE51-8BE5-4ACE-95FC-A863217ACF9E}"/>
              </a:ext>
            </a:extLst>
          </p:cNvPr>
          <p:cNvSpPr txBox="1"/>
          <p:nvPr/>
        </p:nvSpPr>
        <p:spPr>
          <a:xfrm>
            <a:off x="4964472" y="2741313"/>
            <a:ext cx="4070348" cy="10772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No continente africano, os produtos europeus eram trocados por escravos, mão de obra essencial para as colónias americanas. 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FC01F11-83E8-4E12-B254-A278931C329C}"/>
              </a:ext>
            </a:extLst>
          </p:cNvPr>
          <p:cNvSpPr txBox="1"/>
          <p:nvPr/>
        </p:nvSpPr>
        <p:spPr>
          <a:xfrm>
            <a:off x="4998427" y="4509470"/>
            <a:ext cx="4061793" cy="8309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PT" sz="1600" dirty="0"/>
              <a:t>O lucro da venda dos escravos permitia trazer da América matérias-primas e outros produtos apreciados na Europa. 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552C4BF-BD48-4D3E-9E95-E6C7FA350FD0}"/>
              </a:ext>
            </a:extLst>
          </p:cNvPr>
          <p:cNvSpPr txBox="1"/>
          <p:nvPr/>
        </p:nvSpPr>
        <p:spPr>
          <a:xfrm>
            <a:off x="5207620" y="6544702"/>
            <a:ext cx="3529400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/>
              <a:t>Rotas de comércio entre a Europa, África e América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258F64C-24D3-4E1C-919C-BE7977D81C12}"/>
              </a:ext>
            </a:extLst>
          </p:cNvPr>
          <p:cNvSpPr txBox="1"/>
          <p:nvPr/>
        </p:nvSpPr>
        <p:spPr>
          <a:xfrm>
            <a:off x="0" y="73339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000" b="1" dirty="0">
                <a:solidFill>
                  <a:srgbClr val="C55A11"/>
                </a:solidFill>
              </a:rPr>
              <a:t>Comércio triangular</a:t>
            </a:r>
          </a:p>
        </p:txBody>
      </p:sp>
      <p:sp>
        <p:nvSpPr>
          <p:cNvPr id="7" name="Arco 6">
            <a:extLst>
              <a:ext uri="{FF2B5EF4-FFF2-40B4-BE49-F238E27FC236}">
                <a16:creationId xmlns:a16="http://schemas.microsoft.com/office/drawing/2014/main" id="{04D1D0B0-CCC1-4C5E-883E-D8BCE4256D0C}"/>
              </a:ext>
            </a:extLst>
          </p:cNvPr>
          <p:cNvSpPr/>
          <p:nvPr/>
        </p:nvSpPr>
        <p:spPr>
          <a:xfrm>
            <a:off x="4333103" y="4852086"/>
            <a:ext cx="107092" cy="1881065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427FDEDA-DFC8-4525-B24E-AF75ABC01263}"/>
              </a:ext>
            </a:extLst>
          </p:cNvPr>
          <p:cNvSpPr/>
          <p:nvPr/>
        </p:nvSpPr>
        <p:spPr>
          <a:xfrm>
            <a:off x="3943108" y="4769708"/>
            <a:ext cx="579465" cy="1960606"/>
          </a:xfrm>
          <a:custGeom>
            <a:avLst/>
            <a:gdLst>
              <a:gd name="connsiteX0" fmla="*/ 365281 w 579465"/>
              <a:gd name="connsiteY0" fmla="*/ 0 h 1960606"/>
              <a:gd name="connsiteX1" fmla="*/ 151097 w 579465"/>
              <a:gd name="connsiteY1" fmla="*/ 321276 h 1960606"/>
              <a:gd name="connsiteX2" fmla="*/ 19292 w 579465"/>
              <a:gd name="connsiteY2" fmla="*/ 1227438 h 1960606"/>
              <a:gd name="connsiteX3" fmla="*/ 579465 w 579465"/>
              <a:gd name="connsiteY3" fmla="*/ 1960606 h 196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465" h="1960606">
                <a:moveTo>
                  <a:pt x="365281" y="0"/>
                </a:moveTo>
                <a:cubicBezTo>
                  <a:pt x="287021" y="58351"/>
                  <a:pt x="208762" y="116703"/>
                  <a:pt x="151097" y="321276"/>
                </a:cubicBezTo>
                <a:cubicBezTo>
                  <a:pt x="93432" y="525849"/>
                  <a:pt x="-52103" y="954216"/>
                  <a:pt x="19292" y="1227438"/>
                </a:cubicBezTo>
                <a:cubicBezTo>
                  <a:pt x="90687" y="1500660"/>
                  <a:pt x="335076" y="1730633"/>
                  <a:pt x="579465" y="1960606"/>
                </a:cubicBezTo>
              </a:path>
            </a:pathLst>
          </a:custGeom>
          <a:noFill/>
          <a:ln w="38100">
            <a:solidFill>
              <a:srgbClr val="FBE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 descr="Uma imagem com mapa&#10;&#10;Descrição gerada automaticamente">
            <a:extLst>
              <a:ext uri="{FF2B5EF4-FFF2-40B4-BE49-F238E27FC236}">
                <a16:creationId xmlns:a16="http://schemas.microsoft.com/office/drawing/2014/main" id="{66A3BCB3-33BD-40B7-9A55-997EB4C747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1" r="5794"/>
          <a:stretch/>
        </p:blipFill>
        <p:spPr>
          <a:xfrm>
            <a:off x="0" y="1206000"/>
            <a:ext cx="5207620" cy="56520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EEE7D6B-0469-46F4-AEC9-B0364DB496B6}"/>
              </a:ext>
            </a:extLst>
          </p:cNvPr>
          <p:cNvSpPr txBox="1"/>
          <p:nvPr/>
        </p:nvSpPr>
        <p:spPr>
          <a:xfrm rot="21171059">
            <a:off x="401187" y="2744540"/>
            <a:ext cx="1038240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C00000"/>
                </a:solidFill>
              </a:rPr>
              <a:t>Tabaco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7872E31-7C49-4736-AEF7-1DD6E8FB3D63}"/>
              </a:ext>
            </a:extLst>
          </p:cNvPr>
          <p:cNvSpPr txBox="1"/>
          <p:nvPr/>
        </p:nvSpPr>
        <p:spPr>
          <a:xfrm rot="19447272">
            <a:off x="729267" y="3138866"/>
            <a:ext cx="1038240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C00000"/>
                </a:solidFill>
              </a:rPr>
              <a:t>Índigo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69A6F94-228C-402B-8081-D9F6D5E0AFA6}"/>
              </a:ext>
            </a:extLst>
          </p:cNvPr>
          <p:cNvSpPr txBox="1"/>
          <p:nvPr/>
        </p:nvSpPr>
        <p:spPr>
          <a:xfrm rot="19206712">
            <a:off x="1498910" y="2363765"/>
            <a:ext cx="2209800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C00000"/>
                </a:solidFill>
              </a:rPr>
              <a:t>Açúcar, Café, Rum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F449E6F-340C-4BC5-8E91-DE322E4C1316}"/>
              </a:ext>
            </a:extLst>
          </p:cNvPr>
          <p:cNvSpPr txBox="1"/>
          <p:nvPr/>
        </p:nvSpPr>
        <p:spPr>
          <a:xfrm rot="17957292">
            <a:off x="1789698" y="2979410"/>
            <a:ext cx="267012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>
                <a:solidFill>
                  <a:srgbClr val="C00000"/>
                </a:solidFill>
              </a:rPr>
              <a:t>Vidros, Panos, Armas, Quinquilharias 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EA85357-9FBF-4F57-8E72-BF7B8455D8A3}"/>
              </a:ext>
            </a:extLst>
          </p:cNvPr>
          <p:cNvSpPr txBox="1"/>
          <p:nvPr/>
        </p:nvSpPr>
        <p:spPr>
          <a:xfrm rot="1395948">
            <a:off x="2427228" y="4952943"/>
            <a:ext cx="1566075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rgbClr val="C00000"/>
                </a:solidFill>
              </a:rPr>
              <a:t>Escravos negros</a:t>
            </a:r>
          </a:p>
        </p:txBody>
      </p:sp>
    </p:spTree>
    <p:extLst>
      <p:ext uri="{BB962C8B-B14F-4D97-AF65-F5344CB8AC3E}">
        <p14:creationId xmlns:p14="http://schemas.microsoft.com/office/powerpoint/2010/main" val="129766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6" grpId="0" animBg="1"/>
      <p:bldP spid="16" grpId="1" animBg="1"/>
      <p:bldP spid="18" grpId="0" animBg="1"/>
      <p:bldP spid="18" grpId="1" animBg="1"/>
      <p:bldP spid="2" grpId="0"/>
      <p:bldP spid="20" grpId="0"/>
      <p:bldP spid="21" grpId="0"/>
      <p:bldP spid="19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uxograma: Terminação 15">
            <a:extLst>
              <a:ext uri="{FF2B5EF4-FFF2-40B4-BE49-F238E27FC236}">
                <a16:creationId xmlns:a16="http://schemas.microsoft.com/office/drawing/2014/main" id="{7927B78F-7299-4A4D-AC5B-6439950BB711}"/>
              </a:ext>
            </a:extLst>
          </p:cNvPr>
          <p:cNvSpPr/>
          <p:nvPr/>
        </p:nvSpPr>
        <p:spPr>
          <a:xfrm>
            <a:off x="5044264" y="855040"/>
            <a:ext cx="3776082" cy="58477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200" b="1" dirty="0">
                <a:solidFill>
                  <a:schemeClr val="bg2"/>
                </a:solidFill>
              </a:rPr>
              <a:t>TRÁFICO NEGREIRO</a:t>
            </a:r>
          </a:p>
        </p:txBody>
      </p:sp>
      <p:sp>
        <p:nvSpPr>
          <p:cNvPr id="17" name="Seta: para a Direita Listrada 16">
            <a:extLst>
              <a:ext uri="{FF2B5EF4-FFF2-40B4-BE49-F238E27FC236}">
                <a16:creationId xmlns:a16="http://schemas.microsoft.com/office/drawing/2014/main" id="{750BD42C-5172-411A-BC78-E12E2F6BAE23}"/>
              </a:ext>
            </a:extLst>
          </p:cNvPr>
          <p:cNvSpPr/>
          <p:nvPr/>
        </p:nvSpPr>
        <p:spPr>
          <a:xfrm>
            <a:off x="4383631" y="814215"/>
            <a:ext cx="560160" cy="581269"/>
          </a:xfrm>
          <a:prstGeom prst="striped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3B4A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E123200-D37A-445D-A68F-F1F52205AE52}"/>
              </a:ext>
            </a:extLst>
          </p:cNvPr>
          <p:cNvSpPr txBox="1"/>
          <p:nvPr/>
        </p:nvSpPr>
        <p:spPr>
          <a:xfrm>
            <a:off x="4943791" y="1489387"/>
            <a:ext cx="399677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As rotas do comércio triangular foram o principal circuito do tráfico negreiro. </a:t>
            </a:r>
          </a:p>
        </p:txBody>
      </p:sp>
      <p:sp>
        <p:nvSpPr>
          <p:cNvPr id="7" name="Fluxograma: Terminação 6">
            <a:extLst>
              <a:ext uri="{FF2B5EF4-FFF2-40B4-BE49-F238E27FC236}">
                <a16:creationId xmlns:a16="http://schemas.microsoft.com/office/drawing/2014/main" id="{367B66B5-ADDA-48EA-B86C-3B856A01456A}"/>
              </a:ext>
            </a:extLst>
          </p:cNvPr>
          <p:cNvSpPr/>
          <p:nvPr/>
        </p:nvSpPr>
        <p:spPr>
          <a:xfrm>
            <a:off x="5044264" y="879826"/>
            <a:ext cx="3776082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200" b="1" dirty="0">
                <a:solidFill>
                  <a:schemeClr val="bg2"/>
                </a:solidFill>
              </a:rPr>
              <a:t>COMÉRCIO TRIANGULAR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89D8194-8DFE-4B42-BE04-98C92D47C1E2}"/>
              </a:ext>
            </a:extLst>
          </p:cNvPr>
          <p:cNvSpPr txBox="1"/>
          <p:nvPr/>
        </p:nvSpPr>
        <p:spPr>
          <a:xfrm>
            <a:off x="4943791" y="4793967"/>
            <a:ext cx="4022681" cy="181588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Por volta de 1640, logo que a cana-de-açúcar foi introduzida em grande escala nas colónias americanas, o número de trabalhadores indígenas não mais chegou para responder à procura de mão de obra. </a:t>
            </a:r>
          </a:p>
          <a:p>
            <a:pPr algn="just"/>
            <a:r>
              <a:rPr lang="pt-PT" sz="1600" dirty="0">
                <a:ea typeface="MS PGothic" panose="020B0600070205080204" pitchFamily="34" charset="-128"/>
                <a:cs typeface="JasmineUPC" panose="02020603050405020304" pitchFamily="18" charset="-34"/>
              </a:rPr>
              <a:t>A partir do fim do século XVII, a importação de escravos africanos intensificou-se. </a:t>
            </a:r>
            <a:endParaRPr lang="pt-PT" dirty="0">
              <a:ea typeface="MS PGothic" panose="020B0600070205080204" pitchFamily="34" charset="-128"/>
              <a:cs typeface="JasmineUPC" panose="02020603050405020304" pitchFamily="18" charset="-34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57A9130B-B514-4C7D-A6BE-E4DD50F42874}"/>
              </a:ext>
            </a:extLst>
          </p:cNvPr>
          <p:cNvSpPr/>
          <p:nvPr/>
        </p:nvSpPr>
        <p:spPr>
          <a:xfrm>
            <a:off x="4927835" y="2150105"/>
            <a:ext cx="4123693" cy="2549959"/>
          </a:xfrm>
          <a:custGeom>
            <a:avLst/>
            <a:gdLst>
              <a:gd name="connsiteX0" fmla="*/ 0 w 4123693"/>
              <a:gd name="connsiteY0" fmla="*/ 106435 h 2549959"/>
              <a:gd name="connsiteX1" fmla="*/ 106435 w 4123693"/>
              <a:gd name="connsiteY1" fmla="*/ 0 h 2549959"/>
              <a:gd name="connsiteX2" fmla="*/ 797347 w 4123693"/>
              <a:gd name="connsiteY2" fmla="*/ 0 h 2549959"/>
              <a:gd name="connsiteX3" fmla="*/ 1370934 w 4123693"/>
              <a:gd name="connsiteY3" fmla="*/ 0 h 2549959"/>
              <a:gd name="connsiteX4" fmla="*/ 2061847 w 4123693"/>
              <a:gd name="connsiteY4" fmla="*/ 0 h 2549959"/>
              <a:gd name="connsiteX5" fmla="*/ 2596326 w 4123693"/>
              <a:gd name="connsiteY5" fmla="*/ 0 h 2549959"/>
              <a:gd name="connsiteX6" fmla="*/ 3287238 w 4123693"/>
              <a:gd name="connsiteY6" fmla="*/ 0 h 2549959"/>
              <a:gd name="connsiteX7" fmla="*/ 4017258 w 4123693"/>
              <a:gd name="connsiteY7" fmla="*/ 0 h 2549959"/>
              <a:gd name="connsiteX8" fmla="*/ 4123693 w 4123693"/>
              <a:gd name="connsiteY8" fmla="*/ 106435 h 2549959"/>
              <a:gd name="connsiteX9" fmla="*/ 4123693 w 4123693"/>
              <a:gd name="connsiteY9" fmla="*/ 737449 h 2549959"/>
              <a:gd name="connsiteX10" fmla="*/ 4123693 w 4123693"/>
              <a:gd name="connsiteY10" fmla="*/ 1274980 h 2549959"/>
              <a:gd name="connsiteX11" fmla="*/ 4123693 w 4123693"/>
              <a:gd name="connsiteY11" fmla="*/ 1789139 h 2549959"/>
              <a:gd name="connsiteX12" fmla="*/ 4123693 w 4123693"/>
              <a:gd name="connsiteY12" fmla="*/ 2443524 h 2549959"/>
              <a:gd name="connsiteX13" fmla="*/ 4017258 w 4123693"/>
              <a:gd name="connsiteY13" fmla="*/ 2549959 h 2549959"/>
              <a:gd name="connsiteX14" fmla="*/ 3482779 w 4123693"/>
              <a:gd name="connsiteY14" fmla="*/ 2549959 h 2549959"/>
              <a:gd name="connsiteX15" fmla="*/ 2752759 w 4123693"/>
              <a:gd name="connsiteY15" fmla="*/ 2549959 h 2549959"/>
              <a:gd name="connsiteX16" fmla="*/ 2100955 w 4123693"/>
              <a:gd name="connsiteY16" fmla="*/ 2549959 h 2549959"/>
              <a:gd name="connsiteX17" fmla="*/ 1370934 w 4123693"/>
              <a:gd name="connsiteY17" fmla="*/ 2549959 h 2549959"/>
              <a:gd name="connsiteX18" fmla="*/ 680022 w 4123693"/>
              <a:gd name="connsiteY18" fmla="*/ 2549959 h 2549959"/>
              <a:gd name="connsiteX19" fmla="*/ 106435 w 4123693"/>
              <a:gd name="connsiteY19" fmla="*/ 2549959 h 2549959"/>
              <a:gd name="connsiteX20" fmla="*/ 0 w 4123693"/>
              <a:gd name="connsiteY20" fmla="*/ 2443524 h 2549959"/>
              <a:gd name="connsiteX21" fmla="*/ 0 w 4123693"/>
              <a:gd name="connsiteY21" fmla="*/ 1882623 h 2549959"/>
              <a:gd name="connsiteX22" fmla="*/ 0 w 4123693"/>
              <a:gd name="connsiteY22" fmla="*/ 1368463 h 2549959"/>
              <a:gd name="connsiteX23" fmla="*/ 0 w 4123693"/>
              <a:gd name="connsiteY23" fmla="*/ 737449 h 2549959"/>
              <a:gd name="connsiteX24" fmla="*/ 0 w 4123693"/>
              <a:gd name="connsiteY24" fmla="*/ 106435 h 254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123693" h="2549959" fill="none" extrusionOk="0">
                <a:moveTo>
                  <a:pt x="0" y="106435"/>
                </a:moveTo>
                <a:cubicBezTo>
                  <a:pt x="-5724" y="59143"/>
                  <a:pt x="44109" y="-4703"/>
                  <a:pt x="106435" y="0"/>
                </a:cubicBezTo>
                <a:cubicBezTo>
                  <a:pt x="325853" y="25613"/>
                  <a:pt x="612200" y="-18554"/>
                  <a:pt x="797347" y="0"/>
                </a:cubicBezTo>
                <a:cubicBezTo>
                  <a:pt x="982494" y="18554"/>
                  <a:pt x="1139682" y="-5848"/>
                  <a:pt x="1370934" y="0"/>
                </a:cubicBezTo>
                <a:cubicBezTo>
                  <a:pt x="1602186" y="5848"/>
                  <a:pt x="1874785" y="19009"/>
                  <a:pt x="2061847" y="0"/>
                </a:cubicBezTo>
                <a:cubicBezTo>
                  <a:pt x="2248909" y="-19009"/>
                  <a:pt x="2479002" y="-21237"/>
                  <a:pt x="2596326" y="0"/>
                </a:cubicBezTo>
                <a:cubicBezTo>
                  <a:pt x="2713650" y="21237"/>
                  <a:pt x="3025891" y="8687"/>
                  <a:pt x="3287238" y="0"/>
                </a:cubicBezTo>
                <a:cubicBezTo>
                  <a:pt x="3548585" y="-8687"/>
                  <a:pt x="3866605" y="18313"/>
                  <a:pt x="4017258" y="0"/>
                </a:cubicBezTo>
                <a:cubicBezTo>
                  <a:pt x="4073312" y="1530"/>
                  <a:pt x="4127265" y="57331"/>
                  <a:pt x="4123693" y="106435"/>
                </a:cubicBezTo>
                <a:cubicBezTo>
                  <a:pt x="4150932" y="320139"/>
                  <a:pt x="4093679" y="512713"/>
                  <a:pt x="4123693" y="737449"/>
                </a:cubicBezTo>
                <a:cubicBezTo>
                  <a:pt x="4153707" y="962185"/>
                  <a:pt x="4121578" y="1091329"/>
                  <a:pt x="4123693" y="1274980"/>
                </a:cubicBezTo>
                <a:cubicBezTo>
                  <a:pt x="4125808" y="1458631"/>
                  <a:pt x="4117796" y="1684405"/>
                  <a:pt x="4123693" y="1789139"/>
                </a:cubicBezTo>
                <a:cubicBezTo>
                  <a:pt x="4129590" y="1893873"/>
                  <a:pt x="4132254" y="2158814"/>
                  <a:pt x="4123693" y="2443524"/>
                </a:cubicBezTo>
                <a:cubicBezTo>
                  <a:pt x="4126802" y="2509906"/>
                  <a:pt x="4080705" y="2554573"/>
                  <a:pt x="4017258" y="2549959"/>
                </a:cubicBezTo>
                <a:cubicBezTo>
                  <a:pt x="3907053" y="2556442"/>
                  <a:pt x="3691689" y="2568248"/>
                  <a:pt x="3482779" y="2549959"/>
                </a:cubicBezTo>
                <a:cubicBezTo>
                  <a:pt x="3273869" y="2531670"/>
                  <a:pt x="2925161" y="2544237"/>
                  <a:pt x="2752759" y="2549959"/>
                </a:cubicBezTo>
                <a:cubicBezTo>
                  <a:pt x="2580357" y="2555681"/>
                  <a:pt x="2373077" y="2572956"/>
                  <a:pt x="2100955" y="2549959"/>
                </a:cubicBezTo>
                <a:cubicBezTo>
                  <a:pt x="1828833" y="2526962"/>
                  <a:pt x="1621209" y="2524963"/>
                  <a:pt x="1370934" y="2549959"/>
                </a:cubicBezTo>
                <a:cubicBezTo>
                  <a:pt x="1120659" y="2574955"/>
                  <a:pt x="963235" y="2559965"/>
                  <a:pt x="680022" y="2549959"/>
                </a:cubicBezTo>
                <a:cubicBezTo>
                  <a:pt x="396809" y="2539953"/>
                  <a:pt x="230150" y="2578183"/>
                  <a:pt x="106435" y="2549959"/>
                </a:cubicBezTo>
                <a:cubicBezTo>
                  <a:pt x="61886" y="2552399"/>
                  <a:pt x="-13523" y="2507254"/>
                  <a:pt x="0" y="2443524"/>
                </a:cubicBezTo>
                <a:cubicBezTo>
                  <a:pt x="15549" y="2291979"/>
                  <a:pt x="-8978" y="2021285"/>
                  <a:pt x="0" y="1882623"/>
                </a:cubicBezTo>
                <a:cubicBezTo>
                  <a:pt x="8978" y="1743961"/>
                  <a:pt x="15113" y="1558046"/>
                  <a:pt x="0" y="1368463"/>
                </a:cubicBezTo>
                <a:cubicBezTo>
                  <a:pt x="-15113" y="1178880"/>
                  <a:pt x="-628" y="1048466"/>
                  <a:pt x="0" y="737449"/>
                </a:cubicBezTo>
                <a:cubicBezTo>
                  <a:pt x="628" y="426432"/>
                  <a:pt x="19048" y="341188"/>
                  <a:pt x="0" y="106435"/>
                </a:cubicBezTo>
                <a:close/>
              </a:path>
              <a:path w="4123693" h="2549959" stroke="0" extrusionOk="0">
                <a:moveTo>
                  <a:pt x="0" y="106435"/>
                </a:moveTo>
                <a:cubicBezTo>
                  <a:pt x="-3546" y="45466"/>
                  <a:pt x="40705" y="2608"/>
                  <a:pt x="106435" y="0"/>
                </a:cubicBezTo>
                <a:cubicBezTo>
                  <a:pt x="422791" y="-18650"/>
                  <a:pt x="532611" y="-23740"/>
                  <a:pt x="836455" y="0"/>
                </a:cubicBezTo>
                <a:cubicBezTo>
                  <a:pt x="1140299" y="23740"/>
                  <a:pt x="1320028" y="20781"/>
                  <a:pt x="1449151" y="0"/>
                </a:cubicBezTo>
                <a:cubicBezTo>
                  <a:pt x="1578274" y="-20781"/>
                  <a:pt x="1756977" y="2709"/>
                  <a:pt x="2022738" y="0"/>
                </a:cubicBezTo>
                <a:cubicBezTo>
                  <a:pt x="2288499" y="-2709"/>
                  <a:pt x="2372151" y="-29605"/>
                  <a:pt x="2713650" y="0"/>
                </a:cubicBezTo>
                <a:cubicBezTo>
                  <a:pt x="3055149" y="29605"/>
                  <a:pt x="3036504" y="-27796"/>
                  <a:pt x="3326346" y="0"/>
                </a:cubicBezTo>
                <a:cubicBezTo>
                  <a:pt x="3616188" y="27796"/>
                  <a:pt x="3852974" y="1151"/>
                  <a:pt x="4017258" y="0"/>
                </a:cubicBezTo>
                <a:cubicBezTo>
                  <a:pt x="4074915" y="-10725"/>
                  <a:pt x="4117087" y="56834"/>
                  <a:pt x="4123693" y="106435"/>
                </a:cubicBezTo>
                <a:cubicBezTo>
                  <a:pt x="4145919" y="261100"/>
                  <a:pt x="4129655" y="375461"/>
                  <a:pt x="4123693" y="643965"/>
                </a:cubicBezTo>
                <a:cubicBezTo>
                  <a:pt x="4117732" y="912469"/>
                  <a:pt x="4144104" y="1111185"/>
                  <a:pt x="4123693" y="1228238"/>
                </a:cubicBezTo>
                <a:cubicBezTo>
                  <a:pt x="4103282" y="1345291"/>
                  <a:pt x="4151877" y="1667769"/>
                  <a:pt x="4123693" y="1812510"/>
                </a:cubicBezTo>
                <a:cubicBezTo>
                  <a:pt x="4095509" y="1957251"/>
                  <a:pt x="4105632" y="2290775"/>
                  <a:pt x="4123693" y="2443524"/>
                </a:cubicBezTo>
                <a:cubicBezTo>
                  <a:pt x="4126172" y="2505342"/>
                  <a:pt x="4086797" y="2540541"/>
                  <a:pt x="4017258" y="2549959"/>
                </a:cubicBezTo>
                <a:cubicBezTo>
                  <a:pt x="3885399" y="2572150"/>
                  <a:pt x="3542972" y="2575552"/>
                  <a:pt x="3365454" y="2549959"/>
                </a:cubicBezTo>
                <a:cubicBezTo>
                  <a:pt x="3187936" y="2524366"/>
                  <a:pt x="2977455" y="2578089"/>
                  <a:pt x="2713650" y="2549959"/>
                </a:cubicBezTo>
                <a:cubicBezTo>
                  <a:pt x="2449845" y="2521829"/>
                  <a:pt x="2182299" y="2521904"/>
                  <a:pt x="1983630" y="2549959"/>
                </a:cubicBezTo>
                <a:cubicBezTo>
                  <a:pt x="1784961" y="2578014"/>
                  <a:pt x="1468592" y="2573499"/>
                  <a:pt x="1331826" y="2549959"/>
                </a:cubicBezTo>
                <a:cubicBezTo>
                  <a:pt x="1195060" y="2526419"/>
                  <a:pt x="1026952" y="2555359"/>
                  <a:pt x="797347" y="2549959"/>
                </a:cubicBezTo>
                <a:cubicBezTo>
                  <a:pt x="567742" y="2544559"/>
                  <a:pt x="324906" y="2550374"/>
                  <a:pt x="106435" y="2549959"/>
                </a:cubicBezTo>
                <a:cubicBezTo>
                  <a:pt x="54538" y="2545875"/>
                  <a:pt x="-7171" y="2513690"/>
                  <a:pt x="0" y="2443524"/>
                </a:cubicBezTo>
                <a:cubicBezTo>
                  <a:pt x="-21749" y="2205289"/>
                  <a:pt x="-3769" y="2106279"/>
                  <a:pt x="0" y="1882623"/>
                </a:cubicBezTo>
                <a:cubicBezTo>
                  <a:pt x="3769" y="1658967"/>
                  <a:pt x="7357" y="1583185"/>
                  <a:pt x="0" y="1298350"/>
                </a:cubicBezTo>
                <a:cubicBezTo>
                  <a:pt x="-7357" y="1013515"/>
                  <a:pt x="-11879" y="900949"/>
                  <a:pt x="0" y="784191"/>
                </a:cubicBezTo>
                <a:cubicBezTo>
                  <a:pt x="11879" y="667433"/>
                  <a:pt x="4064" y="426473"/>
                  <a:pt x="0" y="106435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dirty="0">
                <a:solidFill>
                  <a:schemeClr val="tx1"/>
                </a:solidFill>
              </a:rPr>
              <a:t>‘‘</a:t>
            </a:r>
            <a:r>
              <a:rPr lang="pt-PT" sz="1600" i="1" dirty="0">
                <a:solidFill>
                  <a:schemeClr val="tx1"/>
                </a:solidFill>
              </a:rPr>
              <a:t>Em geral, tem sido dito que o escravo possui três características definidoras: a sua pessoa é propriedade de outro homem, a sua vontade está sujeita à autoridade do seu dono e o seu trabalho ou serviços são obtidos através da força</a:t>
            </a:r>
            <a:r>
              <a:rPr lang="pt-PT" sz="1600" dirty="0">
                <a:solidFill>
                  <a:schemeClr val="tx1"/>
                </a:solidFill>
              </a:rPr>
              <a:t>.’’</a:t>
            </a:r>
          </a:p>
          <a:p>
            <a:pPr algn="just"/>
            <a:endParaRPr lang="pt-PT" dirty="0">
              <a:solidFill>
                <a:schemeClr val="tx1"/>
              </a:solidFill>
            </a:endParaRPr>
          </a:p>
          <a:p>
            <a:pPr algn="r"/>
            <a:r>
              <a:rPr lang="pt-PT" sz="1100" dirty="0">
                <a:solidFill>
                  <a:schemeClr val="tx1"/>
                </a:solidFill>
              </a:rPr>
              <a:t>Davis </a:t>
            </a:r>
            <a:r>
              <a:rPr lang="pt-PT" sz="1100" dirty="0" err="1">
                <a:solidFill>
                  <a:schemeClr val="tx1"/>
                </a:solidFill>
              </a:rPr>
              <a:t>Brion</a:t>
            </a:r>
            <a:r>
              <a:rPr lang="pt-PT" sz="1100" dirty="0">
                <a:solidFill>
                  <a:schemeClr val="tx1"/>
                </a:solidFill>
              </a:rPr>
              <a:t>, </a:t>
            </a:r>
            <a:r>
              <a:rPr lang="pt-PT" sz="1100" i="1" dirty="0" err="1">
                <a:solidFill>
                  <a:schemeClr val="tx1"/>
                </a:solidFill>
              </a:rPr>
              <a:t>The</a:t>
            </a:r>
            <a:r>
              <a:rPr lang="pt-PT" sz="1100" i="1" dirty="0">
                <a:solidFill>
                  <a:schemeClr val="tx1"/>
                </a:solidFill>
              </a:rPr>
              <a:t> </a:t>
            </a:r>
            <a:r>
              <a:rPr lang="pt-PT" sz="1100" i="1" dirty="0" err="1">
                <a:solidFill>
                  <a:schemeClr val="tx1"/>
                </a:solidFill>
              </a:rPr>
              <a:t>problem</a:t>
            </a:r>
            <a:r>
              <a:rPr lang="pt-PT" sz="1100" i="1" dirty="0">
                <a:solidFill>
                  <a:schemeClr val="tx1"/>
                </a:solidFill>
              </a:rPr>
              <a:t> </a:t>
            </a:r>
            <a:r>
              <a:rPr lang="pt-PT" sz="1100" i="1" dirty="0" err="1">
                <a:solidFill>
                  <a:schemeClr val="tx1"/>
                </a:solidFill>
              </a:rPr>
              <a:t>of</a:t>
            </a:r>
            <a:r>
              <a:rPr lang="pt-PT" sz="1100" i="1" dirty="0">
                <a:solidFill>
                  <a:schemeClr val="tx1"/>
                </a:solidFill>
              </a:rPr>
              <a:t> </a:t>
            </a:r>
            <a:r>
              <a:rPr lang="pt-PT" sz="1100" i="1" dirty="0" err="1">
                <a:solidFill>
                  <a:schemeClr val="tx1"/>
                </a:solidFill>
              </a:rPr>
              <a:t>Slavery</a:t>
            </a:r>
            <a:r>
              <a:rPr lang="pt-PT" sz="1100" i="1" dirty="0">
                <a:solidFill>
                  <a:schemeClr val="tx1"/>
                </a:solidFill>
              </a:rPr>
              <a:t> in Western </a:t>
            </a:r>
            <a:r>
              <a:rPr lang="pt-PT" sz="1100" i="1" dirty="0" err="1">
                <a:solidFill>
                  <a:schemeClr val="tx1"/>
                </a:solidFill>
              </a:rPr>
              <a:t>Culture</a:t>
            </a:r>
            <a:r>
              <a:rPr lang="pt-PT" sz="1100" i="1" dirty="0">
                <a:solidFill>
                  <a:schemeClr val="tx1"/>
                </a:solidFill>
              </a:rPr>
              <a:t> </a:t>
            </a:r>
            <a:r>
              <a:rPr lang="pt-PT" sz="1100" dirty="0">
                <a:solidFill>
                  <a:schemeClr val="tx1"/>
                </a:solidFill>
              </a:rPr>
              <a:t>in Jacob </a:t>
            </a:r>
            <a:r>
              <a:rPr lang="pt-PT" sz="1100" dirty="0" err="1">
                <a:solidFill>
                  <a:schemeClr val="tx1"/>
                </a:solidFill>
              </a:rPr>
              <a:t>Gorender</a:t>
            </a:r>
            <a:r>
              <a:rPr lang="pt-PT" sz="1100" dirty="0">
                <a:solidFill>
                  <a:schemeClr val="tx1"/>
                </a:solidFill>
              </a:rPr>
              <a:t>, ‘‘O Escravismo colonial’’, São Paulo, 1980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D332CE6-E15F-4317-8D08-611496113917}"/>
              </a:ext>
            </a:extLst>
          </p:cNvPr>
          <p:cNvGrpSpPr/>
          <p:nvPr/>
        </p:nvGrpSpPr>
        <p:grpSpPr>
          <a:xfrm>
            <a:off x="366" y="1464601"/>
            <a:ext cx="4571634" cy="5112000"/>
            <a:chOff x="366" y="1464601"/>
            <a:chExt cx="4571634" cy="5112000"/>
          </a:xfrm>
        </p:grpSpPr>
        <p:pic>
          <p:nvPicPr>
            <p:cNvPr id="4" name="Imagem 3" descr="Uma imagem com mapa&#10;&#10;Descrição gerada automaticamente">
              <a:extLst>
                <a:ext uri="{FF2B5EF4-FFF2-40B4-BE49-F238E27FC236}">
                  <a16:creationId xmlns:a16="http://schemas.microsoft.com/office/drawing/2014/main" id="{4ECDD094-B109-483B-966B-343EBEA56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47" r="8269"/>
            <a:stretch/>
          </p:blipFill>
          <p:spPr>
            <a:xfrm>
              <a:off x="366" y="1464601"/>
              <a:ext cx="4571634" cy="5112000"/>
            </a:xfrm>
            <a:prstGeom prst="rect">
              <a:avLst/>
            </a:prstGeom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5C5B2D08-1BFC-4FFF-AAFA-1CB111CCDC93}"/>
                </a:ext>
              </a:extLst>
            </p:cNvPr>
            <p:cNvSpPr txBox="1"/>
            <p:nvPr/>
          </p:nvSpPr>
          <p:spPr>
            <a:xfrm rot="1395948">
              <a:off x="2149668" y="4874884"/>
              <a:ext cx="1566075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pt-PT" sz="1400" b="1" dirty="0">
                  <a:solidFill>
                    <a:srgbClr val="C00000"/>
                  </a:solidFill>
                </a:rPr>
                <a:t>Escravos negros</a:t>
              </a:r>
            </a:p>
          </p:txBody>
        </p:sp>
      </p:grpSp>
      <p:pic>
        <p:nvPicPr>
          <p:cNvPr id="15" name="Imagem 14" descr="Foto preta e branca de um grupo de pessoas posando para foto&#10;&#10;Descrição gerada automaticamente">
            <a:extLst>
              <a:ext uri="{FF2B5EF4-FFF2-40B4-BE49-F238E27FC236}">
                <a16:creationId xmlns:a16="http://schemas.microsoft.com/office/drawing/2014/main" id="{CCFC5C60-581E-40E1-8B85-95801D86A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4" b="89850" l="8750" r="91750">
                        <a14:foregroundMark x1="8750" y1="45543" x2="10375" y2="39011"/>
                        <a14:foregroundMark x1="91750" y1="79259" x2="89125" y2="69815"/>
                        <a14:foregroundMark x1="89125" y1="69815" x2="89750" y2="68138"/>
                        <a14:foregroundMark x1="91375" y1="34598" x2="87750" y2="49250"/>
                        <a14:foregroundMark x1="63375" y1="14210" x2="68000" y2="26920"/>
                        <a14:foregroundMark x1="69625" y1="23036" x2="69625" y2="23036"/>
                        <a14:foregroundMark x1="69625" y1="23036" x2="69625" y2="23036"/>
                        <a14:foregroundMark x1="72000" y1="23213" x2="72000" y2="23213"/>
                        <a14:foregroundMark x1="72000" y1="23213" x2="72000" y2="23213"/>
                        <a14:foregroundMark x1="72000" y1="23213" x2="72000" y2="23213"/>
                        <a14:foregroundMark x1="64375" y1="21183" x2="64375" y2="21183"/>
                        <a14:foregroundMark x1="22625" y1="62048" x2="23500" y2="69726"/>
                        <a14:foregroundMark x1="11375" y1="68579" x2="12750" y2="63283"/>
                        <a14:foregroundMark x1="30500" y1="69020" x2="32500" y2="67696"/>
                        <a14:foregroundMark x1="23250" y1="70432" x2="23500" y2="69991"/>
                        <a14:foregroundMark x1="22875" y1="70256" x2="22875" y2="70256"/>
                        <a14:foregroundMark x1="33125" y1="67873" x2="33125" y2="67873"/>
                        <a14:foregroundMark x1="50250" y1="78376" x2="54250" y2="77229"/>
                        <a14:foregroundMark x1="60500" y1="78111" x2="66000" y2="76523"/>
                        <a14:foregroundMark x1="75000" y1="80671" x2="77875" y2="80229"/>
                        <a14:foregroundMark x1="72625" y1="81642" x2="78250" y2="80671"/>
                        <a14:foregroundMark x1="48625" y1="79788" x2="51250" y2="78553"/>
                        <a14:foregroundMark x1="47250" y1="79965" x2="47250" y2="79965"/>
                        <a14:backgroundMark x1="18000" y1="60900" x2="18000" y2="82083"/>
                        <a14:backgroundMark x1="27500" y1="57458" x2="27500" y2="57458"/>
                        <a14:backgroundMark x1="26875" y1="56752" x2="26875" y2="56752"/>
                        <a14:backgroundMark x1="25500" y1="55340" x2="26500" y2="64342"/>
                        <a14:backgroundMark x1="26500" y1="64342" x2="27125" y2="64431"/>
                        <a14:backgroundMark x1="12750" y1="78111" x2="33250" y2="79347"/>
                        <a14:backgroundMark x1="33250" y1="79347" x2="43000" y2="84731"/>
                        <a14:backgroundMark x1="43000" y1="84731" x2="70750" y2="85349"/>
                        <a14:backgroundMark x1="70750" y1="85349" x2="85000" y2="85260"/>
                        <a14:backgroundMark x1="85000" y1="85260" x2="88500" y2="84378"/>
                        <a14:backgroundMark x1="82875" y1="73698" x2="84875" y2="83936"/>
                        <a14:backgroundMark x1="70625" y1="72551" x2="66000" y2="81553"/>
                        <a14:backgroundMark x1="66000" y1="81553" x2="60750" y2="83936"/>
                        <a14:backgroundMark x1="60125" y1="72551" x2="59500" y2="76258"/>
                        <a14:backgroundMark x1="26250" y1="67432" x2="26250" y2="67432"/>
                        <a14:backgroundMark x1="62125" y1="79788" x2="60750" y2="84201"/>
                        <a14:backgroundMark x1="47000" y1="81377" x2="59125" y2="80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27" y="991338"/>
            <a:ext cx="4035304" cy="5715000"/>
          </a:xfrm>
          <a:prstGeom prst="rect">
            <a:avLst/>
          </a:prstGeom>
        </p:spPr>
      </p:pic>
      <p:pic>
        <p:nvPicPr>
          <p:cNvPr id="18" name="Imagem 17" descr="Foto preta e branca de um grupo de pessoas posando para foto&#10;&#10;Descrição gerada automaticamente">
            <a:extLst>
              <a:ext uri="{FF2B5EF4-FFF2-40B4-BE49-F238E27FC236}">
                <a16:creationId xmlns:a16="http://schemas.microsoft.com/office/drawing/2014/main" id="{CFC5BA67-AFA3-4E9F-90DC-8DA09A45CA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0" y="879826"/>
            <a:ext cx="4216166" cy="5971145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7446CF31-EE58-499B-A77F-EACB7FC7E316}"/>
              </a:ext>
            </a:extLst>
          </p:cNvPr>
          <p:cNvSpPr txBox="1"/>
          <p:nvPr/>
        </p:nvSpPr>
        <p:spPr>
          <a:xfrm>
            <a:off x="177528" y="6228409"/>
            <a:ext cx="4215801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/>
              <a:t>Gravura do século XVIII com a representação de negociantes de escravos em Gorée, no Senegal</a:t>
            </a:r>
          </a:p>
        </p:txBody>
      </p:sp>
    </p:spTree>
    <p:extLst>
      <p:ext uri="{BB962C8B-B14F-4D97-AF65-F5344CB8AC3E}">
        <p14:creationId xmlns:p14="http://schemas.microsoft.com/office/powerpoint/2010/main" val="2736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-0.53177 -0.00046 " pathEditMode="relative" rAng="0" ptsTypes="AA">
                                      <p:cBhvr>
                                        <p:cTn id="1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9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8" grpId="0" animBg="1"/>
      <p:bldP spid="8" grpId="1" animBg="1"/>
      <p:bldP spid="7" grpId="0" animBg="1"/>
      <p:bldP spid="20" grpId="0" animBg="1"/>
      <p:bldP spid="20" grpId="1" animBg="1"/>
      <p:bldP spid="13" grpId="0" animBg="1"/>
      <p:bldP spid="13" grpId="1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edifício, velho, grupo, tijolo&#10;&#10;Descrição gerada automaticamente">
            <a:extLst>
              <a:ext uri="{FF2B5EF4-FFF2-40B4-BE49-F238E27FC236}">
                <a16:creationId xmlns:a16="http://schemas.microsoft.com/office/drawing/2014/main" id="{4B6BD7E2-BE13-495E-A9D4-80F3A5BF76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5631"/>
            <a:ext cx="9144000" cy="51958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299AADE-71B1-4652-8B6B-F8F69390375A}"/>
              </a:ext>
            </a:extLst>
          </p:cNvPr>
          <p:cNvSpPr txBox="1"/>
          <p:nvPr/>
        </p:nvSpPr>
        <p:spPr>
          <a:xfrm>
            <a:off x="277998" y="5590751"/>
            <a:ext cx="863328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Arial" panose="020B0604020202020204" pitchFamily="34" charset="0"/>
              </a:rPr>
              <a:t>Nos séculos XVII e XVIII, o comércio de escravos tornou-se numa das atividades comerciais de maior lucro e cada país europeu procurou apropriar-se de uma parte dele. </a:t>
            </a:r>
          </a:p>
          <a:p>
            <a:pPr algn="just"/>
            <a:r>
              <a:rPr lang="pt-PT" sz="1600" dirty="0">
                <a:ea typeface="MS PGothic" panose="020B0600070205080204" pitchFamily="34" charset="-128"/>
                <a:cs typeface="Arial" panose="020B0604020202020204" pitchFamily="34" charset="0"/>
              </a:rPr>
              <a:t>Portugal, Inglaterra, Holanda e França foram as principais potências esclavagistas desta época. </a:t>
            </a:r>
            <a:endParaRPr lang="pt-PT" dirty="0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DB1A236-2FBA-4FA4-94A4-44A0C0FC1D35}"/>
              </a:ext>
            </a:extLst>
          </p:cNvPr>
          <p:cNvSpPr txBox="1"/>
          <p:nvPr/>
        </p:nvSpPr>
        <p:spPr>
          <a:xfrm>
            <a:off x="-9939" y="5057000"/>
            <a:ext cx="8044330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/>
              <a:t>Desenho do alemão Zacharias Wagner, representativo de um mercado de escravos negros no Recife, Brasil (c. 1637 a 1644)</a:t>
            </a:r>
          </a:p>
        </p:txBody>
      </p:sp>
      <p:sp>
        <p:nvSpPr>
          <p:cNvPr id="4" name="Fluxograma: Terminação 3">
            <a:extLst>
              <a:ext uri="{FF2B5EF4-FFF2-40B4-BE49-F238E27FC236}">
                <a16:creationId xmlns:a16="http://schemas.microsoft.com/office/drawing/2014/main" id="{CEF5C754-D74A-44E2-84D6-AFFBB5B69A85}"/>
              </a:ext>
            </a:extLst>
          </p:cNvPr>
          <p:cNvSpPr/>
          <p:nvPr/>
        </p:nvSpPr>
        <p:spPr>
          <a:xfrm>
            <a:off x="2595748" y="774779"/>
            <a:ext cx="4070349" cy="45852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200" b="1" dirty="0">
                <a:solidFill>
                  <a:schemeClr val="bg2"/>
                </a:solidFill>
              </a:rPr>
              <a:t>TRÁFICO NEGREIRO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15B98B-7D9D-4841-9BCC-AC609573DFAA}"/>
              </a:ext>
            </a:extLst>
          </p:cNvPr>
          <p:cNvSpPr txBox="1"/>
          <p:nvPr/>
        </p:nvSpPr>
        <p:spPr>
          <a:xfrm>
            <a:off x="255360" y="1284254"/>
            <a:ext cx="863328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Arial" panose="020B0604020202020204" pitchFamily="34" charset="0"/>
              </a:rPr>
              <a:t>Não se sabe ao certo o número de homens, mulheres e crianças trazidos de África e transportados nos navios negreiros através do Atlântico, com destino às Américas, mas o seu número ascende certamente a mais de 10 milhões de indivíduos. </a:t>
            </a:r>
            <a:endParaRPr lang="pt-PT" dirty="0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3" name="Fluxograma: Terminação 12">
            <a:extLst>
              <a:ext uri="{FF2B5EF4-FFF2-40B4-BE49-F238E27FC236}">
                <a16:creationId xmlns:a16="http://schemas.microsoft.com/office/drawing/2014/main" id="{92473DD1-CBB0-45CC-89D7-1174F71D99BB}"/>
              </a:ext>
            </a:extLst>
          </p:cNvPr>
          <p:cNvSpPr/>
          <p:nvPr/>
        </p:nvSpPr>
        <p:spPr>
          <a:xfrm>
            <a:off x="1750741" y="2899318"/>
            <a:ext cx="5575610" cy="3183904"/>
          </a:xfrm>
          <a:prstGeom prst="rect">
            <a:avLst/>
          </a:prstGeom>
          <a:solidFill>
            <a:schemeClr val="accent2">
              <a:lumMod val="20000"/>
              <a:lumOff val="80000"/>
              <a:alpha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AF16DD0-E07A-4163-BC49-FC3A768769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511276"/>
              </p:ext>
            </p:extLst>
          </p:nvPr>
        </p:nvGraphicFramePr>
        <p:xfrm>
          <a:off x="1966478" y="3144043"/>
          <a:ext cx="5025336" cy="279546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456462">
                  <a:extLst>
                    <a:ext uri="{9D8B030D-6E8A-4147-A177-3AD203B41FA5}">
                      <a16:colId xmlns:a16="http://schemas.microsoft.com/office/drawing/2014/main" val="1757580640"/>
                    </a:ext>
                  </a:extLst>
                </a:gridCol>
                <a:gridCol w="2568874">
                  <a:extLst>
                    <a:ext uri="{9D8B030D-6E8A-4147-A177-3AD203B41FA5}">
                      <a16:colId xmlns:a16="http://schemas.microsoft.com/office/drawing/2014/main" val="683899467"/>
                    </a:ext>
                  </a:extLst>
                </a:gridCol>
              </a:tblGrid>
              <a:tr h="26099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NÚMERO APROXIMADO DE ESCRAVOS POR SETORES DE ATIVIDADE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838200"/>
                  </a:ext>
                </a:extLst>
              </a:tr>
              <a:tr h="2609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Setores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Número de escravos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9483974"/>
                  </a:ext>
                </a:extLst>
              </a:tr>
              <a:tr h="260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Plantações de açúcar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6 000 000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662107"/>
                  </a:ext>
                </a:extLst>
              </a:tr>
              <a:tr h="260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Plantações de café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dirty="0">
                          <a:effectLst/>
                        </a:rPr>
                        <a:t>2 000 000</a:t>
                      </a:r>
                      <a:endParaRPr lang="pt-P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645653"/>
                  </a:ext>
                </a:extLst>
              </a:tr>
              <a:tr h="260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Minas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1 000 000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7755055"/>
                  </a:ext>
                </a:extLst>
              </a:tr>
              <a:tr h="260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Trabalho doméstico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1 000 000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7108882"/>
                  </a:ext>
                </a:extLst>
              </a:tr>
              <a:tr h="260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Campos de algodão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  500 000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3409349"/>
                  </a:ext>
                </a:extLst>
              </a:tr>
              <a:tr h="260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Campos de cacau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250 000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7965815"/>
                  </a:ext>
                </a:extLst>
              </a:tr>
              <a:tr h="260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Construção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250 000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838997"/>
                  </a:ext>
                </a:extLst>
              </a:tr>
              <a:tr h="260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>
                          <a:effectLst/>
                        </a:rPr>
                        <a:t>Total</a:t>
                      </a:r>
                      <a:endParaRPr lang="pt-P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dirty="0">
                          <a:effectLst/>
                        </a:rPr>
                        <a:t>                   11 000 000</a:t>
                      </a:r>
                      <a:endParaRPr lang="pt-P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9783527"/>
                  </a:ext>
                </a:extLst>
              </a:tr>
            </a:tbl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6549CA49-27F8-4ABD-A9C0-7009BABC7D36}"/>
              </a:ext>
            </a:extLst>
          </p:cNvPr>
          <p:cNvSpPr txBox="1"/>
          <p:nvPr/>
        </p:nvSpPr>
        <p:spPr>
          <a:xfrm>
            <a:off x="1032366" y="6279427"/>
            <a:ext cx="7002025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200" b="1" dirty="0"/>
              <a:t>A partir de Christian Delacampagne ‘‘História da escravatura: da Antiguidade aos nossos dias’’, 2002</a:t>
            </a:r>
          </a:p>
        </p:txBody>
      </p:sp>
    </p:spTree>
    <p:extLst>
      <p:ext uri="{BB962C8B-B14F-4D97-AF65-F5344CB8AC3E}">
        <p14:creationId xmlns:p14="http://schemas.microsoft.com/office/powerpoint/2010/main" val="73302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4" grpId="0" animBg="1"/>
      <p:bldP spid="12" grpId="0" animBg="1"/>
      <p:bldP spid="1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 descr="Resultado de imagem para captura de escravos negros">
            <a:extLst>
              <a:ext uri="{FF2B5EF4-FFF2-40B4-BE49-F238E27FC236}">
                <a16:creationId xmlns:a16="http://schemas.microsoft.com/office/drawing/2014/main" id="{C77E010D-EE39-45F9-9A6D-E5509D078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97" y="649224"/>
            <a:ext cx="9211197" cy="693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047C15B-2190-4974-813D-FD9B1179D429}"/>
              </a:ext>
            </a:extLst>
          </p:cNvPr>
          <p:cNvSpPr txBox="1"/>
          <p:nvPr/>
        </p:nvSpPr>
        <p:spPr>
          <a:xfrm>
            <a:off x="255360" y="1514564"/>
            <a:ext cx="863328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Arial" panose="020B0604020202020204" pitchFamily="34" charset="0"/>
              </a:rPr>
              <a:t>Antes de serem carregados nos navios de transporte, a maior parte dos escravos negros já havia percorrido uma longa caminhada até à costa ou rio onde embarcariam. </a:t>
            </a:r>
          </a:p>
          <a:p>
            <a:pPr algn="just"/>
            <a:r>
              <a:rPr lang="pt-PT" sz="1600" dirty="0">
                <a:ea typeface="MS PGothic" panose="020B0600070205080204" pitchFamily="34" charset="-128"/>
                <a:cs typeface="Arial" panose="020B0604020202020204" pitchFamily="34" charset="0"/>
              </a:rPr>
              <a:t>John Barbot, comerciante de escravos francês, descreve o que acontecia aos africanos antes de serem embarcados nos navios negreiros do Atlântico.</a:t>
            </a:r>
            <a:endParaRPr lang="pt-PT" dirty="0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DD5F8A36-E5D4-4796-954D-75DAAF4B2419}"/>
              </a:ext>
            </a:extLst>
          </p:cNvPr>
          <p:cNvSpPr/>
          <p:nvPr/>
        </p:nvSpPr>
        <p:spPr>
          <a:xfrm>
            <a:off x="1253447" y="3390710"/>
            <a:ext cx="6637106" cy="2818066"/>
          </a:xfrm>
          <a:custGeom>
            <a:avLst/>
            <a:gdLst>
              <a:gd name="connsiteX0" fmla="*/ 0 w 6637106"/>
              <a:gd name="connsiteY0" fmla="*/ 117626 h 2818066"/>
              <a:gd name="connsiteX1" fmla="*/ 117626 w 6637106"/>
              <a:gd name="connsiteY1" fmla="*/ 0 h 2818066"/>
              <a:gd name="connsiteX2" fmla="*/ 629774 w 6637106"/>
              <a:gd name="connsiteY2" fmla="*/ 0 h 2818066"/>
              <a:gd name="connsiteX3" fmla="*/ 1077904 w 6637106"/>
              <a:gd name="connsiteY3" fmla="*/ 0 h 2818066"/>
              <a:gd name="connsiteX4" fmla="*/ 1590052 w 6637106"/>
              <a:gd name="connsiteY4" fmla="*/ 0 h 2818066"/>
              <a:gd name="connsiteX5" fmla="*/ 2166219 w 6637106"/>
              <a:gd name="connsiteY5" fmla="*/ 0 h 2818066"/>
              <a:gd name="connsiteX6" fmla="*/ 2806405 w 6637106"/>
              <a:gd name="connsiteY6" fmla="*/ 0 h 2818066"/>
              <a:gd name="connsiteX7" fmla="*/ 3318553 w 6637106"/>
              <a:gd name="connsiteY7" fmla="*/ 0 h 2818066"/>
              <a:gd name="connsiteX8" fmla="*/ 4086775 w 6637106"/>
              <a:gd name="connsiteY8" fmla="*/ 0 h 2818066"/>
              <a:gd name="connsiteX9" fmla="*/ 4726961 w 6637106"/>
              <a:gd name="connsiteY9" fmla="*/ 0 h 2818066"/>
              <a:gd name="connsiteX10" fmla="*/ 5495183 w 6637106"/>
              <a:gd name="connsiteY10" fmla="*/ 0 h 2818066"/>
              <a:gd name="connsiteX11" fmla="*/ 6519480 w 6637106"/>
              <a:gd name="connsiteY11" fmla="*/ 0 h 2818066"/>
              <a:gd name="connsiteX12" fmla="*/ 6637106 w 6637106"/>
              <a:gd name="connsiteY12" fmla="*/ 117626 h 2818066"/>
              <a:gd name="connsiteX13" fmla="*/ 6637106 w 6637106"/>
              <a:gd name="connsiteY13" fmla="*/ 737501 h 2818066"/>
              <a:gd name="connsiteX14" fmla="*/ 6637106 w 6637106"/>
              <a:gd name="connsiteY14" fmla="*/ 1383205 h 2818066"/>
              <a:gd name="connsiteX15" fmla="*/ 6637106 w 6637106"/>
              <a:gd name="connsiteY15" fmla="*/ 1951424 h 2818066"/>
              <a:gd name="connsiteX16" fmla="*/ 6637106 w 6637106"/>
              <a:gd name="connsiteY16" fmla="*/ 2700440 h 2818066"/>
              <a:gd name="connsiteX17" fmla="*/ 6519480 w 6637106"/>
              <a:gd name="connsiteY17" fmla="*/ 2818066 h 2818066"/>
              <a:gd name="connsiteX18" fmla="*/ 5751258 w 6637106"/>
              <a:gd name="connsiteY18" fmla="*/ 2818066 h 2818066"/>
              <a:gd name="connsiteX19" fmla="*/ 5239109 w 6637106"/>
              <a:gd name="connsiteY19" fmla="*/ 2818066 h 2818066"/>
              <a:gd name="connsiteX20" fmla="*/ 4598924 w 6637106"/>
              <a:gd name="connsiteY20" fmla="*/ 2818066 h 2818066"/>
              <a:gd name="connsiteX21" fmla="*/ 3894720 w 6637106"/>
              <a:gd name="connsiteY21" fmla="*/ 2818066 h 2818066"/>
              <a:gd name="connsiteX22" fmla="*/ 3126497 w 6637106"/>
              <a:gd name="connsiteY22" fmla="*/ 2818066 h 2818066"/>
              <a:gd name="connsiteX23" fmla="*/ 2422293 w 6637106"/>
              <a:gd name="connsiteY23" fmla="*/ 2818066 h 2818066"/>
              <a:gd name="connsiteX24" fmla="*/ 1654071 w 6637106"/>
              <a:gd name="connsiteY24" fmla="*/ 2818066 h 2818066"/>
              <a:gd name="connsiteX25" fmla="*/ 949867 w 6637106"/>
              <a:gd name="connsiteY25" fmla="*/ 2818066 h 2818066"/>
              <a:gd name="connsiteX26" fmla="*/ 117626 w 6637106"/>
              <a:gd name="connsiteY26" fmla="*/ 2818066 h 2818066"/>
              <a:gd name="connsiteX27" fmla="*/ 0 w 6637106"/>
              <a:gd name="connsiteY27" fmla="*/ 2700440 h 2818066"/>
              <a:gd name="connsiteX28" fmla="*/ 0 w 6637106"/>
              <a:gd name="connsiteY28" fmla="*/ 2003080 h 2818066"/>
              <a:gd name="connsiteX29" fmla="*/ 0 w 6637106"/>
              <a:gd name="connsiteY29" fmla="*/ 1434861 h 2818066"/>
              <a:gd name="connsiteX30" fmla="*/ 0 w 6637106"/>
              <a:gd name="connsiteY30" fmla="*/ 840814 h 2818066"/>
              <a:gd name="connsiteX31" fmla="*/ 0 w 6637106"/>
              <a:gd name="connsiteY31" fmla="*/ 117626 h 2818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37106" h="2818066" fill="none" extrusionOk="0">
                <a:moveTo>
                  <a:pt x="0" y="117626"/>
                </a:moveTo>
                <a:cubicBezTo>
                  <a:pt x="1114" y="47801"/>
                  <a:pt x="45040" y="-246"/>
                  <a:pt x="117626" y="0"/>
                </a:cubicBezTo>
                <a:cubicBezTo>
                  <a:pt x="276780" y="-15733"/>
                  <a:pt x="495445" y="6114"/>
                  <a:pt x="629774" y="0"/>
                </a:cubicBezTo>
                <a:cubicBezTo>
                  <a:pt x="764103" y="-6114"/>
                  <a:pt x="954436" y="4467"/>
                  <a:pt x="1077904" y="0"/>
                </a:cubicBezTo>
                <a:cubicBezTo>
                  <a:pt x="1201372" y="-4467"/>
                  <a:pt x="1438255" y="6100"/>
                  <a:pt x="1590052" y="0"/>
                </a:cubicBezTo>
                <a:cubicBezTo>
                  <a:pt x="1741849" y="-6100"/>
                  <a:pt x="1907697" y="14561"/>
                  <a:pt x="2166219" y="0"/>
                </a:cubicBezTo>
                <a:cubicBezTo>
                  <a:pt x="2424741" y="-14561"/>
                  <a:pt x="2637537" y="1008"/>
                  <a:pt x="2806405" y="0"/>
                </a:cubicBezTo>
                <a:cubicBezTo>
                  <a:pt x="2975273" y="-1008"/>
                  <a:pt x="3172430" y="-3211"/>
                  <a:pt x="3318553" y="0"/>
                </a:cubicBezTo>
                <a:cubicBezTo>
                  <a:pt x="3464676" y="3211"/>
                  <a:pt x="3800578" y="-35548"/>
                  <a:pt x="4086775" y="0"/>
                </a:cubicBezTo>
                <a:cubicBezTo>
                  <a:pt x="4372972" y="35548"/>
                  <a:pt x="4455158" y="-21409"/>
                  <a:pt x="4726961" y="0"/>
                </a:cubicBezTo>
                <a:cubicBezTo>
                  <a:pt x="4998764" y="21409"/>
                  <a:pt x="5145576" y="-16324"/>
                  <a:pt x="5495183" y="0"/>
                </a:cubicBezTo>
                <a:cubicBezTo>
                  <a:pt x="5844790" y="16324"/>
                  <a:pt x="6026849" y="18241"/>
                  <a:pt x="6519480" y="0"/>
                </a:cubicBezTo>
                <a:cubicBezTo>
                  <a:pt x="6583940" y="1843"/>
                  <a:pt x="6638153" y="50899"/>
                  <a:pt x="6637106" y="117626"/>
                </a:cubicBezTo>
                <a:cubicBezTo>
                  <a:pt x="6609771" y="281604"/>
                  <a:pt x="6651585" y="532498"/>
                  <a:pt x="6637106" y="737501"/>
                </a:cubicBezTo>
                <a:cubicBezTo>
                  <a:pt x="6622627" y="942504"/>
                  <a:pt x="6628326" y="1151476"/>
                  <a:pt x="6637106" y="1383205"/>
                </a:cubicBezTo>
                <a:cubicBezTo>
                  <a:pt x="6645886" y="1614934"/>
                  <a:pt x="6612732" y="1769390"/>
                  <a:pt x="6637106" y="1951424"/>
                </a:cubicBezTo>
                <a:cubicBezTo>
                  <a:pt x="6661480" y="2133458"/>
                  <a:pt x="6611373" y="2524422"/>
                  <a:pt x="6637106" y="2700440"/>
                </a:cubicBezTo>
                <a:cubicBezTo>
                  <a:pt x="6639609" y="2756612"/>
                  <a:pt x="6579565" y="2809395"/>
                  <a:pt x="6519480" y="2818066"/>
                </a:cubicBezTo>
                <a:cubicBezTo>
                  <a:pt x="6298284" y="2791697"/>
                  <a:pt x="6033502" y="2792355"/>
                  <a:pt x="5751258" y="2818066"/>
                </a:cubicBezTo>
                <a:cubicBezTo>
                  <a:pt x="5469014" y="2843777"/>
                  <a:pt x="5482224" y="2806061"/>
                  <a:pt x="5239109" y="2818066"/>
                </a:cubicBezTo>
                <a:cubicBezTo>
                  <a:pt x="4995994" y="2830071"/>
                  <a:pt x="4736968" y="2792443"/>
                  <a:pt x="4598924" y="2818066"/>
                </a:cubicBezTo>
                <a:cubicBezTo>
                  <a:pt x="4460881" y="2843689"/>
                  <a:pt x="4205127" y="2806817"/>
                  <a:pt x="3894720" y="2818066"/>
                </a:cubicBezTo>
                <a:cubicBezTo>
                  <a:pt x="3584313" y="2829315"/>
                  <a:pt x="3435984" y="2842197"/>
                  <a:pt x="3126497" y="2818066"/>
                </a:cubicBezTo>
                <a:cubicBezTo>
                  <a:pt x="2817010" y="2793935"/>
                  <a:pt x="2696898" y="2788500"/>
                  <a:pt x="2422293" y="2818066"/>
                </a:cubicBezTo>
                <a:cubicBezTo>
                  <a:pt x="2147688" y="2847632"/>
                  <a:pt x="1823396" y="2790074"/>
                  <a:pt x="1654071" y="2818066"/>
                </a:cubicBezTo>
                <a:cubicBezTo>
                  <a:pt x="1484746" y="2846058"/>
                  <a:pt x="1117193" y="2829373"/>
                  <a:pt x="949867" y="2818066"/>
                </a:cubicBezTo>
                <a:cubicBezTo>
                  <a:pt x="782541" y="2806759"/>
                  <a:pt x="455803" y="2779004"/>
                  <a:pt x="117626" y="2818066"/>
                </a:cubicBezTo>
                <a:cubicBezTo>
                  <a:pt x="52797" y="2816367"/>
                  <a:pt x="-1982" y="2768281"/>
                  <a:pt x="0" y="2700440"/>
                </a:cubicBezTo>
                <a:cubicBezTo>
                  <a:pt x="-9163" y="2363387"/>
                  <a:pt x="-23867" y="2248480"/>
                  <a:pt x="0" y="2003080"/>
                </a:cubicBezTo>
                <a:cubicBezTo>
                  <a:pt x="23867" y="1757680"/>
                  <a:pt x="12050" y="1548899"/>
                  <a:pt x="0" y="1434861"/>
                </a:cubicBezTo>
                <a:cubicBezTo>
                  <a:pt x="-12050" y="1320823"/>
                  <a:pt x="-12681" y="1027489"/>
                  <a:pt x="0" y="840814"/>
                </a:cubicBezTo>
                <a:cubicBezTo>
                  <a:pt x="12681" y="654139"/>
                  <a:pt x="4090" y="305433"/>
                  <a:pt x="0" y="117626"/>
                </a:cubicBezTo>
                <a:close/>
              </a:path>
              <a:path w="6637106" h="2818066" stroke="0" extrusionOk="0">
                <a:moveTo>
                  <a:pt x="0" y="117626"/>
                </a:moveTo>
                <a:cubicBezTo>
                  <a:pt x="-7621" y="47962"/>
                  <a:pt x="39407" y="4975"/>
                  <a:pt x="117626" y="0"/>
                </a:cubicBezTo>
                <a:cubicBezTo>
                  <a:pt x="375162" y="28169"/>
                  <a:pt x="600818" y="-10916"/>
                  <a:pt x="885848" y="0"/>
                </a:cubicBezTo>
                <a:cubicBezTo>
                  <a:pt x="1170878" y="10916"/>
                  <a:pt x="1338749" y="-6469"/>
                  <a:pt x="1462015" y="0"/>
                </a:cubicBezTo>
                <a:cubicBezTo>
                  <a:pt x="1585281" y="6469"/>
                  <a:pt x="1806349" y="16571"/>
                  <a:pt x="1974164" y="0"/>
                </a:cubicBezTo>
                <a:cubicBezTo>
                  <a:pt x="2141979" y="-16571"/>
                  <a:pt x="2470222" y="-1212"/>
                  <a:pt x="2678368" y="0"/>
                </a:cubicBezTo>
                <a:cubicBezTo>
                  <a:pt x="2886514" y="1212"/>
                  <a:pt x="3120493" y="-904"/>
                  <a:pt x="3254534" y="0"/>
                </a:cubicBezTo>
                <a:cubicBezTo>
                  <a:pt x="3388575" y="904"/>
                  <a:pt x="3716641" y="-33167"/>
                  <a:pt x="4022757" y="0"/>
                </a:cubicBezTo>
                <a:cubicBezTo>
                  <a:pt x="4328873" y="33167"/>
                  <a:pt x="4374875" y="16017"/>
                  <a:pt x="4534905" y="0"/>
                </a:cubicBezTo>
                <a:cubicBezTo>
                  <a:pt x="4694935" y="-16017"/>
                  <a:pt x="5005891" y="6146"/>
                  <a:pt x="5303128" y="0"/>
                </a:cubicBezTo>
                <a:cubicBezTo>
                  <a:pt x="5600365" y="-6146"/>
                  <a:pt x="5655014" y="-19904"/>
                  <a:pt x="5751258" y="0"/>
                </a:cubicBezTo>
                <a:cubicBezTo>
                  <a:pt x="5847502" y="19904"/>
                  <a:pt x="6146300" y="-34895"/>
                  <a:pt x="6519480" y="0"/>
                </a:cubicBezTo>
                <a:cubicBezTo>
                  <a:pt x="6592536" y="12047"/>
                  <a:pt x="6637901" y="60901"/>
                  <a:pt x="6637106" y="117626"/>
                </a:cubicBezTo>
                <a:cubicBezTo>
                  <a:pt x="6622602" y="334021"/>
                  <a:pt x="6649755" y="431105"/>
                  <a:pt x="6637106" y="685845"/>
                </a:cubicBezTo>
                <a:cubicBezTo>
                  <a:pt x="6624457" y="940585"/>
                  <a:pt x="6603221" y="1217922"/>
                  <a:pt x="6637106" y="1383205"/>
                </a:cubicBezTo>
                <a:cubicBezTo>
                  <a:pt x="6670991" y="1548488"/>
                  <a:pt x="6636868" y="1698451"/>
                  <a:pt x="6637106" y="1977252"/>
                </a:cubicBezTo>
                <a:cubicBezTo>
                  <a:pt x="6637344" y="2256053"/>
                  <a:pt x="6636712" y="2357486"/>
                  <a:pt x="6637106" y="2700440"/>
                </a:cubicBezTo>
                <a:cubicBezTo>
                  <a:pt x="6631689" y="2754360"/>
                  <a:pt x="6584919" y="2811630"/>
                  <a:pt x="6519480" y="2818066"/>
                </a:cubicBezTo>
                <a:cubicBezTo>
                  <a:pt x="6254857" y="2824267"/>
                  <a:pt x="6121224" y="2822778"/>
                  <a:pt x="5815276" y="2818066"/>
                </a:cubicBezTo>
                <a:cubicBezTo>
                  <a:pt x="5509328" y="2813354"/>
                  <a:pt x="5436483" y="2800592"/>
                  <a:pt x="5303128" y="2818066"/>
                </a:cubicBezTo>
                <a:cubicBezTo>
                  <a:pt x="5169773" y="2835540"/>
                  <a:pt x="4762620" y="2780179"/>
                  <a:pt x="4534905" y="2818066"/>
                </a:cubicBezTo>
                <a:cubicBezTo>
                  <a:pt x="4307190" y="2855953"/>
                  <a:pt x="4097210" y="2791596"/>
                  <a:pt x="3894720" y="2818066"/>
                </a:cubicBezTo>
                <a:cubicBezTo>
                  <a:pt x="3692231" y="2844536"/>
                  <a:pt x="3612832" y="2836341"/>
                  <a:pt x="3382572" y="2818066"/>
                </a:cubicBezTo>
                <a:cubicBezTo>
                  <a:pt x="3152312" y="2799791"/>
                  <a:pt x="3014941" y="2792307"/>
                  <a:pt x="2742386" y="2818066"/>
                </a:cubicBezTo>
                <a:cubicBezTo>
                  <a:pt x="2469831" y="2843825"/>
                  <a:pt x="2429254" y="2806882"/>
                  <a:pt x="2294256" y="2818066"/>
                </a:cubicBezTo>
                <a:cubicBezTo>
                  <a:pt x="2159258" y="2829251"/>
                  <a:pt x="2033709" y="2840261"/>
                  <a:pt x="1846127" y="2818066"/>
                </a:cubicBezTo>
                <a:cubicBezTo>
                  <a:pt x="1658545" y="2795871"/>
                  <a:pt x="1469161" y="2833544"/>
                  <a:pt x="1205941" y="2818066"/>
                </a:cubicBezTo>
                <a:cubicBezTo>
                  <a:pt x="942721" y="2802588"/>
                  <a:pt x="949828" y="2799500"/>
                  <a:pt x="693793" y="2818066"/>
                </a:cubicBezTo>
                <a:cubicBezTo>
                  <a:pt x="437758" y="2836632"/>
                  <a:pt x="248158" y="2797010"/>
                  <a:pt x="117626" y="2818066"/>
                </a:cubicBezTo>
                <a:cubicBezTo>
                  <a:pt x="63316" y="2815729"/>
                  <a:pt x="6115" y="2770441"/>
                  <a:pt x="0" y="2700440"/>
                </a:cubicBezTo>
                <a:cubicBezTo>
                  <a:pt x="-7838" y="2384149"/>
                  <a:pt x="5942" y="2303256"/>
                  <a:pt x="0" y="2003080"/>
                </a:cubicBezTo>
                <a:cubicBezTo>
                  <a:pt x="-5942" y="1702904"/>
                  <a:pt x="2340" y="1660005"/>
                  <a:pt x="0" y="1331549"/>
                </a:cubicBezTo>
                <a:cubicBezTo>
                  <a:pt x="-2340" y="1003093"/>
                  <a:pt x="23408" y="885129"/>
                  <a:pt x="0" y="737501"/>
                </a:cubicBezTo>
                <a:cubicBezTo>
                  <a:pt x="-23408" y="589873"/>
                  <a:pt x="21264" y="286757"/>
                  <a:pt x="0" y="11762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17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1000" sy="101000" algn="ctr" rotWithShape="0">
              <a:srgbClr val="38B2E6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PT" sz="1600" i="1" dirty="0">
                <a:solidFill>
                  <a:schemeClr val="tx1"/>
                </a:solidFill>
              </a:rPr>
              <a:t>“Quando os escravos começam a chegar a Frida</a:t>
            </a:r>
            <a:r>
              <a:rPr lang="pt-PT" sz="1600" dirty="0">
                <a:solidFill>
                  <a:schemeClr val="tx1"/>
                </a:solidFill>
              </a:rPr>
              <a:t> [atual Benim]</a:t>
            </a:r>
            <a:r>
              <a:rPr lang="pt-PT" sz="1600" i="1" dirty="0">
                <a:solidFill>
                  <a:schemeClr val="tx1"/>
                </a:solidFill>
              </a:rPr>
              <a:t>, vindos das terras do interior, são postos todos juntos, numa barraca ou prisão </a:t>
            </a:r>
            <a:r>
              <a:rPr lang="pt-PT" sz="1600" dirty="0">
                <a:solidFill>
                  <a:schemeClr val="tx1"/>
                </a:solidFill>
              </a:rPr>
              <a:t>[…] </a:t>
            </a:r>
            <a:r>
              <a:rPr lang="pt-PT" sz="1600" i="1" dirty="0">
                <a:solidFill>
                  <a:schemeClr val="tx1"/>
                </a:solidFill>
              </a:rPr>
              <a:t>Quando é chegada a altura de os europeus os receberem, </a:t>
            </a:r>
            <a:r>
              <a:rPr lang="pt-PT" sz="1600" dirty="0">
                <a:solidFill>
                  <a:schemeClr val="tx1"/>
                </a:solidFill>
              </a:rPr>
              <a:t>[…] </a:t>
            </a:r>
            <a:r>
              <a:rPr lang="pt-PT" sz="1600" i="1" dirty="0">
                <a:solidFill>
                  <a:schemeClr val="tx1"/>
                </a:solidFill>
              </a:rPr>
              <a:t>os médicos examinam todas as partes de cada um deles, estando todos eles, até ao mais pequeno, homens e mulheres, completamente nus.</a:t>
            </a:r>
            <a:r>
              <a:rPr lang="pt-PT" sz="1600" dirty="0">
                <a:solidFill>
                  <a:schemeClr val="tx1"/>
                </a:solidFill>
              </a:rPr>
              <a:t> […] </a:t>
            </a:r>
            <a:r>
              <a:rPr lang="pt-PT" sz="1600" i="1" dirty="0">
                <a:solidFill>
                  <a:schemeClr val="tx1"/>
                </a:solidFill>
              </a:rPr>
              <a:t>Os que foram considerados bons, são marcados no peito com um ferro em brasa que lhes deixa a insígnia das companhias francesas, inglesas ou holandesas, de modo a que cada nação possa distinguir os seus </a:t>
            </a:r>
            <a:r>
              <a:rPr lang="pt-PT" sz="1600" dirty="0">
                <a:solidFill>
                  <a:schemeClr val="tx1"/>
                </a:solidFill>
              </a:rPr>
              <a:t>[…].’’</a:t>
            </a:r>
          </a:p>
          <a:p>
            <a:pPr algn="just"/>
            <a:endParaRPr lang="pt-PT" sz="1400" dirty="0">
              <a:solidFill>
                <a:schemeClr val="tx1"/>
              </a:solidFill>
            </a:endParaRPr>
          </a:p>
          <a:p>
            <a:pPr algn="r"/>
            <a:r>
              <a:rPr lang="pt-PT" sz="1200" dirty="0">
                <a:solidFill>
                  <a:schemeClr val="tx1"/>
                </a:solidFill>
              </a:rPr>
              <a:t>John </a:t>
            </a:r>
            <a:r>
              <a:rPr lang="pt-PT" sz="1200" dirty="0" err="1">
                <a:solidFill>
                  <a:schemeClr val="tx1"/>
                </a:solidFill>
              </a:rPr>
              <a:t>Barbot</a:t>
            </a:r>
            <a:r>
              <a:rPr lang="pt-PT" sz="1200" dirty="0">
                <a:solidFill>
                  <a:schemeClr val="tx1"/>
                </a:solidFill>
              </a:rPr>
              <a:t> (representante da Companhia Francesa das Índias Ocidentais), 1682</a:t>
            </a:r>
          </a:p>
        </p:txBody>
      </p:sp>
    </p:spTree>
    <p:extLst>
      <p:ext uri="{BB962C8B-B14F-4D97-AF65-F5344CB8AC3E}">
        <p14:creationId xmlns:p14="http://schemas.microsoft.com/office/powerpoint/2010/main" val="54471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124E458D-BEDA-488F-8E24-7110FEEEF187}"/>
              </a:ext>
            </a:extLst>
          </p:cNvPr>
          <p:cNvSpPr txBox="1"/>
          <p:nvPr/>
        </p:nvSpPr>
        <p:spPr>
          <a:xfrm>
            <a:off x="282120" y="998101"/>
            <a:ext cx="863328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pt-PT" sz="1600" dirty="0">
                <a:ea typeface="MS PGothic" panose="020B0600070205080204" pitchFamily="34" charset="-128"/>
                <a:cs typeface="Arial" panose="020B0604020202020204" pitchFamily="34" charset="0"/>
              </a:rPr>
              <a:t>A viagem entre a África e as Américas fazia-se em condições desumanas. A sujidade, as doenças, a má alimentação e os castigos corporais faziam com que os escravos passassem duras provações.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4DBC069-E1B0-4EBC-B512-7D27C2A20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7" b="94092" l="5440" r="96640">
                        <a14:foregroundMark x1="5600" y1="13567" x2="28000" y2="46389"/>
                        <a14:foregroundMark x1="28000" y1="46389" x2="22560" y2="51860"/>
                        <a14:foregroundMark x1="22560" y1="51860" x2="17440" y2="51860"/>
                        <a14:foregroundMark x1="40480" y1="27790" x2="40480" y2="27790"/>
                        <a14:foregroundMark x1="13760" y1="45514" x2="22400" y2="45952"/>
                        <a14:foregroundMark x1="22400" y1="45952" x2="28640" y2="45295"/>
                        <a14:foregroundMark x1="28640" y1="45295" x2="74080" y2="50766"/>
                        <a14:foregroundMark x1="74080" y1="50766" x2="70880" y2="55361"/>
                        <a14:foregroundMark x1="26240" y1="52735" x2="39520" y2="51641"/>
                        <a14:foregroundMark x1="39520" y1="51641" x2="54400" y2="52735"/>
                        <a14:foregroundMark x1="54400" y1="52735" x2="67680" y2="49891"/>
                        <a14:foregroundMark x1="67680" y1="49891" x2="72320" y2="51860"/>
                        <a14:foregroundMark x1="96160" y1="24070" x2="92800" y2="35449"/>
                        <a14:foregroundMark x1="92800" y1="35449" x2="77760" y2="53829"/>
                        <a14:foregroundMark x1="77760" y1="53829" x2="76960" y2="54267"/>
                        <a14:foregroundMark x1="30880" y1="48140" x2="38240" y2="49891"/>
                        <a14:foregroundMark x1="38240" y1="49891" x2="45280" y2="49453"/>
                        <a14:foregroundMark x1="45280" y1="49453" x2="51680" y2="52516"/>
                        <a14:foregroundMark x1="51680" y1="52516" x2="53280" y2="55580"/>
                        <a14:foregroundMark x1="37600" y1="54486" x2="44160" y2="52516"/>
                        <a14:foregroundMark x1="44160" y1="52516" x2="32960" y2="56455"/>
                        <a14:foregroundMark x1="30400" y1="13129" x2="30880" y2="33260"/>
                        <a14:foregroundMark x1="36160" y1="14223" x2="40800" y2="30416"/>
                        <a14:foregroundMark x1="40800" y1="30416" x2="41120" y2="30416"/>
                        <a14:foregroundMark x1="34720" y1="13786" x2="37280" y2="28665"/>
                        <a14:foregroundMark x1="37920" y1="12691" x2="40480" y2="20788"/>
                        <a14:foregroundMark x1="40480" y1="20788" x2="40000" y2="36543"/>
                        <a14:foregroundMark x1="54080" y1="17505" x2="55520" y2="43107"/>
                        <a14:foregroundMark x1="61440" y1="15317" x2="66240" y2="43107"/>
                        <a14:foregroundMark x1="53760" y1="15755" x2="53760" y2="15755"/>
                        <a14:foregroundMark x1="53760" y1="15755" x2="53760" y2="15755"/>
                        <a14:foregroundMark x1="59520" y1="14223" x2="62400" y2="29540"/>
                        <a14:foregroundMark x1="82240" y1="15098" x2="83360" y2="34354"/>
                        <a14:foregroundMark x1="89600" y1="13348" x2="89600" y2="38074"/>
                        <a14:foregroundMark x1="96640" y1="24070" x2="92509" y2="46979"/>
                        <a14:foregroundMark x1="89722" y1="50928" x2="88640" y2="46171"/>
                        <a14:foregroundMark x1="88640" y1="46171" x2="88640" y2="43764"/>
                        <a14:foregroundMark x1="59182" y1="55923" x2="63200" y2="56018"/>
                        <a14:foregroundMark x1="53920" y1="55799" x2="58468" y2="55906"/>
                        <a14:foregroundMark x1="64502" y1="55507" x2="81600" y2="48796"/>
                        <a14:foregroundMark x1="63200" y1="56018" x2="63921" y2="55735"/>
                        <a14:foregroundMark x1="53920" y1="14223" x2="53760" y2="17068"/>
                        <a14:foregroundMark x1="58720" y1="14880" x2="61920" y2="24945"/>
                        <a14:foregroundMark x1="62400" y1="16193" x2="64960" y2="31510"/>
                        <a14:foregroundMark x1="86880" y1="15974" x2="89920" y2="28009"/>
                        <a14:foregroundMark x1="93440" y1="22319" x2="93440" y2="22319"/>
                        <a14:foregroundMark x1="6720" y1="22757" x2="13120" y2="35449"/>
                        <a14:foregroundMark x1="9920" y1="32823" x2="17600" y2="40044"/>
                        <a14:foregroundMark x1="7520" y1="26696" x2="12000" y2="31729"/>
                        <a14:foregroundMark x1="17120" y1="74836" x2="49600" y2="82495"/>
                        <a14:foregroundMark x1="49600" y1="82495" x2="63200" y2="80963"/>
                        <a14:foregroundMark x1="63200" y1="80963" x2="69600" y2="81838"/>
                        <a14:foregroundMark x1="69600" y1="81838" x2="76000" y2="85558"/>
                        <a14:foregroundMark x1="76000" y1="85558" x2="81920" y2="84464"/>
                        <a14:foregroundMark x1="81920" y1="84464" x2="89280" y2="79650"/>
                        <a14:foregroundMark x1="89280" y1="79650" x2="90720" y2="80088"/>
                        <a14:foregroundMark x1="13440" y1="86214" x2="48000" y2="70241"/>
                        <a14:foregroundMark x1="48000" y1="70241" x2="66720" y2="67396"/>
                        <a14:foregroundMark x1="66720" y1="67396" x2="73760" y2="67615"/>
                        <a14:foregroundMark x1="73760" y1="67615" x2="76480" y2="70022"/>
                        <a14:foregroundMark x1="26400" y1="68053" x2="41600" y2="65208"/>
                        <a14:foregroundMark x1="41600" y1="65208" x2="68640" y2="67615"/>
                        <a14:foregroundMark x1="96480" y1="78118" x2="90400" y2="76149"/>
                        <a14:foregroundMark x1="90400" y1="76149" x2="88480" y2="72867"/>
                        <a14:foregroundMark x1="27200" y1="89059" x2="47200" y2="92123"/>
                        <a14:foregroundMark x1="47200" y1="92123" x2="53600" y2="91685"/>
                        <a14:foregroundMark x1="53600" y1="91685" x2="56640" y2="94092"/>
                        <a14:foregroundMark x1="59612" y1="62330" x2="57920" y2="66958"/>
                        <a14:foregroundMark x1="9120" y1="77024" x2="9120" y2="77024"/>
                        <a14:foregroundMark x1="20640" y1="94092" x2="20640" y2="94092"/>
                        <a14:foregroundMark x1="20480" y1="66740" x2="20480" y2="66740"/>
                        <a14:backgroundMark x1="32320" y1="61488" x2="39010" y2="62739"/>
                        <a14:backgroundMark x1="59948" y1="61775" x2="63520" y2="58425"/>
                        <a14:backgroundMark x1="63520" y1="58425" x2="68640" y2="60175"/>
                        <a14:backgroundMark x1="68480" y1="59081" x2="79840" y2="58643"/>
                        <a14:backgroundMark x1="88640" y1="55799" x2="93440" y2="50547"/>
                        <a14:backgroundMark x1="89440" y1="54705" x2="93120" y2="48578"/>
                        <a14:backgroundMark x1="90720" y1="58643" x2="90720" y2="54923"/>
                        <a14:backgroundMark x1="89600" y1="50985" x2="91520" y2="58425"/>
                        <a14:backgroundMark x1="92960" y1="47265" x2="92320" y2="49015"/>
                        <a14:backgroundMark x1="28640" y1="56236" x2="28640" y2="56236"/>
                        <a14:backgroundMark x1="20160" y1="58862" x2="20160" y2="58206"/>
                        <a14:backgroundMark x1="66880" y1="58862" x2="66880" y2="58862"/>
                        <a14:backgroundMark x1="19360" y1="57112" x2="22880" y2="57987"/>
                        <a14:backgroundMark x1="66240" y1="59300" x2="68320" y2="58862"/>
                        <a14:backgroundMark x1="36640" y1="59519" x2="44640" y2="60832"/>
                        <a14:backgroundMark x1="57440" y1="58862" x2="57440" y2="58862"/>
                        <a14:backgroundMark x1="45600" y1="59519" x2="48320" y2="59737"/>
                        <a14:backgroundMark x1="60000" y1="59081" x2="57120" y2="59300"/>
                        <a14:backgroundMark x1="8640" y1="80306" x2="5920" y2="83151"/>
                        <a14:backgroundMark x1="39360" y1="98031" x2="39360" y2="98031"/>
                        <a14:backgroundMark x1="39360" y1="98031" x2="39360" y2="98031"/>
                        <a14:backgroundMark x1="64160" y1="98249" x2="64160" y2="982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5546" y="2250976"/>
            <a:ext cx="5339854" cy="390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F436425-7A7E-4C40-8BE2-D083238865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7" b="100000" l="5839" r="100000">
                        <a14:foregroundMark x1="87591" y1="29909" x2="35036" y2="87009"/>
                        <a14:foregroundMark x1="35036" y1="87009" x2="20438" y2="92447"/>
                        <a14:foregroundMark x1="17518" y1="12991" x2="55474" y2="74018"/>
                        <a14:foregroundMark x1="55474" y1="74018" x2="75182" y2="83384"/>
                        <a14:foregroundMark x1="75182" y1="83384" x2="75182" y2="95770"/>
                        <a14:foregroundMark x1="75182" y1="95770" x2="75182" y2="95932"/>
                        <a14:foregroundMark x1="54745" y1="22659" x2="54745" y2="22659"/>
                        <a14:foregroundMark x1="20438" y1="5740" x2="20438" y2="5740"/>
                        <a14:foregroundMark x1="24088" y1="2719" x2="24818" y2="3625"/>
                        <a14:foregroundMark x1="86861" y1="25378" x2="86861" y2="25378"/>
                        <a14:foregroundMark x1="89051" y1="28399" x2="86861" y2="94562"/>
                        <a14:foregroundMark x1="77372" y1="51360" x2="77372" y2="51360"/>
                        <a14:backgroundMark x1="75912" y1="96073" x2="71533" y2="99698"/>
                        <a14:backgroundMark x1="75182" y1="48036" x2="69343" y2="49245"/>
                        <a14:backgroundMark x1="64234" y1="49849" x2="87591" y2="47734"/>
                        <a14:backgroundMark x1="91241" y1="48036" x2="97080" y2="48943"/>
                        <a14:backgroundMark x1="93431" y1="29003" x2="92701" y2="96979"/>
                        <a14:backgroundMark x1="72263" y1="66465" x2="72263" y2="66465"/>
                        <a14:backgroundMark x1="69343" y1="68882" x2="69343" y2="68882"/>
                        <a14:backgroundMark x1="72263" y1="85801" x2="72263" y2="85801"/>
                        <a14:backgroundMark x1="64964" y1="87915" x2="64964" y2="87915"/>
                        <a14:backgroundMark x1="82482" y1="86405" x2="82482" y2="86405"/>
                        <a14:backgroundMark x1="72993" y1="76133" x2="72993" y2="76133"/>
                        <a14:backgroundMark x1="69343" y1="96375" x2="69343" y2="96375"/>
                        <a14:backgroundMark x1="73723" y1="57100" x2="73723" y2="57100"/>
                        <a14:backgroundMark x1="71533" y1="59215" x2="71533" y2="59215"/>
                        <a14:backgroundMark x1="69343" y1="59215" x2="69343" y2="59215"/>
                        <a14:backgroundMark x1="82482" y1="57704" x2="82482" y2="57704"/>
                        <a14:backgroundMark x1="89051" y1="58610" x2="89051" y2="58610"/>
                        <a14:backgroundMark x1="76642" y1="46828" x2="76642" y2="46828"/>
                        <a14:backgroundMark x1="72993" y1="47432" x2="72993" y2="47432"/>
                        <a14:backgroundMark x1="86861" y1="49245" x2="86861" y2="49245"/>
                        <a14:backgroundMark x1="72263" y1="67069" x2="72263" y2="67069"/>
                        <a14:backgroundMark x1="69343" y1="67372" x2="69343" y2="67372"/>
                        <a14:backgroundMark x1="68613" y1="68278" x2="68613" y2="68278"/>
                        <a14:backgroundMark x1="93431" y1="48943" x2="82482" y2="48640"/>
                        <a14:backgroundMark x1="75182" y1="45921" x2="69343" y2="492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068322" y="2291080"/>
            <a:ext cx="1582864" cy="3824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EFB7A07-C229-491F-8320-245DCECAB342}"/>
              </a:ext>
            </a:extLst>
          </p:cNvPr>
          <p:cNvSpPr txBox="1"/>
          <p:nvPr/>
        </p:nvSpPr>
        <p:spPr>
          <a:xfrm>
            <a:off x="2033136" y="6248254"/>
            <a:ext cx="507772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PT" sz="1200" b="1" dirty="0"/>
              <a:t>Compartimento de um navio negreiro. Gravura que integra a obra “Notices of Brazil in 1828 and 1829”, de R. Walsh, publicada em Londres, em 1830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A421395-0FC9-4E18-A4B3-19B5F1085857}"/>
              </a:ext>
            </a:extLst>
          </p:cNvPr>
          <p:cNvSpPr/>
          <p:nvPr/>
        </p:nvSpPr>
        <p:spPr>
          <a:xfrm>
            <a:off x="5041900" y="3319272"/>
            <a:ext cx="2578100" cy="36442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A38D351F-84CC-4FFD-B9F6-86B10338E645}"/>
              </a:ext>
            </a:extLst>
          </p:cNvPr>
          <p:cNvCxnSpPr/>
          <p:nvPr/>
        </p:nvCxnSpPr>
        <p:spPr>
          <a:xfrm flipH="1">
            <a:off x="3810000" y="3776472"/>
            <a:ext cx="1981200" cy="3810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69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1982</TotalTime>
  <Words>1467</Words>
  <Application>Microsoft Office PowerPoint</Application>
  <PresentationFormat>Apresentação no Ecrã (4:3)</PresentationFormat>
  <Paragraphs>115</Paragraphs>
  <Slides>14</Slides>
  <Notes>11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14</vt:i4>
      </vt:variant>
    </vt:vector>
  </HeadingPairs>
  <TitlesOfParts>
    <vt:vector size="19" baseType="lpstr">
      <vt:lpstr>MS PGothic</vt:lpstr>
      <vt:lpstr>Arial</vt:lpstr>
      <vt:lpstr>Calibri</vt:lpstr>
      <vt:lpstr>Custom Design</vt:lpstr>
      <vt:lpstr>1_Custom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Silva</dc:creator>
  <cp:lastModifiedBy>Guilherme Domingos G. P. Tanissa</cp:lastModifiedBy>
  <cp:revision>125</cp:revision>
  <dcterms:created xsi:type="dcterms:W3CDTF">2020-12-14T11:51:29Z</dcterms:created>
  <dcterms:modified xsi:type="dcterms:W3CDTF">2025-09-30T16:03:50Z</dcterms:modified>
</cp:coreProperties>
</file>