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a" ContentType="audio/x-ms-wma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92" r:id="rId2"/>
    <p:sldId id="256" r:id="rId3"/>
    <p:sldId id="257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274" r:id="rId21"/>
    <p:sldId id="283" r:id="rId22"/>
    <p:sldId id="309" r:id="rId23"/>
    <p:sldId id="310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7" r:id="rId32"/>
    <p:sldId id="288" r:id="rId33"/>
    <p:sldId id="289" r:id="rId34"/>
    <p:sldId id="290" r:id="rId35"/>
    <p:sldId id="311" r:id="rId36"/>
  </p:sldIdLst>
  <p:sldSz cx="9144000" cy="6858000" type="screen4x3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290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593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82" y="78"/>
      </p:cViewPr>
      <p:guideLst>
        <p:guide orient="horz" pos="2137"/>
        <p:guide pos="290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849346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33844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41058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340280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53727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292907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247061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94193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32736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419441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087978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 userDrawn="1"/>
        </p:nvSpPr>
        <p:spPr>
          <a:xfrm rot="-60000">
            <a:off x="379711" y="488638"/>
            <a:ext cx="7634952" cy="545790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pt-PT" sz="2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 ROMANTISMO, EXPRESSÃO DA IDEOLOGIA LIBERAL</a:t>
            </a:r>
          </a:p>
        </p:txBody>
      </p:sp>
    </p:spTree>
    <p:extLst>
      <p:ext uri="{BB962C8B-B14F-4D97-AF65-F5344CB8AC3E}">
        <p14:creationId xmlns:p14="http://schemas.microsoft.com/office/powerpoint/2010/main" val="1440898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9000">
                <a:srgbClr val="FFC000">
                  <a:shade val="30000"/>
                  <a:satMod val="115000"/>
                </a:srgbClr>
              </a:gs>
              <a:gs pos="72000">
                <a:srgbClr val="FFC000">
                  <a:shade val="67500"/>
                  <a:satMod val="115000"/>
                </a:srgbClr>
              </a:gs>
              <a:gs pos="100000">
                <a:srgbClr val="F6C100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pt-PT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 userDrawn="1"/>
        </p:nvSpPr>
        <p:spPr>
          <a:xfrm>
            <a:off x="12249" y="122112"/>
            <a:ext cx="7680755" cy="327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00"/>
              </a:lnSpc>
            </a:pPr>
            <a:r>
              <a:rPr lang="pt-PT" sz="24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 ROMANTISMO, EXPRESSÃO DA IDEOLOGIA LIBERAL</a:t>
            </a:r>
          </a:p>
        </p:txBody>
      </p:sp>
      <p:sp>
        <p:nvSpPr>
          <p:cNvPr id="2" name="Rounded Rectangle 1"/>
          <p:cNvSpPr/>
          <p:nvPr userDrawn="1"/>
        </p:nvSpPr>
        <p:spPr>
          <a:xfrm>
            <a:off x="0" y="476672"/>
            <a:ext cx="9036495" cy="6296087"/>
          </a:xfrm>
          <a:custGeom>
            <a:avLst/>
            <a:gdLst>
              <a:gd name="connsiteX0" fmla="*/ 0 w 9200542"/>
              <a:gd name="connsiteY0" fmla="*/ 227981 h 6296087"/>
              <a:gd name="connsiteX1" fmla="*/ 227981 w 9200542"/>
              <a:gd name="connsiteY1" fmla="*/ 0 h 6296087"/>
              <a:gd name="connsiteX2" fmla="*/ 8972561 w 9200542"/>
              <a:gd name="connsiteY2" fmla="*/ 0 h 6296087"/>
              <a:gd name="connsiteX3" fmla="*/ 9200542 w 9200542"/>
              <a:gd name="connsiteY3" fmla="*/ 227981 h 6296087"/>
              <a:gd name="connsiteX4" fmla="*/ 9200542 w 9200542"/>
              <a:gd name="connsiteY4" fmla="*/ 6068106 h 6296087"/>
              <a:gd name="connsiteX5" fmla="*/ 8972561 w 9200542"/>
              <a:gd name="connsiteY5" fmla="*/ 6296087 h 6296087"/>
              <a:gd name="connsiteX6" fmla="*/ 227981 w 9200542"/>
              <a:gd name="connsiteY6" fmla="*/ 6296087 h 6296087"/>
              <a:gd name="connsiteX7" fmla="*/ 0 w 9200542"/>
              <a:gd name="connsiteY7" fmla="*/ 6068106 h 6296087"/>
              <a:gd name="connsiteX8" fmla="*/ 0 w 9200542"/>
              <a:gd name="connsiteY8" fmla="*/ 227981 h 6296087"/>
              <a:gd name="connsiteX0" fmla="*/ 0 w 9200542"/>
              <a:gd name="connsiteY0" fmla="*/ 6068106 h 6296087"/>
              <a:gd name="connsiteX1" fmla="*/ 227981 w 9200542"/>
              <a:gd name="connsiteY1" fmla="*/ 0 h 6296087"/>
              <a:gd name="connsiteX2" fmla="*/ 8972561 w 9200542"/>
              <a:gd name="connsiteY2" fmla="*/ 0 h 6296087"/>
              <a:gd name="connsiteX3" fmla="*/ 9200542 w 9200542"/>
              <a:gd name="connsiteY3" fmla="*/ 227981 h 6296087"/>
              <a:gd name="connsiteX4" fmla="*/ 9200542 w 9200542"/>
              <a:gd name="connsiteY4" fmla="*/ 6068106 h 6296087"/>
              <a:gd name="connsiteX5" fmla="*/ 8972561 w 9200542"/>
              <a:gd name="connsiteY5" fmla="*/ 6296087 h 6296087"/>
              <a:gd name="connsiteX6" fmla="*/ 227981 w 9200542"/>
              <a:gd name="connsiteY6" fmla="*/ 6296087 h 6296087"/>
              <a:gd name="connsiteX7" fmla="*/ 0 w 9200542"/>
              <a:gd name="connsiteY7" fmla="*/ 6068106 h 6296087"/>
              <a:gd name="connsiteX0" fmla="*/ 1093072 w 10065633"/>
              <a:gd name="connsiteY0" fmla="*/ 6296087 h 6296087"/>
              <a:gd name="connsiteX1" fmla="*/ 1093072 w 10065633"/>
              <a:gd name="connsiteY1" fmla="*/ 0 h 6296087"/>
              <a:gd name="connsiteX2" fmla="*/ 9837652 w 10065633"/>
              <a:gd name="connsiteY2" fmla="*/ 0 h 6296087"/>
              <a:gd name="connsiteX3" fmla="*/ 10065633 w 10065633"/>
              <a:gd name="connsiteY3" fmla="*/ 227981 h 6296087"/>
              <a:gd name="connsiteX4" fmla="*/ 10065633 w 10065633"/>
              <a:gd name="connsiteY4" fmla="*/ 6068106 h 6296087"/>
              <a:gd name="connsiteX5" fmla="*/ 9837652 w 10065633"/>
              <a:gd name="connsiteY5" fmla="*/ 6296087 h 6296087"/>
              <a:gd name="connsiteX6" fmla="*/ 1093072 w 10065633"/>
              <a:gd name="connsiteY6" fmla="*/ 6296087 h 6296087"/>
              <a:gd name="connsiteX0" fmla="*/ 1223279 w 10195840"/>
              <a:gd name="connsiteY0" fmla="*/ 6296087 h 6296087"/>
              <a:gd name="connsiteX1" fmla="*/ 1223279 w 10195840"/>
              <a:gd name="connsiteY1" fmla="*/ 0 h 6296087"/>
              <a:gd name="connsiteX2" fmla="*/ 9967859 w 10195840"/>
              <a:gd name="connsiteY2" fmla="*/ 0 h 6296087"/>
              <a:gd name="connsiteX3" fmla="*/ 10195840 w 10195840"/>
              <a:gd name="connsiteY3" fmla="*/ 227981 h 6296087"/>
              <a:gd name="connsiteX4" fmla="*/ 10195840 w 10195840"/>
              <a:gd name="connsiteY4" fmla="*/ 6068106 h 6296087"/>
              <a:gd name="connsiteX5" fmla="*/ 9967859 w 10195840"/>
              <a:gd name="connsiteY5" fmla="*/ 6296087 h 6296087"/>
              <a:gd name="connsiteX6" fmla="*/ 1223279 w 10195840"/>
              <a:gd name="connsiteY6" fmla="*/ 6296087 h 6296087"/>
              <a:gd name="connsiteX0" fmla="*/ 647747 w 9620308"/>
              <a:gd name="connsiteY0" fmla="*/ 6296087 h 6296087"/>
              <a:gd name="connsiteX1" fmla="*/ 647747 w 9620308"/>
              <a:gd name="connsiteY1" fmla="*/ 0 h 6296087"/>
              <a:gd name="connsiteX2" fmla="*/ 9392327 w 9620308"/>
              <a:gd name="connsiteY2" fmla="*/ 0 h 6296087"/>
              <a:gd name="connsiteX3" fmla="*/ 9620308 w 9620308"/>
              <a:gd name="connsiteY3" fmla="*/ 227981 h 6296087"/>
              <a:gd name="connsiteX4" fmla="*/ 9620308 w 9620308"/>
              <a:gd name="connsiteY4" fmla="*/ 6068106 h 6296087"/>
              <a:gd name="connsiteX5" fmla="*/ 9392327 w 9620308"/>
              <a:gd name="connsiteY5" fmla="*/ 6296087 h 6296087"/>
              <a:gd name="connsiteX6" fmla="*/ 647747 w 9620308"/>
              <a:gd name="connsiteY6" fmla="*/ 6296087 h 6296087"/>
              <a:gd name="connsiteX0" fmla="*/ 0 w 8972561"/>
              <a:gd name="connsiteY0" fmla="*/ 6296087 h 6296087"/>
              <a:gd name="connsiteX1" fmla="*/ 0 w 8972561"/>
              <a:gd name="connsiteY1" fmla="*/ 0 h 6296087"/>
              <a:gd name="connsiteX2" fmla="*/ 8744580 w 8972561"/>
              <a:gd name="connsiteY2" fmla="*/ 0 h 6296087"/>
              <a:gd name="connsiteX3" fmla="*/ 8972561 w 8972561"/>
              <a:gd name="connsiteY3" fmla="*/ 227981 h 6296087"/>
              <a:gd name="connsiteX4" fmla="*/ 8972561 w 8972561"/>
              <a:gd name="connsiteY4" fmla="*/ 6068106 h 6296087"/>
              <a:gd name="connsiteX5" fmla="*/ 8744580 w 8972561"/>
              <a:gd name="connsiteY5" fmla="*/ 6296087 h 6296087"/>
              <a:gd name="connsiteX6" fmla="*/ 0 w 8972561"/>
              <a:gd name="connsiteY6" fmla="*/ 6296087 h 62960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72561" h="6296087">
                <a:moveTo>
                  <a:pt x="0" y="6296087"/>
                </a:moveTo>
                <a:lnTo>
                  <a:pt x="0" y="0"/>
                </a:lnTo>
                <a:lnTo>
                  <a:pt x="8744580" y="0"/>
                </a:lnTo>
                <a:cubicBezTo>
                  <a:pt x="8870490" y="0"/>
                  <a:pt x="8972561" y="102071"/>
                  <a:pt x="8972561" y="227981"/>
                </a:cubicBezTo>
                <a:lnTo>
                  <a:pt x="8972561" y="6068106"/>
                </a:lnTo>
                <a:cubicBezTo>
                  <a:pt x="8972561" y="6194016"/>
                  <a:pt x="8870490" y="6296087"/>
                  <a:pt x="8744580" y="6296087"/>
                </a:cubicBezTo>
                <a:lnTo>
                  <a:pt x="0" y="629608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88900" dist="381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pt-PT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181C9-5658-4D71-8233-E4A921FC6411}" type="datetimeFigureOut">
              <a:rPr lang="pt-PT" smtClean="0"/>
              <a:t>05/03/2026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17584-6934-4F32-B531-2347A4C28E55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302927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1.wma"/><Relationship Id="rId1" Type="http://schemas.openxmlformats.org/officeDocument/2006/relationships/audio" Target="NULL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2.wma"/><Relationship Id="rId1" Type="http://schemas.openxmlformats.org/officeDocument/2006/relationships/audio" Target="NULL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3.wma"/><Relationship Id="rId1" Type="http://schemas.openxmlformats.org/officeDocument/2006/relationships/audio" Target="NULL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4.wma"/><Relationship Id="rId1" Type="http://schemas.openxmlformats.org/officeDocument/2006/relationships/audio" Target="NULL" TargetMode="External"/><Relationship Id="rId6" Type="http://schemas.openxmlformats.org/officeDocument/2006/relationships/image" Target="../media/image29.png"/><Relationship Id="rId5" Type="http://schemas.openxmlformats.org/officeDocument/2006/relationships/image" Target="../media/image17.png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7.png"/><Relationship Id="rId2" Type="http://schemas.microsoft.com/office/2007/relationships/media" Target="../media/media5.wma"/><Relationship Id="rId1" Type="http://schemas.openxmlformats.org/officeDocument/2006/relationships/audio" Target="NULL" TargetMode="Externa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slideLayout" Target="../slideLayouts/slideLayout13.xml"/><Relationship Id="rId7" Type="http://schemas.openxmlformats.org/officeDocument/2006/relationships/slide" Target="slide27.xml"/><Relationship Id="rId2" Type="http://schemas.microsoft.com/office/2007/relationships/media" Target="../media/media6.wma"/><Relationship Id="rId1" Type="http://schemas.openxmlformats.org/officeDocument/2006/relationships/audio" Target="NULL" TargetMode="External"/><Relationship Id="rId6" Type="http://schemas.openxmlformats.org/officeDocument/2006/relationships/slide" Target="slide26.xml"/><Relationship Id="rId11" Type="http://schemas.openxmlformats.org/officeDocument/2006/relationships/image" Target="../media/image17.png"/><Relationship Id="rId5" Type="http://schemas.openxmlformats.org/officeDocument/2006/relationships/slide" Target="slide25.xml"/><Relationship Id="rId10" Type="http://schemas.openxmlformats.org/officeDocument/2006/relationships/slide" Target="slide30.xml"/><Relationship Id="rId4" Type="http://schemas.openxmlformats.org/officeDocument/2006/relationships/image" Target="../media/image33.png"/><Relationship Id="rId9" Type="http://schemas.openxmlformats.org/officeDocument/2006/relationships/slide" Target="slide2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7.wma"/><Relationship Id="rId1" Type="http://schemas.microsoft.com/office/2007/relationships/media" Target="../media/media7.wma"/><Relationship Id="rId6" Type="http://schemas.openxmlformats.org/officeDocument/2006/relationships/slide" Target="slide23.xml"/><Relationship Id="rId5" Type="http://schemas.openxmlformats.org/officeDocument/2006/relationships/image" Target="../media/image17.png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8.wma"/><Relationship Id="rId1" Type="http://schemas.openxmlformats.org/officeDocument/2006/relationships/audio" Target="NULL" TargetMode="External"/><Relationship Id="rId6" Type="http://schemas.openxmlformats.org/officeDocument/2006/relationships/slide" Target="slide23.xml"/><Relationship Id="rId5" Type="http://schemas.openxmlformats.org/officeDocument/2006/relationships/image" Target="../media/image17.png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9.wma"/><Relationship Id="rId1" Type="http://schemas.openxmlformats.org/officeDocument/2006/relationships/audio" Target="NULL" TargetMode="External"/><Relationship Id="rId6" Type="http://schemas.openxmlformats.org/officeDocument/2006/relationships/image" Target="../media/image17.png"/><Relationship Id="rId5" Type="http://schemas.openxmlformats.org/officeDocument/2006/relationships/image" Target="../media/image36.png"/><Relationship Id="rId4" Type="http://schemas.openxmlformats.org/officeDocument/2006/relationships/slide" Target="slide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10.wma"/><Relationship Id="rId1" Type="http://schemas.openxmlformats.org/officeDocument/2006/relationships/audio" Target="NULL" TargetMode="External"/><Relationship Id="rId5" Type="http://schemas.openxmlformats.org/officeDocument/2006/relationships/slide" Target="slide23.xml"/><Relationship Id="rId4" Type="http://schemas.openxmlformats.org/officeDocument/2006/relationships/image" Target="../media/image1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microsoft.com/office/2007/relationships/media" Target="../media/media12.wma"/><Relationship Id="rId7" Type="http://schemas.openxmlformats.org/officeDocument/2006/relationships/image" Target="../media/image17.png"/><Relationship Id="rId2" Type="http://schemas.microsoft.com/office/2007/relationships/media" Target="../media/media11.wma"/><Relationship Id="rId1" Type="http://schemas.openxmlformats.org/officeDocument/2006/relationships/audio" Target="NULL" TargetMode="Externa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13.wma"/><Relationship Id="rId1" Type="http://schemas.openxmlformats.org/officeDocument/2006/relationships/audio" Target="NULL" TargetMode="External"/><Relationship Id="rId6" Type="http://schemas.openxmlformats.org/officeDocument/2006/relationships/slide" Target="slide23.xml"/><Relationship Id="rId5" Type="http://schemas.openxmlformats.org/officeDocument/2006/relationships/image" Target="../media/image17.png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356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4294967295"/>
          </p:nvPr>
        </p:nvSpPr>
        <p:spPr>
          <a:xfrm>
            <a:off x="1693741" y="6096000"/>
            <a:ext cx="1583909" cy="544513"/>
          </a:xfrm>
          <a:solidFill>
            <a:srgbClr val="00B05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pt-PT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Barroco</a:t>
            </a:r>
          </a:p>
        </p:txBody>
      </p:sp>
      <p:cxnSp>
        <p:nvCxnSpPr>
          <p:cNvPr id="5" name="Conexão reta 4"/>
          <p:cNvCxnSpPr/>
          <p:nvPr/>
        </p:nvCxnSpPr>
        <p:spPr>
          <a:xfrm flipV="1">
            <a:off x="-164020" y="3581908"/>
            <a:ext cx="10766738" cy="1"/>
          </a:xfrm>
          <a:prstGeom prst="line">
            <a:avLst/>
          </a:prstGeom>
          <a:ln w="5715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Conexão reta unidirecional 9"/>
          <p:cNvCxnSpPr>
            <a:stCxn id="3" idx="0"/>
          </p:cNvCxnSpPr>
          <p:nvPr/>
        </p:nvCxnSpPr>
        <p:spPr>
          <a:xfrm flipV="1">
            <a:off x="2485696" y="3626070"/>
            <a:ext cx="2846" cy="246993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ubtítulo 2"/>
          <p:cNvSpPr txBox="1">
            <a:spLocks/>
          </p:cNvSpPr>
          <p:nvPr/>
        </p:nvSpPr>
        <p:spPr>
          <a:xfrm>
            <a:off x="3298184" y="581830"/>
            <a:ext cx="1738649" cy="54495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Neoclássico</a:t>
            </a:r>
          </a:p>
        </p:txBody>
      </p:sp>
      <p:cxnSp>
        <p:nvCxnSpPr>
          <p:cNvPr id="16" name="Conexão reta unidirecional 15"/>
          <p:cNvCxnSpPr/>
          <p:nvPr/>
        </p:nvCxnSpPr>
        <p:spPr>
          <a:xfrm flipH="1">
            <a:off x="4167508" y="1210810"/>
            <a:ext cx="1" cy="2362707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Subtítulo 2"/>
          <p:cNvSpPr txBox="1">
            <a:spLocks/>
          </p:cNvSpPr>
          <p:nvPr/>
        </p:nvSpPr>
        <p:spPr>
          <a:xfrm>
            <a:off x="4970875" y="6096209"/>
            <a:ext cx="1832021" cy="544959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Romantismo</a:t>
            </a:r>
          </a:p>
        </p:txBody>
      </p:sp>
      <p:cxnSp>
        <p:nvCxnSpPr>
          <p:cNvPr id="19" name="Conexão reta unidirecional 18"/>
          <p:cNvCxnSpPr>
            <a:stCxn id="17" idx="0"/>
          </p:cNvCxnSpPr>
          <p:nvPr/>
        </p:nvCxnSpPr>
        <p:spPr>
          <a:xfrm flipV="1">
            <a:off x="5886886" y="3623654"/>
            <a:ext cx="1609" cy="2472555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ubtítulo 2"/>
          <p:cNvSpPr txBox="1">
            <a:spLocks/>
          </p:cNvSpPr>
          <p:nvPr/>
        </p:nvSpPr>
        <p:spPr>
          <a:xfrm>
            <a:off x="5995392" y="581830"/>
            <a:ext cx="2991120" cy="567856"/>
          </a:xfrm>
          <a:prstGeom prst="rect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Realismo/Naturalismo</a:t>
            </a:r>
          </a:p>
        </p:txBody>
      </p:sp>
      <p:cxnSp>
        <p:nvCxnSpPr>
          <p:cNvPr id="22" name="Conexão reta unidirecional 21"/>
          <p:cNvCxnSpPr/>
          <p:nvPr/>
        </p:nvCxnSpPr>
        <p:spPr>
          <a:xfrm>
            <a:off x="7490952" y="1233706"/>
            <a:ext cx="1610" cy="2339811"/>
          </a:xfrm>
          <a:prstGeom prst="straightConnector1">
            <a:avLst/>
          </a:prstGeom>
          <a:ln>
            <a:solidFill>
              <a:srgbClr val="C00000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Subtítulo 2"/>
          <p:cNvSpPr txBox="1">
            <a:spLocks/>
          </p:cNvSpPr>
          <p:nvPr/>
        </p:nvSpPr>
        <p:spPr>
          <a:xfrm>
            <a:off x="154353" y="581830"/>
            <a:ext cx="1956784" cy="544959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Renascimento</a:t>
            </a:r>
          </a:p>
        </p:txBody>
      </p:sp>
      <p:cxnSp>
        <p:nvCxnSpPr>
          <p:cNvPr id="30" name="Conexão reta unidirecional 29"/>
          <p:cNvCxnSpPr/>
          <p:nvPr/>
        </p:nvCxnSpPr>
        <p:spPr>
          <a:xfrm flipH="1">
            <a:off x="1106143" y="1189849"/>
            <a:ext cx="26602" cy="2383668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Imagem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667" y="3658246"/>
            <a:ext cx="1944950" cy="2080403"/>
          </a:xfrm>
          <a:prstGeom prst="rect">
            <a:avLst/>
          </a:prstGeom>
        </p:spPr>
      </p:pic>
      <p:pic>
        <p:nvPicPr>
          <p:cNvPr id="37" name="Imagem 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5291" y="1340498"/>
            <a:ext cx="2038712" cy="2172932"/>
          </a:xfrm>
          <a:prstGeom prst="rect">
            <a:avLst/>
          </a:prstGeom>
        </p:spPr>
      </p:pic>
      <p:pic>
        <p:nvPicPr>
          <p:cNvPr id="38" name="Imagem 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7652" y="3658246"/>
            <a:ext cx="2709044" cy="2100034"/>
          </a:xfrm>
          <a:prstGeom prst="rect">
            <a:avLst/>
          </a:prstGeom>
        </p:spPr>
      </p:pic>
      <p:pic>
        <p:nvPicPr>
          <p:cNvPr id="39" name="Imagem 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8447" y="1334814"/>
            <a:ext cx="1704328" cy="2181393"/>
          </a:xfrm>
          <a:prstGeom prst="rect">
            <a:avLst/>
          </a:prstGeom>
        </p:spPr>
      </p:pic>
      <p:pic>
        <p:nvPicPr>
          <p:cNvPr id="40" name="Imagem 3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756" y="3658245"/>
            <a:ext cx="2708448" cy="2105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83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8" y="1600254"/>
            <a:ext cx="4729654" cy="4464215"/>
          </a:xfrm>
        </p:spPr>
        <p:txBody>
          <a:bodyPr>
            <a:noAutofit/>
          </a:bodyPr>
          <a:lstStyle/>
          <a:p>
            <a:pPr marL="179388" indent="-179388">
              <a:lnSpc>
                <a:spcPct val="100000"/>
              </a:lnSpc>
              <a:spcBef>
                <a:spcPts val="1200"/>
              </a:spcBef>
            </a:pPr>
            <a:r>
              <a:rPr lang="pt-PT" sz="2200" dirty="0"/>
              <a:t>Designa o movimento artístico e intelectual que se iniciou no final do século XVIII e se prolongou durante a primeira metade do século XIX.</a:t>
            </a:r>
          </a:p>
          <a:p>
            <a:pPr marL="179388" indent="-179388">
              <a:lnSpc>
                <a:spcPct val="100000"/>
              </a:lnSpc>
              <a:spcBef>
                <a:spcPts val="1200"/>
              </a:spcBef>
            </a:pPr>
            <a:r>
              <a:rPr lang="pt-PT" sz="2200" dirty="0"/>
              <a:t>Enquanto corrente estética e artística, constituiu-se como uma reação contra a razão e o classicismo.</a:t>
            </a:r>
          </a:p>
          <a:p>
            <a:pPr marL="179388" indent="-179388">
              <a:lnSpc>
                <a:spcPct val="100000"/>
              </a:lnSpc>
              <a:spcBef>
                <a:spcPts val="1200"/>
              </a:spcBef>
            </a:pPr>
            <a:r>
              <a:rPr lang="pt-PT" sz="2200" dirty="0"/>
              <a:t>Valorizou a emoção, o indivíduo, a subjetividade e a espontaneidade.</a:t>
            </a:r>
          </a:p>
          <a:p>
            <a:pPr marL="179388" indent="-179388">
              <a:lnSpc>
                <a:spcPct val="100000"/>
              </a:lnSpc>
              <a:spcBef>
                <a:spcPts val="1200"/>
              </a:spcBef>
            </a:pPr>
            <a:r>
              <a:rPr lang="pt-PT" sz="2200" dirty="0"/>
              <a:t>Procurou a liberdade de expressão dos sentimentos.</a:t>
            </a: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0896" y="1397876"/>
            <a:ext cx="3896224" cy="486015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82009" y="616157"/>
            <a:ext cx="4659927" cy="748886"/>
          </a:xfrm>
          <a:prstGeom prst="snip2DiagRect">
            <a:avLst>
              <a:gd name="adj1" fmla="val 0"/>
              <a:gd name="adj2" fmla="val 15471"/>
            </a:avLst>
          </a:prstGeom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3200" b="1" dirty="0"/>
              <a:t>O que é o Romantismo?</a:t>
            </a:r>
          </a:p>
        </p:txBody>
      </p:sp>
      <p:sp>
        <p:nvSpPr>
          <p:cNvPr id="8" name="Rectângulo 4"/>
          <p:cNvSpPr/>
          <p:nvPr/>
        </p:nvSpPr>
        <p:spPr>
          <a:xfrm>
            <a:off x="5034451" y="6365153"/>
            <a:ext cx="3998313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Eugène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Delacroix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Hamlet</a:t>
            </a:r>
            <a:r>
              <a:rPr lang="pt-PT" sz="1400" dirty="0">
                <a:latin typeface="+mn-lt"/>
              </a:rPr>
              <a:t>, óleo s/tela, 1834.</a:t>
            </a:r>
          </a:p>
        </p:txBody>
      </p:sp>
    </p:spTree>
    <p:extLst>
      <p:ext uri="{BB962C8B-B14F-4D97-AF65-F5344CB8AC3E}">
        <p14:creationId xmlns:p14="http://schemas.microsoft.com/office/powerpoint/2010/main" val="236507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8" y="1600254"/>
            <a:ext cx="3047998" cy="44642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400" dirty="0"/>
              <a:t>O Romantismo desenvolveu-se no ambiente da Europa revolucionária, onde os ideais de liberdade e de igualdade dominavam a vida e ação dos homens.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14984" y="595136"/>
            <a:ext cx="6202363" cy="748886"/>
          </a:xfrm>
          <a:prstGeom prst="snip2DiagRect">
            <a:avLst>
              <a:gd name="adj1" fmla="val 0"/>
              <a:gd name="adj2" fmla="val 15471"/>
            </a:avLst>
          </a:prstGeom>
          <a:noFill/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3200" b="1" dirty="0"/>
              <a:t>Contexto histórico do Romantismo</a:t>
            </a:r>
          </a:p>
        </p:txBody>
      </p:sp>
      <p:sp>
        <p:nvSpPr>
          <p:cNvPr id="8" name="Rectângulo 4"/>
          <p:cNvSpPr/>
          <p:nvPr/>
        </p:nvSpPr>
        <p:spPr>
          <a:xfrm>
            <a:off x="4193629" y="6060353"/>
            <a:ext cx="483913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Eugène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Delacroix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Liberdade Guiando o Povo</a:t>
            </a:r>
            <a:r>
              <a:rPr lang="pt-PT" sz="1400" dirty="0">
                <a:latin typeface="+mn-lt"/>
              </a:rPr>
              <a:t>, óleo s/tela, 1834.</a:t>
            </a:r>
          </a:p>
        </p:txBody>
      </p:sp>
      <p:pic>
        <p:nvPicPr>
          <p:cNvPr id="6" name="Image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6834" y="1524001"/>
            <a:ext cx="5610997" cy="44398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04783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5216" y="735724"/>
            <a:ext cx="3530650" cy="53142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7" y="1600254"/>
            <a:ext cx="5339253" cy="44642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400" dirty="0"/>
              <a:t>O mundo do Homem romântico assumiu um novo sentido.</a:t>
            </a:r>
          </a:p>
          <a:p>
            <a:pPr marL="0" indent="0">
              <a:buNone/>
            </a:pPr>
            <a:r>
              <a:rPr lang="pt-PT" sz="2400" dirty="0"/>
              <a:t>A valorização da liberdade levou-o a recusar todas as formas de absolutismo.</a:t>
            </a:r>
          </a:p>
          <a:p>
            <a:pPr marL="0" indent="0">
              <a:buNone/>
            </a:pPr>
            <a:r>
              <a:rPr lang="pt-PT" sz="2400" dirty="0"/>
              <a:t>Defendeu a liberdade dos povos e os nacionalismos, através da revolta contra a opressão dos regimes autocráticos.</a:t>
            </a:r>
          </a:p>
          <a:p>
            <a:pPr marL="0" indent="0">
              <a:buNone/>
            </a:pPr>
            <a:endParaRPr lang="pt-PT" sz="2400" dirty="0"/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14984" y="595136"/>
            <a:ext cx="6202363" cy="748886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3200" b="1" dirty="0"/>
              <a:t>Contexto histórico do Romantismo</a:t>
            </a:r>
          </a:p>
        </p:txBody>
      </p:sp>
      <p:sp>
        <p:nvSpPr>
          <p:cNvPr id="8" name="Rectângulo 4"/>
          <p:cNvSpPr/>
          <p:nvPr/>
        </p:nvSpPr>
        <p:spPr>
          <a:xfrm>
            <a:off x="4193629" y="6060353"/>
            <a:ext cx="483913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Eugène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Delacroix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Grécia nas ruínas de </a:t>
            </a:r>
            <a:r>
              <a:rPr lang="pt-PT" sz="1400" i="1" dirty="0" err="1">
                <a:latin typeface="+mn-lt"/>
              </a:rPr>
              <a:t>Missolonghi</a:t>
            </a:r>
            <a:r>
              <a:rPr lang="pt-PT" sz="1400" dirty="0">
                <a:latin typeface="+mn-lt"/>
              </a:rPr>
              <a:t>,</a:t>
            </a:r>
            <a:br>
              <a:rPr lang="pt-PT" sz="1400" dirty="0">
                <a:latin typeface="+mn-lt"/>
              </a:rPr>
            </a:br>
            <a:r>
              <a:rPr lang="pt-PT" sz="1400" dirty="0">
                <a:latin typeface="+mn-lt"/>
              </a:rPr>
              <a:t>óleo s/tela, 1826.</a:t>
            </a:r>
          </a:p>
        </p:txBody>
      </p:sp>
    </p:spTree>
    <p:extLst>
      <p:ext uri="{BB962C8B-B14F-4D97-AF65-F5344CB8AC3E}">
        <p14:creationId xmlns:p14="http://schemas.microsoft.com/office/powerpoint/2010/main" val="3587269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8" y="1547705"/>
            <a:ext cx="4309240" cy="1153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400" dirty="0"/>
              <a:t>O movimento romântico assumiu-se como uma rutura com o neoclássico marcado pelo: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14984" y="595136"/>
            <a:ext cx="6202363" cy="748886"/>
          </a:xfrm>
          <a:prstGeom prst="snip2DiagRect">
            <a:avLst>
              <a:gd name="adj1" fmla="val 0"/>
              <a:gd name="adj2" fmla="val 15471"/>
            </a:avLst>
          </a:prstGeom>
          <a:noFill/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3200" b="1" dirty="0"/>
              <a:t>Contexto histórico do Romantismo</a:t>
            </a:r>
          </a:p>
        </p:txBody>
      </p:sp>
      <p:sp>
        <p:nvSpPr>
          <p:cNvPr id="8" name="Rectângulo 4"/>
          <p:cNvSpPr/>
          <p:nvPr/>
        </p:nvSpPr>
        <p:spPr>
          <a:xfrm>
            <a:off x="4193629" y="6060353"/>
            <a:ext cx="483913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Eugène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Delacroix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Grécia nas ruínas de </a:t>
            </a:r>
            <a:r>
              <a:rPr lang="pt-PT" sz="1400" i="1" dirty="0" err="1">
                <a:latin typeface="+mn-lt"/>
              </a:rPr>
              <a:t>Missolonghi</a:t>
            </a:r>
            <a:r>
              <a:rPr lang="pt-PT" sz="1400" dirty="0">
                <a:latin typeface="+mn-lt"/>
              </a:rPr>
              <a:t>,</a:t>
            </a:r>
            <a:br>
              <a:rPr lang="pt-PT" sz="1400" dirty="0">
                <a:latin typeface="+mn-lt"/>
              </a:rPr>
            </a:br>
            <a:r>
              <a:rPr lang="pt-PT" sz="1400" dirty="0">
                <a:latin typeface="+mn-lt"/>
              </a:rPr>
              <a:t>óleo s/tela, 1826.</a:t>
            </a:r>
          </a:p>
        </p:txBody>
      </p:sp>
      <p:pic>
        <p:nvPicPr>
          <p:cNvPr id="6" name="Imagem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074" y="1418899"/>
            <a:ext cx="3874563" cy="46140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Marcador de Posição de Conteúdo 2"/>
          <p:cNvSpPr txBox="1">
            <a:spLocks/>
          </p:cNvSpPr>
          <p:nvPr/>
        </p:nvSpPr>
        <p:spPr>
          <a:xfrm>
            <a:off x="346844" y="2745882"/>
            <a:ext cx="3237183" cy="18786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pt-PT" sz="2200" dirty="0"/>
              <a:t>gosto clássico;</a:t>
            </a:r>
          </a:p>
          <a:p>
            <a:pPr>
              <a:buFontTx/>
              <a:buChar char="-"/>
            </a:pPr>
            <a:r>
              <a:rPr lang="pt-PT" sz="2200" dirty="0"/>
              <a:t>equilíbrio e harmonia;</a:t>
            </a:r>
          </a:p>
          <a:p>
            <a:pPr>
              <a:buFontTx/>
              <a:buChar char="-"/>
            </a:pPr>
            <a:r>
              <a:rPr lang="pt-PT" sz="2200" dirty="0"/>
              <a:t>sentido de idealização;</a:t>
            </a:r>
          </a:p>
          <a:p>
            <a:pPr>
              <a:buFontTx/>
              <a:buChar char="-"/>
            </a:pPr>
            <a:r>
              <a:rPr lang="pt-PT" sz="2200" dirty="0"/>
              <a:t>realismo das figuras.</a:t>
            </a:r>
          </a:p>
        </p:txBody>
      </p:sp>
      <p:sp>
        <p:nvSpPr>
          <p:cNvPr id="11" name="Seta para baixo 3"/>
          <p:cNvSpPr/>
          <p:nvPr/>
        </p:nvSpPr>
        <p:spPr>
          <a:xfrm rot="5400000">
            <a:off x="1818985" y="4450462"/>
            <a:ext cx="460046" cy="778788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2" name="CaixaDeTexto 6"/>
          <p:cNvSpPr txBox="1"/>
          <p:nvPr/>
        </p:nvSpPr>
        <p:spPr>
          <a:xfrm>
            <a:off x="199697" y="5144506"/>
            <a:ext cx="4372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400" dirty="0"/>
              <a:t>Estes valores estéticos eram considerados pela burguesia como artificiais e sofisticados.</a:t>
            </a:r>
          </a:p>
        </p:txBody>
      </p:sp>
    </p:spTree>
    <p:extLst>
      <p:ext uri="{BB962C8B-B14F-4D97-AF65-F5344CB8AC3E}">
        <p14:creationId xmlns:p14="http://schemas.microsoft.com/office/powerpoint/2010/main" val="492917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2207" y="729920"/>
            <a:ext cx="4093387" cy="5239536"/>
          </a:xfrm>
          <a:prstGeom prst="rect">
            <a:avLst/>
          </a:prstGeom>
        </p:spPr>
      </p:pic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8" y="1547705"/>
            <a:ext cx="4309240" cy="53334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400" dirty="0"/>
              <a:t>O Romantismo procurou: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14984" y="595136"/>
            <a:ext cx="6202363" cy="748886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3200" b="1" dirty="0"/>
              <a:t>Contexto histórico do Romantismo</a:t>
            </a:r>
          </a:p>
        </p:txBody>
      </p:sp>
      <p:sp>
        <p:nvSpPr>
          <p:cNvPr id="8" name="Rectângulo 4"/>
          <p:cNvSpPr/>
          <p:nvPr/>
        </p:nvSpPr>
        <p:spPr>
          <a:xfrm>
            <a:off x="4193629" y="6060353"/>
            <a:ext cx="483913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Caspar</a:t>
            </a:r>
            <a:r>
              <a:rPr lang="pt-PT" sz="1400" b="1" dirty="0">
                <a:latin typeface="+mn-lt"/>
              </a:rPr>
              <a:t> David Friedrich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Caminhante sobre um mar de névoa</a:t>
            </a:r>
            <a:r>
              <a:rPr lang="pt-PT" sz="1400" dirty="0">
                <a:latin typeface="+mn-lt"/>
              </a:rPr>
              <a:t>,</a:t>
            </a:r>
            <a:br>
              <a:rPr lang="pt-PT" sz="1400" dirty="0">
                <a:latin typeface="+mn-lt"/>
              </a:rPr>
            </a:br>
            <a:r>
              <a:rPr lang="pt-PT" sz="1400" dirty="0">
                <a:latin typeface="+mn-lt"/>
              </a:rPr>
              <a:t>1818.</a:t>
            </a:r>
          </a:p>
        </p:txBody>
      </p:sp>
      <p:sp>
        <p:nvSpPr>
          <p:cNvPr id="10" name="Marcador de Posição de Conteúdo 2"/>
          <p:cNvSpPr txBox="1">
            <a:spLocks/>
          </p:cNvSpPr>
          <p:nvPr/>
        </p:nvSpPr>
        <p:spPr>
          <a:xfrm>
            <a:off x="346844" y="1978630"/>
            <a:ext cx="3731170" cy="18786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Tx/>
              <a:buChar char="-"/>
            </a:pPr>
            <a:r>
              <a:rPr lang="pt-PT" sz="2400" dirty="0"/>
              <a:t>libertar-se das convenções estéticas;</a:t>
            </a:r>
          </a:p>
          <a:p>
            <a:pPr marL="285750" indent="-285750">
              <a:buFontTx/>
              <a:buChar char="-"/>
            </a:pPr>
            <a:r>
              <a:rPr lang="pt-PT" sz="2400" dirty="0"/>
              <a:t>a emoção e o sentimento;</a:t>
            </a:r>
          </a:p>
          <a:p>
            <a:pPr marL="285750" indent="-285750">
              <a:buFontTx/>
              <a:buChar char="-"/>
            </a:pPr>
            <a:r>
              <a:rPr lang="pt-PT" sz="2400" dirty="0"/>
              <a:t>o individualismo.</a:t>
            </a:r>
          </a:p>
        </p:txBody>
      </p:sp>
      <p:sp>
        <p:nvSpPr>
          <p:cNvPr id="11" name="Seta para baixo 3"/>
          <p:cNvSpPr/>
          <p:nvPr/>
        </p:nvSpPr>
        <p:spPr>
          <a:xfrm rot="5400000">
            <a:off x="2113274" y="3588616"/>
            <a:ext cx="460046" cy="778788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2" name="CaixaDeTexto 6"/>
          <p:cNvSpPr txBox="1"/>
          <p:nvPr/>
        </p:nvSpPr>
        <p:spPr>
          <a:xfrm>
            <a:off x="199697" y="4230107"/>
            <a:ext cx="44879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400" dirty="0"/>
              <a:t>Afastada do gosto aristocrático, a burguesia procurou obras de fácil entendimento, deligadas da complexidade da mitologia</a:t>
            </a:r>
            <a:br>
              <a:rPr lang="pt-PT" sz="2400" dirty="0"/>
            </a:br>
            <a:r>
              <a:rPr lang="pt-PT" sz="2400" dirty="0"/>
              <a:t>greco-romana e baseadas na emoção e no sentimento.</a:t>
            </a:r>
          </a:p>
        </p:txBody>
      </p:sp>
    </p:spTree>
    <p:extLst>
      <p:ext uri="{BB962C8B-B14F-4D97-AF65-F5344CB8AC3E}">
        <p14:creationId xmlns:p14="http://schemas.microsoft.com/office/powerpoint/2010/main" val="258938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7" y="1936583"/>
            <a:ext cx="4855777" cy="14897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400" dirty="0"/>
              <a:t>O Romantismo associou-se aos sentimentos de consciência nacional e ao despertar das nacionalidades.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18947" y="587230"/>
            <a:ext cx="4659927" cy="1037970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Revalorização das raízes históricas das nacionalidades</a:t>
            </a:r>
          </a:p>
        </p:txBody>
      </p:sp>
      <p:sp>
        <p:nvSpPr>
          <p:cNvPr id="11" name="Seta para baixo 3"/>
          <p:cNvSpPr/>
          <p:nvPr/>
        </p:nvSpPr>
        <p:spPr>
          <a:xfrm rot="5400000">
            <a:off x="2108729" y="3128233"/>
            <a:ext cx="469133" cy="778788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2" name="CaixaDeTexto 6"/>
          <p:cNvSpPr txBox="1"/>
          <p:nvPr/>
        </p:nvSpPr>
        <p:spPr>
          <a:xfrm>
            <a:off x="199697" y="3977859"/>
            <a:ext cx="4719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400" dirty="0"/>
              <a:t>Os autores românticos apoiavam as causas nacionais como movimentos de libertação dos povos da tirania dos impérios. </a:t>
            </a:r>
          </a:p>
        </p:txBody>
      </p:sp>
      <p:pic>
        <p:nvPicPr>
          <p:cNvPr id="13" name="Imagem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5216" y="735724"/>
            <a:ext cx="3530650" cy="53142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Rectângulo 4"/>
          <p:cNvSpPr/>
          <p:nvPr/>
        </p:nvSpPr>
        <p:spPr>
          <a:xfrm>
            <a:off x="4193629" y="6060353"/>
            <a:ext cx="483913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Eugène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Delacroix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Grécia nas ruínas de </a:t>
            </a:r>
            <a:r>
              <a:rPr lang="pt-PT" sz="1400" i="1" dirty="0" err="1">
                <a:latin typeface="+mn-lt"/>
              </a:rPr>
              <a:t>Missolonghi</a:t>
            </a:r>
            <a:r>
              <a:rPr lang="pt-PT" sz="1400" dirty="0">
                <a:latin typeface="+mn-lt"/>
              </a:rPr>
              <a:t>,</a:t>
            </a:r>
            <a:br>
              <a:rPr lang="pt-PT" sz="1400" dirty="0">
                <a:latin typeface="+mn-lt"/>
              </a:rPr>
            </a:br>
            <a:r>
              <a:rPr lang="pt-PT" sz="1400" dirty="0">
                <a:latin typeface="+mn-lt"/>
              </a:rPr>
              <a:t>óleo s/tela, 1826.</a:t>
            </a:r>
          </a:p>
        </p:txBody>
      </p:sp>
    </p:spTree>
    <p:extLst>
      <p:ext uri="{BB962C8B-B14F-4D97-AF65-F5344CB8AC3E}">
        <p14:creationId xmlns:p14="http://schemas.microsoft.com/office/powerpoint/2010/main" val="255384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7" y="1936583"/>
            <a:ext cx="3878316" cy="46113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400" dirty="0"/>
              <a:t>O gosto pela época medieval mitificou as raízes da nacionalidade e glorificou o povo e os seus heróis.</a:t>
            </a:r>
          </a:p>
          <a:p>
            <a:pPr marL="0" indent="0">
              <a:buNone/>
            </a:pPr>
            <a:r>
              <a:rPr lang="pt-PT" sz="2400" dirty="0"/>
              <a:t>O passado, a língua e os costumes foram motivo de inspiração.</a:t>
            </a:r>
          </a:p>
          <a:p>
            <a:pPr marL="0" indent="0">
              <a:buNone/>
            </a:pPr>
            <a:r>
              <a:rPr lang="pt-PT" sz="2400" dirty="0"/>
              <a:t>A expressão nacional alimentou o sentimento romântico.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18947" y="587230"/>
            <a:ext cx="4659927" cy="1037970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Revalorização das raízes históricas das nacionalidades</a:t>
            </a:r>
          </a:p>
        </p:txBody>
      </p:sp>
      <p:sp>
        <p:nvSpPr>
          <p:cNvPr id="15" name="Rectângulo 4"/>
          <p:cNvSpPr/>
          <p:nvPr/>
        </p:nvSpPr>
        <p:spPr>
          <a:xfrm>
            <a:off x="4193629" y="6060353"/>
            <a:ext cx="483913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nn-NO" sz="1400" b="1" dirty="0">
                <a:latin typeface="+mn-lt"/>
              </a:rPr>
              <a:t>Ferdinand Leeke</a:t>
            </a:r>
            <a:r>
              <a:rPr lang="nn-NO" sz="1400" dirty="0">
                <a:latin typeface="+mn-lt"/>
              </a:rPr>
              <a:t>, </a:t>
            </a:r>
            <a:r>
              <a:rPr lang="nn-NO" sz="1400" i="1" dirty="0">
                <a:latin typeface="+mn-lt"/>
              </a:rPr>
              <a:t>Odin e Brunhilde</a:t>
            </a:r>
            <a:r>
              <a:rPr lang="nn-NO" sz="1400" dirty="0">
                <a:latin typeface="+mn-lt"/>
              </a:rPr>
              <a:t>, 1889.</a:t>
            </a:r>
          </a:p>
        </p:txBody>
      </p:sp>
      <p:pic>
        <p:nvPicPr>
          <p:cNvPr id="8" name="Imagem 9"/>
          <p:cNvPicPr>
            <a:picLocks noChangeAspect="1"/>
          </p:cNvPicPr>
          <p:nvPr/>
        </p:nvPicPr>
        <p:blipFill rotWithShape="1">
          <a:blip r:embed="rId2"/>
          <a:srcRect l="3073"/>
          <a:stretch/>
        </p:blipFill>
        <p:spPr>
          <a:xfrm>
            <a:off x="4115549" y="1776247"/>
            <a:ext cx="4811676" cy="42010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87178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4648" y="2020072"/>
            <a:ext cx="4752748" cy="31962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68166" y="1936583"/>
            <a:ext cx="3930867" cy="1983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000" dirty="0"/>
              <a:t>O gosto pelo povo e pelo popular assumiu-se como uma rutura. </a:t>
            </a:r>
          </a:p>
          <a:p>
            <a:pPr marL="0" indent="0">
              <a:buNone/>
            </a:pPr>
            <a:r>
              <a:rPr lang="pt-PT" sz="2000" dirty="0"/>
              <a:t>O povo representava a virtude e a preservação dos valores, a vontade de luta pela independência e pela liberdade.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18947" y="587230"/>
            <a:ext cx="4659927" cy="1037970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Revalorização das raízes históricas das nacionalidades</a:t>
            </a:r>
          </a:p>
        </p:txBody>
      </p:sp>
      <p:sp>
        <p:nvSpPr>
          <p:cNvPr id="15" name="Rectângulo 4"/>
          <p:cNvSpPr/>
          <p:nvPr/>
        </p:nvSpPr>
        <p:spPr>
          <a:xfrm>
            <a:off x="5938345" y="5293096"/>
            <a:ext cx="315748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Egide</a:t>
            </a:r>
            <a:r>
              <a:rPr lang="pt-PT" sz="1400" b="1" dirty="0">
                <a:latin typeface="+mn-lt"/>
              </a:rPr>
              <a:t> Charles Gustave </a:t>
            </a:r>
            <a:r>
              <a:rPr lang="pt-PT" sz="1400" b="1" dirty="0" err="1">
                <a:latin typeface="+mn-lt"/>
              </a:rPr>
              <a:t>Wappers</a:t>
            </a:r>
            <a:r>
              <a:rPr lang="pt-PT" sz="1400" i="1" dirty="0">
                <a:latin typeface="+mn-lt"/>
              </a:rPr>
              <a:t>,</a:t>
            </a:r>
            <a:br>
              <a:rPr lang="pt-PT" sz="1400" i="1" dirty="0">
                <a:latin typeface="+mn-lt"/>
              </a:rPr>
            </a:br>
            <a:r>
              <a:rPr lang="pt-PT" sz="1400" i="1" dirty="0">
                <a:latin typeface="+mn-lt"/>
              </a:rPr>
              <a:t>Episódio da Revolução Belga</a:t>
            </a:r>
            <a:r>
              <a:rPr lang="pt-PT" sz="1400" dirty="0">
                <a:latin typeface="+mn-lt"/>
              </a:rPr>
              <a:t>, 1835.</a:t>
            </a:r>
          </a:p>
        </p:txBody>
      </p:sp>
      <p:sp>
        <p:nvSpPr>
          <p:cNvPr id="9" name="Seta para baixo 3"/>
          <p:cNvSpPr/>
          <p:nvPr/>
        </p:nvSpPr>
        <p:spPr>
          <a:xfrm rot="5400000">
            <a:off x="1871535" y="3788312"/>
            <a:ext cx="460046" cy="778788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0" name="CaixaDeTexto 6"/>
          <p:cNvSpPr txBox="1"/>
          <p:nvPr/>
        </p:nvSpPr>
        <p:spPr>
          <a:xfrm>
            <a:off x="168165" y="4576950"/>
            <a:ext cx="40569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dirty="0"/>
              <a:t>O Romantismo expressou o sentimento de identidade nacional.</a:t>
            </a:r>
          </a:p>
        </p:txBody>
      </p:sp>
    </p:spTree>
    <p:extLst>
      <p:ext uri="{BB962C8B-B14F-4D97-AF65-F5344CB8AC3E}">
        <p14:creationId xmlns:p14="http://schemas.microsoft.com/office/powerpoint/2010/main" val="140223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42043" y="1331914"/>
            <a:ext cx="3930867" cy="14904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1800" dirty="0"/>
              <a:t>À razão opõe-se a emoção.</a:t>
            </a:r>
          </a:p>
          <a:p>
            <a:pPr marL="0" indent="0">
              <a:buNone/>
            </a:pPr>
            <a:r>
              <a:rPr lang="pt-PT" sz="1800" dirty="0"/>
              <a:t>À objetividade a subjetividade.</a:t>
            </a:r>
          </a:p>
          <a:p>
            <a:pPr marL="0" indent="0">
              <a:buNone/>
            </a:pPr>
            <a:r>
              <a:rPr lang="pt-PT" sz="1800" dirty="0"/>
              <a:t>À observação a imaginação.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97926" y="583325"/>
            <a:ext cx="4659927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Exaltação da liberdade</a:t>
            </a:r>
          </a:p>
        </p:txBody>
      </p:sp>
      <p:sp>
        <p:nvSpPr>
          <p:cNvPr id="15" name="Rectângulo 4"/>
          <p:cNvSpPr/>
          <p:nvPr/>
        </p:nvSpPr>
        <p:spPr>
          <a:xfrm>
            <a:off x="5822730" y="4609925"/>
            <a:ext cx="315748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Eugène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Delacroix</a:t>
            </a:r>
            <a:r>
              <a:rPr lang="pt-PT" sz="1400" dirty="0">
                <a:latin typeface="+mn-lt"/>
              </a:rPr>
              <a:t>,</a:t>
            </a:r>
            <a:br>
              <a:rPr lang="pt-PT" sz="1400" dirty="0">
                <a:latin typeface="+mn-lt"/>
              </a:rPr>
            </a:br>
            <a:r>
              <a:rPr lang="pt-PT" sz="1400" i="1" dirty="0">
                <a:latin typeface="+mn-lt"/>
              </a:rPr>
              <a:t>Autorretrato</a:t>
            </a:r>
            <a:r>
              <a:rPr lang="pt-PT" sz="1400" dirty="0">
                <a:latin typeface="+mn-lt"/>
              </a:rPr>
              <a:t>, 1837.</a:t>
            </a:r>
          </a:p>
        </p:txBody>
      </p:sp>
      <p:sp>
        <p:nvSpPr>
          <p:cNvPr id="9" name="Seta para baixo 3"/>
          <p:cNvSpPr/>
          <p:nvPr/>
        </p:nvSpPr>
        <p:spPr>
          <a:xfrm rot="5400000">
            <a:off x="1223219" y="2498870"/>
            <a:ext cx="348290" cy="589602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0" name="CaixaDeTexto 6"/>
          <p:cNvSpPr txBox="1"/>
          <p:nvPr/>
        </p:nvSpPr>
        <p:spPr>
          <a:xfrm>
            <a:off x="42043" y="3137033"/>
            <a:ext cx="31531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Exaltação do princípio da liberdade, manifestada nas sensações, nos sentimentos, nas paixões e no compromisso com a causa pela liberdade dos povos oprimidos.</a:t>
            </a:r>
          </a:p>
        </p:txBody>
      </p:sp>
      <p:pic>
        <p:nvPicPr>
          <p:cNvPr id="8" name="Imagem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2307" y="1681655"/>
            <a:ext cx="2174245" cy="291136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Marcador de Posição de Conteúdo 2"/>
          <p:cNvSpPr txBox="1">
            <a:spLocks/>
          </p:cNvSpPr>
          <p:nvPr/>
        </p:nvSpPr>
        <p:spPr>
          <a:xfrm>
            <a:off x="3499946" y="1588240"/>
            <a:ext cx="3132082" cy="3681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pt-PT" sz="1800" dirty="0"/>
              <a:t>Na obra de arte, o artista exprimia a sua interioridade de forma livre e intensa, revelando o seu cunho pessoal.</a:t>
            </a:r>
          </a:p>
          <a:p>
            <a:pPr marL="0" indent="0">
              <a:buNone/>
            </a:pPr>
            <a:endParaRPr lang="pt-PT" sz="1800" dirty="0"/>
          </a:p>
          <a:p>
            <a:pPr marL="0" indent="0">
              <a:buNone/>
            </a:pPr>
            <a:r>
              <a:rPr lang="pt-PT" sz="1800" dirty="0"/>
              <a:t>A obra de arte deixava de ser a concretização de um ideal estético para se tornar na obra de um indivíduo com emoções e convicções.</a:t>
            </a:r>
          </a:p>
        </p:txBody>
      </p:sp>
      <p:sp>
        <p:nvSpPr>
          <p:cNvPr id="5" name="Diagonal Stripe 4"/>
          <p:cNvSpPr/>
          <p:nvPr/>
        </p:nvSpPr>
        <p:spPr>
          <a:xfrm rot="8100000">
            <a:off x="1944418" y="1881351"/>
            <a:ext cx="2501462" cy="2501462"/>
          </a:xfrm>
          <a:prstGeom prst="diagStripe">
            <a:avLst>
              <a:gd name="adj" fmla="val 87395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3" name="Seta para baixo 3"/>
          <p:cNvSpPr/>
          <p:nvPr/>
        </p:nvSpPr>
        <p:spPr>
          <a:xfrm rot="5400000">
            <a:off x="4828268" y="4653491"/>
            <a:ext cx="348290" cy="589602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4" name="Marcador de Posição de Conteúdo 2"/>
          <p:cNvSpPr txBox="1">
            <a:spLocks/>
          </p:cNvSpPr>
          <p:nvPr/>
        </p:nvSpPr>
        <p:spPr>
          <a:xfrm>
            <a:off x="3499946" y="5466556"/>
            <a:ext cx="3184634" cy="13336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pt-PT" sz="1800" dirty="0"/>
              <a:t>Conduzia à afirmação da figura do herói: o revolucionário ou o artista enquanto génio criativo.</a:t>
            </a:r>
          </a:p>
        </p:txBody>
      </p:sp>
    </p:spTree>
    <p:extLst>
      <p:ext uri="{BB962C8B-B14F-4D97-AF65-F5344CB8AC3E}">
        <p14:creationId xmlns:p14="http://schemas.microsoft.com/office/powerpoint/2010/main" val="325798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618010" y="1248444"/>
            <a:ext cx="8074045" cy="853018"/>
          </a:xfr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pt-PT" sz="2000" dirty="0"/>
              <a:t>Teve origem no movimento pré-romântico, </a:t>
            </a:r>
            <a:r>
              <a:rPr lang="pt-PT" sz="2000" i="1" dirty="0" err="1"/>
              <a:t>Sturm</a:t>
            </a:r>
            <a:r>
              <a:rPr lang="pt-PT" sz="2000" i="1" dirty="0"/>
              <a:t> </a:t>
            </a:r>
            <a:r>
              <a:rPr lang="pt-PT" sz="2000" i="1" dirty="0" err="1"/>
              <a:t>und</a:t>
            </a:r>
            <a:r>
              <a:rPr lang="pt-PT" sz="2000" i="1" dirty="0"/>
              <a:t> </a:t>
            </a:r>
            <a:r>
              <a:rPr lang="pt-PT" sz="2000" i="1" dirty="0" err="1"/>
              <a:t>Drang</a:t>
            </a:r>
            <a:br>
              <a:rPr lang="pt-PT" sz="2000" i="1" dirty="0"/>
            </a:br>
            <a:r>
              <a:rPr lang="pt-PT" sz="2000" dirty="0"/>
              <a:t>(</a:t>
            </a:r>
            <a:r>
              <a:rPr lang="pt-PT" sz="2000" i="1" dirty="0"/>
              <a:t>Tempestade e ímpeto</a:t>
            </a:r>
            <a:r>
              <a:rPr lang="pt-PT" sz="2000" dirty="0"/>
              <a:t>), iniciado na Alemanha entre 1770 e 1790.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97926" y="509754"/>
            <a:ext cx="4659927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Explosão dos sentimentos</a:t>
            </a:r>
          </a:p>
        </p:txBody>
      </p:sp>
      <p:sp>
        <p:nvSpPr>
          <p:cNvPr id="9" name="Seta para baixo 3"/>
          <p:cNvSpPr/>
          <p:nvPr/>
        </p:nvSpPr>
        <p:spPr>
          <a:xfrm rot="5400000">
            <a:off x="4533182" y="2161153"/>
            <a:ext cx="287843" cy="487275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0" name="CaixaDeTexto 6"/>
          <p:cNvSpPr txBox="1"/>
          <p:nvPr/>
        </p:nvSpPr>
        <p:spPr>
          <a:xfrm>
            <a:off x="620110" y="2712001"/>
            <a:ext cx="8092965" cy="1117229"/>
          </a:xfrm>
          <a:prstGeom prst="rect">
            <a:avLst/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pt-PT" sz="2000" dirty="0"/>
              <a:t>Este movimento fez nascer o conceito de génio artístico:</a:t>
            </a:r>
          </a:p>
          <a:p>
            <a:pPr algn="ctr"/>
            <a:r>
              <a:rPr lang="pt-PT" sz="2000" dirty="0"/>
              <a:t>- Indivíduo criador, inspirado pela sua vontade, liberto das convenções,</a:t>
            </a:r>
            <a:br>
              <a:rPr lang="pt-PT" sz="2000" dirty="0"/>
            </a:br>
            <a:r>
              <a:rPr lang="pt-PT" sz="2000" dirty="0"/>
              <a:t> que se eleva através das suas obras.</a:t>
            </a:r>
          </a:p>
        </p:txBody>
      </p:sp>
      <p:sp>
        <p:nvSpPr>
          <p:cNvPr id="12" name="Seta para baixo 3"/>
          <p:cNvSpPr/>
          <p:nvPr/>
        </p:nvSpPr>
        <p:spPr>
          <a:xfrm rot="5400000">
            <a:off x="4533182" y="3853312"/>
            <a:ext cx="287843" cy="487275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6" name="CaixaDeTexto 6"/>
          <p:cNvSpPr txBox="1"/>
          <p:nvPr/>
        </p:nvSpPr>
        <p:spPr>
          <a:xfrm>
            <a:off x="651641" y="4365234"/>
            <a:ext cx="8050925" cy="856543"/>
          </a:xfrm>
          <a:prstGeom prst="rect">
            <a:avLst/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pt-PT" sz="2000" dirty="0"/>
              <a:t>As obras de arte expressaram a interioridade de forma apaixonada.</a:t>
            </a:r>
          </a:p>
          <a:p>
            <a:pPr algn="ctr"/>
            <a:r>
              <a:rPr lang="pt-PT" sz="2000" dirty="0"/>
              <a:t>O indivíduo criador impôs a subjetividade.</a:t>
            </a:r>
          </a:p>
        </p:txBody>
      </p:sp>
      <p:sp>
        <p:nvSpPr>
          <p:cNvPr id="17" name="Seta para baixo 3"/>
          <p:cNvSpPr/>
          <p:nvPr/>
        </p:nvSpPr>
        <p:spPr>
          <a:xfrm rot="5400000">
            <a:off x="4533182" y="5272209"/>
            <a:ext cx="287843" cy="487275"/>
          </a:xfrm>
          <a:prstGeom prst="chevron">
            <a:avLst>
              <a:gd name="adj" fmla="val 43402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8" name="CaixaDeTexto 6"/>
          <p:cNvSpPr txBox="1"/>
          <p:nvPr/>
        </p:nvSpPr>
        <p:spPr>
          <a:xfrm>
            <a:off x="641131" y="5815657"/>
            <a:ext cx="8089498" cy="856543"/>
          </a:xfrm>
          <a:prstGeom prst="rect">
            <a:avLst/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pt-PT" sz="2000" dirty="0"/>
              <a:t>O movimento Romântico irradiou da Alemanha para a Inglaterra e França, onde, a partir de 1820, surgiu uma nova forma de encarar a arte.</a:t>
            </a:r>
          </a:p>
        </p:txBody>
      </p:sp>
    </p:spTree>
    <p:extLst>
      <p:ext uri="{BB962C8B-B14F-4D97-AF65-F5344CB8AC3E}">
        <p14:creationId xmlns:p14="http://schemas.microsoft.com/office/powerpoint/2010/main" val="268662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3"/>
          <p:cNvSpPr>
            <a:spLocks noGrp="1"/>
          </p:cNvSpPr>
          <p:nvPr/>
        </p:nvSpPr>
        <p:spPr>
          <a:xfrm rot="-60000">
            <a:off x="97926" y="509754"/>
            <a:ext cx="4659927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Explosão dos sentimentos</a:t>
            </a:r>
          </a:p>
        </p:txBody>
      </p:sp>
      <p:sp>
        <p:nvSpPr>
          <p:cNvPr id="11" name="CaixaDeTexto 5"/>
          <p:cNvSpPr txBox="1"/>
          <p:nvPr/>
        </p:nvSpPr>
        <p:spPr>
          <a:xfrm>
            <a:off x="109943" y="1255278"/>
            <a:ext cx="5439519" cy="4054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"/>
              </a:spcBef>
            </a:pPr>
            <a:r>
              <a:rPr lang="pt-PT" sz="2000" b="1" dirty="0"/>
              <a:t>Características do Romantismo:</a:t>
            </a:r>
          </a:p>
          <a:p>
            <a:pPr marL="273050" indent="-188913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pt-PT" sz="2000" dirty="0"/>
              <a:t>Valorização do sentimento, da espontaneidade e da emoção.</a:t>
            </a:r>
          </a:p>
          <a:p>
            <a:pPr marL="273050" indent="-188913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pt-PT" sz="2000" dirty="0"/>
              <a:t>Surge a ideia de génio artístico que conduz ao culto do Eu.</a:t>
            </a:r>
          </a:p>
          <a:p>
            <a:pPr marL="273050" indent="-188913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pt-PT" sz="2000" dirty="0"/>
              <a:t>Drama e expressividade da realidade.</a:t>
            </a:r>
          </a:p>
          <a:p>
            <a:pPr marL="273050" indent="-188913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pt-PT" sz="2000" dirty="0"/>
              <a:t>O herói romântico é um ser insatisfeito e solitário que rompe com as normas morais e sociais.</a:t>
            </a:r>
          </a:p>
          <a:p>
            <a:pPr marL="273050" indent="-188913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pt-PT" sz="2000" dirty="0"/>
              <a:t>Valorização da Natureza.</a:t>
            </a:r>
          </a:p>
          <a:p>
            <a:pPr marL="273050" indent="-188913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pt-PT" sz="2000" dirty="0"/>
              <a:t>Admiração pela Idade Média.</a:t>
            </a:r>
          </a:p>
          <a:p>
            <a:pPr marL="273050" indent="-188913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pt-PT" sz="2000" dirty="0"/>
              <a:t>Gosto pelo exotismo.</a:t>
            </a:r>
          </a:p>
        </p:txBody>
      </p:sp>
      <p:pic>
        <p:nvPicPr>
          <p:cNvPr id="13" name="Imagem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006" y="769847"/>
            <a:ext cx="3019425" cy="4333875"/>
          </a:xfrm>
          <a:prstGeom prst="rect">
            <a:avLst/>
          </a:prstGeom>
        </p:spPr>
      </p:pic>
      <p:sp>
        <p:nvSpPr>
          <p:cNvPr id="15" name="CaixaDeTexto 10"/>
          <p:cNvSpPr txBox="1"/>
          <p:nvPr/>
        </p:nvSpPr>
        <p:spPr>
          <a:xfrm>
            <a:off x="3342288" y="5518611"/>
            <a:ext cx="5549463" cy="1117229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r"/>
            <a:r>
              <a:rPr lang="pt-PT" sz="2000" b="1" dirty="0" err="1"/>
              <a:t>Byron</a:t>
            </a:r>
            <a:r>
              <a:rPr lang="pt-PT" sz="2000" dirty="0"/>
              <a:t> encarna o herói romântico que atravessou a Europa para combater na guerra da independência da Grécia em 1824. Morreu em </a:t>
            </a:r>
            <a:r>
              <a:rPr lang="pt-PT" sz="2000" dirty="0" err="1"/>
              <a:t>Missalonghi</a:t>
            </a:r>
            <a:r>
              <a:rPr lang="pt-PT" sz="2000" dirty="0"/>
              <a:t>.</a:t>
            </a:r>
          </a:p>
        </p:txBody>
      </p:sp>
      <p:sp>
        <p:nvSpPr>
          <p:cNvPr id="19" name="Rectângulo 4"/>
          <p:cNvSpPr/>
          <p:nvPr/>
        </p:nvSpPr>
        <p:spPr>
          <a:xfrm>
            <a:off x="5843750" y="5114424"/>
            <a:ext cx="315748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Henry </a:t>
            </a:r>
            <a:r>
              <a:rPr lang="pt-PT" sz="1400" b="1" dirty="0" err="1">
                <a:latin typeface="+mn-lt"/>
              </a:rPr>
              <a:t>Harlow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 err="1">
                <a:latin typeface="+mn-lt"/>
              </a:rPr>
              <a:t>Byron</a:t>
            </a:r>
            <a:r>
              <a:rPr lang="pt-PT" sz="1400" i="1" dirty="0">
                <a:latin typeface="+mn-lt"/>
              </a:rPr>
              <a:t>, </a:t>
            </a:r>
            <a:r>
              <a:rPr lang="pt-PT" sz="1400" dirty="0">
                <a:latin typeface="+mn-lt"/>
              </a:rPr>
              <a:t>c. 1816.</a:t>
            </a:r>
          </a:p>
        </p:txBody>
      </p:sp>
    </p:spTree>
    <p:extLst>
      <p:ext uri="{BB962C8B-B14F-4D97-AF65-F5344CB8AC3E}">
        <p14:creationId xmlns:p14="http://schemas.microsoft.com/office/powerpoint/2010/main" val="1186108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3"/>
          <p:cNvSpPr>
            <a:spLocks noGrp="1"/>
          </p:cNvSpPr>
          <p:nvPr/>
        </p:nvSpPr>
        <p:spPr>
          <a:xfrm rot="-60000">
            <a:off x="97926" y="509754"/>
            <a:ext cx="4659927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nas Artes Plásticas</a:t>
            </a:r>
          </a:p>
        </p:txBody>
      </p:sp>
      <p:sp>
        <p:nvSpPr>
          <p:cNvPr id="11" name="CaixaDeTexto 5"/>
          <p:cNvSpPr txBox="1"/>
          <p:nvPr/>
        </p:nvSpPr>
        <p:spPr>
          <a:xfrm>
            <a:off x="109943" y="1255278"/>
            <a:ext cx="473532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PT" dirty="0"/>
              <a:t>O Romantismo rompeu com o Neoclassicismo, na forma e nos temas.</a:t>
            </a:r>
          </a:p>
          <a:p>
            <a:pPr>
              <a:spcBef>
                <a:spcPts val="1200"/>
              </a:spcBef>
            </a:pPr>
            <a:r>
              <a:rPr lang="pt-PT" dirty="0"/>
              <a:t>Na forma, compreendeu contrastes cromáticos, movimento, dinamismo e sensação de tensão.</a:t>
            </a:r>
          </a:p>
          <a:p>
            <a:pPr>
              <a:spcBef>
                <a:spcPts val="1200"/>
              </a:spcBef>
            </a:pPr>
            <a:r>
              <a:rPr lang="pt-PT" dirty="0"/>
              <a:t>As obras românticas centraram-se nas paisagens, nos ambientes exóticos, nas lendas do Norte da Europa e nas figuras dos heróis românticos.</a:t>
            </a:r>
          </a:p>
          <a:p>
            <a:pPr>
              <a:spcBef>
                <a:spcPts val="1200"/>
              </a:spcBef>
            </a:pPr>
            <a:r>
              <a:rPr lang="pt-PT" dirty="0"/>
              <a:t>Realçou a expressão dos sentimentos, o misticismo e a valorização do individualismo.</a:t>
            </a:r>
          </a:p>
        </p:txBody>
      </p:sp>
      <p:sp>
        <p:nvSpPr>
          <p:cNvPr id="15" name="CaixaDeTexto 10"/>
          <p:cNvSpPr txBox="1"/>
          <p:nvPr/>
        </p:nvSpPr>
        <p:spPr>
          <a:xfrm>
            <a:off x="178674" y="5116899"/>
            <a:ext cx="8776140" cy="1037782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pt-PT" sz="2000" dirty="0"/>
              <a:t>Música: </a:t>
            </a:r>
            <a:r>
              <a:rPr lang="pt-PT" sz="2000" dirty="0" err="1"/>
              <a:t>Rimski-Korsakov</a:t>
            </a:r>
            <a:r>
              <a:rPr lang="pt-PT" sz="2000" dirty="0"/>
              <a:t>, </a:t>
            </a:r>
            <a:r>
              <a:rPr lang="pt-PT" sz="2000" i="1" dirty="0" err="1"/>
              <a:t>Scheherazade</a:t>
            </a:r>
            <a:r>
              <a:rPr lang="pt-PT" sz="2000" i="1" dirty="0"/>
              <a:t> – Suite Sinfónica, </a:t>
            </a:r>
            <a:r>
              <a:rPr lang="pt-PT" sz="2000" dirty="0"/>
              <a:t>1888. </a:t>
            </a:r>
          </a:p>
        </p:txBody>
      </p:sp>
      <p:sp>
        <p:nvSpPr>
          <p:cNvPr id="19" name="Rectângulo 4"/>
          <p:cNvSpPr/>
          <p:nvPr/>
        </p:nvSpPr>
        <p:spPr>
          <a:xfrm>
            <a:off x="5412828" y="4420741"/>
            <a:ext cx="3588402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 err="1">
                <a:latin typeface="+mn-lt"/>
              </a:rPr>
              <a:t>Eugène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Delacroix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As mulheres de Argel</a:t>
            </a:r>
            <a:r>
              <a:rPr lang="pt-PT" sz="1400" dirty="0">
                <a:latin typeface="+mn-lt"/>
              </a:rPr>
              <a:t>, 1834.</a:t>
            </a:r>
          </a:p>
        </p:txBody>
      </p:sp>
      <p:pic>
        <p:nvPicPr>
          <p:cNvPr id="8" name="Imagem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1393" y="1261672"/>
            <a:ext cx="3954169" cy="31083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01 &amp;quot;Xerazade&amp;quot; Op.35 - O mar e o barco de Sindbade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83913" end="219717"/>
                  <p14:fade out="200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10682" y="5187215"/>
            <a:ext cx="892516" cy="8925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30064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47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122" y="1356027"/>
            <a:ext cx="4897821" cy="35230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72856" y="572814"/>
            <a:ext cx="3501072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 err="1"/>
              <a:t>Caspar</a:t>
            </a:r>
            <a:r>
              <a:rPr lang="pt-PT" sz="2400" b="1" dirty="0"/>
              <a:t> David Friedrich</a:t>
            </a:r>
          </a:p>
        </p:txBody>
      </p:sp>
      <p:sp>
        <p:nvSpPr>
          <p:cNvPr id="11" name="CaixaDeTexto 5"/>
          <p:cNvSpPr txBox="1"/>
          <p:nvPr/>
        </p:nvSpPr>
        <p:spPr>
          <a:xfrm>
            <a:off x="5076496" y="1255278"/>
            <a:ext cx="40149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Nesta obra, uma figura feminina surge como uma silhueta em contraluz ao amanhecer.  No horizonte, os primeiros raios de luz erguem-se difusos, delineando os contornos das montanhas. </a:t>
            </a:r>
          </a:p>
          <a:p>
            <a:endParaRPr lang="pt-PT" dirty="0"/>
          </a:p>
          <a:p>
            <a:r>
              <a:rPr lang="pt-PT" dirty="0"/>
              <a:t>De braços abertos, a figura surge em comunhão com a natureza. </a:t>
            </a:r>
          </a:p>
          <a:p>
            <a:endParaRPr lang="pt-PT" dirty="0"/>
          </a:p>
          <a:p>
            <a:r>
              <a:rPr lang="pt-PT" dirty="0"/>
              <a:t>Tal como em muitas outras obras de Carpar David Friedrich, a figura humana é representada de costas voltadas para o espetador. </a:t>
            </a:r>
          </a:p>
        </p:txBody>
      </p:sp>
      <p:sp>
        <p:nvSpPr>
          <p:cNvPr id="15" name="CaixaDeTexto 10"/>
          <p:cNvSpPr txBox="1"/>
          <p:nvPr/>
        </p:nvSpPr>
        <p:spPr>
          <a:xfrm>
            <a:off x="178674" y="5359304"/>
            <a:ext cx="8776140" cy="1141560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pt-PT" sz="2000" dirty="0"/>
              <a:t>Música: Richard Wagner, </a:t>
            </a:r>
            <a:r>
              <a:rPr lang="pt-PT" sz="2000" i="1" dirty="0"/>
              <a:t>Idílio de Siegfried, </a:t>
            </a:r>
            <a:r>
              <a:rPr lang="pt-PT" sz="2000" dirty="0"/>
              <a:t>1870.</a:t>
            </a:r>
          </a:p>
        </p:txBody>
      </p:sp>
      <p:sp>
        <p:nvSpPr>
          <p:cNvPr id="19" name="Rectângulo 4"/>
          <p:cNvSpPr/>
          <p:nvPr/>
        </p:nvSpPr>
        <p:spPr>
          <a:xfrm>
            <a:off x="21020" y="4893707"/>
            <a:ext cx="565456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pt-PT" sz="1400" b="1" dirty="0" err="1">
                <a:latin typeface="+mn-lt"/>
              </a:rPr>
              <a:t>Caspar</a:t>
            </a:r>
            <a:r>
              <a:rPr lang="pt-PT" sz="1400" b="1" dirty="0">
                <a:latin typeface="+mn-lt"/>
              </a:rPr>
              <a:t> David Friedrich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Mulher contemplando a aurora</a:t>
            </a:r>
            <a:r>
              <a:rPr lang="pt-PT" sz="1400" dirty="0">
                <a:latin typeface="+mn-lt"/>
              </a:rPr>
              <a:t>, 1818-20.</a:t>
            </a:r>
            <a:endParaRPr lang="pt-PT" sz="1400" i="1" dirty="0">
              <a:latin typeface="+mn-lt"/>
            </a:endParaRPr>
          </a:p>
        </p:txBody>
      </p:sp>
      <p:pic>
        <p:nvPicPr>
          <p:cNvPr id="12" name="02 Idilio de Sigfrido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031466"/>
                  <p14:fade out="300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51559" y="5627466"/>
            <a:ext cx="892516" cy="8925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2514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53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575" y="1424070"/>
            <a:ext cx="5046556" cy="37468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72856" y="572814"/>
            <a:ext cx="3501072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William Turner</a:t>
            </a:r>
          </a:p>
        </p:txBody>
      </p:sp>
      <p:sp>
        <p:nvSpPr>
          <p:cNvPr id="11" name="CaixaDeTexto 5"/>
          <p:cNvSpPr txBox="1"/>
          <p:nvPr/>
        </p:nvSpPr>
        <p:spPr>
          <a:xfrm>
            <a:off x="5286704" y="1391912"/>
            <a:ext cx="37627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Procura concretizar um espaço universal, infinito, animado pela força da natureza  que acaba por se impor.</a:t>
            </a:r>
          </a:p>
          <a:p>
            <a:endParaRPr lang="pt-PT" dirty="0"/>
          </a:p>
          <a:p>
            <a:r>
              <a:rPr lang="pt-PT" dirty="0"/>
              <a:t>Retrata a natureza hostil como algo que faz parte da vida.</a:t>
            </a:r>
          </a:p>
          <a:p>
            <a:endParaRPr lang="pt-PT" dirty="0"/>
          </a:p>
          <a:p>
            <a:r>
              <a:rPr lang="pt-PT" dirty="0"/>
              <a:t>A força do movimento provoca no espetador angústia.</a:t>
            </a:r>
          </a:p>
        </p:txBody>
      </p:sp>
      <p:sp>
        <p:nvSpPr>
          <p:cNvPr id="19" name="Rectângulo 4"/>
          <p:cNvSpPr/>
          <p:nvPr/>
        </p:nvSpPr>
        <p:spPr>
          <a:xfrm>
            <a:off x="115614" y="5219527"/>
            <a:ext cx="565456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pt-PT" sz="1400" b="1" dirty="0">
                <a:latin typeface="+mn-lt"/>
              </a:rPr>
              <a:t>William Turner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Mar em tempestade com golfinhos,</a:t>
            </a:r>
            <a:r>
              <a:rPr lang="pt-PT" sz="1400" dirty="0">
                <a:latin typeface="+mn-lt"/>
              </a:rPr>
              <a:t> c. 1840.</a:t>
            </a:r>
          </a:p>
        </p:txBody>
      </p:sp>
    </p:spTree>
    <p:extLst>
      <p:ext uri="{BB962C8B-B14F-4D97-AF65-F5344CB8AC3E}">
        <p14:creationId xmlns:p14="http://schemas.microsoft.com/office/powerpoint/2010/main" val="46909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3"/>
          <p:cNvSpPr>
            <a:spLocks noGrp="1"/>
          </p:cNvSpPr>
          <p:nvPr/>
        </p:nvSpPr>
        <p:spPr>
          <a:xfrm rot="-60000">
            <a:off x="172856" y="572814"/>
            <a:ext cx="3501072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 err="1"/>
              <a:t>Théodore</a:t>
            </a:r>
            <a:r>
              <a:rPr lang="pt-PT" sz="2400" b="1" dirty="0"/>
              <a:t> </a:t>
            </a:r>
            <a:r>
              <a:rPr lang="pt-PT" sz="2400" b="1" dirty="0" err="1"/>
              <a:t>Géricault</a:t>
            </a:r>
            <a:endParaRPr lang="pt-PT" sz="2400" b="1" dirty="0"/>
          </a:p>
        </p:txBody>
      </p:sp>
      <p:sp>
        <p:nvSpPr>
          <p:cNvPr id="11" name="CaixaDeTexto 5"/>
          <p:cNvSpPr txBox="1"/>
          <p:nvPr/>
        </p:nvSpPr>
        <p:spPr>
          <a:xfrm>
            <a:off x="4824248" y="687720"/>
            <a:ext cx="4204138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PT" dirty="0"/>
              <a:t>Esta obra retrata a tragédia do naufrágio de uma fragata francesa ao largo da costa africana.</a:t>
            </a:r>
          </a:p>
          <a:p>
            <a:pPr>
              <a:spcAft>
                <a:spcPts val="600"/>
              </a:spcAft>
            </a:pPr>
            <a:r>
              <a:rPr lang="pt-PT" dirty="0"/>
              <a:t>Aqui o herói é representado através dos náufragos que tentam sobreviver.  Neste quadro encontram-se patentes os elementos românticos: o desespero, a morte, a catástrofe.</a:t>
            </a:r>
          </a:p>
          <a:p>
            <a:pPr>
              <a:spcAft>
                <a:spcPts val="600"/>
              </a:spcAft>
            </a:pPr>
            <a:r>
              <a:rPr lang="pt-PT" dirty="0"/>
              <a:t>A obra encontra-se repleta de tensão, quer pela composição com linhas e forças contraposta, bem como pelo próprio tema.</a:t>
            </a:r>
          </a:p>
          <a:p>
            <a:pPr>
              <a:spcAft>
                <a:spcPts val="600"/>
              </a:spcAft>
            </a:pPr>
            <a:r>
              <a:rPr lang="pt-PT" dirty="0" err="1"/>
              <a:t>Michelet</a:t>
            </a:r>
            <a:r>
              <a:rPr lang="pt-PT" dirty="0"/>
              <a:t> viu nesta obra uma alegoria, segundo a qual, após a queda de Napoleão, a França se encontrava à deriva.</a:t>
            </a:r>
          </a:p>
        </p:txBody>
      </p:sp>
      <p:sp>
        <p:nvSpPr>
          <p:cNvPr id="15" name="CaixaDeTexto 10"/>
          <p:cNvSpPr txBox="1"/>
          <p:nvPr/>
        </p:nvSpPr>
        <p:spPr>
          <a:xfrm>
            <a:off x="178674" y="5403211"/>
            <a:ext cx="8776140" cy="1053747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pt-PT" dirty="0"/>
              <a:t>Música: Schubert, Quarteto para cordas, nº 14, </a:t>
            </a:r>
            <a:r>
              <a:rPr lang="pt-PT" i="1" dirty="0"/>
              <a:t>A Morte e a Donzela</a:t>
            </a:r>
            <a:r>
              <a:rPr lang="pt-PT" dirty="0"/>
              <a:t>, 1824. </a:t>
            </a:r>
          </a:p>
        </p:txBody>
      </p:sp>
      <p:sp>
        <p:nvSpPr>
          <p:cNvPr id="19" name="Rectângulo 4"/>
          <p:cNvSpPr/>
          <p:nvPr/>
        </p:nvSpPr>
        <p:spPr>
          <a:xfrm>
            <a:off x="84082" y="4662479"/>
            <a:ext cx="565456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pt-PT" sz="1400" b="1" dirty="0" err="1">
                <a:latin typeface="+mn-lt"/>
              </a:rPr>
              <a:t>Théodore</a:t>
            </a:r>
            <a:r>
              <a:rPr lang="pt-PT" sz="1400" b="1" dirty="0">
                <a:latin typeface="+mn-lt"/>
              </a:rPr>
              <a:t> </a:t>
            </a:r>
            <a:r>
              <a:rPr lang="pt-PT" sz="1400" b="1" dirty="0" err="1">
                <a:latin typeface="+mn-lt"/>
              </a:rPr>
              <a:t>Géricault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A jangada da Medusa</a:t>
            </a:r>
            <a:r>
              <a:rPr lang="pt-PT" sz="1400" dirty="0">
                <a:latin typeface="+mn-lt"/>
              </a:rPr>
              <a:t>, 1818-19.</a:t>
            </a:r>
          </a:p>
        </p:txBody>
      </p:sp>
      <p:pic>
        <p:nvPicPr>
          <p:cNvPr id="8" name="Imagem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515" y="1555531"/>
            <a:ext cx="4576087" cy="30945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01 String quartet no 14 - Allegro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51815"/>
                  <p14:fade out="150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89216" y="5558585"/>
            <a:ext cx="670560" cy="670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516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2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ângulo 4"/>
          <p:cNvSpPr/>
          <p:nvPr/>
        </p:nvSpPr>
        <p:spPr>
          <a:xfrm>
            <a:off x="1650123" y="4588907"/>
            <a:ext cx="6230991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Charles </a:t>
            </a:r>
            <a:r>
              <a:rPr lang="pt-PT" sz="1400" b="1" dirty="0" err="1">
                <a:latin typeface="+mn-lt"/>
              </a:rPr>
              <a:t>Barry</a:t>
            </a:r>
            <a:r>
              <a:rPr lang="pt-PT" sz="1400" b="1" dirty="0">
                <a:latin typeface="+mn-lt"/>
              </a:rPr>
              <a:t> e Augustus </a:t>
            </a:r>
            <a:r>
              <a:rPr lang="pt-PT" sz="1400" b="1" dirty="0" err="1">
                <a:latin typeface="+mn-lt"/>
              </a:rPr>
              <a:t>Pugin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Palácio de Westminster</a:t>
            </a:r>
            <a:r>
              <a:rPr lang="pt-PT" sz="1400" dirty="0">
                <a:latin typeface="+mn-lt"/>
              </a:rPr>
              <a:t>, 1840-68.</a:t>
            </a:r>
          </a:p>
        </p:txBody>
      </p:sp>
      <p:pic>
        <p:nvPicPr>
          <p:cNvPr id="9" name="Imagem 2"/>
          <p:cNvPicPr>
            <a:picLocks noChangeAspect="1"/>
          </p:cNvPicPr>
          <p:nvPr/>
        </p:nvPicPr>
        <p:blipFill rotWithShape="1">
          <a:blip r:embed="rId2"/>
          <a:srcRect l="577" b="16218"/>
          <a:stretch/>
        </p:blipFill>
        <p:spPr>
          <a:xfrm>
            <a:off x="1334814" y="931593"/>
            <a:ext cx="6456326" cy="36298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72856" y="572814"/>
            <a:ext cx="3501072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A Arquitetura</a:t>
            </a:r>
          </a:p>
        </p:txBody>
      </p:sp>
      <p:sp>
        <p:nvSpPr>
          <p:cNvPr id="11" name="CaixaDeTexto 5"/>
          <p:cNvSpPr txBox="1"/>
          <p:nvPr/>
        </p:nvSpPr>
        <p:spPr>
          <a:xfrm>
            <a:off x="499478" y="4914186"/>
            <a:ext cx="8330830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PT" dirty="0"/>
              <a:t>Numa época em que a industrialização começava a dominar a Europa, a Arquitetura do período do Romantismo valorizou o trabalho humano, a espiritualidade e a identidade da comunidade. O estilo neogótico assumiu-se como uma expressão destes valores.</a:t>
            </a:r>
          </a:p>
          <a:p>
            <a:pPr>
              <a:spcAft>
                <a:spcPts val="600"/>
              </a:spcAft>
            </a:pPr>
            <a:r>
              <a:rPr lang="pt-PT" dirty="0"/>
              <a:t>Esta valorização do sentimento e da espiritualidade levou a que o estilo gótico aplicado nas catedrais da Idade Média apenas às catedrais, agora surgisse com a sua morfologia nos edifícios públicos.</a:t>
            </a:r>
          </a:p>
        </p:txBody>
      </p:sp>
    </p:spTree>
    <p:extLst>
      <p:ext uri="{BB962C8B-B14F-4D97-AF65-F5344CB8AC3E}">
        <p14:creationId xmlns:p14="http://schemas.microsoft.com/office/powerpoint/2010/main" val="203266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ângulo 4"/>
          <p:cNvSpPr/>
          <p:nvPr/>
        </p:nvSpPr>
        <p:spPr>
          <a:xfrm>
            <a:off x="2711668" y="6165459"/>
            <a:ext cx="6230991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François Rude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A Marselhesa</a:t>
            </a:r>
            <a:r>
              <a:rPr lang="pt-PT" sz="1400" dirty="0">
                <a:latin typeface="+mn-lt"/>
              </a:rPr>
              <a:t>, 1833-36,</a:t>
            </a:r>
            <a:br>
              <a:rPr lang="pt-PT" sz="1400" dirty="0">
                <a:latin typeface="+mn-lt"/>
              </a:rPr>
            </a:br>
            <a:r>
              <a:rPr lang="pt-PT" sz="1400" dirty="0">
                <a:latin typeface="+mn-lt"/>
              </a:rPr>
              <a:t>(relevo do Arco do Triunfo, Paris).</a:t>
            </a:r>
          </a:p>
        </p:txBody>
      </p:sp>
      <p:sp>
        <p:nvSpPr>
          <p:cNvPr id="7" name="Título 3"/>
          <p:cNvSpPr>
            <a:spLocks noGrp="1"/>
          </p:cNvSpPr>
          <p:nvPr/>
        </p:nvSpPr>
        <p:spPr>
          <a:xfrm rot="-60000">
            <a:off x="172856" y="572814"/>
            <a:ext cx="3501072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A Escultura</a:t>
            </a:r>
          </a:p>
        </p:txBody>
      </p:sp>
      <p:sp>
        <p:nvSpPr>
          <p:cNvPr id="11" name="CaixaDeTexto 5"/>
          <p:cNvSpPr txBox="1"/>
          <p:nvPr/>
        </p:nvSpPr>
        <p:spPr>
          <a:xfrm>
            <a:off x="152399" y="1597729"/>
            <a:ext cx="4724401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PT" dirty="0"/>
              <a:t>A escultura afastou-se dos esquemas de composição do neoclassicismo. </a:t>
            </a:r>
          </a:p>
          <a:p>
            <a:pPr>
              <a:spcAft>
                <a:spcPts val="600"/>
              </a:spcAft>
            </a:pPr>
            <a:r>
              <a:rPr lang="pt-PT" dirty="0"/>
              <a:t>Mais impetuosa, expressiva e com uma carga simbólica bastante grande, o escultor romântico emprestou às suas obras o sentimento e a emoção próprios daquele período.</a:t>
            </a:r>
          </a:p>
        </p:txBody>
      </p:sp>
      <p:pic>
        <p:nvPicPr>
          <p:cNvPr id="6" name="Imagem 4"/>
          <p:cNvPicPr>
            <a:picLocks noChangeAspect="1"/>
          </p:cNvPicPr>
          <p:nvPr/>
        </p:nvPicPr>
        <p:blipFill rotWithShape="1">
          <a:blip r:embed="rId2"/>
          <a:srcRect l="13916" t="3225" r="7241"/>
          <a:stretch/>
        </p:blipFill>
        <p:spPr>
          <a:xfrm>
            <a:off x="5055477" y="686944"/>
            <a:ext cx="3800338" cy="543160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0578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1723697" y="474159"/>
            <a:ext cx="7326171" cy="6294502"/>
            <a:chOff x="2385390" y="1042673"/>
            <a:chExt cx="6664478" cy="5725988"/>
          </a:xfrm>
        </p:grpSpPr>
        <p:pic>
          <p:nvPicPr>
            <p:cNvPr id="1030" name="Picture 6" descr="File:Julius Schmid Schubertiade Detail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5390" y="1042846"/>
              <a:ext cx="4404293" cy="29361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CaixaDeTexto 26"/>
            <p:cNvSpPr txBox="1"/>
            <p:nvPr/>
          </p:nvSpPr>
          <p:spPr>
            <a:xfrm>
              <a:off x="5358761" y="1042846"/>
              <a:ext cx="1430922" cy="307777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r"/>
              <a:r>
                <a:rPr lang="pt-PT" sz="1400" b="1" dirty="0"/>
                <a:t>Franz Schubert</a:t>
              </a:r>
            </a:p>
          </p:txBody>
        </p:sp>
        <p:pic>
          <p:nvPicPr>
            <p:cNvPr id="1032" name="Picture 8" descr="Ficheiro:Beethoven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5954" y="4022912"/>
              <a:ext cx="2282776" cy="27457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CaixaDeTexto 27"/>
            <p:cNvSpPr txBox="1"/>
            <p:nvPr/>
          </p:nvSpPr>
          <p:spPr>
            <a:xfrm>
              <a:off x="2803732" y="4022912"/>
              <a:ext cx="1864998" cy="307777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pt-PT"/>
              </a:defPPr>
              <a:lvl1pPr algn="r">
                <a:defRPr sz="1400" b="1"/>
              </a:lvl1pPr>
            </a:lstStyle>
            <a:p>
              <a:r>
                <a:rPr lang="pt-PT" dirty="0"/>
                <a:t>Ludwig van Beethoven</a:t>
              </a:r>
            </a:p>
          </p:txBody>
        </p:sp>
        <p:pic>
          <p:nvPicPr>
            <p:cNvPr id="1034" name="Picture 10" descr="http://upload.wikimedia.org/wikipedia/commons/3/33/Chopin%2C_by_Wodzinska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5061" y="4022912"/>
              <a:ext cx="2059311" cy="27457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6" name="Picture 12" descr="Ficheiro:Robert Schumann 1839.jp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96" r="19069" b="12394"/>
            <a:stretch/>
          </p:blipFill>
          <p:spPr bwMode="auto">
            <a:xfrm>
              <a:off x="6831283" y="1042673"/>
              <a:ext cx="2209166" cy="2924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CaixaDeTexto 30"/>
            <p:cNvSpPr txBox="1"/>
            <p:nvPr/>
          </p:nvSpPr>
          <p:spPr>
            <a:xfrm>
              <a:off x="7530035" y="1042673"/>
              <a:ext cx="1510413" cy="307777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pt-PT"/>
              </a:defPPr>
              <a:lvl1pPr algn="r">
                <a:defRPr sz="1400" b="1"/>
              </a:lvl1pPr>
            </a:lstStyle>
            <a:p>
              <a:r>
                <a:rPr lang="pt-PT" dirty="0"/>
                <a:t>Robert Schumann</a:t>
              </a:r>
            </a:p>
          </p:txBody>
        </p:sp>
        <p:pic>
          <p:nvPicPr>
            <p:cNvPr id="1038" name="Picture 14" descr="Ficheiro:Liszt-kaulbach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1267" y="4022912"/>
              <a:ext cx="2218601" cy="27457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CaixaDeTexto 28"/>
            <p:cNvSpPr txBox="1"/>
            <p:nvPr/>
          </p:nvSpPr>
          <p:spPr>
            <a:xfrm>
              <a:off x="4718687" y="4022912"/>
              <a:ext cx="2055685" cy="307777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pt-PT"/>
              </a:defPPr>
              <a:lvl1pPr algn="r">
                <a:defRPr sz="1400" b="1"/>
              </a:lvl1pPr>
            </a:lstStyle>
            <a:p>
              <a:r>
                <a:rPr lang="pt-PT" dirty="0" err="1"/>
                <a:t>Frédéric</a:t>
              </a:r>
              <a:r>
                <a:rPr lang="pt-PT" dirty="0"/>
                <a:t> François Chopin</a:t>
              </a:r>
            </a:p>
          </p:txBody>
        </p:sp>
        <p:sp>
          <p:nvSpPr>
            <p:cNvPr id="32" name="Retângulo 31"/>
            <p:cNvSpPr/>
            <p:nvPr/>
          </p:nvSpPr>
          <p:spPr>
            <a:xfrm>
              <a:off x="7847679" y="4022912"/>
              <a:ext cx="1202189" cy="307777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r"/>
              <a:r>
                <a:rPr lang="pt-PT" sz="1400" b="1" dirty="0"/>
                <a:t>Franz Liszt </a:t>
              </a:r>
            </a:p>
          </p:txBody>
        </p:sp>
      </p:grpSp>
      <p:sp>
        <p:nvSpPr>
          <p:cNvPr id="13" name="Título 3"/>
          <p:cNvSpPr>
            <a:spLocks noGrp="1"/>
          </p:cNvSpPr>
          <p:nvPr/>
        </p:nvSpPr>
        <p:spPr>
          <a:xfrm rot="-60000">
            <a:off x="109737" y="608486"/>
            <a:ext cx="423101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na Música</a:t>
            </a:r>
          </a:p>
        </p:txBody>
      </p:sp>
    </p:spTree>
    <p:extLst>
      <p:ext uri="{BB962C8B-B14F-4D97-AF65-F5344CB8AC3E}">
        <p14:creationId xmlns:p14="http://schemas.microsoft.com/office/powerpoint/2010/main" val="156978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/>
          <p:cNvSpPr txBox="1"/>
          <p:nvPr/>
        </p:nvSpPr>
        <p:spPr>
          <a:xfrm>
            <a:off x="735722" y="4244255"/>
            <a:ext cx="2522485" cy="1806300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r>
              <a:rPr lang="de-DE" sz="1400" dirty="0"/>
              <a:t>Música: Richard Wagner, </a:t>
            </a:r>
            <a:r>
              <a:rPr lang="de-DE" sz="1400" i="1" dirty="0"/>
              <a:t>Tannhäuser</a:t>
            </a:r>
            <a:r>
              <a:rPr lang="de-DE" sz="1400" dirty="0"/>
              <a:t> – Abertura, 1845. </a:t>
            </a:r>
            <a:endParaRPr lang="pt-PT" sz="1400" dirty="0"/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823" y="1420807"/>
            <a:ext cx="4893767" cy="46331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01 Tannhäuser, opera, WWV 70- Overture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746335"/>
                  <p14:fade out="225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7559" y="5023109"/>
            <a:ext cx="609600" cy="609600"/>
          </a:xfrm>
          <a:prstGeom prst="rect">
            <a:avLst/>
          </a:prstGeom>
          <a:noFill/>
        </p:spPr>
      </p:pic>
      <p:sp>
        <p:nvSpPr>
          <p:cNvPr id="9" name="Título 3"/>
          <p:cNvSpPr>
            <a:spLocks noGrp="1"/>
          </p:cNvSpPr>
          <p:nvPr/>
        </p:nvSpPr>
        <p:spPr>
          <a:xfrm rot="-60000">
            <a:off x="109737" y="608486"/>
            <a:ext cx="423101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na Música</a:t>
            </a:r>
          </a:p>
        </p:txBody>
      </p:sp>
      <p:sp>
        <p:nvSpPr>
          <p:cNvPr id="10" name="Rectângulo 4"/>
          <p:cNvSpPr/>
          <p:nvPr/>
        </p:nvSpPr>
        <p:spPr>
          <a:xfrm>
            <a:off x="2196661" y="6091886"/>
            <a:ext cx="6230991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Otto </a:t>
            </a:r>
            <a:r>
              <a:rPr lang="pt-PT" sz="1400" b="1" dirty="0" err="1">
                <a:latin typeface="+mn-lt"/>
              </a:rPr>
              <a:t>Knille</a:t>
            </a:r>
            <a:r>
              <a:rPr lang="pt-PT" sz="1400" i="1" dirty="0">
                <a:latin typeface="+mn-lt"/>
              </a:rPr>
              <a:t>, Vénus e </a:t>
            </a:r>
            <a:r>
              <a:rPr lang="pt-PT" sz="1400" i="1" dirty="0" err="1">
                <a:latin typeface="+mn-lt"/>
              </a:rPr>
              <a:t>Tannhäuser</a:t>
            </a:r>
            <a:r>
              <a:rPr lang="pt-PT" sz="1400" dirty="0">
                <a:latin typeface="+mn-lt"/>
              </a:rPr>
              <a:t>, 1873.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25214" y="1429406"/>
            <a:ext cx="2554014" cy="2764221"/>
            <a:chOff x="126124" y="1334813"/>
            <a:chExt cx="2554014" cy="2764221"/>
          </a:xfrm>
        </p:grpSpPr>
        <p:pic>
          <p:nvPicPr>
            <p:cNvPr id="3" name="Imagem 2"/>
            <p:cNvPicPr>
              <a:picLocks noChangeAspect="1"/>
            </p:cNvPicPr>
            <p:nvPr/>
          </p:nvPicPr>
          <p:blipFill rotWithShape="1">
            <a:blip r:embed="rId6"/>
            <a:srcRect l="12103" t="1128" r="14153" b="1905"/>
            <a:stretch/>
          </p:blipFill>
          <p:spPr>
            <a:xfrm>
              <a:off x="126124" y="1334813"/>
              <a:ext cx="2554014" cy="2762980"/>
            </a:xfrm>
            <a:prstGeom prst="rect">
              <a:avLst/>
            </a:prstGeom>
          </p:spPr>
        </p:pic>
        <p:sp>
          <p:nvSpPr>
            <p:cNvPr id="28" name="CaixaDeTexto 27"/>
            <p:cNvSpPr txBox="1"/>
            <p:nvPr/>
          </p:nvSpPr>
          <p:spPr>
            <a:xfrm>
              <a:off x="126124" y="3791257"/>
              <a:ext cx="1368643" cy="307777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pt-PT"/>
              </a:defPPr>
              <a:lvl1pPr algn="r">
                <a:defRPr sz="1400" b="1"/>
              </a:lvl1pPr>
            </a:lstStyle>
            <a:p>
              <a:pPr algn="l"/>
              <a:r>
                <a:rPr lang="pt-PT" dirty="0"/>
                <a:t>Richard Wagner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7838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7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26312" y="798788"/>
            <a:ext cx="3956806" cy="5859343"/>
            <a:chOff x="143120" y="-1921082"/>
            <a:chExt cx="4281736" cy="6340508"/>
          </a:xfrm>
        </p:grpSpPr>
        <p:grpSp>
          <p:nvGrpSpPr>
            <p:cNvPr id="2" name="Group 1"/>
            <p:cNvGrpSpPr/>
            <p:nvPr/>
          </p:nvGrpSpPr>
          <p:grpSpPr>
            <a:xfrm>
              <a:off x="143120" y="1405375"/>
              <a:ext cx="4281736" cy="3014051"/>
              <a:chOff x="143119" y="1405375"/>
              <a:chExt cx="6079005" cy="4279206"/>
            </a:xfrm>
          </p:grpSpPr>
          <p:pic>
            <p:nvPicPr>
              <p:cNvPr id="13" name="Imagem 3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253333" y="1408719"/>
                <a:ext cx="2968791" cy="4272347"/>
              </a:xfrm>
              <a:prstGeom prst="rect">
                <a:avLst/>
              </a:prstGeom>
            </p:spPr>
          </p:pic>
          <p:pic>
            <p:nvPicPr>
              <p:cNvPr id="14" name="Imagem 5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3119" y="1405375"/>
                <a:ext cx="3116688" cy="4279206"/>
              </a:xfrm>
              <a:prstGeom prst="rect">
                <a:avLst/>
              </a:prstGeom>
            </p:spPr>
          </p:pic>
        </p:grpSp>
        <p:pic>
          <p:nvPicPr>
            <p:cNvPr id="12" name="Imagem 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53093" y="-1921082"/>
              <a:ext cx="4271761" cy="3338160"/>
            </a:xfrm>
            <a:prstGeom prst="rect">
              <a:avLst/>
            </a:prstGeom>
          </p:spPr>
        </p:pic>
      </p:grpSp>
      <p:sp>
        <p:nvSpPr>
          <p:cNvPr id="11" name="CaixaDeTexto 10"/>
          <p:cNvSpPr txBox="1"/>
          <p:nvPr/>
        </p:nvSpPr>
        <p:spPr>
          <a:xfrm>
            <a:off x="4361792" y="3988440"/>
            <a:ext cx="4561492" cy="2800767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t">
            <a:spAutoFit/>
          </a:bodyPr>
          <a:lstStyle/>
          <a:p>
            <a:endParaRPr lang="pt-PT" sz="1600" dirty="0"/>
          </a:p>
          <a:p>
            <a:r>
              <a:rPr lang="pt-PT" sz="1600" dirty="0"/>
              <a:t>Música: Verdi </a:t>
            </a:r>
            <a:r>
              <a:rPr lang="pt-PT" sz="1600" i="1" dirty="0" err="1"/>
              <a:t>Nabucco</a:t>
            </a:r>
            <a:br>
              <a:rPr lang="pt-PT" sz="1600" i="1" dirty="0"/>
            </a:br>
            <a:r>
              <a:rPr lang="pt-PT" sz="1600" i="1" dirty="0"/>
              <a:t>(Va, </a:t>
            </a:r>
            <a:r>
              <a:rPr lang="pt-PT" sz="1600" i="1" dirty="0" err="1"/>
              <a:t>pensiero</a:t>
            </a:r>
            <a:r>
              <a:rPr lang="pt-PT" sz="1600" i="1" dirty="0"/>
              <a:t>, </a:t>
            </a:r>
            <a:r>
              <a:rPr lang="pt-PT" sz="1600" i="1" dirty="0" err="1"/>
              <a:t>sull´ali</a:t>
            </a:r>
            <a:r>
              <a:rPr lang="pt-PT" sz="1600" i="1" dirty="0"/>
              <a:t> </a:t>
            </a:r>
            <a:r>
              <a:rPr lang="pt-PT" sz="1600" i="1" dirty="0" err="1"/>
              <a:t>dorate</a:t>
            </a:r>
            <a:r>
              <a:rPr lang="pt-PT" sz="1600" i="1" dirty="0"/>
              <a:t>)</a:t>
            </a:r>
            <a:r>
              <a:rPr lang="pt-PT" sz="1600" dirty="0"/>
              <a:t>, 1842.</a:t>
            </a:r>
          </a:p>
          <a:p>
            <a:endParaRPr lang="pt-PT" sz="1600" dirty="0"/>
          </a:p>
          <a:p>
            <a:endParaRPr lang="pt-PT" sz="1600" dirty="0"/>
          </a:p>
          <a:p>
            <a:r>
              <a:rPr lang="pt-PT" sz="1600" dirty="0"/>
              <a:t>Este tema da ópera </a:t>
            </a:r>
            <a:r>
              <a:rPr lang="pt-PT" sz="1600" dirty="0" err="1"/>
              <a:t>Nabucco</a:t>
            </a:r>
            <a:r>
              <a:rPr lang="pt-PT" sz="1600" dirty="0"/>
              <a:t> tornou-se um dos símbolos do nacionalismo italiano. Ainda hoje é cantado em cerimónias públicas e visto como um segundo hino da nação. </a:t>
            </a:r>
          </a:p>
          <a:p>
            <a:endParaRPr lang="pt-PT" sz="1600" dirty="0"/>
          </a:p>
          <a:p>
            <a:endParaRPr lang="pt-PT" sz="1600" dirty="0"/>
          </a:p>
        </p:txBody>
      </p:sp>
      <p:sp>
        <p:nvSpPr>
          <p:cNvPr id="9" name="Título 3"/>
          <p:cNvSpPr>
            <a:spLocks noGrp="1"/>
          </p:cNvSpPr>
          <p:nvPr/>
        </p:nvSpPr>
        <p:spPr>
          <a:xfrm rot="-60000">
            <a:off x="109737" y="608486"/>
            <a:ext cx="423101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na Música</a:t>
            </a:r>
          </a:p>
        </p:txBody>
      </p:sp>
      <p:pic>
        <p:nvPicPr>
          <p:cNvPr id="16" name="03 Nabucco, opera (Nabucodonosor)- Va, pensiero, sull'ali, dorate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5570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033346" y="4199326"/>
            <a:ext cx="609600" cy="609600"/>
          </a:xfrm>
          <a:prstGeom prst="rect">
            <a:avLst/>
          </a:prstGeom>
          <a:noFill/>
        </p:spPr>
      </p:pic>
      <p:sp>
        <p:nvSpPr>
          <p:cNvPr id="17" name="CaixaDeTexto 4"/>
          <p:cNvSpPr txBox="1"/>
          <p:nvPr/>
        </p:nvSpPr>
        <p:spPr>
          <a:xfrm>
            <a:off x="4278816" y="2505670"/>
            <a:ext cx="4875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Slogan </a:t>
            </a:r>
            <a:r>
              <a:rPr lang="pt-PT" i="1" dirty="0"/>
              <a:t>Viva VERDI</a:t>
            </a:r>
            <a:br>
              <a:rPr lang="pt-PT" i="1" dirty="0"/>
            </a:br>
            <a:r>
              <a:rPr lang="pt-PT" dirty="0"/>
              <a:t>Viva </a:t>
            </a:r>
            <a:r>
              <a:rPr lang="pt-PT" dirty="0" err="1"/>
              <a:t>Vittorio</a:t>
            </a:r>
            <a:r>
              <a:rPr lang="pt-PT" dirty="0"/>
              <a:t> </a:t>
            </a:r>
            <a:r>
              <a:rPr lang="pt-PT" dirty="0" err="1"/>
              <a:t>Emanuele</a:t>
            </a:r>
            <a:r>
              <a:rPr lang="pt-PT" dirty="0"/>
              <a:t> </a:t>
            </a:r>
            <a:r>
              <a:rPr lang="pt-PT" dirty="0" err="1"/>
              <a:t>Re</a:t>
            </a:r>
            <a:r>
              <a:rPr lang="pt-PT" dirty="0"/>
              <a:t> D'</a:t>
            </a:r>
            <a:r>
              <a:rPr lang="pt-PT" dirty="0" err="1"/>
              <a:t>Italia</a:t>
            </a:r>
            <a:br>
              <a:rPr lang="pt-PT" dirty="0"/>
            </a:br>
            <a:r>
              <a:rPr lang="pt-PT" dirty="0"/>
              <a:t>(Victor Emanuel, Rei da Itália).</a:t>
            </a:r>
          </a:p>
        </p:txBody>
      </p:sp>
      <p:sp>
        <p:nvSpPr>
          <p:cNvPr id="18" name="CaixaDeTexto 27"/>
          <p:cNvSpPr txBox="1"/>
          <p:nvPr/>
        </p:nvSpPr>
        <p:spPr>
          <a:xfrm>
            <a:off x="241739" y="6345270"/>
            <a:ext cx="1368643" cy="307777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>
            <a:defPPr>
              <a:defRPr lang="pt-PT"/>
            </a:defPPr>
            <a:lvl1pPr algn="r">
              <a:defRPr sz="1400" b="1"/>
            </a:lvl1pPr>
          </a:lstStyle>
          <a:p>
            <a:pPr algn="l"/>
            <a:r>
              <a:rPr lang="pt-PT" dirty="0"/>
              <a:t>Giuseppe Verdi </a:t>
            </a:r>
          </a:p>
        </p:txBody>
      </p:sp>
    </p:spTree>
    <p:extLst>
      <p:ext uri="{BB962C8B-B14F-4D97-AF65-F5344CB8AC3E}">
        <p14:creationId xmlns:p14="http://schemas.microsoft.com/office/powerpoint/2010/main" val="310498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59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4"/>
          <p:cNvPicPr>
            <a:picLocks noChangeAspect="1"/>
          </p:cNvPicPr>
          <p:nvPr/>
        </p:nvPicPr>
        <p:blipFill rotWithShape="1">
          <a:blip r:embed="rId4"/>
          <a:srcRect l="19055"/>
          <a:stretch/>
        </p:blipFill>
        <p:spPr>
          <a:xfrm>
            <a:off x="4561490" y="638763"/>
            <a:ext cx="4355726" cy="301165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ítulo 3"/>
          <p:cNvSpPr>
            <a:spLocks noGrp="1"/>
          </p:cNvSpPr>
          <p:nvPr/>
        </p:nvSpPr>
        <p:spPr>
          <a:xfrm rot="-60000">
            <a:off x="162289" y="911817"/>
            <a:ext cx="4231015" cy="943609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As características do Romantismo na Música</a:t>
            </a:r>
          </a:p>
        </p:txBody>
      </p:sp>
      <p:sp>
        <p:nvSpPr>
          <p:cNvPr id="19" name="CaixaDeTexto 27"/>
          <p:cNvSpPr txBox="1"/>
          <p:nvPr/>
        </p:nvSpPr>
        <p:spPr>
          <a:xfrm>
            <a:off x="6138041" y="3342640"/>
            <a:ext cx="2779175" cy="307777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>
            <a:defPPr>
              <a:defRPr lang="pt-PT"/>
            </a:defPPr>
            <a:lvl1pPr algn="r">
              <a:defRPr sz="1400" b="1"/>
            </a:lvl1pPr>
          </a:lstStyle>
          <a:p>
            <a:r>
              <a:rPr lang="pt-PT" dirty="0"/>
              <a:t>Beethoven compondo ao piano.</a:t>
            </a:r>
          </a:p>
        </p:txBody>
      </p:sp>
      <p:sp>
        <p:nvSpPr>
          <p:cNvPr id="20" name="Marcador de Posição de Conteúdo 2"/>
          <p:cNvSpPr txBox="1">
            <a:spLocks/>
          </p:cNvSpPr>
          <p:nvPr/>
        </p:nvSpPr>
        <p:spPr>
          <a:xfrm>
            <a:off x="210207" y="2230821"/>
            <a:ext cx="7366000" cy="37861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800"/>
              </a:spcBef>
            </a:pPr>
            <a:r>
              <a:rPr lang="pt-PT" sz="2400" dirty="0"/>
              <a:t>Destaque da figura do </a:t>
            </a:r>
            <a:r>
              <a:rPr lang="pt-PT" sz="2400" dirty="0">
                <a:hlinkClick r:id="" action="ppaction://hlinkshowjump?jump=nextslide"/>
              </a:rPr>
              <a:t>herói</a:t>
            </a:r>
            <a:r>
              <a:rPr lang="pt-PT" sz="2400" dirty="0"/>
              <a:t>.</a:t>
            </a:r>
          </a:p>
          <a:p>
            <a:pPr>
              <a:spcBef>
                <a:spcPts val="1800"/>
              </a:spcBef>
            </a:pPr>
            <a:r>
              <a:rPr lang="pt-PT" sz="2400" dirty="0">
                <a:hlinkClick r:id="rId5" action="ppaction://hlinksldjump"/>
              </a:rPr>
              <a:t>Exaltação dos sentimentos</a:t>
            </a:r>
            <a:r>
              <a:rPr lang="pt-PT" sz="2400" dirty="0"/>
              <a:t>.</a:t>
            </a:r>
          </a:p>
          <a:p>
            <a:pPr>
              <a:spcBef>
                <a:spcPts val="1800"/>
              </a:spcBef>
            </a:pPr>
            <a:r>
              <a:rPr lang="pt-PT" sz="2400" dirty="0">
                <a:hlinkClick r:id="rId6" action="ppaction://hlinksldjump"/>
              </a:rPr>
              <a:t>Valorização da Natureza</a:t>
            </a:r>
            <a:r>
              <a:rPr lang="pt-PT" sz="2400" dirty="0"/>
              <a:t>.</a:t>
            </a:r>
          </a:p>
          <a:p>
            <a:pPr>
              <a:spcBef>
                <a:spcPts val="1800"/>
              </a:spcBef>
            </a:pPr>
            <a:r>
              <a:rPr lang="pt-PT" sz="2400" dirty="0"/>
              <a:t>Expressão do </a:t>
            </a:r>
            <a:r>
              <a:rPr lang="pt-PT" sz="2400" dirty="0">
                <a:hlinkClick r:id="rId7" action="ppaction://hlinksldjump"/>
              </a:rPr>
              <a:t>idealismo humano</a:t>
            </a:r>
            <a:r>
              <a:rPr lang="pt-PT" sz="2400" dirty="0"/>
              <a:t>.</a:t>
            </a:r>
          </a:p>
          <a:p>
            <a:pPr>
              <a:spcBef>
                <a:spcPts val="1800"/>
              </a:spcBef>
            </a:pPr>
            <a:r>
              <a:rPr lang="pt-PT" sz="2400" dirty="0">
                <a:hlinkClick r:id="rId8" action="ppaction://hlinksldjump"/>
              </a:rPr>
              <a:t>Exaltação dos nacionalismos</a:t>
            </a:r>
            <a:r>
              <a:rPr lang="pt-PT" sz="2400" dirty="0"/>
              <a:t>.</a:t>
            </a:r>
          </a:p>
          <a:p>
            <a:pPr>
              <a:spcBef>
                <a:spcPts val="1800"/>
              </a:spcBef>
            </a:pPr>
            <a:r>
              <a:rPr lang="pt-PT" sz="2400" dirty="0">
                <a:hlinkClick r:id="rId9" action="ppaction://hlinksldjump"/>
              </a:rPr>
              <a:t>Valorização dos elementos populares</a:t>
            </a:r>
            <a:r>
              <a:rPr lang="pt-PT" sz="2400" dirty="0"/>
              <a:t>.</a:t>
            </a:r>
          </a:p>
          <a:p>
            <a:pPr>
              <a:spcBef>
                <a:spcPts val="1800"/>
              </a:spcBef>
            </a:pPr>
            <a:r>
              <a:rPr lang="pt-PT" sz="2400" dirty="0">
                <a:hlinkClick r:id="rId10" action="ppaction://hlinksldjump"/>
              </a:rPr>
              <a:t>Exaltação da liberdade</a:t>
            </a:r>
            <a:r>
              <a:rPr lang="pt-PT" sz="2400" dirty="0"/>
              <a:t>.</a:t>
            </a:r>
          </a:p>
        </p:txBody>
      </p:sp>
      <p:sp>
        <p:nvSpPr>
          <p:cNvPr id="21" name="CaixaDeTexto 10"/>
          <p:cNvSpPr txBox="1"/>
          <p:nvPr/>
        </p:nvSpPr>
        <p:spPr>
          <a:xfrm>
            <a:off x="5307725" y="3738041"/>
            <a:ext cx="3594539" cy="2220686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t">
            <a:spAutoFit/>
          </a:bodyPr>
          <a:lstStyle/>
          <a:p>
            <a:r>
              <a:rPr lang="pt-PT" sz="1600" dirty="0"/>
              <a:t>Música: Beethoven, </a:t>
            </a:r>
            <a:r>
              <a:rPr lang="pt-PT" sz="1600" i="1" dirty="0"/>
              <a:t>Sonata para piano,</a:t>
            </a:r>
            <a:br>
              <a:rPr lang="pt-PT" sz="1600" i="1" dirty="0"/>
            </a:br>
            <a:r>
              <a:rPr lang="pt-PT" sz="1600" i="1" dirty="0"/>
              <a:t>nº 21 (“</a:t>
            </a:r>
            <a:r>
              <a:rPr lang="pt-PT" sz="1600" i="1" dirty="0" err="1"/>
              <a:t>Waldstein</a:t>
            </a:r>
            <a:r>
              <a:rPr lang="pt-PT" sz="1600" i="1" dirty="0"/>
              <a:t>”)</a:t>
            </a:r>
            <a:r>
              <a:rPr lang="pt-PT" sz="1600" dirty="0"/>
              <a:t>, 1804.</a:t>
            </a:r>
            <a:endParaRPr lang="pt-PT" sz="1600" i="1" dirty="0"/>
          </a:p>
        </p:txBody>
      </p:sp>
      <p:pic>
        <p:nvPicPr>
          <p:cNvPr id="22" name="05 Piano Sonata no.21 in C major,Op.53'Waldstein-Sonate_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98543"/>
                  <p14:fade out="1250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735705" y="4746149"/>
            <a:ext cx="892516" cy="892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10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50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aixaDeTexto 10"/>
          <p:cNvSpPr txBox="1"/>
          <p:nvPr/>
        </p:nvSpPr>
        <p:spPr>
          <a:xfrm>
            <a:off x="265910" y="4327115"/>
            <a:ext cx="5017641" cy="1378871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r>
              <a:rPr lang="pt-PT" sz="1600" dirty="0"/>
              <a:t>Música: Beethoven,</a:t>
            </a:r>
            <a:r>
              <a:rPr lang="pt-PT" sz="1600" i="1" dirty="0"/>
              <a:t> 3º Sinfonia,</a:t>
            </a:r>
            <a:br>
              <a:rPr lang="pt-PT" sz="1600" i="1" dirty="0"/>
            </a:br>
            <a:r>
              <a:rPr lang="pt-PT" sz="1600" i="1" dirty="0"/>
              <a:t>I -Allegro </a:t>
            </a:r>
            <a:r>
              <a:rPr lang="pt-PT" sz="1600" i="1" dirty="0" err="1"/>
              <a:t>con</a:t>
            </a:r>
            <a:r>
              <a:rPr lang="pt-PT" sz="1600" i="1" dirty="0"/>
              <a:t> brio, </a:t>
            </a:r>
            <a:r>
              <a:rPr lang="pt-PT" sz="1600" dirty="0"/>
              <a:t>1803-1904.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49590" y="1417867"/>
            <a:ext cx="5242217" cy="2821353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pt-PT" sz="2200" dirty="0"/>
              <a:t>A figura do herói ganha destaque durante o Romantismo. O indivíduo que se eleva para além das suas capacidades e que encontra paralelo com o génio romântico do compositor.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pt-PT" sz="2200" dirty="0"/>
              <a:t>Exemplo deste espírito de heroísmo é a 3ª sinfonia de Beethoven “</a:t>
            </a:r>
            <a:r>
              <a:rPr lang="pt-PT" sz="2200" dirty="0" err="1"/>
              <a:t>Eroica</a:t>
            </a:r>
            <a:r>
              <a:rPr lang="pt-PT" sz="2200" dirty="0"/>
              <a:t>”.</a:t>
            </a:r>
          </a:p>
          <a:p>
            <a:pPr marL="0" indent="0">
              <a:lnSpc>
                <a:spcPct val="100000"/>
              </a:lnSpc>
              <a:buNone/>
            </a:pPr>
            <a:endParaRPr lang="pt-PT" sz="2200" dirty="0"/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4214" y="893366"/>
            <a:ext cx="3305094" cy="47860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05 1. Allegro con br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27276" y="4637372"/>
            <a:ext cx="737616" cy="737616"/>
          </a:xfrm>
          <a:prstGeom prst="rect">
            <a:avLst/>
          </a:prstGeom>
          <a:noFill/>
        </p:spPr>
      </p:pic>
      <p:sp>
        <p:nvSpPr>
          <p:cNvPr id="10" name="Título 3"/>
          <p:cNvSpPr>
            <a:spLocks noGrp="1"/>
          </p:cNvSpPr>
          <p:nvPr/>
        </p:nvSpPr>
        <p:spPr>
          <a:xfrm rot="-60000">
            <a:off x="152356" y="609797"/>
            <a:ext cx="3178824" cy="664778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herói romântico</a:t>
            </a:r>
          </a:p>
        </p:txBody>
      </p:sp>
      <p:sp>
        <p:nvSpPr>
          <p:cNvPr id="11" name="Rectângulo 4"/>
          <p:cNvSpPr/>
          <p:nvPr/>
        </p:nvSpPr>
        <p:spPr>
          <a:xfrm>
            <a:off x="2753709" y="5713516"/>
            <a:ext cx="6230991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Henry </a:t>
            </a:r>
            <a:r>
              <a:rPr lang="pt-PT" sz="1400" b="1" dirty="0" err="1">
                <a:latin typeface="+mn-lt"/>
              </a:rPr>
              <a:t>Fuseli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 err="1">
                <a:latin typeface="+mn-lt"/>
              </a:rPr>
              <a:t>Undine</a:t>
            </a:r>
            <a:r>
              <a:rPr lang="pt-PT" sz="1400" i="1" dirty="0">
                <a:latin typeface="+mn-lt"/>
              </a:rPr>
              <a:t> &amp; </a:t>
            </a:r>
            <a:r>
              <a:rPr lang="pt-PT" sz="1400" i="1" dirty="0" err="1">
                <a:latin typeface="+mn-lt"/>
              </a:rPr>
              <a:t>Huldbrand</a:t>
            </a:r>
            <a:r>
              <a:rPr lang="pt-PT" sz="1400" dirty="0">
                <a:latin typeface="+mn-lt"/>
              </a:rPr>
              <a:t>, c. 1822.</a:t>
            </a:r>
          </a:p>
        </p:txBody>
      </p:sp>
      <p:sp>
        <p:nvSpPr>
          <p:cNvPr id="13" name="CaixaDeTexto 10">
            <a:hlinkClick r:id="rId6" action="ppaction://hlinksldjump"/>
          </p:cNvPr>
          <p:cNvSpPr txBox="1"/>
          <p:nvPr/>
        </p:nvSpPr>
        <p:spPr>
          <a:xfrm>
            <a:off x="7954647" y="6260914"/>
            <a:ext cx="915664" cy="338554"/>
          </a:xfrm>
          <a:prstGeom prst="rect">
            <a:avLst/>
          </a:prstGeom>
          <a:solidFill>
            <a:schemeClr val="accent5"/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pPr algn="ctr"/>
            <a:r>
              <a:rPr lang="pt-PT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Voltar</a:t>
            </a:r>
          </a:p>
        </p:txBody>
      </p:sp>
    </p:spTree>
    <p:extLst>
      <p:ext uri="{BB962C8B-B14F-4D97-AF65-F5344CB8AC3E}">
        <p14:creationId xmlns:p14="http://schemas.microsoft.com/office/powerpoint/2010/main" val="108590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50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aixaDeTexto 10"/>
          <p:cNvSpPr txBox="1"/>
          <p:nvPr/>
        </p:nvSpPr>
        <p:spPr>
          <a:xfrm>
            <a:off x="150296" y="5451662"/>
            <a:ext cx="6050807" cy="1168782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r>
              <a:rPr lang="pt-PT" sz="1600" dirty="0"/>
              <a:t>Música: Franz Liszt, Concerto para Piano, nº 1,  1849.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73574" y="1350909"/>
            <a:ext cx="4761185" cy="3967326"/>
          </a:xfrm>
        </p:spPr>
        <p:txBody>
          <a:bodyPr>
            <a:noAutofit/>
          </a:bodyPr>
          <a:lstStyle/>
          <a:p>
            <a:pPr marL="0" indent="0">
              <a:lnSpc>
                <a:spcPts val="2200"/>
              </a:lnSpc>
              <a:spcBef>
                <a:spcPts val="600"/>
              </a:spcBef>
              <a:buNone/>
            </a:pPr>
            <a:r>
              <a:rPr lang="pt-PT" sz="2100" dirty="0"/>
              <a:t>O sentimento, a emoção, a liberdade de comunicar as diferentes sensações constituíram  elementos essenciais do Romantismo.</a:t>
            </a:r>
          </a:p>
          <a:p>
            <a:pPr marL="0" indent="0">
              <a:lnSpc>
                <a:spcPts val="2200"/>
              </a:lnSpc>
              <a:spcBef>
                <a:spcPts val="600"/>
              </a:spcBef>
              <a:buNone/>
            </a:pPr>
            <a:r>
              <a:rPr lang="pt-PT" sz="2100" dirty="0"/>
              <a:t>Alheada do mundo, a música exprimiu-se livremente. </a:t>
            </a:r>
          </a:p>
          <a:p>
            <a:pPr marL="0" indent="0">
              <a:lnSpc>
                <a:spcPts val="2200"/>
              </a:lnSpc>
              <a:spcBef>
                <a:spcPts val="600"/>
              </a:spcBef>
              <a:buNone/>
            </a:pPr>
            <a:r>
              <a:rPr lang="pt-PT" sz="2100" dirty="0"/>
              <a:t>Através das suas sonoridades, evocava os sentimentos mais íntimos do compositor e transportava-os para o seu auditório.</a:t>
            </a:r>
          </a:p>
          <a:p>
            <a:pPr marL="0" indent="0">
              <a:lnSpc>
                <a:spcPts val="2200"/>
              </a:lnSpc>
              <a:spcBef>
                <a:spcPts val="600"/>
              </a:spcBef>
              <a:buNone/>
            </a:pPr>
            <a:r>
              <a:rPr lang="pt-PT" sz="2100" dirty="0"/>
              <a:t>Os mais puros sentimentos exprimiram-se através do piano e da orquestra, que permitia conferir à música maiores subtilezas sonoras.</a:t>
            </a:r>
          </a:p>
          <a:p>
            <a:pPr marL="0" indent="0">
              <a:lnSpc>
                <a:spcPts val="2200"/>
              </a:lnSpc>
              <a:spcBef>
                <a:spcPts val="600"/>
              </a:spcBef>
              <a:buNone/>
            </a:pPr>
            <a:endParaRPr lang="pt-PT" sz="2100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352" y="1273083"/>
            <a:ext cx="4053705" cy="32823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01 Piano Concerto no. 1 in e flat major, s124 - 1st Mo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54895"/>
                  <p14:fade out="400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1162" y="5693365"/>
            <a:ext cx="670560" cy="670560"/>
          </a:xfrm>
          <a:prstGeom prst="rect">
            <a:avLst/>
          </a:prstGeom>
          <a:noFill/>
        </p:spPr>
      </p:pic>
      <p:sp>
        <p:nvSpPr>
          <p:cNvPr id="10" name="Título 3"/>
          <p:cNvSpPr>
            <a:spLocks noGrp="1"/>
          </p:cNvSpPr>
          <p:nvPr/>
        </p:nvSpPr>
        <p:spPr>
          <a:xfrm rot="-60000">
            <a:off x="152274" y="599115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A exaltação dos sentimentos</a:t>
            </a:r>
          </a:p>
        </p:txBody>
      </p:sp>
      <p:sp>
        <p:nvSpPr>
          <p:cNvPr id="11" name="Rectângulo 4"/>
          <p:cNvSpPr/>
          <p:nvPr/>
        </p:nvSpPr>
        <p:spPr>
          <a:xfrm>
            <a:off x="5360277" y="4620438"/>
            <a:ext cx="3741683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Henry </a:t>
            </a:r>
            <a:r>
              <a:rPr lang="pt-PT" sz="1400" b="1" dirty="0" err="1">
                <a:latin typeface="+mn-lt"/>
              </a:rPr>
              <a:t>Fuseli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/>
              <a:t>O pesadelo,</a:t>
            </a:r>
            <a:r>
              <a:rPr lang="pt-PT" sz="1400" dirty="0"/>
              <a:t> 1781.</a:t>
            </a:r>
            <a:endParaRPr lang="pt-PT" sz="1400" dirty="0">
              <a:latin typeface="+mn-lt"/>
            </a:endParaRPr>
          </a:p>
        </p:txBody>
      </p:sp>
      <p:sp>
        <p:nvSpPr>
          <p:cNvPr id="13" name="CaixaDeTexto 10">
            <a:hlinkClick r:id="rId6" action="ppaction://hlinksldjump"/>
          </p:cNvPr>
          <p:cNvSpPr txBox="1"/>
          <p:nvPr/>
        </p:nvSpPr>
        <p:spPr>
          <a:xfrm>
            <a:off x="7954647" y="6260914"/>
            <a:ext cx="915664" cy="338554"/>
          </a:xfrm>
          <a:prstGeom prst="rect">
            <a:avLst/>
          </a:prstGeom>
          <a:solidFill>
            <a:schemeClr val="accent5"/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pPr algn="ctr"/>
            <a:r>
              <a:rPr lang="pt-PT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Voltar</a:t>
            </a:r>
          </a:p>
        </p:txBody>
      </p:sp>
    </p:spTree>
    <p:extLst>
      <p:ext uri="{BB962C8B-B14F-4D97-AF65-F5344CB8AC3E}">
        <p14:creationId xmlns:p14="http://schemas.microsoft.com/office/powerpoint/2010/main" val="360774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1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aixaDeTexto 10"/>
          <p:cNvSpPr txBox="1"/>
          <p:nvPr/>
        </p:nvSpPr>
        <p:spPr>
          <a:xfrm>
            <a:off x="150296" y="5348993"/>
            <a:ext cx="6050807" cy="1184940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r>
              <a:rPr lang="pt-PT" sz="1600" dirty="0"/>
              <a:t>Música: Beethoven,</a:t>
            </a:r>
            <a:r>
              <a:rPr lang="pt-PT" sz="1600" i="1" dirty="0"/>
              <a:t> 6º Sinfonia,</a:t>
            </a:r>
            <a:br>
              <a:rPr lang="pt-PT" sz="1600" i="1" dirty="0"/>
            </a:br>
            <a:r>
              <a:rPr lang="pt-PT" sz="1600" i="1" dirty="0"/>
              <a:t>I - Allegro ma non </a:t>
            </a:r>
            <a:r>
              <a:rPr lang="pt-PT" sz="1600" i="1" dirty="0" err="1"/>
              <a:t>troppo</a:t>
            </a:r>
            <a:r>
              <a:rPr lang="pt-PT" sz="1600" i="1" dirty="0"/>
              <a:t> – "Despertar</a:t>
            </a:r>
            <a:br>
              <a:rPr lang="pt-PT" sz="1600" i="1" dirty="0"/>
            </a:br>
            <a:r>
              <a:rPr lang="pt-PT" sz="1600" i="1" dirty="0"/>
              <a:t>de sentimentos alegres diante da</a:t>
            </a:r>
            <a:br>
              <a:rPr lang="pt-PT" sz="1600" i="1" dirty="0"/>
            </a:br>
            <a:r>
              <a:rPr lang="pt-PT" sz="1600" i="1" dirty="0"/>
              <a:t>chegada ao campo”, </a:t>
            </a:r>
            <a:r>
              <a:rPr lang="pt-PT" sz="1600" dirty="0"/>
              <a:t>1808.</a:t>
            </a:r>
          </a:p>
        </p:txBody>
      </p:sp>
      <p:sp>
        <p:nvSpPr>
          <p:cNvPr id="15" name="CaixaDeTexto 10">
            <a:hlinkClick r:id="rId4" action="ppaction://hlinksldjump"/>
          </p:cNvPr>
          <p:cNvSpPr txBox="1"/>
          <p:nvPr/>
        </p:nvSpPr>
        <p:spPr>
          <a:xfrm>
            <a:off x="7954647" y="6260914"/>
            <a:ext cx="915664" cy="338554"/>
          </a:xfrm>
          <a:prstGeom prst="rect">
            <a:avLst/>
          </a:prstGeom>
          <a:solidFill>
            <a:schemeClr val="accent5"/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pPr algn="ctr"/>
            <a:r>
              <a:rPr lang="pt-PT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Voltar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0" y="1452563"/>
            <a:ext cx="4677103" cy="36344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100" dirty="0"/>
              <a:t>A 6ª Sinfonia de Beethoven, “A Pastoral”, constituiu um exemplo da evocação rural na música. Na partitura de 1826 estava escrito: “Sinfonia pastoral ou recordação da vida no campo”.</a:t>
            </a:r>
          </a:p>
          <a:p>
            <a:pPr marL="0" indent="0">
              <a:buNone/>
            </a:pPr>
            <a:r>
              <a:rPr lang="pt-PT" sz="2100" dirty="0"/>
              <a:t>Para além de uma fonte de inspiração, a natureza representava a força e a vida. O compositor encontrava na natureza uma forma de comunhão, um elemento de refúgio, uma forma de afinidade.</a:t>
            </a: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242" y="1508208"/>
            <a:ext cx="4158579" cy="29376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05 1. Allegro ma non troppo (Awakening of happy feelings in the country)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605620"/>
                  <p14:fade out="225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33361" y="5594095"/>
            <a:ext cx="733310" cy="737616"/>
          </a:xfrm>
          <a:prstGeom prst="rect">
            <a:avLst/>
          </a:prstGeom>
          <a:noFill/>
        </p:spPr>
      </p:pic>
      <p:sp>
        <p:nvSpPr>
          <p:cNvPr id="12" name="Título 3"/>
          <p:cNvSpPr>
            <a:spLocks noGrp="1"/>
          </p:cNvSpPr>
          <p:nvPr/>
        </p:nvSpPr>
        <p:spPr>
          <a:xfrm rot="-60000">
            <a:off x="152274" y="599115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A valorização da natureza</a:t>
            </a:r>
          </a:p>
        </p:txBody>
      </p:sp>
      <p:sp>
        <p:nvSpPr>
          <p:cNvPr id="13" name="Rectângulo 4"/>
          <p:cNvSpPr/>
          <p:nvPr/>
        </p:nvSpPr>
        <p:spPr>
          <a:xfrm>
            <a:off x="5318237" y="4504823"/>
            <a:ext cx="3741683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de-DE" sz="1400" b="1" dirty="0">
                <a:latin typeface="+mn-lt"/>
              </a:rPr>
              <a:t>Caspar David Friedrich</a:t>
            </a:r>
            <a:r>
              <a:rPr lang="de-DE" sz="1400" dirty="0">
                <a:latin typeface="+mn-lt"/>
              </a:rPr>
              <a:t>, </a:t>
            </a:r>
            <a:r>
              <a:rPr lang="de-DE" sz="1400" i="1" dirty="0">
                <a:latin typeface="+mn-lt"/>
              </a:rPr>
              <a:t>Riesengebirge</a:t>
            </a:r>
            <a:r>
              <a:rPr lang="de-DE" sz="1400" dirty="0">
                <a:latin typeface="+mn-lt"/>
              </a:rPr>
              <a:t>, c. 1835.</a:t>
            </a:r>
          </a:p>
        </p:txBody>
      </p:sp>
    </p:spTree>
    <p:extLst>
      <p:ext uri="{BB962C8B-B14F-4D97-AF65-F5344CB8AC3E}">
        <p14:creationId xmlns:p14="http://schemas.microsoft.com/office/powerpoint/2010/main" val="4057915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7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aixaDeTexto 10"/>
          <p:cNvSpPr txBox="1"/>
          <p:nvPr/>
        </p:nvSpPr>
        <p:spPr>
          <a:xfrm>
            <a:off x="4722298" y="913351"/>
            <a:ext cx="4116903" cy="5154170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endParaRPr lang="pt-PT" sz="1600" dirty="0">
              <a:solidFill>
                <a:schemeClr val="tx1"/>
              </a:solidFill>
            </a:endParaRP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0" y="1816100"/>
            <a:ext cx="5549900" cy="3786188"/>
          </a:xfrm>
        </p:spPr>
        <p:txBody>
          <a:bodyPr>
            <a:normAutofit/>
          </a:bodyPr>
          <a:lstStyle/>
          <a:p>
            <a:endParaRPr lang="pt-PT" dirty="0"/>
          </a:p>
          <a:p>
            <a:endParaRPr lang="pt-PT" dirty="0"/>
          </a:p>
        </p:txBody>
      </p:sp>
      <p:sp>
        <p:nvSpPr>
          <p:cNvPr id="6" name="Retângulo 5"/>
          <p:cNvSpPr/>
          <p:nvPr/>
        </p:nvSpPr>
        <p:spPr>
          <a:xfrm>
            <a:off x="4778356" y="5293214"/>
            <a:ext cx="4206025" cy="738664"/>
          </a:xfrm>
          <a:prstGeom prst="rect">
            <a:avLst/>
          </a:prstGeom>
          <a:noFill/>
          <a:effec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pt-PT" sz="1400" dirty="0">
                <a:solidFill>
                  <a:schemeClr val="tx1"/>
                </a:solidFill>
              </a:rPr>
              <a:t>Música: Excerto do Hino à Alegria, que faz parte do último andamento da 9ª Sinfonia de Beethoven.</a:t>
            </a:r>
            <a:br>
              <a:rPr lang="pt-PT" sz="1400" dirty="0">
                <a:solidFill>
                  <a:schemeClr val="tx1"/>
                </a:solidFill>
              </a:rPr>
            </a:br>
            <a:r>
              <a:rPr lang="pt-PT" sz="1400" dirty="0">
                <a:solidFill>
                  <a:schemeClr val="tx1"/>
                </a:solidFill>
              </a:rPr>
              <a:t>O poema foi escrito por Friedrich Schiller.</a:t>
            </a:r>
          </a:p>
        </p:txBody>
      </p:sp>
      <p:sp>
        <p:nvSpPr>
          <p:cNvPr id="7" name="Retângulo 6"/>
          <p:cNvSpPr/>
          <p:nvPr/>
        </p:nvSpPr>
        <p:spPr>
          <a:xfrm>
            <a:off x="4891311" y="1034768"/>
            <a:ext cx="416860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dirty="0"/>
              <a:t>(…) </a:t>
            </a:r>
            <a:r>
              <a:rPr lang="pt-PT" i="1" dirty="0"/>
              <a:t>Alegria bebem todos os seres</a:t>
            </a:r>
          </a:p>
          <a:p>
            <a:r>
              <a:rPr lang="pt-PT" i="1" dirty="0"/>
              <a:t>No seio da Natureza;</a:t>
            </a:r>
          </a:p>
          <a:p>
            <a:r>
              <a:rPr lang="pt-PT" i="1" dirty="0"/>
              <a:t>Todos os bons, todos os maus,</a:t>
            </a:r>
          </a:p>
          <a:p>
            <a:r>
              <a:rPr lang="pt-PT" i="1" dirty="0"/>
              <a:t>Seguem seu rastro de rosas.</a:t>
            </a:r>
          </a:p>
          <a:p>
            <a:r>
              <a:rPr lang="pt-PT" i="1" dirty="0"/>
              <a:t>Ela nos deu beijos e vinho e</a:t>
            </a:r>
          </a:p>
          <a:p>
            <a:r>
              <a:rPr lang="pt-PT" i="1" dirty="0"/>
              <a:t>Um amigo leal até a morte;</a:t>
            </a:r>
          </a:p>
          <a:p>
            <a:r>
              <a:rPr lang="pt-PT" i="1" dirty="0"/>
              <a:t>Deu força para a vida aos mais humildes</a:t>
            </a:r>
          </a:p>
          <a:p>
            <a:r>
              <a:rPr lang="pt-PT" i="1" dirty="0"/>
              <a:t>E ao querubim que se ergue diante de Deus! </a:t>
            </a:r>
            <a:r>
              <a:rPr lang="pt-PT" dirty="0"/>
              <a:t>(…)</a:t>
            </a:r>
          </a:p>
        </p:txBody>
      </p:sp>
      <p:sp>
        <p:nvSpPr>
          <p:cNvPr id="8" name="CaixaDeTexto 7"/>
          <p:cNvSpPr txBox="1"/>
          <p:nvPr/>
        </p:nvSpPr>
        <p:spPr>
          <a:xfrm>
            <a:off x="112985" y="1265992"/>
            <a:ext cx="446952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PT" sz="2000" dirty="0"/>
              <a:t>O Homem procurou libertar-se de si próprio. Livre das convenções sociais, aspirando à genialidade do criador, era no Homem que residiam todas as esperanças num mundo melhor. </a:t>
            </a:r>
          </a:p>
          <a:p>
            <a:pPr>
              <a:spcBef>
                <a:spcPts val="1200"/>
              </a:spcBef>
            </a:pPr>
            <a:r>
              <a:rPr lang="pt-PT" sz="2000" dirty="0"/>
              <a:t>O compositor era um virtuoso, o génio artístico que se superava no mundo, transgredindo as regras e criando para além dos limites até então estabelecidos.</a:t>
            </a:r>
          </a:p>
          <a:p>
            <a:pPr>
              <a:spcBef>
                <a:spcPts val="1200"/>
              </a:spcBef>
            </a:pPr>
            <a:r>
              <a:rPr lang="pt-PT" sz="2000" dirty="0"/>
              <a:t>A nova conceção da sociedade, da política e do Homem levavam a que o ideal humano fosse repensado.</a:t>
            </a:r>
          </a:p>
        </p:txBody>
      </p:sp>
      <p:pic>
        <p:nvPicPr>
          <p:cNvPr id="5" name="05 Presto - Recitativo - Allegro assai - Allegro assai vivace (alla marci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27168" end="590383"/>
                  <p14:fade out="2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62221" y="3853836"/>
            <a:ext cx="892516" cy="892516"/>
          </a:xfrm>
          <a:prstGeom prst="rect">
            <a:avLst/>
          </a:prstGeom>
          <a:noFill/>
        </p:spPr>
      </p:pic>
      <p:sp>
        <p:nvSpPr>
          <p:cNvPr id="9" name="Título 3"/>
          <p:cNvSpPr>
            <a:spLocks noGrp="1"/>
          </p:cNvSpPr>
          <p:nvPr/>
        </p:nvSpPr>
        <p:spPr>
          <a:xfrm rot="-60000">
            <a:off x="152274" y="557074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Idealismo Humano</a:t>
            </a:r>
          </a:p>
        </p:txBody>
      </p:sp>
      <p:sp>
        <p:nvSpPr>
          <p:cNvPr id="11" name="CaixaDeTexto 10">
            <a:hlinkClick r:id="rId5" action="ppaction://hlinksldjump"/>
          </p:cNvPr>
          <p:cNvSpPr txBox="1"/>
          <p:nvPr/>
        </p:nvSpPr>
        <p:spPr>
          <a:xfrm>
            <a:off x="7954647" y="6260914"/>
            <a:ext cx="915664" cy="338554"/>
          </a:xfrm>
          <a:prstGeom prst="rect">
            <a:avLst/>
          </a:prstGeom>
          <a:solidFill>
            <a:schemeClr val="accent5"/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pPr algn="ctr"/>
            <a:r>
              <a:rPr lang="pt-PT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Voltar</a:t>
            </a:r>
          </a:p>
        </p:txBody>
      </p:sp>
    </p:spTree>
    <p:extLst>
      <p:ext uri="{BB962C8B-B14F-4D97-AF65-F5344CB8AC3E}">
        <p14:creationId xmlns:p14="http://schemas.microsoft.com/office/powerpoint/2010/main" val="271833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5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aixaDeTexto 10"/>
          <p:cNvSpPr txBox="1"/>
          <p:nvPr/>
        </p:nvSpPr>
        <p:spPr>
          <a:xfrm>
            <a:off x="118767" y="1347328"/>
            <a:ext cx="4316599" cy="4685609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endParaRPr lang="pt-PT" sz="1600" dirty="0">
              <a:solidFill>
                <a:schemeClr val="tx1"/>
              </a:solidFill>
            </a:endParaRPr>
          </a:p>
        </p:txBody>
      </p:sp>
      <p:sp>
        <p:nvSpPr>
          <p:cNvPr id="18" name="CaixaDeTexto 10"/>
          <p:cNvSpPr txBox="1"/>
          <p:nvPr/>
        </p:nvSpPr>
        <p:spPr>
          <a:xfrm>
            <a:off x="4596176" y="1347328"/>
            <a:ext cx="4316599" cy="4685609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endParaRPr lang="pt-PT" sz="1600" dirty="0">
              <a:solidFill>
                <a:schemeClr val="tx1"/>
              </a:solidFill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112656" y="1400479"/>
            <a:ext cx="43857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O nacionalismo influenciou a música romântica.</a:t>
            </a:r>
          </a:p>
          <a:p>
            <a:r>
              <a:rPr lang="pt-PT" dirty="0"/>
              <a:t>O </a:t>
            </a:r>
            <a:r>
              <a:rPr lang="pt-PT" i="1" dirty="0"/>
              <a:t>Requiem Alemão, </a:t>
            </a:r>
            <a:r>
              <a:rPr lang="pt-PT" dirty="0"/>
              <a:t>de Johannes Brahms, constitui um bom exemplo, pois compõe um Requiem em alemão e não em latim, como era usual.  Além do mais, a tradução bíblica de que se serve é a de Martinho Lutero.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/>
          <a:srcRect t="6122" b="1208"/>
          <a:stretch/>
        </p:blipFill>
        <p:spPr>
          <a:xfrm>
            <a:off x="132392" y="3626065"/>
            <a:ext cx="1998711" cy="2396359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4589468" y="1391748"/>
            <a:ext cx="43758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Wagner, em </a:t>
            </a:r>
            <a:r>
              <a:rPr lang="pt-PT" i="1" dirty="0"/>
              <a:t>O Anel do </a:t>
            </a:r>
            <a:r>
              <a:rPr lang="pt-PT" i="1" dirty="0" err="1"/>
              <a:t>Nibelungo</a:t>
            </a:r>
            <a:r>
              <a:rPr lang="pt-PT" i="1" dirty="0"/>
              <a:t>,</a:t>
            </a:r>
            <a:r>
              <a:rPr lang="pt-PT" dirty="0"/>
              <a:t> recuperou a mitologia teutónica. Além da valorização da cultura alemã, procurou engrandecer as raízes históricas e mitológicas do seu país.</a:t>
            </a:r>
          </a:p>
        </p:txBody>
      </p:sp>
      <p:pic>
        <p:nvPicPr>
          <p:cNvPr id="9" name="Imagem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2862" y="2677699"/>
            <a:ext cx="4299911" cy="2508281"/>
          </a:xfrm>
          <a:prstGeom prst="rect">
            <a:avLst/>
          </a:prstGeom>
        </p:spPr>
      </p:pic>
      <p:sp>
        <p:nvSpPr>
          <p:cNvPr id="11" name="Retângulo 10"/>
          <p:cNvSpPr/>
          <p:nvPr/>
        </p:nvSpPr>
        <p:spPr>
          <a:xfrm>
            <a:off x="4623374" y="2679710"/>
            <a:ext cx="4278889" cy="292388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pt-PT" sz="1300" b="1" dirty="0">
                <a:solidFill>
                  <a:schemeClr val="tx1"/>
                </a:solidFill>
              </a:rPr>
              <a:t>Representação da tetralogia </a:t>
            </a:r>
            <a:r>
              <a:rPr lang="pt-PT" sz="1300" b="1" i="1" dirty="0">
                <a:solidFill>
                  <a:schemeClr val="tx1"/>
                </a:solidFill>
              </a:rPr>
              <a:t>O anel do </a:t>
            </a:r>
            <a:r>
              <a:rPr lang="pt-PT" sz="1300" b="1" i="1" dirty="0" err="1">
                <a:solidFill>
                  <a:schemeClr val="tx1"/>
                </a:solidFill>
              </a:rPr>
              <a:t>Nibelungo</a:t>
            </a:r>
            <a:r>
              <a:rPr lang="pt-PT" sz="1300" b="1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3" name="05 Ein deutsches Requiem (German Requiem), for soprano, baritone, chorus &amp; orchestra, Op. 45- 'Ihr habt nun Traurigkeit', Soprano &amp; Chor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01233"/>
                  <p14:fade out="200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967811" y="4147964"/>
            <a:ext cx="737616" cy="737616"/>
          </a:xfrm>
          <a:prstGeom prst="rect">
            <a:avLst/>
          </a:prstGeom>
          <a:noFill/>
        </p:spPr>
      </p:pic>
      <p:sp>
        <p:nvSpPr>
          <p:cNvPr id="10" name="CaixaDeTexto 9"/>
          <p:cNvSpPr txBox="1"/>
          <p:nvPr/>
        </p:nvSpPr>
        <p:spPr>
          <a:xfrm>
            <a:off x="2180687" y="5484717"/>
            <a:ext cx="26750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400" dirty="0"/>
              <a:t>Música: Johannes Brahms,</a:t>
            </a:r>
            <a:r>
              <a:rPr lang="pt-PT" sz="1400" i="1" dirty="0"/>
              <a:t> Requiem Alemão</a:t>
            </a:r>
            <a:r>
              <a:rPr lang="pt-PT" sz="1400" dirty="0"/>
              <a:t>, 1865-1868.</a:t>
            </a:r>
          </a:p>
        </p:txBody>
      </p:sp>
      <p:pic>
        <p:nvPicPr>
          <p:cNvPr id="12" name="08 Die Walküre (The Valkyrie), opera, WWV 86b- Act III- Walkürenritt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end="117268"/>
                  <p14:fade out="175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86087" y="5323485"/>
            <a:ext cx="594194" cy="609600"/>
          </a:xfrm>
          <a:prstGeom prst="rect">
            <a:avLst/>
          </a:prstGeom>
          <a:noFill/>
        </p:spPr>
      </p:pic>
      <p:sp>
        <p:nvSpPr>
          <p:cNvPr id="13" name="CaixaDeTexto 12"/>
          <p:cNvSpPr txBox="1"/>
          <p:nvPr/>
        </p:nvSpPr>
        <p:spPr>
          <a:xfrm>
            <a:off x="8067358" y="17263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PT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4619496" y="5268097"/>
            <a:ext cx="287438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400" dirty="0"/>
              <a:t>Música: Richard Wagner, </a:t>
            </a:r>
            <a:r>
              <a:rPr lang="pt-PT" sz="1400" i="1" dirty="0"/>
              <a:t>A Valquíria, Ato III – A cavalgada das Valquírias, </a:t>
            </a:r>
            <a:r>
              <a:rPr lang="pt-PT" sz="1400" dirty="0"/>
              <a:t>1854.</a:t>
            </a:r>
          </a:p>
        </p:txBody>
      </p:sp>
      <p:sp>
        <p:nvSpPr>
          <p:cNvPr id="15" name="Título 3"/>
          <p:cNvSpPr>
            <a:spLocks noGrp="1"/>
          </p:cNvSpPr>
          <p:nvPr/>
        </p:nvSpPr>
        <p:spPr>
          <a:xfrm rot="-60000">
            <a:off x="152274" y="557074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Exaltação dos nacionalismos</a:t>
            </a:r>
          </a:p>
        </p:txBody>
      </p:sp>
      <p:sp>
        <p:nvSpPr>
          <p:cNvPr id="19" name="CaixaDeTexto 27"/>
          <p:cNvSpPr txBox="1"/>
          <p:nvPr/>
        </p:nvSpPr>
        <p:spPr>
          <a:xfrm>
            <a:off x="136636" y="5730036"/>
            <a:ext cx="1523998" cy="292388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>
            <a:defPPr>
              <a:defRPr lang="pt-PT"/>
            </a:defPPr>
            <a:lvl1pPr algn="r">
              <a:defRPr sz="1400" b="1"/>
            </a:lvl1pPr>
          </a:lstStyle>
          <a:p>
            <a:pPr algn="l"/>
            <a:r>
              <a:rPr lang="pt-PT" sz="1300" dirty="0"/>
              <a:t>Johannes Brahms</a:t>
            </a:r>
          </a:p>
        </p:txBody>
      </p:sp>
      <p:sp>
        <p:nvSpPr>
          <p:cNvPr id="20" name="CaixaDeTexto 10">
            <a:hlinkClick r:id="rId8" action="ppaction://hlinksldjump"/>
          </p:cNvPr>
          <p:cNvSpPr txBox="1"/>
          <p:nvPr/>
        </p:nvSpPr>
        <p:spPr>
          <a:xfrm>
            <a:off x="7954647" y="6260914"/>
            <a:ext cx="915664" cy="338554"/>
          </a:xfrm>
          <a:prstGeom prst="rect">
            <a:avLst/>
          </a:prstGeom>
          <a:solidFill>
            <a:schemeClr val="accent5"/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pPr algn="ctr"/>
            <a:r>
              <a:rPr lang="pt-PT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Voltar</a:t>
            </a:r>
          </a:p>
        </p:txBody>
      </p:sp>
    </p:spTree>
    <p:extLst>
      <p:ext uri="{BB962C8B-B14F-4D97-AF65-F5344CB8AC3E}">
        <p14:creationId xmlns:p14="http://schemas.microsoft.com/office/powerpoint/2010/main" val="302592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812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aixaDeTexto 10"/>
          <p:cNvSpPr txBox="1"/>
          <p:nvPr/>
        </p:nvSpPr>
        <p:spPr>
          <a:xfrm>
            <a:off x="84085" y="5049588"/>
            <a:ext cx="6085490" cy="1177378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endParaRPr lang="pt-PT" sz="1600" dirty="0">
              <a:solidFill>
                <a:schemeClr val="tx1"/>
              </a:solidFill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21020" y="1439734"/>
            <a:ext cx="47191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dirty="0"/>
              <a:t>Franz Liszt, através das 19 </a:t>
            </a:r>
            <a:r>
              <a:rPr lang="pt-PT" sz="2000" i="1" dirty="0"/>
              <a:t>Rapsódias Húngaras</a:t>
            </a:r>
            <a:r>
              <a:rPr lang="pt-PT" sz="2000" dirty="0"/>
              <a:t>, valorizou a sua terra natal através de melodias do folclore da Hungria.</a:t>
            </a:r>
          </a:p>
          <a:p>
            <a:endParaRPr lang="pt-PT" sz="2000" dirty="0"/>
          </a:p>
          <a:p>
            <a:r>
              <a:rPr lang="pt-PT" sz="2000" dirty="0"/>
              <a:t>O folclore começou a ser encarado como uma forma espontânea da expressão musical de um povo e, por isso, valorizado pelos compositores românticos.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9567" y="1268202"/>
            <a:ext cx="4195680" cy="325124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02 Hungarian Rhapsodies (19), for piano, S. 244 (LW A132)- No  2 in C sharp minor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0340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20015" y="5251553"/>
            <a:ext cx="811378" cy="811378"/>
          </a:xfrm>
          <a:prstGeom prst="rect">
            <a:avLst/>
          </a:prstGeom>
          <a:noFill/>
        </p:spPr>
      </p:pic>
      <p:sp>
        <p:nvSpPr>
          <p:cNvPr id="8" name="CaixaDeTexto 7"/>
          <p:cNvSpPr txBox="1"/>
          <p:nvPr/>
        </p:nvSpPr>
        <p:spPr>
          <a:xfrm>
            <a:off x="110141" y="5473402"/>
            <a:ext cx="38659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600" dirty="0"/>
              <a:t>Música: Franz Liszt, </a:t>
            </a:r>
            <a:r>
              <a:rPr lang="pt-PT" sz="1600" i="1" dirty="0"/>
              <a:t>Rapsódia Húngara, nº 2</a:t>
            </a:r>
            <a:r>
              <a:rPr lang="pt-PT" sz="1600" dirty="0"/>
              <a:t>.</a:t>
            </a:r>
          </a:p>
        </p:txBody>
      </p:sp>
      <p:sp>
        <p:nvSpPr>
          <p:cNvPr id="9" name="Título 3"/>
          <p:cNvSpPr>
            <a:spLocks noGrp="1"/>
          </p:cNvSpPr>
          <p:nvPr/>
        </p:nvSpPr>
        <p:spPr>
          <a:xfrm rot="-60000">
            <a:off x="120743" y="620136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Valorização do popular</a:t>
            </a:r>
          </a:p>
        </p:txBody>
      </p:sp>
      <p:sp>
        <p:nvSpPr>
          <p:cNvPr id="11" name="Rectângulo 4"/>
          <p:cNvSpPr/>
          <p:nvPr/>
        </p:nvSpPr>
        <p:spPr>
          <a:xfrm>
            <a:off x="5223644" y="4536354"/>
            <a:ext cx="3741683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de-DE" sz="1400" dirty="0">
                <a:latin typeface="+mn-lt"/>
              </a:rPr>
              <a:t>Caricatura de Franz Liszt</a:t>
            </a:r>
          </a:p>
        </p:txBody>
      </p:sp>
      <p:sp>
        <p:nvSpPr>
          <p:cNvPr id="13" name="CaixaDeTexto 10">
            <a:hlinkClick r:id="rId6" action="ppaction://hlinksldjump"/>
          </p:cNvPr>
          <p:cNvSpPr txBox="1"/>
          <p:nvPr/>
        </p:nvSpPr>
        <p:spPr>
          <a:xfrm>
            <a:off x="7954647" y="6260914"/>
            <a:ext cx="915664" cy="338554"/>
          </a:xfrm>
          <a:prstGeom prst="rect">
            <a:avLst/>
          </a:prstGeom>
          <a:solidFill>
            <a:schemeClr val="accent5"/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Ins="0" rtlCol="0" anchor="ctr">
            <a:spAutoFit/>
          </a:bodyPr>
          <a:lstStyle/>
          <a:p>
            <a:pPr algn="ctr"/>
            <a:r>
              <a:rPr lang="pt-PT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Voltar</a:t>
            </a:r>
          </a:p>
        </p:txBody>
      </p:sp>
    </p:spTree>
    <p:extLst>
      <p:ext uri="{BB962C8B-B14F-4D97-AF65-F5344CB8AC3E}">
        <p14:creationId xmlns:p14="http://schemas.microsoft.com/office/powerpoint/2010/main" val="183669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31531" y="1428968"/>
            <a:ext cx="4708634" cy="38051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000" dirty="0"/>
              <a:t>Os compositores exprimem-se livremente. Agora os artistas não pretendem agradar ou compor para um público, mas antes para transmitir as suas emoções e sentimentos, procurando a inspiração dentro de si próprios. </a:t>
            </a:r>
          </a:p>
          <a:p>
            <a:pPr marL="0" indent="0">
              <a:buNone/>
            </a:pPr>
            <a:r>
              <a:rPr lang="pt-PT" sz="2000" dirty="0"/>
              <a:t>Não é mais o artista que se aproxima da sua audiência, mas esta que tem de se aproximar da elevação dos criadores.</a:t>
            </a:r>
          </a:p>
          <a:p>
            <a:pPr marL="0" indent="0">
              <a:buNone/>
            </a:pPr>
            <a:r>
              <a:rPr lang="pt-PT" sz="2000" dirty="0"/>
              <a:t>Mitifica-se a figura do génio artístico incompreendido que paira acima da humanidade, mas que também luta por ela.</a:t>
            </a:r>
          </a:p>
        </p:txBody>
      </p:sp>
      <p:pic>
        <p:nvPicPr>
          <p:cNvPr id="2050" name="Picture 2" descr="Ficheiro:El Tres de Mayo, by Francisco de Goya, from Prado in Google Earth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"/>
          <a:stretch/>
        </p:blipFill>
        <p:spPr bwMode="auto">
          <a:xfrm>
            <a:off x="4831264" y="1537750"/>
            <a:ext cx="4127386" cy="32049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20743" y="620136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Exaltação da Liberdade</a:t>
            </a:r>
          </a:p>
        </p:txBody>
      </p:sp>
      <p:sp>
        <p:nvSpPr>
          <p:cNvPr id="8" name="Rectângulo 4"/>
          <p:cNvSpPr/>
          <p:nvPr/>
        </p:nvSpPr>
        <p:spPr>
          <a:xfrm>
            <a:off x="4939862" y="4746564"/>
            <a:ext cx="4107902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Francisco de Goya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Três de maio de 1808</a:t>
            </a:r>
            <a:r>
              <a:rPr lang="pt-PT" sz="1400" dirty="0">
                <a:latin typeface="+mn-lt"/>
              </a:rPr>
              <a:t>, 1814.</a:t>
            </a:r>
          </a:p>
        </p:txBody>
      </p:sp>
    </p:spTree>
    <p:extLst>
      <p:ext uri="{BB962C8B-B14F-4D97-AF65-F5344CB8AC3E}">
        <p14:creationId xmlns:p14="http://schemas.microsoft.com/office/powerpoint/2010/main" val="280964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05103" y="1577811"/>
            <a:ext cx="4698125" cy="42719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t-PT" sz="2000" dirty="0"/>
              <a:t>Foi na primeira metade do século XIX que se começaram a vislumbrar as primeiras tendências românticas em Portugal.</a:t>
            </a:r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pt-PT" sz="2000" dirty="0"/>
              <a:t>Na literatura, destacaram-se Alexandre Herculano e Almeida Garrett.</a:t>
            </a:r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pt-PT" sz="2000" dirty="0"/>
              <a:t>Almeida Garrett inaugura o Romantismo em Portugal com o poema </a:t>
            </a:r>
            <a:r>
              <a:rPr lang="pt-PT" sz="2000" i="1" dirty="0"/>
              <a:t>Camões</a:t>
            </a:r>
            <a:r>
              <a:rPr lang="pt-PT" sz="2000" dirty="0"/>
              <a:t>.</a:t>
            </a:r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pt-PT" sz="2000" dirty="0"/>
              <a:t>Alexandre Herculano traz para Portugal o romance histórico: </a:t>
            </a:r>
            <a:r>
              <a:rPr lang="pt-PT" sz="2000" i="1" dirty="0"/>
              <a:t>O Bobo</a:t>
            </a:r>
            <a:r>
              <a:rPr lang="pt-PT" sz="2000" dirty="0"/>
              <a:t>, </a:t>
            </a:r>
            <a:r>
              <a:rPr lang="pt-PT" sz="2000" i="1" dirty="0"/>
              <a:t>Eurico, o presbítero</a:t>
            </a:r>
            <a:r>
              <a:rPr lang="pt-PT" sz="2000" dirty="0"/>
              <a:t> e </a:t>
            </a:r>
            <a:r>
              <a:rPr lang="pt-PT" sz="2000" i="1" dirty="0"/>
              <a:t>O Monge de Cister</a:t>
            </a:r>
            <a:r>
              <a:rPr lang="pt-PT" sz="2000" dirty="0"/>
              <a:t>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2"/>
          <a:srcRect l="39232" t="9147" r="21036" b="43624"/>
          <a:stretch/>
        </p:blipFill>
        <p:spPr>
          <a:xfrm>
            <a:off x="5402316" y="936496"/>
            <a:ext cx="3373821" cy="47989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ítulo 3"/>
          <p:cNvSpPr>
            <a:spLocks noGrp="1"/>
          </p:cNvSpPr>
          <p:nvPr/>
        </p:nvSpPr>
        <p:spPr>
          <a:xfrm rot="-60000">
            <a:off x="120743" y="620136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em Portugal</a:t>
            </a:r>
          </a:p>
        </p:txBody>
      </p:sp>
      <p:sp>
        <p:nvSpPr>
          <p:cNvPr id="10" name="Retângulo 10"/>
          <p:cNvSpPr/>
          <p:nvPr/>
        </p:nvSpPr>
        <p:spPr>
          <a:xfrm>
            <a:off x="5402316" y="5443929"/>
            <a:ext cx="3373821" cy="292388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pt-PT" sz="1300" b="1" dirty="0"/>
              <a:t>Almeida Garrett e Alexandre Herculano.</a:t>
            </a:r>
          </a:p>
        </p:txBody>
      </p:sp>
    </p:spTree>
    <p:extLst>
      <p:ext uri="{BB962C8B-B14F-4D97-AF65-F5344CB8AC3E}">
        <p14:creationId xmlns:p14="http://schemas.microsoft.com/office/powerpoint/2010/main" val="454362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27371" y="1393004"/>
            <a:ext cx="3961153" cy="34448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000" dirty="0"/>
              <a:t>No domínio da pintura, a renovação temática tomou lugar nas obras de Vieira Portuense e Domingos António Sequeira.</a:t>
            </a:r>
          </a:p>
          <a:p>
            <a:pPr marL="0" indent="0">
              <a:buNone/>
            </a:pPr>
            <a:r>
              <a:rPr lang="pt-PT" sz="2000" dirty="0"/>
              <a:t>Foi, no entanto, com Tomás de Anunciação e com Auguste </a:t>
            </a:r>
            <a:r>
              <a:rPr lang="pt-PT" sz="2000" dirty="0" err="1"/>
              <a:t>Roquemont</a:t>
            </a:r>
            <a:r>
              <a:rPr lang="pt-PT" sz="2000" dirty="0"/>
              <a:t> que os valores estéticos do Romantismo se afirmaram em Portugal.</a:t>
            </a:r>
          </a:p>
          <a:p>
            <a:pPr marL="0" indent="0">
              <a:buNone/>
            </a:pPr>
            <a:r>
              <a:rPr lang="pt-PT" sz="2000" dirty="0"/>
              <a:t>Através das suas obras retrataram a cenas pitorescas da vida campestre e os costumes portugueses.</a:t>
            </a: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4124" y="1513490"/>
            <a:ext cx="4474102" cy="34346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20743" y="620136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em Portugal</a:t>
            </a:r>
          </a:p>
        </p:txBody>
      </p:sp>
      <p:sp>
        <p:nvSpPr>
          <p:cNvPr id="8" name="Rectângulo 4"/>
          <p:cNvSpPr/>
          <p:nvPr/>
        </p:nvSpPr>
        <p:spPr>
          <a:xfrm>
            <a:off x="4939862" y="4988301"/>
            <a:ext cx="4107902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Tomás da Anunciação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Vista da Amora</a:t>
            </a:r>
            <a:r>
              <a:rPr lang="pt-PT" sz="1400" dirty="0">
                <a:latin typeface="+mn-lt"/>
              </a:rPr>
              <a:t>, 1852.</a:t>
            </a:r>
          </a:p>
        </p:txBody>
      </p:sp>
    </p:spTree>
    <p:extLst>
      <p:ext uri="{BB962C8B-B14F-4D97-AF65-F5344CB8AC3E}">
        <p14:creationId xmlns:p14="http://schemas.microsoft.com/office/powerpoint/2010/main" val="20401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136635" y="1604855"/>
            <a:ext cx="3962399" cy="24526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100" dirty="0"/>
              <a:t>Auguste </a:t>
            </a:r>
            <a:r>
              <a:rPr lang="pt-PT" sz="2100" dirty="0" err="1"/>
              <a:t>Roquemont</a:t>
            </a:r>
            <a:r>
              <a:rPr lang="pt-PT" sz="2100" dirty="0"/>
              <a:t> pintou o quotidiano rural.</a:t>
            </a:r>
          </a:p>
          <a:p>
            <a:pPr marL="0" indent="0">
              <a:buNone/>
            </a:pPr>
            <a:r>
              <a:rPr lang="pt-PT" sz="2100" dirty="0"/>
              <a:t> A procissão aqui representada demonstra o interesse dos autores românticos pelo popular, afastando-se assim dos ambientes aristocráticos e burgueses.</a:t>
            </a: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3423" y="1644989"/>
            <a:ext cx="4652334" cy="34949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20743" y="620136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em Portugal</a:t>
            </a:r>
          </a:p>
        </p:txBody>
      </p:sp>
      <p:sp>
        <p:nvSpPr>
          <p:cNvPr id="8" name="Rectângulo 4"/>
          <p:cNvSpPr/>
          <p:nvPr/>
        </p:nvSpPr>
        <p:spPr>
          <a:xfrm>
            <a:off x="4939862" y="5166978"/>
            <a:ext cx="4107902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Auguste </a:t>
            </a:r>
            <a:r>
              <a:rPr lang="pt-PT" sz="1400" b="1" dirty="0" err="1">
                <a:latin typeface="+mn-lt"/>
              </a:rPr>
              <a:t>Roquemont</a:t>
            </a:r>
            <a:r>
              <a:rPr lang="pt-PT" sz="1400" dirty="0">
                <a:latin typeface="+mn-lt"/>
              </a:rPr>
              <a:t>, </a:t>
            </a:r>
            <a:r>
              <a:rPr lang="pt-PT" sz="1400" i="1" dirty="0">
                <a:latin typeface="+mn-lt"/>
              </a:rPr>
              <a:t>Procissão</a:t>
            </a:r>
            <a:r>
              <a:rPr lang="pt-PT" sz="1400" dirty="0">
                <a:latin typeface="+mn-lt"/>
              </a:rPr>
              <a:t>, 1852.</a:t>
            </a:r>
          </a:p>
        </p:txBody>
      </p:sp>
    </p:spTree>
    <p:extLst>
      <p:ext uri="{BB962C8B-B14F-4D97-AF65-F5344CB8AC3E}">
        <p14:creationId xmlns:p14="http://schemas.microsoft.com/office/powerpoint/2010/main" val="83436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4294967295"/>
          </p:nvPr>
        </p:nvSpPr>
        <p:spPr>
          <a:xfrm>
            <a:off x="330802" y="5126627"/>
            <a:ext cx="8813198" cy="17313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2100" dirty="0"/>
              <a:t>Na arquitetura, um dos monumentos mais emblemáticos é o Palácio da Pena, em Sintra.</a:t>
            </a:r>
          </a:p>
          <a:p>
            <a:pPr marL="0" indent="0">
              <a:buNone/>
            </a:pPr>
            <a:r>
              <a:rPr lang="pt-PT" sz="2100" dirty="0"/>
              <a:t>Pautado por elementos de revivalismo gótico, manuelino e mourisco.</a:t>
            </a:r>
          </a:p>
          <a:p>
            <a:pPr marL="0" indent="0">
              <a:buNone/>
            </a:pPr>
            <a:r>
              <a:rPr lang="pt-PT" sz="2100" dirty="0"/>
              <a:t>Nesta profusão de estilos, evoca os castelos do norte da Europa.</a:t>
            </a: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823" t="622" r="6285" b="12665"/>
          <a:stretch/>
        </p:blipFill>
        <p:spPr>
          <a:xfrm>
            <a:off x="1673360" y="1071426"/>
            <a:ext cx="5678412" cy="35050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ítulo 3"/>
          <p:cNvSpPr>
            <a:spLocks noGrp="1"/>
          </p:cNvSpPr>
          <p:nvPr/>
        </p:nvSpPr>
        <p:spPr>
          <a:xfrm rot="-60000">
            <a:off x="120743" y="620136"/>
            <a:ext cx="4252475" cy="604344"/>
          </a:xfrm>
          <a:prstGeom prst="snip2DiagRect">
            <a:avLst>
              <a:gd name="adj1" fmla="val 0"/>
              <a:gd name="adj2" fmla="val 15471"/>
            </a:avLst>
          </a:prstGeom>
          <a:solidFill>
            <a:schemeClr val="bg1"/>
          </a:solidFill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tIns="72000" bIns="7200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PT" sz="2400" b="1" dirty="0"/>
              <a:t>O Romantismo em Portugal</a:t>
            </a:r>
          </a:p>
        </p:txBody>
      </p:sp>
      <p:sp>
        <p:nvSpPr>
          <p:cNvPr id="8" name="Rectângulo 4"/>
          <p:cNvSpPr/>
          <p:nvPr/>
        </p:nvSpPr>
        <p:spPr>
          <a:xfrm>
            <a:off x="3697178" y="4588909"/>
            <a:ext cx="373445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PT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/>
            <a:r>
              <a:rPr lang="pt-PT" sz="1400" b="1" dirty="0">
                <a:latin typeface="+mn-lt"/>
              </a:rPr>
              <a:t>Palácio da Pena</a:t>
            </a:r>
            <a:r>
              <a:rPr lang="pt-PT" sz="1400" dirty="0">
                <a:latin typeface="+mn-lt"/>
              </a:rPr>
              <a:t>, 1840.</a:t>
            </a:r>
          </a:p>
        </p:txBody>
      </p:sp>
    </p:spTree>
    <p:extLst>
      <p:ext uri="{BB962C8B-B14F-4D97-AF65-F5344CB8AC3E}">
        <p14:creationId xmlns:p14="http://schemas.microsoft.com/office/powerpoint/2010/main" val="61792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8436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3157</TotalTime>
  <Words>2478</Words>
  <Application>Microsoft Office PowerPoint</Application>
  <PresentationFormat>Apresentação no Ecrã (4:3)</PresentationFormat>
  <Paragraphs>219</Paragraphs>
  <Slides>35</Slides>
  <Notes>0</Notes>
  <HiddenSlides>0</HiddenSlides>
  <MMClips>13</MMClips>
  <ScaleCrop>false</ScaleCrop>
  <HeadingPairs>
    <vt:vector size="6" baseType="variant">
      <vt:variant>
        <vt:lpstr>Tipos de letra usados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35</vt:i4>
      </vt:variant>
    </vt:vector>
  </HeadingPairs>
  <TitlesOfParts>
    <vt:vector size="39" baseType="lpstr">
      <vt:lpstr>Arial</vt:lpstr>
      <vt:lpstr>Calibri</vt:lpstr>
      <vt:lpstr>Calibri Light</vt:lpstr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ROMANTISMO, EXPRESSÃO DA IDEOLOGIA LIBERAL</dc:title>
  <dc:creator>José Fortes</dc:creator>
  <cp:lastModifiedBy>Guilherme Domingos G. P. Tanissa</cp:lastModifiedBy>
  <cp:revision>279</cp:revision>
  <dcterms:created xsi:type="dcterms:W3CDTF">2014-03-19T16:21:29Z</dcterms:created>
  <dcterms:modified xsi:type="dcterms:W3CDTF">2026-03-05T16:00:01Z</dcterms:modified>
</cp:coreProperties>
</file>