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61" r:id="rId3"/>
    <p:sldId id="262" r:id="rId4"/>
    <p:sldId id="258" r:id="rId5"/>
    <p:sldId id="267" r:id="rId6"/>
    <p:sldId id="265" r:id="rId7"/>
    <p:sldId id="266" r:id="rId8"/>
    <p:sldId id="268" r:id="rId9"/>
    <p:sldId id="284" r:id="rId10"/>
    <p:sldId id="279" r:id="rId11"/>
    <p:sldId id="285" r:id="rId12"/>
    <p:sldId id="280" r:id="rId13"/>
    <p:sldId id="281" r:id="rId14"/>
    <p:sldId id="269" r:id="rId15"/>
    <p:sldId id="270" r:id="rId16"/>
    <p:sldId id="272" r:id="rId17"/>
    <p:sldId id="271" r:id="rId18"/>
    <p:sldId id="273" r:id="rId19"/>
    <p:sldId id="282" r:id="rId20"/>
    <p:sldId id="257" r:id="rId21"/>
    <p:sldId id="277" r:id="rId22"/>
    <p:sldId id="283" r:id="rId23"/>
    <p:sldId id="263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CC"/>
    <a:srgbClr val="D6ECF2"/>
    <a:srgbClr val="D0E9F0"/>
    <a:srgbClr val="D3F6FD"/>
    <a:srgbClr val="E5D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56CEC-F3AC-4480-BAA6-92022F8D163E}" v="1" dt="2022-05-19T09:06:24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84502" autoAdjust="0"/>
  </p:normalViewPr>
  <p:slideViewPr>
    <p:cSldViewPr>
      <p:cViewPr varScale="1">
        <p:scale>
          <a:sx n="59" d="100"/>
          <a:sy n="59" d="100"/>
        </p:scale>
        <p:origin x="18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7FC30-F1AF-4727-8717-8DBA92012896}" type="datetimeFigureOut">
              <a:rPr lang="pt-PT" smtClean="0"/>
              <a:pPr/>
              <a:t>05/03/2026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AA611-0F5E-4FBF-99BF-85C5FAF73F2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237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953-4485-4487-9A86-5C2AD8F891D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382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659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052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57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7017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707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5270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140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0656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351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056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297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603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538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912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0722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118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611-0F5E-4FBF-99BF-85C5FAF73F2F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288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FFBE-182A-4F55-98C9-E5A6B4A96EAB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4367-DB11-4507-B4DE-CD38E5EFF002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6ED3-BDA1-4CCD-93DD-662691BFAE01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505-C1A2-4025-83D2-AC21BF7EA3FE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489F-8505-474A-83B5-1D5AF0D3F17E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6EB-8F58-450C-B34F-9068E6B813D3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6D0B-0D1E-48A4-BD77-992ADEC0336A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29-8749-488D-89BF-19B75C61185F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84D-7B8B-4889-AC37-7933AEE30641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6F6-1624-437C-B589-542C8A302592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80DA-EAAA-421E-93DB-D03F5EC172B4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10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684C0-806E-40C3-8808-83284E7D37E0}" type="datetime1">
              <a:rPr lang="pt-PT" smtClean="0"/>
              <a:pPr/>
              <a:t>05/03/2026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973C-3563-4803-BFE5-0AE4CCA4C5D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6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gelfire.com/pq/unica/imagens/_filip_am.jpg" TargetMode="External"/><Relationship Id="rId7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20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2E9DFC-562E-EE43-AF83-E12DA28F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661"/>
            <a:ext cx="9143995" cy="6854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25B0E-6004-D045-81CA-430765BBDC9E}"/>
              </a:ext>
            </a:extLst>
          </p:cNvPr>
          <p:cNvSpPr txBox="1"/>
          <p:nvPr/>
        </p:nvSpPr>
        <p:spPr>
          <a:xfrm>
            <a:off x="476327" y="3106976"/>
            <a:ext cx="804763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O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ocaso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da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Monarquia</a:t>
            </a:r>
            <a:endParaRPr lang="en-GB" sz="5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6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981889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descrédito do sistema rotativista</a:t>
            </a:r>
          </a:p>
        </p:txBody>
      </p:sp>
      <p:pic>
        <p:nvPicPr>
          <p:cNvPr id="15362" name="Picture 2" descr="Sem_AM_Livre Arbitrio Eleitoral.jpg"/>
          <p:cNvPicPr>
            <a:picLocks noChangeAspect="1" noChangeArrowheads="1"/>
          </p:cNvPicPr>
          <p:nvPr/>
        </p:nvPicPr>
        <p:blipFill>
          <a:blip r:embed="rId2" cstate="print"/>
          <a:srcRect t="5746"/>
          <a:stretch>
            <a:fillRect/>
          </a:stretch>
        </p:blipFill>
        <p:spPr bwMode="auto">
          <a:xfrm>
            <a:off x="5364088" y="1599138"/>
            <a:ext cx="3240360" cy="4632227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5292080" y="622554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i="1" dirty="0">
                <a:cs typeface="Times New Roman" pitchFamily="18" charset="0"/>
              </a:rPr>
              <a:t>Os programas dos candidatos</a:t>
            </a:r>
            <a:r>
              <a:rPr lang="pt-PT" sz="1000" dirty="0">
                <a:cs typeface="Times New Roman" pitchFamily="18" charset="0"/>
              </a:rPr>
              <a:t>, caricatura de Rafael Bordalo Pinheiro, 1881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9592" y="2740136"/>
            <a:ext cx="3456384" cy="123110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Portugal os partidos acabaram há muitos anos. Não existem divergências de opinião sobre qualquer princípio capital que interesse ao país inteiro.</a:t>
            </a:r>
          </a:p>
          <a:p>
            <a:endParaRPr lang="pt-PT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t-PT" sz="1000" i="1" dirty="0">
                <a:solidFill>
                  <a:schemeClr val="tx1"/>
                </a:solidFill>
                <a:cs typeface="Times New Roman" pitchFamily="18" charset="0"/>
              </a:rPr>
              <a:t>Ramalho Ortigão, </a:t>
            </a:r>
            <a:r>
              <a:rPr lang="pt-PT" sz="1000" dirty="0">
                <a:solidFill>
                  <a:schemeClr val="tx1"/>
                </a:solidFill>
                <a:cs typeface="Times New Roman" pitchFamily="18" charset="0"/>
              </a:rPr>
              <a:t>As Farpas</a:t>
            </a:r>
            <a:r>
              <a:rPr lang="pt-PT" sz="1000" i="1" dirty="0">
                <a:solidFill>
                  <a:schemeClr val="tx1"/>
                </a:solidFill>
                <a:cs typeface="Times New Roman" pitchFamily="18" charset="0"/>
              </a:rPr>
              <a:t>, 1877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980728"/>
            <a:ext cx="5832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progressos do republicanismo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19672" y="6423139"/>
            <a:ext cx="648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cs typeface="Times New Roman" pitchFamily="18" charset="0"/>
              </a:rPr>
              <a:t>Comício republicano no Porto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224"/>
          </a:xfrm>
          <a:prstGeom prst="rect">
            <a:avLst/>
          </a:prstGeom>
        </p:spPr>
      </p:pic>
      <p:pic>
        <p:nvPicPr>
          <p:cNvPr id="5122" name="Picture 2" descr="C:\Users\JOAO\Desktop\monarquia\20135306_MAN_P3_F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17" y="1528303"/>
            <a:ext cx="5489779" cy="49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1599" y="1003375"/>
            <a:ext cx="830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tricentenário de Camões e a propaganda republicana</a:t>
            </a:r>
          </a:p>
          <a:p>
            <a:endParaRPr lang="pt-PT" sz="2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AutoShape 2" descr="data:image/jpeg;base64,/9j/4AAQSkZJRgABAQAAAQABAAD/2wCEAAkGBxQTEhQUEhQVFBUXGBkXFxgYGBcYGBgYFxgYHRwcHBYYHCggHRwlGxgYITEhJikrLi4uHB8zODMuOCgtLisBCgoKDg0OFBAPFywcHCQsLCwsLCwsLCwsLCwsLCwsLCwsLCwsLCwsLCwsLCwsLCwsLCw3LDcsNzcsLDcsNywrK//AABEIAQ0AuwMBIgACEQEDEQH/xAAbAAACAwEBAQAAAAAAAAAAAAADBQIEBgEAB//EAEMQAAIBAgQFAQUGBQMCAwkAAAECEQMhAAQSMQUiQVFhEwYycYGRI0JSobHwFGLB0eFygpIz8RWywhYkQ0RTY3ODk//EABcBAQEBAQAAAAAAAAAAAAAAAAABAgP/xAAaEQEBAQADAQAAAAAAAAAAAAAAARECITFB/9oADAMBAAIRAxEAPwD7KTiE47iJxwWVycS048qYKEwEAuJdMTjHTioUZrIVGNq7rzlhE+6R7tmAgGIMfU3xWpcMrLBOac2AMg3hEBN3MElWJP8AOYiAcOmGIg+MNCWvka51acyVJVwDoBClg2ho3lJWxMNpve+DtlaxUha19UhisiNZYLB6aYTvAJ3M4Zj4YIMNC/P0KhAFGp6Z5plQ0yjAWI6OVbzpjrieUSorE1KmsHYaQsczGbfylRF/dmb4vRPTESOkYBO9HMW+32BDcohuxA08u4tJ264i+UrH/wCO3vKYgWXVLLIAmRYHpN5IwyzVdUEttIHe5wRSCJFx0jthoTDIZjSw/iCGLMVbSDpEsVUqbEAEKdiQNwb4PUyuYJaKwVSaZWFuoQ86k/eDr9DJHQBtHjHAmGhXl8lmfvZmeUD/AKa76aYLf8lcxt9p/KMN8cUY7gPY9j045OA7j2PY9gPYgPhieB68FqJOOqMRG2OlwoJNgL4IMgwSRjG8W9q9LhVkRcgAdrBj2/uMeoUCZbU4qNM3mJ2gR52PUnfFwbANjzHCThXEpJRmVxMIVkkQtw5k80j88NRVxATEWGJJUBxJgMAIYkzAbmBhF7QcSZSKVGdbe84v6amwgblySI7DU3QAloVlpUqZK87FUHKNTM5gEwLW5jPY4YHS482EnEM8tJ6QXSNTjUAIkEx8O/mfnhxUqBdzgF3GAGhTH4r7csx/37jzgmVzSgBdgABsYMf4E4o5qoHZpECLT32BPe+K1NSLyb3v2jcb+N73G2GB7VzYXoelyIAnuTg1KoGEgg9LGcZ2lVYkaApsOmqOxBJgbk3/AMY0NEQAJnz384gJj045OPDFHcRJxLERgOA4njhGIA4AmIRiU4hqwEgLYz/tbxH0qcTE7wLkdh8/0xoZxmfbCgpVWNjrprNzALr0F5mBuN8IFqIr0y5AZBDBZuxQhhcmwBWSTtB7YXcJ4g1dndxCKSnICsFtQtq5iRp3MXxb4bTZIldOlrFYVSGBsR1MRe0k/HHeNZgICAnqB7QikSAQOaJ0pOqS3j4Y2LnCKS0KjstX1FO4ldKAGGICi0Rcz8dhjVqmMBlkOmqWGoFNJGjSqnmHLuzEGZ3AmJMQNzwj/oUt/cXcXFhY+RtjNFpKffEah0ifGA5vNqoJYgR9fkMKW4hUdWuFBsLXjrc9d/h8sTAty1YLmM07GdNUHtM0aZCiSLj05+fyNalwl67pVy2ZrUUVuZSysFK/dFLTBEG0tCgiFMmOUKB+1YsUAqMzPbkVQeZtYInQVsel7kYrUs9NMU8qz0wSHYuQK7h93K6CRbTEKPdgdMaD/P5GWTVmAGRi6BgoDG/vAQTDEG0XAsbgkFc2mWOwM6h4v1BmRjA8W4Wa1VWy1MPV1EvU+4IFw+oElSAYmzaoA3ljw8fwdZb1gWd9NIDUhQlDpVE1aILMQTET9WDc0coL6hv0nb54splxtGIZdyUUsuliASOxI2+WC0mvjNBqaR0wRRjq482Ji642A6jgmBnFRJccDxjwNsRGAKrziRGPIuJYCIGIE4mTgZwBTinnsstRSrCVYEGRP5G2Lj4q5vMBFk/IdT1t8gT8AcBmuKcFpIrMrOjabQ0ryCQwp7agNtgLWiZScJy2YpvzNqUgj1JMg/d3PWALWsT0E6TM1C5RmEOwZQLkAnWBvirlwzKARcnaOotMAb7n5+JxqCjWoPrVg50qFIS0Ehp1MAJOxAFgYw5TMuSoLFbBrE7RH063xSzdQaSQQNrmAOWYv0AknAqFYmHp0qlVYI1g01QQf53BItuARbrgLlQamYkz0B6xM4r1jE9zYm/y2M7mY+AxWPFhJX0nBmATo0k9dLKxBjqekjecLeJe1tJW5aNXlADE6OQnZiA7SJYSbXO9xgK3s8GbKZtKjszMa6HXqUmKKBJBusdjcR4MsvZHIPQpetUl2ZZGqQ0NGlS3MdrwJg4pcTr1EYwgArKUcgMYqBTLp3NiCNzAjsXPBaxoJdqtTUNQXeBpEqmoi0zeYF/OKLNHidRqtZWpIfRXUSlQsSGVoUcouSvyA2vhVwmhUzdfL1KiU9NFqnqj7SA2kBFhxzGTPaAD2lpluM09WhkakPuGFi6FiJDSX36ESDfrhhwLiIrNU5WQrAgoyi0jc2a5IkdsQNnx5RjzjHlxBYRsEwCkcFAxBxhgRwZge4xR4ZmxWQMOoB+Nh+4wFg4iuCMuIgYA045OOA46owHowM4JOIE4gjWzIUEnpjNnNeqwZt91/lHaPp857YvcWPLBsCd4kCO/73jC/RpJNgFEC+zDptsMWAz1ANM7gz8jE/D3cVc85DyJ07wBvqIvb44uUsrM7CIg94975S364HmUFhEX0/SbfT99tQY+tkWzFVzmXARKj0yqW1KjmAWHuggL0LGdxchxm4TM+jSUsTTpyCZo0VB0ropx75Kg3Np1XAMZDiZqnMVqGWBamahIVYNxBaD0AYEAnGx4bm6w9LL5imUrVKbEsSDzqTBlZW6hR3U2iMUVPaVCKVGvDGqE0sYGk6gDz3EQSCI7xEGMAbgk1KZcB6NUsjETq0OJF/je3nDfjTU3ptRsrVFalQBMBqjAII7QYMn44v1eHGjldBfWaaIrOLHlYEtG4MAdcQJeEKagq0X1B01U6p1c0qqqtS/RmV37DVvinSrLWqGlmQaTowJgsBrCAA+9YGTe2pfgSbYz6JxDMB+UMKQLEcrMiajebG636acMuNcHpZkL6guRpDrysNTDSNXUSwEGRihKvAKfq6U9Q0iNT/bNrDA9gZIPLcdu041XszldDVDAAOkWJYseZi0kbc1t+uFfDuA06R1M1VgBpmpUtckTCQFWzdN4+bD2d4kruwpaRTiANJUghmBIMwylpUECbSd8SjRVEnEQuJE44tzjIJSWMEOIjHWwES+F2XpM1KkUYCVSd+24jr+uDtmFk3jSbz0gA/oRirwnMKtKkGYA6QI+en9RGAu0KTj33DW/Dpv3F/yviTrgqXxJlwAgccnEih+WPBcBwDHMTjEcQK+MSAI+E/EqBHkzha76aZPaSZ2mJ/Uz8cW69Ys7mLLKid5EzHYGPnabYHWSUP8ANywZFtiPjv2Mx2xoepXbvG0eSY+nfrGKnHarU6LlPeIVRH4ndUUjeYLz/tx7htXSFDC8kbRBUwOoO/Qfh6xijx4K7qHKekhQuXfQqlubWSCJIVFAA3NUecX6A+znAEaamkkNA1kRZSCQgN2DwJYj6naz7a5kU1ptyB6dVWTUDB5DKkgggHVBv+mGNanUZ0IOoWA10yVBud/UB23nV1EzbCf2r9m62YNOatJAu4CuVZtlOmbWEfX4YCpwonNOj+iKtQKNLOGGXpAsWLaSZYgHp7xAFhtseRUCA6kHK7GDrdoEWsWJPTaw+GRy9MLSCBlEU1JmYKip6ZiJ+9PL5thrl6JK0vTYVF1GRJB1ASSwPWxkTv36KOpwtKgrNVur0tazI0rUeo0z30KgnsDhNX4SUFQ0KvoxVVFVWYjUXQTpkhiZLRYAnbDT2f4TmVV0rVAWIUMyzAQLohZEluVtwANU32w6rcLhYpuwMzrOl3BJJmakiZY9NoAGGjK5mi7ALXf1eQVbaUUMCZ5RCyHXrteYvi5wHhg/hqVWqQGAUR+FWCghh1J307TG+FvtHkHVXVc0S/psoWoVXVYyAwtqgk7dZtfD7KgGlzDSzU1Zl1SqE806hb35Kxc736UNcpmiFUMSYlSTc2iGncgggmdpnaYZqb4TalRZd1ChVkkgwQxB5fnB+Q6Yb5JgaaMDIKgg7yCJF+tsYosjA61WLDfx+7fPHUeTA6b4iVvgFWYyhLahC6okG+xvIXxPXdsRyPDCCrMqgqbAGQP5pgX8eT4hoqzcYIq4aPAxuI8i4/v+WCLUkWuD9Mc1YDUleZRP4h3+H8w/PbsQBy2OjAS0iRedvnjoaMBM4HggOIE4DPLVkbbveesliRp3Fh+eLFaFpluoIgk/ise+wAOIZjKKpAX3ZLaTe5Pm+5OIupiTH7+W37tMijnDUnVYiGax7zHTwPzOM3xvIrTzHrOk0m0AKIXU6/dZjaDGq5Gqw2kh7lMww9Tk0mWgG2v8MHYTAv0nGdzD0M26qa41h7I71aNWm43WnTV1Qv0DGT5O2NDV8L4ojqhXSyE6lPXSWtaAbBhuJnAaucL0w9plnH/63LqI/wDx9sCy2SoFCUDIiiDULkk6YJ94tI3knzE74Q+0+RqrTBoOxozBorpV2SJ5YALQoblNyurfbE6DjO52hNdnFlKU3JOkKj06biQYspv0vPbCngtfTmKiqV+0eozMHBCoEch9Q6BzpB25u4xU4fXos6FhoDQ32iwz8qwymqIIsJMxEfJ6/DVqsGOlwssrlUsTpkuBE7KQYBEYAue9pKYq0wgZwNXMpgfdgXIBDTEm20dMT/8Aa3KlQ7M1MG/PTaJ5hEqrQRpb6eb0eKZkBWDJTCwrDQY1lZaGBHKsgdSYAxLIcOTNelqpD00IZrECpFPSATsQSxYgT1B6gsg5n8w9Si1eiC6MEAQksrq1SCQGQMIUyJkG1t8SfNtSpMay87QUUGGcqoCAkRokwBeZ7Y09fKqy6SBpI0kdIiI8YR5v2SosgQNVQKNKaXMoO07sP9RO/S0NA0AZEPv17SyBUiSBEwdKjTIUdFuTGos+FZrcCBTuUEaQokiAOi+Ok9hbL0xUyx9OuYBsXGoBwdIlTe52uQRI+bnOZwI6skvqHLp2CvEGY20iJ8jzAaKi0Qfr874jkM1qBBmVsSRE23GEuX49TkK7ACCdV4BB2iJAi4PSw6jDvJjlXrCgT8sZwdrl5UJGx32tpAGx74KasCWsYn6C8Y845pPRT+cf2xSLG7EqbgnwpIERtaGvfY9zgBZ12ZxAMATuwKlYaYA6i2LObzwpg6oB6Sw/KbmPAxGnQjcBh07AwJt3J6/HGKzXE1OcQMAaSltaggAOpNzsH0yO/UdTKQa3Kcey7lUSqjFpKwReASf/AFfTfbDQnCbOZpKNW2Xd3gc6KpIBJFrzErcD6YJwjOu/vJoHMygz7s8vN7t1MwDbxsGBwhxLANWCA4BVnjYbbnfFIvyiTb4HphrmqHKT2/vfFCpSiBH37/mfpI2OAU+0mZNKhUdSRpCgkbqJVSR5AJI8jbGR4R7LUqixVJJfToYcpU2g+T7xIPUDwcav2xpscqwAlqjU6YN4XXVQSYuB0+mFFbhmYfMNVpOaaKToeZOkITdbDdANNwTJPc7gBw7O1GHpVyPRoEa3uoqCzoahW3vNczFiTF52NTMfbDmB+yZwoMyJHMD1Fo+eKj5cJTem1RNKLqqUzIZEP3rGywI23nm6Yq5LhwyrO1dgaa6gBBmmohg6kdSC2pYO5gmWDz0UeM5Z0WoHprVQU1Du6qwsBDtMKGDMxtH0wh9ng1VXRFoECOUVMyhk7DSgAYSIsQCSO+G/F6aZpDUdHp0yyRuCdQSGeDDPzmL7sBcm9HjFA5ZstWTVpqU1Wo4A0D3SsC4BBBI/KcUMqfAia9Oqugilpqej9oQZBgr6hO7KR3BGxMT9Gy8FQwuD9Z7HzjBZ3j4StS9EMxZmUOykqQSrkArDA2B3+9MWjGy4OCCytEgiQNUTG/MxPjwFXEoYGhbEKlCL4sa8QaoCRMeMZC/P8NSsmhxKnyQQfBF/7iQZBIxlsxwJ6B+zY1KfLZrVFGo+60EMLgRygACN8bSpWA3/AE/cYVcWQkqR06X6sBPa23+7FgzRdWc0qepXazCoul1SIZoiQAJPkxB2xoMjTUKSAXPOwRiTpJMhIMgQDHyF8Ar8OGoVBp1rCklbshedGsEaQSTvhoKiqAxNpJaNwwDSDHQXPg/PFtEqakDmA+ICqL/OdicRGVBLH8QCnaIXpAt1M9OnfE6WZERFxIAm5i8T1ERB6iMLQ9WrOkhFB5STJkEElVvPTe18ZEON8RXLkSwvYBiAt7AE/I3+HfCarwOlmtNZQZ1GV1AQQCCpIjY2AkAQBa+DcbLoT68VVLcq6WvcQFA1AFZ3I6TO+K2UbMn3AtI8hjUYNOFUct5KnUdQMHREEE40NBnKs6ZJQhl1brykaOkWDNv8cIKv8TUqwyOhBinoLabc02jl0iD0kqpkxg3FOIis3pBWKIGc1GXlOlXkalMqfdMx1Ftps1KppaXpQEAmorNcpBPITN1hrGJE3sMBoqAhQL/O5wTXhZwzi9OuBpkEjVpYXj5Ti9qxkRzlWEcnop/S23nFKuJgiekdzy2E/A3+WOcQzGqsKcHSq6ybQSSQAR1gAn9jEswFK/Ar8ukz2g/pjQTe1WaanliynmD0wOXVu2n3epAJcb3UYS8FzAyWXNTWxNVtFbW96ZYTTO5AMuzECTv1GH/tLQNTL1UX3yBpN7MrKwNrxYH5dcKODU6BGh1q1PVLeqSZBJDA2HvEaveEncgC+Av8ZZm05k0g49GOVSWUNapSeGg0/eMkWvBHWrVWs9Oqtcq8UwVEjURUQgTtbUytM979gcR4rlnpltVWk1NnCGktVipAXUqvSYUizFZksRdtrwv43xxXosA/p1HUNDkqdOpWKCwEwIF+kYo0lGsKtAqFDVERyqso0BrlYZuUnSCRPYybE4o8YDnKVKVKgzaalRUAACgeotRCDII95SABcCOokZ45TaiMrQFSqSNJKc08pV4IkGZi5AEzuIwfPcbzC0qv/uWYUuGgrBKsSyptMaVFIzfY7Ygt1cgqZak6e6jJWTURIR5DKDFyKZi/zw/y0rUJiNTMD+UfUX+mEtbjuXISjJYt9mUg6mMRqUDoIYX+EThnwxqgo0dRRqhUBjBHMqwSANjYg9iTtGJQ6OAspLDxJ/TEyTNiPof1nET0uJ6/ucQDzlwBP3hPTe3TFPilM6NNOA2yzfe0Sdvji60jrI+En8v7Yp5uvzJP4jG4uAepgHADz2aWkS7tpTlEk2BJAv8ATf4+cI6vtWKmh6VPUCpa5sCEUgEhTzBmK2JNjO1kftdUZ3pguSpfQwWQw1ENpM3CiAY36HSImHCOHKyhRr0AtpUaQQxSop1Wg80iBclgemNYC8MzmazWaqGo3p0KKlnA0+7eE1LzCQGNvdA2k319GgVhqTkc3MOVgw0qAogQsaRewkMOsjKezQKtmKQ1IzLTq02ZruFGky2wIkSLiTfsdpk6DKSGE6gLwOndhvF7mOmFFH2lBNM6Z9RV1LpiSZnkn72lX8wT3xnchXdkonWtMIB6i1FOvTflDC6NBpzA+6DsDOr4sw5VJ0iCzNIGlQQsy3Xmkf6euxUfwWtfQBUELDgq7fZuIQpWZrsoueZtgOgwgFwxKdWk8NrpOYQg3lbF/wCWpfb4dBAaVaOnLVUKgsKdQER70qf/ADb4ynsrQGXcgSyk6XW5K1FgBhHn3lPT4Rja1TABU303O4IbrPYE6p7T3wGUyiinxCn6YIQWKzZRVJI+VzH+LbzTj557F5cuzFZKKERWkxKmBcnoCkRG584+hzicgvq5bU0hiCBHgg9+sjpf4zitl6JpzuFW4HQTAJnbq/S0D5tgMDrJII6ER9cTQsUtAYCdyR1ELsO5mLeThD7Q+zGXzD631K5EEoVE33IKmTvfeImbRoUBUAdf3f4jf4YocPr62qK1mnWo7DYCfgBfqIxQj9nVX0lRoDUGKMJvO0+JMkfynze/xvhi5iiyNYgH0z1V4sR4kCfE4nnKC06gf7lTTTqdte1Mn43T4lB0xYZ4A0jaOnUn+gv4JJxRa9lK3qIraY1IpExOwnbydj5w/wDTxluAOKFR6cQrTUQ+HJ1LJOyuDawhkG++mNXGaE/tFwha9MrZXLJpeOZG1qAwO8j4+MX+HZAUVRJ1EAAsSZY2BYkySxncn9TghaY7yPyOo/kMTrZsKO8zttbeTsPmRgJNTBMaR4O36Yg+ZA5RdjsN9xMt2H7+FLMZhpCooBLBZIuCdyLRZZPyjtM8oADzGSBvzc14LSSZG03O4mJwFyoJ+XXv+74V8WJQEoJaJG5uSBbe5t4GLleq3LpEqCNQIMwR47WNsQzDFjMaQCJPwcTt0gTOAyPBfT1Npea9KQwZUVlBYKw0eFUsYm/WIw1rZlg9QCm4COsKsXOkgsuxjcQdivkTkv8Awj1qi1qYYMxdzpbQ7GoSYk+7uwm1iB2w4znB69On6eXao9YCOd5p6JPKGIBB0iIJG5INpxsX6K1KocvUuJNOpoWdDn1KZErJ0KwUg2Nz3wGt7UVKFVqdTKrICkVaY5HDREgkaDsIk37C+K1DiuYUgV6dDLjV9oXrCqzhgYVEE9W3YxaOlh8S9k6uYPqtmCagldOgIgW5VAJ1LGoXaSfFsA94PRapT1VtNT1uTMK3uqArAIqyblmjsQbRYYhxTi1ChQFans4popjTKLqAALwYAVrdJBtqnCTh/Ea2XpOtWn6tSoqmC/psFAVAsadyBO+897jqvUzDU2zKBFhjToDSUXSukuzCObUeUXjSwjvAX2UzPrVS45WZmquWMKGgKqg7mWCHqbNN7nQCuJNMP76yJGlZMgxvYkiFsQZHgQywprSuCwjUFJYlWIH8o0xDXgEQes4W8QzANzSadLOJks5gWIXYSVsNp6E4oY+yvCXy9NKLBbMXkEyUIkagfvBzFrQBjR4zHs5xItUVVSKb0tZMCRV1mVZoBOlCoBN7idxjTh8ZomUt+++PFPGJmqIxD+InEC3iVOIIMXmO5EAD84+fXCDhNMrmHJtM0xvMATf/AGrI/wA40vEBy9/3/jCWqYzFIjxfvJC/IgA/ucWC7VygcFG2caT3v2I6xcEbEYVcO1VKaHSSxB1f6kYoRHbUG+nfDx6oS56Hp9bfGw+eKPDamn1qNlFOpK6QJZKw1iVHXUaiyY1aZM3lBSdCuZQi9npkk2KnSTb/AFIb+PJxo2I0ybWGFWfymmpSrM3KKhLTAjWhpid+UB4+LYat+A7gCQbyLifMwcQU81RLmnD6QG12AOqBAHaObzt8xOnkUnU0sd5Px8W/7YHlqADkDYENtYWYQD1O/wBfoSlUISAIJYAWsJi/yufjbFAcg2sAgzcqNgNzqt2JBX8++GbOFgd/mT8t+v54VcKp+kgG4DPJMarMexjqT4uPOLWadlEy0CZIEkRsoEXnaf0xAf8AiFmDMhov3i31B/XFbiyM1OolMgMUYKTtJBAnxOCVmjSGIAt9TqgWg7D6L06xrwpdiOk23KgT+s/CfOAyeX4h/EKKqyJgkbFSnK62/DKc20Fes4uVM4401BLaRBgSQNbLJAkxAF/j5wvHCYpUStZqIoOxlRLKksSoaeaQRcqZ0qdIkgt8vUSEYLTqLpGnSj1WBtJ100IUWHQd7Y2FXtBw0OOZ2puza9AKyFmYtInUFO526YDlanoOo+0ruwgUS8AlgDqINgoLNcgxzGOoe1sgazayhp3nUxVnsAIVBKxaxaTc8vZZSzeWT1P4VKju76KlV9etmJjQr1BJM7gWUAk7DEFXiSlRUqcpdEZlJkCNA3CAbsGiRsdr4HmeJh6eXqID6bOUIIjVKzAP8rpHYlrGxwj49xB/VWiJVCZdiNXqKXUlip92kNMBfwrExjW+1+WWrlJHL6NRdQFvTjlIi1hqU+RBG4OKGFKNDAhR7pa0qwMEkg9JkSe3jBKeWSoqLA0FdJFrEBI/8v5Yh7PuKigkWZApHWwNu8rD38g9cW8m9PXUpLIakwkEmAKi6lMdiCR8fjeUe4NkPSetYBC5Zbzd4LWi2ydTt0vLXEKQ5iPgf6f0H1GDaMZHL4DUsbYuzgNYDAUszJG8bfrjP1KrXc20Fo2G09I2UEm/bY9W1ZiWqETsVBkibCw7RpYzB94RJthJx6uyKqKBq1rJF9JaTIU9ySFB3gjpjUDGhXNVoOy7wSbxEEMOm5/29sErj7SmykKy+pTmJ5WQkgXH3kQ+YO1jjuXBVFMBQASTaARNo7d9sKuJVCq0HAIVa6auwWor01kG/vVF8DDA6z0egw+6VVIY2lnAuR5b9Ixeq1dJBKk6gJO5EDaOu82vc2xTzNMHQs2ZgpHlQzLsbcwXF3LPKybb/EQeuMijQpMjMASVOlwSb78wPgcseJwPK5hfV52HNqjTJUQVAuJUGD43GLedNoAmZB+Y/vGIVyFWFGkIkwQdIFoUSPwrpI6aumNAiogqWWF69BqGlZjxAHmT2xCmxYVBpAJ1AH3iSsxIHgKfmPl5ZJUEwSAAeosdQ/fY9scrVAKhMkaRPL3ILNI7Qq/M98ZHsvnVdUqLJnlCrvqiSsGAIg36jxirxeqf4eq0MsB9QY+6IhiDtAXU20TtiWUy8UUZYVjLjYkNUk21blQSNrgEYIE9WlUpyvMrKKikMJZYMwTzAzvuI8xQop0w1NlqCd9S9CEEEfCRH1w04dVEHUUpgXCKQAFnrIA6jbx81eRBYlSGSoFCVF3KSCJUn7pizbEA9ZGLGUyl9UiF1DWwCrT2nTchiR1JgC3UzRfzdV2JWF031Te3Y9Pl2wlz7hAdVyqkmBOlYJC22LHSABeO1jhpmqrEgZVAWJWXqGNKk3cK3M8XgwQSRE3ivmMihhWuFbVJn3gRzHvEk37TcycIMjXXXUro0ajQVGnozK7x4vV77IcPuDVv4rLUi5h6lN6FUHlJZPdbvqG8f/cPbCbK0SambqgE62GgdWEAqLTbTA8h5+DX2ey2YFLMGsNC1CrUxPOtQBVU28imQSd1J2uQD7L5sUqj0maC2krMQWWdQHXmQqR4UXJN3ldNOc1XIr0dh+KievxV7eR4whzHBqr5otTWGpuvMwJHcMDsLW0nsO99fRVX0PEaWLL4Dg+ex/TCi1k6shW8kE+D/nTi1OKlKnBdRt7y9pPn4j9zg6vIBve+MjobAqrXxLEDgFlLUFdFmAFEljMFiDBibCR+wcK82t3YrJ9VVJEixdVYztZBaO5GG9Q85XaQTFtupt0Mn5/PC/OqwJtH2lJu86Spi5ETB/7nFlBqGZUnTaUDAxsOYAjbuB9MU+JJ6lFqbQAwKNOwsYNtuaGEYpZCn6deWYkaCvxDObxvMlfjAwyz1EkMygbAnyYI/IAX2F8aFXIcRarlwxJ9VWCmZEVkcAaoi2sAkdpxpctUDIrqCNYDQdxqAN/OMjwekFqVIY3AJF5LUgBc+VK//wA2nrjTcIrhlcAyFcie8hXP5vHyxmwd4ghIiStjcbg2j88TrcyutwSpa3mdpkTb8wcezRlgB8/E7W/2n8hiVSsVsAJAtJ3ClhHfbEHBTLafeDAMA3mBNtvxbfLEqo2EjmkjedOnsOxIJPnvixScaoMgqb9RcED5k9PGIKk+mTIIBBHlgDJHxUiMAq4ZlakIpKaabQNQN4VkkCIG8zf5STg65cmlTK8rKqqbAe7A6xsQSJtE98GzdRtSJTIDaryJULGoyB1IBjbpiz6oiR06bkEWIgdQSPrijNe0uXr+rTqZZqavpCvr1FaiAsYIE2UsCIgy5vbFnJViOWpVAO4AUslo/FctJ5Rbp70YaZrKCqo3ESVYRI8XBBFhYgiw6gHGY4XQr0jVeo4dmZkXTACBAxJQACJ1LcAT9MWDUZSOe+xvJBee7nobWHQdrBVPEpFM6PeYRJMBV+87H7qx1/1Y9kEZiY1KsX02LiAPenlHKRO+8bEhZncqc0XQXpiQYMK7rsoOxppCyZuSLzyhnYRUeO0kNaqmo09aInKYAWlTQE9L6dWmxtjbcAD1aYcsrU2csCJllC6QpXYQ4J3MxcXgZOp7PN/BBlj1KtRWECZUldP3ZiFn/d4xuPZygUpupXSQ5IXtqRGP5sTacL4Lzi+A0By2/ER5gVe/WJxZrWEnp+/rivl0tf3pv8VJLH/kxGMgrEB0m0hgPMxb+vyxOmlhc7eP7YBWbmHgiPBuP/UMEDxbAFIxF0xInHGxMFD0gpO8BQsaWNhHWSD++2EmdVmXm0kzcx+GQDBIIbXFvMecaWqYEnCN8vr1QSBLAxY82/mQ0H6fLUGb4tmCrJAk7QY8SLN3LXttthvW4j9gXBgiRDAknuLTEzt5jFLjmV0S+4XTUJOmRc69x338djjOZzik0zTaTBUsBeb7XB5pidpk/DGhbTO64cj09L01iSTz1FBBEWBVjJPfGk4XxA69BAVSoYiLEmQDzDsgxnOE0A4NTnXnprZYDXk3Agr0EdV7E4ccNpBKxBUAimGIEEDU9Qah3n4db3wGnpZhSusQQAAYtszzfsL9D/XB0p/aA80Dax66Z8EGPkR5wsyA9Nwjkn1AZnbVOoAjoSDUN42jxhyy22EfPGfBHLiz+CBtElALjvJjHiT2m7A97HUD52+h+WJ6AwuJH5fTHEyiKIVQBJNrbzP6nEFerUAaCwBlTPWea8Qfu9Ph3xAiHUwWLCCwTSTAaZNrRpjyo74t5egF90QPE/3wcjAK8yCtOq6gioEdgSB70EiPgY/ZwjzLogELtpACAm1lCxubFdrmD1ONVWpSCD1EH5jGeyIRKfM9I1qaRUQwYKiTKlhEz71heZg4sAxmi6heWjRb3o/6rqABvZVW0A9thtEG4jQqUlytAinSLJRclpIDzFJRJOtgOuykk9AWFbh1HUFamGUrq1tULDWSAFNNmMzIINxY/OtVzSg0cu+j+IGlh6YXTShgmsBhyyGsInfpgLauA4DVOeSy0x97SYCoIBKoBBIsCxnDeipgljDEyQsECwG5W9hiNIAAAbAfiM/Xc/GcSLj9nEAcx0UdTMWHgC3do+StiNCAS0nmgi1tIFgDG27b7scVVqeoxgmDPW+mAJHXbURsOc9cWqzQOg/x4+g+eAFRclpnYXAn3utvnH+3BZP7U/3x6gBEE3YA+Y6WPzPxJwdacf8AYf0GAsLgbb46rY4cAKtTDCDtM4BTpKpmfqRGLFWYNgfjsf1wJaP8qD5f1tgKucywaSeovOxB84wqez9Eu1T1NSklkgDSQTvO34oGxA+MfQnysmQEEbcv+RgbZRQoBFOBEAqIsI6nthKMDxTjVGkPs2VzGkopOhkvv2FyI6huoAOCcF4or1Xq6goYIihoZlYLY6ieYDmOxmB5GNjXyFNhBRWHbQpHxupxmOLeyw/+XhS5KlCNKnlZjvb7vbqb41ofZnJ03QlRDrLLUEswYcwOr3jcDeZvbDvL1VqIHEienaDcWPQyMY3hKv6b09BusHVYg21A+V8CTY3JtpOC8PFEStRmV/eUmVDWhhMlTA0kaiNuoxKGNM+CD8/1BwUHAip6E/n/AHxXq5koJlv+E/1xBcE9I+n+cQIPdfp/nFHK8Ypt98X2kET+Zxd9ZPxAfMDARcRfl+Qj+uPnCMz5rOyOV61GiTEwPVGobGxpU2nG/wCJZsU1DmNE8xnYQYI7y2kfPGDytdahYF0UI7O1HnDc7hTUZ2YTp9WybNBgdTriLnG6S0+HVNARBVfkgBQqVqwCgCBpHpabWtOI+yWXX+JzVQAaKdQ00m+kUgyAX7hyT5U4te2mc0U0UJY1VWCqt7o1KEUggkkAbGINumPZPOJUqemstTrqYNQ865mmZKsrd1KsFFpBIF2wGsoGVBG2KXF6sJpgnVA2kQY3seW4Btse8AqzxB6HIWVbwJ2k9tQWNrr8e84qe2PEYRD6ugHUuqkwILABonpIG14gXxJBoqTJTRqjcoVTJIvAuxMbkt+lsCy+ZFZpUqy9CpUiY8E2AJuRuB4xzMZikF9Oryro+9sVA3lTIjvbacJ0pZbLVBWy+nTpOtUaSI6hCZMixAH3ZHYhrgg6gfT9MSVB3b/k398VeHcQSsi1KRLI2xiIINwQ1/1xdGIKq1MFR8QangRaMBN85TUlWaCBqMzEEMZk22RvocTqVVgmZAmdLbR3E4QLxRJIzNOpTNxrKs1Ii4EVEmBBPvweY4t5Wvly2unWQtJNnSJYkkdYkk4YHIYfu+B1kDRBYEXET07jqLwfj3g4o5XKCFAqbCAAxIACwsQfJvi2cpMnWSekxywG267kE94wBV2uL/A/rGAV6QMGJgyJB7EHp+EnHRw8832lSDtDG3u3vubH/kcGSlAALFvjF/ynAKs7wlanMB6b/wD1FBDbRDA2YeGBHwx7KcPqArqrMyrBCqugGJswk9Y69OmG/wDDKdpHwJA+gx5aMfi/5N/fDRAtfr9J/TA62roY+KOf0Iwf0vj9TiWnAIc3wou2pahU9R6bER1i4IJ7yfznAM3kawj7SmygjdNJHwktfe4v+eNAKHx+p/vghTDRlsvmCENJkqUwwYFwSQpeRIQsZIN4FuuEfGMmlJIXmimVFRy40q+gt6gRCwOpSVYwq62uICn6E1Eefqf74A2TSZKqT3Kgn64ujOZaoXYLmTRTM02ndX0l5KvSDyQGA2MER204jxP2X9aWavWVmgmAkEgAAlUUXAAEz0GNLl+F0kXStNAu8aRE/wB8FXLqLAADwAPlhoT5ThgCKKr1KzjdyaqFt+imBYxbEa/A6VVdFRHZd4NSvEzM7iT5N+m2Hop46qYgBTogLCgCIA+Qgfljqo0/d/4mfrOLQpY9pwAhr7L9TP0jEtWJNiAXAFZMLsyWBspIgbRuSZ37CPjPjF/MZYPuTbsYxWfJAAQWtIF43wFEVjN6bjbYfLHTngrEHXI6R0HUdx5xN8lAI9SptE6trgyPNvzwNcswM+o/TeDYYCzT4gh31bx7p7x0/f0ODfxah9EmZjYxNusR94YX0EqkA+rG9tI6E/4+mLSpUAk1Abj7gFhMjfra/SMMBU4nTMQTeI5W6/K3zjHW4hTEyTYkGx6T48HAKNKqDerN9tO9v9Vrifri5riwthRD/wAQS4E2BJEEWEdx5H1x08QQAG95ix6GD+uOGocd9Q98BAcQQkgTYTMGLap/IT9Meo8QptME28Nta+3dhgyscS1HvgKi8VpGCHkGIIVovPjuCPlib8QQFgSeUEmx+7M3/wBp/LBdZ747OAgc4k6dV5iIO/084g2epj735N4tt5H1wfWcRDRgBJn6ZbSGvtsd5Ajb+YYk+bQRJ31RY30kA9POC6ja/nHpwFf+Op35ja55W/tiYziATJ97SbXDRMfmPrgqsbYmrYAS56mQTqsN7G0z48H6Y82dT8X64KxwIARsOv54AbZ6mPvj9z/Y4mGxy20DHB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340" name="AutoShape 4" descr="data:image/jpeg;base64,/9j/4AAQSkZJRgABAQAAAQABAAD/2wCEAAkGBxQTEhQUEhQVFBUXGBkXFxgYGBcYGBgYFxgYHRwcHBYYHCggHRwlGxgYITEhJikrLi4uHB8zODMuOCgtLisBCgoKDg0OFBAPFywcHCQsLCwsLCwsLCwsLCwsLCwsLCwsLCwsLCwsLCwsLCwsLCwsLCw3LDcsNzcsLDcsNywrK//AABEIAQ0AuwMBIgACEQEDEQH/xAAbAAACAwEBAQAAAAAAAAAAAAADBQIEBgEAB//EAEMQAAIBAgQFAQUGBQMCAwkAAAECEQMhAAQSMQUiQVFhEwYycYGRI0JSobHwFGLB0eFygpIz8RWywhYkQ0RTY3ODk//EABcBAQEBAQAAAAAAAAAAAAAAAAABAgP/xAAaEQEBAQADAQAAAAAAAAAAAAAAARECITFB/9oADAMBAAIRAxEAPwD7KTiE47iJxwWVycS048qYKEwEAuJdMTjHTioUZrIVGNq7rzlhE+6R7tmAgGIMfU3xWpcMrLBOac2AMg3hEBN3MElWJP8AOYiAcOmGIg+MNCWvka51acyVJVwDoBClg2ho3lJWxMNpve+DtlaxUha19UhisiNZYLB6aYTvAJ3M4Zj4YIMNC/P0KhAFGp6Z5plQ0yjAWI6OVbzpjrieUSorE1KmsHYaQsczGbfylRF/dmb4vRPTESOkYBO9HMW+32BDcohuxA08u4tJ264i+UrH/wCO3vKYgWXVLLIAmRYHpN5IwyzVdUEttIHe5wRSCJFx0jthoTDIZjSw/iCGLMVbSDpEsVUqbEAEKdiQNwb4PUyuYJaKwVSaZWFuoQ86k/eDr9DJHQBtHjHAmGhXl8lmfvZmeUD/AKa76aYLf8lcxt9p/KMN8cUY7gPY9j045OA7j2PY9gPYgPhieB68FqJOOqMRG2OlwoJNgL4IMgwSRjG8W9q9LhVkRcgAdrBj2/uMeoUCZbU4qNM3mJ2gR52PUnfFwbANjzHCThXEpJRmVxMIVkkQtw5k80j88NRVxATEWGJJUBxJgMAIYkzAbmBhF7QcSZSKVGdbe84v6amwgblySI7DU3QAloVlpUqZK87FUHKNTM5gEwLW5jPY4YHS482EnEM8tJ6QXSNTjUAIkEx8O/mfnhxUqBdzgF3GAGhTH4r7csx/37jzgmVzSgBdgABsYMf4E4o5qoHZpECLT32BPe+K1NSLyb3v2jcb+N73G2GB7VzYXoelyIAnuTg1KoGEgg9LGcZ2lVYkaApsOmqOxBJgbk3/AMY0NEQAJnz384gJj045OPDFHcRJxLERgOA4njhGIA4AmIRiU4hqwEgLYz/tbxH0qcTE7wLkdh8/0xoZxmfbCgpVWNjrprNzALr0F5mBuN8IFqIr0y5AZBDBZuxQhhcmwBWSTtB7YXcJ4g1dndxCKSnICsFtQtq5iRp3MXxb4bTZIldOlrFYVSGBsR1MRe0k/HHeNZgICAnqB7QikSAQOaJ0pOqS3j4Y2LnCKS0KjstX1FO4ldKAGGICi0Rcz8dhjVqmMBlkOmqWGoFNJGjSqnmHLuzEGZ3AmJMQNzwj/oUt/cXcXFhY+RtjNFpKffEah0ifGA5vNqoJYgR9fkMKW4hUdWuFBsLXjrc9d/h8sTAty1YLmM07GdNUHtM0aZCiSLj05+fyNalwl67pVy2ZrUUVuZSysFK/dFLTBEG0tCgiFMmOUKB+1YsUAqMzPbkVQeZtYInQVsel7kYrUs9NMU8qz0wSHYuQK7h93K6CRbTEKPdgdMaD/P5GWTVmAGRi6BgoDG/vAQTDEG0XAsbgkFc2mWOwM6h4v1BmRjA8W4Wa1VWy1MPV1EvU+4IFw+oElSAYmzaoA3ljw8fwdZb1gWd9NIDUhQlDpVE1aILMQTET9WDc0coL6hv0nb54splxtGIZdyUUsuliASOxI2+WC0mvjNBqaR0wRRjq482Ji642A6jgmBnFRJccDxjwNsRGAKrziRGPIuJYCIGIE4mTgZwBTinnsstRSrCVYEGRP5G2Lj4q5vMBFk/IdT1t8gT8AcBmuKcFpIrMrOjabQ0ryCQwp7agNtgLWiZScJy2YpvzNqUgj1JMg/d3PWALWsT0E6TM1C5RmEOwZQLkAnWBvirlwzKARcnaOotMAb7n5+JxqCjWoPrVg50qFIS0Ehp1MAJOxAFgYw5TMuSoLFbBrE7RH063xSzdQaSQQNrmAOWYv0AknAqFYmHp0qlVYI1g01QQf53BItuARbrgLlQamYkz0B6xM4r1jE9zYm/y2M7mY+AxWPFhJX0nBmATo0k9dLKxBjqekjecLeJe1tJW5aNXlADE6OQnZiA7SJYSbXO9xgK3s8GbKZtKjszMa6HXqUmKKBJBusdjcR4MsvZHIPQpetUl2ZZGqQ0NGlS3MdrwJg4pcTr1EYwgArKUcgMYqBTLp3NiCNzAjsXPBaxoJdqtTUNQXeBpEqmoi0zeYF/OKLNHidRqtZWpIfRXUSlQsSGVoUcouSvyA2vhVwmhUzdfL1KiU9NFqnqj7SA2kBFhxzGTPaAD2lpluM09WhkakPuGFi6FiJDSX36ESDfrhhwLiIrNU5WQrAgoyi0jc2a5IkdsQNnx5RjzjHlxBYRsEwCkcFAxBxhgRwZge4xR4ZmxWQMOoB+Nh+4wFg4iuCMuIgYA045OOA46owHowM4JOIE4gjWzIUEnpjNnNeqwZt91/lHaPp857YvcWPLBsCd4kCO/73jC/RpJNgFEC+zDptsMWAz1ANM7gz8jE/D3cVc85DyJ07wBvqIvb44uUsrM7CIg94975S364HmUFhEX0/SbfT99tQY+tkWzFVzmXARKj0yqW1KjmAWHuggL0LGdxchxm4TM+jSUsTTpyCZo0VB0ropx75Kg3Np1XAMZDiZqnMVqGWBamahIVYNxBaD0AYEAnGx4bm6w9LL5imUrVKbEsSDzqTBlZW6hR3U2iMUVPaVCKVGvDGqE0sYGk6gDz3EQSCI7xEGMAbgk1KZcB6NUsjETq0OJF/je3nDfjTU3ptRsrVFalQBMBqjAII7QYMn44v1eHGjldBfWaaIrOLHlYEtG4MAdcQJeEKagq0X1B01U6p1c0qqqtS/RmV37DVvinSrLWqGlmQaTowJgsBrCAA+9YGTe2pfgSbYz6JxDMB+UMKQLEcrMiajebG636acMuNcHpZkL6guRpDrysNTDSNXUSwEGRihKvAKfq6U9Q0iNT/bNrDA9gZIPLcdu041XszldDVDAAOkWJYseZi0kbc1t+uFfDuA06R1M1VgBpmpUtckTCQFWzdN4+bD2d4kruwpaRTiANJUghmBIMwylpUECbSd8SjRVEnEQuJE44tzjIJSWMEOIjHWwES+F2XpM1KkUYCVSd+24jr+uDtmFk3jSbz0gA/oRirwnMKtKkGYA6QI+en9RGAu0KTj33DW/Dpv3F/yviTrgqXxJlwAgccnEih+WPBcBwDHMTjEcQK+MSAI+E/EqBHkzha76aZPaSZ2mJ/Uz8cW69Ys7mLLKid5EzHYGPnabYHWSUP8ANywZFtiPjv2Mx2xoepXbvG0eSY+nfrGKnHarU6LlPeIVRH4ndUUjeYLz/tx7htXSFDC8kbRBUwOoO/Qfh6xijx4K7qHKekhQuXfQqlubWSCJIVFAA3NUecX6A+znAEaamkkNA1kRZSCQgN2DwJYj6naz7a5kU1ptyB6dVWTUDB5DKkgggHVBv+mGNanUZ0IOoWA10yVBud/UB23nV1EzbCf2r9m62YNOatJAu4CuVZtlOmbWEfX4YCpwonNOj+iKtQKNLOGGXpAsWLaSZYgHp7xAFhtseRUCA6kHK7GDrdoEWsWJPTaw+GRy9MLSCBlEU1JmYKip6ZiJ+9PL5thrl6JK0vTYVF1GRJB1ASSwPWxkTv36KOpwtKgrNVur0tazI0rUeo0z30KgnsDhNX4SUFQ0KvoxVVFVWYjUXQTpkhiZLRYAnbDT2f4TmVV0rVAWIUMyzAQLohZEluVtwANU32w6rcLhYpuwMzrOl3BJJmakiZY9NoAGGjK5mi7ALXf1eQVbaUUMCZ5RCyHXrteYvi5wHhg/hqVWqQGAUR+FWCghh1J307TG+FvtHkHVXVc0S/psoWoVXVYyAwtqgk7dZtfD7KgGlzDSzU1Zl1SqE806hb35Kxc736UNcpmiFUMSYlSTc2iGncgggmdpnaYZqb4TalRZd1ChVkkgwQxB5fnB+Q6Yb5JgaaMDIKgg7yCJF+tsYosjA61WLDfx+7fPHUeTA6b4iVvgFWYyhLahC6okG+xvIXxPXdsRyPDCCrMqgqbAGQP5pgX8eT4hoqzcYIq4aPAxuI8i4/v+WCLUkWuD9Mc1YDUleZRP4h3+H8w/PbsQBy2OjAS0iRedvnjoaMBM4HggOIE4DPLVkbbveesliRp3Fh+eLFaFpluoIgk/ise+wAOIZjKKpAX3ZLaTe5Pm+5OIupiTH7+W37tMijnDUnVYiGax7zHTwPzOM3xvIrTzHrOk0m0AKIXU6/dZjaDGq5Gqw2kh7lMww9Tk0mWgG2v8MHYTAv0nGdzD0M26qa41h7I71aNWm43WnTV1Qv0DGT5O2NDV8L4ojqhXSyE6lPXSWtaAbBhuJnAaucL0w9plnH/63LqI/wDx9sCy2SoFCUDIiiDULkk6YJ94tI3knzE74Q+0+RqrTBoOxozBorpV2SJ5YALQoblNyurfbE6DjO52hNdnFlKU3JOkKj06biQYspv0vPbCngtfTmKiqV+0eozMHBCoEch9Q6BzpB25u4xU4fXos6FhoDQ32iwz8qwymqIIsJMxEfJ6/DVqsGOlwssrlUsTpkuBE7KQYBEYAue9pKYq0wgZwNXMpgfdgXIBDTEm20dMT/8Aa3KlQ7M1MG/PTaJ5hEqrQRpb6eb0eKZkBWDJTCwrDQY1lZaGBHKsgdSYAxLIcOTNelqpD00IZrECpFPSATsQSxYgT1B6gsg5n8w9Si1eiC6MEAQksrq1SCQGQMIUyJkG1t8SfNtSpMay87QUUGGcqoCAkRokwBeZ7Y09fKqy6SBpI0kdIiI8YR5v2SosgQNVQKNKaXMoO07sP9RO/S0NA0AZEPv17SyBUiSBEwdKjTIUdFuTGos+FZrcCBTuUEaQokiAOi+Ok9hbL0xUyx9OuYBsXGoBwdIlTe52uQRI+bnOZwI6skvqHLp2CvEGY20iJ8jzAaKi0Qfr874jkM1qBBmVsSRE23GEuX49TkK7ACCdV4BB2iJAi4PSw6jDvJjlXrCgT8sZwdrl5UJGx32tpAGx74KasCWsYn6C8Y845pPRT+cf2xSLG7EqbgnwpIERtaGvfY9zgBZ12ZxAMATuwKlYaYA6i2LObzwpg6oB6Sw/KbmPAxGnQjcBh07AwJt3J6/HGKzXE1OcQMAaSltaggAOpNzsH0yO/UdTKQa3Kcey7lUSqjFpKwReASf/AFfTfbDQnCbOZpKNW2Xd3gc6KpIBJFrzErcD6YJwjOu/vJoHMygz7s8vN7t1MwDbxsGBwhxLANWCA4BVnjYbbnfFIvyiTb4HphrmqHKT2/vfFCpSiBH37/mfpI2OAU+0mZNKhUdSRpCgkbqJVSR5AJI8jbGR4R7LUqixVJJfToYcpU2g+T7xIPUDwcav2xpscqwAlqjU6YN4XXVQSYuB0+mFFbhmYfMNVpOaaKToeZOkITdbDdANNwTJPc7gBw7O1GHpVyPRoEa3uoqCzoahW3vNczFiTF52NTMfbDmB+yZwoMyJHMD1Fo+eKj5cJTem1RNKLqqUzIZEP3rGywI23nm6Yq5LhwyrO1dgaa6gBBmmohg6kdSC2pYO5gmWDz0UeM5Z0WoHprVQU1Du6qwsBDtMKGDMxtH0wh9ng1VXRFoECOUVMyhk7DSgAYSIsQCSO+G/F6aZpDUdHp0yyRuCdQSGeDDPzmL7sBcm9HjFA5ZstWTVpqU1Wo4A0D3SsC4BBBI/KcUMqfAia9Oqugilpqej9oQZBgr6hO7KR3BGxMT9Gy8FQwuD9Z7HzjBZ3j4StS9EMxZmUOykqQSrkArDA2B3+9MWjGy4OCCytEgiQNUTG/MxPjwFXEoYGhbEKlCL4sa8QaoCRMeMZC/P8NSsmhxKnyQQfBF/7iQZBIxlsxwJ6B+zY1KfLZrVFGo+60EMLgRygACN8bSpWA3/AE/cYVcWQkqR06X6sBPa23+7FgzRdWc0qepXazCoul1SIZoiQAJPkxB2xoMjTUKSAXPOwRiTpJMhIMgQDHyF8Ar8OGoVBp1rCklbshedGsEaQSTvhoKiqAxNpJaNwwDSDHQXPg/PFtEqakDmA+ICqL/OdicRGVBLH8QCnaIXpAt1M9OnfE6WZERFxIAm5i8T1ERB6iMLQ9WrOkhFB5STJkEElVvPTe18ZEON8RXLkSwvYBiAt7AE/I3+HfCarwOlmtNZQZ1GV1AQQCCpIjY2AkAQBa+DcbLoT68VVLcq6WvcQFA1AFZ3I6TO+K2UbMn3AtI8hjUYNOFUct5KnUdQMHREEE40NBnKs6ZJQhl1brykaOkWDNv8cIKv8TUqwyOhBinoLabc02jl0iD0kqpkxg3FOIis3pBWKIGc1GXlOlXkalMqfdMx1Ftps1KppaXpQEAmorNcpBPITN1hrGJE3sMBoqAhQL/O5wTXhZwzi9OuBpkEjVpYXj5Ti9qxkRzlWEcnop/S23nFKuJgiekdzy2E/A3+WOcQzGqsKcHSq6ybQSSQAR1gAn9jEswFK/Ar8ukz2g/pjQTe1WaanliynmD0wOXVu2n3epAJcb3UYS8FzAyWXNTWxNVtFbW96ZYTTO5AMuzECTv1GH/tLQNTL1UX3yBpN7MrKwNrxYH5dcKODU6BGh1q1PVLeqSZBJDA2HvEaveEncgC+Av8ZZm05k0g49GOVSWUNapSeGg0/eMkWvBHWrVWs9Oqtcq8UwVEjURUQgTtbUytM979gcR4rlnpltVWk1NnCGktVipAXUqvSYUizFZksRdtrwv43xxXosA/p1HUNDkqdOpWKCwEwIF+kYo0lGsKtAqFDVERyqso0BrlYZuUnSCRPYybE4o8YDnKVKVKgzaalRUAACgeotRCDII95SABcCOokZ45TaiMrQFSqSNJKc08pV4IkGZi5AEzuIwfPcbzC0qv/uWYUuGgrBKsSyptMaVFIzfY7Ygt1cgqZak6e6jJWTURIR5DKDFyKZi/zw/y0rUJiNTMD+UfUX+mEtbjuXISjJYt9mUg6mMRqUDoIYX+EThnwxqgo0dRRqhUBjBHMqwSANjYg9iTtGJQ6OAspLDxJ/TEyTNiPof1nET0uJ6/ucQDzlwBP3hPTe3TFPilM6NNOA2yzfe0Sdvji60jrI+En8v7Yp5uvzJP4jG4uAepgHADz2aWkS7tpTlEk2BJAv8ATf4+cI6vtWKmh6VPUCpa5sCEUgEhTzBmK2JNjO1kftdUZ3pguSpfQwWQw1ENpM3CiAY36HSImHCOHKyhRr0AtpUaQQxSop1Wg80iBclgemNYC8MzmazWaqGo3p0KKlnA0+7eE1LzCQGNvdA2k319GgVhqTkc3MOVgw0qAogQsaRewkMOsjKezQKtmKQ1IzLTq02ZruFGky2wIkSLiTfsdpk6DKSGE6gLwOndhvF7mOmFFH2lBNM6Z9RV1LpiSZnkn72lX8wT3xnchXdkonWtMIB6i1FOvTflDC6NBpzA+6DsDOr4sw5VJ0iCzNIGlQQsy3Xmkf6euxUfwWtfQBUELDgq7fZuIQpWZrsoueZtgOgwgFwxKdWk8NrpOYQg3lbF/wCWpfb4dBAaVaOnLVUKgsKdQER70qf/ADb4ynsrQGXcgSyk6XW5K1FgBhHn3lPT4Rja1TABU303O4IbrPYE6p7T3wGUyiinxCn6YIQWKzZRVJI+VzH+LbzTj557F5cuzFZKKERWkxKmBcnoCkRG584+hzicgvq5bU0hiCBHgg9+sjpf4zitl6JpzuFW4HQTAJnbq/S0D5tgMDrJII6ER9cTQsUtAYCdyR1ELsO5mLeThD7Q+zGXzD631K5EEoVE33IKmTvfeImbRoUBUAdf3f4jf4YocPr62qK1mnWo7DYCfgBfqIxQj9nVX0lRoDUGKMJvO0+JMkfynze/xvhi5iiyNYgH0z1V4sR4kCfE4nnKC06gf7lTTTqdte1Mn43T4lB0xYZ4A0jaOnUn+gv4JJxRa9lK3qIraY1IpExOwnbydj5w/wDTxluAOKFR6cQrTUQ+HJ1LJOyuDawhkG++mNXGaE/tFwha9MrZXLJpeOZG1qAwO8j4+MX+HZAUVRJ1EAAsSZY2BYkySxncn9TghaY7yPyOo/kMTrZsKO8zttbeTsPmRgJNTBMaR4O36Yg+ZA5RdjsN9xMt2H7+FLMZhpCooBLBZIuCdyLRZZPyjtM8oADzGSBvzc14LSSZG03O4mJwFyoJ+XXv+74V8WJQEoJaJG5uSBbe5t4GLleq3LpEqCNQIMwR47WNsQzDFjMaQCJPwcTt0gTOAyPBfT1Npea9KQwZUVlBYKw0eFUsYm/WIw1rZlg9QCm4COsKsXOkgsuxjcQdivkTkv8Awj1qi1qYYMxdzpbQ7GoSYk+7uwm1iB2w4znB69On6eXao9YCOd5p6JPKGIBB0iIJG5INpxsX6K1KocvUuJNOpoWdDn1KZErJ0KwUg2Nz3wGt7UVKFVqdTKrICkVaY5HDREgkaDsIk37C+K1DiuYUgV6dDLjV9oXrCqzhgYVEE9W3YxaOlh8S9k6uYPqtmCagldOgIgW5VAJ1LGoXaSfFsA94PRapT1VtNT1uTMK3uqArAIqyblmjsQbRYYhxTi1ChQFans4popjTKLqAALwYAVrdJBtqnCTh/Ea2XpOtWn6tSoqmC/psFAVAsadyBO+897jqvUzDU2zKBFhjToDSUXSukuzCObUeUXjSwjvAX2UzPrVS45WZmquWMKGgKqg7mWCHqbNN7nQCuJNMP76yJGlZMgxvYkiFsQZHgQywprSuCwjUFJYlWIH8o0xDXgEQes4W8QzANzSadLOJks5gWIXYSVsNp6E4oY+yvCXy9NKLBbMXkEyUIkagfvBzFrQBjR4zHs5xItUVVSKb0tZMCRV1mVZoBOlCoBN7idxjTh8ZomUt+++PFPGJmqIxD+InEC3iVOIIMXmO5EAD84+fXCDhNMrmHJtM0xvMATf/AGrI/wA40vEBy9/3/jCWqYzFIjxfvJC/IgA/ucWC7VygcFG2caT3v2I6xcEbEYVcO1VKaHSSxB1f6kYoRHbUG+nfDx6oS56Hp9bfGw+eKPDamn1qNlFOpK6QJZKw1iVHXUaiyY1aZM3lBSdCuZQi9npkk2KnSTb/AFIb+PJxo2I0ybWGFWfymmpSrM3KKhLTAjWhpid+UB4+LYat+A7gCQbyLifMwcQU81RLmnD6QG12AOqBAHaObzt8xOnkUnU0sd5Px8W/7YHlqADkDYENtYWYQD1O/wBfoSlUISAIJYAWsJi/yufjbFAcg2sAgzcqNgNzqt2JBX8++GbOFgd/mT8t+v54VcKp+kgG4DPJMarMexjqT4uPOLWadlEy0CZIEkRsoEXnaf0xAf8AiFmDMhov3i31B/XFbiyM1OolMgMUYKTtJBAnxOCVmjSGIAt9TqgWg7D6L06xrwpdiOk23KgT+s/CfOAyeX4h/EKKqyJgkbFSnK62/DKc20Fes4uVM4401BLaRBgSQNbLJAkxAF/j5wvHCYpUStZqIoOxlRLKksSoaeaQRcqZ0qdIkgt8vUSEYLTqLpGnSj1WBtJ100IUWHQd7Y2FXtBw0OOZ2puza9AKyFmYtInUFO526YDlanoOo+0ruwgUS8AlgDqINgoLNcgxzGOoe1sgazayhp3nUxVnsAIVBKxaxaTc8vZZSzeWT1P4VKju76KlV9etmJjQr1BJM7gWUAk7DEFXiSlRUqcpdEZlJkCNA3CAbsGiRsdr4HmeJh6eXqID6bOUIIjVKzAP8rpHYlrGxwj49xB/VWiJVCZdiNXqKXUlip92kNMBfwrExjW+1+WWrlJHL6NRdQFvTjlIi1hqU+RBG4OKGFKNDAhR7pa0qwMEkg9JkSe3jBKeWSoqLA0FdJFrEBI/8v5Yh7PuKigkWZApHWwNu8rD38g9cW8m9PXUpLIakwkEmAKi6lMdiCR8fjeUe4NkPSetYBC5Zbzd4LWi2ydTt0vLXEKQ5iPgf6f0H1GDaMZHL4DUsbYuzgNYDAUszJG8bfrjP1KrXc20Fo2G09I2UEm/bY9W1ZiWqETsVBkibCw7RpYzB94RJthJx6uyKqKBq1rJF9JaTIU9ySFB3gjpjUDGhXNVoOy7wSbxEEMOm5/29sErj7SmykKy+pTmJ5WQkgXH3kQ+YO1jjuXBVFMBQASTaARNo7d9sKuJVCq0HAIVa6auwWor01kG/vVF8DDA6z0egw+6VVIY2lnAuR5b9Ixeq1dJBKk6gJO5EDaOu82vc2xTzNMHQs2ZgpHlQzLsbcwXF3LPKybb/EQeuMijQpMjMASVOlwSb78wPgcseJwPK5hfV52HNqjTJUQVAuJUGD43GLedNoAmZB+Y/vGIVyFWFGkIkwQdIFoUSPwrpI6aumNAiogqWWF69BqGlZjxAHmT2xCmxYVBpAJ1AH3iSsxIHgKfmPl5ZJUEwSAAeosdQ/fY9scrVAKhMkaRPL3ILNI7Qq/M98ZHsvnVdUqLJnlCrvqiSsGAIg36jxirxeqf4eq0MsB9QY+6IhiDtAXU20TtiWUy8UUZYVjLjYkNUk21blQSNrgEYIE9WlUpyvMrKKikMJZYMwTzAzvuI8xQop0w1NlqCd9S9CEEEfCRH1w04dVEHUUpgXCKQAFnrIA6jbx81eRBYlSGSoFCVF3KSCJUn7pizbEA9ZGLGUyl9UiF1DWwCrT2nTchiR1JgC3UzRfzdV2JWF031Te3Y9Pl2wlz7hAdVyqkmBOlYJC22LHSABeO1jhpmqrEgZVAWJWXqGNKk3cK3M8XgwQSRE3ivmMihhWuFbVJn3gRzHvEk37TcycIMjXXXUro0ajQVGnozK7x4vV77IcPuDVv4rLUi5h6lN6FUHlJZPdbvqG8f/cPbCbK0SambqgE62GgdWEAqLTbTA8h5+DX2ey2YFLMGsNC1CrUxPOtQBVU28imQSd1J2uQD7L5sUqj0maC2krMQWWdQHXmQqR4UXJN3ldNOc1XIr0dh+KievxV7eR4whzHBqr5otTWGpuvMwJHcMDsLW0nsO99fRVX0PEaWLL4Dg+ex/TCi1k6shW8kE+D/nTi1OKlKnBdRt7y9pPn4j9zg6vIBve+MjobAqrXxLEDgFlLUFdFmAFEljMFiDBibCR+wcK82t3YrJ9VVJEixdVYztZBaO5GG9Q85XaQTFtupt0Mn5/PC/OqwJtH2lJu86Spi5ETB/7nFlBqGZUnTaUDAxsOYAjbuB9MU+JJ6lFqbQAwKNOwsYNtuaGEYpZCn6deWYkaCvxDObxvMlfjAwyz1EkMygbAnyYI/IAX2F8aFXIcRarlwxJ9VWCmZEVkcAaoi2sAkdpxpctUDIrqCNYDQdxqAN/OMjwekFqVIY3AJF5LUgBc+VK//wA2nrjTcIrhlcAyFcie8hXP5vHyxmwd4ghIiStjcbg2j88TrcyutwSpa3mdpkTb8wcezRlgB8/E7W/2n8hiVSsVsAJAtJ3ClhHfbEHBTLafeDAMA3mBNtvxbfLEqo2EjmkjedOnsOxIJPnvixScaoMgqb9RcED5k9PGIKk+mTIIBBHlgDJHxUiMAq4ZlakIpKaabQNQN4VkkCIG8zf5STg65cmlTK8rKqqbAe7A6xsQSJtE98GzdRtSJTIDaryJULGoyB1IBjbpiz6oiR06bkEWIgdQSPrijNe0uXr+rTqZZqavpCvr1FaiAsYIE2UsCIgy5vbFnJViOWpVAO4AUslo/FctJ5Rbp70YaZrKCqo3ESVYRI8XBBFhYgiw6gHGY4XQr0jVeo4dmZkXTACBAxJQACJ1LcAT9MWDUZSOe+xvJBee7nobWHQdrBVPEpFM6PeYRJMBV+87H7qx1/1Y9kEZiY1KsX02LiAPenlHKRO+8bEhZncqc0XQXpiQYMK7rsoOxppCyZuSLzyhnYRUeO0kNaqmo09aInKYAWlTQE9L6dWmxtjbcAD1aYcsrU2csCJllC6QpXYQ4J3MxcXgZOp7PN/BBlj1KtRWECZUldP3ZiFn/d4xuPZygUpupXSQ5IXtqRGP5sTacL4Lzi+A0By2/ER5gVe/WJxZrWEnp+/rivl0tf3pv8VJLH/kxGMgrEB0m0hgPMxb+vyxOmlhc7eP7YBWbmHgiPBuP/UMEDxbAFIxF0xInHGxMFD0gpO8BQsaWNhHWSD++2EmdVmXm0kzcx+GQDBIIbXFvMecaWqYEnCN8vr1QSBLAxY82/mQ0H6fLUGb4tmCrJAk7QY8SLN3LXttthvW4j9gXBgiRDAknuLTEzt5jFLjmV0S+4XTUJOmRc69x338djjOZzik0zTaTBUsBeb7XB5pidpk/DGhbTO64cj09L01iSTz1FBBEWBVjJPfGk4XxA69BAVSoYiLEmQDzDsgxnOE0A4NTnXnprZYDXk3Agr0EdV7E4ccNpBKxBUAimGIEEDU9Qah3n4db3wGnpZhSusQQAAYtszzfsL9D/XB0p/aA80Dax66Z8EGPkR5wsyA9Nwjkn1AZnbVOoAjoSDUN42jxhyy22EfPGfBHLiz+CBtElALjvJjHiT2m7A97HUD52+h+WJ6AwuJH5fTHEyiKIVQBJNrbzP6nEFerUAaCwBlTPWea8Qfu9Ph3xAiHUwWLCCwTSTAaZNrRpjyo74t5egF90QPE/3wcjAK8yCtOq6gioEdgSB70EiPgY/ZwjzLogELtpACAm1lCxubFdrmD1ONVWpSCD1EH5jGeyIRKfM9I1qaRUQwYKiTKlhEz71heZg4sAxmi6heWjRb3o/6rqABvZVW0A9thtEG4jQqUlytAinSLJRclpIDzFJRJOtgOuykk9AWFbh1HUFamGUrq1tULDWSAFNNmMzIINxY/OtVzSg0cu+j+IGlh6YXTShgmsBhyyGsInfpgLauA4DVOeSy0x97SYCoIBKoBBIsCxnDeipgljDEyQsECwG5W9hiNIAAAbAfiM/Xc/GcSLj9nEAcx0UdTMWHgC3do+StiNCAS0nmgi1tIFgDG27b7scVVqeoxgmDPW+mAJHXbURsOc9cWqzQOg/x4+g+eAFRclpnYXAn3utvnH+3BZP7U/3x6gBEE3YA+Y6WPzPxJwdacf8AYf0GAsLgbb46rY4cAKtTDCDtM4BTpKpmfqRGLFWYNgfjsf1wJaP8qD5f1tgKucywaSeovOxB84wqez9Eu1T1NSklkgDSQTvO34oGxA+MfQnysmQEEbcv+RgbZRQoBFOBEAqIsI6nthKMDxTjVGkPs2VzGkopOhkvv2FyI6huoAOCcF4or1Xq6goYIihoZlYLY6ieYDmOxmB5GNjXyFNhBRWHbQpHxupxmOLeyw/+XhS5KlCNKnlZjvb7vbqb41ofZnJ03QlRDrLLUEswYcwOr3jcDeZvbDvL1VqIHEienaDcWPQyMY3hKv6b09BusHVYg21A+V8CTY3JtpOC8PFEStRmV/eUmVDWhhMlTA0kaiNuoxKGNM+CD8/1BwUHAip6E/n/AHxXq5koJlv+E/1xBcE9I+n+cQIPdfp/nFHK8Ypt98X2kET+Zxd9ZPxAfMDARcRfl+Qj+uPnCMz5rOyOV61GiTEwPVGobGxpU2nG/wCJZsU1DmNE8xnYQYI7y2kfPGDytdahYF0UI7O1HnDc7hTUZ2YTp9WybNBgdTriLnG6S0+HVNARBVfkgBQqVqwCgCBpHpabWtOI+yWXX+JzVQAaKdQ00m+kUgyAX7hyT5U4te2mc0U0UJY1VWCqt7o1KEUggkkAbGINumPZPOJUqemstTrqYNQ865mmZKsrd1KsFFpBIF2wGsoGVBG2KXF6sJpgnVA2kQY3seW4Btse8AqzxB6HIWVbwJ2k9tQWNrr8e84qe2PEYRD6ugHUuqkwILABonpIG14gXxJBoqTJTRqjcoVTJIvAuxMbkt+lsCy+ZFZpUqy9CpUiY8E2AJuRuB4xzMZikF9Oryro+9sVA3lTIjvbacJ0pZbLVBWy+nTpOtUaSI6hCZMixAH3ZHYhrgg6gfT9MSVB3b/k398VeHcQSsi1KRLI2xiIINwQ1/1xdGIKq1MFR8QangRaMBN85TUlWaCBqMzEEMZk22RvocTqVVgmZAmdLbR3E4QLxRJIzNOpTNxrKs1Ii4EVEmBBPvweY4t5Wvly2unWQtJNnSJYkkdYkk4YHIYfu+B1kDRBYEXET07jqLwfj3g4o5XKCFAqbCAAxIACwsQfJvi2cpMnWSekxywG267kE94wBV2uL/A/rGAV6QMGJgyJB7EHp+EnHRw8832lSDtDG3u3vubH/kcGSlAALFvjF/ynAKs7wlanMB6b/wD1FBDbRDA2YeGBHwx7KcPqArqrMyrBCqugGJswk9Y69OmG/wDDKdpHwJA+gx5aMfi/5N/fDRAtfr9J/TA62roY+KOf0Iwf0vj9TiWnAIc3wou2pahU9R6bER1i4IJ7yfznAM3kawj7SmygjdNJHwktfe4v+eNAKHx+p/vghTDRlsvmCENJkqUwwYFwSQpeRIQsZIN4FuuEfGMmlJIXmimVFRy40q+gt6gRCwOpSVYwq62uICn6E1Eefqf74A2TSZKqT3Kgn64ujOZaoXYLmTRTM02ndX0l5KvSDyQGA2MER204jxP2X9aWavWVmgmAkEgAAlUUXAAEz0GNLl+F0kXStNAu8aRE/wB8FXLqLAADwAPlhoT5ThgCKKr1KzjdyaqFt+imBYxbEa/A6VVdFRHZd4NSvEzM7iT5N+m2Hop46qYgBTogLCgCIA+Qgfljqo0/d/4mfrOLQpY9pwAhr7L9TP0jEtWJNiAXAFZMLsyWBspIgbRuSZ37CPjPjF/MZYPuTbsYxWfJAAQWtIF43wFEVjN6bjbYfLHTngrEHXI6R0HUdx5xN8lAI9SptE6trgyPNvzwNcswM+o/TeDYYCzT4gh31bx7p7x0/f0ODfxah9EmZjYxNusR94YX0EqkA+rG9tI6E/4+mLSpUAk1Abj7gFhMjfra/SMMBU4nTMQTeI5W6/K3zjHW4hTEyTYkGx6T48HAKNKqDerN9tO9v9Vrifri5riwthRD/wAQS4E2BJEEWEdx5H1x08QQAG95ix6GD+uOGocd9Q98BAcQQkgTYTMGLap/IT9Meo8QptME28Nta+3dhgyscS1HvgKi8VpGCHkGIIVovPjuCPlib8QQFgSeUEmx+7M3/wBp/LBdZ747OAgc4k6dV5iIO/084g2epj735N4tt5H1wfWcRDRgBJn6ZbSGvtsd5Ajb+YYk+bQRJ31RY30kA9POC6ja/nHpwFf+Op35ja55W/tiYziATJ97SbXDRMfmPrgqsbYmrYAS56mQTqsN7G0z48H6Y82dT8X64KxwIARsOv54AbZ6mPvj9z/Y4mGxy20DHB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342" name="AutoShape 6" descr="data:image/jpeg;base64,/9j/4AAQSkZJRgABAQAAAQABAAD/2wCEAAkGBxQTEhQUEhQVFBUXGBkXFxgYGBcYGBgYFxgYHRwcHBYYHCggHRwlGxgYITEhJikrLi4uHB8zODMuOCgtLisBCgoKDg0OFBAPFywcHCQsLCwsLCwsLCwsLCwsLCwsLCwsLCwsLCwsLCwsLCwsLCwsLCw3LDcsNzcsLDcsNywrK//AABEIAQ0AuwMBIgACEQEDEQH/xAAbAAACAwEBAQAAAAAAAAAAAAADBQIEBgEAB//EAEMQAAIBAgQFAQUGBQMCAwkAAAECEQMhAAQSMQUiQVFhEwYycYGRI0JSobHwFGLB0eFygpIz8RWywhYkQ0RTY3ODk//EABcBAQEBAQAAAAAAAAAAAAAAAAABAgP/xAAaEQEBAQADAQAAAAAAAAAAAAAAARECITFB/9oADAMBAAIRAxEAPwD7KTiE47iJxwWVycS048qYKEwEAuJdMTjHTioUZrIVGNq7rzlhE+6R7tmAgGIMfU3xWpcMrLBOac2AMg3hEBN3MElWJP8AOYiAcOmGIg+MNCWvka51acyVJVwDoBClg2ho3lJWxMNpve+DtlaxUha19UhisiNZYLB6aYTvAJ3M4Zj4YIMNC/P0KhAFGp6Z5plQ0yjAWI6OVbzpjrieUSorE1KmsHYaQsczGbfylRF/dmb4vRPTESOkYBO9HMW+32BDcohuxA08u4tJ264i+UrH/wCO3vKYgWXVLLIAmRYHpN5IwyzVdUEttIHe5wRSCJFx0jthoTDIZjSw/iCGLMVbSDpEsVUqbEAEKdiQNwb4PUyuYJaKwVSaZWFuoQ86k/eDr9DJHQBtHjHAmGhXl8lmfvZmeUD/AKa76aYLf8lcxt9p/KMN8cUY7gPY9j045OA7j2PY9gPYgPhieB68FqJOOqMRG2OlwoJNgL4IMgwSRjG8W9q9LhVkRcgAdrBj2/uMeoUCZbU4qNM3mJ2gR52PUnfFwbANjzHCThXEpJRmVxMIVkkQtw5k80j88NRVxATEWGJJUBxJgMAIYkzAbmBhF7QcSZSKVGdbe84v6amwgblySI7DU3QAloVlpUqZK87FUHKNTM5gEwLW5jPY4YHS482EnEM8tJ6QXSNTjUAIkEx8O/mfnhxUqBdzgF3GAGhTH4r7csx/37jzgmVzSgBdgABsYMf4E4o5qoHZpECLT32BPe+K1NSLyb3v2jcb+N73G2GB7VzYXoelyIAnuTg1KoGEgg9LGcZ2lVYkaApsOmqOxBJgbk3/AMY0NEQAJnz384gJj045OPDFHcRJxLERgOA4njhGIA4AmIRiU4hqwEgLYz/tbxH0qcTE7wLkdh8/0xoZxmfbCgpVWNjrprNzALr0F5mBuN8IFqIr0y5AZBDBZuxQhhcmwBWSTtB7YXcJ4g1dndxCKSnICsFtQtq5iRp3MXxb4bTZIldOlrFYVSGBsR1MRe0k/HHeNZgICAnqB7QikSAQOaJ0pOqS3j4Y2LnCKS0KjstX1FO4ldKAGGICi0Rcz8dhjVqmMBlkOmqWGoFNJGjSqnmHLuzEGZ3AmJMQNzwj/oUt/cXcXFhY+RtjNFpKffEah0ifGA5vNqoJYgR9fkMKW4hUdWuFBsLXjrc9d/h8sTAty1YLmM07GdNUHtM0aZCiSLj05+fyNalwl67pVy2ZrUUVuZSysFK/dFLTBEG0tCgiFMmOUKB+1YsUAqMzPbkVQeZtYInQVsel7kYrUs9NMU8qz0wSHYuQK7h93K6CRbTEKPdgdMaD/P5GWTVmAGRi6BgoDG/vAQTDEG0XAsbgkFc2mWOwM6h4v1BmRjA8W4Wa1VWy1MPV1EvU+4IFw+oElSAYmzaoA3ljw8fwdZb1gWd9NIDUhQlDpVE1aILMQTET9WDc0coL6hv0nb54splxtGIZdyUUsuliASOxI2+WC0mvjNBqaR0wRRjq482Ji642A6jgmBnFRJccDxjwNsRGAKrziRGPIuJYCIGIE4mTgZwBTinnsstRSrCVYEGRP5G2Lj4q5vMBFk/IdT1t8gT8AcBmuKcFpIrMrOjabQ0ryCQwp7agNtgLWiZScJy2YpvzNqUgj1JMg/d3PWALWsT0E6TM1C5RmEOwZQLkAnWBvirlwzKARcnaOotMAb7n5+JxqCjWoPrVg50qFIS0Ehp1MAJOxAFgYw5TMuSoLFbBrE7RH063xSzdQaSQQNrmAOWYv0AknAqFYmHp0qlVYI1g01QQf53BItuARbrgLlQamYkz0B6xM4r1jE9zYm/y2M7mY+AxWPFhJX0nBmATo0k9dLKxBjqekjecLeJe1tJW5aNXlADE6OQnZiA7SJYSbXO9xgK3s8GbKZtKjszMa6HXqUmKKBJBusdjcR4MsvZHIPQpetUl2ZZGqQ0NGlS3MdrwJg4pcTr1EYwgArKUcgMYqBTLp3NiCNzAjsXPBaxoJdqtTUNQXeBpEqmoi0zeYF/OKLNHidRqtZWpIfRXUSlQsSGVoUcouSvyA2vhVwmhUzdfL1KiU9NFqnqj7SA2kBFhxzGTPaAD2lpluM09WhkakPuGFi6FiJDSX36ESDfrhhwLiIrNU5WQrAgoyi0jc2a5IkdsQNnx5RjzjHlxBYRsEwCkcFAxBxhgRwZge4xR4ZmxWQMOoB+Nh+4wFg4iuCMuIgYA045OOA46owHowM4JOIE4gjWzIUEnpjNnNeqwZt91/lHaPp857YvcWPLBsCd4kCO/73jC/RpJNgFEC+zDptsMWAz1ANM7gz8jE/D3cVc85DyJ07wBvqIvb44uUsrM7CIg94975S364HmUFhEX0/SbfT99tQY+tkWzFVzmXARKj0yqW1KjmAWHuggL0LGdxchxm4TM+jSUsTTpyCZo0VB0ropx75Kg3Np1XAMZDiZqnMVqGWBamahIVYNxBaD0AYEAnGx4bm6w9LL5imUrVKbEsSDzqTBlZW6hR3U2iMUVPaVCKVGvDGqE0sYGk6gDz3EQSCI7xEGMAbgk1KZcB6NUsjETq0OJF/je3nDfjTU3ptRsrVFalQBMBqjAII7QYMn44v1eHGjldBfWaaIrOLHlYEtG4MAdcQJeEKagq0X1B01U6p1c0qqqtS/RmV37DVvinSrLWqGlmQaTowJgsBrCAA+9YGTe2pfgSbYz6JxDMB+UMKQLEcrMiajebG636acMuNcHpZkL6guRpDrysNTDSNXUSwEGRihKvAKfq6U9Q0iNT/bNrDA9gZIPLcdu041XszldDVDAAOkWJYseZi0kbc1t+uFfDuA06R1M1VgBpmpUtckTCQFWzdN4+bD2d4kruwpaRTiANJUghmBIMwylpUECbSd8SjRVEnEQuJE44tzjIJSWMEOIjHWwES+F2XpM1KkUYCVSd+24jr+uDtmFk3jSbz0gA/oRirwnMKtKkGYA6QI+en9RGAu0KTj33DW/Dpv3F/yviTrgqXxJlwAgccnEih+WPBcBwDHMTjEcQK+MSAI+E/EqBHkzha76aZPaSZ2mJ/Uz8cW69Ys7mLLKid5EzHYGPnabYHWSUP8ANywZFtiPjv2Mx2xoepXbvG0eSY+nfrGKnHarU6LlPeIVRH4ndUUjeYLz/tx7htXSFDC8kbRBUwOoO/Qfh6xijx4K7qHKekhQuXfQqlubWSCJIVFAA3NUecX6A+znAEaamkkNA1kRZSCQgN2DwJYj6naz7a5kU1ptyB6dVWTUDB5DKkgggHVBv+mGNanUZ0IOoWA10yVBud/UB23nV1EzbCf2r9m62YNOatJAu4CuVZtlOmbWEfX4YCpwonNOj+iKtQKNLOGGXpAsWLaSZYgHp7xAFhtseRUCA6kHK7GDrdoEWsWJPTaw+GRy9MLSCBlEU1JmYKip6ZiJ+9PL5thrl6JK0vTYVF1GRJB1ASSwPWxkTv36KOpwtKgrNVur0tazI0rUeo0z30KgnsDhNX4SUFQ0KvoxVVFVWYjUXQTpkhiZLRYAnbDT2f4TmVV0rVAWIUMyzAQLohZEluVtwANU32w6rcLhYpuwMzrOl3BJJmakiZY9NoAGGjK5mi7ALXf1eQVbaUUMCZ5RCyHXrteYvi5wHhg/hqVWqQGAUR+FWCghh1J307TG+FvtHkHVXVc0S/psoWoVXVYyAwtqgk7dZtfD7KgGlzDSzU1Zl1SqE806hb35Kxc736UNcpmiFUMSYlSTc2iGncgggmdpnaYZqb4TalRZd1ChVkkgwQxB5fnB+Q6Yb5JgaaMDIKgg7yCJF+tsYosjA61WLDfx+7fPHUeTA6b4iVvgFWYyhLahC6okG+xvIXxPXdsRyPDCCrMqgqbAGQP5pgX8eT4hoqzcYIq4aPAxuI8i4/v+WCLUkWuD9Mc1YDUleZRP4h3+H8w/PbsQBy2OjAS0iRedvnjoaMBM4HggOIE4DPLVkbbveesliRp3Fh+eLFaFpluoIgk/ise+wAOIZjKKpAX3ZLaTe5Pm+5OIupiTH7+W37tMijnDUnVYiGax7zHTwPzOM3xvIrTzHrOk0m0AKIXU6/dZjaDGq5Gqw2kh7lMww9Tk0mWgG2v8MHYTAv0nGdzD0M26qa41h7I71aNWm43WnTV1Qv0DGT5O2NDV8L4ojqhXSyE6lPXSWtaAbBhuJnAaucL0w9plnH/63LqI/wDx9sCy2SoFCUDIiiDULkk6YJ94tI3knzE74Q+0+RqrTBoOxozBorpV2SJ5YALQoblNyurfbE6DjO52hNdnFlKU3JOkKj06biQYspv0vPbCngtfTmKiqV+0eozMHBCoEch9Q6BzpB25u4xU4fXos6FhoDQ32iwz8qwymqIIsJMxEfJ6/DVqsGOlwssrlUsTpkuBE7KQYBEYAue9pKYq0wgZwNXMpgfdgXIBDTEm20dMT/8Aa3KlQ7M1MG/PTaJ5hEqrQRpb6eb0eKZkBWDJTCwrDQY1lZaGBHKsgdSYAxLIcOTNelqpD00IZrECpFPSATsQSxYgT1B6gsg5n8w9Si1eiC6MEAQksrq1SCQGQMIUyJkG1t8SfNtSpMay87QUUGGcqoCAkRokwBeZ7Y09fKqy6SBpI0kdIiI8YR5v2SosgQNVQKNKaXMoO07sP9RO/S0NA0AZEPv17SyBUiSBEwdKjTIUdFuTGos+FZrcCBTuUEaQokiAOi+Ok9hbL0xUyx9OuYBsXGoBwdIlTe52uQRI+bnOZwI6skvqHLp2CvEGY20iJ8jzAaKi0Qfr874jkM1qBBmVsSRE23GEuX49TkK7ACCdV4BB2iJAi4PSw6jDvJjlXrCgT8sZwdrl5UJGx32tpAGx74KasCWsYn6C8Y845pPRT+cf2xSLG7EqbgnwpIERtaGvfY9zgBZ12ZxAMATuwKlYaYA6i2LObzwpg6oB6Sw/KbmPAxGnQjcBh07AwJt3J6/HGKzXE1OcQMAaSltaggAOpNzsH0yO/UdTKQa3Kcey7lUSqjFpKwReASf/AFfTfbDQnCbOZpKNW2Xd3gc6KpIBJFrzErcD6YJwjOu/vJoHMygz7s8vN7t1MwDbxsGBwhxLANWCA4BVnjYbbnfFIvyiTb4HphrmqHKT2/vfFCpSiBH37/mfpI2OAU+0mZNKhUdSRpCgkbqJVSR5AJI8jbGR4R7LUqixVJJfToYcpU2g+T7xIPUDwcav2xpscqwAlqjU6YN4XXVQSYuB0+mFFbhmYfMNVpOaaKToeZOkITdbDdANNwTJPc7gBw7O1GHpVyPRoEa3uoqCzoahW3vNczFiTF52NTMfbDmB+yZwoMyJHMD1Fo+eKj5cJTem1RNKLqqUzIZEP3rGywI23nm6Yq5LhwyrO1dgaa6gBBmmohg6kdSC2pYO5gmWDz0UeM5Z0WoHprVQU1Du6qwsBDtMKGDMxtH0wh9ng1VXRFoECOUVMyhk7DSgAYSIsQCSO+G/F6aZpDUdHp0yyRuCdQSGeDDPzmL7sBcm9HjFA5ZstWTVpqU1Wo4A0D3SsC4BBBI/KcUMqfAia9Oqugilpqej9oQZBgr6hO7KR3BGxMT9Gy8FQwuD9Z7HzjBZ3j4StS9EMxZmUOykqQSrkArDA2B3+9MWjGy4OCCytEgiQNUTG/MxPjwFXEoYGhbEKlCL4sa8QaoCRMeMZC/P8NSsmhxKnyQQfBF/7iQZBIxlsxwJ6B+zY1KfLZrVFGo+60EMLgRygACN8bSpWA3/AE/cYVcWQkqR06X6sBPa23+7FgzRdWc0qepXazCoul1SIZoiQAJPkxB2xoMjTUKSAXPOwRiTpJMhIMgQDHyF8Ar8OGoVBp1rCklbshedGsEaQSTvhoKiqAxNpJaNwwDSDHQXPg/PFtEqakDmA+ICqL/OdicRGVBLH8QCnaIXpAt1M9OnfE6WZERFxIAm5i8T1ERB6iMLQ9WrOkhFB5STJkEElVvPTe18ZEON8RXLkSwvYBiAt7AE/I3+HfCarwOlmtNZQZ1GV1AQQCCpIjY2AkAQBa+DcbLoT68VVLcq6WvcQFA1AFZ3I6TO+K2UbMn3AtI8hjUYNOFUct5KnUdQMHREEE40NBnKs6ZJQhl1brykaOkWDNv8cIKv8TUqwyOhBinoLabc02jl0iD0kqpkxg3FOIis3pBWKIGc1GXlOlXkalMqfdMx1Ftps1KppaXpQEAmorNcpBPITN1hrGJE3sMBoqAhQL/O5wTXhZwzi9OuBpkEjVpYXj5Ti9qxkRzlWEcnop/S23nFKuJgiekdzy2E/A3+WOcQzGqsKcHSq6ybQSSQAR1gAn9jEswFK/Ar8ukz2g/pjQTe1WaanliynmD0wOXVu2n3epAJcb3UYS8FzAyWXNTWxNVtFbW96ZYTTO5AMuzECTv1GH/tLQNTL1UX3yBpN7MrKwNrxYH5dcKODU6BGh1q1PVLeqSZBJDA2HvEaveEncgC+Av8ZZm05k0g49GOVSWUNapSeGg0/eMkWvBHWrVWs9Oqtcq8UwVEjURUQgTtbUytM979gcR4rlnpltVWk1NnCGktVipAXUqvSYUizFZksRdtrwv43xxXosA/p1HUNDkqdOpWKCwEwIF+kYo0lGsKtAqFDVERyqso0BrlYZuUnSCRPYybE4o8YDnKVKVKgzaalRUAACgeotRCDII95SABcCOokZ45TaiMrQFSqSNJKc08pV4IkGZi5AEzuIwfPcbzC0qv/uWYUuGgrBKsSyptMaVFIzfY7Ygt1cgqZak6e6jJWTURIR5DKDFyKZi/zw/y0rUJiNTMD+UfUX+mEtbjuXISjJYt9mUg6mMRqUDoIYX+EThnwxqgo0dRRqhUBjBHMqwSANjYg9iTtGJQ6OAspLDxJ/TEyTNiPof1nET0uJ6/ucQDzlwBP3hPTe3TFPilM6NNOA2yzfe0Sdvji60jrI+En8v7Yp5uvzJP4jG4uAepgHADz2aWkS7tpTlEk2BJAv8ATf4+cI6vtWKmh6VPUCpa5sCEUgEhTzBmK2JNjO1kftdUZ3pguSpfQwWQw1ENpM3CiAY36HSImHCOHKyhRr0AtpUaQQxSop1Wg80iBclgemNYC8MzmazWaqGo3p0KKlnA0+7eE1LzCQGNvdA2k319GgVhqTkc3MOVgw0qAogQsaRewkMOsjKezQKtmKQ1IzLTq02ZruFGky2wIkSLiTfsdpk6DKSGE6gLwOndhvF7mOmFFH2lBNM6Z9RV1LpiSZnkn72lX8wT3xnchXdkonWtMIB6i1FOvTflDC6NBpzA+6DsDOr4sw5VJ0iCzNIGlQQsy3Xmkf6euxUfwWtfQBUELDgq7fZuIQpWZrsoueZtgOgwgFwxKdWk8NrpOYQg3lbF/wCWpfb4dBAaVaOnLVUKgsKdQER70qf/ADb4ynsrQGXcgSyk6XW5K1FgBhHn3lPT4Rja1TABU303O4IbrPYE6p7T3wGUyiinxCn6YIQWKzZRVJI+VzH+LbzTj557F5cuzFZKKERWkxKmBcnoCkRG584+hzicgvq5bU0hiCBHgg9+sjpf4zitl6JpzuFW4HQTAJnbq/S0D5tgMDrJII6ER9cTQsUtAYCdyR1ELsO5mLeThD7Q+zGXzD631K5EEoVE33IKmTvfeImbRoUBUAdf3f4jf4YocPr62qK1mnWo7DYCfgBfqIxQj9nVX0lRoDUGKMJvO0+JMkfynze/xvhi5iiyNYgH0z1V4sR4kCfE4nnKC06gf7lTTTqdte1Mn43T4lB0xYZ4A0jaOnUn+gv4JJxRa9lK3qIraY1IpExOwnbydj5w/wDTxluAOKFR6cQrTUQ+HJ1LJOyuDawhkG++mNXGaE/tFwha9MrZXLJpeOZG1qAwO8j4+MX+HZAUVRJ1EAAsSZY2BYkySxncn9TghaY7yPyOo/kMTrZsKO8zttbeTsPmRgJNTBMaR4O36Yg+ZA5RdjsN9xMt2H7+FLMZhpCooBLBZIuCdyLRZZPyjtM8oADzGSBvzc14LSSZG03O4mJwFyoJ+XXv+74V8WJQEoJaJG5uSBbe5t4GLleq3LpEqCNQIMwR47WNsQzDFjMaQCJPwcTt0gTOAyPBfT1Npea9KQwZUVlBYKw0eFUsYm/WIw1rZlg9QCm4COsKsXOkgsuxjcQdivkTkv8Awj1qi1qYYMxdzpbQ7GoSYk+7uwm1iB2w4znB69On6eXao9YCOd5p6JPKGIBB0iIJG5INpxsX6K1KocvUuJNOpoWdDn1KZErJ0KwUg2Nz3wGt7UVKFVqdTKrICkVaY5HDREgkaDsIk37C+K1DiuYUgV6dDLjV9oXrCqzhgYVEE9W3YxaOlh8S9k6uYPqtmCagldOgIgW5VAJ1LGoXaSfFsA94PRapT1VtNT1uTMK3uqArAIqyblmjsQbRYYhxTi1ChQFans4popjTKLqAALwYAVrdJBtqnCTh/Ea2XpOtWn6tSoqmC/psFAVAsadyBO+897jqvUzDU2zKBFhjToDSUXSukuzCObUeUXjSwjvAX2UzPrVS45WZmquWMKGgKqg7mWCHqbNN7nQCuJNMP76yJGlZMgxvYkiFsQZHgQywprSuCwjUFJYlWIH8o0xDXgEQes4W8QzANzSadLOJks5gWIXYSVsNp6E4oY+yvCXy9NKLBbMXkEyUIkagfvBzFrQBjR4zHs5xItUVVSKb0tZMCRV1mVZoBOlCoBN7idxjTh8ZomUt+++PFPGJmqIxD+InEC3iVOIIMXmO5EAD84+fXCDhNMrmHJtM0xvMATf/AGrI/wA40vEBy9/3/jCWqYzFIjxfvJC/IgA/ucWC7VygcFG2caT3v2I6xcEbEYVcO1VKaHSSxB1f6kYoRHbUG+nfDx6oS56Hp9bfGw+eKPDamn1qNlFOpK6QJZKw1iVHXUaiyY1aZM3lBSdCuZQi9npkk2KnSTb/AFIb+PJxo2I0ybWGFWfymmpSrM3KKhLTAjWhpid+UB4+LYat+A7gCQbyLifMwcQU81RLmnD6QG12AOqBAHaObzt8xOnkUnU0sd5Px8W/7YHlqADkDYENtYWYQD1O/wBfoSlUISAIJYAWsJi/yufjbFAcg2sAgzcqNgNzqt2JBX8++GbOFgd/mT8t+v54VcKp+kgG4DPJMarMexjqT4uPOLWadlEy0CZIEkRsoEXnaf0xAf8AiFmDMhov3i31B/XFbiyM1OolMgMUYKTtJBAnxOCVmjSGIAt9TqgWg7D6L06xrwpdiOk23KgT+s/CfOAyeX4h/EKKqyJgkbFSnK62/DKc20Fes4uVM4401BLaRBgSQNbLJAkxAF/j5wvHCYpUStZqIoOxlRLKksSoaeaQRcqZ0qdIkgt8vUSEYLTqLpGnSj1WBtJ100IUWHQd7Y2FXtBw0OOZ2puza9AKyFmYtInUFO526YDlanoOo+0ruwgUS8AlgDqINgoLNcgxzGOoe1sgazayhp3nUxVnsAIVBKxaxaTc8vZZSzeWT1P4VKju76KlV9etmJjQr1BJM7gWUAk7DEFXiSlRUqcpdEZlJkCNA3CAbsGiRsdr4HmeJh6eXqID6bOUIIjVKzAP8rpHYlrGxwj49xB/VWiJVCZdiNXqKXUlip92kNMBfwrExjW+1+WWrlJHL6NRdQFvTjlIi1hqU+RBG4OKGFKNDAhR7pa0qwMEkg9JkSe3jBKeWSoqLA0FdJFrEBI/8v5Yh7PuKigkWZApHWwNu8rD38g9cW8m9PXUpLIakwkEmAKi6lMdiCR8fjeUe4NkPSetYBC5Zbzd4LWi2ydTt0vLXEKQ5iPgf6f0H1GDaMZHL4DUsbYuzgNYDAUszJG8bfrjP1KrXc20Fo2G09I2UEm/bY9W1ZiWqETsVBkibCw7RpYzB94RJthJx6uyKqKBq1rJF9JaTIU9ySFB3gjpjUDGhXNVoOy7wSbxEEMOm5/29sErj7SmykKy+pTmJ5WQkgXH3kQ+YO1jjuXBVFMBQASTaARNo7d9sKuJVCq0HAIVa6auwWor01kG/vVF8DDA6z0egw+6VVIY2lnAuR5b9Ixeq1dJBKk6gJO5EDaOu82vc2xTzNMHQs2ZgpHlQzLsbcwXF3LPKybb/EQeuMijQpMjMASVOlwSb78wPgcseJwPK5hfV52HNqjTJUQVAuJUGD43GLedNoAmZB+Y/vGIVyFWFGkIkwQdIFoUSPwrpI6aumNAiogqWWF69BqGlZjxAHmT2xCmxYVBpAJ1AH3iSsxIHgKfmPl5ZJUEwSAAeosdQ/fY9scrVAKhMkaRPL3ILNI7Qq/M98ZHsvnVdUqLJnlCrvqiSsGAIg36jxirxeqf4eq0MsB9QY+6IhiDtAXU20TtiWUy8UUZYVjLjYkNUk21blQSNrgEYIE9WlUpyvMrKKikMJZYMwTzAzvuI8xQop0w1NlqCd9S9CEEEfCRH1w04dVEHUUpgXCKQAFnrIA6jbx81eRBYlSGSoFCVF3KSCJUn7pizbEA9ZGLGUyl9UiF1DWwCrT2nTchiR1JgC3UzRfzdV2JWF031Te3Y9Pl2wlz7hAdVyqkmBOlYJC22LHSABeO1jhpmqrEgZVAWJWXqGNKk3cK3M8XgwQSRE3ivmMihhWuFbVJn3gRzHvEk37TcycIMjXXXUro0ajQVGnozK7x4vV77IcPuDVv4rLUi5h6lN6FUHlJZPdbvqG8f/cPbCbK0SambqgE62GgdWEAqLTbTA8h5+DX2ey2YFLMGsNC1CrUxPOtQBVU28imQSd1J2uQD7L5sUqj0maC2krMQWWdQHXmQqR4UXJN3ldNOc1XIr0dh+KievxV7eR4whzHBqr5otTWGpuvMwJHcMDsLW0nsO99fRVX0PEaWLL4Dg+ex/TCi1k6shW8kE+D/nTi1OKlKnBdRt7y9pPn4j9zg6vIBve+MjobAqrXxLEDgFlLUFdFmAFEljMFiDBibCR+wcK82t3YrJ9VVJEixdVYztZBaO5GG9Q85XaQTFtupt0Mn5/PC/OqwJtH2lJu86Spi5ETB/7nFlBqGZUnTaUDAxsOYAjbuB9MU+JJ6lFqbQAwKNOwsYNtuaGEYpZCn6deWYkaCvxDObxvMlfjAwyz1EkMygbAnyYI/IAX2F8aFXIcRarlwxJ9VWCmZEVkcAaoi2sAkdpxpctUDIrqCNYDQdxqAN/OMjwekFqVIY3AJF5LUgBc+VK//wA2nrjTcIrhlcAyFcie8hXP5vHyxmwd4ghIiStjcbg2j88TrcyutwSpa3mdpkTb8wcezRlgB8/E7W/2n8hiVSsVsAJAtJ3ClhHfbEHBTLafeDAMA3mBNtvxbfLEqo2EjmkjedOnsOxIJPnvixScaoMgqb9RcED5k9PGIKk+mTIIBBHlgDJHxUiMAq4ZlakIpKaabQNQN4VkkCIG8zf5STg65cmlTK8rKqqbAe7A6xsQSJtE98GzdRtSJTIDaryJULGoyB1IBjbpiz6oiR06bkEWIgdQSPrijNe0uXr+rTqZZqavpCvr1FaiAsYIE2UsCIgy5vbFnJViOWpVAO4AUslo/FctJ5Rbp70YaZrKCqo3ESVYRI8XBBFhYgiw6gHGY4XQr0jVeo4dmZkXTACBAxJQACJ1LcAT9MWDUZSOe+xvJBee7nobWHQdrBVPEpFM6PeYRJMBV+87H7qx1/1Y9kEZiY1KsX02LiAPenlHKRO+8bEhZncqc0XQXpiQYMK7rsoOxppCyZuSLzyhnYRUeO0kNaqmo09aInKYAWlTQE9L6dWmxtjbcAD1aYcsrU2csCJllC6QpXYQ4J3MxcXgZOp7PN/BBlj1KtRWECZUldP3ZiFn/d4xuPZygUpupXSQ5IXtqRGP5sTacL4Lzi+A0By2/ER5gVe/WJxZrWEnp+/rivl0tf3pv8VJLH/kxGMgrEB0m0hgPMxb+vyxOmlhc7eP7YBWbmHgiPBuP/UMEDxbAFIxF0xInHGxMFD0gpO8BQsaWNhHWSD++2EmdVmXm0kzcx+GQDBIIbXFvMecaWqYEnCN8vr1QSBLAxY82/mQ0H6fLUGb4tmCrJAk7QY8SLN3LXttthvW4j9gXBgiRDAknuLTEzt5jFLjmV0S+4XTUJOmRc69x338djjOZzik0zTaTBUsBeb7XB5pidpk/DGhbTO64cj09L01iSTz1FBBEWBVjJPfGk4XxA69BAVSoYiLEmQDzDsgxnOE0A4NTnXnprZYDXk3Agr0EdV7E4ccNpBKxBUAimGIEEDU9Qah3n4db3wGnpZhSusQQAAYtszzfsL9D/XB0p/aA80Dax66Z8EGPkR5wsyA9Nwjkn1AZnbVOoAjoSDUN42jxhyy22EfPGfBHLiz+CBtElALjvJjHiT2m7A97HUD52+h+WJ6AwuJH5fTHEyiKIVQBJNrbzP6nEFerUAaCwBlTPWea8Qfu9Ph3xAiHUwWLCCwTSTAaZNrRpjyo74t5egF90QPE/3wcjAK8yCtOq6gioEdgSB70EiPgY/ZwjzLogELtpACAm1lCxubFdrmD1ONVWpSCD1EH5jGeyIRKfM9I1qaRUQwYKiTKlhEz71heZg4sAxmi6heWjRb3o/6rqABvZVW0A9thtEG4jQqUlytAinSLJRclpIDzFJRJOtgOuykk9AWFbh1HUFamGUrq1tULDWSAFNNmMzIINxY/OtVzSg0cu+j+IGlh6YXTShgmsBhyyGsInfpgLauA4DVOeSy0x97SYCoIBKoBBIsCxnDeipgljDEyQsECwG5W9hiNIAAAbAfiM/Xc/GcSLj9nEAcx0UdTMWHgC3do+StiNCAS0nmgi1tIFgDG27b7scVVqeoxgmDPW+mAJHXbURsOc9cWqzQOg/x4+g+eAFRclpnYXAn3utvnH+3BZP7U/3x6gBEE3YA+Y6WPzPxJwdacf8AYf0GAsLgbb46rY4cAKtTDCDtM4BTpKpmfqRGLFWYNgfjsf1wJaP8qD5f1tgKucywaSeovOxB84wqez9Eu1T1NSklkgDSQTvO34oGxA+MfQnysmQEEbcv+RgbZRQoBFOBEAqIsI6nthKMDxTjVGkPs2VzGkopOhkvv2FyI6huoAOCcF4or1Xq6goYIihoZlYLY6ieYDmOxmB5GNjXyFNhBRWHbQpHxupxmOLeyw/+XhS5KlCNKnlZjvb7vbqb41ofZnJ03QlRDrLLUEswYcwOr3jcDeZvbDvL1VqIHEienaDcWPQyMY3hKv6b09BusHVYg21A+V8CTY3JtpOC8PFEStRmV/eUmVDWhhMlTA0kaiNuoxKGNM+CD8/1BwUHAip6E/n/AHxXq5koJlv+E/1xBcE9I+n+cQIPdfp/nFHK8Ypt98X2kET+Zxd9ZPxAfMDARcRfl+Qj+uPnCMz5rOyOV61GiTEwPVGobGxpU2nG/wCJZsU1DmNE8xnYQYI7y2kfPGDytdahYF0UI7O1HnDc7hTUZ2YTp9WybNBgdTriLnG6S0+HVNARBVfkgBQqVqwCgCBpHpabWtOI+yWXX+JzVQAaKdQ00m+kUgyAX7hyT5U4te2mc0U0UJY1VWCqt7o1KEUggkkAbGINumPZPOJUqemstTrqYNQ865mmZKsrd1KsFFpBIF2wGsoGVBG2KXF6sJpgnVA2kQY3seW4Btse8AqzxB6HIWVbwJ2k9tQWNrr8e84qe2PEYRD6ugHUuqkwILABonpIG14gXxJBoqTJTRqjcoVTJIvAuxMbkt+lsCy+ZFZpUqy9CpUiY8E2AJuRuB4xzMZikF9Oryro+9sVA3lTIjvbacJ0pZbLVBWy+nTpOtUaSI6hCZMixAH3ZHYhrgg6gfT9MSVB3b/k398VeHcQSsi1KRLI2xiIINwQ1/1xdGIKq1MFR8QangRaMBN85TUlWaCBqMzEEMZk22RvocTqVVgmZAmdLbR3E4QLxRJIzNOpTNxrKs1Ii4EVEmBBPvweY4t5Wvly2unWQtJNnSJYkkdYkk4YHIYfu+B1kDRBYEXET07jqLwfj3g4o5XKCFAqbCAAxIACwsQfJvi2cpMnWSekxywG267kE94wBV2uL/A/rGAV6QMGJgyJB7EHp+EnHRw8832lSDtDG3u3vubH/kcGSlAALFvjF/ynAKs7wlanMB6b/wD1FBDbRDA2YeGBHwx7KcPqArqrMyrBCqugGJswk9Y69OmG/wDDKdpHwJA+gx5aMfi/5N/fDRAtfr9J/TA62roY+KOf0Iwf0vj9TiWnAIc3wou2pahU9R6bER1i4IJ7yfznAM3kawj7SmygjdNJHwktfe4v+eNAKHx+p/vghTDRlsvmCENJkqUwwYFwSQpeRIQsZIN4FuuEfGMmlJIXmimVFRy40q+gt6gRCwOpSVYwq62uICn6E1Eefqf74A2TSZKqT3Kgn64ujOZaoXYLmTRTM02ndX0l5KvSDyQGA2MER204jxP2X9aWavWVmgmAkEgAAlUUXAAEz0GNLl+F0kXStNAu8aRE/wB8FXLqLAADwAPlhoT5ThgCKKr1KzjdyaqFt+imBYxbEa/A6VVdFRHZd4NSvEzM7iT5N+m2Hop46qYgBTogLCgCIA+Qgfljqo0/d/4mfrOLQpY9pwAhr7L9TP0jEtWJNiAXAFZMLsyWBspIgbRuSZ37CPjPjF/MZYPuTbsYxWfJAAQWtIF43wFEVjN6bjbYfLHTngrEHXI6R0HUdx5xN8lAI9SptE6trgyPNvzwNcswM+o/TeDYYCzT4gh31bx7p7x0/f0ODfxah9EmZjYxNusR94YX0EqkA+rG9tI6E/4+mLSpUAk1Abj7gFhMjfra/SMMBU4nTMQTeI5W6/K3zjHW4hTEyTYkGx6T48HAKNKqDerN9tO9v9Vrifri5riwthRD/wAQS4E2BJEEWEdx5H1x08QQAG95ix6GD+uOGocd9Q98BAcQQkgTYTMGLap/IT9Meo8QptME28Nta+3dhgyscS1HvgKi8VpGCHkGIIVovPjuCPlib8QQFgSeUEmx+7M3/wBp/LBdZ747OAgc4k6dV5iIO/084g2epj735N4tt5H1wfWcRDRgBJn6ZbSGvtsd5Ajb+YYk+bQRJ31RY30kA9POC6ja/nHpwFf+Op35ja55W/tiYziATJ97SbXDRMfmPrgqsbYmrYAS56mQTqsN7G0z48H6Y82dT8X64KxwIARsOv54AbZ6mPvj9z/Y4mGxy20DHB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344" name="AutoShape 8" descr="data:image/jpeg;base64,/9j/4AAQSkZJRgABAQAAAQABAAD/2wCEAAkGBxQTEhQUEhQVFBUXGBkXFxgYGBcYGBgYFxgYHRwcHBYYHCggHRwlGxgYITEhJikrLi4uHB8zODMuOCgtLisBCgoKDg0OFBAPFywcHCQsLCwsLCwsLCwsLCwsLCwsLCwsLCwsLCwsLCwsLCwsLCwsLCw3LDcsNzcsLDcsNywrK//AABEIAQ0AuwMBIgACEQEDEQH/xAAbAAACAwEBAQAAAAAAAAAAAAADBQIEBgEAB//EAEMQAAIBAgQFAQUGBQMCAwkAAAECEQMhAAQSMQUiQVFhEwYycYGRI0JSobHwFGLB0eFygpIz8RWywhYkQ0RTY3ODk//EABcBAQEBAQAAAAAAAAAAAAAAAAABAgP/xAAaEQEBAQADAQAAAAAAAAAAAAAAARECITFB/9oADAMBAAIRAxEAPwD7KTiE47iJxwWVycS048qYKEwEAuJdMTjHTioUZrIVGNq7rzlhE+6R7tmAgGIMfU3xWpcMrLBOac2AMg3hEBN3MElWJP8AOYiAcOmGIg+MNCWvka51acyVJVwDoBClg2ho3lJWxMNpve+DtlaxUha19UhisiNZYLB6aYTvAJ3M4Zj4YIMNC/P0KhAFGp6Z5plQ0yjAWI6OVbzpjrieUSorE1KmsHYaQsczGbfylRF/dmb4vRPTESOkYBO9HMW+32BDcohuxA08u4tJ264i+UrH/wCO3vKYgWXVLLIAmRYHpN5IwyzVdUEttIHe5wRSCJFx0jthoTDIZjSw/iCGLMVbSDpEsVUqbEAEKdiQNwb4PUyuYJaKwVSaZWFuoQ86k/eDr9DJHQBtHjHAmGhXl8lmfvZmeUD/AKa76aYLf8lcxt9p/KMN8cUY7gPY9j045OA7j2PY9gPYgPhieB68FqJOOqMRG2OlwoJNgL4IMgwSRjG8W9q9LhVkRcgAdrBj2/uMeoUCZbU4qNM3mJ2gR52PUnfFwbANjzHCThXEpJRmVxMIVkkQtw5k80j88NRVxATEWGJJUBxJgMAIYkzAbmBhF7QcSZSKVGdbe84v6amwgblySI7DU3QAloVlpUqZK87FUHKNTM5gEwLW5jPY4YHS482EnEM8tJ6QXSNTjUAIkEx8O/mfnhxUqBdzgF3GAGhTH4r7csx/37jzgmVzSgBdgABsYMf4E4o5qoHZpECLT32BPe+K1NSLyb3v2jcb+N73G2GB7VzYXoelyIAnuTg1KoGEgg9LGcZ2lVYkaApsOmqOxBJgbk3/AMY0NEQAJnz384gJj045OPDFHcRJxLERgOA4njhGIA4AmIRiU4hqwEgLYz/tbxH0qcTE7wLkdh8/0xoZxmfbCgpVWNjrprNzALr0F5mBuN8IFqIr0y5AZBDBZuxQhhcmwBWSTtB7YXcJ4g1dndxCKSnICsFtQtq5iRp3MXxb4bTZIldOlrFYVSGBsR1MRe0k/HHeNZgICAnqB7QikSAQOaJ0pOqS3j4Y2LnCKS0KjstX1FO4ldKAGGICi0Rcz8dhjVqmMBlkOmqWGoFNJGjSqnmHLuzEGZ3AmJMQNzwj/oUt/cXcXFhY+RtjNFpKffEah0ifGA5vNqoJYgR9fkMKW4hUdWuFBsLXjrc9d/h8sTAty1YLmM07GdNUHtM0aZCiSLj05+fyNalwl67pVy2ZrUUVuZSysFK/dFLTBEG0tCgiFMmOUKB+1YsUAqMzPbkVQeZtYInQVsel7kYrUs9NMU8qz0wSHYuQK7h93K6CRbTEKPdgdMaD/P5GWTVmAGRi6BgoDG/vAQTDEG0XAsbgkFc2mWOwM6h4v1BmRjA8W4Wa1VWy1MPV1EvU+4IFw+oElSAYmzaoA3ljw8fwdZb1gWd9NIDUhQlDpVE1aILMQTET9WDc0coL6hv0nb54splxtGIZdyUUsuliASOxI2+WC0mvjNBqaR0wRRjq482Ji642A6jgmBnFRJccDxjwNsRGAKrziRGPIuJYCIGIE4mTgZwBTinnsstRSrCVYEGRP5G2Lj4q5vMBFk/IdT1t8gT8AcBmuKcFpIrMrOjabQ0ryCQwp7agNtgLWiZScJy2YpvzNqUgj1JMg/d3PWALWsT0E6TM1C5RmEOwZQLkAnWBvirlwzKARcnaOotMAb7n5+JxqCjWoPrVg50qFIS0Ehp1MAJOxAFgYw5TMuSoLFbBrE7RH063xSzdQaSQQNrmAOWYv0AknAqFYmHp0qlVYI1g01QQf53BItuARbrgLlQamYkz0B6xM4r1jE9zYm/y2M7mY+AxWPFhJX0nBmATo0k9dLKxBjqekjecLeJe1tJW5aNXlADE6OQnZiA7SJYSbXO9xgK3s8GbKZtKjszMa6HXqUmKKBJBusdjcR4MsvZHIPQpetUl2ZZGqQ0NGlS3MdrwJg4pcTr1EYwgArKUcgMYqBTLp3NiCNzAjsXPBaxoJdqtTUNQXeBpEqmoi0zeYF/OKLNHidRqtZWpIfRXUSlQsSGVoUcouSvyA2vhVwmhUzdfL1KiU9NFqnqj7SA2kBFhxzGTPaAD2lpluM09WhkakPuGFi6FiJDSX36ESDfrhhwLiIrNU5WQrAgoyi0jc2a5IkdsQNnx5RjzjHlxBYRsEwCkcFAxBxhgRwZge4xR4ZmxWQMOoB+Nh+4wFg4iuCMuIgYA045OOA46owHowM4JOIE4gjWzIUEnpjNnNeqwZt91/lHaPp857YvcWPLBsCd4kCO/73jC/RpJNgFEC+zDptsMWAz1ANM7gz8jE/D3cVc85DyJ07wBvqIvb44uUsrM7CIg94975S364HmUFhEX0/SbfT99tQY+tkWzFVzmXARKj0yqW1KjmAWHuggL0LGdxchxm4TM+jSUsTTpyCZo0VB0ropx75Kg3Np1XAMZDiZqnMVqGWBamahIVYNxBaD0AYEAnGx4bm6w9LL5imUrVKbEsSDzqTBlZW6hR3U2iMUVPaVCKVGvDGqE0sYGk6gDz3EQSCI7xEGMAbgk1KZcB6NUsjETq0OJF/je3nDfjTU3ptRsrVFalQBMBqjAII7QYMn44v1eHGjldBfWaaIrOLHlYEtG4MAdcQJeEKagq0X1B01U6p1c0qqqtS/RmV37DVvinSrLWqGlmQaTowJgsBrCAA+9YGTe2pfgSbYz6JxDMB+UMKQLEcrMiajebG636acMuNcHpZkL6guRpDrysNTDSNXUSwEGRihKvAKfq6U9Q0iNT/bNrDA9gZIPLcdu041XszldDVDAAOkWJYseZi0kbc1t+uFfDuA06R1M1VgBpmpUtckTCQFWzdN4+bD2d4kruwpaRTiANJUghmBIMwylpUECbSd8SjRVEnEQuJE44tzjIJSWMEOIjHWwES+F2XpM1KkUYCVSd+24jr+uDtmFk3jSbz0gA/oRirwnMKtKkGYA6QI+en9RGAu0KTj33DW/Dpv3F/yviTrgqXxJlwAgccnEih+WPBcBwDHMTjEcQK+MSAI+E/EqBHkzha76aZPaSZ2mJ/Uz8cW69Ys7mLLKid5EzHYGPnabYHWSUP8ANywZFtiPjv2Mx2xoepXbvG0eSY+nfrGKnHarU6LlPeIVRH4ndUUjeYLz/tx7htXSFDC8kbRBUwOoO/Qfh6xijx4K7qHKekhQuXfQqlubWSCJIVFAA3NUecX6A+znAEaamkkNA1kRZSCQgN2DwJYj6naz7a5kU1ptyB6dVWTUDB5DKkgggHVBv+mGNanUZ0IOoWA10yVBud/UB23nV1EzbCf2r9m62YNOatJAu4CuVZtlOmbWEfX4YCpwonNOj+iKtQKNLOGGXpAsWLaSZYgHp7xAFhtseRUCA6kHK7GDrdoEWsWJPTaw+GRy9MLSCBlEU1JmYKip6ZiJ+9PL5thrl6JK0vTYVF1GRJB1ASSwPWxkTv36KOpwtKgrNVur0tazI0rUeo0z30KgnsDhNX4SUFQ0KvoxVVFVWYjUXQTpkhiZLRYAnbDT2f4TmVV0rVAWIUMyzAQLohZEluVtwANU32w6rcLhYpuwMzrOl3BJJmakiZY9NoAGGjK5mi7ALXf1eQVbaUUMCZ5RCyHXrteYvi5wHhg/hqVWqQGAUR+FWCghh1J307TG+FvtHkHVXVc0S/psoWoVXVYyAwtqgk7dZtfD7KgGlzDSzU1Zl1SqE806hb35Kxc736UNcpmiFUMSYlSTc2iGncgggmdpnaYZqb4TalRZd1ChVkkgwQxB5fnB+Q6Yb5JgaaMDIKgg7yCJF+tsYosjA61WLDfx+7fPHUeTA6b4iVvgFWYyhLahC6okG+xvIXxPXdsRyPDCCrMqgqbAGQP5pgX8eT4hoqzcYIq4aPAxuI8i4/v+WCLUkWuD9Mc1YDUleZRP4h3+H8w/PbsQBy2OjAS0iRedvnjoaMBM4HggOIE4DPLVkbbveesliRp3Fh+eLFaFpluoIgk/ise+wAOIZjKKpAX3ZLaTe5Pm+5OIupiTH7+W37tMijnDUnVYiGax7zHTwPzOM3xvIrTzHrOk0m0AKIXU6/dZjaDGq5Gqw2kh7lMww9Tk0mWgG2v8MHYTAv0nGdzD0M26qa41h7I71aNWm43WnTV1Qv0DGT5O2NDV8L4ojqhXSyE6lPXSWtaAbBhuJnAaucL0w9plnH/63LqI/wDx9sCy2SoFCUDIiiDULkk6YJ94tI3knzE74Q+0+RqrTBoOxozBorpV2SJ5YALQoblNyurfbE6DjO52hNdnFlKU3JOkKj06biQYspv0vPbCngtfTmKiqV+0eozMHBCoEch9Q6BzpB25u4xU4fXos6FhoDQ32iwz8qwymqIIsJMxEfJ6/DVqsGOlwssrlUsTpkuBE7KQYBEYAue9pKYq0wgZwNXMpgfdgXIBDTEm20dMT/8Aa3KlQ7M1MG/PTaJ5hEqrQRpb6eb0eKZkBWDJTCwrDQY1lZaGBHKsgdSYAxLIcOTNelqpD00IZrECpFPSATsQSxYgT1B6gsg5n8w9Si1eiC6MEAQksrq1SCQGQMIUyJkG1t8SfNtSpMay87QUUGGcqoCAkRokwBeZ7Y09fKqy6SBpI0kdIiI8YR5v2SosgQNVQKNKaXMoO07sP9RO/S0NA0AZEPv17SyBUiSBEwdKjTIUdFuTGos+FZrcCBTuUEaQokiAOi+Ok9hbL0xUyx9OuYBsXGoBwdIlTe52uQRI+bnOZwI6skvqHLp2CvEGY20iJ8jzAaKi0Qfr874jkM1qBBmVsSRE23GEuX49TkK7ACCdV4BB2iJAi4PSw6jDvJjlXrCgT8sZwdrl5UJGx32tpAGx74KasCWsYn6C8Y845pPRT+cf2xSLG7EqbgnwpIERtaGvfY9zgBZ12ZxAMATuwKlYaYA6i2LObzwpg6oB6Sw/KbmPAxGnQjcBh07AwJt3J6/HGKzXE1OcQMAaSltaggAOpNzsH0yO/UdTKQa3Kcey7lUSqjFpKwReASf/AFfTfbDQnCbOZpKNW2Xd3gc6KpIBJFrzErcD6YJwjOu/vJoHMygz7s8vN7t1MwDbxsGBwhxLANWCA4BVnjYbbnfFIvyiTb4HphrmqHKT2/vfFCpSiBH37/mfpI2OAU+0mZNKhUdSRpCgkbqJVSR5AJI8jbGR4R7LUqixVJJfToYcpU2g+T7xIPUDwcav2xpscqwAlqjU6YN4XXVQSYuB0+mFFbhmYfMNVpOaaKToeZOkITdbDdANNwTJPc7gBw7O1GHpVyPRoEa3uoqCzoahW3vNczFiTF52NTMfbDmB+yZwoMyJHMD1Fo+eKj5cJTem1RNKLqqUzIZEP3rGywI23nm6Yq5LhwyrO1dgaa6gBBmmohg6kdSC2pYO5gmWDz0UeM5Z0WoHprVQU1Du6qwsBDtMKGDMxtH0wh9ng1VXRFoECOUVMyhk7DSgAYSIsQCSO+G/F6aZpDUdHp0yyRuCdQSGeDDPzmL7sBcm9HjFA5ZstWTVpqU1Wo4A0D3SsC4BBBI/KcUMqfAia9Oqugilpqej9oQZBgr6hO7KR3BGxMT9Gy8FQwuD9Z7HzjBZ3j4StS9EMxZmUOykqQSrkArDA2B3+9MWjGy4OCCytEgiQNUTG/MxPjwFXEoYGhbEKlCL4sa8QaoCRMeMZC/P8NSsmhxKnyQQfBF/7iQZBIxlsxwJ6B+zY1KfLZrVFGo+60EMLgRygACN8bSpWA3/AE/cYVcWQkqR06X6sBPa23+7FgzRdWc0qepXazCoul1SIZoiQAJPkxB2xoMjTUKSAXPOwRiTpJMhIMgQDHyF8Ar8OGoVBp1rCklbshedGsEaQSTvhoKiqAxNpJaNwwDSDHQXPg/PFtEqakDmA+ICqL/OdicRGVBLH8QCnaIXpAt1M9OnfE6WZERFxIAm5i8T1ERB6iMLQ9WrOkhFB5STJkEElVvPTe18ZEON8RXLkSwvYBiAt7AE/I3+HfCarwOlmtNZQZ1GV1AQQCCpIjY2AkAQBa+DcbLoT68VVLcq6WvcQFA1AFZ3I6TO+K2UbMn3AtI8hjUYNOFUct5KnUdQMHREEE40NBnKs6ZJQhl1brykaOkWDNv8cIKv8TUqwyOhBinoLabc02jl0iD0kqpkxg3FOIis3pBWKIGc1GXlOlXkalMqfdMx1Ftps1KppaXpQEAmorNcpBPITN1hrGJE3sMBoqAhQL/O5wTXhZwzi9OuBpkEjVpYXj5Ti9qxkRzlWEcnop/S23nFKuJgiekdzy2E/A3+WOcQzGqsKcHSq6ybQSSQAR1gAn9jEswFK/Ar8ukz2g/pjQTe1WaanliynmD0wOXVu2n3epAJcb3UYS8FzAyWXNTWxNVtFbW96ZYTTO5AMuzECTv1GH/tLQNTL1UX3yBpN7MrKwNrxYH5dcKODU6BGh1q1PVLeqSZBJDA2HvEaveEncgC+Av8ZZm05k0g49GOVSWUNapSeGg0/eMkWvBHWrVWs9Oqtcq8UwVEjURUQgTtbUytM979gcR4rlnpltVWk1NnCGktVipAXUqvSYUizFZksRdtrwv43xxXosA/p1HUNDkqdOpWKCwEwIF+kYo0lGsKtAqFDVERyqso0BrlYZuUnSCRPYybE4o8YDnKVKVKgzaalRUAACgeotRCDII95SABcCOokZ45TaiMrQFSqSNJKc08pV4IkGZi5AEzuIwfPcbzC0qv/uWYUuGgrBKsSyptMaVFIzfY7Ygt1cgqZak6e6jJWTURIR5DKDFyKZi/zw/y0rUJiNTMD+UfUX+mEtbjuXISjJYt9mUg6mMRqUDoIYX+EThnwxqgo0dRRqhUBjBHMqwSANjYg9iTtGJQ6OAspLDxJ/TEyTNiPof1nET0uJ6/ucQDzlwBP3hPTe3TFPilM6NNOA2yzfe0Sdvji60jrI+En8v7Yp5uvzJP4jG4uAepgHADz2aWkS7tpTlEk2BJAv8ATf4+cI6vtWKmh6VPUCpa5sCEUgEhTzBmK2JNjO1kftdUZ3pguSpfQwWQw1ENpM3CiAY36HSImHCOHKyhRr0AtpUaQQxSop1Wg80iBclgemNYC8MzmazWaqGo3p0KKlnA0+7eE1LzCQGNvdA2k319GgVhqTkc3MOVgw0qAogQsaRewkMOsjKezQKtmKQ1IzLTq02ZruFGky2wIkSLiTfsdpk6DKSGE6gLwOndhvF7mOmFFH2lBNM6Z9RV1LpiSZnkn72lX8wT3xnchXdkonWtMIB6i1FOvTflDC6NBpzA+6DsDOr4sw5VJ0iCzNIGlQQsy3Xmkf6euxUfwWtfQBUELDgq7fZuIQpWZrsoueZtgOgwgFwxKdWk8NrpOYQg3lbF/wCWpfb4dBAaVaOnLVUKgsKdQER70qf/ADb4ynsrQGXcgSyk6XW5K1FgBhHn3lPT4Rja1TABU303O4IbrPYE6p7T3wGUyiinxCn6YIQWKzZRVJI+VzH+LbzTj557F5cuzFZKKERWkxKmBcnoCkRG584+hzicgvq5bU0hiCBHgg9+sjpf4zitl6JpzuFW4HQTAJnbq/S0D5tgMDrJII6ER9cTQsUtAYCdyR1ELsO5mLeThD7Q+zGXzD631K5EEoVE33IKmTvfeImbRoUBUAdf3f4jf4YocPr62qK1mnWo7DYCfgBfqIxQj9nVX0lRoDUGKMJvO0+JMkfynze/xvhi5iiyNYgH0z1V4sR4kCfE4nnKC06gf7lTTTqdte1Mn43T4lB0xYZ4A0jaOnUn+gv4JJxRa9lK3qIraY1IpExOwnbydj5w/wDTxluAOKFR6cQrTUQ+HJ1LJOyuDawhkG++mNXGaE/tFwha9MrZXLJpeOZG1qAwO8j4+MX+HZAUVRJ1EAAsSZY2BYkySxncn9TghaY7yPyOo/kMTrZsKO8zttbeTsPmRgJNTBMaR4O36Yg+ZA5RdjsN9xMt2H7+FLMZhpCooBLBZIuCdyLRZZPyjtM8oADzGSBvzc14LSSZG03O4mJwFyoJ+XXv+74V8WJQEoJaJG5uSBbe5t4GLleq3LpEqCNQIMwR47WNsQzDFjMaQCJPwcTt0gTOAyPBfT1Npea9KQwZUVlBYKw0eFUsYm/WIw1rZlg9QCm4COsKsXOkgsuxjcQdivkTkv8Awj1qi1qYYMxdzpbQ7GoSYk+7uwm1iB2w4znB69On6eXao9YCOd5p6JPKGIBB0iIJG5INpxsX6K1KocvUuJNOpoWdDn1KZErJ0KwUg2Nz3wGt7UVKFVqdTKrICkVaY5HDREgkaDsIk37C+K1DiuYUgV6dDLjV9oXrCqzhgYVEE9W3YxaOlh8S9k6uYPqtmCagldOgIgW5VAJ1LGoXaSfFsA94PRapT1VtNT1uTMK3uqArAIqyblmjsQbRYYhxTi1ChQFans4popjTKLqAALwYAVrdJBtqnCTh/Ea2XpOtWn6tSoqmC/psFAVAsadyBO+897jqvUzDU2zKBFhjToDSUXSukuzCObUeUXjSwjvAX2UzPrVS45WZmquWMKGgKqg7mWCHqbNN7nQCuJNMP76yJGlZMgxvYkiFsQZHgQywprSuCwjUFJYlWIH8o0xDXgEQes4W8QzANzSadLOJks5gWIXYSVsNp6E4oY+yvCXy9NKLBbMXkEyUIkagfvBzFrQBjR4zHs5xItUVVSKb0tZMCRV1mVZoBOlCoBN7idxjTh8ZomUt+++PFPGJmqIxD+InEC3iVOIIMXmO5EAD84+fXCDhNMrmHJtM0xvMATf/AGrI/wA40vEBy9/3/jCWqYzFIjxfvJC/IgA/ucWC7VygcFG2caT3v2I6xcEbEYVcO1VKaHSSxB1f6kYoRHbUG+nfDx6oS56Hp9bfGw+eKPDamn1qNlFOpK6QJZKw1iVHXUaiyY1aZM3lBSdCuZQi9npkk2KnSTb/AFIb+PJxo2I0ybWGFWfymmpSrM3KKhLTAjWhpid+UB4+LYat+A7gCQbyLifMwcQU81RLmnD6QG12AOqBAHaObzt8xOnkUnU0sd5Px8W/7YHlqADkDYENtYWYQD1O/wBfoSlUISAIJYAWsJi/yufjbFAcg2sAgzcqNgNzqt2JBX8++GbOFgd/mT8t+v54VcKp+kgG4DPJMarMexjqT4uPOLWadlEy0CZIEkRsoEXnaf0xAf8AiFmDMhov3i31B/XFbiyM1OolMgMUYKTtJBAnxOCVmjSGIAt9TqgWg7D6L06xrwpdiOk23KgT+s/CfOAyeX4h/EKKqyJgkbFSnK62/DKc20Fes4uVM4401BLaRBgSQNbLJAkxAF/j5wvHCYpUStZqIoOxlRLKksSoaeaQRcqZ0qdIkgt8vUSEYLTqLpGnSj1WBtJ100IUWHQd7Y2FXtBw0OOZ2puza9AKyFmYtInUFO526YDlanoOo+0ruwgUS8AlgDqINgoLNcgxzGOoe1sgazayhp3nUxVnsAIVBKxaxaTc8vZZSzeWT1P4VKju76KlV9etmJjQr1BJM7gWUAk7DEFXiSlRUqcpdEZlJkCNA3CAbsGiRsdr4HmeJh6eXqID6bOUIIjVKzAP8rpHYlrGxwj49xB/VWiJVCZdiNXqKXUlip92kNMBfwrExjW+1+WWrlJHL6NRdQFvTjlIi1hqU+RBG4OKGFKNDAhR7pa0qwMEkg9JkSe3jBKeWSoqLA0FdJFrEBI/8v5Yh7PuKigkWZApHWwNu8rD38g9cW8m9PXUpLIakwkEmAKi6lMdiCR8fjeUe4NkPSetYBC5Zbzd4LWi2ydTt0vLXEKQ5iPgf6f0H1GDaMZHL4DUsbYuzgNYDAUszJG8bfrjP1KrXc20Fo2G09I2UEm/bY9W1ZiWqETsVBkibCw7RpYzB94RJthJx6uyKqKBq1rJF9JaTIU9ySFB3gjpjUDGhXNVoOy7wSbxEEMOm5/29sErj7SmykKy+pTmJ5WQkgXH3kQ+YO1jjuXBVFMBQASTaARNo7d9sKuJVCq0HAIVa6auwWor01kG/vVF8DDA6z0egw+6VVIY2lnAuR5b9Ixeq1dJBKk6gJO5EDaOu82vc2xTzNMHQs2ZgpHlQzLsbcwXF3LPKybb/EQeuMijQpMjMASVOlwSb78wPgcseJwPK5hfV52HNqjTJUQVAuJUGD43GLedNoAmZB+Y/vGIVyFWFGkIkwQdIFoUSPwrpI6aumNAiogqWWF69BqGlZjxAHmT2xCmxYVBpAJ1AH3iSsxIHgKfmPl5ZJUEwSAAeosdQ/fY9scrVAKhMkaRPL3ILNI7Qq/M98ZHsvnVdUqLJnlCrvqiSsGAIg36jxirxeqf4eq0MsB9QY+6IhiDtAXU20TtiWUy8UUZYVjLjYkNUk21blQSNrgEYIE9WlUpyvMrKKikMJZYMwTzAzvuI8xQop0w1NlqCd9S9CEEEfCRH1w04dVEHUUpgXCKQAFnrIA6jbx81eRBYlSGSoFCVF3KSCJUn7pizbEA9ZGLGUyl9UiF1DWwCrT2nTchiR1JgC3UzRfzdV2JWF031Te3Y9Pl2wlz7hAdVyqkmBOlYJC22LHSABeO1jhpmqrEgZVAWJWXqGNKk3cK3M8XgwQSRE3ivmMihhWuFbVJn3gRzHvEk37TcycIMjXXXUro0ajQVGnozK7x4vV77IcPuDVv4rLUi5h6lN6FUHlJZPdbvqG8f/cPbCbK0SambqgE62GgdWEAqLTbTA8h5+DX2ey2YFLMGsNC1CrUxPOtQBVU28imQSd1J2uQD7L5sUqj0maC2krMQWWdQHXmQqR4UXJN3ldNOc1XIr0dh+KievxV7eR4whzHBqr5otTWGpuvMwJHcMDsLW0nsO99fRVX0PEaWLL4Dg+ex/TCi1k6shW8kE+D/nTi1OKlKnBdRt7y9pPn4j9zg6vIBve+MjobAqrXxLEDgFlLUFdFmAFEljMFiDBibCR+wcK82t3YrJ9VVJEixdVYztZBaO5GG9Q85XaQTFtupt0Mn5/PC/OqwJtH2lJu86Spi5ETB/7nFlBqGZUnTaUDAxsOYAjbuB9MU+JJ6lFqbQAwKNOwsYNtuaGEYpZCn6deWYkaCvxDObxvMlfjAwyz1EkMygbAnyYI/IAX2F8aFXIcRarlwxJ9VWCmZEVkcAaoi2sAkdpxpctUDIrqCNYDQdxqAN/OMjwekFqVIY3AJF5LUgBc+VK//wA2nrjTcIrhlcAyFcie8hXP5vHyxmwd4ghIiStjcbg2j88TrcyutwSpa3mdpkTb8wcezRlgB8/E7W/2n8hiVSsVsAJAtJ3ClhHfbEHBTLafeDAMA3mBNtvxbfLEqo2EjmkjedOnsOxIJPnvixScaoMgqb9RcED5k9PGIKk+mTIIBBHlgDJHxUiMAq4ZlakIpKaabQNQN4VkkCIG8zf5STg65cmlTK8rKqqbAe7A6xsQSJtE98GzdRtSJTIDaryJULGoyB1IBjbpiz6oiR06bkEWIgdQSPrijNe0uXr+rTqZZqavpCvr1FaiAsYIE2UsCIgy5vbFnJViOWpVAO4AUslo/FctJ5Rbp70YaZrKCqo3ESVYRI8XBBFhYgiw6gHGY4XQr0jVeo4dmZkXTACBAxJQACJ1LcAT9MWDUZSOe+xvJBee7nobWHQdrBVPEpFM6PeYRJMBV+87H7qx1/1Y9kEZiY1KsX02LiAPenlHKRO+8bEhZncqc0XQXpiQYMK7rsoOxppCyZuSLzyhnYRUeO0kNaqmo09aInKYAWlTQE9L6dWmxtjbcAD1aYcsrU2csCJllC6QpXYQ4J3MxcXgZOp7PN/BBlj1KtRWECZUldP3ZiFn/d4xuPZygUpupXSQ5IXtqRGP5sTacL4Lzi+A0By2/ER5gVe/WJxZrWEnp+/rivl0tf3pv8VJLH/kxGMgrEB0m0hgPMxb+vyxOmlhc7eP7YBWbmHgiPBuP/UMEDxbAFIxF0xInHGxMFD0gpO8BQsaWNhHWSD++2EmdVmXm0kzcx+GQDBIIbXFvMecaWqYEnCN8vr1QSBLAxY82/mQ0H6fLUGb4tmCrJAk7QY8SLN3LXttthvW4j9gXBgiRDAknuLTEzt5jFLjmV0S+4XTUJOmRc69x338djjOZzik0zTaTBUsBeb7XB5pidpk/DGhbTO64cj09L01iSTz1FBBEWBVjJPfGk4XxA69BAVSoYiLEmQDzDsgxnOE0A4NTnXnprZYDXk3Agr0EdV7E4ccNpBKxBUAimGIEEDU9Qah3n4db3wGnpZhSusQQAAYtszzfsL9D/XB0p/aA80Dax66Z8EGPkR5wsyA9Nwjkn1AZnbVOoAjoSDUN42jxhyy22EfPGfBHLiz+CBtElALjvJjHiT2m7A97HUD52+h+WJ6AwuJH5fTHEyiKIVQBJNrbzP6nEFerUAaCwBlTPWea8Qfu9Ph3xAiHUwWLCCwTSTAaZNrRpjyo74t5egF90QPE/3wcjAK8yCtOq6gioEdgSB70EiPgY/ZwjzLogELtpACAm1lCxubFdrmD1ONVWpSCD1EH5jGeyIRKfM9I1qaRUQwYKiTKlhEz71heZg4sAxmi6heWjRb3o/6rqABvZVW0A9thtEG4jQqUlytAinSLJRclpIDzFJRJOtgOuykk9AWFbh1HUFamGUrq1tULDWSAFNNmMzIINxY/OtVzSg0cu+j+IGlh6YXTShgmsBhyyGsInfpgLauA4DVOeSy0x97SYCoIBKoBBIsCxnDeipgljDEyQsECwG5W9hiNIAAAbAfiM/Xc/GcSLj9nEAcx0UdTMWHgC3do+StiNCAS0nmgi1tIFgDG27b7scVVqeoxgmDPW+mAJHXbURsOc9cWqzQOg/x4+g+eAFRclpnYXAn3utvnH+3BZP7U/3x6gBEE3YA+Y6WPzPxJwdacf8AYf0GAsLgbb46rY4cAKtTDCDtM4BTpKpmfqRGLFWYNgfjsf1wJaP8qD5f1tgKucywaSeovOxB84wqez9Eu1T1NSklkgDSQTvO34oGxA+MfQnysmQEEbcv+RgbZRQoBFOBEAqIsI6nthKMDxTjVGkPs2VzGkopOhkvv2FyI6huoAOCcF4or1Xq6goYIihoZlYLY6ieYDmOxmB5GNjXyFNhBRWHbQpHxupxmOLeyw/+XhS5KlCNKnlZjvb7vbqb41ofZnJ03QlRDrLLUEswYcwOr3jcDeZvbDvL1VqIHEienaDcWPQyMY3hKv6b09BusHVYg21A+V8CTY3JtpOC8PFEStRmV/eUmVDWhhMlTA0kaiNuoxKGNM+CD8/1BwUHAip6E/n/AHxXq5koJlv+E/1xBcE9I+n+cQIPdfp/nFHK8Ypt98X2kET+Zxd9ZPxAfMDARcRfl+Qj+uPnCMz5rOyOV61GiTEwPVGobGxpU2nG/wCJZsU1DmNE8xnYQYI7y2kfPGDytdahYF0UI7O1HnDc7hTUZ2YTp9WybNBgdTriLnG6S0+HVNARBVfkgBQqVqwCgCBpHpabWtOI+yWXX+JzVQAaKdQ00m+kUgyAX7hyT5U4te2mc0U0UJY1VWCqt7o1KEUggkkAbGINumPZPOJUqemstTrqYNQ865mmZKsrd1KsFFpBIF2wGsoGVBG2KXF6sJpgnVA2kQY3seW4Btse8AqzxB6HIWVbwJ2k9tQWNrr8e84qe2PEYRD6ugHUuqkwILABonpIG14gXxJBoqTJTRqjcoVTJIvAuxMbkt+lsCy+ZFZpUqy9CpUiY8E2AJuRuB4xzMZikF9Oryro+9sVA3lTIjvbacJ0pZbLVBWy+nTpOtUaSI6hCZMixAH3ZHYhrgg6gfT9MSVB3b/k398VeHcQSsi1KRLI2xiIINwQ1/1xdGIKq1MFR8QangRaMBN85TUlWaCBqMzEEMZk22RvocTqVVgmZAmdLbR3E4QLxRJIzNOpTNxrKs1Ii4EVEmBBPvweY4t5Wvly2unWQtJNnSJYkkdYkk4YHIYfu+B1kDRBYEXET07jqLwfj3g4o5XKCFAqbCAAxIACwsQfJvi2cpMnWSekxywG267kE94wBV2uL/A/rGAV6QMGJgyJB7EHp+EnHRw8832lSDtDG3u3vubH/kcGSlAALFvjF/ynAKs7wlanMB6b/wD1FBDbRDA2YeGBHwx7KcPqArqrMyrBCqugGJswk9Y69OmG/wDDKdpHwJA+gx5aMfi/5N/fDRAtfr9J/TA62roY+KOf0Iwf0vj9TiWnAIc3wou2pahU9R6bER1i4IJ7yfznAM3kawj7SmygjdNJHwktfe4v+eNAKHx+p/vghTDRlsvmCENJkqUwwYFwSQpeRIQsZIN4FuuEfGMmlJIXmimVFRy40q+gt6gRCwOpSVYwq62uICn6E1Eefqf74A2TSZKqT3Kgn64ujOZaoXYLmTRTM02ndX0l5KvSDyQGA2MER204jxP2X9aWavWVmgmAkEgAAlUUXAAEz0GNLl+F0kXStNAu8aRE/wB8FXLqLAADwAPlhoT5ThgCKKr1KzjdyaqFt+imBYxbEa/A6VVdFRHZd4NSvEzM7iT5N+m2Hop46qYgBTogLCgCIA+Qgfljqo0/d/4mfrOLQpY9pwAhr7L9TP0jEtWJNiAXAFZMLsyWBspIgbRuSZ37CPjPjF/MZYPuTbsYxWfJAAQWtIF43wFEVjN6bjbYfLHTngrEHXI6R0HUdx5xN8lAI9SptE6trgyPNvzwNcswM+o/TeDYYCzT4gh31bx7p7x0/f0ODfxah9EmZjYxNusR94YX0EqkA+rG9tI6E/4+mLSpUAk1Abj7gFhMjfra/SMMBU4nTMQTeI5W6/K3zjHW4hTEyTYkGx6T48HAKNKqDerN9tO9v9Vrifri5riwthRD/wAQS4E2BJEEWEdx5H1x08QQAG95ix6GD+uOGocd9Q98BAcQQkgTYTMGLap/IT9Meo8QptME28Nta+3dhgyscS1HvgKi8VpGCHkGIIVovPjuCPlib8QQFgSeUEmx+7M3/wBp/LBdZ747OAgc4k6dV5iIO/084g2epj735N4tt5H1wfWcRDRgBJn6ZbSGvtsd5Ajb+YYk+bQRJ31RY30kA9POC6ja/nHpwFf+Op35ja55W/tiYziATJ97SbXDRMfmPrgqsbYmrYAS56mQTqsN7G0z48H6Y82dT8X64KxwIARsOv54AbZ6mPvj9z/Y4mGxy20DHB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611560" y="2584354"/>
            <a:ext cx="4248472" cy="2092881"/>
          </a:xfrm>
          <a:prstGeom prst="rect">
            <a:avLst/>
          </a:prstGeom>
          <a:solidFill>
            <a:srgbClr val="FFC000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celebração do terceiro centenário de Camões </a:t>
            </a:r>
            <a:r>
              <a:rPr lang="pt-P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pt-P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ficaria em todo o caso assinalada como uma data memorável e como um documento que enobrece a geração que soube inspirar-se n’um alto sentimento de justiça para honrar o nome que simboliza a ideia da nacionalidade com as suas tradições gloriosas e as suas aspirações futuras. </a:t>
            </a:r>
          </a:p>
          <a:p>
            <a:r>
              <a:rPr lang="pt-P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ajuda a insuflar na consciência popular a porção d’ideal que lhe falta n’este momento histórico </a:t>
            </a:r>
            <a:r>
              <a:rPr lang="pt-P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pt-P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just"/>
            <a:endParaRPr lang="pt-PT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t-PT" sz="1000" i="1" dirty="0">
                <a:solidFill>
                  <a:schemeClr val="tx1"/>
                </a:solidFill>
                <a:cs typeface="Times New Roman" pitchFamily="18" charset="0"/>
              </a:rPr>
              <a:t>Guilherme d´Azevedo, Jornalista e poeta contestatário ligado à Geração de 70,1880</a:t>
            </a:r>
          </a:p>
        </p:txBody>
      </p:sp>
      <p:pic>
        <p:nvPicPr>
          <p:cNvPr id="4" name="Picture 2" descr="[Centenario_Camoes_1880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058" y="1852499"/>
            <a:ext cx="2552807" cy="3556592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5436096" y="5897321"/>
            <a:ext cx="286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000" b="1" dirty="0">
                <a:solidFill>
                  <a:srgbClr val="002060"/>
                </a:solidFill>
                <a:cs typeface="Times New Roman" pitchFamily="18" charset="0"/>
              </a:rPr>
              <a:t>Na legenda: </a:t>
            </a:r>
            <a:r>
              <a:rPr lang="pt-PT" sz="1000" dirty="0">
                <a:solidFill>
                  <a:srgbClr val="002060"/>
                </a:solidFill>
                <a:cs typeface="Times New Roman" pitchFamily="18" charset="0"/>
              </a:rPr>
              <a:t>“Camões agradece aos altos poderes do Estado não terem ido à sua procissão e terem-no feito republicano, com o que muito ganhou a </a:t>
            </a:r>
            <a:r>
              <a:rPr lang="pt-PT" sz="1000" i="1" dirty="0">
                <a:solidFill>
                  <a:srgbClr val="002060"/>
                </a:solidFill>
                <a:cs typeface="Times New Roman" pitchFamily="18" charset="0"/>
              </a:rPr>
              <a:t>ideia.</a:t>
            </a:r>
            <a:r>
              <a:rPr lang="pt-PT" sz="1000" dirty="0">
                <a:solidFill>
                  <a:srgbClr val="002060"/>
                </a:solidFill>
                <a:cs typeface="Times New Roman" pitchFamily="18" charset="0"/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22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436096" y="5445224"/>
            <a:ext cx="2739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000" i="1" dirty="0">
                <a:cs typeface="Times New Roman" pitchFamily="18" charset="0"/>
              </a:rPr>
              <a:t>Crónica do Centenário</a:t>
            </a:r>
            <a:r>
              <a:rPr lang="pt-PT" sz="1000" dirty="0">
                <a:cs typeface="Times New Roman" pitchFamily="18" charset="0"/>
              </a:rPr>
              <a:t>, caricatura de Rafael Bordalo Pinheiro, 1880.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981889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Instabilidade política e escândalos financeiros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27984" y="6165304"/>
            <a:ext cx="345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cs typeface="Times New Roman" pitchFamily="18" charset="0"/>
              </a:rPr>
              <a:t>Postal de propaganda republicana parafraseando o discurso de Afonso Costa sobre a “questão dos adiantamentos à Casa Real”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58594"/>
              </p:ext>
            </p:extLst>
          </p:nvPr>
        </p:nvGraphicFramePr>
        <p:xfrm>
          <a:off x="1187625" y="1700808"/>
          <a:ext cx="2844047" cy="432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298"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bg1"/>
                          </a:solidFill>
                        </a:rPr>
                        <a:t>Eleições  para</a:t>
                      </a:r>
                      <a:r>
                        <a:rPr lang="pt-PT" sz="1600" baseline="0" dirty="0">
                          <a:solidFill>
                            <a:schemeClr val="bg1"/>
                          </a:solidFill>
                        </a:rPr>
                        <a:t> a Câmara dos Deputados (1874- 1906)</a:t>
                      </a:r>
                      <a:endParaRPr lang="pt-PT" sz="1600" dirty="0">
                        <a:solidFill>
                          <a:schemeClr val="bg1"/>
                        </a:solidFill>
                      </a:endParaRPr>
                    </a:p>
                  </a:txBody>
                  <a:tcPr marL="79757" marR="79757" marT="39878" marB="39878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r>
                        <a:rPr lang="pt-PT" sz="1600" dirty="0"/>
                        <a:t>Anos</a:t>
                      </a:r>
                    </a:p>
                  </a:txBody>
                  <a:tcPr marL="79757" marR="79757" marT="39878" marB="398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 marL="79757" marR="79757" marT="39878" marB="3987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Anos</a:t>
                      </a:r>
                    </a:p>
                  </a:txBody>
                  <a:tcPr marL="79757" marR="79757" marT="39878" marB="398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r>
                        <a:rPr lang="pt-PT" sz="1400" dirty="0"/>
                        <a:t>1874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 marL="79757" marR="79757" marT="39878" marB="3987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1895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r>
                        <a:rPr lang="pt-PT" sz="1400" dirty="0"/>
                        <a:t>1878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 marL="79757" marR="79757" marT="39878" marB="3987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1897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r>
                        <a:rPr lang="pt-PT" sz="1400" dirty="0"/>
                        <a:t>1879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 marL="79757" marR="79757" marT="39878" marB="3987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1899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r>
                        <a:rPr lang="pt-PT" sz="1400" dirty="0"/>
                        <a:t>1881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 marL="79757" marR="79757" marT="39878" marB="3987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1900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r>
                        <a:rPr lang="pt-PT" sz="1400" dirty="0"/>
                        <a:t>1884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 marL="79757" marR="79757" marT="39878" marB="3987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1901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r>
                        <a:rPr lang="pt-PT" sz="1400" dirty="0"/>
                        <a:t>1887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 marL="79757" marR="79757" marT="39878" marB="3987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1904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r>
                        <a:rPr lang="pt-PT" sz="1400" dirty="0"/>
                        <a:t>1889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 marL="79757" marR="79757" marT="39878" marB="3987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1905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r>
                        <a:rPr lang="pt-PT" sz="1400" dirty="0"/>
                        <a:t>1890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 marL="79757" marR="79757" marT="39878" marB="3987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1906 (abril)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r>
                        <a:rPr lang="pt-PT" sz="1400" dirty="0"/>
                        <a:t>1892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 marL="79757" marR="79757" marT="39878" marB="3987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1906 (</a:t>
                      </a:r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agosto)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956">
                <a:tc>
                  <a:txBody>
                    <a:bodyPr/>
                    <a:lstStyle/>
                    <a:p>
                      <a:r>
                        <a:rPr lang="pt-PT" sz="1400" dirty="0"/>
                        <a:t>1894</a:t>
                      </a:r>
                    </a:p>
                  </a:txBody>
                  <a:tcPr marL="79757" marR="79757" marT="39878" marB="3987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 marL="79757" marR="79757" marT="39878" marB="3987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Ditadura</a:t>
                      </a:r>
                      <a:r>
                        <a:rPr lang="pt-PT" sz="1400" baseline="0" dirty="0"/>
                        <a:t> de João Franco (1907)</a:t>
                      </a:r>
                      <a:endParaRPr lang="pt-PT" sz="1400" dirty="0"/>
                    </a:p>
                  </a:txBody>
                  <a:tcPr marL="79757" marR="79757" marT="39878" marB="3987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224"/>
          </a:xfrm>
          <a:prstGeom prst="rect">
            <a:avLst/>
          </a:prstGeom>
        </p:spPr>
      </p:pic>
      <p:pic>
        <p:nvPicPr>
          <p:cNvPr id="6146" name="Picture 2" descr="C:\Users\JOAO\Desktop\monarquia\20135306_MAN_P3_F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700810"/>
            <a:ext cx="2808312" cy="43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981889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ditadura franquista </a:t>
            </a:r>
            <a:r>
              <a:rPr lang="pt-PT" sz="2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(1907-1908</a:t>
            </a:r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560206"/>
            <a:ext cx="5206738" cy="360099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475656" y="5308627"/>
            <a:ext cx="5201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000" i="1" dirty="0">
                <a:cs typeface="Times New Roman" pitchFamily="18" charset="0"/>
              </a:rPr>
              <a:t>João Franco, o Fanfarrão</a:t>
            </a:r>
            <a:r>
              <a:rPr lang="pt-PT" sz="1000" dirty="0">
                <a:cs typeface="Times New Roman" pitchFamily="18" charset="0"/>
              </a:rPr>
              <a:t>. Caricatura de Manuel Bordalo Pinheiro.</a:t>
            </a:r>
          </a:p>
          <a:p>
            <a:pPr algn="just"/>
            <a:endParaRPr lang="pt-PT" sz="1000" dirty="0">
              <a:cs typeface="Times New Roman" pitchFamily="18" charset="0"/>
            </a:endParaRPr>
          </a:p>
          <a:p>
            <a:pPr algn="just"/>
            <a:endParaRPr lang="pt-PT" sz="1000" strike="sngStrike" dirty="0"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83"/>
            <a:ext cx="9144000" cy="64922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113" y="5721930"/>
            <a:ext cx="8074335" cy="73866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127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indent="17463">
              <a:buNone/>
            </a:pP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Franco foi um ministro proeminente entre 1893 e 1897. Em 1907, perante um clima de grande instabilidade política, o rei D. Carlos entregou-lhe o governo e encerrou as Cortes. Foi o início de uma ditadura que durou até ao regicídio, a 1 de fevereiro de 1908.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1.bp.blogspot.com/_KbaU6PKLYxM/TKzvkSUdjhI/AAAAAAAABAI/DGZszDUiPsA/s1600/REGICIDIO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8460" y="1628800"/>
            <a:ext cx="3191421" cy="44286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380708" y="981889"/>
            <a:ext cx="570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regicídio (1 de fevereiro de 1908)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103535" y="2519332"/>
            <a:ext cx="4608512" cy="267765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Testemunho de el-rei D. Manuel II sobre o regicídio e o assassinato de D. Luís Filipe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…] </a:t>
            </a:r>
            <a:r>
              <a:rPr kumimoji="0" lang="pt-P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estava olhando para o lado da estatua de D. José e vi um homem de barba preta, com um grande "gabão". Vi esse homem abrir a capa e tirar uma carabina. […] O homem saiu do passeio e veio pôr-se atrás da carruagem e começou a fazer fogo.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…] </a:t>
            </a:r>
            <a:r>
              <a:rPr kumimoji="0" lang="pt-P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 vi o tal homem das barbas, que tinha uma cara de meter medo, apontar sobre a carruagem percebi bem, infelizmente, o que era. Meu Deus, que horror. O que então se passou só Deus minha mãe e eu sabemos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[...].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pt-PT" sz="1000" dirty="0">
                <a:solidFill>
                  <a:schemeClr val="tx1"/>
                </a:solidFill>
                <a:cs typeface="Times New Roman" pitchFamily="18" charset="0"/>
              </a:rPr>
              <a:t>D. Manuel II, </a:t>
            </a:r>
            <a:r>
              <a:rPr lang="pt-PT" sz="1000" i="1" dirty="0">
                <a:solidFill>
                  <a:schemeClr val="tx1"/>
                </a:solidFill>
                <a:cs typeface="Times New Roman" pitchFamily="18" charset="0"/>
              </a:rPr>
              <a:t>Notas absolutamente íntimas</a:t>
            </a:r>
            <a:r>
              <a:rPr lang="pt-PT" sz="1000" dirty="0">
                <a:solidFill>
                  <a:schemeClr val="tx1"/>
                </a:solidFill>
                <a:cs typeface="Times New Roman" pitchFamily="18" charset="0"/>
              </a:rPr>
              <a:t>, 1908</a:t>
            </a:r>
            <a:endParaRPr kumimoji="0" lang="pt-PT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2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6327" y="6000471"/>
            <a:ext cx="224265" cy="224265"/>
            <a:chOff x="1660508" y="1280302"/>
            <a:chExt cx="224265" cy="224265"/>
          </a:xfrm>
        </p:grpSpPr>
        <p:sp>
          <p:nvSpPr>
            <p:cNvPr id="10" name="Oval 9"/>
            <p:cNvSpPr/>
            <p:nvPr/>
          </p:nvSpPr>
          <p:spPr>
            <a:xfrm>
              <a:off x="1660508" y="1280302"/>
              <a:ext cx="224265" cy="224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" descr="pixel_hand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40" y="1308004"/>
              <a:ext cx="136603" cy="176780"/>
            </a:xfrm>
            <a:prstGeom prst="rect">
              <a:avLst/>
            </a:prstGeom>
          </p:spPr>
        </p:pic>
      </p:grpSp>
      <p:sp>
        <p:nvSpPr>
          <p:cNvPr id="16" name="CaixaDeTexto 15"/>
          <p:cNvSpPr txBox="1"/>
          <p:nvPr/>
        </p:nvSpPr>
        <p:spPr>
          <a:xfrm>
            <a:off x="4103535" y="5593384"/>
            <a:ext cx="4669290" cy="64171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179388" indent="-3175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regicídio foi  levado a cabo por elementos da Carbonária, sociedade secreta ligada ao republicanismo</a:t>
            </a:r>
            <a:r>
              <a:rPr lang="pt-P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PT" sz="1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81997" y="6112603"/>
            <a:ext cx="3364346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3175" algn="just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PT" sz="1000" dirty="0">
                <a:cs typeface="Times New Roman" pitchFamily="18" charset="0"/>
              </a:rPr>
              <a:t>Imagem da imprensa internacional (França) sobre o    assassinato do rei D. Carlos I de Bragança e do príncipe herdeiro D. Luís Filipe. </a:t>
            </a:r>
            <a:endParaRPr lang="pt-PT" sz="1000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16416" y="5893254"/>
            <a:ext cx="224265" cy="224265"/>
            <a:chOff x="1660508" y="1280302"/>
            <a:chExt cx="224265" cy="224265"/>
          </a:xfrm>
        </p:grpSpPr>
        <p:sp>
          <p:nvSpPr>
            <p:cNvPr id="14" name="Oval 13"/>
            <p:cNvSpPr/>
            <p:nvPr/>
          </p:nvSpPr>
          <p:spPr>
            <a:xfrm>
              <a:off x="1660508" y="1280302"/>
              <a:ext cx="224265" cy="224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9" descr="pixel_hand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40" y="1308004"/>
              <a:ext cx="136603" cy="1767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6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3.bp.blogspot.com/_8yYvO4ngc0w/TIrRpOtGtAI/AAAAAAAAHJo/jKqgVoStc5M/s400/DManu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2774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984" y="1844824"/>
            <a:ext cx="2992975" cy="3800604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6" name="Picture 8" descr="http://3.bp.blogspot.com/-sr8Jvuur1lk/UnWOnF3lOqI/AAAAAAAAfc0/ndw73Hw_zGw/s400/Dom+Manuel+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5543" y="1772555"/>
            <a:ext cx="3168352" cy="390144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755576" y="5805264"/>
            <a:ext cx="3694182" cy="35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PT" sz="1000" dirty="0">
                <a:cs typeface="Times New Roman" pitchFamily="18" charset="0"/>
              </a:rPr>
              <a:t>D. Manuel e D. Amélia, numa imagem francesa publicada após o regicídio.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15543" y="577506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cs typeface="Times New Roman" pitchFamily="18" charset="0"/>
              </a:rPr>
              <a:t>D. Manuel II, retratado em  1923, por </a:t>
            </a:r>
            <a:r>
              <a:rPr lang="pt-PT" sz="1000" dirty="0" err="1">
                <a:cs typeface="Times New Roman" pitchFamily="18" charset="0"/>
              </a:rPr>
              <a:t>Philip</a:t>
            </a:r>
            <a:r>
              <a:rPr lang="pt-PT" sz="1000" dirty="0">
                <a:cs typeface="Times New Roman" pitchFamily="18" charset="0"/>
              </a:rPr>
              <a:t> de </a:t>
            </a:r>
            <a:r>
              <a:rPr lang="pt-PT" sz="1000" dirty="0" err="1">
                <a:cs typeface="Times New Roman" pitchFamily="18" charset="0"/>
              </a:rPr>
              <a:t>Laszlo</a:t>
            </a:r>
            <a:endParaRPr lang="pt-PT" sz="1000" dirty="0"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84"/>
            <a:ext cx="9144000" cy="649224"/>
          </a:xfrm>
          <a:prstGeom prst="rect">
            <a:avLst/>
          </a:prstGeom>
        </p:spPr>
      </p:pic>
      <p:sp>
        <p:nvSpPr>
          <p:cNvPr id="10" name="Right Arrow 10">
            <a:hlinkClick r:id="rId7" action="ppaction://hlinksldjump"/>
          </p:cNvPr>
          <p:cNvSpPr/>
          <p:nvPr/>
        </p:nvSpPr>
        <p:spPr>
          <a:xfrm>
            <a:off x="7853272" y="6165304"/>
            <a:ext cx="1039208" cy="603444"/>
          </a:xfrm>
          <a:prstGeom prst="rightArrow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224"/>
          </a:xfrm>
          <a:prstGeom prst="rect">
            <a:avLst/>
          </a:prstGeom>
        </p:spPr>
      </p:pic>
      <p:sp>
        <p:nvSpPr>
          <p:cNvPr id="5" name="Right Arrow 10">
            <a:hlinkClick r:id="rId4" action="ppaction://hlinksldjump"/>
          </p:cNvPr>
          <p:cNvSpPr/>
          <p:nvPr/>
        </p:nvSpPr>
        <p:spPr>
          <a:xfrm>
            <a:off x="7853272" y="6165304"/>
            <a:ext cx="1039208" cy="603444"/>
          </a:xfrm>
          <a:prstGeom prst="rightArrow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67544" y="1383734"/>
            <a:ext cx="8280920" cy="4493538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101600" dist="12700" dir="5400000" algn="ctr" rotWithShape="0">
              <a:srgbClr val="00000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CARTA TESTAMENTO DE BUÍÇA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6725" algn="just">
              <a:buNone/>
            </a:pPr>
            <a:br>
              <a:rPr lang="pt-PT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Manuel dos Reis da Silva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Buiça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, viúvo, filho de Augusto da Silva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Buíça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e de Maria Barroso, residente em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Vinhaes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, concelho de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Vinhaes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districto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de Bragança.; fui casado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Ficaram-me de minha mulher dois filhos, a saber: Elvira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 que não está ainda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baptisada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nem registada civilmente e Manuel que nasceu a 12 de setembro de 1907 nas Escadinhas da Mouraria,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. Ambos os meus filhos vivem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commigo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e com a avó materna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[…] 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Minha família vive em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Vinhaes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para onde se deve participar a minha morte ou o meu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desapparecimento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, caso se dêem. Meus filhos ficam pobríssimos; não tenho nada que lhes legar senão o meu nome e o respeito e compaixão pelos que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soffrem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. Peço que os eduquem nos princípios da liberdade,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egualdade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e fraternidade que eu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commungo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e por causa dos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quaes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ficarão, porventura, em breve,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orphãos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. Lisboa, 28 de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janeiro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de 1908. Manuel dos Reis da Silva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Buíça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. Reconhece a minha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assignatura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 o tabelião Motta, rua do Crucifixo, Lisboa.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-UHu9FfWQCdQ/TcQzW02X9yI/AAAAAAAATK4/KFAKscl1NWQ/s1600/Coroa%25C3%25A7%25C3%25A3o%252Bde%252BD.%252BManuel%252BII%255B1%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1523717"/>
            <a:ext cx="6948772" cy="42823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ectângulo 7"/>
          <p:cNvSpPr/>
          <p:nvPr/>
        </p:nvSpPr>
        <p:spPr>
          <a:xfrm>
            <a:off x="1007604" y="5986370"/>
            <a:ext cx="6948772" cy="30777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tabLst>
                <a:tab pos="0" algn="l"/>
              </a:tabLst>
            </a:pP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Manuel II foi aclamado rei a 6 de maio de 1908 e jurou a Carta Constitucional.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27584" y="926854"/>
            <a:ext cx="4398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aclamação do rei D. Manuel 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upload.wikimedia.org/wikipedia/commons/3/36/C%C3%A2ndido_da_Silva_-_A_PROCLAMA%C3%87%C3%83O_DA_REPUBLICA_PORTUGUEZA%3B_Principaes_acontecimentos_em_Lisboa_a_5_de_Outubro_1910-Principaux_%C3%A9venements_dans_le_5_Octobre_1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0026" y="1848027"/>
            <a:ext cx="5816310" cy="4533301"/>
          </a:xfrm>
          <a:prstGeom prst="rect">
            <a:avLst/>
          </a:prstGeom>
          <a:noFill/>
        </p:spPr>
      </p:pic>
      <p:grpSp>
        <p:nvGrpSpPr>
          <p:cNvPr id="7181" name="Grupo 7180"/>
          <p:cNvGrpSpPr/>
          <p:nvPr/>
        </p:nvGrpSpPr>
        <p:grpSpPr>
          <a:xfrm>
            <a:off x="312636" y="1850445"/>
            <a:ext cx="2053100" cy="619571"/>
            <a:chOff x="312636" y="1850445"/>
            <a:chExt cx="2053100" cy="619571"/>
          </a:xfrm>
        </p:grpSpPr>
        <p:sp>
          <p:nvSpPr>
            <p:cNvPr id="13" name="CaixaDeTexto 12"/>
            <p:cNvSpPr txBox="1"/>
            <p:nvPr/>
          </p:nvSpPr>
          <p:spPr>
            <a:xfrm>
              <a:off x="312636" y="1850445"/>
              <a:ext cx="1307036" cy="5539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Bombardeamento do Palácio das Necessidades</a:t>
              </a:r>
            </a:p>
          </p:txBody>
        </p:sp>
        <p:cxnSp>
          <p:nvCxnSpPr>
            <p:cNvPr id="9" name="Conexão recta 8"/>
            <p:cNvCxnSpPr>
              <a:stCxn id="13" idx="3"/>
            </p:cNvCxnSpPr>
            <p:nvPr/>
          </p:nvCxnSpPr>
          <p:spPr>
            <a:xfrm>
              <a:off x="1619672" y="2127444"/>
              <a:ext cx="746064" cy="34257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4" name="Grupo 7183"/>
          <p:cNvGrpSpPr/>
          <p:nvPr/>
        </p:nvGrpSpPr>
        <p:grpSpPr>
          <a:xfrm>
            <a:off x="6944834" y="3299761"/>
            <a:ext cx="2091662" cy="576696"/>
            <a:chOff x="6944834" y="3299761"/>
            <a:chExt cx="2091662" cy="576696"/>
          </a:xfrm>
        </p:grpSpPr>
        <p:cxnSp>
          <p:nvCxnSpPr>
            <p:cNvPr id="30" name="Conexão recta 29"/>
            <p:cNvCxnSpPr/>
            <p:nvPr/>
          </p:nvCxnSpPr>
          <p:spPr>
            <a:xfrm flipH="1" flipV="1">
              <a:off x="6944834" y="3299761"/>
              <a:ext cx="905551" cy="43953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7729460" y="3322459"/>
              <a:ext cx="1307036" cy="5539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Desembarque da marinha no Terreiro do Paço</a:t>
              </a:r>
            </a:p>
          </p:txBody>
        </p:sp>
      </p:grpSp>
      <p:grpSp>
        <p:nvGrpSpPr>
          <p:cNvPr id="7185" name="Grupo 7184"/>
          <p:cNvGrpSpPr/>
          <p:nvPr/>
        </p:nvGrpSpPr>
        <p:grpSpPr>
          <a:xfrm>
            <a:off x="7089474" y="4509120"/>
            <a:ext cx="1947022" cy="711339"/>
            <a:chOff x="7089474" y="4509120"/>
            <a:chExt cx="1947022" cy="711339"/>
          </a:xfrm>
        </p:grpSpPr>
        <p:cxnSp>
          <p:nvCxnSpPr>
            <p:cNvPr id="41" name="Conexão recta unidireccional 40"/>
            <p:cNvCxnSpPr>
              <a:endCxn id="40" idx="3"/>
            </p:cNvCxnSpPr>
            <p:nvPr/>
          </p:nvCxnSpPr>
          <p:spPr>
            <a:xfrm flipH="1">
              <a:off x="7089474" y="4665724"/>
              <a:ext cx="670219" cy="55473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/>
            <p:cNvSpPr txBox="1"/>
            <p:nvPr/>
          </p:nvSpPr>
          <p:spPr>
            <a:xfrm>
              <a:off x="7729460" y="4509120"/>
              <a:ext cx="1307036" cy="40011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Revolucionários na Rotunda</a:t>
              </a:r>
            </a:p>
          </p:txBody>
        </p:sp>
      </p:grpSp>
      <p:grpSp>
        <p:nvGrpSpPr>
          <p:cNvPr id="7188" name="Grupo 7187"/>
          <p:cNvGrpSpPr/>
          <p:nvPr/>
        </p:nvGrpSpPr>
        <p:grpSpPr>
          <a:xfrm>
            <a:off x="285098" y="4509783"/>
            <a:ext cx="2079387" cy="791425"/>
            <a:chOff x="285098" y="4509783"/>
            <a:chExt cx="2079387" cy="791425"/>
          </a:xfrm>
        </p:grpSpPr>
        <p:sp>
          <p:nvSpPr>
            <p:cNvPr id="27" name="CaixaDeTexto 26"/>
            <p:cNvSpPr txBox="1"/>
            <p:nvPr/>
          </p:nvSpPr>
          <p:spPr>
            <a:xfrm>
              <a:off x="285098" y="4901098"/>
              <a:ext cx="1334573" cy="40011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Entrincheiramento na Rotunda</a:t>
              </a:r>
            </a:p>
          </p:txBody>
        </p:sp>
        <p:cxnSp>
          <p:nvCxnSpPr>
            <p:cNvPr id="43" name="Conexão recta unidireccional 42"/>
            <p:cNvCxnSpPr>
              <a:stCxn id="27" idx="3"/>
              <a:endCxn id="67" idx="3"/>
            </p:cNvCxnSpPr>
            <p:nvPr/>
          </p:nvCxnSpPr>
          <p:spPr>
            <a:xfrm flipV="1">
              <a:off x="1619671" y="4509783"/>
              <a:ext cx="744814" cy="59137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9" name="Grupo 7188"/>
          <p:cNvGrpSpPr/>
          <p:nvPr/>
        </p:nvGrpSpPr>
        <p:grpSpPr>
          <a:xfrm>
            <a:off x="285099" y="3558660"/>
            <a:ext cx="3769012" cy="950460"/>
            <a:chOff x="285099" y="3558660"/>
            <a:chExt cx="3769012" cy="950460"/>
          </a:xfrm>
        </p:grpSpPr>
        <p:sp>
          <p:nvSpPr>
            <p:cNvPr id="26" name="CaixaDeTexto 25"/>
            <p:cNvSpPr txBox="1"/>
            <p:nvPr/>
          </p:nvSpPr>
          <p:spPr>
            <a:xfrm>
              <a:off x="285099" y="3647346"/>
              <a:ext cx="1332141" cy="86177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Proclamação da República da varanda da Câmara Municipal de Lisboa</a:t>
              </a:r>
            </a:p>
          </p:txBody>
        </p:sp>
        <p:cxnSp>
          <p:nvCxnSpPr>
            <p:cNvPr id="45" name="Conexão recta unidireccional 44"/>
            <p:cNvCxnSpPr>
              <a:stCxn id="26" idx="3"/>
            </p:cNvCxnSpPr>
            <p:nvPr/>
          </p:nvCxnSpPr>
          <p:spPr>
            <a:xfrm flipV="1">
              <a:off x="1617240" y="3558660"/>
              <a:ext cx="2436871" cy="519573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0" name="Grupo 7189"/>
          <p:cNvGrpSpPr/>
          <p:nvPr/>
        </p:nvGrpSpPr>
        <p:grpSpPr>
          <a:xfrm>
            <a:off x="285100" y="2780928"/>
            <a:ext cx="2080635" cy="438608"/>
            <a:chOff x="285100" y="2780928"/>
            <a:chExt cx="2080635" cy="438608"/>
          </a:xfrm>
        </p:grpSpPr>
        <p:sp>
          <p:nvSpPr>
            <p:cNvPr id="23" name="CaixaDeTexto 22"/>
            <p:cNvSpPr txBox="1"/>
            <p:nvPr/>
          </p:nvSpPr>
          <p:spPr>
            <a:xfrm>
              <a:off x="285100" y="2780928"/>
              <a:ext cx="1332141" cy="40011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Aprisionamento de jesuítas</a:t>
              </a:r>
            </a:p>
          </p:txBody>
        </p:sp>
        <p:cxnSp>
          <p:nvCxnSpPr>
            <p:cNvPr id="50" name="Conexão recta unidireccional 49"/>
            <p:cNvCxnSpPr>
              <a:stCxn id="23" idx="3"/>
            </p:cNvCxnSpPr>
            <p:nvPr/>
          </p:nvCxnSpPr>
          <p:spPr>
            <a:xfrm>
              <a:off x="1617241" y="2980983"/>
              <a:ext cx="748494" cy="238553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7" name="Grupo 7186"/>
          <p:cNvGrpSpPr/>
          <p:nvPr/>
        </p:nvGrpSpPr>
        <p:grpSpPr>
          <a:xfrm>
            <a:off x="285100" y="5016347"/>
            <a:ext cx="3872988" cy="1364981"/>
            <a:chOff x="285100" y="5016347"/>
            <a:chExt cx="3872988" cy="1364981"/>
          </a:xfrm>
        </p:grpSpPr>
        <p:sp>
          <p:nvSpPr>
            <p:cNvPr id="33" name="CaixaDeTexto 32"/>
            <p:cNvSpPr txBox="1"/>
            <p:nvPr/>
          </p:nvSpPr>
          <p:spPr>
            <a:xfrm>
              <a:off x="285100" y="5673442"/>
              <a:ext cx="1334572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Visita do Governo Provisório ao acampamento dos revolucionários</a:t>
              </a:r>
            </a:p>
          </p:txBody>
        </p:sp>
        <p:cxnSp>
          <p:nvCxnSpPr>
            <p:cNvPr id="52" name="Conexão recta unidireccional 51"/>
            <p:cNvCxnSpPr>
              <a:stCxn id="33" idx="3"/>
            </p:cNvCxnSpPr>
            <p:nvPr/>
          </p:nvCxnSpPr>
          <p:spPr>
            <a:xfrm flipV="1">
              <a:off x="1619672" y="5016347"/>
              <a:ext cx="2538416" cy="101103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2" name="Grupo 7181"/>
          <p:cNvGrpSpPr/>
          <p:nvPr/>
        </p:nvGrpSpPr>
        <p:grpSpPr>
          <a:xfrm>
            <a:off x="3870356" y="2470015"/>
            <a:ext cx="5166140" cy="472516"/>
            <a:chOff x="195007" y="1295006"/>
            <a:chExt cx="5166140" cy="472516"/>
          </a:xfrm>
        </p:grpSpPr>
        <p:sp>
          <p:nvSpPr>
            <p:cNvPr id="25" name="CaixaDeTexto 24"/>
            <p:cNvSpPr txBox="1"/>
            <p:nvPr/>
          </p:nvSpPr>
          <p:spPr>
            <a:xfrm>
              <a:off x="4054111" y="1521301"/>
              <a:ext cx="1307036" cy="246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 da Marinha</a:t>
              </a:r>
            </a:p>
          </p:txBody>
        </p:sp>
        <p:cxnSp>
          <p:nvCxnSpPr>
            <p:cNvPr id="36" name="Conexão recta unidireccional 35"/>
            <p:cNvCxnSpPr>
              <a:stCxn id="25" idx="1"/>
            </p:cNvCxnSpPr>
            <p:nvPr/>
          </p:nvCxnSpPr>
          <p:spPr>
            <a:xfrm flipH="1" flipV="1">
              <a:off x="195007" y="1295006"/>
              <a:ext cx="3859104" cy="349406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3" name="Grupo 7182"/>
          <p:cNvGrpSpPr/>
          <p:nvPr/>
        </p:nvGrpSpPr>
        <p:grpSpPr>
          <a:xfrm>
            <a:off x="6486802" y="1862327"/>
            <a:ext cx="2549694" cy="713048"/>
            <a:chOff x="6486802" y="1862327"/>
            <a:chExt cx="2549694" cy="713048"/>
          </a:xfrm>
        </p:grpSpPr>
        <p:sp>
          <p:nvSpPr>
            <p:cNvPr id="17" name="CaixaDeTexto 16"/>
            <p:cNvSpPr txBox="1"/>
            <p:nvPr/>
          </p:nvSpPr>
          <p:spPr>
            <a:xfrm>
              <a:off x="7729460" y="1862327"/>
              <a:ext cx="1307036" cy="5539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Embarque da família real  para o exílio, na Ericeira.</a:t>
              </a:r>
            </a:p>
          </p:txBody>
        </p:sp>
        <p:cxnSp>
          <p:nvCxnSpPr>
            <p:cNvPr id="18" name="Conexão recta 17"/>
            <p:cNvCxnSpPr>
              <a:stCxn id="17" idx="1"/>
            </p:cNvCxnSpPr>
            <p:nvPr/>
          </p:nvCxnSpPr>
          <p:spPr>
            <a:xfrm flipH="1">
              <a:off x="6486802" y="2139326"/>
              <a:ext cx="1242658" cy="43604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" y="0"/>
            <a:ext cx="9144000" cy="649224"/>
          </a:xfrm>
          <a:prstGeom prst="rect">
            <a:avLst/>
          </a:prstGeom>
        </p:spPr>
      </p:pic>
      <p:sp>
        <p:nvSpPr>
          <p:cNvPr id="81" name="Rectângulo 80"/>
          <p:cNvSpPr/>
          <p:nvPr/>
        </p:nvSpPr>
        <p:spPr>
          <a:xfrm>
            <a:off x="619729" y="895058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Bef>
                <a:spcPts val="600"/>
              </a:spcBef>
            </a:pPr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revolução republicana (4-5 de outubro de 1910)</a:t>
            </a:r>
          </a:p>
        </p:txBody>
      </p:sp>
      <p:sp>
        <p:nvSpPr>
          <p:cNvPr id="84" name="Rectângulo 83"/>
          <p:cNvSpPr/>
          <p:nvPr/>
        </p:nvSpPr>
        <p:spPr>
          <a:xfrm>
            <a:off x="1708019" y="6381328"/>
            <a:ext cx="5888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/>
              <a:t>Ilustração alusiva à </a:t>
            </a:r>
            <a:r>
              <a:rPr lang="pt-PT" sz="1000" i="1" dirty="0"/>
              <a:t>Proclamação da República Portugues</a:t>
            </a:r>
            <a:r>
              <a:rPr lang="pt-PT" sz="1000" dirty="0"/>
              <a:t>a 5 de outubro de 1910 mostrando as principais ocorrências da revolução.</a:t>
            </a:r>
          </a:p>
        </p:txBody>
      </p:sp>
      <p:sp>
        <p:nvSpPr>
          <p:cNvPr id="40" name="Oval 39"/>
          <p:cNvSpPr/>
          <p:nvPr/>
        </p:nvSpPr>
        <p:spPr>
          <a:xfrm>
            <a:off x="7059667" y="5046731"/>
            <a:ext cx="203535" cy="20353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81078" y="3194400"/>
            <a:ext cx="203535" cy="20353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323046" y="2470014"/>
            <a:ext cx="203535" cy="20353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90355" y="3453299"/>
            <a:ext cx="203535" cy="20353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200729" y="4404422"/>
            <a:ext cx="203535" cy="20353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201979" y="3114175"/>
            <a:ext cx="203535" cy="20353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201980" y="2364655"/>
            <a:ext cx="203535" cy="20353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30576" y="2364654"/>
            <a:ext cx="203535" cy="20353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800475" y="3235330"/>
            <a:ext cx="203535" cy="20353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9" descr="pixel_han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55" y="3260471"/>
            <a:ext cx="123976" cy="160439"/>
          </a:xfrm>
          <a:prstGeom prst="rect">
            <a:avLst/>
          </a:prstGeom>
        </p:spPr>
      </p:pic>
      <p:grpSp>
        <p:nvGrpSpPr>
          <p:cNvPr id="7192" name="Grupo 7191"/>
          <p:cNvGrpSpPr/>
          <p:nvPr/>
        </p:nvGrpSpPr>
        <p:grpSpPr>
          <a:xfrm>
            <a:off x="4924452" y="4842853"/>
            <a:ext cx="4308099" cy="1538475"/>
            <a:chOff x="4924452" y="4842853"/>
            <a:chExt cx="4308099" cy="1538475"/>
          </a:xfrm>
        </p:grpSpPr>
        <p:sp>
          <p:nvSpPr>
            <p:cNvPr id="34" name="CaixaDeTexto 33"/>
            <p:cNvSpPr txBox="1"/>
            <p:nvPr/>
          </p:nvSpPr>
          <p:spPr>
            <a:xfrm>
              <a:off x="7729460" y="5365665"/>
              <a:ext cx="1307036" cy="10156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Os símbolos da monarquia derrotada no chão: </a:t>
              </a:r>
            </a:p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coroa e o dragão dos Braganças.</a:t>
              </a:r>
            </a:p>
          </p:txBody>
        </p:sp>
        <p:grpSp>
          <p:nvGrpSpPr>
            <p:cNvPr id="7186" name="Grupo 7185"/>
            <p:cNvGrpSpPr/>
            <p:nvPr/>
          </p:nvGrpSpPr>
          <p:grpSpPr>
            <a:xfrm>
              <a:off x="4924452" y="4842853"/>
              <a:ext cx="4308099" cy="1030644"/>
              <a:chOff x="4924452" y="4842853"/>
              <a:chExt cx="4308099" cy="1030644"/>
            </a:xfrm>
          </p:grpSpPr>
          <p:cxnSp>
            <p:nvCxnSpPr>
              <p:cNvPr id="47" name="Conexão recta unidireccional 46"/>
              <p:cNvCxnSpPr>
                <a:stCxn id="34" idx="0"/>
              </p:cNvCxnSpPr>
              <p:nvPr/>
            </p:nvCxnSpPr>
            <p:spPr>
              <a:xfrm flipV="1">
                <a:off x="8382978" y="4842853"/>
                <a:ext cx="849573" cy="522812"/>
              </a:xfrm>
              <a:prstGeom prst="straightConnector1">
                <a:avLst/>
              </a:prstGeom>
              <a:solidFill>
                <a:srgbClr val="00B0F0"/>
              </a:solidFill>
              <a:ln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xão recta 20"/>
              <p:cNvCxnSpPr>
                <a:stCxn id="34" idx="1"/>
              </p:cNvCxnSpPr>
              <p:nvPr/>
            </p:nvCxnSpPr>
            <p:spPr>
              <a:xfrm flipH="1" flipV="1">
                <a:off x="4924452" y="5764108"/>
                <a:ext cx="2805008" cy="109389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Oval 34"/>
          <p:cNvSpPr/>
          <p:nvPr/>
        </p:nvSpPr>
        <p:spPr>
          <a:xfrm>
            <a:off x="4760696" y="5658746"/>
            <a:ext cx="203535" cy="20353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994332" y="4910986"/>
            <a:ext cx="203535" cy="20353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lvesdesousa\Desktop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53" y="2387046"/>
            <a:ext cx="128588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vesdesousa\Desktop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43" y="3475691"/>
            <a:ext cx="128588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vesdesousa\Desktop\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97" y="4430408"/>
            <a:ext cx="128588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vesdesousa\Desktop\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50" y="4916235"/>
            <a:ext cx="128588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vesdesousa\Desktop\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67" y="5679669"/>
            <a:ext cx="128588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vesdesousa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14" y="2483818"/>
            <a:ext cx="128588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lvesdesousa\Desktop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65" y="5061709"/>
            <a:ext cx="128588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lvesdesousa\Desktop\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51" y="3211493"/>
            <a:ext cx="128588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lvesdesousa\Desktop\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53" y="3126429"/>
            <a:ext cx="128588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lvesdesousa\Desktop\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17" y="2387047"/>
            <a:ext cx="128588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  <p:bldLst>
      <p:bldP spid="81" grpId="0"/>
      <p:bldP spid="84" grpId="0"/>
      <p:bldP spid="40" grpId="0" animBg="1"/>
      <p:bldP spid="46" grpId="0" animBg="1"/>
      <p:bldP spid="53" grpId="0" animBg="1"/>
      <p:bldP spid="60" grpId="0" animBg="1"/>
      <p:bldP spid="66" grpId="0" animBg="1"/>
      <p:bldP spid="69" grpId="0" animBg="1"/>
      <p:bldP spid="72" grpId="0" animBg="1"/>
      <p:bldP spid="75" grpId="0" animBg="1"/>
      <p:bldP spid="86" grpId="0" animBg="1"/>
      <p:bldP spid="35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0" y="0"/>
            <a:ext cx="9132600" cy="6858594"/>
          </a:xfrm>
          <a:prstGeom prst="rect">
            <a:avLst/>
          </a:prstGeom>
        </p:spPr>
      </p:pic>
      <p:pic>
        <p:nvPicPr>
          <p:cNvPr id="1026" name="Picture 2" descr="C:\Users\JOAO\Desktop\monarquia\20135306_MAN_P3_F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67970"/>
            <a:ext cx="3316146" cy="47951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27806" y="6381328"/>
            <a:ext cx="5302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000" i="1" dirty="0">
                <a:solidFill>
                  <a:schemeClr val="bg1"/>
                </a:solidFill>
                <a:cs typeface="Times New Roman" pitchFamily="18" charset="0"/>
              </a:rPr>
              <a:t>A República e a Monarquia, dois figurinos diferentes, </a:t>
            </a:r>
            <a:r>
              <a:rPr lang="pt-PT" sz="1000" dirty="0">
                <a:solidFill>
                  <a:schemeClr val="bg1"/>
                </a:solidFill>
                <a:cs typeface="Times New Roman" pitchFamily="18" charset="0"/>
              </a:rPr>
              <a:t>desenho de “O Sorvete”, 1893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0633" y="1567970"/>
            <a:ext cx="1681449" cy="32942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796" y="4149080"/>
            <a:ext cx="2232045" cy="2240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2627784" y="821411"/>
            <a:ext cx="5747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ocaso da Monarquia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encrypted-tbn2.gstatic.com/images?q=tbn:ANd9GcRV12hUx6i2nUcXctN_SiPJmHBSpNn85XvZHeU5HJMg_PaSOD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364" name="AutoShape 4" descr="https://encrypted-tbn2.gstatic.com/images?q=tbn:ANd9GcRV12hUx6i2nUcXctN_SiPJmHBSpNn85XvZHeU5HJMg_PaSOD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366" name="AutoShape 6" descr="https://encrypted-tbn2.gstatic.com/images?q=tbn:ANd9GcRV12hUx6i2nUcXctN_SiPJmHBSpNn85XvZHeU5HJMg_PaSOD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368" name="AutoShape 8" descr="https://encrypted-tbn2.gstatic.com/images?q=tbn:ANd9GcRV12hUx6i2nUcXctN_SiPJmHBSpNn85XvZHeU5HJMg_PaSOD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4932040" y="2924944"/>
            <a:ext cx="3384376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Representada como uma figura feminina, a República traz ao peito a estrela, um símbolo usado pela  Carbonária. Na base, duas  faixas ostentam as palavras  «LIBERDADE» e «EGUALDADE». 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4.bp.blogspot.com/-E6yzlSsGvUY/TouaVZghUMI/AAAAAAAAE00/9wjjLZ5BUj4/s1600/republica_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544" y="1080735"/>
            <a:ext cx="2856424" cy="48887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" y="0"/>
            <a:ext cx="9144000" cy="649224"/>
          </a:xfrm>
          <a:prstGeom prst="rect">
            <a:avLst/>
          </a:prstGeom>
        </p:spPr>
      </p:pic>
      <p:sp>
        <p:nvSpPr>
          <p:cNvPr id="13" name="Rectângulo 12"/>
          <p:cNvSpPr/>
          <p:nvPr/>
        </p:nvSpPr>
        <p:spPr>
          <a:xfrm>
            <a:off x="1403648" y="6066916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000" b="1" i="1" dirty="0">
                <a:cs typeface="Arial" panose="020B0604020202020204" pitchFamily="34" charset="0"/>
              </a:rPr>
              <a:t>A República</a:t>
            </a:r>
            <a:r>
              <a:rPr lang="pt-PT" sz="1000" dirty="0">
                <a:cs typeface="Arial" panose="020B0604020202020204" pitchFamily="34" charset="0"/>
              </a:rPr>
              <a:t>, busto de origem brasileira em cerâmica pintada, década de 1910, Fundação Mário Soares.</a:t>
            </a:r>
          </a:p>
        </p:txBody>
      </p:sp>
      <p:sp>
        <p:nvSpPr>
          <p:cNvPr id="14" name="Right Arrow 10">
            <a:hlinkClick r:id="rId5" action="ppaction://hlinksldjump"/>
          </p:cNvPr>
          <p:cNvSpPr/>
          <p:nvPr/>
        </p:nvSpPr>
        <p:spPr>
          <a:xfrm>
            <a:off x="7853272" y="6165304"/>
            <a:ext cx="1039208" cy="603444"/>
          </a:xfrm>
          <a:prstGeom prst="rightArrow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96826" y="6067583"/>
            <a:ext cx="675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000" dirty="0"/>
              <a:t>Ilustração de </a:t>
            </a:r>
            <a:r>
              <a:rPr lang="pt-PT" sz="1000" dirty="0" err="1"/>
              <a:t>Cecil</a:t>
            </a:r>
            <a:r>
              <a:rPr lang="pt-PT" sz="1000" dirty="0"/>
              <a:t> King, baseada na fotografia de José Maria da Silva, publicada no "</a:t>
            </a:r>
            <a:r>
              <a:rPr lang="pt-PT" sz="1000" dirty="0" err="1"/>
              <a:t>The</a:t>
            </a:r>
            <a:r>
              <a:rPr lang="pt-PT" sz="1000" dirty="0"/>
              <a:t> London </a:t>
            </a:r>
            <a:r>
              <a:rPr lang="pt-PT" sz="1000" dirty="0" err="1"/>
              <a:t>Illustrated</a:t>
            </a:r>
            <a:r>
              <a:rPr lang="pt-PT" sz="1000" dirty="0"/>
              <a:t> </a:t>
            </a:r>
            <a:r>
              <a:rPr lang="pt-PT" sz="1000" dirty="0" err="1"/>
              <a:t>News</a:t>
            </a:r>
            <a:r>
              <a:rPr lang="pt-PT" sz="1000" dirty="0"/>
              <a:t>“. Ilustração Portuguesa, 1910, n.º 246</a:t>
            </a:r>
            <a:endParaRPr lang="pt-PT" sz="1000" strike="sngStrike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8" name="Picture 4" descr="http://3.bp.blogspot.com/-xygdKGYGaf8/UiIOc4TKiQI/AAAAAAAAArE/a41go0cwEdI/s1600/ilustracaoericeira,IP,+1910,+N24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196826" y="1608673"/>
            <a:ext cx="6759550" cy="43924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395536" y="981889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família real portuguesa parte para o exílio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" y="0"/>
            <a:ext cx="9144000" cy="64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7" name="AutoShape 9"/>
          <p:cNvCxnSpPr>
            <a:cxnSpLocks noChangeShapeType="1"/>
          </p:cNvCxnSpPr>
          <p:nvPr/>
        </p:nvCxnSpPr>
        <p:spPr bwMode="auto">
          <a:xfrm>
            <a:off x="810079" y="3200839"/>
            <a:ext cx="0" cy="2028361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83568" y="5229200"/>
            <a:ext cx="7837520" cy="33855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Descrédito da monarquia e reforço do republicanismo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491268" y="6052782"/>
            <a:ext cx="6406347" cy="65146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Revolução republicana de 5 de outubro de 1910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Fim da monarquia em Portugal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95536" y="980728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síntese</a:t>
            </a:r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" y="0"/>
            <a:ext cx="9144000" cy="649224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4482173" y="5661248"/>
            <a:ext cx="424539" cy="326288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50800" dist="12700" dir="5400000" algn="ctr" rotWithShape="0">
              <a:srgbClr val="000000">
                <a:alpha val="9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AutoShape 9"/>
          <p:cNvCxnSpPr>
            <a:cxnSpLocks noChangeShapeType="1"/>
          </p:cNvCxnSpPr>
          <p:nvPr/>
        </p:nvCxnSpPr>
        <p:spPr bwMode="auto">
          <a:xfrm>
            <a:off x="2318222" y="3249200"/>
            <a:ext cx="0" cy="198000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33" name="AutoShape 9"/>
          <p:cNvCxnSpPr>
            <a:cxnSpLocks noChangeShapeType="1"/>
          </p:cNvCxnSpPr>
          <p:nvPr/>
        </p:nvCxnSpPr>
        <p:spPr bwMode="auto">
          <a:xfrm>
            <a:off x="3817924" y="3213200"/>
            <a:ext cx="0" cy="201600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35" name="AutoShape 9"/>
          <p:cNvCxnSpPr>
            <a:cxnSpLocks noChangeShapeType="1"/>
          </p:cNvCxnSpPr>
          <p:nvPr/>
        </p:nvCxnSpPr>
        <p:spPr bwMode="auto">
          <a:xfrm>
            <a:off x="5287645" y="3177200"/>
            <a:ext cx="0" cy="205200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37" name="AutoShape 9"/>
          <p:cNvCxnSpPr>
            <a:cxnSpLocks noChangeShapeType="1"/>
            <a:stCxn id="2051" idx="2"/>
            <a:endCxn id="23" idx="0"/>
          </p:cNvCxnSpPr>
          <p:nvPr/>
        </p:nvCxnSpPr>
        <p:spPr bwMode="auto">
          <a:xfrm>
            <a:off x="6863129" y="2981756"/>
            <a:ext cx="0" cy="375236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40" name="AutoShape 9"/>
          <p:cNvCxnSpPr>
            <a:cxnSpLocks noChangeShapeType="1"/>
            <a:stCxn id="23" idx="2"/>
          </p:cNvCxnSpPr>
          <p:nvPr/>
        </p:nvCxnSpPr>
        <p:spPr bwMode="auto">
          <a:xfrm>
            <a:off x="6863129" y="4926652"/>
            <a:ext cx="0" cy="302548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44" name="AutoShape 9"/>
          <p:cNvCxnSpPr>
            <a:cxnSpLocks noChangeShapeType="1"/>
            <a:stCxn id="2054" idx="2"/>
            <a:endCxn id="2056" idx="0"/>
          </p:cNvCxnSpPr>
          <p:nvPr/>
        </p:nvCxnSpPr>
        <p:spPr bwMode="auto">
          <a:xfrm>
            <a:off x="8342538" y="2484184"/>
            <a:ext cx="0" cy="1016878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49" name="AutoShape 9"/>
          <p:cNvCxnSpPr>
            <a:cxnSpLocks noChangeShapeType="1"/>
            <a:stCxn id="2056" idx="2"/>
          </p:cNvCxnSpPr>
          <p:nvPr/>
        </p:nvCxnSpPr>
        <p:spPr bwMode="auto">
          <a:xfrm>
            <a:off x="8342538" y="4293150"/>
            <a:ext cx="0" cy="93605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16510" y="1669280"/>
            <a:ext cx="1187138" cy="1754326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50800" dist="12700" dir="5400000" algn="ctr" rotWithShape="0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Relativo f</a:t>
            </a: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racasso do “Fontismo”─</a:t>
            </a:r>
            <a:r>
              <a:rPr kumimoji="0" lang="pt-PT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debilidade económica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273938" y="1653187"/>
            <a:ext cx="1178382" cy="1328569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50800" dist="12700" dir="5400000" algn="ctr" rotWithShape="0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Ultimato inglês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Frustração nacional face à cedência do Governo</a:t>
            </a:r>
            <a:endParaRPr lang="pt-P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28678" y="1669280"/>
            <a:ext cx="1187138" cy="1697901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50800" dist="12700" dir="5400000" algn="ctr" rotWithShape="0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Deficit das</a:t>
            </a:r>
            <a:r>
              <a:rPr kumimoji="0" lang="pt-PT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finanças públicas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Crise financeira 1890-91</a:t>
            </a:r>
            <a:r>
              <a:rPr kumimoji="0" lang="pt-PT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Bancarrota de 1892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03848" y="1669280"/>
            <a:ext cx="1187138" cy="1579920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50800" dist="12700" dir="5400000" algn="ctr" rotWithShape="0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Ineficácia da política rotativista.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pt-P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Instabilidade política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pt-PT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754118" y="1653187"/>
            <a:ext cx="1176840" cy="830997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50800" dist="12700" dir="5400000" algn="ctr" rotWithShape="0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Reforço do poder real </a:t>
            </a:r>
            <a:r>
              <a:rPr lang="pt-P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─</a:t>
            </a: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itadura de João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754118" y="3501062"/>
            <a:ext cx="1176840" cy="792088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50800" dist="12700" dir="5400000" algn="ctr" rotWithShape="0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Regicídio e assassinato do príncipe herdeiro</a:t>
            </a:r>
            <a:endParaRPr kumimoji="0" lang="pt-PT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273938" y="3356992"/>
            <a:ext cx="1178382" cy="15696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12700" dir="5400000" algn="ctr" rotWithShape="0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t-PT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1.ª tentativa de implantação da República ─ Revolta de 31 de Janeiro de 1891, no Porto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716016" y="1656635"/>
            <a:ext cx="1178382" cy="15696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12700" dir="5400000" algn="ctr" rotWithShape="0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 do Partido Republicano</a:t>
            </a:r>
          </a:p>
          <a:p>
            <a:pPr algn="ctr"/>
            <a:endParaRPr lang="pt-P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AutoShape 9"/>
          <p:cNvCxnSpPr>
            <a:cxnSpLocks noChangeShapeType="1"/>
          </p:cNvCxnSpPr>
          <p:nvPr/>
        </p:nvCxnSpPr>
        <p:spPr bwMode="auto">
          <a:xfrm flipH="1">
            <a:off x="5894398" y="1941370"/>
            <a:ext cx="379540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3" grpId="0" animBg="1"/>
      <p:bldP spid="20" grpId="0"/>
      <p:bldP spid="4" grpId="0" animBg="1"/>
      <p:bldP spid="2050" grpId="0" animBg="1"/>
      <p:bldP spid="2051" grpId="0" animBg="1"/>
      <p:bldP spid="2052" grpId="0" animBg="1"/>
      <p:bldP spid="2053" grpId="0" animBg="1"/>
      <p:bldP spid="2054" grpId="0" animBg="1"/>
      <p:bldP spid="2056" grpId="0" animBg="1"/>
      <p:bldP spid="23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" y="0"/>
            <a:ext cx="9133339" cy="6858000"/>
          </a:xfrm>
          <a:prstGeom prst="rect">
            <a:avLst/>
          </a:prstGeom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73C-3563-4803-BFE5-0AE4CCA4C5D7}" type="slidenum">
              <a:rPr lang="pt-PT" smtClean="0"/>
              <a:pPr/>
              <a:t>23</a:t>
            </a:fld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71600" y="227483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AutoNum type="arabicPeriod"/>
            </a:pPr>
            <a:r>
              <a:rPr lang="pt-PT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Explicite o termo</a:t>
            </a:r>
            <a:r>
              <a:rPr lang="pt-PT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Regeneração</a:t>
            </a:r>
            <a:r>
              <a:rPr lang="pt-PT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marL="269875" indent="-269875"/>
            <a:endParaRPr lang="pt-PT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269875" indent="-269875"/>
            <a:endParaRPr lang="pt-PT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908720"/>
            <a:ext cx="322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>
              <a:lnSpc>
                <a:spcPct val="200000"/>
              </a:lnSpc>
              <a:spcAft>
                <a:spcPts val="1200"/>
              </a:spcAft>
            </a:pPr>
            <a:r>
              <a:rPr lang="pt-PT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REFLITA E RESPONDA: 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272" y="3886396"/>
            <a:ext cx="729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pt-PT" b="1" dirty="0">
                <a:solidFill>
                  <a:schemeClr val="bg1"/>
                </a:solidFill>
                <a:cs typeface="Times New Roman" pitchFamily="18" charset="0"/>
              </a:rPr>
              <a:t>3. Refira uma razão diretamente ligada ao assassinato do rei D. Carlos, em fevereiro de 1808.</a:t>
            </a:r>
          </a:p>
          <a:p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945446" y="3105834"/>
            <a:ext cx="712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cs typeface="Times New Roman" pitchFamily="18" charset="0"/>
              </a:rPr>
              <a:t>2. Clarifique o impacto do ultimato inglês na opinião pública portuguesa.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87847" y="1651772"/>
            <a:ext cx="4061033" cy="4775770"/>
            <a:chOff x="2827" y="572"/>
            <a:chExt cx="2777" cy="3280"/>
          </a:xfrm>
        </p:grpSpPr>
        <p:pic>
          <p:nvPicPr>
            <p:cNvPr id="7" name="Picture 23" descr="SEM_AM_Fontes_Rei_na_Barriga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3190" y="572"/>
              <a:ext cx="2087" cy="308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2827" y="3683"/>
              <a:ext cx="277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1000" dirty="0"/>
                <a:t>Caricatura de Fontes Pereira de Melo por Rafael Bordalo Pinheiro</a:t>
              </a:r>
            </a:p>
          </p:txBody>
        </p:sp>
      </p:grpSp>
      <p:sp>
        <p:nvSpPr>
          <p:cNvPr id="9" name="Rectangle 26"/>
          <p:cNvSpPr txBox="1">
            <a:spLocks noChangeArrowheads="1"/>
          </p:cNvSpPr>
          <p:nvPr/>
        </p:nvSpPr>
        <p:spPr bwMode="auto">
          <a:xfrm>
            <a:off x="683567" y="1628800"/>
            <a:ext cx="4104279" cy="1844228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Durante a Regeneração…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«O dinheiro abundava; a corte era alegre; a Regeneração literata e galante ia engrandecer o país, belo jardim da Europa; os bacharéis  chegavam de Coimbra, frementes de eloquência; os ministros da Coroa recitavam ao piano; o mesmo sopro lírico inchava as odes e os projetos de lei...» </a:t>
            </a:r>
          </a:p>
          <a:p>
            <a:pPr marL="0" marR="0" lvl="0" indent="263525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Eça de Queirós, </a:t>
            </a:r>
            <a:r>
              <a:rPr kumimoji="0" lang="pt-PT" sz="10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Os Maias</a:t>
            </a:r>
            <a:r>
              <a:rPr lang="pt-PT" sz="1000" i="1" kern="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kumimoji="0" lang="pt-PT" sz="10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1888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043608" y="3561189"/>
            <a:ext cx="3240360" cy="2866203"/>
            <a:chOff x="976752" y="3068960"/>
            <a:chExt cx="3240360" cy="2866203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2004" y="3068960"/>
              <a:ext cx="2066628" cy="252412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1" name="CaixaDeTexto 10"/>
            <p:cNvSpPr txBox="1"/>
            <p:nvPr/>
          </p:nvSpPr>
          <p:spPr>
            <a:xfrm>
              <a:off x="976752" y="5681247"/>
              <a:ext cx="32403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>
                  <a:cs typeface="Times New Roman" pitchFamily="18" charset="0"/>
                </a:rPr>
                <a:t>António Maria de Fontes Pereira de Melo (1819-1887)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452987" y="909881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otimismo da Regeneração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" y="0"/>
            <a:ext cx="9144000" cy="64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036745" y="6009188"/>
            <a:ext cx="324036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desenvolvimento industrial foi lento, fraco e tardio.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908720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atraso económico e a emigração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628800"/>
            <a:ext cx="4056502" cy="301621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nós em Portugal  acordámos para a vida económica, despertou-nos do nosso sono histórico o silvo agudo da locomotiva e, estonteados por ele, supusemos que todo o progresso económico estava em construir estradas e caminhos de ferro. Esquecemos todo o resto. Não pensámos que as facilidades da viação, se favoreciam a corrente de saída dos produtos indígenas, favoreciam igualmente a corrente de entrada dos forasteiros, determinando internacionalmente condições de concorrência para que não estávamos preparados e para que não soubemos preparar-nos.</a:t>
            </a:r>
            <a:endParaRPr lang="pt-PT" sz="13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PT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t-PT" sz="1000" i="1" dirty="0">
                <a:solidFill>
                  <a:schemeClr val="tx1"/>
                </a:solidFill>
                <a:cs typeface="Times New Roman" pitchFamily="18" charset="0"/>
              </a:rPr>
              <a:t>J. P. Oliveira Martins</a:t>
            </a:r>
            <a:r>
              <a:rPr lang="pt-PT" sz="1000" dirty="0">
                <a:solidFill>
                  <a:schemeClr val="tx1"/>
                </a:solidFill>
                <a:cs typeface="Times New Roman" pitchFamily="18" charset="0"/>
              </a:rPr>
              <a:t>, Projeto de Lei do Fomento Rural (1887), </a:t>
            </a:r>
            <a:r>
              <a:rPr lang="pt-PT" sz="1000" i="1" dirty="0">
                <a:solidFill>
                  <a:schemeClr val="tx1"/>
                </a:solidFill>
                <a:cs typeface="Times New Roman" pitchFamily="18" charset="0"/>
              </a:rPr>
              <a:t>em</a:t>
            </a:r>
            <a:r>
              <a:rPr lang="pt-PT" sz="1000" dirty="0">
                <a:solidFill>
                  <a:schemeClr val="tx1"/>
                </a:solidFill>
                <a:cs typeface="Times New Roman" pitchFamily="18" charset="0"/>
              </a:rPr>
              <a:t> “Fomento Rural e Emigração</a:t>
            </a:r>
            <a:r>
              <a:rPr lang="pt-PT" sz="1000" i="1" dirty="0">
                <a:solidFill>
                  <a:schemeClr val="tx1"/>
                </a:solidFill>
                <a:cs typeface="Times New Roman" pitchFamily="18" charset="0"/>
              </a:rPr>
              <a:t>”, Lisboa, Ed. Guimarães Editores, 1956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" y="0"/>
            <a:ext cx="9144000" cy="649224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5148064" y="1628800"/>
            <a:ext cx="3017722" cy="4186576"/>
            <a:chOff x="5462288" y="1939133"/>
            <a:chExt cx="3200747" cy="4440492"/>
          </a:xfrm>
        </p:grpSpPr>
        <p:sp>
          <p:nvSpPr>
            <p:cNvPr id="13" name="CaixaDeTexto 12"/>
            <p:cNvSpPr txBox="1"/>
            <p:nvPr/>
          </p:nvSpPr>
          <p:spPr>
            <a:xfrm>
              <a:off x="5472809" y="6125709"/>
              <a:ext cx="319022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>
                  <a:cs typeface="Times New Roman" pitchFamily="18" charset="0"/>
                </a:rPr>
                <a:t>Grupo de emigrantes portugueses no Brasil</a:t>
              </a:r>
            </a:p>
          </p:txBody>
        </p:sp>
        <p:pic>
          <p:nvPicPr>
            <p:cNvPr id="2050" name="Picture 2" descr="C:\Users\JOAO\Desktop\monarquia\20135306_MAN_P3_F00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88" y="1939133"/>
              <a:ext cx="3200747" cy="418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6" y="4909528"/>
            <a:ext cx="4073110" cy="162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otos.sapo.pt/yur9JOg3pymAzR9Sjz8N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003" y="2204864"/>
            <a:ext cx="2892554" cy="38350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CaixaDeTexto 5"/>
          <p:cNvSpPr txBox="1"/>
          <p:nvPr/>
        </p:nvSpPr>
        <p:spPr>
          <a:xfrm>
            <a:off x="395536" y="980728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anos difíceis: 1890-92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1330315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crise financeira: o Estado português abre bancarrota (1892)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91580" y="393305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>
                <a:cs typeface="Times New Roman" pitchFamily="18" charset="0"/>
              </a:rPr>
              <a:t>Em J. P. Oliveira Martins, </a:t>
            </a:r>
            <a:r>
              <a:rPr lang="pt-PT" sz="1000" i="1" dirty="0">
                <a:cs typeface="Times New Roman" pitchFamily="18" charset="0"/>
              </a:rPr>
              <a:t>Portugal Contemporâneo</a:t>
            </a:r>
            <a:r>
              <a:rPr lang="pt-PT" sz="1000" dirty="0">
                <a:cs typeface="Times New Roman" pitchFamily="18" charset="0"/>
              </a:rPr>
              <a:t>, 1881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88110"/>
              </p:ext>
            </p:extLst>
          </p:nvPr>
        </p:nvGraphicFramePr>
        <p:xfrm>
          <a:off x="150000" y="1772816"/>
          <a:ext cx="4998064" cy="214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0110"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1850/1860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1860/</a:t>
                      </a:r>
                    </a:p>
                    <a:p>
                      <a:pPr algn="ctr"/>
                      <a:r>
                        <a:rPr lang="pt-PT" sz="1200" dirty="0"/>
                        <a:t>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1870/1880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1880/</a:t>
                      </a:r>
                    </a:p>
                    <a:p>
                      <a:pPr algn="ctr"/>
                      <a:r>
                        <a:rPr lang="pt-PT" sz="1200" dirty="0"/>
                        <a:t>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1890/</a:t>
                      </a:r>
                    </a:p>
                    <a:p>
                      <a:pPr algn="ctr"/>
                      <a:r>
                        <a:rPr lang="pt-PT" sz="1200" dirty="0"/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1900/</a:t>
                      </a:r>
                    </a:p>
                    <a:p>
                      <a:pPr algn="ctr"/>
                      <a:r>
                        <a:rPr lang="pt-PT" sz="1200" dirty="0"/>
                        <a:t>1910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343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Despesas</a:t>
                      </a:r>
                      <a:r>
                        <a:rPr lang="pt-PT" sz="1200" baseline="0" dirty="0"/>
                        <a:t> totais em milhares de contos</a:t>
                      </a:r>
                    </a:p>
                    <a:p>
                      <a:pPr algn="ctr"/>
                      <a:r>
                        <a:rPr lang="pt-PT" sz="1200" baseline="0" dirty="0"/>
                        <a:t> (média decenal)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14,5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23,6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42,9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54,2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66,7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11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Despesas com a dívida pública</a:t>
                      </a:r>
                      <a:r>
                        <a:rPr lang="pt-PT" sz="1200" baseline="0" dirty="0"/>
                        <a:t> </a:t>
                      </a:r>
                    </a:p>
                    <a:p>
                      <a:pPr algn="ctr"/>
                      <a:r>
                        <a:rPr lang="pt-PT" sz="1200" baseline="0" dirty="0"/>
                        <a:t>(%)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  <a:p>
                      <a:pPr algn="ctr"/>
                      <a:r>
                        <a:rPr lang="pt-PT" sz="12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" y="0"/>
            <a:ext cx="9144000" cy="649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21088"/>
            <a:ext cx="3453071" cy="20300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1691680" y="6251117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O défice das finanças públicas (em contos de reis). </a:t>
            </a:r>
            <a:r>
              <a:rPr lang="pt-PT" sz="1000" dirty="0"/>
              <a:t>A partir de Armindo Monteiro, 1928 ─ </a:t>
            </a:r>
            <a:r>
              <a:rPr lang="pt-PT" sz="1000" i="1" dirty="0"/>
              <a:t>Do Orçamento Português</a:t>
            </a:r>
            <a:r>
              <a:rPr lang="pt-PT" sz="1000" dirty="0"/>
              <a:t>, Ed. do autor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154" y="2178887"/>
            <a:ext cx="3510485" cy="353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148065" y="2442659"/>
            <a:ext cx="3384376" cy="243759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pt-PT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desagradável mês de janeiro, Portugal atravessou uma crise ─ que é incontestavelmente a mais severa, talvez a mais decisiva, que esta geração tem afrontado. </a:t>
            </a: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  <a:r>
              <a:rPr lang="pt-PT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Portugal nessa noite perdeu dois consideráveis territórios de África. De manhã o ministério caiu. E assim findaram três anos de política colonial.</a:t>
            </a:r>
          </a:p>
          <a:p>
            <a:pPr indent="715963" algn="just">
              <a:spcBef>
                <a:spcPct val="10000"/>
              </a:spcBef>
            </a:pPr>
            <a:endParaRPr lang="pt-PT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 algn="r">
              <a:spcBef>
                <a:spcPct val="10000"/>
              </a:spcBef>
            </a:pPr>
            <a:r>
              <a:rPr lang="pt-PT" sz="1000" dirty="0">
                <a:solidFill>
                  <a:schemeClr val="tx1"/>
                </a:solidFill>
                <a:cs typeface="Times New Roman" pitchFamily="18" charset="0"/>
              </a:rPr>
              <a:t>Notas do Mês </a:t>
            </a:r>
            <a:r>
              <a:rPr lang="pt-PT" sz="1000" i="1" dirty="0">
                <a:solidFill>
                  <a:schemeClr val="tx1"/>
                </a:solidFill>
                <a:cs typeface="Times New Roman" pitchFamily="18" charset="0"/>
              </a:rPr>
              <a:t>em  “Revista de Portugal”, 1890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5733255"/>
            <a:ext cx="463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cs typeface="Times New Roman" pitchFamily="18" charset="0"/>
              </a:rPr>
              <a:t>O “mapa cor-de-rosa”, projeto da Sociedade de Geografia de Lisboa para a ocupação portuguesa da África.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134374" y="5386966"/>
            <a:ext cx="224265" cy="224265"/>
            <a:chOff x="1660508" y="1280302"/>
            <a:chExt cx="224265" cy="224265"/>
          </a:xfrm>
        </p:grpSpPr>
        <p:sp>
          <p:nvSpPr>
            <p:cNvPr id="16" name="Oval 15"/>
            <p:cNvSpPr/>
            <p:nvPr/>
          </p:nvSpPr>
          <p:spPr>
            <a:xfrm>
              <a:off x="1660508" y="1280302"/>
              <a:ext cx="224265" cy="224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9" descr="pixel_hand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40" y="1308004"/>
              <a:ext cx="136603" cy="176780"/>
            </a:xfrm>
            <a:prstGeom prst="rect">
              <a:avLst/>
            </a:prstGeom>
          </p:spPr>
        </p:pic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" y="0"/>
            <a:ext cx="9144000" cy="649224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395536" y="980728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anos difíceis: 1890-92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67544" y="1330315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fim do sonho africano :  o ultimato inglês (11 de janeiro de 1890)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5dias.files.wordpress.com/2013/03/ultimatumpontosii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29E85"/>
              </a:clrFrom>
              <a:clrTo>
                <a:srgbClr val="A29E85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4873367" y="1375948"/>
            <a:ext cx="3240967" cy="4573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251519" y="6021288"/>
            <a:ext cx="417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i="1" dirty="0">
                <a:cs typeface="Times New Roman" pitchFamily="18" charset="0"/>
              </a:rPr>
              <a:t>O macaquinho “Portugal” brinca com mapas</a:t>
            </a:r>
            <a:r>
              <a:rPr lang="pt-PT" sz="1000" dirty="0">
                <a:cs typeface="Times New Roman" pitchFamily="18" charset="0"/>
              </a:rPr>
              <a:t>, desenho da revista britânica Punch, 1889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828935" y="6009788"/>
            <a:ext cx="328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i="1" dirty="0">
                <a:cs typeface="Times New Roman" pitchFamily="18" charset="0"/>
              </a:rPr>
              <a:t>C</a:t>
            </a:r>
            <a:r>
              <a:rPr lang="pt-PT" sz="1000" dirty="0">
                <a:cs typeface="Times New Roman" pitchFamily="18" charset="0"/>
              </a:rPr>
              <a:t>aricatura de Rafael Bordalo Pinheiro alusiva à cedência ao Ultimato inglês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235091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F008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" y="0"/>
            <a:ext cx="9144000" cy="649224"/>
          </a:xfrm>
          <a:prstGeom prst="rect">
            <a:avLst/>
          </a:prstGeom>
        </p:spPr>
      </p:pic>
      <p:sp>
        <p:nvSpPr>
          <p:cNvPr id="12" name="Right Arrow 10">
            <a:hlinkClick r:id="rId5" action="ppaction://hlinksldjump"/>
          </p:cNvPr>
          <p:cNvSpPr/>
          <p:nvPr/>
        </p:nvSpPr>
        <p:spPr>
          <a:xfrm>
            <a:off x="7853272" y="6165304"/>
            <a:ext cx="1039208" cy="603444"/>
          </a:xfrm>
          <a:prstGeom prst="rightArrow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3074" name="Picture 2" descr="C:\Users\JOAO\Desktop\monarquia\20135306_MAN_P3_F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7" y="1375948"/>
            <a:ext cx="4314057" cy="4573332"/>
          </a:xfrm>
          <a:prstGeom prst="rect">
            <a:avLst/>
          </a:prstGeom>
          <a:noFill/>
          <a:effectLst>
            <a:outerShdw blurRad="107950" dist="127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eiro:31 de Janeiro, proclamação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187624" y="1834142"/>
            <a:ext cx="6683042" cy="375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691952" y="48505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91952" y="4850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15616" y="6084585"/>
            <a:ext cx="669674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indent="269875" algn="just"/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primeira tentativa de derrube da monarquia falhou. Muitos dos    </a:t>
            </a:r>
          </a:p>
          <a:p>
            <a:pPr indent="269875" algn="just"/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revoltosos foram deportados.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"/>
            <a:ext cx="9144000" cy="6492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427984" y="6376972"/>
            <a:ext cx="224265" cy="224265"/>
            <a:chOff x="1660508" y="1280302"/>
            <a:chExt cx="224265" cy="224265"/>
          </a:xfrm>
        </p:grpSpPr>
        <p:sp>
          <p:nvSpPr>
            <p:cNvPr id="14" name="Oval 13"/>
            <p:cNvSpPr/>
            <p:nvPr/>
          </p:nvSpPr>
          <p:spPr>
            <a:xfrm>
              <a:off x="1660508" y="1280302"/>
              <a:ext cx="224265" cy="224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9" descr="pixel_hand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40" y="1308004"/>
              <a:ext cx="136603" cy="176780"/>
            </a:xfrm>
            <a:prstGeom prst="rect">
              <a:avLst/>
            </a:prstGeom>
          </p:spPr>
        </p:pic>
      </p:grpSp>
      <p:sp>
        <p:nvSpPr>
          <p:cNvPr id="16" name="CaixaDeTexto 15"/>
          <p:cNvSpPr txBox="1"/>
          <p:nvPr/>
        </p:nvSpPr>
        <p:spPr>
          <a:xfrm>
            <a:off x="395536" y="980728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anos difíceis: 1890-92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67544" y="1330315"/>
            <a:ext cx="754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31 de Janeiro de 1891: primeira tentativa de implantação da República</a:t>
            </a:r>
          </a:p>
          <a:p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99592" y="5669381"/>
            <a:ext cx="6696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/>
            <a:r>
              <a:rPr lang="pt-PT" sz="1000" dirty="0">
                <a:cs typeface="Times New Roman" pitchFamily="18" charset="0"/>
              </a:rPr>
              <a:t>A proclamação da República das janelas da Câmara Municipal do Porto (gravura da época).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3101"/>
            <a:ext cx="8229600" cy="631683"/>
          </a:xfrm>
        </p:spPr>
        <p:txBody>
          <a:bodyPr>
            <a:normAutofit/>
          </a:bodyPr>
          <a:lstStyle/>
          <a:p>
            <a:pPr algn="l"/>
            <a:r>
              <a:rPr lang="pt-PT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Deportados</a:t>
            </a:r>
            <a:endParaRPr lang="pt-PT" sz="1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75656" y="5991091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cs typeface="Times New Roman" pitchFamily="18" charset="0"/>
              </a:rPr>
              <a:t>Presos civis deportados após o 31 de Janeiro, a bordo do navio Moçambique, leem os jornais </a:t>
            </a:r>
            <a:r>
              <a:rPr lang="pt-PT" sz="1000" i="1" dirty="0">
                <a:cs typeface="Times New Roman" pitchFamily="18" charset="0"/>
              </a:rPr>
              <a:t>A República</a:t>
            </a:r>
            <a:r>
              <a:rPr lang="pt-PT" sz="1000" dirty="0">
                <a:cs typeface="Times New Roman" pitchFamily="18" charset="0"/>
              </a:rPr>
              <a:t> e </a:t>
            </a:r>
            <a:r>
              <a:rPr lang="pt-PT" sz="1000" i="1" dirty="0">
                <a:cs typeface="Times New Roman" pitchFamily="18" charset="0"/>
              </a:rPr>
              <a:t>O Século</a:t>
            </a:r>
            <a:r>
              <a:rPr lang="pt-PT" sz="1000" dirty="0">
                <a:cs typeface="Times New Roman" pitchFamily="18" charset="0"/>
              </a:rPr>
              <a:t>.</a:t>
            </a:r>
            <a:endParaRPr lang="pt-PT" sz="1000" i="1" dirty="0"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9144000" cy="649224"/>
          </a:xfrm>
          <a:prstGeom prst="rect">
            <a:avLst/>
          </a:prstGeom>
        </p:spPr>
      </p:pic>
      <p:pic>
        <p:nvPicPr>
          <p:cNvPr id="4098" name="Picture 2" descr="C:\Users\JOAO\Desktop\monarquia\20135306_MAN_P3_F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8" y="1622722"/>
            <a:ext cx="6053058" cy="436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10">
            <a:hlinkClick r:id="rId5" action="ppaction://hlinksldjump"/>
          </p:cNvPr>
          <p:cNvSpPr/>
          <p:nvPr/>
        </p:nvSpPr>
        <p:spPr>
          <a:xfrm>
            <a:off x="7853272" y="6165304"/>
            <a:ext cx="1039208" cy="603444"/>
          </a:xfrm>
          <a:prstGeom prst="rightArrow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</TotalTime>
  <Words>1690</Words>
  <Application>Microsoft Office PowerPoint</Application>
  <PresentationFormat>Apresentação no Ecrã (4:3)</PresentationFormat>
  <Paragraphs>204</Paragraphs>
  <Slides>23</Slides>
  <Notes>18</Notes>
  <HiddenSlides>5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Deportados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Rosário</dc:creator>
  <cp:lastModifiedBy>Guilherme Domingos G. P. Tanissa</cp:lastModifiedBy>
  <cp:revision>333</cp:revision>
  <dcterms:created xsi:type="dcterms:W3CDTF">2014-02-25T16:52:54Z</dcterms:created>
  <dcterms:modified xsi:type="dcterms:W3CDTF">2026-03-05T16:04:49Z</dcterms:modified>
</cp:coreProperties>
</file>