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8" r:id="rId2"/>
    <p:sldId id="256" r:id="rId3"/>
    <p:sldId id="257" r:id="rId4"/>
    <p:sldId id="258" r:id="rId5"/>
    <p:sldId id="269" r:id="rId6"/>
    <p:sldId id="270" r:id="rId7"/>
    <p:sldId id="271" r:id="rId8"/>
    <p:sldId id="262" r:id="rId9"/>
    <p:sldId id="263" r:id="rId10"/>
    <p:sldId id="272" r:id="rId11"/>
    <p:sldId id="273" r:id="rId12"/>
    <p:sldId id="266" r:id="rId13"/>
    <p:sldId id="267" r:id="rId14"/>
    <p:sldId id="274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65354-2143-41DB-9EBF-501D9F8AA9F9}" type="doc">
      <dgm:prSet loTypeId="urn:microsoft.com/office/officeart/2005/8/layout/matrix1" loCatId="matrix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PT"/>
        </a:p>
      </dgm:t>
    </dgm:pt>
    <dgm:pt modelId="{91DAAB4E-655B-41A0-87F8-7FB5A7F696CC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ctr"/>
          <a:r>
            <a:rPr lang="pt-PT" b="1" dirty="0">
              <a:solidFill>
                <a:schemeClr val="bg1"/>
              </a:solidFill>
            </a:rPr>
            <a:t>ABOLIÇÃO DO TRÁFICO DE ESCRAVOS E DA ESCRAVATURA</a:t>
          </a:r>
          <a:endParaRPr lang="pt-PT" dirty="0">
            <a:solidFill>
              <a:schemeClr val="bg1"/>
            </a:solidFill>
          </a:endParaRPr>
        </a:p>
      </dgm:t>
    </dgm:pt>
    <dgm:pt modelId="{425B213C-5C86-43C3-90CE-8C6A99D386CF}" type="parTrans" cxnId="{07DA4E23-7C60-48A4-88B6-CD3D66A379D5}">
      <dgm:prSet/>
      <dgm:spPr/>
      <dgm:t>
        <a:bodyPr/>
        <a:lstStyle/>
        <a:p>
          <a:endParaRPr lang="pt-PT"/>
        </a:p>
      </dgm:t>
    </dgm:pt>
    <dgm:pt modelId="{ACD1C6E9-1AC6-458F-94D9-560D568E75C8}" type="sibTrans" cxnId="{07DA4E23-7C60-48A4-88B6-CD3D66A379D5}">
      <dgm:prSet/>
      <dgm:spPr/>
      <dgm:t>
        <a:bodyPr/>
        <a:lstStyle/>
        <a:p>
          <a:endParaRPr lang="pt-PT"/>
        </a:p>
      </dgm:t>
    </dgm:pt>
    <dgm:pt modelId="{8A777A1A-3885-4F9D-BC28-B4A348225577}">
      <dgm:prSet phldrT="[Text]" custT="1"/>
      <dgm:spPr>
        <a:solidFill>
          <a:schemeClr val="accent6">
            <a:lumMod val="75000"/>
          </a:schemeClr>
        </a:solidFill>
      </dgm:spPr>
      <dgm:t>
        <a:bodyPr lIns="216000" tIns="216000" bIns="0" anchor="t"/>
        <a:lstStyle/>
        <a:p>
          <a:pPr algn="l"/>
          <a:r>
            <a:rPr lang="pt-PT" sz="2000" b="1" dirty="0"/>
            <a:t>EUA</a:t>
          </a:r>
          <a:endParaRPr lang="pt-PT" sz="1800" b="1" dirty="0"/>
        </a:p>
        <a:p>
          <a:pPr algn="l"/>
          <a:r>
            <a:rPr lang="pt-PT" sz="1800" dirty="0"/>
            <a:t>1808 – Congresso proibiu o tráfico.</a:t>
          </a:r>
          <a:br>
            <a:rPr lang="pt-PT" sz="1800" dirty="0"/>
          </a:br>
          <a:r>
            <a:rPr lang="pt-PT" sz="1800" dirty="0"/>
            <a:t>Mas o tráfico continuou em regime de contrabando.</a:t>
          </a:r>
          <a:br>
            <a:rPr lang="pt-PT" sz="500" dirty="0"/>
          </a:br>
          <a:br>
            <a:rPr lang="pt-PT" sz="500" dirty="0"/>
          </a:br>
          <a:r>
            <a:rPr lang="pt-PT" sz="1800" dirty="0"/>
            <a:t>1865 – Abolição definitiva da escravatura.</a:t>
          </a:r>
        </a:p>
      </dgm:t>
    </dgm:pt>
    <dgm:pt modelId="{69A20C74-6EF0-48ED-9C3F-9C3C6080D96C}" type="parTrans" cxnId="{04C84548-F90E-4FB8-8277-E9A7CB533DF3}">
      <dgm:prSet/>
      <dgm:spPr/>
      <dgm:t>
        <a:bodyPr/>
        <a:lstStyle/>
        <a:p>
          <a:endParaRPr lang="pt-PT"/>
        </a:p>
      </dgm:t>
    </dgm:pt>
    <dgm:pt modelId="{5A807237-05A2-4DBF-8B35-D0849AAF4A48}" type="sibTrans" cxnId="{04C84548-F90E-4FB8-8277-E9A7CB533DF3}">
      <dgm:prSet/>
      <dgm:spPr/>
      <dgm:t>
        <a:bodyPr/>
        <a:lstStyle/>
        <a:p>
          <a:endParaRPr lang="pt-PT"/>
        </a:p>
      </dgm:t>
    </dgm:pt>
    <dgm:pt modelId="{81BC210D-D9BB-4653-85B1-2957FDC9F81E}">
      <dgm:prSet phldrT="[Text]" custT="1"/>
      <dgm:spPr>
        <a:solidFill>
          <a:schemeClr val="accent6">
            <a:lumMod val="75000"/>
          </a:schemeClr>
        </a:solidFill>
      </dgm:spPr>
      <dgm:t>
        <a:bodyPr lIns="216000" tIns="216000" anchor="t"/>
        <a:lstStyle/>
        <a:p>
          <a:pPr algn="l"/>
          <a:r>
            <a:rPr lang="pt-PT" sz="2000" b="1" dirty="0"/>
            <a:t>FRANÇA</a:t>
          </a:r>
          <a:endParaRPr lang="pt-PT" sz="1800" b="1" dirty="0"/>
        </a:p>
        <a:p>
          <a:pPr algn="l"/>
          <a:r>
            <a:rPr lang="pt-PT" sz="1800" dirty="0"/>
            <a:t>1794 –  Foi decretada a abolição da escravatura nas colónias.</a:t>
          </a:r>
          <a:br>
            <a:rPr lang="pt-PT" sz="500" dirty="0"/>
          </a:br>
          <a:endParaRPr lang="pt-PT" sz="500" dirty="0"/>
        </a:p>
        <a:p>
          <a:pPr algn="l"/>
          <a:r>
            <a:rPr lang="pt-PT" sz="1800" dirty="0"/>
            <a:t>1802 – O Consulado restabeleceu a escravatura nas colónias.</a:t>
          </a:r>
          <a:br>
            <a:rPr lang="pt-PT" sz="500" dirty="0"/>
          </a:br>
          <a:br>
            <a:rPr lang="pt-PT" sz="500" dirty="0"/>
          </a:br>
          <a:r>
            <a:rPr lang="pt-PT" sz="1800" dirty="0"/>
            <a:t>1848 – Abolição definitiva da escravatura.</a:t>
          </a:r>
        </a:p>
      </dgm:t>
    </dgm:pt>
    <dgm:pt modelId="{0D458FCA-2989-4307-B0A0-11A369184499}" type="parTrans" cxnId="{8BCCF753-40EF-40AE-98D5-4EC6F7EFDCB3}">
      <dgm:prSet/>
      <dgm:spPr/>
      <dgm:t>
        <a:bodyPr/>
        <a:lstStyle/>
        <a:p>
          <a:endParaRPr lang="pt-PT"/>
        </a:p>
      </dgm:t>
    </dgm:pt>
    <dgm:pt modelId="{8F26EE2B-BDA4-444F-BC74-2F204BC64B88}" type="sibTrans" cxnId="{8BCCF753-40EF-40AE-98D5-4EC6F7EFDCB3}">
      <dgm:prSet/>
      <dgm:spPr/>
      <dgm:t>
        <a:bodyPr/>
        <a:lstStyle/>
        <a:p>
          <a:endParaRPr lang="pt-PT"/>
        </a:p>
      </dgm:t>
    </dgm:pt>
    <dgm:pt modelId="{4F4781F3-57C3-4152-AAF6-2EE1CB344912}">
      <dgm:prSet phldrT="[Text]" custT="1"/>
      <dgm:spPr>
        <a:solidFill>
          <a:schemeClr val="accent6">
            <a:lumMod val="75000"/>
          </a:schemeClr>
        </a:solidFill>
      </dgm:spPr>
      <dgm:t>
        <a:bodyPr lIns="216000" tIns="216000" anchor="t"/>
        <a:lstStyle/>
        <a:p>
          <a:pPr algn="l"/>
          <a:r>
            <a:rPr lang="pt-PT" sz="2000" b="1" dirty="0"/>
            <a:t>INGLATERRA</a:t>
          </a:r>
          <a:endParaRPr lang="pt-PT" sz="1800" b="1" dirty="0"/>
        </a:p>
        <a:p>
          <a:pPr algn="l"/>
          <a:r>
            <a:rPr lang="pt-PT" sz="1800" dirty="0"/>
            <a:t>Condenação do tráfico de escravos a partir do final do século XVIII.</a:t>
          </a:r>
          <a:br>
            <a:rPr lang="pt-PT" sz="500" dirty="0"/>
          </a:br>
          <a:br>
            <a:rPr lang="pt-PT" sz="500" dirty="0"/>
          </a:br>
          <a:r>
            <a:rPr lang="pt-PT" sz="1800" dirty="0"/>
            <a:t>1807 – Abolição do tráfico de escravos.</a:t>
          </a:r>
          <a:br>
            <a:rPr lang="pt-PT" sz="500" dirty="0"/>
          </a:br>
          <a:br>
            <a:rPr lang="pt-PT" sz="500" dirty="0"/>
          </a:br>
          <a:r>
            <a:rPr lang="pt-PT" sz="1800" dirty="0"/>
            <a:t>1833 – Promulgação da abolição da escravatura.</a:t>
          </a:r>
        </a:p>
      </dgm:t>
    </dgm:pt>
    <dgm:pt modelId="{1D279098-7A57-411E-9BD1-12424D7D01AC}" type="parTrans" cxnId="{84FE74BE-E17B-4C8E-977A-2049AB1CA067}">
      <dgm:prSet/>
      <dgm:spPr/>
      <dgm:t>
        <a:bodyPr/>
        <a:lstStyle/>
        <a:p>
          <a:endParaRPr lang="pt-PT"/>
        </a:p>
      </dgm:t>
    </dgm:pt>
    <dgm:pt modelId="{5698AD65-1AA5-4873-B2AF-0C80C7DABD39}" type="sibTrans" cxnId="{84FE74BE-E17B-4C8E-977A-2049AB1CA067}">
      <dgm:prSet/>
      <dgm:spPr/>
      <dgm:t>
        <a:bodyPr/>
        <a:lstStyle/>
        <a:p>
          <a:endParaRPr lang="pt-PT"/>
        </a:p>
      </dgm:t>
    </dgm:pt>
    <dgm:pt modelId="{323E436B-F28F-4955-9353-D37A079CCB01}">
      <dgm:prSet phldrT="[Text]" custT="1"/>
      <dgm:spPr>
        <a:solidFill>
          <a:schemeClr val="accent6">
            <a:lumMod val="75000"/>
          </a:schemeClr>
        </a:solidFill>
      </dgm:spPr>
      <dgm:t>
        <a:bodyPr lIns="216000" tIns="216000" anchor="t"/>
        <a:lstStyle/>
        <a:p>
          <a:pPr algn="l"/>
          <a:r>
            <a:rPr lang="pt-PT" sz="2000" b="1" dirty="0"/>
            <a:t>PORTUGAL</a:t>
          </a:r>
          <a:endParaRPr lang="pt-PT" sz="1800" b="1" dirty="0"/>
        </a:p>
        <a:p>
          <a:pPr algn="l"/>
          <a:r>
            <a:rPr lang="pt-PT" sz="1800" dirty="0"/>
            <a:t>1836 – Governo setembrista proibiu o tráfico de escravos nas colónias portuguesas.</a:t>
          </a:r>
          <a:br>
            <a:rPr lang="pt-PT" sz="500" dirty="0"/>
          </a:br>
          <a:br>
            <a:rPr lang="pt-PT" sz="500" dirty="0"/>
          </a:br>
          <a:r>
            <a:rPr lang="pt-PT" sz="1800" dirty="0"/>
            <a:t>1869 – Abolição definitiva da escravatura no Império Português.</a:t>
          </a:r>
        </a:p>
      </dgm:t>
    </dgm:pt>
    <dgm:pt modelId="{C945CB2C-7901-46D4-9249-1EE450A702B6}" type="parTrans" cxnId="{94C85A2B-72B6-4FBE-B844-FF116610A0D3}">
      <dgm:prSet/>
      <dgm:spPr/>
      <dgm:t>
        <a:bodyPr/>
        <a:lstStyle/>
        <a:p>
          <a:endParaRPr lang="pt-PT"/>
        </a:p>
      </dgm:t>
    </dgm:pt>
    <dgm:pt modelId="{E1E6FB81-BD74-4288-AFA5-9ED0D9CCA3C2}" type="sibTrans" cxnId="{94C85A2B-72B6-4FBE-B844-FF116610A0D3}">
      <dgm:prSet/>
      <dgm:spPr/>
      <dgm:t>
        <a:bodyPr/>
        <a:lstStyle/>
        <a:p>
          <a:endParaRPr lang="pt-PT"/>
        </a:p>
      </dgm:t>
    </dgm:pt>
    <dgm:pt modelId="{068F67D0-8F7D-4157-B381-BBA9592D5338}" type="pres">
      <dgm:prSet presAssocID="{98265354-2143-41DB-9EBF-501D9F8AA9F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281DE5A-D959-4BE6-B0E4-065A8A6BFC54}" type="pres">
      <dgm:prSet presAssocID="{98265354-2143-41DB-9EBF-501D9F8AA9F9}" presName="matrix" presStyleCnt="0"/>
      <dgm:spPr/>
    </dgm:pt>
    <dgm:pt modelId="{628F9713-561C-4781-9BEF-8880998228EC}" type="pres">
      <dgm:prSet presAssocID="{98265354-2143-41DB-9EBF-501D9F8AA9F9}" presName="tile1" presStyleLbl="node1" presStyleIdx="0" presStyleCnt="4"/>
      <dgm:spPr/>
    </dgm:pt>
    <dgm:pt modelId="{D0D73EF2-63F4-4DED-94DD-113F722C28FE}" type="pres">
      <dgm:prSet presAssocID="{98265354-2143-41DB-9EBF-501D9F8AA9F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DC88D9A-0EA1-4FB3-BB1E-9278369B199F}" type="pres">
      <dgm:prSet presAssocID="{98265354-2143-41DB-9EBF-501D9F8AA9F9}" presName="tile2" presStyleLbl="node1" presStyleIdx="1" presStyleCnt="4"/>
      <dgm:spPr/>
    </dgm:pt>
    <dgm:pt modelId="{5138B31E-5D37-41C7-84A1-0D18E63F1C60}" type="pres">
      <dgm:prSet presAssocID="{98265354-2143-41DB-9EBF-501D9F8AA9F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87FE064-8AB1-4DB4-95F0-7F617E1A3EE3}" type="pres">
      <dgm:prSet presAssocID="{98265354-2143-41DB-9EBF-501D9F8AA9F9}" presName="tile3" presStyleLbl="node1" presStyleIdx="2" presStyleCnt="4"/>
      <dgm:spPr/>
    </dgm:pt>
    <dgm:pt modelId="{E24D33A1-67F1-4488-89B2-3444DE44D466}" type="pres">
      <dgm:prSet presAssocID="{98265354-2143-41DB-9EBF-501D9F8AA9F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A9CB4D4-D79C-4FF1-AEAE-90ADD4B485C4}" type="pres">
      <dgm:prSet presAssocID="{98265354-2143-41DB-9EBF-501D9F8AA9F9}" presName="tile4" presStyleLbl="node1" presStyleIdx="3" presStyleCnt="4"/>
      <dgm:spPr/>
    </dgm:pt>
    <dgm:pt modelId="{7CF1552F-04F5-4133-850E-A069DBD46A13}" type="pres">
      <dgm:prSet presAssocID="{98265354-2143-41DB-9EBF-501D9F8AA9F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B3F9776-281B-4C46-8ECA-8FEDCBF9B909}" type="pres">
      <dgm:prSet presAssocID="{98265354-2143-41DB-9EBF-501D9F8AA9F9}" presName="centerTile" presStyleLbl="fgShp" presStyleIdx="0" presStyleCnt="1" custScaleX="194872" custScaleY="68302">
        <dgm:presLayoutVars>
          <dgm:chMax val="0"/>
          <dgm:chPref val="0"/>
        </dgm:presLayoutVars>
      </dgm:prSet>
      <dgm:spPr/>
    </dgm:pt>
  </dgm:ptLst>
  <dgm:cxnLst>
    <dgm:cxn modelId="{07DA4E23-7C60-48A4-88B6-CD3D66A379D5}" srcId="{98265354-2143-41DB-9EBF-501D9F8AA9F9}" destId="{91DAAB4E-655B-41A0-87F8-7FB5A7F696CC}" srcOrd="0" destOrd="0" parTransId="{425B213C-5C86-43C3-90CE-8C6A99D386CF}" sibTransId="{ACD1C6E9-1AC6-458F-94D9-560D568E75C8}"/>
    <dgm:cxn modelId="{3796BB24-DFC3-40C8-B479-95AD94A831E7}" type="presOf" srcId="{8A777A1A-3885-4F9D-BC28-B4A348225577}" destId="{628F9713-561C-4781-9BEF-8880998228EC}" srcOrd="0" destOrd="0" presId="urn:microsoft.com/office/officeart/2005/8/layout/matrix1"/>
    <dgm:cxn modelId="{94C85A2B-72B6-4FBE-B844-FF116610A0D3}" srcId="{91DAAB4E-655B-41A0-87F8-7FB5A7F696CC}" destId="{323E436B-F28F-4955-9353-D37A079CCB01}" srcOrd="3" destOrd="0" parTransId="{C945CB2C-7901-46D4-9249-1EE450A702B6}" sibTransId="{E1E6FB81-BD74-4288-AFA5-9ED0D9CCA3C2}"/>
    <dgm:cxn modelId="{04C84548-F90E-4FB8-8277-E9A7CB533DF3}" srcId="{91DAAB4E-655B-41A0-87F8-7FB5A7F696CC}" destId="{8A777A1A-3885-4F9D-BC28-B4A348225577}" srcOrd="0" destOrd="0" parTransId="{69A20C74-6EF0-48ED-9C3F-9C3C6080D96C}" sibTransId="{5A807237-05A2-4DBF-8B35-D0849AAF4A48}"/>
    <dgm:cxn modelId="{CE780D6C-80AB-4511-A078-81D00C2CBD45}" type="presOf" srcId="{81BC210D-D9BB-4653-85B1-2957FDC9F81E}" destId="{5138B31E-5D37-41C7-84A1-0D18E63F1C60}" srcOrd="1" destOrd="0" presId="urn:microsoft.com/office/officeart/2005/8/layout/matrix1"/>
    <dgm:cxn modelId="{8BCCF753-40EF-40AE-98D5-4EC6F7EFDCB3}" srcId="{91DAAB4E-655B-41A0-87F8-7FB5A7F696CC}" destId="{81BC210D-D9BB-4653-85B1-2957FDC9F81E}" srcOrd="1" destOrd="0" parTransId="{0D458FCA-2989-4307-B0A0-11A369184499}" sibTransId="{8F26EE2B-BDA4-444F-BC74-2F204BC64B88}"/>
    <dgm:cxn modelId="{CB48BD7C-5246-4033-A636-687F32AF155A}" type="presOf" srcId="{98265354-2143-41DB-9EBF-501D9F8AA9F9}" destId="{068F67D0-8F7D-4157-B381-BBA9592D5338}" srcOrd="0" destOrd="0" presId="urn:microsoft.com/office/officeart/2005/8/layout/matrix1"/>
    <dgm:cxn modelId="{6E6EB882-05A2-4F5D-9227-5A872F9E84CC}" type="presOf" srcId="{81BC210D-D9BB-4653-85B1-2957FDC9F81E}" destId="{9DC88D9A-0EA1-4FB3-BB1E-9278369B199F}" srcOrd="0" destOrd="0" presId="urn:microsoft.com/office/officeart/2005/8/layout/matrix1"/>
    <dgm:cxn modelId="{4A3E1883-E6B4-4ACC-9E8E-E5793DE7118B}" type="presOf" srcId="{8A777A1A-3885-4F9D-BC28-B4A348225577}" destId="{D0D73EF2-63F4-4DED-94DD-113F722C28FE}" srcOrd="1" destOrd="0" presId="urn:microsoft.com/office/officeart/2005/8/layout/matrix1"/>
    <dgm:cxn modelId="{326005A1-4035-4800-BEA2-FCA7CE53BA9B}" type="presOf" srcId="{323E436B-F28F-4955-9353-D37A079CCB01}" destId="{7A9CB4D4-D79C-4FF1-AEAE-90ADD4B485C4}" srcOrd="0" destOrd="0" presId="urn:microsoft.com/office/officeart/2005/8/layout/matrix1"/>
    <dgm:cxn modelId="{BB80F4A9-BB87-4631-B894-CE338CE3C413}" type="presOf" srcId="{4F4781F3-57C3-4152-AAF6-2EE1CB344912}" destId="{387FE064-8AB1-4DB4-95F0-7F617E1A3EE3}" srcOrd="0" destOrd="0" presId="urn:microsoft.com/office/officeart/2005/8/layout/matrix1"/>
    <dgm:cxn modelId="{84FE74BE-E17B-4C8E-977A-2049AB1CA067}" srcId="{91DAAB4E-655B-41A0-87F8-7FB5A7F696CC}" destId="{4F4781F3-57C3-4152-AAF6-2EE1CB344912}" srcOrd="2" destOrd="0" parTransId="{1D279098-7A57-411E-9BD1-12424D7D01AC}" sibTransId="{5698AD65-1AA5-4873-B2AF-0C80C7DABD39}"/>
    <dgm:cxn modelId="{992FD0C7-B665-424C-B8FA-FAD8DE175A9F}" type="presOf" srcId="{323E436B-F28F-4955-9353-D37A079CCB01}" destId="{7CF1552F-04F5-4133-850E-A069DBD46A13}" srcOrd="1" destOrd="0" presId="urn:microsoft.com/office/officeart/2005/8/layout/matrix1"/>
    <dgm:cxn modelId="{67407FEE-9DD4-4A62-ACCC-959EEB2F13D1}" type="presOf" srcId="{4F4781F3-57C3-4152-AAF6-2EE1CB344912}" destId="{E24D33A1-67F1-4488-89B2-3444DE44D466}" srcOrd="1" destOrd="0" presId="urn:microsoft.com/office/officeart/2005/8/layout/matrix1"/>
    <dgm:cxn modelId="{F3C6D0FC-6CF9-42F6-86F4-38BAA43FE82E}" type="presOf" srcId="{91DAAB4E-655B-41A0-87F8-7FB5A7F696CC}" destId="{7B3F9776-281B-4C46-8ECA-8FEDCBF9B909}" srcOrd="0" destOrd="0" presId="urn:microsoft.com/office/officeart/2005/8/layout/matrix1"/>
    <dgm:cxn modelId="{DB7FA7AD-DF5E-498C-B89F-DFB6A55A9E48}" type="presParOf" srcId="{068F67D0-8F7D-4157-B381-BBA9592D5338}" destId="{9281DE5A-D959-4BE6-B0E4-065A8A6BFC54}" srcOrd="0" destOrd="0" presId="urn:microsoft.com/office/officeart/2005/8/layout/matrix1"/>
    <dgm:cxn modelId="{5317BAB4-9A98-4708-B3D7-63F58E86C6B3}" type="presParOf" srcId="{9281DE5A-D959-4BE6-B0E4-065A8A6BFC54}" destId="{628F9713-561C-4781-9BEF-8880998228EC}" srcOrd="0" destOrd="0" presId="urn:microsoft.com/office/officeart/2005/8/layout/matrix1"/>
    <dgm:cxn modelId="{1C50525D-5969-4C0F-B96A-F86CA9578019}" type="presParOf" srcId="{9281DE5A-D959-4BE6-B0E4-065A8A6BFC54}" destId="{D0D73EF2-63F4-4DED-94DD-113F722C28FE}" srcOrd="1" destOrd="0" presId="urn:microsoft.com/office/officeart/2005/8/layout/matrix1"/>
    <dgm:cxn modelId="{3F4C58E1-356C-4CF9-AE70-FD5FE8EC8186}" type="presParOf" srcId="{9281DE5A-D959-4BE6-B0E4-065A8A6BFC54}" destId="{9DC88D9A-0EA1-4FB3-BB1E-9278369B199F}" srcOrd="2" destOrd="0" presId="urn:microsoft.com/office/officeart/2005/8/layout/matrix1"/>
    <dgm:cxn modelId="{4D93FE4F-D939-4D8B-AA4A-7754C1239243}" type="presParOf" srcId="{9281DE5A-D959-4BE6-B0E4-065A8A6BFC54}" destId="{5138B31E-5D37-41C7-84A1-0D18E63F1C60}" srcOrd="3" destOrd="0" presId="urn:microsoft.com/office/officeart/2005/8/layout/matrix1"/>
    <dgm:cxn modelId="{2C7B48B5-A8F1-4D6F-B94E-324E55941B62}" type="presParOf" srcId="{9281DE5A-D959-4BE6-B0E4-065A8A6BFC54}" destId="{387FE064-8AB1-4DB4-95F0-7F617E1A3EE3}" srcOrd="4" destOrd="0" presId="urn:microsoft.com/office/officeart/2005/8/layout/matrix1"/>
    <dgm:cxn modelId="{4F5279E0-C617-4E79-9BC4-26C0EF67B38E}" type="presParOf" srcId="{9281DE5A-D959-4BE6-B0E4-065A8A6BFC54}" destId="{E24D33A1-67F1-4488-89B2-3444DE44D466}" srcOrd="5" destOrd="0" presId="urn:microsoft.com/office/officeart/2005/8/layout/matrix1"/>
    <dgm:cxn modelId="{DD66BA66-A78B-409B-881E-4A442FDC065B}" type="presParOf" srcId="{9281DE5A-D959-4BE6-B0E4-065A8A6BFC54}" destId="{7A9CB4D4-D79C-4FF1-AEAE-90ADD4B485C4}" srcOrd="6" destOrd="0" presId="urn:microsoft.com/office/officeart/2005/8/layout/matrix1"/>
    <dgm:cxn modelId="{091449C0-A88E-4E1F-BD76-E1FE85E11EA9}" type="presParOf" srcId="{9281DE5A-D959-4BE6-B0E4-065A8A6BFC54}" destId="{7CF1552F-04F5-4133-850E-A069DBD46A13}" srcOrd="7" destOrd="0" presId="urn:microsoft.com/office/officeart/2005/8/layout/matrix1"/>
    <dgm:cxn modelId="{CDCF1213-63D2-42B9-A258-2CA89A0EAB17}" type="presParOf" srcId="{068F67D0-8F7D-4157-B381-BBA9592D5338}" destId="{7B3F9776-281B-4C46-8ECA-8FEDCBF9B909}" srcOrd="1" destOrd="0" presId="urn:microsoft.com/office/officeart/2005/8/layout/matrix1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F9713-561C-4781-9BEF-8880998228EC}">
      <dsp:nvSpPr>
        <dsp:cNvPr id="0" name=""/>
        <dsp:cNvSpPr/>
      </dsp:nvSpPr>
      <dsp:spPr>
        <a:xfrm rot="16200000">
          <a:off x="660950" y="-660950"/>
          <a:ext cx="2975051" cy="4296951"/>
        </a:xfrm>
        <a:prstGeom prst="round1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216000" rIns="14224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EUA</a:t>
          </a:r>
          <a:endParaRPr lang="pt-PT" sz="18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1808 – Congresso proibiu o tráfico.</a:t>
          </a:r>
          <a:br>
            <a:rPr lang="pt-PT" sz="1800" kern="1200" dirty="0"/>
          </a:br>
          <a:r>
            <a:rPr lang="pt-PT" sz="1800" kern="1200" dirty="0"/>
            <a:t>Mas o tráfico continuou em regime de contrabando.</a:t>
          </a:r>
          <a:br>
            <a:rPr lang="pt-PT" sz="500" kern="1200" dirty="0"/>
          </a:br>
          <a:br>
            <a:rPr lang="pt-PT" sz="500" kern="1200" dirty="0"/>
          </a:br>
          <a:r>
            <a:rPr lang="pt-PT" sz="1800" kern="1200" dirty="0"/>
            <a:t>1865 – Abolição definitiva da escravatura.</a:t>
          </a:r>
        </a:p>
      </dsp:txBody>
      <dsp:txXfrm rot="5400000">
        <a:off x="0" y="0"/>
        <a:ext cx="4296951" cy="2231288"/>
      </dsp:txXfrm>
    </dsp:sp>
    <dsp:sp modelId="{9DC88D9A-0EA1-4FB3-BB1E-9278369B199F}">
      <dsp:nvSpPr>
        <dsp:cNvPr id="0" name=""/>
        <dsp:cNvSpPr/>
      </dsp:nvSpPr>
      <dsp:spPr>
        <a:xfrm>
          <a:off x="4296951" y="0"/>
          <a:ext cx="4296951" cy="2975051"/>
        </a:xfrm>
        <a:prstGeom prst="round1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21600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FRANÇA</a:t>
          </a:r>
          <a:endParaRPr lang="pt-PT" sz="18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1794 –  Foi decretada a abolição da escravatura nas colónias.</a:t>
          </a:r>
          <a:br>
            <a:rPr lang="pt-PT" sz="500" kern="1200" dirty="0"/>
          </a:br>
          <a:endParaRPr lang="pt-PT" sz="5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1802 – O Consulado restabeleceu a escravatura nas colónias.</a:t>
          </a:r>
          <a:br>
            <a:rPr lang="pt-PT" sz="500" kern="1200" dirty="0"/>
          </a:br>
          <a:br>
            <a:rPr lang="pt-PT" sz="500" kern="1200" dirty="0"/>
          </a:br>
          <a:r>
            <a:rPr lang="pt-PT" sz="1800" kern="1200" dirty="0"/>
            <a:t>1848 – Abolição definitiva da escravatura.</a:t>
          </a:r>
        </a:p>
      </dsp:txBody>
      <dsp:txXfrm>
        <a:off x="4296951" y="0"/>
        <a:ext cx="4296951" cy="2231288"/>
      </dsp:txXfrm>
    </dsp:sp>
    <dsp:sp modelId="{387FE064-8AB1-4DB4-95F0-7F617E1A3EE3}">
      <dsp:nvSpPr>
        <dsp:cNvPr id="0" name=""/>
        <dsp:cNvSpPr/>
      </dsp:nvSpPr>
      <dsp:spPr>
        <a:xfrm rot="10800000">
          <a:off x="0" y="2975051"/>
          <a:ext cx="4296951" cy="2975051"/>
        </a:xfrm>
        <a:prstGeom prst="round1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21600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INGLATERRA</a:t>
          </a:r>
          <a:endParaRPr lang="pt-PT" sz="18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Condenação do tráfico de escravos a partir do final do século XVIII.</a:t>
          </a:r>
          <a:br>
            <a:rPr lang="pt-PT" sz="500" kern="1200" dirty="0"/>
          </a:br>
          <a:br>
            <a:rPr lang="pt-PT" sz="500" kern="1200" dirty="0"/>
          </a:br>
          <a:r>
            <a:rPr lang="pt-PT" sz="1800" kern="1200" dirty="0"/>
            <a:t>1807 – Abolição do tráfico de escravos.</a:t>
          </a:r>
          <a:br>
            <a:rPr lang="pt-PT" sz="500" kern="1200" dirty="0"/>
          </a:br>
          <a:br>
            <a:rPr lang="pt-PT" sz="500" kern="1200" dirty="0"/>
          </a:br>
          <a:r>
            <a:rPr lang="pt-PT" sz="1800" kern="1200" dirty="0"/>
            <a:t>1833 – Promulgação da abolição da escravatura.</a:t>
          </a:r>
        </a:p>
      </dsp:txBody>
      <dsp:txXfrm rot="10800000">
        <a:off x="0" y="3718813"/>
        <a:ext cx="4296951" cy="2231288"/>
      </dsp:txXfrm>
    </dsp:sp>
    <dsp:sp modelId="{7A9CB4D4-D79C-4FF1-AEAE-90ADD4B485C4}">
      <dsp:nvSpPr>
        <dsp:cNvPr id="0" name=""/>
        <dsp:cNvSpPr/>
      </dsp:nvSpPr>
      <dsp:spPr>
        <a:xfrm rot="5400000">
          <a:off x="4957901" y="2314101"/>
          <a:ext cx="2975051" cy="4296951"/>
        </a:xfrm>
        <a:prstGeom prst="round1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21600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PORTUGAL</a:t>
          </a:r>
          <a:endParaRPr lang="pt-PT" sz="18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1836 – Governo setembrista proibiu o tráfico de escravos nas colónias portuguesas.</a:t>
          </a:r>
          <a:br>
            <a:rPr lang="pt-PT" sz="500" kern="1200" dirty="0"/>
          </a:br>
          <a:br>
            <a:rPr lang="pt-PT" sz="500" kern="1200" dirty="0"/>
          </a:br>
          <a:r>
            <a:rPr lang="pt-PT" sz="1800" kern="1200" dirty="0"/>
            <a:t>1869 – Abolição definitiva da escravatura no Império Português.</a:t>
          </a:r>
        </a:p>
      </dsp:txBody>
      <dsp:txXfrm rot="-5400000">
        <a:off x="4296951" y="3718813"/>
        <a:ext cx="4296951" cy="2231288"/>
      </dsp:txXfrm>
    </dsp:sp>
    <dsp:sp modelId="{7B3F9776-281B-4C46-8ECA-8FEDCBF9B909}">
      <dsp:nvSpPr>
        <dsp:cNvPr id="0" name=""/>
        <dsp:cNvSpPr/>
      </dsp:nvSpPr>
      <dsp:spPr>
        <a:xfrm>
          <a:off x="1784884" y="2467046"/>
          <a:ext cx="5024132" cy="1016009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b="1" kern="1200" dirty="0">
              <a:solidFill>
                <a:schemeClr val="bg1"/>
              </a:solidFill>
            </a:rPr>
            <a:t>ABOLIÇÃO DO TRÁFICO DE ESCRAVOS E DA ESCRAVATURA</a:t>
          </a:r>
          <a:endParaRPr lang="pt-PT" sz="2500" kern="1200" dirty="0">
            <a:solidFill>
              <a:schemeClr val="bg1"/>
            </a:solidFill>
          </a:endParaRPr>
        </a:p>
      </dsp:txBody>
      <dsp:txXfrm>
        <a:off x="1834481" y="2516643"/>
        <a:ext cx="4924938" cy="91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-60000">
            <a:off x="449141" y="335803"/>
            <a:ext cx="7420984" cy="97725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 LEGADO</a:t>
            </a:r>
            <a:r>
              <a:rPr lang="pt-PT" sz="3600" b="1" baseline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DO LIBERALISMO</a:t>
            </a:r>
            <a:br>
              <a:rPr lang="pt-PT" sz="3600" b="1" baseline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pt-PT" sz="3600" b="1" baseline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NA PRIMEIRA METADE DO SÉC. XIX</a:t>
            </a:r>
            <a:endParaRPr lang="pt-PT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4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000">
                <a:srgbClr val="FFC000">
                  <a:shade val="30000"/>
                  <a:satMod val="115000"/>
                </a:srgbClr>
              </a:gs>
              <a:gs pos="72000">
                <a:srgbClr val="FFC000">
                  <a:shade val="67500"/>
                  <a:satMod val="115000"/>
                </a:srgbClr>
              </a:gs>
              <a:gs pos="100000">
                <a:srgbClr val="F6C1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249" y="140408"/>
            <a:ext cx="8778603" cy="34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 legado do liberalismo na primeira metade do séc. XIX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0" y="476672"/>
            <a:ext cx="9036495" cy="6296087"/>
          </a:xfrm>
          <a:custGeom>
            <a:avLst/>
            <a:gdLst>
              <a:gd name="connsiteX0" fmla="*/ 0 w 9200542"/>
              <a:gd name="connsiteY0" fmla="*/ 227981 h 6296087"/>
              <a:gd name="connsiteX1" fmla="*/ 227981 w 9200542"/>
              <a:gd name="connsiteY1" fmla="*/ 0 h 6296087"/>
              <a:gd name="connsiteX2" fmla="*/ 8972561 w 9200542"/>
              <a:gd name="connsiteY2" fmla="*/ 0 h 6296087"/>
              <a:gd name="connsiteX3" fmla="*/ 9200542 w 9200542"/>
              <a:gd name="connsiteY3" fmla="*/ 227981 h 6296087"/>
              <a:gd name="connsiteX4" fmla="*/ 9200542 w 9200542"/>
              <a:gd name="connsiteY4" fmla="*/ 6068106 h 6296087"/>
              <a:gd name="connsiteX5" fmla="*/ 8972561 w 9200542"/>
              <a:gd name="connsiteY5" fmla="*/ 6296087 h 6296087"/>
              <a:gd name="connsiteX6" fmla="*/ 227981 w 9200542"/>
              <a:gd name="connsiteY6" fmla="*/ 6296087 h 6296087"/>
              <a:gd name="connsiteX7" fmla="*/ 0 w 9200542"/>
              <a:gd name="connsiteY7" fmla="*/ 6068106 h 6296087"/>
              <a:gd name="connsiteX8" fmla="*/ 0 w 9200542"/>
              <a:gd name="connsiteY8" fmla="*/ 227981 h 6296087"/>
              <a:gd name="connsiteX0" fmla="*/ 0 w 9200542"/>
              <a:gd name="connsiteY0" fmla="*/ 6068106 h 6296087"/>
              <a:gd name="connsiteX1" fmla="*/ 227981 w 9200542"/>
              <a:gd name="connsiteY1" fmla="*/ 0 h 6296087"/>
              <a:gd name="connsiteX2" fmla="*/ 8972561 w 9200542"/>
              <a:gd name="connsiteY2" fmla="*/ 0 h 6296087"/>
              <a:gd name="connsiteX3" fmla="*/ 9200542 w 9200542"/>
              <a:gd name="connsiteY3" fmla="*/ 227981 h 6296087"/>
              <a:gd name="connsiteX4" fmla="*/ 9200542 w 9200542"/>
              <a:gd name="connsiteY4" fmla="*/ 6068106 h 6296087"/>
              <a:gd name="connsiteX5" fmla="*/ 8972561 w 9200542"/>
              <a:gd name="connsiteY5" fmla="*/ 6296087 h 6296087"/>
              <a:gd name="connsiteX6" fmla="*/ 227981 w 9200542"/>
              <a:gd name="connsiteY6" fmla="*/ 6296087 h 6296087"/>
              <a:gd name="connsiteX7" fmla="*/ 0 w 9200542"/>
              <a:gd name="connsiteY7" fmla="*/ 6068106 h 6296087"/>
              <a:gd name="connsiteX0" fmla="*/ 1093072 w 10065633"/>
              <a:gd name="connsiteY0" fmla="*/ 6296087 h 6296087"/>
              <a:gd name="connsiteX1" fmla="*/ 1093072 w 10065633"/>
              <a:gd name="connsiteY1" fmla="*/ 0 h 6296087"/>
              <a:gd name="connsiteX2" fmla="*/ 9837652 w 10065633"/>
              <a:gd name="connsiteY2" fmla="*/ 0 h 6296087"/>
              <a:gd name="connsiteX3" fmla="*/ 10065633 w 10065633"/>
              <a:gd name="connsiteY3" fmla="*/ 227981 h 6296087"/>
              <a:gd name="connsiteX4" fmla="*/ 10065633 w 10065633"/>
              <a:gd name="connsiteY4" fmla="*/ 6068106 h 6296087"/>
              <a:gd name="connsiteX5" fmla="*/ 9837652 w 10065633"/>
              <a:gd name="connsiteY5" fmla="*/ 6296087 h 6296087"/>
              <a:gd name="connsiteX6" fmla="*/ 1093072 w 10065633"/>
              <a:gd name="connsiteY6" fmla="*/ 6296087 h 6296087"/>
              <a:gd name="connsiteX0" fmla="*/ 1223279 w 10195840"/>
              <a:gd name="connsiteY0" fmla="*/ 6296087 h 6296087"/>
              <a:gd name="connsiteX1" fmla="*/ 1223279 w 10195840"/>
              <a:gd name="connsiteY1" fmla="*/ 0 h 6296087"/>
              <a:gd name="connsiteX2" fmla="*/ 9967859 w 10195840"/>
              <a:gd name="connsiteY2" fmla="*/ 0 h 6296087"/>
              <a:gd name="connsiteX3" fmla="*/ 10195840 w 10195840"/>
              <a:gd name="connsiteY3" fmla="*/ 227981 h 6296087"/>
              <a:gd name="connsiteX4" fmla="*/ 10195840 w 10195840"/>
              <a:gd name="connsiteY4" fmla="*/ 6068106 h 6296087"/>
              <a:gd name="connsiteX5" fmla="*/ 9967859 w 10195840"/>
              <a:gd name="connsiteY5" fmla="*/ 6296087 h 6296087"/>
              <a:gd name="connsiteX6" fmla="*/ 1223279 w 10195840"/>
              <a:gd name="connsiteY6" fmla="*/ 6296087 h 6296087"/>
              <a:gd name="connsiteX0" fmla="*/ 647747 w 9620308"/>
              <a:gd name="connsiteY0" fmla="*/ 6296087 h 6296087"/>
              <a:gd name="connsiteX1" fmla="*/ 647747 w 9620308"/>
              <a:gd name="connsiteY1" fmla="*/ 0 h 6296087"/>
              <a:gd name="connsiteX2" fmla="*/ 9392327 w 9620308"/>
              <a:gd name="connsiteY2" fmla="*/ 0 h 6296087"/>
              <a:gd name="connsiteX3" fmla="*/ 9620308 w 9620308"/>
              <a:gd name="connsiteY3" fmla="*/ 227981 h 6296087"/>
              <a:gd name="connsiteX4" fmla="*/ 9620308 w 9620308"/>
              <a:gd name="connsiteY4" fmla="*/ 6068106 h 6296087"/>
              <a:gd name="connsiteX5" fmla="*/ 9392327 w 9620308"/>
              <a:gd name="connsiteY5" fmla="*/ 6296087 h 6296087"/>
              <a:gd name="connsiteX6" fmla="*/ 647747 w 9620308"/>
              <a:gd name="connsiteY6" fmla="*/ 6296087 h 6296087"/>
              <a:gd name="connsiteX0" fmla="*/ 0 w 8972561"/>
              <a:gd name="connsiteY0" fmla="*/ 6296087 h 6296087"/>
              <a:gd name="connsiteX1" fmla="*/ 0 w 8972561"/>
              <a:gd name="connsiteY1" fmla="*/ 0 h 6296087"/>
              <a:gd name="connsiteX2" fmla="*/ 8744580 w 8972561"/>
              <a:gd name="connsiteY2" fmla="*/ 0 h 6296087"/>
              <a:gd name="connsiteX3" fmla="*/ 8972561 w 8972561"/>
              <a:gd name="connsiteY3" fmla="*/ 227981 h 6296087"/>
              <a:gd name="connsiteX4" fmla="*/ 8972561 w 8972561"/>
              <a:gd name="connsiteY4" fmla="*/ 6068106 h 6296087"/>
              <a:gd name="connsiteX5" fmla="*/ 8744580 w 8972561"/>
              <a:gd name="connsiteY5" fmla="*/ 6296087 h 6296087"/>
              <a:gd name="connsiteX6" fmla="*/ 0 w 8972561"/>
              <a:gd name="connsiteY6" fmla="*/ 6296087 h 629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2561" h="6296087">
                <a:moveTo>
                  <a:pt x="0" y="6296087"/>
                </a:moveTo>
                <a:lnTo>
                  <a:pt x="0" y="0"/>
                </a:lnTo>
                <a:lnTo>
                  <a:pt x="8744580" y="0"/>
                </a:lnTo>
                <a:cubicBezTo>
                  <a:pt x="8870490" y="0"/>
                  <a:pt x="8972561" y="102071"/>
                  <a:pt x="8972561" y="227981"/>
                </a:cubicBezTo>
                <a:lnTo>
                  <a:pt x="8972561" y="6068106"/>
                </a:lnTo>
                <a:cubicBezTo>
                  <a:pt x="8972561" y="6194016"/>
                  <a:pt x="8870490" y="6296087"/>
                  <a:pt x="8744580" y="6296087"/>
                </a:cubicBezTo>
                <a:lnTo>
                  <a:pt x="0" y="6296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381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6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B3477-BD88-42A2-B3F9-87C8D8D4F070}" type="datetimeFigureOut">
              <a:rPr lang="pt-PT" smtClean="0"/>
              <a:t>05/03/2026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77613-F28F-407C-9F32-C839D2E690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988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5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6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308473" y="5519592"/>
            <a:ext cx="385590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08473" y="2047885"/>
            <a:ext cx="451691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7453" y="1388125"/>
            <a:ext cx="0" cy="4153359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14" name="Forma livre 13"/>
          <p:cNvSpPr/>
          <p:nvPr/>
        </p:nvSpPr>
        <p:spPr>
          <a:xfrm>
            <a:off x="553541" y="1631916"/>
            <a:ext cx="3148126" cy="839948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Defesa da livre iniciativa</a:t>
            </a:r>
            <a:br>
              <a:rPr lang="pt-PT" sz="2000" b="1" dirty="0">
                <a:solidFill>
                  <a:schemeClr val="tx1"/>
                </a:solidFill>
              </a:rPr>
            </a:br>
            <a:r>
              <a:rPr lang="pt-PT" sz="2000" b="1" dirty="0">
                <a:solidFill>
                  <a:schemeClr val="tx1"/>
                </a:solidFill>
              </a:rPr>
              <a:t>e da livre concorrência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74698" y="534205"/>
            <a:ext cx="5532888" cy="88697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>
            <a:defPPr>
              <a:defRPr lang="pt-PT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800225">
              <a:lnSpc>
                <a:spcPct val="90000"/>
              </a:lnSpc>
              <a:spcAft>
                <a:spcPct val="35000"/>
              </a:spcAft>
            </a:pPr>
            <a:r>
              <a:rPr lang="pt-PT" sz="3600" dirty="0">
                <a:latin typeface="+mn-lt"/>
              </a:rPr>
              <a:t>LIBERALISMO ECONÓMICO</a:t>
            </a:r>
          </a:p>
        </p:txBody>
      </p:sp>
      <p:sp>
        <p:nvSpPr>
          <p:cNvPr id="10" name="Forma livre 13"/>
          <p:cNvSpPr/>
          <p:nvPr/>
        </p:nvSpPr>
        <p:spPr>
          <a:xfrm>
            <a:off x="553541" y="4864647"/>
            <a:ext cx="3126093" cy="1229768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Assente na ideia de prosperidade conseguida pelo trabalho, pelo lucro</a:t>
            </a:r>
            <a:br>
              <a:rPr lang="pt-PT" sz="2000" b="1" dirty="0">
                <a:solidFill>
                  <a:schemeClr val="tx1"/>
                </a:solidFill>
              </a:rPr>
            </a:br>
            <a:r>
              <a:rPr lang="pt-PT" sz="2000" b="1" dirty="0">
                <a:solidFill>
                  <a:schemeClr val="tx1"/>
                </a:solidFill>
              </a:rPr>
              <a:t>e pela poupança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08473" y="3093157"/>
            <a:ext cx="451691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18" name="Forma livre 13"/>
          <p:cNvSpPr/>
          <p:nvPr/>
        </p:nvSpPr>
        <p:spPr>
          <a:xfrm>
            <a:off x="553541" y="2699222"/>
            <a:ext cx="3148126" cy="839948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Defesa da propriedade privada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08474" y="4194845"/>
            <a:ext cx="3767767" cy="0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21" name="Forma livre 13"/>
          <p:cNvSpPr/>
          <p:nvPr/>
        </p:nvSpPr>
        <p:spPr>
          <a:xfrm>
            <a:off x="553541" y="3778875"/>
            <a:ext cx="3148126" cy="839948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Defesa da não intervenção</a:t>
            </a:r>
            <a:br>
              <a:rPr lang="pt-PT" sz="2000" b="1" dirty="0">
                <a:solidFill>
                  <a:schemeClr val="tx1"/>
                </a:solidFill>
              </a:rPr>
            </a:br>
            <a:r>
              <a:rPr lang="pt-PT" sz="2000" b="1" dirty="0">
                <a:solidFill>
                  <a:schemeClr val="tx1"/>
                </a:solidFill>
              </a:rPr>
              <a:t>do Estado na economia</a:t>
            </a:r>
          </a:p>
        </p:txBody>
      </p:sp>
      <p:sp>
        <p:nvSpPr>
          <p:cNvPr id="11" name="Forma livre 16"/>
          <p:cNvSpPr/>
          <p:nvPr/>
        </p:nvSpPr>
        <p:spPr>
          <a:xfrm>
            <a:off x="3933022" y="3056357"/>
            <a:ext cx="4990644" cy="2289743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763" rIns="4763" bIns="4763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>
                <a:solidFill>
                  <a:schemeClr val="tx1"/>
                </a:solidFill>
              </a:rPr>
              <a:t>O Estado devia assegurar as condições</a:t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>para o desenvolvimento económico: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aprovação de medidas que favorecessem a livre circulação de mercadorias (livre-cambismo);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promoção de políticas não-dirigistas;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garantia das regras de mercado</a:t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>(lei da oferta e da procura).</a:t>
            </a:r>
          </a:p>
        </p:txBody>
      </p:sp>
    </p:spTree>
    <p:extLst>
      <p:ext uri="{BB962C8B-B14F-4D97-AF65-F5344CB8AC3E}">
        <p14:creationId xmlns:p14="http://schemas.microsoft.com/office/powerpoint/2010/main" val="423489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38976" y="4846281"/>
            <a:ext cx="0" cy="90566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38982" y="5726191"/>
            <a:ext cx="384529" cy="0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8976" y="2114098"/>
            <a:ext cx="0" cy="90566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7453" y="1311007"/>
            <a:ext cx="0" cy="3249976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74698" y="534205"/>
            <a:ext cx="5532888" cy="88697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>
            <a:defPPr>
              <a:defRPr lang="pt-PT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800225">
              <a:lnSpc>
                <a:spcPct val="90000"/>
              </a:lnSpc>
              <a:spcAft>
                <a:spcPct val="35000"/>
              </a:spcAft>
            </a:pPr>
            <a:r>
              <a:rPr lang="pt-PT" sz="3600" dirty="0">
                <a:latin typeface="+mn-lt"/>
              </a:rPr>
              <a:t>LIBERALISMO ECONÓMICO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08476" y="1870287"/>
            <a:ext cx="384529" cy="0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08476" y="4536370"/>
            <a:ext cx="385588" cy="0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15" name="Forma livre 13"/>
          <p:cNvSpPr/>
          <p:nvPr/>
        </p:nvSpPr>
        <p:spPr>
          <a:xfrm>
            <a:off x="495288" y="4138263"/>
            <a:ext cx="3462939" cy="779886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O mercado tinha</a:t>
            </a:r>
            <a:br>
              <a:rPr lang="pt-PT" sz="2000" b="1" dirty="0">
                <a:solidFill>
                  <a:schemeClr val="tx1"/>
                </a:solidFill>
              </a:rPr>
            </a:br>
            <a:r>
              <a:rPr lang="pt-PT" sz="2000" b="1" dirty="0">
                <a:solidFill>
                  <a:schemeClr val="tx1"/>
                </a:solidFill>
              </a:rPr>
              <a:t>mecanismo autorreguladores</a:t>
            </a:r>
          </a:p>
        </p:txBody>
      </p:sp>
      <p:sp>
        <p:nvSpPr>
          <p:cNvPr id="17" name="Forma livre 16"/>
          <p:cNvSpPr/>
          <p:nvPr/>
        </p:nvSpPr>
        <p:spPr>
          <a:xfrm>
            <a:off x="786057" y="5053270"/>
            <a:ext cx="4744412" cy="1512781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763" rIns="4763" bIns="4763" numCol="1" spcCol="1270" anchor="ctr" anchorCtr="0">
            <a:noAutofit/>
          </a:bodyPr>
          <a:lstStyle/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Crises económicas entendidas como naturais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Crises económicas resolviam-se por si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Crises económicas serviam para restabelecer</a:t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>o equilíbrio no mercado</a:t>
            </a:r>
          </a:p>
        </p:txBody>
      </p:sp>
      <p:sp>
        <p:nvSpPr>
          <p:cNvPr id="21" name="Forma livre 13"/>
          <p:cNvSpPr/>
          <p:nvPr/>
        </p:nvSpPr>
        <p:spPr>
          <a:xfrm>
            <a:off x="495288" y="1545946"/>
            <a:ext cx="3462939" cy="656690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Fim dos obstáculos feudais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38982" y="2994008"/>
            <a:ext cx="384529" cy="0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11" name="Forma livre 16"/>
          <p:cNvSpPr/>
          <p:nvPr/>
        </p:nvSpPr>
        <p:spPr>
          <a:xfrm>
            <a:off x="786057" y="2354141"/>
            <a:ext cx="4744412" cy="1292500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763" rIns="4763" bIns="4763" numCol="1" spcCol="1270" anchor="ctr" anchorCtr="0">
            <a:noAutofit/>
          </a:bodyPr>
          <a:lstStyle/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Abolição das guildas e corporações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Abolição dos monopólios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Abolição de barreiras à circulação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52810" y="2325614"/>
            <a:ext cx="2961531" cy="4228095"/>
            <a:chOff x="5752811" y="1809136"/>
            <a:chExt cx="2675093" cy="3819155"/>
          </a:xfrm>
        </p:grpSpPr>
        <p:pic>
          <p:nvPicPr>
            <p:cNvPr id="22" name="Imagem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830"/>
            <a:stretch/>
          </p:blipFill>
          <p:spPr>
            <a:xfrm>
              <a:off x="5752811" y="1809136"/>
              <a:ext cx="2675093" cy="381915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" name="CaixaDeTexto 15"/>
            <p:cNvSpPr txBox="1"/>
            <p:nvPr/>
          </p:nvSpPr>
          <p:spPr>
            <a:xfrm>
              <a:off x="5769969" y="5029299"/>
              <a:ext cx="264691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>
                <a:defRPr sz="1200" b="1"/>
              </a:lvl1pPr>
            </a:lstStyle>
            <a:p>
              <a:r>
                <a:rPr lang="pt-PT" sz="1600" dirty="0"/>
                <a:t>Adam Smith foi o fundador</a:t>
              </a:r>
              <a:br>
                <a:rPr lang="pt-PT" sz="1600" dirty="0"/>
              </a:br>
              <a:r>
                <a:rPr lang="pt-PT" sz="1600" dirty="0"/>
                <a:t>do liberalismo económico.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2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H="1">
            <a:off x="4737255" y="3379595"/>
            <a:ext cx="286437" cy="0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001655" y="1178803"/>
            <a:ext cx="0" cy="221439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001659" y="1198255"/>
            <a:ext cx="451691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001659" y="2564346"/>
            <a:ext cx="451691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001659" y="3930438"/>
            <a:ext cx="451691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001659" y="5010092"/>
            <a:ext cx="451691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001659" y="5891442"/>
            <a:ext cx="451691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001655" y="3195028"/>
            <a:ext cx="0" cy="2723645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28" name="Forma livre 27"/>
          <p:cNvSpPr/>
          <p:nvPr/>
        </p:nvSpPr>
        <p:spPr>
          <a:xfrm>
            <a:off x="5244030" y="508072"/>
            <a:ext cx="3855904" cy="1395387"/>
          </a:xfrm>
          <a:custGeom>
            <a:avLst/>
            <a:gdLst>
              <a:gd name="connsiteX0" fmla="*/ 0 w 2009673"/>
              <a:gd name="connsiteY0" fmla="*/ 0 h 1952409"/>
              <a:gd name="connsiteX1" fmla="*/ 2009673 w 2009673"/>
              <a:gd name="connsiteY1" fmla="*/ 0 h 1952409"/>
              <a:gd name="connsiteX2" fmla="*/ 2009673 w 2009673"/>
              <a:gd name="connsiteY2" fmla="*/ 1952409 h 1952409"/>
              <a:gd name="connsiteX3" fmla="*/ 0 w 2009673"/>
              <a:gd name="connsiteY3" fmla="*/ 1952409 h 1952409"/>
              <a:gd name="connsiteX4" fmla="*/ 0 w 2009673"/>
              <a:gd name="connsiteY4" fmla="*/ 0 h 195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673" h="1952409">
                <a:moveTo>
                  <a:pt x="0" y="0"/>
                </a:moveTo>
                <a:lnTo>
                  <a:pt x="2009673" y="0"/>
                </a:lnTo>
                <a:lnTo>
                  <a:pt x="2009673" y="1952409"/>
                </a:lnTo>
                <a:lnTo>
                  <a:pt x="0" y="195240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4763" rIns="4763" bIns="4763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>
                <a:solidFill>
                  <a:schemeClr val="tx1"/>
                </a:solidFill>
              </a:rPr>
              <a:t>Criação de associações</a:t>
            </a:r>
            <a:br>
              <a:rPr lang="pt-PT" sz="2000" dirty="0">
                <a:solidFill>
                  <a:schemeClr val="tx1"/>
                </a:solidFill>
              </a:rPr>
            </a:br>
            <a:r>
              <a:rPr lang="pt-PT" sz="2000" dirty="0">
                <a:solidFill>
                  <a:schemeClr val="tx1"/>
                </a:solidFill>
              </a:rPr>
              <a:t>abolicionistas na Europa</a:t>
            </a:r>
            <a:br>
              <a:rPr lang="pt-PT" sz="2000" dirty="0">
                <a:solidFill>
                  <a:schemeClr val="tx1"/>
                </a:solidFill>
              </a:rPr>
            </a:br>
            <a:r>
              <a:rPr lang="pt-PT" sz="2000" dirty="0">
                <a:solidFill>
                  <a:schemeClr val="tx1"/>
                </a:solidFill>
              </a:rPr>
              <a:t>e nos Estados Unidos: </a:t>
            </a:r>
            <a:br>
              <a:rPr lang="pt-PT" sz="2000" dirty="0">
                <a:solidFill>
                  <a:schemeClr val="tx1"/>
                </a:solidFill>
              </a:rPr>
            </a:br>
            <a:r>
              <a:rPr lang="pt-PT" sz="2000" dirty="0">
                <a:solidFill>
                  <a:schemeClr val="tx1"/>
                </a:solidFill>
              </a:rPr>
              <a:t>denúncia das práticas esclavagistas.</a:t>
            </a:r>
          </a:p>
        </p:txBody>
      </p:sp>
      <p:sp>
        <p:nvSpPr>
          <p:cNvPr id="29" name="Forma livre 28"/>
          <p:cNvSpPr/>
          <p:nvPr/>
        </p:nvSpPr>
        <p:spPr>
          <a:xfrm>
            <a:off x="5255048" y="2021827"/>
            <a:ext cx="3845132" cy="1077855"/>
          </a:xfrm>
          <a:custGeom>
            <a:avLst/>
            <a:gdLst>
              <a:gd name="connsiteX0" fmla="*/ 0 w 2009673"/>
              <a:gd name="connsiteY0" fmla="*/ 0 h 612705"/>
              <a:gd name="connsiteX1" fmla="*/ 2009673 w 2009673"/>
              <a:gd name="connsiteY1" fmla="*/ 0 h 612705"/>
              <a:gd name="connsiteX2" fmla="*/ 2009673 w 2009673"/>
              <a:gd name="connsiteY2" fmla="*/ 612705 h 612705"/>
              <a:gd name="connsiteX3" fmla="*/ 0 w 2009673"/>
              <a:gd name="connsiteY3" fmla="*/ 612705 h 612705"/>
              <a:gd name="connsiteX4" fmla="*/ 0 w 2009673"/>
              <a:gd name="connsiteY4" fmla="*/ 0 h 61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673" h="612705">
                <a:moveTo>
                  <a:pt x="0" y="0"/>
                </a:moveTo>
                <a:lnTo>
                  <a:pt x="2009673" y="0"/>
                </a:lnTo>
                <a:lnTo>
                  <a:pt x="2009673" y="612705"/>
                </a:lnTo>
                <a:lnTo>
                  <a:pt x="0" y="6127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4763" rIns="4763" bIns="4763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>
                <a:solidFill>
                  <a:schemeClr val="tx1"/>
                </a:solidFill>
              </a:rPr>
              <a:t>Revolução Industrial fez</a:t>
            </a:r>
            <a:br>
              <a:rPr lang="pt-PT" sz="2000" dirty="0">
                <a:solidFill>
                  <a:schemeClr val="tx1"/>
                </a:solidFill>
              </a:rPr>
            </a:br>
            <a:r>
              <a:rPr lang="pt-PT" sz="2000" dirty="0">
                <a:solidFill>
                  <a:schemeClr val="tx1"/>
                </a:solidFill>
              </a:rPr>
              <a:t>diminuir os interesses em torno</a:t>
            </a:r>
            <a:br>
              <a:rPr lang="pt-PT" sz="2000" dirty="0">
                <a:solidFill>
                  <a:schemeClr val="tx1"/>
                </a:solidFill>
              </a:rPr>
            </a:br>
            <a:r>
              <a:rPr lang="pt-PT" sz="2000" dirty="0">
                <a:solidFill>
                  <a:schemeClr val="tx1"/>
                </a:solidFill>
              </a:rPr>
              <a:t>do tráfico de escravos.</a:t>
            </a:r>
          </a:p>
        </p:txBody>
      </p:sp>
      <p:sp>
        <p:nvSpPr>
          <p:cNvPr id="30" name="Forma livre 29"/>
          <p:cNvSpPr/>
          <p:nvPr/>
        </p:nvSpPr>
        <p:spPr>
          <a:xfrm>
            <a:off x="5244030" y="3237429"/>
            <a:ext cx="3855904" cy="1255275"/>
          </a:xfrm>
          <a:custGeom>
            <a:avLst/>
            <a:gdLst>
              <a:gd name="connsiteX0" fmla="*/ 0 w 2009673"/>
              <a:gd name="connsiteY0" fmla="*/ 0 h 1001528"/>
              <a:gd name="connsiteX1" fmla="*/ 2009673 w 2009673"/>
              <a:gd name="connsiteY1" fmla="*/ 0 h 1001528"/>
              <a:gd name="connsiteX2" fmla="*/ 2009673 w 2009673"/>
              <a:gd name="connsiteY2" fmla="*/ 1001528 h 1001528"/>
              <a:gd name="connsiteX3" fmla="*/ 0 w 2009673"/>
              <a:gd name="connsiteY3" fmla="*/ 1001528 h 1001528"/>
              <a:gd name="connsiteX4" fmla="*/ 0 w 2009673"/>
              <a:gd name="connsiteY4" fmla="*/ 0 h 100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673" h="1001528">
                <a:moveTo>
                  <a:pt x="0" y="0"/>
                </a:moveTo>
                <a:lnTo>
                  <a:pt x="2009673" y="0"/>
                </a:lnTo>
                <a:lnTo>
                  <a:pt x="2009673" y="1001528"/>
                </a:lnTo>
                <a:lnTo>
                  <a:pt x="0" y="1001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4763" rIns="4763" bIns="4763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>
                <a:solidFill>
                  <a:schemeClr val="tx1"/>
                </a:solidFill>
              </a:rPr>
              <a:t>O liberalismo económico condena o esclavagismo, que considera um</a:t>
            </a:r>
            <a:br>
              <a:rPr lang="pt-PT" sz="2000" dirty="0">
                <a:solidFill>
                  <a:schemeClr val="tx1"/>
                </a:solidFill>
              </a:rPr>
            </a:br>
            <a:r>
              <a:rPr lang="pt-PT" sz="2000" dirty="0">
                <a:solidFill>
                  <a:schemeClr val="tx1"/>
                </a:solidFill>
              </a:rPr>
              <a:t>fator condicionante do</a:t>
            </a:r>
            <a:br>
              <a:rPr lang="pt-PT" sz="2000" dirty="0">
                <a:solidFill>
                  <a:schemeClr val="tx1"/>
                </a:solidFill>
              </a:rPr>
            </a:br>
            <a:r>
              <a:rPr lang="pt-PT" sz="2000" dirty="0">
                <a:solidFill>
                  <a:schemeClr val="tx1"/>
                </a:solidFill>
              </a:rPr>
              <a:t>desenvolvimento económico.</a:t>
            </a:r>
          </a:p>
        </p:txBody>
      </p:sp>
      <p:sp>
        <p:nvSpPr>
          <p:cNvPr id="31" name="Forma livre 30"/>
          <p:cNvSpPr/>
          <p:nvPr/>
        </p:nvSpPr>
        <p:spPr>
          <a:xfrm>
            <a:off x="5244030" y="4636079"/>
            <a:ext cx="3855904" cy="698126"/>
          </a:xfrm>
          <a:custGeom>
            <a:avLst/>
            <a:gdLst>
              <a:gd name="connsiteX0" fmla="*/ 0 w 2009673"/>
              <a:gd name="connsiteY0" fmla="*/ 0 h 612705"/>
              <a:gd name="connsiteX1" fmla="*/ 2009673 w 2009673"/>
              <a:gd name="connsiteY1" fmla="*/ 0 h 612705"/>
              <a:gd name="connsiteX2" fmla="*/ 2009673 w 2009673"/>
              <a:gd name="connsiteY2" fmla="*/ 612705 h 612705"/>
              <a:gd name="connsiteX3" fmla="*/ 0 w 2009673"/>
              <a:gd name="connsiteY3" fmla="*/ 612705 h 612705"/>
              <a:gd name="connsiteX4" fmla="*/ 0 w 2009673"/>
              <a:gd name="connsiteY4" fmla="*/ 0 h 61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673" h="612705">
                <a:moveTo>
                  <a:pt x="0" y="0"/>
                </a:moveTo>
                <a:lnTo>
                  <a:pt x="2009673" y="0"/>
                </a:lnTo>
                <a:lnTo>
                  <a:pt x="2009673" y="612705"/>
                </a:lnTo>
                <a:lnTo>
                  <a:pt x="0" y="6127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4763" rIns="4763" bIns="4763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>
                <a:solidFill>
                  <a:schemeClr val="tx1"/>
                </a:solidFill>
              </a:rPr>
              <a:t>Insurreições de escravos</a:t>
            </a:r>
            <a:br>
              <a:rPr lang="pt-PT" sz="2000" dirty="0">
                <a:solidFill>
                  <a:schemeClr val="tx1"/>
                </a:solidFill>
              </a:rPr>
            </a:br>
            <a:r>
              <a:rPr lang="pt-PT" sz="2000" dirty="0">
                <a:solidFill>
                  <a:schemeClr val="tx1"/>
                </a:solidFill>
              </a:rPr>
              <a:t>tornaram-se mais frequentes.</a:t>
            </a:r>
          </a:p>
        </p:txBody>
      </p:sp>
      <p:sp>
        <p:nvSpPr>
          <p:cNvPr id="4096" name="Forma livre 4095"/>
          <p:cNvSpPr/>
          <p:nvPr/>
        </p:nvSpPr>
        <p:spPr>
          <a:xfrm>
            <a:off x="5244030" y="5484547"/>
            <a:ext cx="3855904" cy="767939"/>
          </a:xfrm>
          <a:custGeom>
            <a:avLst/>
            <a:gdLst>
              <a:gd name="connsiteX0" fmla="*/ 0 w 2009673"/>
              <a:gd name="connsiteY0" fmla="*/ 0 h 612705"/>
              <a:gd name="connsiteX1" fmla="*/ 2009673 w 2009673"/>
              <a:gd name="connsiteY1" fmla="*/ 0 h 612705"/>
              <a:gd name="connsiteX2" fmla="*/ 2009673 w 2009673"/>
              <a:gd name="connsiteY2" fmla="*/ 612705 h 612705"/>
              <a:gd name="connsiteX3" fmla="*/ 0 w 2009673"/>
              <a:gd name="connsiteY3" fmla="*/ 612705 h 612705"/>
              <a:gd name="connsiteX4" fmla="*/ 0 w 2009673"/>
              <a:gd name="connsiteY4" fmla="*/ 0 h 61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673" h="612705">
                <a:moveTo>
                  <a:pt x="0" y="0"/>
                </a:moveTo>
                <a:lnTo>
                  <a:pt x="2009673" y="0"/>
                </a:lnTo>
                <a:lnTo>
                  <a:pt x="2009673" y="612705"/>
                </a:lnTo>
                <a:lnTo>
                  <a:pt x="0" y="6127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4763" rIns="4763" bIns="4763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>
                <a:solidFill>
                  <a:schemeClr val="tx1"/>
                </a:solidFill>
              </a:rPr>
              <a:t>Inúmeros intelectuais defendem</a:t>
            </a:r>
            <a:br>
              <a:rPr lang="pt-PT" sz="2000" dirty="0">
                <a:solidFill>
                  <a:schemeClr val="tx1"/>
                </a:solidFill>
              </a:rPr>
            </a:br>
            <a:r>
              <a:rPr lang="pt-PT" sz="2000" dirty="0">
                <a:solidFill>
                  <a:schemeClr val="tx1"/>
                </a:solidFill>
              </a:rPr>
              <a:t>o fim da escravatura.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10624" y="3822852"/>
            <a:ext cx="2278425" cy="2964167"/>
            <a:chOff x="3002369" y="4006944"/>
            <a:chExt cx="1823114" cy="237182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5" t="6991" r="7249" b="25970"/>
            <a:stretch/>
          </p:blipFill>
          <p:spPr bwMode="auto">
            <a:xfrm>
              <a:off x="3013384" y="4006944"/>
              <a:ext cx="1812099" cy="23718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5" name="CaixaDeTexto 34"/>
            <p:cNvSpPr txBox="1"/>
            <p:nvPr/>
          </p:nvSpPr>
          <p:spPr>
            <a:xfrm>
              <a:off x="3002369" y="5873169"/>
              <a:ext cx="1812098" cy="4855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>
                <a:defRPr sz="1100" b="1"/>
              </a:lvl1pPr>
            </a:lstStyle>
            <a:p>
              <a:r>
                <a:rPr lang="pt-PT" sz="1200" dirty="0" err="1"/>
                <a:t>Toussaint</a:t>
              </a:r>
              <a:r>
                <a:rPr lang="pt-PT" sz="1200" dirty="0"/>
                <a:t> </a:t>
              </a:r>
              <a:r>
                <a:rPr lang="pt-PT" sz="1200" dirty="0" err="1"/>
                <a:t>Louverture</a:t>
              </a:r>
              <a:r>
                <a:rPr lang="pt-PT" sz="1200" dirty="0"/>
                <a:t>, líder do movimento de independência do Haiti.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297453" y="1178803"/>
            <a:ext cx="0" cy="221439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08476" y="1738083"/>
            <a:ext cx="384529" cy="0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37" name="Forma livre 13"/>
          <p:cNvSpPr/>
          <p:nvPr/>
        </p:nvSpPr>
        <p:spPr>
          <a:xfrm>
            <a:off x="429186" y="1470728"/>
            <a:ext cx="4407218" cy="542719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Defesa dos direitos naturais do Homem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308476" y="2388079"/>
            <a:ext cx="384529" cy="0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41" name="Forma livre 13"/>
          <p:cNvSpPr/>
          <p:nvPr/>
        </p:nvSpPr>
        <p:spPr>
          <a:xfrm>
            <a:off x="429186" y="2120724"/>
            <a:ext cx="4407218" cy="542719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Valorização do indivíduo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308476" y="3369911"/>
            <a:ext cx="384529" cy="0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43" name="Forma livre 13"/>
          <p:cNvSpPr/>
          <p:nvPr/>
        </p:nvSpPr>
        <p:spPr>
          <a:xfrm>
            <a:off x="429186" y="3045570"/>
            <a:ext cx="4407218" cy="656690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Condenação do tráfico de escravos</a:t>
            </a:r>
            <a:br>
              <a:rPr lang="pt-PT" sz="2000" b="1" dirty="0">
                <a:solidFill>
                  <a:schemeClr val="tx1"/>
                </a:solidFill>
              </a:rPr>
            </a:br>
            <a:r>
              <a:rPr lang="pt-PT" sz="2000" b="1" dirty="0">
                <a:solidFill>
                  <a:schemeClr val="tx1"/>
                </a:solidFill>
              </a:rPr>
              <a:t>e da escravatura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74698" y="611173"/>
            <a:ext cx="3340531" cy="73303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>
            <a:defPPr>
              <a:defRPr lang="pt-PT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800225">
              <a:lnSpc>
                <a:spcPct val="90000"/>
              </a:lnSpc>
              <a:spcAft>
                <a:spcPct val="35000"/>
              </a:spcAft>
            </a:pPr>
            <a:r>
              <a:rPr lang="pt-PT" sz="3600" dirty="0">
                <a:latin typeface="+mn-lt"/>
              </a:rPr>
              <a:t>LIBERALISMO</a:t>
            </a:r>
          </a:p>
        </p:txBody>
      </p:sp>
    </p:spTree>
    <p:extLst>
      <p:ext uri="{BB962C8B-B14F-4D97-AF65-F5344CB8AC3E}">
        <p14:creationId xmlns:p14="http://schemas.microsoft.com/office/powerpoint/2010/main" val="387647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05425597"/>
              </p:ext>
            </p:extLst>
          </p:nvPr>
        </p:nvGraphicFramePr>
        <p:xfrm>
          <a:off x="307727" y="641235"/>
          <a:ext cx="8593902" cy="5950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98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1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8" y="693760"/>
            <a:ext cx="2855329" cy="3471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11326" r="9836"/>
          <a:stretch/>
        </p:blipFill>
        <p:spPr>
          <a:xfrm>
            <a:off x="2020455" y="2358485"/>
            <a:ext cx="2552436" cy="3481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478" y="696606"/>
            <a:ext cx="2475674" cy="3461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7884" r="1449"/>
          <a:stretch/>
        </p:blipFill>
        <p:spPr>
          <a:xfrm>
            <a:off x="6275793" y="2344604"/>
            <a:ext cx="2713971" cy="3501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64883" y="6104395"/>
            <a:ext cx="8170166" cy="576532"/>
          </a:xfr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tIns="36000" bIns="0" anchor="ctr">
            <a:noAutofit/>
          </a:bodyPr>
          <a:lstStyle/>
          <a:p>
            <a:pPr marL="0" indent="0" algn="ctr">
              <a:buNone/>
            </a:pPr>
            <a:r>
              <a:rPr lang="pt-PT" sz="2400" b="1" dirty="0"/>
              <a:t>O ESTADO COMO GARANTE DA ORDEM LIBERAL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228837" y="3794149"/>
            <a:ext cx="1335557" cy="33855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600" b="1" dirty="0">
                <a:solidFill>
                  <a:srgbClr val="000000"/>
                </a:solidFill>
              </a:rPr>
              <a:t>Adam Smith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046621" y="5490745"/>
            <a:ext cx="1919452" cy="33855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600" b="1" dirty="0">
                <a:solidFill>
                  <a:srgbClr val="000000"/>
                </a:solidFill>
              </a:rPr>
              <a:t>Benjamin </a:t>
            </a:r>
            <a:r>
              <a:rPr lang="pt-PT" altLang="pt-PT" sz="1600" b="1" dirty="0" err="1">
                <a:solidFill>
                  <a:srgbClr val="000000"/>
                </a:solidFill>
              </a:rPr>
              <a:t>Constant</a:t>
            </a:r>
            <a:endParaRPr lang="pt-PT" altLang="pt-PT" sz="1600" b="1" dirty="0">
              <a:solidFill>
                <a:srgbClr val="000000"/>
              </a:solidFill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261011" y="3794149"/>
            <a:ext cx="1599962" cy="33855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600" b="1" dirty="0">
                <a:solidFill>
                  <a:srgbClr val="000000"/>
                </a:solidFill>
              </a:rPr>
              <a:t>François </a:t>
            </a:r>
            <a:r>
              <a:rPr lang="pt-PT" altLang="pt-PT" sz="1600" b="1" dirty="0" err="1">
                <a:solidFill>
                  <a:srgbClr val="000000"/>
                </a:solidFill>
              </a:rPr>
              <a:t>Guizot</a:t>
            </a:r>
            <a:endParaRPr lang="pt-PT" altLang="pt-PT" sz="1600" b="1" dirty="0">
              <a:solidFill>
                <a:srgbClr val="000000"/>
              </a:solidFill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310149" y="5490745"/>
            <a:ext cx="1522844" cy="33855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600" b="1" dirty="0">
                <a:solidFill>
                  <a:srgbClr val="000000"/>
                </a:solidFill>
              </a:rPr>
              <a:t>David Ricardo</a:t>
            </a:r>
          </a:p>
        </p:txBody>
      </p:sp>
    </p:spTree>
    <p:extLst>
      <p:ext uri="{BB962C8B-B14F-4D97-AF65-F5344CB8AC3E}">
        <p14:creationId xmlns:p14="http://schemas.microsoft.com/office/powerpoint/2010/main" val="423264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Elbow Connector 43"/>
          <p:cNvCxnSpPr/>
          <p:nvPr/>
        </p:nvCxnSpPr>
        <p:spPr>
          <a:xfrm rot="16200000" flipH="1">
            <a:off x="5010310" y="2051501"/>
            <a:ext cx="431424" cy="426692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6200000" flipH="1">
            <a:off x="4489675" y="2318745"/>
            <a:ext cx="1472692" cy="426693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16200000" flipH="1">
            <a:off x="4549027" y="3504936"/>
            <a:ext cx="1353993" cy="426692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16200000" flipH="1">
            <a:off x="4489676" y="4688170"/>
            <a:ext cx="1472692" cy="426693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22452" y="2249726"/>
            <a:ext cx="3600000" cy="461665"/>
          </a:xfrm>
          <a:prstGeom prst="rect">
            <a:avLst/>
          </a:prstGeom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pt-PT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dk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pt-PT" dirty="0"/>
              <a:t>Súbditos</a:t>
            </a:r>
            <a:endParaRPr lang="pt-PT" altLang="pt-PT" b="0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922452" y="2840769"/>
            <a:ext cx="3600000" cy="1318051"/>
          </a:xfrm>
          <a:prstGeom prst="rect">
            <a:avLst/>
          </a:prstGeom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pt-PT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dk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/>
              <a:t>Indivíduos sujeitos a obrigações, dotados ou não de privilégios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22452" y="4283278"/>
            <a:ext cx="3600000" cy="757130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pt-PT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dk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>
                <a:solidFill>
                  <a:schemeClr val="bg1"/>
                </a:solidFill>
              </a:rPr>
              <a:t>Sem poder participativo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922452" y="5186662"/>
            <a:ext cx="3600000" cy="757130"/>
          </a:xfrm>
          <a:prstGeom prst="rect">
            <a:avLst/>
          </a:prstGeom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pt-PT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dk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/>
              <a:t>Sujeitos à vontade régia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754499" y="768761"/>
            <a:ext cx="3728488" cy="12787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>
            <a:defPPr>
              <a:defRPr lang="pt-PT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433388">
              <a:lnSpc>
                <a:spcPct val="90000"/>
              </a:lnSpc>
              <a:spcAft>
                <a:spcPct val="35000"/>
              </a:spcAft>
            </a:pPr>
            <a:r>
              <a:rPr lang="pt-PT" sz="2800" b="0" dirty="0"/>
              <a:t>Sociedade liberal</a:t>
            </a:r>
          </a:p>
        </p:txBody>
      </p:sp>
      <p:cxnSp>
        <p:nvCxnSpPr>
          <p:cNvPr id="34" name="Elbow Connector 33"/>
          <p:cNvCxnSpPr>
            <a:endCxn id="16" idx="1"/>
          </p:cNvCxnSpPr>
          <p:nvPr/>
        </p:nvCxnSpPr>
        <p:spPr>
          <a:xfrm rot="16200000" flipH="1">
            <a:off x="493394" y="2051501"/>
            <a:ext cx="431424" cy="426692"/>
          </a:xfrm>
          <a:prstGeom prst="bentConnector2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18" idx="1"/>
          </p:cNvCxnSpPr>
          <p:nvPr/>
        </p:nvCxnSpPr>
        <p:spPr>
          <a:xfrm rot="16200000" flipH="1">
            <a:off x="-27241" y="2550102"/>
            <a:ext cx="1472692" cy="426693"/>
          </a:xfrm>
          <a:prstGeom prst="bentConnector2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6200000" flipH="1">
            <a:off x="32110" y="3792168"/>
            <a:ext cx="1353993" cy="426692"/>
          </a:xfrm>
          <a:prstGeom prst="bentConnector2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16200000" flipH="1">
            <a:off x="-27241" y="4588224"/>
            <a:ext cx="1472692" cy="426693"/>
          </a:xfrm>
          <a:prstGeom prst="bentConnector2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99152" y="768761"/>
            <a:ext cx="4422592" cy="1278743"/>
          </a:xfrm>
          <a:prstGeom prst="rect">
            <a:avLst/>
          </a:prstGeom>
          <a:solidFill>
            <a:srgbClr val="9933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>
            <a:defPPr>
              <a:defRPr lang="pt-PT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433388">
              <a:lnSpc>
                <a:spcPct val="90000"/>
              </a:lnSpc>
              <a:spcAft>
                <a:spcPct val="35000"/>
              </a:spcAft>
            </a:pPr>
            <a:r>
              <a:rPr lang="pt-PT" sz="2800" dirty="0"/>
              <a:t>Sociedade do Antigo Regime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296145" y="2249726"/>
            <a:ext cx="3600000" cy="461665"/>
          </a:xfrm>
          <a:prstGeom prst="rect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pt-PT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dk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pt-PT" dirty="0"/>
              <a:t>Cidadãos</a:t>
            </a:r>
            <a:endParaRPr lang="pt-PT" altLang="pt-PT" b="0" dirty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299786" y="2840769"/>
            <a:ext cx="3600000" cy="757130"/>
          </a:xfrm>
          <a:prstGeom prst="rect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pt-PT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dk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/>
              <a:t>Indivíduos dotados de direitos próprios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5307164" y="5264574"/>
            <a:ext cx="3600000" cy="757130"/>
          </a:xfrm>
          <a:prstGeom prst="rect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pt-PT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dk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/>
              <a:t>Inerentes à própria condição humana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307164" y="3716154"/>
            <a:ext cx="3600000" cy="1421928"/>
          </a:xfrm>
          <a:prstGeom prst="rect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pt-PT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dk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/>
              <a:t>Inalienáveis e imprescindíveis, a legitimação do poder político</a:t>
            </a:r>
          </a:p>
        </p:txBody>
      </p:sp>
    </p:spTree>
    <p:extLst>
      <p:ext uri="{BB962C8B-B14F-4D97-AF65-F5344CB8AC3E}">
        <p14:creationId xmlns:p14="http://schemas.microsoft.com/office/powerpoint/2010/main" val="30625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 flipH="1" flipV="1">
            <a:off x="3514377" y="5497415"/>
            <a:ext cx="517793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3514377" y="1674561"/>
            <a:ext cx="517793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514377" y="3294039"/>
            <a:ext cx="517793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3171019" y="4493043"/>
            <a:ext cx="894202" cy="1837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4060" y="1333039"/>
            <a:ext cx="0" cy="277625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13" name="Forma livre 12"/>
          <p:cNvSpPr/>
          <p:nvPr/>
        </p:nvSpPr>
        <p:spPr>
          <a:xfrm>
            <a:off x="274775" y="841177"/>
            <a:ext cx="2955673" cy="622304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400" b="1" dirty="0">
                <a:solidFill>
                  <a:schemeClr val="tx1"/>
                </a:solidFill>
              </a:rPr>
              <a:t>Individual</a:t>
            </a:r>
          </a:p>
        </p:txBody>
      </p:sp>
      <p:sp>
        <p:nvSpPr>
          <p:cNvPr id="14" name="Forma livre 13"/>
          <p:cNvSpPr/>
          <p:nvPr/>
        </p:nvSpPr>
        <p:spPr>
          <a:xfrm>
            <a:off x="242906" y="3990717"/>
            <a:ext cx="2997285" cy="1016337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400" b="1" dirty="0">
                <a:solidFill>
                  <a:schemeClr val="tx1"/>
                </a:solidFill>
              </a:rPr>
              <a:t>Estado como garante das liberdades</a:t>
            </a:r>
          </a:p>
        </p:txBody>
      </p:sp>
      <p:sp>
        <p:nvSpPr>
          <p:cNvPr id="15" name="Forma livre 14"/>
          <p:cNvSpPr/>
          <p:nvPr/>
        </p:nvSpPr>
        <p:spPr>
          <a:xfrm>
            <a:off x="3937629" y="933688"/>
            <a:ext cx="4919927" cy="1487431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b="1" dirty="0">
                <a:solidFill>
                  <a:schemeClr val="tx1"/>
                </a:solidFill>
              </a:rPr>
              <a:t>LIBERDADES INDIVIDUAIS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>
                <a:solidFill>
                  <a:schemeClr val="tx1"/>
                </a:solidFill>
              </a:rPr>
              <a:t>segurança;</a:t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>inviolabilidade do domicílio e da correspondência;</a:t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>livre circulação de pessoas;</a:t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>liberdade de escolha de educação</a:t>
            </a:r>
          </a:p>
        </p:txBody>
      </p:sp>
      <p:sp>
        <p:nvSpPr>
          <p:cNvPr id="16" name="Forma livre 15"/>
          <p:cNvSpPr/>
          <p:nvPr/>
        </p:nvSpPr>
        <p:spPr>
          <a:xfrm>
            <a:off x="3937629" y="2503582"/>
            <a:ext cx="4919927" cy="1537213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b="1" dirty="0">
                <a:solidFill>
                  <a:schemeClr val="tx1"/>
                </a:solidFill>
              </a:rPr>
              <a:t>LIBERDADES ECONÓMICAS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>
                <a:solidFill>
                  <a:schemeClr val="tx1"/>
                </a:solidFill>
              </a:rPr>
              <a:t>direito de propriedade;</a:t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>liberdade de iniciativa;</a:t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>liberdade de mercado;</a:t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>liberdade de comércio</a:t>
            </a:r>
          </a:p>
        </p:txBody>
      </p:sp>
      <p:sp>
        <p:nvSpPr>
          <p:cNvPr id="17" name="Forma livre 16"/>
          <p:cNvSpPr/>
          <p:nvPr/>
        </p:nvSpPr>
        <p:spPr>
          <a:xfrm>
            <a:off x="3937629" y="4104806"/>
            <a:ext cx="4919927" cy="1117972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b="1" dirty="0">
                <a:solidFill>
                  <a:schemeClr val="tx1"/>
                </a:solidFill>
              </a:rPr>
              <a:t>LIBERDADE DE PENSAMENTO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>
                <a:solidFill>
                  <a:schemeClr val="tx1"/>
                </a:solidFill>
              </a:rPr>
              <a:t>político, filosófico e religioso</a:t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>(liberdade de culto)</a:t>
            </a:r>
          </a:p>
        </p:txBody>
      </p:sp>
      <p:sp>
        <p:nvSpPr>
          <p:cNvPr id="18" name="Forma livre 17"/>
          <p:cNvSpPr/>
          <p:nvPr/>
        </p:nvSpPr>
        <p:spPr>
          <a:xfrm>
            <a:off x="3937629" y="5279870"/>
            <a:ext cx="4919927" cy="1352747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b="1" dirty="0">
                <a:solidFill>
                  <a:schemeClr val="tx1"/>
                </a:solidFill>
              </a:rPr>
              <a:t>LIBERDADE DE EXPRESSÃO E DE OPINIÃO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>
                <a:solidFill>
                  <a:schemeClr val="tx1"/>
                </a:solidFill>
              </a:rPr>
              <a:t>de imprensa; do uso da palavra;</a:t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>de reunião, de associação;</a:t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>de manifestação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75537" y="2221515"/>
            <a:ext cx="3081395" cy="96073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>
            <a:defPPr>
              <a:defRPr lang="pt-PT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800225">
              <a:lnSpc>
                <a:spcPct val="90000"/>
              </a:lnSpc>
              <a:spcAft>
                <a:spcPct val="35000"/>
              </a:spcAft>
            </a:pPr>
            <a:r>
              <a:rPr lang="pt-PT" sz="3600" dirty="0">
                <a:latin typeface="+mn-lt"/>
              </a:rPr>
              <a:t>LIBERDADE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514378" y="1652528"/>
            <a:ext cx="0" cy="2853368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514378" y="4505897"/>
            <a:ext cx="0" cy="1016305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96384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Elbow Connector 24"/>
          <p:cNvCxnSpPr/>
          <p:nvPr/>
        </p:nvCxnSpPr>
        <p:spPr>
          <a:xfrm rot="16200000" flipH="1">
            <a:off x="-753387" y="2161669"/>
            <a:ext cx="2638548" cy="426692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6200000" flipH="1">
            <a:off x="165362" y="4331992"/>
            <a:ext cx="1638331" cy="426692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H="1">
            <a:off x="475891" y="1709977"/>
            <a:ext cx="1017275" cy="426692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H="1">
            <a:off x="350175" y="1137101"/>
            <a:ext cx="431424" cy="426692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3171019" y="4493043"/>
            <a:ext cx="894202" cy="1837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13" name="Forma livre 12"/>
          <p:cNvSpPr/>
          <p:nvPr/>
        </p:nvSpPr>
        <p:spPr>
          <a:xfrm>
            <a:off x="606462" y="1324838"/>
            <a:ext cx="2955673" cy="514301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400" b="1" dirty="0">
                <a:solidFill>
                  <a:schemeClr val="tx1"/>
                </a:solidFill>
              </a:rPr>
              <a:t>Direito inalienável</a:t>
            </a:r>
          </a:p>
        </p:txBody>
      </p:sp>
      <p:sp>
        <p:nvSpPr>
          <p:cNvPr id="14" name="Forma livre 13"/>
          <p:cNvSpPr/>
          <p:nvPr/>
        </p:nvSpPr>
        <p:spPr>
          <a:xfrm>
            <a:off x="606462" y="3418824"/>
            <a:ext cx="2997285" cy="573695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400" b="1" dirty="0">
                <a:solidFill>
                  <a:schemeClr val="tx1"/>
                </a:solidFill>
              </a:rPr>
              <a:t>Política</a:t>
            </a:r>
          </a:p>
        </p:txBody>
      </p:sp>
      <p:sp>
        <p:nvSpPr>
          <p:cNvPr id="15" name="Forma livre 14"/>
          <p:cNvSpPr/>
          <p:nvPr/>
        </p:nvSpPr>
        <p:spPr>
          <a:xfrm>
            <a:off x="982386" y="1922870"/>
            <a:ext cx="3490461" cy="1117529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marL="2651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tx1"/>
                </a:solidFill>
              </a:rPr>
              <a:t>Garantida pelo Estado</a:t>
            </a:r>
          </a:p>
          <a:p>
            <a:pPr marL="2651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tx1"/>
                </a:solidFill>
              </a:rPr>
              <a:t>Inerente à condição humana</a:t>
            </a:r>
          </a:p>
          <a:p>
            <a:pPr marL="2651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tx1"/>
                </a:solidFill>
              </a:rPr>
              <a:t>Inalienável</a:t>
            </a:r>
          </a:p>
        </p:txBody>
      </p:sp>
      <p:sp>
        <p:nvSpPr>
          <p:cNvPr id="16" name="Forma livre 15"/>
          <p:cNvSpPr/>
          <p:nvPr/>
        </p:nvSpPr>
        <p:spPr>
          <a:xfrm>
            <a:off x="982386" y="4083476"/>
            <a:ext cx="4913196" cy="2475696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marL="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b="1" dirty="0">
                <a:solidFill>
                  <a:schemeClr val="tx1"/>
                </a:solidFill>
              </a:rPr>
              <a:t>Liberdade de eleger e ser eleito:</a:t>
            </a:r>
          </a:p>
          <a:p>
            <a:pPr marL="461963" indent="-196850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Associada à capacidade económica</a:t>
            </a:r>
          </a:p>
          <a:p>
            <a:pPr marL="461963" indent="-196850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Associada ao poder representativo limitado</a:t>
            </a:r>
          </a:p>
          <a:p>
            <a:pPr marL="461963" indent="-196850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A Constituição era o meio ideal para limitar</a:t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>a arbitrariedade e proteger os indivíduos</a:t>
            </a:r>
          </a:p>
          <a:p>
            <a:pPr marL="461963" indent="-196850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Assentava na separação e independência</a:t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>dos poderes políticos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20453" y="533969"/>
            <a:ext cx="3081395" cy="6561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>
            <a:defPPr>
              <a:defRPr lang="pt-PT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800225">
              <a:lnSpc>
                <a:spcPct val="90000"/>
              </a:lnSpc>
              <a:spcAft>
                <a:spcPct val="35000"/>
              </a:spcAft>
            </a:pPr>
            <a:r>
              <a:rPr lang="pt-PT" sz="3200" dirty="0">
                <a:latin typeface="+mn-lt"/>
              </a:rPr>
              <a:t>LIBERDADE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12407" y="727418"/>
            <a:ext cx="2738489" cy="3903423"/>
            <a:chOff x="6178506" y="2335879"/>
            <a:chExt cx="2738489" cy="3903423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84600" y="2335879"/>
              <a:ext cx="2732395" cy="39034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CaixaDeTexto 27"/>
            <p:cNvSpPr txBox="1"/>
            <p:nvPr/>
          </p:nvSpPr>
          <p:spPr>
            <a:xfrm>
              <a:off x="6178506" y="5578986"/>
              <a:ext cx="271210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b="1" dirty="0"/>
                <a:t>Benjamin </a:t>
              </a:r>
              <a:r>
                <a:rPr lang="pt-PT" sz="1200" b="1" dirty="0" err="1"/>
                <a:t>Constant</a:t>
              </a:r>
              <a:r>
                <a:rPr lang="pt-PT" sz="1200" b="1" dirty="0"/>
                <a:t> foi um político liberal defensor desta dupla vertente do conceito de liberdade.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64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 flipH="1" flipV="1">
            <a:off x="3171019" y="3799122"/>
            <a:ext cx="894202" cy="1837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4060" y="1333039"/>
            <a:ext cx="0" cy="277625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13" name="Forma livre 12"/>
          <p:cNvSpPr/>
          <p:nvPr/>
        </p:nvSpPr>
        <p:spPr>
          <a:xfrm>
            <a:off x="242906" y="519013"/>
            <a:ext cx="2955673" cy="1002227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400" b="1" dirty="0">
                <a:solidFill>
                  <a:schemeClr val="tx1"/>
                </a:solidFill>
              </a:rPr>
              <a:t>Rejeição dos dogmas</a:t>
            </a:r>
            <a:br>
              <a:rPr lang="pt-PT" sz="2400" b="1" dirty="0">
                <a:solidFill>
                  <a:schemeClr val="tx1"/>
                </a:solidFill>
              </a:rPr>
            </a:br>
            <a:r>
              <a:rPr lang="pt-PT" sz="2400" b="1" dirty="0">
                <a:solidFill>
                  <a:schemeClr val="tx1"/>
                </a:solidFill>
              </a:rPr>
              <a:t>e da intolerância</a:t>
            </a:r>
          </a:p>
        </p:txBody>
      </p:sp>
      <p:sp>
        <p:nvSpPr>
          <p:cNvPr id="14" name="Forma livre 13"/>
          <p:cNvSpPr/>
          <p:nvPr/>
        </p:nvSpPr>
        <p:spPr>
          <a:xfrm>
            <a:off x="242906" y="3296796"/>
            <a:ext cx="2997285" cy="1016337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400" b="1" dirty="0">
                <a:solidFill>
                  <a:schemeClr val="tx1"/>
                </a:solidFill>
              </a:rPr>
              <a:t>Defesa de um Estado secular ou laico</a:t>
            </a:r>
          </a:p>
        </p:txBody>
      </p:sp>
      <p:sp>
        <p:nvSpPr>
          <p:cNvPr id="17" name="Forma livre 16"/>
          <p:cNvSpPr/>
          <p:nvPr/>
        </p:nvSpPr>
        <p:spPr>
          <a:xfrm>
            <a:off x="3646583" y="2215533"/>
            <a:ext cx="5210973" cy="3508676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763" rIns="4763" bIns="4763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- A Igreja deixou de ter um papel dominante</a:t>
            </a:r>
          </a:p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- Extinção das ordens religiosas</a:t>
            </a:r>
          </a:p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- Confisco e nacionalização dos bens do clero</a:t>
            </a:r>
          </a:p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- Generalização de um sentimento anticlerical</a:t>
            </a:r>
          </a:p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- Estado não confessional (laico)</a:t>
            </a:r>
          </a:p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- Separação do Estado da Igreja</a:t>
            </a:r>
          </a:p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- Criação do registo civil</a:t>
            </a:r>
          </a:p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- Promoção de um ensino laico e público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98419" y="1668942"/>
            <a:ext cx="2898170" cy="116249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>
            <a:defPPr>
              <a:defRPr lang="pt-PT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800225">
              <a:lnSpc>
                <a:spcPct val="90000"/>
              </a:lnSpc>
              <a:spcAft>
                <a:spcPct val="35000"/>
              </a:spcAft>
            </a:pPr>
            <a:r>
              <a:rPr lang="pt-PT" sz="3600" dirty="0">
                <a:latin typeface="+mn-lt"/>
              </a:rPr>
              <a:t>LIBERALISMO POLÍTICO</a:t>
            </a:r>
          </a:p>
        </p:txBody>
      </p:sp>
    </p:spTree>
    <p:extLst>
      <p:ext uri="{BB962C8B-B14F-4D97-AF65-F5344CB8AC3E}">
        <p14:creationId xmlns:p14="http://schemas.microsoft.com/office/powerpoint/2010/main" val="301844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297456" y="1079795"/>
            <a:ext cx="2434727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308472" y="5519592"/>
            <a:ext cx="3756749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308472" y="3424994"/>
            <a:ext cx="3756749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7453" y="1057619"/>
            <a:ext cx="0" cy="4483865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13" name="Forma livre 12"/>
          <p:cNvSpPr/>
          <p:nvPr/>
        </p:nvSpPr>
        <p:spPr>
          <a:xfrm>
            <a:off x="605928" y="574098"/>
            <a:ext cx="2795480" cy="1002227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O Indivíduo deixou de ser visto como súbdito</a:t>
            </a:r>
          </a:p>
        </p:txBody>
      </p:sp>
      <p:sp>
        <p:nvSpPr>
          <p:cNvPr id="14" name="Forma livre 13"/>
          <p:cNvSpPr/>
          <p:nvPr/>
        </p:nvSpPr>
        <p:spPr>
          <a:xfrm>
            <a:off x="553541" y="2975916"/>
            <a:ext cx="2847867" cy="1016337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O Indivíduo tornou-se politicamente ativo</a:t>
            </a:r>
          </a:p>
        </p:txBody>
      </p:sp>
      <p:sp>
        <p:nvSpPr>
          <p:cNvPr id="17" name="Forma livre 16"/>
          <p:cNvSpPr/>
          <p:nvPr/>
        </p:nvSpPr>
        <p:spPr>
          <a:xfrm>
            <a:off x="3536418" y="2312785"/>
            <a:ext cx="5387248" cy="1636823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763" rIns="4763" bIns="4763" numCol="1" spcCol="1270" anchor="ctr" anchorCtr="0">
            <a:noAutofit/>
          </a:bodyPr>
          <a:lstStyle/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tx1"/>
                </a:solidFill>
              </a:rPr>
              <a:t>Elegia os representantes da nação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tx1"/>
                </a:solidFill>
              </a:rPr>
              <a:t>Desempenhava cargos ou funções políticas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tx1"/>
                </a:solidFill>
              </a:rPr>
              <a:t>Participava como cidadão e não pelo direito de nascimento ou de hereditariedade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98419" y="1668942"/>
            <a:ext cx="2898170" cy="116249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>
            <a:defPPr>
              <a:defRPr lang="pt-PT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800225">
              <a:lnSpc>
                <a:spcPct val="90000"/>
              </a:lnSpc>
              <a:spcAft>
                <a:spcPct val="35000"/>
              </a:spcAft>
            </a:pPr>
            <a:r>
              <a:rPr lang="pt-PT" sz="3600" dirty="0">
                <a:latin typeface="+mn-lt"/>
              </a:rPr>
              <a:t>LIBERALISMO POLÍTICO</a:t>
            </a:r>
          </a:p>
        </p:txBody>
      </p:sp>
      <p:sp>
        <p:nvSpPr>
          <p:cNvPr id="10" name="Forma livre 13"/>
          <p:cNvSpPr/>
          <p:nvPr/>
        </p:nvSpPr>
        <p:spPr>
          <a:xfrm>
            <a:off x="553541" y="4864647"/>
            <a:ext cx="2847867" cy="1229768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A participação política</a:t>
            </a:r>
            <a:br>
              <a:rPr lang="pt-PT" sz="2000" b="1" dirty="0">
                <a:solidFill>
                  <a:schemeClr val="tx1"/>
                </a:solidFill>
              </a:rPr>
            </a:br>
            <a:r>
              <a:rPr lang="pt-PT" sz="2000" b="1" dirty="0">
                <a:solidFill>
                  <a:schemeClr val="tx1"/>
                </a:solidFill>
              </a:rPr>
              <a:t>do Indivíduo era limitada</a:t>
            </a:r>
          </a:p>
        </p:txBody>
      </p:sp>
      <p:sp>
        <p:nvSpPr>
          <p:cNvPr id="11" name="Forma livre 16"/>
          <p:cNvSpPr/>
          <p:nvPr/>
        </p:nvSpPr>
        <p:spPr>
          <a:xfrm>
            <a:off x="3536418" y="4356826"/>
            <a:ext cx="5387248" cy="2178612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763" rIns="4763" bIns="4763" numCol="1" spcCol="1270" anchor="ctr" anchorCtr="0">
            <a:noAutofit/>
          </a:bodyPr>
          <a:lstStyle/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tx1"/>
                </a:solidFill>
              </a:rPr>
              <a:t>Direito de representação não era acessível a todos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tx1"/>
                </a:solidFill>
              </a:rPr>
              <a:t>Era acessível aos que tinham rendimentos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tx1"/>
                </a:solidFill>
              </a:rPr>
              <a:t>O voto era entendido como uma função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tx1"/>
                </a:solidFill>
              </a:rPr>
              <a:t>O voto era censitário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tx1"/>
                </a:solidFill>
              </a:rPr>
              <a:t>Diferenciava cidadãos ativos de cidadãos passivos</a:t>
            </a:r>
          </a:p>
        </p:txBody>
      </p:sp>
    </p:spTree>
    <p:extLst>
      <p:ext uri="{BB962C8B-B14F-4D97-AF65-F5344CB8AC3E}">
        <p14:creationId xmlns:p14="http://schemas.microsoft.com/office/powerpoint/2010/main" val="11116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ixaDeTexto 25"/>
          <p:cNvSpPr txBox="1"/>
          <p:nvPr/>
        </p:nvSpPr>
        <p:spPr>
          <a:xfrm>
            <a:off x="208304" y="4713160"/>
            <a:ext cx="5674704" cy="186204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108000" rIns="36000" bIns="645251" numCol="1" spcCol="1270" anchor="t" anchorCtr="0">
            <a:noAutofit/>
          </a:bodyPr>
          <a:lstStyle>
            <a:defPPr>
              <a:defRPr lang="pt-PT"/>
            </a:defPPr>
            <a:lvl1pPr marL="88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PT" dirty="0">
                <a:solidFill>
                  <a:schemeClr val="tx1"/>
                </a:solidFill>
              </a:rPr>
              <a:t>Segundo o liberalismo, a exclusão dos direitos</a:t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>políticos não era definitiva: </a:t>
            </a:r>
          </a:p>
          <a:p>
            <a:pPr marL="363538" indent="-187325">
              <a:buFont typeface="Arial" panose="020B0604020202020204" pitchFamily="34" charset="0"/>
              <a:buChar char="•"/>
            </a:pPr>
            <a:r>
              <a:rPr lang="pt-PT" b="0" dirty="0">
                <a:solidFill>
                  <a:schemeClr val="tx1"/>
                </a:solidFill>
              </a:rPr>
              <a:t>pelo mérito, trabalho e esforço individual era possível atingir o nível de fortuna;</a:t>
            </a:r>
          </a:p>
          <a:p>
            <a:pPr marL="363538" indent="-187325">
              <a:buFont typeface="Arial" panose="020B0604020202020204" pitchFamily="34" charset="0"/>
              <a:buChar char="•"/>
            </a:pPr>
            <a:r>
              <a:rPr lang="pt-PT" b="0" dirty="0">
                <a:solidFill>
                  <a:schemeClr val="tx1"/>
                </a:solidFill>
              </a:rPr>
              <a:t>aceder ao direito de voto e à participação política.</a:t>
            </a:r>
          </a:p>
        </p:txBody>
      </p:sp>
      <p:sp>
        <p:nvSpPr>
          <p:cNvPr id="17" name="Forma livre 2"/>
          <p:cNvSpPr/>
          <p:nvPr/>
        </p:nvSpPr>
        <p:spPr>
          <a:xfrm>
            <a:off x="203896" y="1303015"/>
            <a:ext cx="2352018" cy="318085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08000" rIns="36000" bIns="645251" numCol="1" spcCol="1270" anchor="t" anchorCtr="0">
            <a:noAutofit/>
          </a:bodyPr>
          <a:lstStyle/>
          <a:p>
            <a:pPr marL="88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Cidadãos ativos:</a:t>
            </a:r>
          </a:p>
          <a:p>
            <a:pPr marL="265113" indent="-176213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eram uma minoria </a:t>
            </a:r>
          </a:p>
          <a:p>
            <a:pPr marL="265113" indent="-176213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possuíam um determinado rendimento</a:t>
            </a:r>
          </a:p>
          <a:p>
            <a:pPr marL="265113" indent="-176213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tinham direito</a:t>
            </a:r>
            <a:br>
              <a:rPr lang="pt-PT" sz="2000" dirty="0">
                <a:solidFill>
                  <a:schemeClr val="tx1"/>
                </a:solidFill>
              </a:rPr>
            </a:br>
            <a:r>
              <a:rPr lang="pt-PT" sz="2000" dirty="0">
                <a:solidFill>
                  <a:schemeClr val="tx1"/>
                </a:solidFill>
              </a:rPr>
              <a:t>de voto</a:t>
            </a:r>
          </a:p>
          <a:p>
            <a:pPr marL="265113" indent="-176213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podiam ser eleitos</a:t>
            </a:r>
          </a:p>
        </p:txBody>
      </p:sp>
      <p:sp>
        <p:nvSpPr>
          <p:cNvPr id="19" name="Forma livre 2"/>
          <p:cNvSpPr/>
          <p:nvPr/>
        </p:nvSpPr>
        <p:spPr>
          <a:xfrm>
            <a:off x="2677099" y="1303015"/>
            <a:ext cx="2897435" cy="318085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108000" rIns="108000" bIns="645251" numCol="1" spcCol="1270" anchor="t" anchorCtr="0">
            <a:noAutofit/>
          </a:bodyPr>
          <a:lstStyle/>
          <a:p>
            <a:pPr marL="88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Cidadãos passivos:</a:t>
            </a:r>
          </a:p>
          <a:p>
            <a:pPr marL="265113" indent="-176213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eram a maioria</a:t>
            </a:r>
          </a:p>
          <a:p>
            <a:pPr marL="265113" indent="-176213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não tinham rendimento suficiente</a:t>
            </a:r>
          </a:p>
          <a:p>
            <a:pPr marL="265113" indent="-176213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não tinham direito</a:t>
            </a:r>
            <a:br>
              <a:rPr lang="pt-PT" sz="2000" dirty="0">
                <a:solidFill>
                  <a:schemeClr val="tx1"/>
                </a:solidFill>
              </a:rPr>
            </a:br>
            <a:r>
              <a:rPr lang="pt-PT" sz="2000" dirty="0">
                <a:solidFill>
                  <a:schemeClr val="tx1"/>
                </a:solidFill>
              </a:rPr>
              <a:t>de sufrágio</a:t>
            </a:r>
          </a:p>
          <a:p>
            <a:pPr marL="265113" indent="-176213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não podiam ser eleitos</a:t>
            </a:r>
          </a:p>
        </p:txBody>
      </p:sp>
      <p:sp>
        <p:nvSpPr>
          <p:cNvPr id="21" name="Forma livre 2"/>
          <p:cNvSpPr/>
          <p:nvPr/>
        </p:nvSpPr>
        <p:spPr>
          <a:xfrm>
            <a:off x="5684704" y="1303015"/>
            <a:ext cx="3190347" cy="318085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108000" rIns="72000" bIns="645251" numCol="1" spcCol="1270" anchor="t" anchorCtr="0">
            <a:noAutofit/>
          </a:bodyPr>
          <a:lstStyle/>
          <a:p>
            <a:pPr marL="88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Os direitos políticos eram restritos a uma elite:</a:t>
            </a:r>
          </a:p>
          <a:p>
            <a:pPr marL="88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>
                <a:solidFill>
                  <a:schemeClr val="tx1"/>
                </a:solidFill>
              </a:rPr>
              <a:t>a burguesia era a elite dirigente que, através do liberalismo, concretizou as suas aspirações políticas e sociais</a:t>
            </a:r>
          </a:p>
        </p:txBody>
      </p:sp>
      <p:sp>
        <p:nvSpPr>
          <p:cNvPr id="15" name="Forma livre 2"/>
          <p:cNvSpPr/>
          <p:nvPr/>
        </p:nvSpPr>
        <p:spPr>
          <a:xfrm>
            <a:off x="203895" y="586919"/>
            <a:ext cx="8675700" cy="73575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645251" rIns="7620" bIns="645251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800" b="1" dirty="0"/>
              <a:t>PARTICIPAÇÃO POLÍTICA LIMITADA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377679" y="2814542"/>
            <a:ext cx="436039" cy="559941"/>
          </a:xfrm>
          <a:prstGeom prst="chevron">
            <a:avLst>
              <a:gd name="adj" fmla="val 25188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5374268" y="2814542"/>
            <a:ext cx="436039" cy="559941"/>
          </a:xfrm>
          <a:prstGeom prst="chevron">
            <a:avLst>
              <a:gd name="adj" fmla="val 25188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89098" y="3558448"/>
            <a:ext cx="2284832" cy="3194892"/>
            <a:chOff x="6664522" y="3558448"/>
            <a:chExt cx="2284832" cy="319489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18" b="-5518"/>
            <a:stretch/>
          </p:blipFill>
          <p:spPr bwMode="auto">
            <a:xfrm>
              <a:off x="6664522" y="3558448"/>
              <a:ext cx="2284832" cy="31948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" name="CaixaDeTexto 27"/>
            <p:cNvSpPr txBox="1"/>
            <p:nvPr/>
          </p:nvSpPr>
          <p:spPr>
            <a:xfrm>
              <a:off x="6687239" y="5975596"/>
              <a:ext cx="2231056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>
                <a:defRPr sz="1200" b="1"/>
              </a:lvl1pPr>
            </a:lstStyle>
            <a:p>
              <a:r>
                <a:rPr lang="pt-PT" sz="1100" dirty="0"/>
                <a:t>François </a:t>
              </a:r>
              <a:r>
                <a:rPr lang="pt-PT" sz="1100" dirty="0" err="1"/>
                <a:t>Guizot</a:t>
              </a:r>
              <a:r>
                <a:rPr lang="pt-PT" sz="1100" dirty="0"/>
                <a:t>, político francês que desafiava os franceses a enriquecer como meio de acederem à participação política.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5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ta circular 12"/>
          <p:cNvSpPr/>
          <p:nvPr/>
        </p:nvSpPr>
        <p:spPr>
          <a:xfrm>
            <a:off x="2873040" y="550843"/>
            <a:ext cx="5059750" cy="1884826"/>
          </a:xfrm>
          <a:prstGeom prst="circularArrow">
            <a:avLst>
              <a:gd name="adj1" fmla="val 10389"/>
              <a:gd name="adj2" fmla="val 1142322"/>
              <a:gd name="adj3" fmla="val 7185782"/>
              <a:gd name="adj4" fmla="val 12735036"/>
              <a:gd name="adj5" fmla="val 125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14" name="Forma livre 13"/>
          <p:cNvSpPr/>
          <p:nvPr/>
        </p:nvSpPr>
        <p:spPr>
          <a:xfrm>
            <a:off x="4175391" y="1122101"/>
            <a:ext cx="3105989" cy="769839"/>
          </a:xfrm>
          <a:custGeom>
            <a:avLst/>
            <a:gdLst>
              <a:gd name="connsiteX0" fmla="*/ 0 w 958094"/>
              <a:gd name="connsiteY0" fmla="*/ 0 h 478997"/>
              <a:gd name="connsiteX1" fmla="*/ 958094 w 958094"/>
              <a:gd name="connsiteY1" fmla="*/ 0 h 478997"/>
              <a:gd name="connsiteX2" fmla="*/ 958094 w 958094"/>
              <a:gd name="connsiteY2" fmla="*/ 478997 h 478997"/>
              <a:gd name="connsiteX3" fmla="*/ 0 w 958094"/>
              <a:gd name="connsiteY3" fmla="*/ 478997 h 478997"/>
              <a:gd name="connsiteX4" fmla="*/ 0 w 958094"/>
              <a:gd name="connsiteY4" fmla="*/ 0 h 47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094" h="478997">
                <a:moveTo>
                  <a:pt x="0" y="0"/>
                </a:moveTo>
                <a:lnTo>
                  <a:pt x="958094" y="0"/>
                </a:lnTo>
                <a:lnTo>
                  <a:pt x="958094" y="478997"/>
                </a:lnTo>
                <a:lnTo>
                  <a:pt x="0" y="4789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" tIns="3810" rIns="3810" bIns="3810" numCol="1" spcCol="1270" anchor="ctr" anchorCtr="0">
            <a:noAutofit/>
          </a:bodyPr>
          <a:lstStyle/>
          <a:p>
            <a:pPr algn="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/>
              <a:t>Não era equivalente</a:t>
            </a:r>
            <a:br>
              <a:rPr lang="pt-PT" sz="2000" dirty="0"/>
            </a:br>
            <a:r>
              <a:rPr lang="pt-PT" sz="2000" dirty="0"/>
              <a:t>a democracia</a:t>
            </a:r>
          </a:p>
        </p:txBody>
      </p:sp>
      <p:sp>
        <p:nvSpPr>
          <p:cNvPr id="15" name="Forma 14"/>
          <p:cNvSpPr/>
          <p:nvPr/>
        </p:nvSpPr>
        <p:spPr>
          <a:xfrm>
            <a:off x="758299" y="1799211"/>
            <a:ext cx="5565725" cy="1884826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9328411"/>
              <a:gd name="adj5" fmla="val 125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16" name="Forma livre 15"/>
          <p:cNvSpPr/>
          <p:nvPr/>
        </p:nvSpPr>
        <p:spPr>
          <a:xfrm>
            <a:off x="1502507" y="2461430"/>
            <a:ext cx="2926271" cy="525811"/>
          </a:xfrm>
          <a:custGeom>
            <a:avLst/>
            <a:gdLst>
              <a:gd name="connsiteX0" fmla="*/ 0 w 958094"/>
              <a:gd name="connsiteY0" fmla="*/ 0 h 478997"/>
              <a:gd name="connsiteX1" fmla="*/ 958094 w 958094"/>
              <a:gd name="connsiteY1" fmla="*/ 0 h 478997"/>
              <a:gd name="connsiteX2" fmla="*/ 958094 w 958094"/>
              <a:gd name="connsiteY2" fmla="*/ 478997 h 478997"/>
              <a:gd name="connsiteX3" fmla="*/ 0 w 958094"/>
              <a:gd name="connsiteY3" fmla="*/ 478997 h 478997"/>
              <a:gd name="connsiteX4" fmla="*/ 0 w 958094"/>
              <a:gd name="connsiteY4" fmla="*/ 0 h 47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094" h="478997">
                <a:moveTo>
                  <a:pt x="0" y="0"/>
                </a:moveTo>
                <a:lnTo>
                  <a:pt x="958094" y="0"/>
                </a:lnTo>
                <a:lnTo>
                  <a:pt x="958094" y="478997"/>
                </a:lnTo>
                <a:lnTo>
                  <a:pt x="0" y="4789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" tIns="3810" rIns="3810" bIns="3810" numCol="1" spcCol="1270" anchor="ctr" anchorCtr="0">
            <a:noAutofit/>
          </a:bodyPr>
          <a:lstStyle/>
          <a:p>
            <a:pPr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/>
              <a:t>Foi essencialmente monárquico e conservador</a:t>
            </a:r>
          </a:p>
        </p:txBody>
      </p:sp>
      <p:sp>
        <p:nvSpPr>
          <p:cNvPr id="17" name="Seta circular 16"/>
          <p:cNvSpPr/>
          <p:nvPr/>
        </p:nvSpPr>
        <p:spPr>
          <a:xfrm>
            <a:off x="376138" y="3150728"/>
            <a:ext cx="6532282" cy="2258554"/>
          </a:xfrm>
          <a:prstGeom prst="circularArrow">
            <a:avLst>
              <a:gd name="adj1" fmla="val 9608"/>
              <a:gd name="adj2" fmla="val 1403150"/>
              <a:gd name="adj3" fmla="val 5914854"/>
              <a:gd name="adj4" fmla="val 16351138"/>
              <a:gd name="adj5" fmla="val 125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18" name="Forma livre 17"/>
          <p:cNvSpPr/>
          <p:nvPr/>
        </p:nvSpPr>
        <p:spPr>
          <a:xfrm>
            <a:off x="2410971" y="3867955"/>
            <a:ext cx="3472036" cy="829024"/>
          </a:xfrm>
          <a:custGeom>
            <a:avLst/>
            <a:gdLst>
              <a:gd name="connsiteX0" fmla="*/ 0 w 958094"/>
              <a:gd name="connsiteY0" fmla="*/ 0 h 478997"/>
              <a:gd name="connsiteX1" fmla="*/ 958094 w 958094"/>
              <a:gd name="connsiteY1" fmla="*/ 0 h 478997"/>
              <a:gd name="connsiteX2" fmla="*/ 958094 w 958094"/>
              <a:gd name="connsiteY2" fmla="*/ 478997 h 478997"/>
              <a:gd name="connsiteX3" fmla="*/ 0 w 958094"/>
              <a:gd name="connsiteY3" fmla="*/ 478997 h 478997"/>
              <a:gd name="connsiteX4" fmla="*/ 0 w 958094"/>
              <a:gd name="connsiteY4" fmla="*/ 0 h 47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094" h="478997">
                <a:moveTo>
                  <a:pt x="0" y="0"/>
                </a:moveTo>
                <a:lnTo>
                  <a:pt x="958094" y="0"/>
                </a:lnTo>
                <a:lnTo>
                  <a:pt x="958094" y="478997"/>
                </a:lnTo>
                <a:lnTo>
                  <a:pt x="0" y="4789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" tIns="3810" rIns="3810" bIns="3810" numCol="1" spcCol="1270" anchor="ctr" anchorCtr="0">
            <a:noAutofit/>
          </a:bodyPr>
          <a:lstStyle/>
          <a:p>
            <a:pPr algn="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/>
              <a:t>A Carta Constitucional foi o texto, de caráter mais moderado, que vigorou durante mais tempo</a:t>
            </a:r>
          </a:p>
        </p:txBody>
      </p:sp>
      <p:sp>
        <p:nvSpPr>
          <p:cNvPr id="19" name="Duplo semicírculo 18"/>
          <p:cNvSpPr/>
          <p:nvPr/>
        </p:nvSpPr>
        <p:spPr>
          <a:xfrm>
            <a:off x="19498" y="4858439"/>
            <a:ext cx="4660795" cy="1931353"/>
          </a:xfrm>
          <a:prstGeom prst="blockArc">
            <a:avLst>
              <a:gd name="adj1" fmla="val 1672853"/>
              <a:gd name="adj2" fmla="val 18303260"/>
              <a:gd name="adj3" fmla="val 1178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0" name="Forma livre 19"/>
          <p:cNvSpPr/>
          <p:nvPr/>
        </p:nvSpPr>
        <p:spPr>
          <a:xfrm>
            <a:off x="1502509" y="4940129"/>
            <a:ext cx="2566933" cy="525811"/>
          </a:xfrm>
          <a:custGeom>
            <a:avLst/>
            <a:gdLst>
              <a:gd name="connsiteX0" fmla="*/ 0 w 958094"/>
              <a:gd name="connsiteY0" fmla="*/ 0 h 478997"/>
              <a:gd name="connsiteX1" fmla="*/ 958094 w 958094"/>
              <a:gd name="connsiteY1" fmla="*/ 0 h 478997"/>
              <a:gd name="connsiteX2" fmla="*/ 958094 w 958094"/>
              <a:gd name="connsiteY2" fmla="*/ 478997 h 478997"/>
              <a:gd name="connsiteX3" fmla="*/ 0 w 958094"/>
              <a:gd name="connsiteY3" fmla="*/ 478997 h 478997"/>
              <a:gd name="connsiteX4" fmla="*/ 0 w 958094"/>
              <a:gd name="connsiteY4" fmla="*/ 0 h 47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094" h="478997">
                <a:moveTo>
                  <a:pt x="0" y="0"/>
                </a:moveTo>
                <a:lnTo>
                  <a:pt x="958094" y="0"/>
                </a:lnTo>
                <a:lnTo>
                  <a:pt x="958094" y="478997"/>
                </a:lnTo>
                <a:lnTo>
                  <a:pt x="0" y="4789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" tIns="3810" rIns="3810" bIns="381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800"/>
          </a:p>
        </p:txBody>
      </p:sp>
      <p:sp>
        <p:nvSpPr>
          <p:cNvPr id="2" name="CaixaDeTexto 1"/>
          <p:cNvSpPr txBox="1"/>
          <p:nvPr/>
        </p:nvSpPr>
        <p:spPr>
          <a:xfrm>
            <a:off x="561860" y="5282564"/>
            <a:ext cx="6103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Adotou, sobretudo, o </a:t>
            </a:r>
            <a:r>
              <a:rPr lang="pt-PT" sz="2000" b="1" dirty="0"/>
              <a:t>bicameralismo</a:t>
            </a:r>
            <a:r>
              <a:rPr lang="pt-PT" sz="2000" dirty="0"/>
              <a:t> – Câmara dos Pares (vitalícia e de nomeação régia) e Câmara dos Deputados (eletiva)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90781" y="2837104"/>
            <a:ext cx="2070846" cy="3744049"/>
            <a:chOff x="6676222" y="1999907"/>
            <a:chExt cx="2277931" cy="411845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50" b="-18229"/>
            <a:stretch/>
          </p:blipFill>
          <p:spPr bwMode="auto">
            <a:xfrm>
              <a:off x="6676222" y="1999907"/>
              <a:ext cx="2277931" cy="41144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6" name="CaixaDeTexto 25"/>
            <p:cNvSpPr txBox="1"/>
            <p:nvPr/>
          </p:nvSpPr>
          <p:spPr>
            <a:xfrm>
              <a:off x="6676222" y="5472030"/>
              <a:ext cx="227793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>
                <a:defRPr sz="1200" b="1"/>
              </a:lvl1pPr>
            </a:lstStyle>
            <a:p>
              <a:r>
                <a:rPr lang="pt-PT" dirty="0"/>
                <a:t>O deputado na primeira metade do século XIX – o triunfo dos notáveis.</a:t>
              </a:r>
            </a:p>
          </p:txBody>
        </p:sp>
      </p:grp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98418" y="586250"/>
            <a:ext cx="4649851" cy="793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>
            <a:defPPr>
              <a:defRPr lang="pt-PT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800225">
              <a:lnSpc>
                <a:spcPct val="90000"/>
              </a:lnSpc>
              <a:spcAft>
                <a:spcPct val="35000"/>
              </a:spcAft>
            </a:pPr>
            <a:r>
              <a:rPr lang="pt-PT" sz="2800" dirty="0">
                <a:latin typeface="+mn-lt"/>
              </a:rPr>
              <a:t>LIBERALISMO POLÍTICO</a:t>
            </a:r>
          </a:p>
        </p:txBody>
      </p:sp>
    </p:spTree>
    <p:extLst>
      <p:ext uri="{BB962C8B-B14F-4D97-AF65-F5344CB8AC3E}">
        <p14:creationId xmlns:p14="http://schemas.microsoft.com/office/powerpoint/2010/main" val="14668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920</Words>
  <Application>Microsoft Office PowerPoint</Application>
  <PresentationFormat>Apresentação no Ecrã (4:3)</PresentationFormat>
  <Paragraphs>123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LEGADO DO LIBERALISMO NA PRIMEIRA METADE DO SÉCULO XIX</dc:title>
  <dc:creator>José Fortes</dc:creator>
  <cp:lastModifiedBy>Guilherme Domingos G. P. Tanissa</cp:lastModifiedBy>
  <cp:revision>57</cp:revision>
  <dcterms:created xsi:type="dcterms:W3CDTF">2014-05-13T22:22:32Z</dcterms:created>
  <dcterms:modified xsi:type="dcterms:W3CDTF">2026-03-05T15:55:19Z</dcterms:modified>
</cp:coreProperties>
</file>