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  <p:sldMasterId id="2147483684" r:id="rId5"/>
  </p:sldMasterIdLst>
  <p:notesMasterIdLst>
    <p:notesMasterId r:id="rId31"/>
  </p:notesMasterIdLst>
  <p:sldIdLst>
    <p:sldId id="265" r:id="rId6"/>
    <p:sldId id="266" r:id="rId7"/>
    <p:sldId id="259" r:id="rId8"/>
    <p:sldId id="267" r:id="rId9"/>
    <p:sldId id="268" r:id="rId10"/>
    <p:sldId id="269" r:id="rId11"/>
    <p:sldId id="270" r:id="rId12"/>
    <p:sldId id="271" r:id="rId13"/>
    <p:sldId id="272" r:id="rId14"/>
    <p:sldId id="280" r:id="rId15"/>
    <p:sldId id="286" r:id="rId16"/>
    <p:sldId id="285" r:id="rId17"/>
    <p:sldId id="284" r:id="rId18"/>
    <p:sldId id="283" r:id="rId19"/>
    <p:sldId id="282" r:id="rId20"/>
    <p:sldId id="281" r:id="rId21"/>
    <p:sldId id="287" r:id="rId22"/>
    <p:sldId id="288" r:id="rId23"/>
    <p:sldId id="289" r:id="rId24"/>
    <p:sldId id="274" r:id="rId25"/>
    <p:sldId id="275" r:id="rId26"/>
    <p:sldId id="277" r:id="rId27"/>
    <p:sldId id="276" r:id="rId28"/>
    <p:sldId id="278" r:id="rId29"/>
    <p:sldId id="279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5A11"/>
    <a:srgbClr val="38B2E6"/>
    <a:srgbClr val="FBE5D6"/>
    <a:srgbClr val="008BCF"/>
    <a:srgbClr val="E46E5E"/>
    <a:srgbClr val="E40000"/>
    <a:srgbClr val="6C822D"/>
    <a:srgbClr val="22B8C3"/>
    <a:srgbClr val="ED8E0C"/>
    <a:srgbClr val="B314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31E4FD-4C1B-416F-8972-576DE12BF127}" v="18" dt="2022-04-27T08:29:16.305"/>
    <p1510:client id="{F4701D04-26E7-4591-B45E-BF7793256F18}" v="19" dt="2022-04-27T11:06:43.458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Estilo Médio 2 - Destaqu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32" autoAdjust="0"/>
    <p:restoredTop sz="87413" autoAdjust="0"/>
  </p:normalViewPr>
  <p:slideViewPr>
    <p:cSldViewPr snapToGrid="0" snapToObjects="1" showGuides="1">
      <p:cViewPr varScale="1">
        <p:scale>
          <a:sx n="61" d="100"/>
          <a:sy n="61" d="100"/>
        </p:scale>
        <p:origin x="184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123F6-F4C3-43AE-8E32-9FCD5BFE9DA5}" type="datetimeFigureOut">
              <a:rPr lang="pt-PT" smtClean="0"/>
              <a:t>30/09/2025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3E953-4485-4487-9A86-5C2AD8F891D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82448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3825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94413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4079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0742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1918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59255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00896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16386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3310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98028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94038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745732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104521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461274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196429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504121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66474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78907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64016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27396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30081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13631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32756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2251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9AA06-BE63-3D49-9532-A39B9B51E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64EBC-E82F-7640-A4E3-79630DDFE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951BE-C549-1D42-AF2F-5B3042BC0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72302-DDAA-4941-81CF-F5A12FD5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EFEF7-BF66-7440-AD6A-3B69071C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946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65CE4-AFA5-5948-97C8-D9F22E86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CD34C-CAAC-A94D-895C-5835055DA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CA331-D9D3-3048-A52F-16E2E088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3EDFA-BED3-A24D-8D96-1C2B9D66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5ED98-3CAF-0941-A909-DBB800AA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73593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FC75F-7643-4548-81F3-C2E5ECD88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3363A9-4539-6344-B1B9-68356CC9B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BBB1B-712F-E74D-9B55-6916F9C13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FFEA3-77A8-4B4D-9597-8A96284E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A0242-A3D2-3F45-B6B6-EB8FCF14A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8086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9AA06-BE63-3D49-9532-A39B9B51E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64EBC-E82F-7640-A4E3-79630DDFE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951BE-C549-1D42-AF2F-5B3042BC0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72302-DDAA-4941-81CF-F5A12FD5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EFEF7-BF66-7440-AD6A-3B69071C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7812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B11CA-982C-9949-B1E7-E01C89EC9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AA56E-31F6-814F-A510-D03CEB2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B4AC5-67D3-4749-9E4B-189FE235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7F8FE-C821-8F41-9D41-23F0D9EFE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6069A-522C-1E48-9888-EAD1FB41A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10660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D0D8D-7B5E-B548-AF21-4ACB4EA0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4A919-43F3-4040-B9AA-06AE002C5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B5D8A-07E1-1646-8011-81E1AC09A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661AA-C3E6-5046-99A7-7D728B488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636CC-9A38-CE44-B8DC-CDADCF6E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99150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390D-A957-D549-9513-8689AF09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5D509-4B60-1E48-B61A-687435E55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A7D34-090B-8E4B-9CAF-CB4B2BA3E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C124E-EB60-6E42-A5AF-C6A7A36C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BDAF0-1920-8F41-9440-7B1A718B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EA425-9C26-DD4B-9930-510EB87C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3107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40307-0FD9-B742-A9F4-93DAE69E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42C2D-4CA1-0A47-88BB-AC03DF4DB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1D9D5-1C4C-C74D-8AC3-4B441917B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6D163-80CF-A344-A4DC-953AC4E5C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BD5E4-C53F-FD40-A820-33032ED045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5355EF-CEED-5A4B-BAEF-B5E238AA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E44FDF-49BB-374F-A980-239061F6D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B3F2A4-9293-6542-9596-9DB98CF9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9264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79A5-0286-5347-B9DA-FD6FDBCC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569C8-DC28-F74C-B2AD-E93883EC3E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02E31-5CB5-BF40-B374-A4DF7E8B7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D4C0C-C58F-384B-9645-FC0F37FC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5296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3F2B42-FEA8-E94B-A6C7-860B064752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94F26-8209-BB48-B268-1CF84A2F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2D83B-7CDF-5646-AD50-B6678CFE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348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59B6-79CC-4645-AE96-4123B35F9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55579-12E5-F14D-B0E9-D2FF7ED6E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0E717-BF90-F045-88A8-9933CDDDC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DC799-C141-774F-ABCD-0FDA6CD5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16F31-19D3-F94C-AF5A-B9CDDE2A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E1EDD-9DF7-9B4A-ADCE-5D4E2BC63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985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B11CA-982C-9949-B1E7-E01C89EC9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AA56E-31F6-814F-A510-D03CEB2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B4AC5-67D3-4749-9E4B-189FE235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7F8FE-C821-8F41-9D41-23F0D9EFE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6069A-522C-1E48-9888-EAD1FB41A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48654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CF6D9-83D4-B948-9261-49DCB5035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C5D716-D104-AE4E-B7D5-CCDE40DC3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5748A-3152-6949-AC12-8E1B7A013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E4855-B9AA-8147-826B-FBDF7372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F9D8E-B95E-C54A-A44D-11627EA93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8AA52-110D-C446-B151-C75690AD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3631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65CE4-AFA5-5948-97C8-D9F22E86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CD34C-CAAC-A94D-895C-5835055DA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CA331-D9D3-3048-A52F-16E2E088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3EDFA-BED3-A24D-8D96-1C2B9D66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5ED98-3CAF-0941-A909-DBB800AA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65160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FC75F-7643-4548-81F3-C2E5ECD88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3363A9-4539-6344-B1B9-68356CC9B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BBB1B-712F-E74D-9B55-6916F9C13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FFEA3-77A8-4B4D-9597-8A96284E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A0242-A3D2-3F45-B6B6-EB8FCF14A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4675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D0D8D-7B5E-B548-AF21-4ACB4EA0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4A919-43F3-4040-B9AA-06AE002C5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B5D8A-07E1-1646-8011-81E1AC09A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661AA-C3E6-5046-99A7-7D728B488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636CC-9A38-CE44-B8DC-CDADCF6E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28535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390D-A957-D549-9513-8689AF09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5D509-4B60-1E48-B61A-687435E55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A7D34-090B-8E4B-9CAF-CB4B2BA3E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C124E-EB60-6E42-A5AF-C6A7A36C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BDAF0-1920-8F41-9440-7B1A718B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EA425-9C26-DD4B-9930-510EB87C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70283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40307-0FD9-B742-A9F4-93DAE69E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42C2D-4CA1-0A47-88BB-AC03DF4DB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1D9D5-1C4C-C74D-8AC3-4B441917B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6D163-80CF-A344-A4DC-953AC4E5C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BD5E4-C53F-FD40-A820-33032ED045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5355EF-CEED-5A4B-BAEF-B5E238AA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E44FDF-49BB-374F-A980-239061F6D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B3F2A4-9293-6542-9596-9DB98CF9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5204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79A5-0286-5347-B9DA-FD6FDBCC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569C8-DC28-F74C-B2AD-E93883EC3E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02E31-5CB5-BF40-B374-A4DF7E8B7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D4C0C-C58F-384B-9645-FC0F37FC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51258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3F2B42-FEA8-E94B-A6C7-860B064752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94F26-8209-BB48-B268-1CF84A2F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2D83B-7CDF-5646-AD50-B6678CFE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94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59B6-79CC-4645-AE96-4123B35F9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55579-12E5-F14D-B0E9-D2FF7ED6E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0E717-BF90-F045-88A8-9933CDDDC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DC799-C141-774F-ABCD-0FDA6CD5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16F31-19D3-F94C-AF5A-B9CDDE2A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E1EDD-9DF7-9B4A-ADCE-5D4E2BC63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46546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CF6D9-83D4-B948-9261-49DCB5035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C5D716-D104-AE4E-B7D5-CCDE40DC3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5748A-3152-6949-AC12-8E1B7A013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E4855-B9AA-8147-826B-FBDF7372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F9D8E-B95E-C54A-A44D-11627EA93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8AA52-110D-C446-B151-C75690AD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9225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C6B2D-D749-4848-8263-06A5BD6F77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1829"/>
            <a:ext cx="9143998" cy="685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2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C6B2D-D749-4848-8263-06A5BD6F77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1" y="1829"/>
            <a:ext cx="9143996" cy="685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0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3.xml"/><Relationship Id="rId3" Type="http://schemas.openxmlformats.org/officeDocument/2006/relationships/image" Target="../media/image17.jpeg"/><Relationship Id="rId7" Type="http://schemas.openxmlformats.org/officeDocument/2006/relationships/slide" Target="slide12.xml"/><Relationship Id="rId12" Type="http://schemas.openxmlformats.org/officeDocument/2006/relationships/slide" Target="slide1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svg"/><Relationship Id="rId11" Type="http://schemas.openxmlformats.org/officeDocument/2006/relationships/slide" Target="slide16.xml"/><Relationship Id="rId5" Type="http://schemas.openxmlformats.org/officeDocument/2006/relationships/image" Target="../media/image18.png"/><Relationship Id="rId10" Type="http://schemas.openxmlformats.org/officeDocument/2006/relationships/slide" Target="slide15.xml"/><Relationship Id="rId4" Type="http://schemas.openxmlformats.org/officeDocument/2006/relationships/slide" Target="slide18.xml"/><Relationship Id="rId9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20.jpg"/><Relationship Id="rId3" Type="http://schemas.openxmlformats.org/officeDocument/2006/relationships/image" Target="../media/image17.jpeg"/><Relationship Id="rId7" Type="http://schemas.openxmlformats.org/officeDocument/2006/relationships/slide" Target="slide12.xml"/><Relationship Id="rId12" Type="http://schemas.openxmlformats.org/officeDocument/2006/relationships/slide" Target="slide1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svg"/><Relationship Id="rId11" Type="http://schemas.openxmlformats.org/officeDocument/2006/relationships/slide" Target="slide17.xml"/><Relationship Id="rId5" Type="http://schemas.openxmlformats.org/officeDocument/2006/relationships/image" Target="../media/image18.png"/><Relationship Id="rId10" Type="http://schemas.openxmlformats.org/officeDocument/2006/relationships/slide" Target="slide15.xml"/><Relationship Id="rId4" Type="http://schemas.openxmlformats.org/officeDocument/2006/relationships/slide" Target="slide18.xml"/><Relationship Id="rId9" Type="http://schemas.openxmlformats.org/officeDocument/2006/relationships/slide" Target="slide14.xml"/><Relationship Id="rId14" Type="http://schemas.openxmlformats.org/officeDocument/2006/relationships/slide" Target="slide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21.jpg"/><Relationship Id="rId3" Type="http://schemas.openxmlformats.org/officeDocument/2006/relationships/image" Target="../media/image17.jpeg"/><Relationship Id="rId7" Type="http://schemas.openxmlformats.org/officeDocument/2006/relationships/slide" Target="slide12.xml"/><Relationship Id="rId12" Type="http://schemas.openxmlformats.org/officeDocument/2006/relationships/slide" Target="slide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svg"/><Relationship Id="rId11" Type="http://schemas.openxmlformats.org/officeDocument/2006/relationships/slide" Target="slide17.xml"/><Relationship Id="rId5" Type="http://schemas.openxmlformats.org/officeDocument/2006/relationships/image" Target="../media/image18.png"/><Relationship Id="rId10" Type="http://schemas.openxmlformats.org/officeDocument/2006/relationships/slide" Target="slide15.xml"/><Relationship Id="rId4" Type="http://schemas.openxmlformats.org/officeDocument/2006/relationships/slide" Target="slide18.xml"/><Relationship Id="rId9" Type="http://schemas.openxmlformats.org/officeDocument/2006/relationships/slide" Target="slide14.xml"/><Relationship Id="rId14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22.jpg"/><Relationship Id="rId3" Type="http://schemas.openxmlformats.org/officeDocument/2006/relationships/image" Target="../media/image17.jpeg"/><Relationship Id="rId7" Type="http://schemas.openxmlformats.org/officeDocument/2006/relationships/slide" Target="slide12.xml"/><Relationship Id="rId12" Type="http://schemas.openxmlformats.org/officeDocument/2006/relationships/slide" Target="slide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svg"/><Relationship Id="rId11" Type="http://schemas.openxmlformats.org/officeDocument/2006/relationships/slide" Target="slide17.xml"/><Relationship Id="rId5" Type="http://schemas.openxmlformats.org/officeDocument/2006/relationships/image" Target="../media/image18.png"/><Relationship Id="rId10" Type="http://schemas.openxmlformats.org/officeDocument/2006/relationships/slide" Target="slide15.xml"/><Relationship Id="rId4" Type="http://schemas.openxmlformats.org/officeDocument/2006/relationships/slide" Target="slide18.xml"/><Relationship Id="rId9" Type="http://schemas.openxmlformats.org/officeDocument/2006/relationships/slide" Target="slide14.xml"/><Relationship Id="rId14" Type="http://schemas.openxmlformats.org/officeDocument/2006/relationships/slide" Target="slide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23.jpg"/><Relationship Id="rId3" Type="http://schemas.openxmlformats.org/officeDocument/2006/relationships/image" Target="../media/image17.jpeg"/><Relationship Id="rId7" Type="http://schemas.openxmlformats.org/officeDocument/2006/relationships/slide" Target="slide12.xml"/><Relationship Id="rId12" Type="http://schemas.openxmlformats.org/officeDocument/2006/relationships/slide" Target="slide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svg"/><Relationship Id="rId11" Type="http://schemas.openxmlformats.org/officeDocument/2006/relationships/slide" Target="slide17.xml"/><Relationship Id="rId5" Type="http://schemas.openxmlformats.org/officeDocument/2006/relationships/image" Target="../media/image18.png"/><Relationship Id="rId10" Type="http://schemas.openxmlformats.org/officeDocument/2006/relationships/slide" Target="slide15.xml"/><Relationship Id="rId4" Type="http://schemas.openxmlformats.org/officeDocument/2006/relationships/slide" Target="slide18.xml"/><Relationship Id="rId9" Type="http://schemas.openxmlformats.org/officeDocument/2006/relationships/slide" Target="slide14.xml"/><Relationship Id="rId1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24.jpg"/><Relationship Id="rId3" Type="http://schemas.openxmlformats.org/officeDocument/2006/relationships/image" Target="../media/image17.jpeg"/><Relationship Id="rId7" Type="http://schemas.openxmlformats.org/officeDocument/2006/relationships/slide" Target="slide12.xml"/><Relationship Id="rId12" Type="http://schemas.openxmlformats.org/officeDocument/2006/relationships/slide" Target="slide1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svg"/><Relationship Id="rId11" Type="http://schemas.openxmlformats.org/officeDocument/2006/relationships/slide" Target="slide17.xml"/><Relationship Id="rId5" Type="http://schemas.openxmlformats.org/officeDocument/2006/relationships/image" Target="../media/image18.png"/><Relationship Id="rId10" Type="http://schemas.openxmlformats.org/officeDocument/2006/relationships/slide" Target="slide15.xml"/><Relationship Id="rId4" Type="http://schemas.openxmlformats.org/officeDocument/2006/relationships/slide" Target="slide18.xml"/><Relationship Id="rId9" Type="http://schemas.openxmlformats.org/officeDocument/2006/relationships/slide" Target="slide14.xml"/><Relationship Id="rId1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25.jpg"/><Relationship Id="rId3" Type="http://schemas.openxmlformats.org/officeDocument/2006/relationships/image" Target="../media/image17.jpeg"/><Relationship Id="rId7" Type="http://schemas.openxmlformats.org/officeDocument/2006/relationships/slide" Target="slide12.xml"/><Relationship Id="rId12" Type="http://schemas.openxmlformats.org/officeDocument/2006/relationships/slide" Target="slide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svg"/><Relationship Id="rId11" Type="http://schemas.openxmlformats.org/officeDocument/2006/relationships/slide" Target="slide17.xml"/><Relationship Id="rId5" Type="http://schemas.openxmlformats.org/officeDocument/2006/relationships/image" Target="../media/image18.png"/><Relationship Id="rId10" Type="http://schemas.openxmlformats.org/officeDocument/2006/relationships/slide" Target="slide15.xml"/><Relationship Id="rId4" Type="http://schemas.openxmlformats.org/officeDocument/2006/relationships/slide" Target="slide18.xml"/><Relationship Id="rId9" Type="http://schemas.openxmlformats.org/officeDocument/2006/relationships/slide" Target="slide14.xml"/><Relationship Id="rId14" Type="http://schemas.openxmlformats.org/officeDocument/2006/relationships/slide" Target="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26.jpg"/><Relationship Id="rId3" Type="http://schemas.openxmlformats.org/officeDocument/2006/relationships/image" Target="../media/image17.jpeg"/><Relationship Id="rId7" Type="http://schemas.openxmlformats.org/officeDocument/2006/relationships/slide" Target="slide12.xml"/><Relationship Id="rId12" Type="http://schemas.openxmlformats.org/officeDocument/2006/relationships/slide" Target="slide1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svg"/><Relationship Id="rId11" Type="http://schemas.openxmlformats.org/officeDocument/2006/relationships/slide" Target="slide17.xml"/><Relationship Id="rId5" Type="http://schemas.openxmlformats.org/officeDocument/2006/relationships/image" Target="../media/image18.png"/><Relationship Id="rId10" Type="http://schemas.openxmlformats.org/officeDocument/2006/relationships/slide" Target="slide15.xml"/><Relationship Id="rId4" Type="http://schemas.openxmlformats.org/officeDocument/2006/relationships/slide" Target="slide18.xml"/><Relationship Id="rId9" Type="http://schemas.openxmlformats.org/officeDocument/2006/relationships/slide" Target="slide14.xml"/><Relationship Id="rId1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27.jpg"/><Relationship Id="rId3" Type="http://schemas.openxmlformats.org/officeDocument/2006/relationships/image" Target="../media/image17.jpeg"/><Relationship Id="rId7" Type="http://schemas.openxmlformats.org/officeDocument/2006/relationships/slide" Target="slide12.xml"/><Relationship Id="rId12" Type="http://schemas.openxmlformats.org/officeDocument/2006/relationships/slide" Target="slide1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svg"/><Relationship Id="rId11" Type="http://schemas.openxmlformats.org/officeDocument/2006/relationships/slide" Target="slide17.xml"/><Relationship Id="rId5" Type="http://schemas.openxmlformats.org/officeDocument/2006/relationships/image" Target="../media/image18.png"/><Relationship Id="rId10" Type="http://schemas.openxmlformats.org/officeDocument/2006/relationships/slide" Target="slide15.xml"/><Relationship Id="rId4" Type="http://schemas.openxmlformats.org/officeDocument/2006/relationships/slide" Target="slide18.xml"/><Relationship Id="rId9" Type="http://schemas.openxmlformats.org/officeDocument/2006/relationships/slide" Target="slide14.xml"/><Relationship Id="rId1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2E9DFC-562E-EE43-AF83-E12DA28F36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3661"/>
            <a:ext cx="9143995" cy="6854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E25B0E-6004-D045-81CA-430765BBDC9E}"/>
              </a:ext>
            </a:extLst>
          </p:cNvPr>
          <p:cNvSpPr txBox="1"/>
          <p:nvPr/>
        </p:nvSpPr>
        <p:spPr>
          <a:xfrm>
            <a:off x="0" y="3106976"/>
            <a:ext cx="8047635" cy="1383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5000"/>
              </a:lnSpc>
            </a:pPr>
            <a:r>
              <a:rPr lang="en-GB" sz="5400" b="1" dirty="0">
                <a:solidFill>
                  <a:schemeClr val="bg1"/>
                </a:solidFill>
                <a:cs typeface="Arial" panose="020B0604020202020204" pitchFamily="34" charset="0"/>
              </a:rPr>
              <a:t>Luís XIV</a:t>
            </a:r>
          </a:p>
          <a:p>
            <a:pPr lvl="0" algn="ctr">
              <a:lnSpc>
                <a:spcPts val="5000"/>
              </a:lnSpc>
            </a:pP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A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imagem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 do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poder</a:t>
            </a:r>
            <a:endParaRPr lang="en-GB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068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CBFDD88-DFA1-4843-80D9-3F4EECC421EB}"/>
              </a:ext>
            </a:extLst>
          </p:cNvPr>
          <p:cNvSpPr txBox="1"/>
          <p:nvPr/>
        </p:nvSpPr>
        <p:spPr>
          <a:xfrm>
            <a:off x="3745282" y="1828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 </a:t>
            </a:r>
          </a:p>
        </p:txBody>
      </p:sp>
      <p:sp>
        <p:nvSpPr>
          <p:cNvPr id="5" name="CaixaDeTexto 7">
            <a:extLst>
              <a:ext uri="{FF2B5EF4-FFF2-40B4-BE49-F238E27FC236}">
                <a16:creationId xmlns:a16="http://schemas.microsoft.com/office/drawing/2014/main" id="{E0486367-32AA-4F1E-BAF4-63E249FB7129}"/>
              </a:ext>
            </a:extLst>
          </p:cNvPr>
          <p:cNvSpPr txBox="1"/>
          <p:nvPr/>
        </p:nvSpPr>
        <p:spPr>
          <a:xfrm>
            <a:off x="1" y="88953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3000" b="1" dirty="0">
                <a:solidFill>
                  <a:srgbClr val="C55A11"/>
                </a:solidFill>
              </a:rPr>
              <a:t>A construção da imagem real: o rei absoluto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D66F4469-66F2-49BE-A32A-F8F5A9B882FA}"/>
              </a:ext>
            </a:extLst>
          </p:cNvPr>
          <p:cNvGrpSpPr/>
          <p:nvPr/>
        </p:nvGrpSpPr>
        <p:grpSpPr>
          <a:xfrm>
            <a:off x="2067914" y="1616003"/>
            <a:ext cx="3333368" cy="4817447"/>
            <a:chOff x="3055739" y="1615417"/>
            <a:chExt cx="3052086" cy="4547660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26B419B4-AA9B-411B-938A-1AB1CE07C510}"/>
                </a:ext>
              </a:extLst>
            </p:cNvPr>
            <p:cNvSpPr txBox="1"/>
            <p:nvPr/>
          </p:nvSpPr>
          <p:spPr>
            <a:xfrm>
              <a:off x="3055739" y="5901591"/>
              <a:ext cx="3032522" cy="261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i="1" dirty="0"/>
                <a:t>Luís XIV, retratado por </a:t>
              </a:r>
              <a:r>
                <a:rPr lang="pt-PT" sz="1200" b="1" i="1" dirty="0" err="1"/>
                <a:t>Hyacinthe</a:t>
              </a:r>
              <a:r>
                <a:rPr lang="pt-PT" sz="1200" b="1" i="1" dirty="0"/>
                <a:t> </a:t>
              </a:r>
              <a:r>
                <a:rPr lang="pt-PT" sz="1200" b="1" i="1" dirty="0" err="1"/>
                <a:t>Rigaud</a:t>
              </a:r>
              <a:r>
                <a:rPr lang="pt-PT" sz="1200" b="1" i="1" dirty="0"/>
                <a:t>, 1701.</a:t>
              </a:r>
            </a:p>
          </p:txBody>
        </p:sp>
        <p:pic>
          <p:nvPicPr>
            <p:cNvPr id="7" name="Picture 2" descr="https://upload.wikimedia.org/wikipedia/commons/5/5f/Louis_XIV_of_France.jpg">
              <a:extLst>
                <a:ext uri="{FF2B5EF4-FFF2-40B4-BE49-F238E27FC236}">
                  <a16:creationId xmlns:a16="http://schemas.microsoft.com/office/drawing/2014/main" id="{694E7195-5733-44D6-BF88-0E17F5AFB0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303" y="1615417"/>
              <a:ext cx="3032522" cy="430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Graphic 9" descr="Zoom in">
            <a:hlinkClick r:id="rId4" action="ppaction://hlinksldjump"/>
            <a:extLst>
              <a:ext uri="{FF2B5EF4-FFF2-40B4-BE49-F238E27FC236}">
                <a16:creationId xmlns:a16="http://schemas.microsoft.com/office/drawing/2014/main" id="{C8979660-CBBB-4B7F-B982-8AA34E92C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09352" y="3898211"/>
            <a:ext cx="251246" cy="251246"/>
          </a:xfrm>
          <a:prstGeom prst="rect">
            <a:avLst/>
          </a:prstGeom>
        </p:spPr>
      </p:pic>
      <p:pic>
        <p:nvPicPr>
          <p:cNvPr id="9" name="Graphic 9" descr="Zoom in">
            <a:hlinkClick r:id="rId7" action="ppaction://hlinksldjump"/>
            <a:extLst>
              <a:ext uri="{FF2B5EF4-FFF2-40B4-BE49-F238E27FC236}">
                <a16:creationId xmlns:a16="http://schemas.microsoft.com/office/drawing/2014/main" id="{36A53F19-6070-45DC-BC8E-85AE883E01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96252" y="3324901"/>
            <a:ext cx="251246" cy="251246"/>
          </a:xfrm>
          <a:prstGeom prst="rect">
            <a:avLst/>
          </a:prstGeom>
        </p:spPr>
      </p:pic>
      <p:pic>
        <p:nvPicPr>
          <p:cNvPr id="11" name="Graphic 9" descr="Zoom in">
            <a:hlinkClick r:id="rId8" action="ppaction://hlinksldjump"/>
            <a:extLst>
              <a:ext uri="{FF2B5EF4-FFF2-40B4-BE49-F238E27FC236}">
                <a16:creationId xmlns:a16="http://schemas.microsoft.com/office/drawing/2014/main" id="{ACDBCD96-6A92-4499-B1D3-050517B57E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97131" y="4699181"/>
            <a:ext cx="251246" cy="251246"/>
          </a:xfrm>
          <a:prstGeom prst="rect">
            <a:avLst/>
          </a:prstGeom>
        </p:spPr>
      </p:pic>
      <p:pic>
        <p:nvPicPr>
          <p:cNvPr id="12" name="Graphic 9" descr="Zoom in">
            <a:hlinkClick r:id="rId9" action="ppaction://hlinksldjump"/>
            <a:extLst>
              <a:ext uri="{FF2B5EF4-FFF2-40B4-BE49-F238E27FC236}">
                <a16:creationId xmlns:a16="http://schemas.microsoft.com/office/drawing/2014/main" id="{D9D73A29-EC9F-4CE4-9291-578B6955E2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67292" y="3595323"/>
            <a:ext cx="251246" cy="251246"/>
          </a:xfrm>
          <a:prstGeom prst="rect">
            <a:avLst/>
          </a:prstGeom>
        </p:spPr>
      </p:pic>
      <p:pic>
        <p:nvPicPr>
          <p:cNvPr id="13" name="Graphic 9" descr="Zoom in">
            <a:hlinkClick r:id="rId10" action="ppaction://hlinksldjump"/>
            <a:extLst>
              <a:ext uri="{FF2B5EF4-FFF2-40B4-BE49-F238E27FC236}">
                <a16:creationId xmlns:a16="http://schemas.microsoft.com/office/drawing/2014/main" id="{9EE895F7-5F5F-4833-B525-E6341F374A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86151" y="4375908"/>
            <a:ext cx="251246" cy="251246"/>
          </a:xfrm>
          <a:prstGeom prst="rect">
            <a:avLst/>
          </a:prstGeom>
        </p:spPr>
      </p:pic>
      <p:pic>
        <p:nvPicPr>
          <p:cNvPr id="14" name="Graphic 9" descr="Zoom in">
            <a:hlinkClick r:id="rId11" action="ppaction://hlinksldjump"/>
            <a:extLst>
              <a:ext uri="{FF2B5EF4-FFF2-40B4-BE49-F238E27FC236}">
                <a16:creationId xmlns:a16="http://schemas.microsoft.com/office/drawing/2014/main" id="{1233196F-0836-4304-A49D-BEA4D704AA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82000" y="4675652"/>
            <a:ext cx="251246" cy="251246"/>
          </a:xfrm>
          <a:prstGeom prst="rect">
            <a:avLst/>
          </a:prstGeom>
        </p:spPr>
      </p:pic>
      <p:pic>
        <p:nvPicPr>
          <p:cNvPr id="15" name="Graphic 9" descr="Zoom in">
            <a:hlinkClick r:id="rId12" action="ppaction://hlinksldjump"/>
            <a:extLst>
              <a:ext uri="{FF2B5EF4-FFF2-40B4-BE49-F238E27FC236}">
                <a16:creationId xmlns:a16="http://schemas.microsoft.com/office/drawing/2014/main" id="{4F7D4939-C817-4AD2-BC29-53E76E4F22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83161" y="3794112"/>
            <a:ext cx="251246" cy="251246"/>
          </a:xfrm>
          <a:prstGeom prst="rect">
            <a:avLst/>
          </a:prstGeom>
        </p:spPr>
      </p:pic>
      <p:pic>
        <p:nvPicPr>
          <p:cNvPr id="16" name="Graphic 9" descr="Zoom in">
            <a:hlinkClick r:id="rId13" action="ppaction://hlinksldjump"/>
            <a:extLst>
              <a:ext uri="{FF2B5EF4-FFF2-40B4-BE49-F238E27FC236}">
                <a16:creationId xmlns:a16="http://schemas.microsoft.com/office/drawing/2014/main" id="{49CF53AB-6BB7-491B-B14E-12A64E3D7A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64065" y="4189339"/>
            <a:ext cx="251246" cy="25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4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CBFDD88-DFA1-4843-80D9-3F4EECC421EB}"/>
              </a:ext>
            </a:extLst>
          </p:cNvPr>
          <p:cNvSpPr txBox="1"/>
          <p:nvPr/>
        </p:nvSpPr>
        <p:spPr>
          <a:xfrm>
            <a:off x="3745282" y="1828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 </a:t>
            </a:r>
          </a:p>
        </p:txBody>
      </p:sp>
      <p:sp>
        <p:nvSpPr>
          <p:cNvPr id="5" name="CaixaDeTexto 7">
            <a:extLst>
              <a:ext uri="{FF2B5EF4-FFF2-40B4-BE49-F238E27FC236}">
                <a16:creationId xmlns:a16="http://schemas.microsoft.com/office/drawing/2014/main" id="{E0486367-32AA-4F1E-BAF4-63E249FB7129}"/>
              </a:ext>
            </a:extLst>
          </p:cNvPr>
          <p:cNvSpPr txBox="1"/>
          <p:nvPr/>
        </p:nvSpPr>
        <p:spPr>
          <a:xfrm>
            <a:off x="1" y="88953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3000" b="1" dirty="0">
                <a:solidFill>
                  <a:srgbClr val="C55A11"/>
                </a:solidFill>
              </a:rPr>
              <a:t>A construção da imagem real: o rei absoluto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787EE2AA-A3F9-4C4D-A32D-20435778EE70}"/>
              </a:ext>
            </a:extLst>
          </p:cNvPr>
          <p:cNvGrpSpPr/>
          <p:nvPr/>
        </p:nvGrpSpPr>
        <p:grpSpPr>
          <a:xfrm>
            <a:off x="2067914" y="1616003"/>
            <a:ext cx="3333368" cy="4817447"/>
            <a:chOff x="3055739" y="1615417"/>
            <a:chExt cx="3052086" cy="4547660"/>
          </a:xfrm>
        </p:grpSpPr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7840B52C-D021-49A7-9DEB-70B52748A3BB}"/>
                </a:ext>
              </a:extLst>
            </p:cNvPr>
            <p:cNvSpPr txBox="1"/>
            <p:nvPr/>
          </p:nvSpPr>
          <p:spPr>
            <a:xfrm>
              <a:off x="3055739" y="5901591"/>
              <a:ext cx="3032522" cy="261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i="1" dirty="0"/>
                <a:t>Luís XIV, retratado por </a:t>
              </a:r>
              <a:r>
                <a:rPr lang="pt-PT" sz="1200" b="1" i="1" dirty="0" err="1"/>
                <a:t>Hyacinthe</a:t>
              </a:r>
              <a:r>
                <a:rPr lang="pt-PT" sz="1200" b="1" i="1" dirty="0"/>
                <a:t> </a:t>
              </a:r>
              <a:r>
                <a:rPr lang="pt-PT" sz="1200" b="1" i="1" dirty="0" err="1"/>
                <a:t>Rigaud</a:t>
              </a:r>
              <a:r>
                <a:rPr lang="pt-PT" sz="1200" b="1" i="1" dirty="0"/>
                <a:t>, 1701.</a:t>
              </a:r>
            </a:p>
          </p:txBody>
        </p:sp>
        <p:pic>
          <p:nvPicPr>
            <p:cNvPr id="20" name="Picture 2" descr="https://upload.wikimedia.org/wikipedia/commons/5/5f/Louis_XIV_of_France.jpg">
              <a:extLst>
                <a:ext uri="{FF2B5EF4-FFF2-40B4-BE49-F238E27FC236}">
                  <a16:creationId xmlns:a16="http://schemas.microsoft.com/office/drawing/2014/main" id="{D1CF1CAC-4A37-4D8B-AD51-E6FD7A16BB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303" y="1615417"/>
              <a:ext cx="3032522" cy="430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Graphic 9" descr="Zoom in">
            <a:hlinkClick r:id="rId4" action="ppaction://hlinksldjump"/>
            <a:extLst>
              <a:ext uri="{FF2B5EF4-FFF2-40B4-BE49-F238E27FC236}">
                <a16:creationId xmlns:a16="http://schemas.microsoft.com/office/drawing/2014/main" id="{3DACE473-37CA-4440-912D-613C34F8D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09352" y="3898211"/>
            <a:ext cx="251246" cy="251246"/>
          </a:xfrm>
          <a:prstGeom prst="rect">
            <a:avLst/>
          </a:prstGeom>
        </p:spPr>
      </p:pic>
      <p:pic>
        <p:nvPicPr>
          <p:cNvPr id="22" name="Graphic 9" descr="Zoom in">
            <a:hlinkClick r:id="rId7" action="ppaction://hlinksldjump"/>
            <a:extLst>
              <a:ext uri="{FF2B5EF4-FFF2-40B4-BE49-F238E27FC236}">
                <a16:creationId xmlns:a16="http://schemas.microsoft.com/office/drawing/2014/main" id="{471ECDC3-A453-4BBD-A4E2-130B05A46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96252" y="3324901"/>
            <a:ext cx="251246" cy="251246"/>
          </a:xfrm>
          <a:prstGeom prst="rect">
            <a:avLst/>
          </a:prstGeom>
        </p:spPr>
      </p:pic>
      <p:pic>
        <p:nvPicPr>
          <p:cNvPr id="23" name="Graphic 9" descr="Zoom in">
            <a:hlinkClick r:id="rId8" action="ppaction://hlinksldjump"/>
            <a:extLst>
              <a:ext uri="{FF2B5EF4-FFF2-40B4-BE49-F238E27FC236}">
                <a16:creationId xmlns:a16="http://schemas.microsoft.com/office/drawing/2014/main" id="{00E14469-36E4-4E7C-B9B8-862E9F4317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97131" y="4699181"/>
            <a:ext cx="251246" cy="251246"/>
          </a:xfrm>
          <a:prstGeom prst="rect">
            <a:avLst/>
          </a:prstGeom>
        </p:spPr>
      </p:pic>
      <p:pic>
        <p:nvPicPr>
          <p:cNvPr id="24" name="Graphic 9" descr="Zoom in">
            <a:hlinkClick r:id="rId9" action="ppaction://hlinksldjump"/>
            <a:extLst>
              <a:ext uri="{FF2B5EF4-FFF2-40B4-BE49-F238E27FC236}">
                <a16:creationId xmlns:a16="http://schemas.microsoft.com/office/drawing/2014/main" id="{7F869DAF-4B45-4E98-B5E3-3FEA6D3EF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67292" y="3595323"/>
            <a:ext cx="251246" cy="251246"/>
          </a:xfrm>
          <a:prstGeom prst="rect">
            <a:avLst/>
          </a:prstGeom>
        </p:spPr>
      </p:pic>
      <p:pic>
        <p:nvPicPr>
          <p:cNvPr id="25" name="Graphic 9" descr="Zoom in">
            <a:hlinkClick r:id="rId10" action="ppaction://hlinksldjump"/>
            <a:extLst>
              <a:ext uri="{FF2B5EF4-FFF2-40B4-BE49-F238E27FC236}">
                <a16:creationId xmlns:a16="http://schemas.microsoft.com/office/drawing/2014/main" id="{DB7CCB55-E599-4FA2-BDA9-C01D89DC82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86151" y="4375908"/>
            <a:ext cx="251246" cy="251246"/>
          </a:xfrm>
          <a:prstGeom prst="rect">
            <a:avLst/>
          </a:prstGeom>
        </p:spPr>
      </p:pic>
      <p:pic>
        <p:nvPicPr>
          <p:cNvPr id="27" name="Graphic 9" descr="Zoom in">
            <a:hlinkClick r:id="rId11" action="ppaction://hlinksldjump"/>
            <a:extLst>
              <a:ext uri="{FF2B5EF4-FFF2-40B4-BE49-F238E27FC236}">
                <a16:creationId xmlns:a16="http://schemas.microsoft.com/office/drawing/2014/main" id="{67B74053-2912-4871-9219-35B6468F80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83161" y="3794112"/>
            <a:ext cx="251246" cy="251246"/>
          </a:xfrm>
          <a:prstGeom prst="rect">
            <a:avLst/>
          </a:prstGeom>
        </p:spPr>
      </p:pic>
      <p:pic>
        <p:nvPicPr>
          <p:cNvPr id="29" name="Graphic 9" descr="Zoom in">
            <a:hlinkClick r:id="rId12" action="ppaction://hlinksldjump"/>
            <a:extLst>
              <a:ext uri="{FF2B5EF4-FFF2-40B4-BE49-F238E27FC236}">
                <a16:creationId xmlns:a16="http://schemas.microsoft.com/office/drawing/2014/main" id="{B9BA40A5-FC58-4CE8-89F9-1731C991FE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64065" y="4189339"/>
            <a:ext cx="251246" cy="251246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D16B0854-0D2C-417C-8F98-BFE9D2CA6C9B}"/>
              </a:ext>
            </a:extLst>
          </p:cNvPr>
          <p:cNvGrpSpPr/>
          <p:nvPr/>
        </p:nvGrpSpPr>
        <p:grpSpPr>
          <a:xfrm>
            <a:off x="5512121" y="3093245"/>
            <a:ext cx="3028177" cy="3065743"/>
            <a:chOff x="5512121" y="3093245"/>
            <a:chExt cx="3028177" cy="3065743"/>
          </a:xfrm>
        </p:grpSpPr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B56E410F-43DA-4A97-8D94-ECDBC4539075}"/>
                </a:ext>
              </a:extLst>
            </p:cNvPr>
            <p:cNvSpPr txBox="1"/>
            <p:nvPr/>
          </p:nvSpPr>
          <p:spPr>
            <a:xfrm>
              <a:off x="5512121" y="3093245"/>
              <a:ext cx="302817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/>
                <a:t>O </a:t>
              </a:r>
              <a:r>
                <a:rPr lang="pt-PT" sz="1600" b="1" dirty="0"/>
                <a:t>manto de veludo azul </a:t>
              </a:r>
              <a:r>
                <a:rPr lang="pt-PT" sz="1600" dirty="0"/>
                <a:t>bordado a ouro com flores-de-lis, emblema do rei de França, e  forrado a arminho branco. Era o manto usado na sagração do rei. </a:t>
              </a:r>
            </a:p>
          </p:txBody>
        </p:sp>
        <p:pic>
          <p:nvPicPr>
            <p:cNvPr id="4" name="Imagem 3" descr="Uma imagem com tecido&#10;&#10;Descrição gerada automaticamente">
              <a:extLst>
                <a:ext uri="{FF2B5EF4-FFF2-40B4-BE49-F238E27FC236}">
                  <a16:creationId xmlns:a16="http://schemas.microsoft.com/office/drawing/2014/main" id="{6FE36917-1BC3-4930-B040-6858ADF47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103901" y="4375908"/>
              <a:ext cx="1804416" cy="1783080"/>
            </a:xfrm>
            <a:prstGeom prst="rect">
              <a:avLst/>
            </a:prstGeom>
          </p:spPr>
        </p:pic>
      </p:grpSp>
      <p:pic>
        <p:nvPicPr>
          <p:cNvPr id="30" name="Graphic 9" descr="Zoom in">
            <a:hlinkClick r:id="rId14" action="ppaction://hlinksldjump"/>
            <a:extLst>
              <a:ext uri="{FF2B5EF4-FFF2-40B4-BE49-F238E27FC236}">
                <a16:creationId xmlns:a16="http://schemas.microsoft.com/office/drawing/2014/main" id="{31C976F1-703A-44F8-82C2-7A484925C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82000" y="4675652"/>
            <a:ext cx="251246" cy="25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10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CBFDD88-DFA1-4843-80D9-3F4EECC421EB}"/>
              </a:ext>
            </a:extLst>
          </p:cNvPr>
          <p:cNvSpPr txBox="1"/>
          <p:nvPr/>
        </p:nvSpPr>
        <p:spPr>
          <a:xfrm>
            <a:off x="3745282" y="1828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 </a:t>
            </a:r>
          </a:p>
        </p:txBody>
      </p:sp>
      <p:sp>
        <p:nvSpPr>
          <p:cNvPr id="5" name="CaixaDeTexto 7">
            <a:extLst>
              <a:ext uri="{FF2B5EF4-FFF2-40B4-BE49-F238E27FC236}">
                <a16:creationId xmlns:a16="http://schemas.microsoft.com/office/drawing/2014/main" id="{E0486367-32AA-4F1E-BAF4-63E249FB7129}"/>
              </a:ext>
            </a:extLst>
          </p:cNvPr>
          <p:cNvSpPr txBox="1"/>
          <p:nvPr/>
        </p:nvSpPr>
        <p:spPr>
          <a:xfrm>
            <a:off x="1" y="88953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3000" b="1" dirty="0">
                <a:solidFill>
                  <a:srgbClr val="C55A11"/>
                </a:solidFill>
              </a:rPr>
              <a:t>A construção da imagem real: o rei absoluto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FC42E6C1-6A4C-4E84-9EC3-EAEF9BAB0A44}"/>
              </a:ext>
            </a:extLst>
          </p:cNvPr>
          <p:cNvGrpSpPr/>
          <p:nvPr/>
        </p:nvGrpSpPr>
        <p:grpSpPr>
          <a:xfrm>
            <a:off x="2067914" y="1616003"/>
            <a:ext cx="3333368" cy="4817447"/>
            <a:chOff x="3055739" y="1615417"/>
            <a:chExt cx="3052086" cy="4547660"/>
          </a:xfrm>
        </p:grpSpPr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81F01CED-C727-4E01-80BF-8A64EDF799CE}"/>
                </a:ext>
              </a:extLst>
            </p:cNvPr>
            <p:cNvSpPr txBox="1"/>
            <p:nvPr/>
          </p:nvSpPr>
          <p:spPr>
            <a:xfrm>
              <a:off x="3055739" y="5901591"/>
              <a:ext cx="3032522" cy="261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i="1" dirty="0"/>
                <a:t>Luís XIV, retratado por </a:t>
              </a:r>
              <a:r>
                <a:rPr lang="pt-PT" sz="1200" b="1" i="1" dirty="0" err="1"/>
                <a:t>Hyacinthe</a:t>
              </a:r>
              <a:r>
                <a:rPr lang="pt-PT" sz="1200" b="1" i="1" dirty="0"/>
                <a:t> </a:t>
              </a:r>
              <a:r>
                <a:rPr lang="pt-PT" sz="1200" b="1" i="1" dirty="0" err="1"/>
                <a:t>Rigaud</a:t>
              </a:r>
              <a:r>
                <a:rPr lang="pt-PT" sz="1200" b="1" i="1" dirty="0"/>
                <a:t>, 1701.</a:t>
              </a:r>
            </a:p>
          </p:txBody>
        </p:sp>
        <p:pic>
          <p:nvPicPr>
            <p:cNvPr id="21" name="Picture 2" descr="https://upload.wikimedia.org/wikipedia/commons/5/5f/Louis_XIV_of_France.jpg">
              <a:extLst>
                <a:ext uri="{FF2B5EF4-FFF2-40B4-BE49-F238E27FC236}">
                  <a16:creationId xmlns:a16="http://schemas.microsoft.com/office/drawing/2014/main" id="{544C01BB-7FBA-4979-8E9A-534F320D7A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303" y="1615417"/>
              <a:ext cx="3032522" cy="430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Graphic 9" descr="Zoom in">
            <a:hlinkClick r:id="rId4" action="ppaction://hlinksldjump"/>
            <a:extLst>
              <a:ext uri="{FF2B5EF4-FFF2-40B4-BE49-F238E27FC236}">
                <a16:creationId xmlns:a16="http://schemas.microsoft.com/office/drawing/2014/main" id="{C6C504D6-4974-46AC-873E-CBBB45B0C1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09352" y="3898211"/>
            <a:ext cx="251246" cy="251246"/>
          </a:xfrm>
          <a:prstGeom prst="rect">
            <a:avLst/>
          </a:prstGeom>
        </p:spPr>
      </p:pic>
      <p:pic>
        <p:nvPicPr>
          <p:cNvPr id="23" name="Graphic 9" descr="Zoom in">
            <a:hlinkClick r:id="rId7" action="ppaction://hlinksldjump"/>
            <a:extLst>
              <a:ext uri="{FF2B5EF4-FFF2-40B4-BE49-F238E27FC236}">
                <a16:creationId xmlns:a16="http://schemas.microsoft.com/office/drawing/2014/main" id="{497AE21E-CD47-4146-9766-B89E80FE5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96252" y="3324901"/>
            <a:ext cx="251246" cy="251246"/>
          </a:xfrm>
          <a:prstGeom prst="rect">
            <a:avLst/>
          </a:prstGeom>
        </p:spPr>
      </p:pic>
      <p:pic>
        <p:nvPicPr>
          <p:cNvPr id="24" name="Graphic 9" descr="Zoom in">
            <a:hlinkClick r:id="rId8" action="ppaction://hlinksldjump"/>
            <a:extLst>
              <a:ext uri="{FF2B5EF4-FFF2-40B4-BE49-F238E27FC236}">
                <a16:creationId xmlns:a16="http://schemas.microsoft.com/office/drawing/2014/main" id="{CD6B1BDA-CA34-435F-B204-79A6532E8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97131" y="4699181"/>
            <a:ext cx="251246" cy="251246"/>
          </a:xfrm>
          <a:prstGeom prst="rect">
            <a:avLst/>
          </a:prstGeom>
        </p:spPr>
      </p:pic>
      <p:pic>
        <p:nvPicPr>
          <p:cNvPr id="25" name="Graphic 9" descr="Zoom in">
            <a:hlinkClick r:id="rId9" action="ppaction://hlinksldjump"/>
            <a:extLst>
              <a:ext uri="{FF2B5EF4-FFF2-40B4-BE49-F238E27FC236}">
                <a16:creationId xmlns:a16="http://schemas.microsoft.com/office/drawing/2014/main" id="{681EA884-C5A2-463D-A14B-21FAC98D9E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67292" y="3595323"/>
            <a:ext cx="251246" cy="251246"/>
          </a:xfrm>
          <a:prstGeom prst="rect">
            <a:avLst/>
          </a:prstGeom>
        </p:spPr>
      </p:pic>
      <p:pic>
        <p:nvPicPr>
          <p:cNvPr id="26" name="Graphic 9" descr="Zoom in">
            <a:hlinkClick r:id="rId10" action="ppaction://hlinksldjump"/>
            <a:extLst>
              <a:ext uri="{FF2B5EF4-FFF2-40B4-BE49-F238E27FC236}">
                <a16:creationId xmlns:a16="http://schemas.microsoft.com/office/drawing/2014/main" id="{7B6BB370-8E95-4433-9C71-963D08D2D1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86151" y="4375908"/>
            <a:ext cx="251246" cy="251246"/>
          </a:xfrm>
          <a:prstGeom prst="rect">
            <a:avLst/>
          </a:prstGeom>
        </p:spPr>
      </p:pic>
      <p:pic>
        <p:nvPicPr>
          <p:cNvPr id="29" name="Graphic 9" descr="Zoom in">
            <a:hlinkClick r:id="rId11" action="ppaction://hlinksldjump"/>
            <a:extLst>
              <a:ext uri="{FF2B5EF4-FFF2-40B4-BE49-F238E27FC236}">
                <a16:creationId xmlns:a16="http://schemas.microsoft.com/office/drawing/2014/main" id="{79C88467-5265-48C1-83A8-665E95643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83161" y="3794112"/>
            <a:ext cx="251246" cy="251246"/>
          </a:xfrm>
          <a:prstGeom prst="rect">
            <a:avLst/>
          </a:prstGeom>
        </p:spPr>
      </p:pic>
      <p:pic>
        <p:nvPicPr>
          <p:cNvPr id="30" name="Graphic 9" descr="Zoom in">
            <a:hlinkClick r:id="rId12" action="ppaction://hlinksldjump"/>
            <a:extLst>
              <a:ext uri="{FF2B5EF4-FFF2-40B4-BE49-F238E27FC236}">
                <a16:creationId xmlns:a16="http://schemas.microsoft.com/office/drawing/2014/main" id="{D07D1B25-3CB1-4BF3-8DDD-2C1D3FC7AC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64065" y="4189339"/>
            <a:ext cx="251246" cy="251246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E6703057-C972-4FBE-A4F3-2D324687E2E4}"/>
              </a:ext>
            </a:extLst>
          </p:cNvPr>
          <p:cNvGrpSpPr/>
          <p:nvPr/>
        </p:nvGrpSpPr>
        <p:grpSpPr>
          <a:xfrm>
            <a:off x="5537874" y="3110053"/>
            <a:ext cx="2861797" cy="2572405"/>
            <a:chOff x="5537874" y="3110053"/>
            <a:chExt cx="2861797" cy="2572405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91084BE1-4D6E-453C-AA66-EEA50FD48AFB}"/>
                </a:ext>
              </a:extLst>
            </p:cNvPr>
            <p:cNvSpPr txBox="1"/>
            <p:nvPr/>
          </p:nvSpPr>
          <p:spPr>
            <a:xfrm>
              <a:off x="5537874" y="3110053"/>
              <a:ext cx="286179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/>
                <a:t>O </a:t>
              </a:r>
              <a:r>
                <a:rPr lang="pt-PT" sz="1600" b="1" dirty="0"/>
                <a:t>colar da Ordem do Espírito Santo</a:t>
              </a:r>
              <a:r>
                <a:rPr lang="pt-PT" sz="1600" dirty="0"/>
                <a:t>, a mais prestigiada ordem de cavalaria de França. No dia seguinte ao da sagração, o rei tornava-se grão-mestre da Ordem.</a:t>
              </a:r>
            </a:p>
          </p:txBody>
        </p:sp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A528B5A0-EAFD-4E52-9B8F-BEE4E16B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34103" y="4602458"/>
              <a:ext cx="989159" cy="1080000"/>
            </a:xfrm>
            <a:prstGeom prst="rect">
              <a:avLst/>
            </a:prstGeom>
          </p:spPr>
        </p:pic>
      </p:grpSp>
      <p:pic>
        <p:nvPicPr>
          <p:cNvPr id="18" name="Graphic 9" descr="Zoom in">
            <a:hlinkClick r:id="rId14" action="ppaction://hlinksldjump"/>
            <a:extLst>
              <a:ext uri="{FF2B5EF4-FFF2-40B4-BE49-F238E27FC236}">
                <a16:creationId xmlns:a16="http://schemas.microsoft.com/office/drawing/2014/main" id="{5236CA4A-F075-4EB3-9320-4B1C60C31A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82000" y="4675652"/>
            <a:ext cx="251246" cy="25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80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7">
            <a:extLst>
              <a:ext uri="{FF2B5EF4-FFF2-40B4-BE49-F238E27FC236}">
                <a16:creationId xmlns:a16="http://schemas.microsoft.com/office/drawing/2014/main" id="{E0486367-32AA-4F1E-BAF4-63E249FB7129}"/>
              </a:ext>
            </a:extLst>
          </p:cNvPr>
          <p:cNvSpPr txBox="1"/>
          <p:nvPr/>
        </p:nvSpPr>
        <p:spPr>
          <a:xfrm>
            <a:off x="1" y="88953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3000" b="1" dirty="0">
                <a:solidFill>
                  <a:srgbClr val="C55A11"/>
                </a:solidFill>
              </a:rPr>
              <a:t>A construção da imagem real: o rei absoluto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5E81DF62-BDDC-434C-8CBB-21B7CEA52D95}"/>
              </a:ext>
            </a:extLst>
          </p:cNvPr>
          <p:cNvGrpSpPr/>
          <p:nvPr/>
        </p:nvGrpSpPr>
        <p:grpSpPr>
          <a:xfrm>
            <a:off x="2067914" y="1616003"/>
            <a:ext cx="3333368" cy="4817447"/>
            <a:chOff x="3055739" y="1615417"/>
            <a:chExt cx="3052086" cy="4547660"/>
          </a:xfrm>
        </p:grpSpPr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856AA4B9-3D8A-4F67-A4EE-26E3A7DD3F85}"/>
                </a:ext>
              </a:extLst>
            </p:cNvPr>
            <p:cNvSpPr txBox="1"/>
            <p:nvPr/>
          </p:nvSpPr>
          <p:spPr>
            <a:xfrm>
              <a:off x="3055739" y="5901591"/>
              <a:ext cx="3032522" cy="261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i="1" dirty="0"/>
                <a:t>Luís XIV, retratado por </a:t>
              </a:r>
              <a:r>
                <a:rPr lang="pt-PT" sz="1200" b="1" i="1" dirty="0" err="1"/>
                <a:t>Hyacinthe</a:t>
              </a:r>
              <a:r>
                <a:rPr lang="pt-PT" sz="1200" b="1" i="1" dirty="0"/>
                <a:t> </a:t>
              </a:r>
              <a:r>
                <a:rPr lang="pt-PT" sz="1200" b="1" i="1" dirty="0" err="1"/>
                <a:t>Rigaud</a:t>
              </a:r>
              <a:r>
                <a:rPr lang="pt-PT" sz="1200" b="1" i="1" dirty="0"/>
                <a:t>, 1701.</a:t>
              </a:r>
            </a:p>
          </p:txBody>
        </p:sp>
        <p:pic>
          <p:nvPicPr>
            <p:cNvPr id="21" name="Picture 2" descr="https://upload.wikimedia.org/wikipedia/commons/5/5f/Louis_XIV_of_France.jpg">
              <a:extLst>
                <a:ext uri="{FF2B5EF4-FFF2-40B4-BE49-F238E27FC236}">
                  <a16:creationId xmlns:a16="http://schemas.microsoft.com/office/drawing/2014/main" id="{9C21ACF3-FEA9-4394-82D1-2BB32E8A52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303" y="1615417"/>
              <a:ext cx="3032522" cy="430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Graphic 9" descr="Zoom in">
            <a:hlinkClick r:id="rId4" action="ppaction://hlinksldjump"/>
            <a:extLst>
              <a:ext uri="{FF2B5EF4-FFF2-40B4-BE49-F238E27FC236}">
                <a16:creationId xmlns:a16="http://schemas.microsoft.com/office/drawing/2014/main" id="{C3A5C6DA-A29A-439F-B130-9890698A14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09352" y="3898211"/>
            <a:ext cx="251246" cy="251246"/>
          </a:xfrm>
          <a:prstGeom prst="rect">
            <a:avLst/>
          </a:prstGeom>
        </p:spPr>
      </p:pic>
      <p:pic>
        <p:nvPicPr>
          <p:cNvPr id="23" name="Graphic 9" descr="Zoom in">
            <a:hlinkClick r:id="rId7" action="ppaction://hlinksldjump"/>
            <a:extLst>
              <a:ext uri="{FF2B5EF4-FFF2-40B4-BE49-F238E27FC236}">
                <a16:creationId xmlns:a16="http://schemas.microsoft.com/office/drawing/2014/main" id="{6115493B-246C-4F51-9A57-BD00B2CDA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96252" y="3324901"/>
            <a:ext cx="251246" cy="251246"/>
          </a:xfrm>
          <a:prstGeom prst="rect">
            <a:avLst/>
          </a:prstGeom>
        </p:spPr>
      </p:pic>
      <p:pic>
        <p:nvPicPr>
          <p:cNvPr id="24" name="Graphic 9" descr="Zoom in">
            <a:hlinkClick r:id="rId8" action="ppaction://hlinksldjump"/>
            <a:extLst>
              <a:ext uri="{FF2B5EF4-FFF2-40B4-BE49-F238E27FC236}">
                <a16:creationId xmlns:a16="http://schemas.microsoft.com/office/drawing/2014/main" id="{AE17A3A8-0C0C-4AA8-ACEA-E89C6E6F4C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97131" y="4699181"/>
            <a:ext cx="251246" cy="251246"/>
          </a:xfrm>
          <a:prstGeom prst="rect">
            <a:avLst/>
          </a:prstGeom>
        </p:spPr>
      </p:pic>
      <p:pic>
        <p:nvPicPr>
          <p:cNvPr id="25" name="Graphic 9" descr="Zoom in">
            <a:hlinkClick r:id="rId9" action="ppaction://hlinksldjump"/>
            <a:extLst>
              <a:ext uri="{FF2B5EF4-FFF2-40B4-BE49-F238E27FC236}">
                <a16:creationId xmlns:a16="http://schemas.microsoft.com/office/drawing/2014/main" id="{DE1555CE-8474-4648-B7A7-A33FBD3F9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67292" y="3595323"/>
            <a:ext cx="251246" cy="251246"/>
          </a:xfrm>
          <a:prstGeom prst="rect">
            <a:avLst/>
          </a:prstGeom>
        </p:spPr>
      </p:pic>
      <p:pic>
        <p:nvPicPr>
          <p:cNvPr id="26" name="Graphic 9" descr="Zoom in">
            <a:hlinkClick r:id="rId10" action="ppaction://hlinksldjump"/>
            <a:extLst>
              <a:ext uri="{FF2B5EF4-FFF2-40B4-BE49-F238E27FC236}">
                <a16:creationId xmlns:a16="http://schemas.microsoft.com/office/drawing/2014/main" id="{B918D6FC-0694-4BA3-BBF0-85747C4CB9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86151" y="4375908"/>
            <a:ext cx="251246" cy="251246"/>
          </a:xfrm>
          <a:prstGeom prst="rect">
            <a:avLst/>
          </a:prstGeom>
        </p:spPr>
      </p:pic>
      <p:pic>
        <p:nvPicPr>
          <p:cNvPr id="29" name="Graphic 9" descr="Zoom in">
            <a:hlinkClick r:id="rId11" action="ppaction://hlinksldjump"/>
            <a:extLst>
              <a:ext uri="{FF2B5EF4-FFF2-40B4-BE49-F238E27FC236}">
                <a16:creationId xmlns:a16="http://schemas.microsoft.com/office/drawing/2014/main" id="{911FE7A9-710F-4C79-8CC9-BA934975A5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83161" y="3794112"/>
            <a:ext cx="251246" cy="251246"/>
          </a:xfrm>
          <a:prstGeom prst="rect">
            <a:avLst/>
          </a:prstGeom>
        </p:spPr>
      </p:pic>
      <p:pic>
        <p:nvPicPr>
          <p:cNvPr id="30" name="Graphic 9" descr="Zoom in">
            <a:hlinkClick r:id="rId12" action="ppaction://hlinksldjump"/>
            <a:extLst>
              <a:ext uri="{FF2B5EF4-FFF2-40B4-BE49-F238E27FC236}">
                <a16:creationId xmlns:a16="http://schemas.microsoft.com/office/drawing/2014/main" id="{73755100-0F62-487A-9427-A0A04E118B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64065" y="4189339"/>
            <a:ext cx="251246" cy="251246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455BC03B-B531-42E6-96D7-3324C3BBE715}"/>
              </a:ext>
            </a:extLst>
          </p:cNvPr>
          <p:cNvGrpSpPr/>
          <p:nvPr/>
        </p:nvGrpSpPr>
        <p:grpSpPr>
          <a:xfrm>
            <a:off x="5623820" y="3554181"/>
            <a:ext cx="2861798" cy="1762220"/>
            <a:chOff x="5623820" y="3554181"/>
            <a:chExt cx="2861798" cy="1762220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F8B9F2F0-1C38-4706-A56B-B4E43825A582}"/>
                </a:ext>
              </a:extLst>
            </p:cNvPr>
            <p:cNvSpPr txBox="1"/>
            <p:nvPr/>
          </p:nvSpPr>
          <p:spPr>
            <a:xfrm>
              <a:off x="5623820" y="3554181"/>
              <a:ext cx="28617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/>
                <a:t>A </a:t>
              </a:r>
              <a:r>
                <a:rPr lang="pt-PT" sz="1600" b="1" dirty="0"/>
                <a:t>espada de Carlos Magno</a:t>
              </a:r>
              <a:r>
                <a:rPr lang="pt-PT" sz="1600" dirty="0"/>
                <a:t>, ou espada de França.</a:t>
              </a:r>
            </a:p>
          </p:txBody>
        </p:sp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B29C82B5-DB91-4759-BBC0-606D05F41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95459" y="4081961"/>
              <a:ext cx="1066800" cy="1234440"/>
            </a:xfrm>
            <a:prstGeom prst="rect">
              <a:avLst/>
            </a:prstGeom>
          </p:spPr>
        </p:pic>
      </p:grpSp>
      <p:pic>
        <p:nvPicPr>
          <p:cNvPr id="18" name="Graphic 9" descr="Zoom in">
            <a:hlinkClick r:id="rId14" action="ppaction://hlinksldjump"/>
            <a:extLst>
              <a:ext uri="{FF2B5EF4-FFF2-40B4-BE49-F238E27FC236}">
                <a16:creationId xmlns:a16="http://schemas.microsoft.com/office/drawing/2014/main" id="{7B5ECAF1-7905-4FA2-A905-D5E45F045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82000" y="4675652"/>
            <a:ext cx="251246" cy="25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56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7">
            <a:extLst>
              <a:ext uri="{FF2B5EF4-FFF2-40B4-BE49-F238E27FC236}">
                <a16:creationId xmlns:a16="http://schemas.microsoft.com/office/drawing/2014/main" id="{E0486367-32AA-4F1E-BAF4-63E249FB7129}"/>
              </a:ext>
            </a:extLst>
          </p:cNvPr>
          <p:cNvSpPr txBox="1"/>
          <p:nvPr/>
        </p:nvSpPr>
        <p:spPr>
          <a:xfrm>
            <a:off x="1" y="88953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3000" b="1" dirty="0">
                <a:solidFill>
                  <a:srgbClr val="C55A11"/>
                </a:solidFill>
              </a:rPr>
              <a:t>A construção da imagem real: o rei absoluto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03F64307-4C45-4F81-9B32-5FFE1972E45D}"/>
              </a:ext>
            </a:extLst>
          </p:cNvPr>
          <p:cNvGrpSpPr/>
          <p:nvPr/>
        </p:nvGrpSpPr>
        <p:grpSpPr>
          <a:xfrm>
            <a:off x="2067914" y="1616003"/>
            <a:ext cx="3333368" cy="4817447"/>
            <a:chOff x="3055739" y="1615417"/>
            <a:chExt cx="3052086" cy="4547660"/>
          </a:xfrm>
        </p:grpSpPr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7C3C419B-6B69-4D9B-8767-119CE716E723}"/>
                </a:ext>
              </a:extLst>
            </p:cNvPr>
            <p:cNvSpPr txBox="1"/>
            <p:nvPr/>
          </p:nvSpPr>
          <p:spPr>
            <a:xfrm>
              <a:off x="3055739" y="5901591"/>
              <a:ext cx="3032522" cy="261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i="1" dirty="0"/>
                <a:t>Luís XIV, retratado por </a:t>
              </a:r>
              <a:r>
                <a:rPr lang="pt-PT" sz="1200" b="1" i="1" dirty="0" err="1"/>
                <a:t>Hyacinthe</a:t>
              </a:r>
              <a:r>
                <a:rPr lang="pt-PT" sz="1200" b="1" i="1" dirty="0"/>
                <a:t> </a:t>
              </a:r>
              <a:r>
                <a:rPr lang="pt-PT" sz="1200" b="1" i="1" dirty="0" err="1"/>
                <a:t>Rigaud</a:t>
              </a:r>
              <a:r>
                <a:rPr lang="pt-PT" sz="1200" b="1" i="1" dirty="0"/>
                <a:t>, 1701.</a:t>
              </a:r>
            </a:p>
          </p:txBody>
        </p:sp>
        <p:pic>
          <p:nvPicPr>
            <p:cNvPr id="21" name="Picture 2" descr="https://upload.wikimedia.org/wikipedia/commons/5/5f/Louis_XIV_of_France.jpg">
              <a:extLst>
                <a:ext uri="{FF2B5EF4-FFF2-40B4-BE49-F238E27FC236}">
                  <a16:creationId xmlns:a16="http://schemas.microsoft.com/office/drawing/2014/main" id="{F9CF2042-750C-4FD4-A60B-BFF7ACA2D7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303" y="1615417"/>
              <a:ext cx="3032522" cy="430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Graphic 9" descr="Zoom in">
            <a:hlinkClick r:id="rId4" action="ppaction://hlinksldjump"/>
            <a:extLst>
              <a:ext uri="{FF2B5EF4-FFF2-40B4-BE49-F238E27FC236}">
                <a16:creationId xmlns:a16="http://schemas.microsoft.com/office/drawing/2014/main" id="{3E40A1CC-EEFC-4B8F-BF04-A5E9626ABE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09352" y="3898211"/>
            <a:ext cx="251246" cy="251246"/>
          </a:xfrm>
          <a:prstGeom prst="rect">
            <a:avLst/>
          </a:prstGeom>
        </p:spPr>
      </p:pic>
      <p:pic>
        <p:nvPicPr>
          <p:cNvPr id="23" name="Graphic 9" descr="Zoom in">
            <a:hlinkClick r:id="rId7" action="ppaction://hlinksldjump"/>
            <a:extLst>
              <a:ext uri="{FF2B5EF4-FFF2-40B4-BE49-F238E27FC236}">
                <a16:creationId xmlns:a16="http://schemas.microsoft.com/office/drawing/2014/main" id="{EDB99FBE-CC26-43B1-8B9D-21D5E7D6B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96252" y="3324901"/>
            <a:ext cx="251246" cy="251246"/>
          </a:xfrm>
          <a:prstGeom prst="rect">
            <a:avLst/>
          </a:prstGeom>
        </p:spPr>
      </p:pic>
      <p:pic>
        <p:nvPicPr>
          <p:cNvPr id="24" name="Graphic 9" descr="Zoom in">
            <a:hlinkClick r:id="rId8" action="ppaction://hlinksldjump"/>
            <a:extLst>
              <a:ext uri="{FF2B5EF4-FFF2-40B4-BE49-F238E27FC236}">
                <a16:creationId xmlns:a16="http://schemas.microsoft.com/office/drawing/2014/main" id="{B753AEA7-9D90-4CE5-8423-36E2C4143F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97131" y="4699181"/>
            <a:ext cx="251246" cy="251246"/>
          </a:xfrm>
          <a:prstGeom prst="rect">
            <a:avLst/>
          </a:prstGeom>
        </p:spPr>
      </p:pic>
      <p:pic>
        <p:nvPicPr>
          <p:cNvPr id="25" name="Graphic 9" descr="Zoom in">
            <a:hlinkClick r:id="rId9" action="ppaction://hlinksldjump"/>
            <a:extLst>
              <a:ext uri="{FF2B5EF4-FFF2-40B4-BE49-F238E27FC236}">
                <a16:creationId xmlns:a16="http://schemas.microsoft.com/office/drawing/2014/main" id="{C5E74E39-57FC-4583-954D-DD888A25C8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67292" y="3595323"/>
            <a:ext cx="251246" cy="251246"/>
          </a:xfrm>
          <a:prstGeom prst="rect">
            <a:avLst/>
          </a:prstGeom>
        </p:spPr>
      </p:pic>
      <p:pic>
        <p:nvPicPr>
          <p:cNvPr id="26" name="Graphic 9" descr="Zoom in">
            <a:hlinkClick r:id="rId10" action="ppaction://hlinksldjump"/>
            <a:extLst>
              <a:ext uri="{FF2B5EF4-FFF2-40B4-BE49-F238E27FC236}">
                <a16:creationId xmlns:a16="http://schemas.microsoft.com/office/drawing/2014/main" id="{11D895F4-EE73-4E91-9E31-F3006AE607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86151" y="4375908"/>
            <a:ext cx="251246" cy="251246"/>
          </a:xfrm>
          <a:prstGeom prst="rect">
            <a:avLst/>
          </a:prstGeom>
        </p:spPr>
      </p:pic>
      <p:pic>
        <p:nvPicPr>
          <p:cNvPr id="29" name="Graphic 9" descr="Zoom in">
            <a:hlinkClick r:id="rId11" action="ppaction://hlinksldjump"/>
            <a:extLst>
              <a:ext uri="{FF2B5EF4-FFF2-40B4-BE49-F238E27FC236}">
                <a16:creationId xmlns:a16="http://schemas.microsoft.com/office/drawing/2014/main" id="{838AB011-38D7-45F9-BBA8-E2616D0B9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83161" y="3794112"/>
            <a:ext cx="251246" cy="251246"/>
          </a:xfrm>
          <a:prstGeom prst="rect">
            <a:avLst/>
          </a:prstGeom>
        </p:spPr>
      </p:pic>
      <p:pic>
        <p:nvPicPr>
          <p:cNvPr id="30" name="Graphic 9" descr="Zoom in">
            <a:hlinkClick r:id="rId12" action="ppaction://hlinksldjump"/>
            <a:extLst>
              <a:ext uri="{FF2B5EF4-FFF2-40B4-BE49-F238E27FC236}">
                <a16:creationId xmlns:a16="http://schemas.microsoft.com/office/drawing/2014/main" id="{B1DA87D1-2D4D-4005-BEB3-72466C164E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64065" y="4189339"/>
            <a:ext cx="251246" cy="251246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3611BF83-0958-4A0C-9F16-54380EADB664}"/>
              </a:ext>
            </a:extLst>
          </p:cNvPr>
          <p:cNvGrpSpPr/>
          <p:nvPr/>
        </p:nvGrpSpPr>
        <p:grpSpPr>
          <a:xfrm>
            <a:off x="5623820" y="3501724"/>
            <a:ext cx="2861797" cy="2296234"/>
            <a:chOff x="5623820" y="3501724"/>
            <a:chExt cx="2861797" cy="2296234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EC7615A8-B2D1-47C6-8680-49619FB1F38C}"/>
                </a:ext>
              </a:extLst>
            </p:cNvPr>
            <p:cNvSpPr txBox="1"/>
            <p:nvPr/>
          </p:nvSpPr>
          <p:spPr>
            <a:xfrm>
              <a:off x="5623820" y="3501724"/>
              <a:ext cx="28617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/>
                <a:t>O </a:t>
              </a:r>
              <a:r>
                <a:rPr lang="pt-PT" sz="1600" b="1" dirty="0"/>
                <a:t>cetro</a:t>
              </a:r>
              <a:r>
                <a:rPr lang="pt-PT" sz="1600" dirty="0"/>
                <a:t>, bastão de comando, símbolo da autoridade real.</a:t>
              </a:r>
            </a:p>
          </p:txBody>
        </p:sp>
        <p:pic>
          <p:nvPicPr>
            <p:cNvPr id="3" name="Imagem 2" descr="Uma imagem com texto&#10;&#10;Descrição gerada automaticamente">
              <a:extLst>
                <a:ext uri="{FF2B5EF4-FFF2-40B4-BE49-F238E27FC236}">
                  <a16:creationId xmlns:a16="http://schemas.microsoft.com/office/drawing/2014/main" id="{66536B08-2AED-474A-AD28-310B2C641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626865" y="4045358"/>
              <a:ext cx="826008" cy="1752600"/>
            </a:xfrm>
            <a:prstGeom prst="rect">
              <a:avLst/>
            </a:prstGeom>
          </p:spPr>
        </p:pic>
      </p:grpSp>
      <p:pic>
        <p:nvPicPr>
          <p:cNvPr id="18" name="Graphic 9" descr="Zoom in">
            <a:hlinkClick r:id="rId14" action="ppaction://hlinksldjump"/>
            <a:extLst>
              <a:ext uri="{FF2B5EF4-FFF2-40B4-BE49-F238E27FC236}">
                <a16:creationId xmlns:a16="http://schemas.microsoft.com/office/drawing/2014/main" id="{CBEC65CA-7CFF-4B70-8AFB-0CA7903548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82000" y="4675652"/>
            <a:ext cx="251246" cy="25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28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CBFDD88-DFA1-4843-80D9-3F4EECC421EB}"/>
              </a:ext>
            </a:extLst>
          </p:cNvPr>
          <p:cNvSpPr txBox="1"/>
          <p:nvPr/>
        </p:nvSpPr>
        <p:spPr>
          <a:xfrm>
            <a:off x="3745282" y="1828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 </a:t>
            </a:r>
          </a:p>
        </p:txBody>
      </p:sp>
      <p:sp>
        <p:nvSpPr>
          <p:cNvPr id="5" name="CaixaDeTexto 7">
            <a:extLst>
              <a:ext uri="{FF2B5EF4-FFF2-40B4-BE49-F238E27FC236}">
                <a16:creationId xmlns:a16="http://schemas.microsoft.com/office/drawing/2014/main" id="{E0486367-32AA-4F1E-BAF4-63E249FB7129}"/>
              </a:ext>
            </a:extLst>
          </p:cNvPr>
          <p:cNvSpPr txBox="1"/>
          <p:nvPr/>
        </p:nvSpPr>
        <p:spPr>
          <a:xfrm>
            <a:off x="1" y="88953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3000" b="1" dirty="0">
                <a:solidFill>
                  <a:srgbClr val="C55A11"/>
                </a:solidFill>
              </a:rPr>
              <a:t>A construção da imagem real: o rei absoluto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735443FA-9A54-47B2-8209-4B581629D2D1}"/>
              </a:ext>
            </a:extLst>
          </p:cNvPr>
          <p:cNvGrpSpPr/>
          <p:nvPr/>
        </p:nvGrpSpPr>
        <p:grpSpPr>
          <a:xfrm>
            <a:off x="2067914" y="1616003"/>
            <a:ext cx="3333368" cy="4817447"/>
            <a:chOff x="3055739" y="1615417"/>
            <a:chExt cx="3052086" cy="4547660"/>
          </a:xfrm>
        </p:grpSpPr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C02731B9-BBC8-4BC3-9CE8-0E7060D7712C}"/>
                </a:ext>
              </a:extLst>
            </p:cNvPr>
            <p:cNvSpPr txBox="1"/>
            <p:nvPr/>
          </p:nvSpPr>
          <p:spPr>
            <a:xfrm>
              <a:off x="3055739" y="5901591"/>
              <a:ext cx="3032522" cy="261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i="1" dirty="0"/>
                <a:t>Luís XIV, retratado por </a:t>
              </a:r>
              <a:r>
                <a:rPr lang="pt-PT" sz="1200" b="1" i="1" dirty="0" err="1"/>
                <a:t>Hyacinthe</a:t>
              </a:r>
              <a:r>
                <a:rPr lang="pt-PT" sz="1200" b="1" i="1" dirty="0"/>
                <a:t> </a:t>
              </a:r>
              <a:r>
                <a:rPr lang="pt-PT" sz="1200" b="1" i="1" dirty="0" err="1"/>
                <a:t>Rigaud</a:t>
              </a:r>
              <a:r>
                <a:rPr lang="pt-PT" sz="1200" b="1" i="1" dirty="0"/>
                <a:t>, 1701.</a:t>
              </a:r>
            </a:p>
          </p:txBody>
        </p:sp>
        <p:pic>
          <p:nvPicPr>
            <p:cNvPr id="21" name="Picture 2" descr="https://upload.wikimedia.org/wikipedia/commons/5/5f/Louis_XIV_of_France.jpg">
              <a:extLst>
                <a:ext uri="{FF2B5EF4-FFF2-40B4-BE49-F238E27FC236}">
                  <a16:creationId xmlns:a16="http://schemas.microsoft.com/office/drawing/2014/main" id="{59087BD8-0E77-4348-B422-1D13A8FD54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303" y="1615417"/>
              <a:ext cx="3032522" cy="430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Graphic 9" descr="Zoom in">
            <a:hlinkClick r:id="rId4" action="ppaction://hlinksldjump"/>
            <a:extLst>
              <a:ext uri="{FF2B5EF4-FFF2-40B4-BE49-F238E27FC236}">
                <a16:creationId xmlns:a16="http://schemas.microsoft.com/office/drawing/2014/main" id="{0012A657-00E9-4623-A950-BE9A06A07B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09352" y="3898211"/>
            <a:ext cx="251246" cy="251246"/>
          </a:xfrm>
          <a:prstGeom prst="rect">
            <a:avLst/>
          </a:prstGeom>
        </p:spPr>
      </p:pic>
      <p:pic>
        <p:nvPicPr>
          <p:cNvPr id="23" name="Graphic 9" descr="Zoom in">
            <a:hlinkClick r:id="rId7" action="ppaction://hlinksldjump"/>
            <a:extLst>
              <a:ext uri="{FF2B5EF4-FFF2-40B4-BE49-F238E27FC236}">
                <a16:creationId xmlns:a16="http://schemas.microsoft.com/office/drawing/2014/main" id="{3B0C8683-4077-480E-8BE9-D65C530A5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96252" y="3324901"/>
            <a:ext cx="251246" cy="251246"/>
          </a:xfrm>
          <a:prstGeom prst="rect">
            <a:avLst/>
          </a:prstGeom>
        </p:spPr>
      </p:pic>
      <p:pic>
        <p:nvPicPr>
          <p:cNvPr id="24" name="Graphic 9" descr="Zoom in">
            <a:hlinkClick r:id="rId8" action="ppaction://hlinksldjump"/>
            <a:extLst>
              <a:ext uri="{FF2B5EF4-FFF2-40B4-BE49-F238E27FC236}">
                <a16:creationId xmlns:a16="http://schemas.microsoft.com/office/drawing/2014/main" id="{8FA272E0-3347-46C0-A35C-E6878F9035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97131" y="4699181"/>
            <a:ext cx="251246" cy="251246"/>
          </a:xfrm>
          <a:prstGeom prst="rect">
            <a:avLst/>
          </a:prstGeom>
        </p:spPr>
      </p:pic>
      <p:pic>
        <p:nvPicPr>
          <p:cNvPr id="25" name="Graphic 9" descr="Zoom in">
            <a:hlinkClick r:id="rId9" action="ppaction://hlinksldjump"/>
            <a:extLst>
              <a:ext uri="{FF2B5EF4-FFF2-40B4-BE49-F238E27FC236}">
                <a16:creationId xmlns:a16="http://schemas.microsoft.com/office/drawing/2014/main" id="{203AD6EB-BA58-49B3-934C-00F88A78D1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67292" y="3595323"/>
            <a:ext cx="251246" cy="251246"/>
          </a:xfrm>
          <a:prstGeom prst="rect">
            <a:avLst/>
          </a:prstGeom>
        </p:spPr>
      </p:pic>
      <p:pic>
        <p:nvPicPr>
          <p:cNvPr id="26" name="Graphic 9" descr="Zoom in">
            <a:hlinkClick r:id="rId10" action="ppaction://hlinksldjump"/>
            <a:extLst>
              <a:ext uri="{FF2B5EF4-FFF2-40B4-BE49-F238E27FC236}">
                <a16:creationId xmlns:a16="http://schemas.microsoft.com/office/drawing/2014/main" id="{70C2214C-3A8C-456D-9666-055FAAAD08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86151" y="4375908"/>
            <a:ext cx="251246" cy="251246"/>
          </a:xfrm>
          <a:prstGeom prst="rect">
            <a:avLst/>
          </a:prstGeom>
        </p:spPr>
      </p:pic>
      <p:pic>
        <p:nvPicPr>
          <p:cNvPr id="29" name="Graphic 9" descr="Zoom in">
            <a:hlinkClick r:id="rId11" action="ppaction://hlinksldjump"/>
            <a:extLst>
              <a:ext uri="{FF2B5EF4-FFF2-40B4-BE49-F238E27FC236}">
                <a16:creationId xmlns:a16="http://schemas.microsoft.com/office/drawing/2014/main" id="{E7D5F6F8-A708-4F7D-A264-29113A39C4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83161" y="3794112"/>
            <a:ext cx="251246" cy="251246"/>
          </a:xfrm>
          <a:prstGeom prst="rect">
            <a:avLst/>
          </a:prstGeom>
        </p:spPr>
      </p:pic>
      <p:pic>
        <p:nvPicPr>
          <p:cNvPr id="30" name="Graphic 9" descr="Zoom in">
            <a:hlinkClick r:id="rId12" action="ppaction://hlinksldjump"/>
            <a:extLst>
              <a:ext uri="{FF2B5EF4-FFF2-40B4-BE49-F238E27FC236}">
                <a16:creationId xmlns:a16="http://schemas.microsoft.com/office/drawing/2014/main" id="{91816193-AD3B-4620-AD68-8155E5E11E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64065" y="4189339"/>
            <a:ext cx="251246" cy="251246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C22DFDB3-5252-4A9E-BE0B-2179B593B665}"/>
              </a:ext>
            </a:extLst>
          </p:cNvPr>
          <p:cNvGrpSpPr/>
          <p:nvPr/>
        </p:nvGrpSpPr>
        <p:grpSpPr>
          <a:xfrm>
            <a:off x="5619111" y="3283759"/>
            <a:ext cx="2871216" cy="1563150"/>
            <a:chOff x="5619111" y="3283759"/>
            <a:chExt cx="2871216" cy="1563150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F6CB47A3-B404-4598-AADB-3FBCA81B1FAA}"/>
                </a:ext>
              </a:extLst>
            </p:cNvPr>
            <p:cNvSpPr txBox="1"/>
            <p:nvPr/>
          </p:nvSpPr>
          <p:spPr>
            <a:xfrm>
              <a:off x="5619111" y="3283759"/>
              <a:ext cx="28712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/>
                <a:t>A </a:t>
              </a:r>
              <a:r>
                <a:rPr lang="pt-PT" sz="1600" b="1" dirty="0"/>
                <a:t>coroa</a:t>
              </a:r>
              <a:r>
                <a:rPr lang="pt-PT" sz="1600" dirty="0"/>
                <a:t>, símbolo máximo do poder monárquico.</a:t>
              </a:r>
            </a:p>
          </p:txBody>
        </p:sp>
        <p:pic>
          <p:nvPicPr>
            <p:cNvPr id="3" name="Imagem 2" descr="Uma imagem com texto, interior, mobília, assento&#10;&#10;Descrição gerada automaticamente">
              <a:extLst>
                <a:ext uri="{FF2B5EF4-FFF2-40B4-BE49-F238E27FC236}">
                  <a16:creationId xmlns:a16="http://schemas.microsoft.com/office/drawing/2014/main" id="{2A65096C-159B-445A-A66E-0564902AA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44372" y="3838909"/>
              <a:ext cx="1220694" cy="1008000"/>
            </a:xfrm>
            <a:prstGeom prst="rect">
              <a:avLst/>
            </a:prstGeom>
          </p:spPr>
        </p:pic>
      </p:grpSp>
      <p:pic>
        <p:nvPicPr>
          <p:cNvPr id="18" name="Graphic 9" descr="Zoom in">
            <a:hlinkClick r:id="rId14" action="ppaction://hlinksldjump"/>
            <a:extLst>
              <a:ext uri="{FF2B5EF4-FFF2-40B4-BE49-F238E27FC236}">
                <a16:creationId xmlns:a16="http://schemas.microsoft.com/office/drawing/2014/main" id="{EA4D60FB-48F6-4112-8F8A-0627D34AB4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82000" y="4675652"/>
            <a:ext cx="251246" cy="25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31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7">
            <a:extLst>
              <a:ext uri="{FF2B5EF4-FFF2-40B4-BE49-F238E27FC236}">
                <a16:creationId xmlns:a16="http://schemas.microsoft.com/office/drawing/2014/main" id="{E0486367-32AA-4F1E-BAF4-63E249FB7129}"/>
              </a:ext>
            </a:extLst>
          </p:cNvPr>
          <p:cNvSpPr txBox="1"/>
          <p:nvPr/>
        </p:nvSpPr>
        <p:spPr>
          <a:xfrm>
            <a:off x="1" y="88953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3000" b="1" dirty="0">
                <a:solidFill>
                  <a:srgbClr val="C55A11"/>
                </a:solidFill>
              </a:rPr>
              <a:t>A construção da imagem real: o rei absoluto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201D4F85-243F-4CED-AD0F-B7435AA8F033}"/>
              </a:ext>
            </a:extLst>
          </p:cNvPr>
          <p:cNvGrpSpPr/>
          <p:nvPr/>
        </p:nvGrpSpPr>
        <p:grpSpPr>
          <a:xfrm>
            <a:off x="2067914" y="1616003"/>
            <a:ext cx="3333368" cy="4817447"/>
            <a:chOff x="3055739" y="1615417"/>
            <a:chExt cx="3052086" cy="4547660"/>
          </a:xfrm>
        </p:grpSpPr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60844A99-6E7B-4890-9391-447B65CA6752}"/>
                </a:ext>
              </a:extLst>
            </p:cNvPr>
            <p:cNvSpPr txBox="1"/>
            <p:nvPr/>
          </p:nvSpPr>
          <p:spPr>
            <a:xfrm>
              <a:off x="3055739" y="5901591"/>
              <a:ext cx="3032522" cy="261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i="1" dirty="0"/>
                <a:t>Luís XIV, retratado por </a:t>
              </a:r>
              <a:r>
                <a:rPr lang="pt-PT" sz="1200" b="1" i="1" dirty="0" err="1"/>
                <a:t>Hyacinthe</a:t>
              </a:r>
              <a:r>
                <a:rPr lang="pt-PT" sz="1200" b="1" i="1" dirty="0"/>
                <a:t> </a:t>
              </a:r>
              <a:r>
                <a:rPr lang="pt-PT" sz="1200" b="1" i="1" dirty="0" err="1"/>
                <a:t>Rigaud</a:t>
              </a:r>
              <a:r>
                <a:rPr lang="pt-PT" sz="1200" b="1" i="1" dirty="0"/>
                <a:t>, 1701.</a:t>
              </a:r>
            </a:p>
          </p:txBody>
        </p:sp>
        <p:pic>
          <p:nvPicPr>
            <p:cNvPr id="21" name="Picture 2" descr="https://upload.wikimedia.org/wikipedia/commons/5/5f/Louis_XIV_of_France.jpg">
              <a:extLst>
                <a:ext uri="{FF2B5EF4-FFF2-40B4-BE49-F238E27FC236}">
                  <a16:creationId xmlns:a16="http://schemas.microsoft.com/office/drawing/2014/main" id="{84F079D8-7CD7-4086-8143-6E564945DE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303" y="1615417"/>
              <a:ext cx="3032522" cy="430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Graphic 9" descr="Zoom in">
            <a:hlinkClick r:id="rId4" action="ppaction://hlinksldjump"/>
            <a:extLst>
              <a:ext uri="{FF2B5EF4-FFF2-40B4-BE49-F238E27FC236}">
                <a16:creationId xmlns:a16="http://schemas.microsoft.com/office/drawing/2014/main" id="{E9E031A5-D2B8-44AF-893E-09F82941D6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09352" y="3898211"/>
            <a:ext cx="251246" cy="251246"/>
          </a:xfrm>
          <a:prstGeom prst="rect">
            <a:avLst/>
          </a:prstGeom>
        </p:spPr>
      </p:pic>
      <p:pic>
        <p:nvPicPr>
          <p:cNvPr id="23" name="Graphic 9" descr="Zoom in">
            <a:hlinkClick r:id="rId7" action="ppaction://hlinksldjump"/>
            <a:extLst>
              <a:ext uri="{FF2B5EF4-FFF2-40B4-BE49-F238E27FC236}">
                <a16:creationId xmlns:a16="http://schemas.microsoft.com/office/drawing/2014/main" id="{43FD8C34-9C5B-4A0F-A71E-EC4212C91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96252" y="3324901"/>
            <a:ext cx="251246" cy="251246"/>
          </a:xfrm>
          <a:prstGeom prst="rect">
            <a:avLst/>
          </a:prstGeom>
        </p:spPr>
      </p:pic>
      <p:pic>
        <p:nvPicPr>
          <p:cNvPr id="24" name="Graphic 9" descr="Zoom in">
            <a:hlinkClick r:id="rId8" action="ppaction://hlinksldjump"/>
            <a:extLst>
              <a:ext uri="{FF2B5EF4-FFF2-40B4-BE49-F238E27FC236}">
                <a16:creationId xmlns:a16="http://schemas.microsoft.com/office/drawing/2014/main" id="{7772D3D8-7166-4BBA-8F16-3CFE0BC58A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97131" y="4699181"/>
            <a:ext cx="251246" cy="251246"/>
          </a:xfrm>
          <a:prstGeom prst="rect">
            <a:avLst/>
          </a:prstGeom>
        </p:spPr>
      </p:pic>
      <p:pic>
        <p:nvPicPr>
          <p:cNvPr id="25" name="Graphic 9" descr="Zoom in">
            <a:hlinkClick r:id="rId9" action="ppaction://hlinksldjump"/>
            <a:extLst>
              <a:ext uri="{FF2B5EF4-FFF2-40B4-BE49-F238E27FC236}">
                <a16:creationId xmlns:a16="http://schemas.microsoft.com/office/drawing/2014/main" id="{8CAE85BA-18D1-4953-90D3-32031F765B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67292" y="3595323"/>
            <a:ext cx="251246" cy="251246"/>
          </a:xfrm>
          <a:prstGeom prst="rect">
            <a:avLst/>
          </a:prstGeom>
        </p:spPr>
      </p:pic>
      <p:pic>
        <p:nvPicPr>
          <p:cNvPr id="26" name="Graphic 9" descr="Zoom in">
            <a:hlinkClick r:id="rId10" action="ppaction://hlinksldjump"/>
            <a:extLst>
              <a:ext uri="{FF2B5EF4-FFF2-40B4-BE49-F238E27FC236}">
                <a16:creationId xmlns:a16="http://schemas.microsoft.com/office/drawing/2014/main" id="{135217F8-FDFF-437D-8336-279FA5FCC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86151" y="4375908"/>
            <a:ext cx="251246" cy="251246"/>
          </a:xfrm>
          <a:prstGeom prst="rect">
            <a:avLst/>
          </a:prstGeom>
        </p:spPr>
      </p:pic>
      <p:pic>
        <p:nvPicPr>
          <p:cNvPr id="29" name="Graphic 9" descr="Zoom in">
            <a:hlinkClick r:id="rId11" action="ppaction://hlinksldjump"/>
            <a:extLst>
              <a:ext uri="{FF2B5EF4-FFF2-40B4-BE49-F238E27FC236}">
                <a16:creationId xmlns:a16="http://schemas.microsoft.com/office/drawing/2014/main" id="{B3C52207-4C63-43D4-A9B0-7A8789735E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83161" y="3794112"/>
            <a:ext cx="251246" cy="251246"/>
          </a:xfrm>
          <a:prstGeom prst="rect">
            <a:avLst/>
          </a:prstGeom>
        </p:spPr>
      </p:pic>
      <p:pic>
        <p:nvPicPr>
          <p:cNvPr id="30" name="Graphic 9" descr="Zoom in">
            <a:hlinkClick r:id="rId12" action="ppaction://hlinksldjump"/>
            <a:extLst>
              <a:ext uri="{FF2B5EF4-FFF2-40B4-BE49-F238E27FC236}">
                <a16:creationId xmlns:a16="http://schemas.microsoft.com/office/drawing/2014/main" id="{1D2E47DA-42D5-485E-8FB0-45EAC24A6B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64065" y="4189339"/>
            <a:ext cx="251246" cy="251246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93EDD02D-2DA5-4F4D-9E33-90FAA739D95F}"/>
              </a:ext>
            </a:extLst>
          </p:cNvPr>
          <p:cNvGrpSpPr/>
          <p:nvPr/>
        </p:nvGrpSpPr>
        <p:grpSpPr>
          <a:xfrm>
            <a:off x="5619111" y="3369164"/>
            <a:ext cx="2871216" cy="1639004"/>
            <a:chOff x="5619111" y="3369164"/>
            <a:chExt cx="2871216" cy="1639004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0ACD2BE8-AACD-49A5-97FD-9BB165E53A5A}"/>
                </a:ext>
              </a:extLst>
            </p:cNvPr>
            <p:cNvSpPr txBox="1"/>
            <p:nvPr/>
          </p:nvSpPr>
          <p:spPr>
            <a:xfrm>
              <a:off x="5619111" y="3369164"/>
              <a:ext cx="28712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/>
                <a:t>A </a:t>
              </a:r>
              <a:r>
                <a:rPr lang="pt-PT" sz="1600" b="1" dirty="0"/>
                <a:t>mão da justiça</a:t>
              </a:r>
              <a:r>
                <a:rPr lang="pt-PT" sz="1600" dirty="0"/>
                <a:t>, emblema do poder judicial do rei.</a:t>
              </a:r>
            </a:p>
          </p:txBody>
        </p:sp>
        <p:pic>
          <p:nvPicPr>
            <p:cNvPr id="3" name="Imagem 2" descr="Uma imagem com assento, pintura&#10;&#10;Descrição gerada automaticamente">
              <a:extLst>
                <a:ext uri="{FF2B5EF4-FFF2-40B4-BE49-F238E27FC236}">
                  <a16:creationId xmlns:a16="http://schemas.microsoft.com/office/drawing/2014/main" id="{9588FE81-E91F-42C4-A89A-E87673461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75804" y="3928168"/>
              <a:ext cx="1376129" cy="1080000"/>
            </a:xfrm>
            <a:prstGeom prst="rect">
              <a:avLst/>
            </a:prstGeom>
          </p:spPr>
        </p:pic>
      </p:grpSp>
      <p:pic>
        <p:nvPicPr>
          <p:cNvPr id="18" name="Graphic 9" descr="Zoom in">
            <a:hlinkClick r:id="rId14" action="ppaction://hlinksldjump"/>
            <a:extLst>
              <a:ext uri="{FF2B5EF4-FFF2-40B4-BE49-F238E27FC236}">
                <a16:creationId xmlns:a16="http://schemas.microsoft.com/office/drawing/2014/main" id="{25EC3C02-F201-4A3D-BD5F-B296DE9345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82000" y="4675652"/>
            <a:ext cx="251246" cy="25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89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7">
            <a:extLst>
              <a:ext uri="{FF2B5EF4-FFF2-40B4-BE49-F238E27FC236}">
                <a16:creationId xmlns:a16="http://schemas.microsoft.com/office/drawing/2014/main" id="{E0486367-32AA-4F1E-BAF4-63E249FB7129}"/>
              </a:ext>
            </a:extLst>
          </p:cNvPr>
          <p:cNvSpPr txBox="1"/>
          <p:nvPr/>
        </p:nvSpPr>
        <p:spPr>
          <a:xfrm>
            <a:off x="1" y="88953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3000" b="1" dirty="0">
                <a:solidFill>
                  <a:srgbClr val="C55A11"/>
                </a:solidFill>
              </a:rPr>
              <a:t>A construção da imagem real: o rei absoluto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48F0B291-7FA0-405D-AD89-BD2D0F3D3694}"/>
              </a:ext>
            </a:extLst>
          </p:cNvPr>
          <p:cNvGrpSpPr/>
          <p:nvPr/>
        </p:nvGrpSpPr>
        <p:grpSpPr>
          <a:xfrm>
            <a:off x="2067914" y="1616003"/>
            <a:ext cx="3333368" cy="4817447"/>
            <a:chOff x="3055739" y="1615417"/>
            <a:chExt cx="3052086" cy="4547660"/>
          </a:xfrm>
        </p:grpSpPr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A91D6F14-0D07-43ED-A597-9F785ADBEBD6}"/>
                </a:ext>
              </a:extLst>
            </p:cNvPr>
            <p:cNvSpPr txBox="1"/>
            <p:nvPr/>
          </p:nvSpPr>
          <p:spPr>
            <a:xfrm>
              <a:off x="3055739" y="5901591"/>
              <a:ext cx="3032522" cy="261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i="1" dirty="0"/>
                <a:t>Luís XIV, retratado por </a:t>
              </a:r>
              <a:r>
                <a:rPr lang="pt-PT" sz="1200" b="1" i="1" dirty="0" err="1"/>
                <a:t>Hyacinthe</a:t>
              </a:r>
              <a:r>
                <a:rPr lang="pt-PT" sz="1200" b="1" i="1" dirty="0"/>
                <a:t> </a:t>
              </a:r>
              <a:r>
                <a:rPr lang="pt-PT" sz="1200" b="1" i="1" dirty="0" err="1"/>
                <a:t>Rigaud</a:t>
              </a:r>
              <a:r>
                <a:rPr lang="pt-PT" sz="1200" b="1" i="1" dirty="0"/>
                <a:t>, 1701.</a:t>
              </a:r>
            </a:p>
          </p:txBody>
        </p:sp>
        <p:pic>
          <p:nvPicPr>
            <p:cNvPr id="23" name="Picture 2" descr="https://upload.wikimedia.org/wikipedia/commons/5/5f/Louis_XIV_of_France.jpg">
              <a:extLst>
                <a:ext uri="{FF2B5EF4-FFF2-40B4-BE49-F238E27FC236}">
                  <a16:creationId xmlns:a16="http://schemas.microsoft.com/office/drawing/2014/main" id="{63A56770-E3F6-4405-B7BA-463E09112C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303" y="1615417"/>
              <a:ext cx="3032522" cy="430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Graphic 9" descr="Zoom in">
            <a:hlinkClick r:id="rId4" action="ppaction://hlinksldjump"/>
            <a:extLst>
              <a:ext uri="{FF2B5EF4-FFF2-40B4-BE49-F238E27FC236}">
                <a16:creationId xmlns:a16="http://schemas.microsoft.com/office/drawing/2014/main" id="{CC580910-25E2-4E49-959A-9B395298E8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09352" y="3898211"/>
            <a:ext cx="251246" cy="251246"/>
          </a:xfrm>
          <a:prstGeom prst="rect">
            <a:avLst/>
          </a:prstGeom>
        </p:spPr>
      </p:pic>
      <p:pic>
        <p:nvPicPr>
          <p:cNvPr id="25" name="Graphic 9" descr="Zoom in">
            <a:hlinkClick r:id="rId7" action="ppaction://hlinksldjump"/>
            <a:extLst>
              <a:ext uri="{FF2B5EF4-FFF2-40B4-BE49-F238E27FC236}">
                <a16:creationId xmlns:a16="http://schemas.microsoft.com/office/drawing/2014/main" id="{3171C483-CB2C-4B0A-9E5E-12C7DC20EC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96252" y="3324901"/>
            <a:ext cx="251246" cy="251246"/>
          </a:xfrm>
          <a:prstGeom prst="rect">
            <a:avLst/>
          </a:prstGeom>
        </p:spPr>
      </p:pic>
      <p:pic>
        <p:nvPicPr>
          <p:cNvPr id="26" name="Graphic 9" descr="Zoom in">
            <a:hlinkClick r:id="rId8" action="ppaction://hlinksldjump"/>
            <a:extLst>
              <a:ext uri="{FF2B5EF4-FFF2-40B4-BE49-F238E27FC236}">
                <a16:creationId xmlns:a16="http://schemas.microsoft.com/office/drawing/2014/main" id="{57DDFADB-FD89-4F24-83E6-8ADB930200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97131" y="4699181"/>
            <a:ext cx="251246" cy="251246"/>
          </a:xfrm>
          <a:prstGeom prst="rect">
            <a:avLst/>
          </a:prstGeom>
        </p:spPr>
      </p:pic>
      <p:pic>
        <p:nvPicPr>
          <p:cNvPr id="27" name="Graphic 9" descr="Zoom in">
            <a:hlinkClick r:id="rId9" action="ppaction://hlinksldjump"/>
            <a:extLst>
              <a:ext uri="{FF2B5EF4-FFF2-40B4-BE49-F238E27FC236}">
                <a16:creationId xmlns:a16="http://schemas.microsoft.com/office/drawing/2014/main" id="{27D977CA-D18E-4566-A1C0-E456C166B1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67292" y="3595323"/>
            <a:ext cx="251246" cy="251246"/>
          </a:xfrm>
          <a:prstGeom prst="rect">
            <a:avLst/>
          </a:prstGeom>
        </p:spPr>
      </p:pic>
      <p:pic>
        <p:nvPicPr>
          <p:cNvPr id="29" name="Graphic 9" descr="Zoom in">
            <a:hlinkClick r:id="rId10" action="ppaction://hlinksldjump"/>
            <a:extLst>
              <a:ext uri="{FF2B5EF4-FFF2-40B4-BE49-F238E27FC236}">
                <a16:creationId xmlns:a16="http://schemas.microsoft.com/office/drawing/2014/main" id="{409104C7-D2A8-4901-BBAA-3950A38288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86151" y="4375908"/>
            <a:ext cx="251246" cy="251246"/>
          </a:xfrm>
          <a:prstGeom prst="rect">
            <a:avLst/>
          </a:prstGeom>
        </p:spPr>
      </p:pic>
      <p:pic>
        <p:nvPicPr>
          <p:cNvPr id="31" name="Graphic 9" descr="Zoom in">
            <a:hlinkClick r:id="rId11" action="ppaction://hlinksldjump"/>
            <a:extLst>
              <a:ext uri="{FF2B5EF4-FFF2-40B4-BE49-F238E27FC236}">
                <a16:creationId xmlns:a16="http://schemas.microsoft.com/office/drawing/2014/main" id="{E57DA4B0-2BD5-49BF-AB36-E2C903028C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83161" y="3794112"/>
            <a:ext cx="251246" cy="251246"/>
          </a:xfrm>
          <a:prstGeom prst="rect">
            <a:avLst/>
          </a:prstGeom>
        </p:spPr>
      </p:pic>
      <p:pic>
        <p:nvPicPr>
          <p:cNvPr id="32" name="Graphic 9" descr="Zoom in">
            <a:hlinkClick r:id="rId12" action="ppaction://hlinksldjump"/>
            <a:extLst>
              <a:ext uri="{FF2B5EF4-FFF2-40B4-BE49-F238E27FC236}">
                <a16:creationId xmlns:a16="http://schemas.microsoft.com/office/drawing/2014/main" id="{7BA9EE4E-9566-45FE-8451-ECE103A8DC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64065" y="4189339"/>
            <a:ext cx="251246" cy="251246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70D39C7B-8611-46B9-8FA2-16A9678C3172}"/>
              </a:ext>
            </a:extLst>
          </p:cNvPr>
          <p:cNvGrpSpPr/>
          <p:nvPr/>
        </p:nvGrpSpPr>
        <p:grpSpPr>
          <a:xfrm>
            <a:off x="5662843" y="2779450"/>
            <a:ext cx="2783751" cy="3550165"/>
            <a:chOff x="5662843" y="2779450"/>
            <a:chExt cx="2783751" cy="3550165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DE597F37-EDD9-49F4-AD62-F6D526D3731E}"/>
                </a:ext>
              </a:extLst>
            </p:cNvPr>
            <p:cNvSpPr txBox="1"/>
            <p:nvPr/>
          </p:nvSpPr>
          <p:spPr>
            <a:xfrm>
              <a:off x="5662843" y="2779450"/>
              <a:ext cx="27837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/>
                <a:t>O</a:t>
              </a:r>
              <a:r>
                <a:rPr lang="pt-PT" sz="1600" b="1" dirty="0"/>
                <a:t> trono</a:t>
              </a:r>
              <a:r>
                <a:rPr lang="pt-PT" sz="1600" dirty="0"/>
                <a:t>, forrado do mesmo veludo azul e ouro do manto, sobre um estrado.</a:t>
              </a:r>
            </a:p>
          </p:txBody>
        </p:sp>
        <p:pic>
          <p:nvPicPr>
            <p:cNvPr id="3" name="Imagem 2" descr="Uma imagem com fechar&#10;&#10;Descrição gerada automaticamente">
              <a:extLst>
                <a:ext uri="{FF2B5EF4-FFF2-40B4-BE49-F238E27FC236}">
                  <a16:creationId xmlns:a16="http://schemas.microsoft.com/office/drawing/2014/main" id="{B1F313DF-8F0E-4446-BC23-0EE9CF32F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23645" y="3552887"/>
              <a:ext cx="1399032" cy="2776728"/>
            </a:xfrm>
            <a:prstGeom prst="rect">
              <a:avLst/>
            </a:prstGeom>
          </p:spPr>
        </p:pic>
      </p:grpSp>
      <p:pic>
        <p:nvPicPr>
          <p:cNvPr id="18" name="Graphic 9" descr="Zoom in">
            <a:hlinkClick r:id="rId14" action="ppaction://hlinksldjump"/>
            <a:extLst>
              <a:ext uri="{FF2B5EF4-FFF2-40B4-BE49-F238E27FC236}">
                <a16:creationId xmlns:a16="http://schemas.microsoft.com/office/drawing/2014/main" id="{96229145-1A2C-4381-A36B-9BEEF31513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82000" y="4675652"/>
            <a:ext cx="251246" cy="25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12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CBFDD88-DFA1-4843-80D9-3F4EECC421EB}"/>
              </a:ext>
            </a:extLst>
          </p:cNvPr>
          <p:cNvSpPr txBox="1"/>
          <p:nvPr/>
        </p:nvSpPr>
        <p:spPr>
          <a:xfrm>
            <a:off x="3745282" y="1828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 </a:t>
            </a:r>
          </a:p>
        </p:txBody>
      </p:sp>
      <p:sp>
        <p:nvSpPr>
          <p:cNvPr id="5" name="CaixaDeTexto 7">
            <a:extLst>
              <a:ext uri="{FF2B5EF4-FFF2-40B4-BE49-F238E27FC236}">
                <a16:creationId xmlns:a16="http://schemas.microsoft.com/office/drawing/2014/main" id="{E0486367-32AA-4F1E-BAF4-63E249FB7129}"/>
              </a:ext>
            </a:extLst>
          </p:cNvPr>
          <p:cNvSpPr txBox="1"/>
          <p:nvPr/>
        </p:nvSpPr>
        <p:spPr>
          <a:xfrm>
            <a:off x="1" y="88953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3000" b="1" dirty="0">
                <a:solidFill>
                  <a:srgbClr val="C55A11"/>
                </a:solidFill>
              </a:rPr>
              <a:t>A construção da imagem real: o rei absoluto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BD20B326-6909-45F8-9806-0D173666D10D}"/>
              </a:ext>
            </a:extLst>
          </p:cNvPr>
          <p:cNvGrpSpPr/>
          <p:nvPr/>
        </p:nvGrpSpPr>
        <p:grpSpPr>
          <a:xfrm>
            <a:off x="2067914" y="1616003"/>
            <a:ext cx="3333368" cy="4817447"/>
            <a:chOff x="3055739" y="1615417"/>
            <a:chExt cx="3052086" cy="4547660"/>
          </a:xfrm>
        </p:grpSpPr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D7ACD966-B3E8-4DC7-8BC4-AAE999123B1A}"/>
                </a:ext>
              </a:extLst>
            </p:cNvPr>
            <p:cNvSpPr txBox="1"/>
            <p:nvPr/>
          </p:nvSpPr>
          <p:spPr>
            <a:xfrm>
              <a:off x="3055739" y="5901591"/>
              <a:ext cx="3032522" cy="261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i="1" dirty="0"/>
                <a:t>Luís XIV, retratado por </a:t>
              </a:r>
              <a:r>
                <a:rPr lang="pt-PT" sz="1200" b="1" i="1" dirty="0" err="1"/>
                <a:t>Hyacinthe</a:t>
              </a:r>
              <a:r>
                <a:rPr lang="pt-PT" sz="1200" b="1" i="1" dirty="0"/>
                <a:t> </a:t>
              </a:r>
              <a:r>
                <a:rPr lang="pt-PT" sz="1200" b="1" i="1" dirty="0" err="1"/>
                <a:t>Rigaud</a:t>
              </a:r>
              <a:r>
                <a:rPr lang="pt-PT" sz="1200" b="1" i="1" dirty="0"/>
                <a:t>, 1701.</a:t>
              </a:r>
            </a:p>
          </p:txBody>
        </p:sp>
        <p:pic>
          <p:nvPicPr>
            <p:cNvPr id="20" name="Picture 2" descr="https://upload.wikimedia.org/wikipedia/commons/5/5f/Louis_XIV_of_France.jpg">
              <a:extLst>
                <a:ext uri="{FF2B5EF4-FFF2-40B4-BE49-F238E27FC236}">
                  <a16:creationId xmlns:a16="http://schemas.microsoft.com/office/drawing/2014/main" id="{B1F1587A-A144-4279-ADBF-6F2FEC6A9F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303" y="1615417"/>
              <a:ext cx="3032522" cy="430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Graphic 9" descr="Zoom in">
            <a:hlinkClick r:id="rId4" action="ppaction://hlinksldjump"/>
            <a:extLst>
              <a:ext uri="{FF2B5EF4-FFF2-40B4-BE49-F238E27FC236}">
                <a16:creationId xmlns:a16="http://schemas.microsoft.com/office/drawing/2014/main" id="{2035F47E-2430-4C8D-9D7A-F701B4BCF3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09352" y="3898211"/>
            <a:ext cx="251246" cy="251246"/>
          </a:xfrm>
          <a:prstGeom prst="rect">
            <a:avLst/>
          </a:prstGeom>
        </p:spPr>
      </p:pic>
      <p:pic>
        <p:nvPicPr>
          <p:cNvPr id="22" name="Graphic 9" descr="Zoom in">
            <a:hlinkClick r:id="rId7" action="ppaction://hlinksldjump"/>
            <a:extLst>
              <a:ext uri="{FF2B5EF4-FFF2-40B4-BE49-F238E27FC236}">
                <a16:creationId xmlns:a16="http://schemas.microsoft.com/office/drawing/2014/main" id="{D9E33032-219F-4BA3-8176-F8E86DA28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96252" y="3324901"/>
            <a:ext cx="251246" cy="251246"/>
          </a:xfrm>
          <a:prstGeom prst="rect">
            <a:avLst/>
          </a:prstGeom>
        </p:spPr>
      </p:pic>
      <p:pic>
        <p:nvPicPr>
          <p:cNvPr id="23" name="Graphic 9" descr="Zoom in">
            <a:hlinkClick r:id="rId8" action="ppaction://hlinksldjump"/>
            <a:extLst>
              <a:ext uri="{FF2B5EF4-FFF2-40B4-BE49-F238E27FC236}">
                <a16:creationId xmlns:a16="http://schemas.microsoft.com/office/drawing/2014/main" id="{89F8AA98-ECA0-4171-9FA1-C9072AC962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97131" y="4699181"/>
            <a:ext cx="251246" cy="251246"/>
          </a:xfrm>
          <a:prstGeom prst="rect">
            <a:avLst/>
          </a:prstGeom>
        </p:spPr>
      </p:pic>
      <p:pic>
        <p:nvPicPr>
          <p:cNvPr id="24" name="Graphic 9" descr="Zoom in">
            <a:hlinkClick r:id="rId9" action="ppaction://hlinksldjump"/>
            <a:extLst>
              <a:ext uri="{FF2B5EF4-FFF2-40B4-BE49-F238E27FC236}">
                <a16:creationId xmlns:a16="http://schemas.microsoft.com/office/drawing/2014/main" id="{9095819B-1933-45C2-86E3-B46279C8D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67292" y="3595323"/>
            <a:ext cx="251246" cy="251246"/>
          </a:xfrm>
          <a:prstGeom prst="rect">
            <a:avLst/>
          </a:prstGeom>
        </p:spPr>
      </p:pic>
      <p:pic>
        <p:nvPicPr>
          <p:cNvPr id="25" name="Graphic 9" descr="Zoom in">
            <a:hlinkClick r:id="rId10" action="ppaction://hlinksldjump"/>
            <a:extLst>
              <a:ext uri="{FF2B5EF4-FFF2-40B4-BE49-F238E27FC236}">
                <a16:creationId xmlns:a16="http://schemas.microsoft.com/office/drawing/2014/main" id="{5FBFC9CA-1711-4963-B8D0-F7505C8C3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86151" y="4375908"/>
            <a:ext cx="251246" cy="251246"/>
          </a:xfrm>
          <a:prstGeom prst="rect">
            <a:avLst/>
          </a:prstGeom>
        </p:spPr>
      </p:pic>
      <p:pic>
        <p:nvPicPr>
          <p:cNvPr id="27" name="Graphic 9" descr="Zoom in">
            <a:hlinkClick r:id="rId11" action="ppaction://hlinksldjump"/>
            <a:extLst>
              <a:ext uri="{FF2B5EF4-FFF2-40B4-BE49-F238E27FC236}">
                <a16:creationId xmlns:a16="http://schemas.microsoft.com/office/drawing/2014/main" id="{C66B2A83-2AEE-4817-ADB4-66233D2EF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83161" y="3794112"/>
            <a:ext cx="251246" cy="251246"/>
          </a:xfrm>
          <a:prstGeom prst="rect">
            <a:avLst/>
          </a:prstGeom>
        </p:spPr>
      </p:pic>
      <p:pic>
        <p:nvPicPr>
          <p:cNvPr id="29" name="Graphic 9" descr="Zoom in">
            <a:hlinkClick r:id="rId12" action="ppaction://hlinksldjump"/>
            <a:extLst>
              <a:ext uri="{FF2B5EF4-FFF2-40B4-BE49-F238E27FC236}">
                <a16:creationId xmlns:a16="http://schemas.microsoft.com/office/drawing/2014/main" id="{045F57D1-63D5-4C85-B859-307F73CA0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64065" y="4189339"/>
            <a:ext cx="251246" cy="251246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063633EA-4E91-4E7B-844E-549AD2D5ECFE}"/>
              </a:ext>
            </a:extLst>
          </p:cNvPr>
          <p:cNvGrpSpPr/>
          <p:nvPr/>
        </p:nvGrpSpPr>
        <p:grpSpPr>
          <a:xfrm>
            <a:off x="5531277" y="3363367"/>
            <a:ext cx="2858246" cy="2373218"/>
            <a:chOff x="5531277" y="3363367"/>
            <a:chExt cx="2858246" cy="2373218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D5B3F5AA-39EB-4782-9748-602150A370C3}"/>
                </a:ext>
              </a:extLst>
            </p:cNvPr>
            <p:cNvSpPr txBox="1"/>
            <p:nvPr/>
          </p:nvSpPr>
          <p:spPr>
            <a:xfrm>
              <a:off x="5531277" y="3363367"/>
              <a:ext cx="285824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/>
                <a:t>Baixo relevo representando </a:t>
              </a:r>
              <a:r>
                <a:rPr lang="pt-PT" sz="1600" b="1" dirty="0" err="1"/>
                <a:t>Thémis</a:t>
              </a:r>
              <a:r>
                <a:rPr lang="pt-PT" sz="1600" dirty="0"/>
                <a:t>, a deusa grega da Justiça. Junto da mão da justiça, reforça o poder judicial do rei</a:t>
              </a:r>
            </a:p>
          </p:txBody>
        </p:sp>
        <p:pic>
          <p:nvPicPr>
            <p:cNvPr id="3" name="Imagem 2" descr="Uma imagem com texto, antigo, pintura, pedra&#10;&#10;Descrição gerada automaticamente">
              <a:extLst>
                <a:ext uri="{FF2B5EF4-FFF2-40B4-BE49-F238E27FC236}">
                  <a16:creationId xmlns:a16="http://schemas.microsoft.com/office/drawing/2014/main" id="{2B84A501-5E39-4CAA-A298-FBB7BE3C0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65962" y="4440585"/>
              <a:ext cx="961842" cy="1296000"/>
            </a:xfrm>
            <a:prstGeom prst="rect">
              <a:avLst/>
            </a:prstGeom>
          </p:spPr>
        </p:pic>
      </p:grpSp>
      <p:pic>
        <p:nvPicPr>
          <p:cNvPr id="28" name="Graphic 9" descr="Zoom in">
            <a:hlinkClick r:id="rId14" action="ppaction://hlinksldjump"/>
            <a:extLst>
              <a:ext uri="{FF2B5EF4-FFF2-40B4-BE49-F238E27FC236}">
                <a16:creationId xmlns:a16="http://schemas.microsoft.com/office/drawing/2014/main" id="{1F87CABC-2F16-43A8-8B9E-340A09E89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82000" y="4675652"/>
            <a:ext cx="251246" cy="25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37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7">
            <a:extLst>
              <a:ext uri="{FF2B5EF4-FFF2-40B4-BE49-F238E27FC236}">
                <a16:creationId xmlns:a16="http://schemas.microsoft.com/office/drawing/2014/main" id="{E0486367-32AA-4F1E-BAF4-63E249FB7129}"/>
              </a:ext>
            </a:extLst>
          </p:cNvPr>
          <p:cNvSpPr txBox="1"/>
          <p:nvPr/>
        </p:nvSpPr>
        <p:spPr>
          <a:xfrm>
            <a:off x="1" y="88953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3000" b="1" dirty="0">
                <a:solidFill>
                  <a:srgbClr val="C55A11"/>
                </a:solidFill>
              </a:rPr>
              <a:t>A construção da imagem real: o rei absoluto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3F4C444D-0369-415E-BFC0-963BC92EC0CE}"/>
              </a:ext>
            </a:extLst>
          </p:cNvPr>
          <p:cNvGrpSpPr/>
          <p:nvPr/>
        </p:nvGrpSpPr>
        <p:grpSpPr>
          <a:xfrm>
            <a:off x="2142000" y="2123357"/>
            <a:ext cx="4860000" cy="3740507"/>
            <a:chOff x="1900838" y="1955779"/>
            <a:chExt cx="4653616" cy="3525112"/>
          </a:xfrm>
        </p:grpSpPr>
        <p:pic>
          <p:nvPicPr>
            <p:cNvPr id="30" name="Imagem 29" descr="Uma imagem com texto, desenho&#10;&#10;Descrição gerada automaticamente">
              <a:extLst>
                <a:ext uri="{FF2B5EF4-FFF2-40B4-BE49-F238E27FC236}">
                  <a16:creationId xmlns:a16="http://schemas.microsoft.com/office/drawing/2014/main" id="{6B17E5E9-2D58-490E-830E-E8D456EF6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2868" y="1955779"/>
              <a:ext cx="4611586" cy="2916000"/>
            </a:xfrm>
            <a:prstGeom prst="rect">
              <a:avLst/>
            </a:prstGeom>
          </p:spPr>
        </p:pic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C26A37EC-760A-481C-94B7-F9F12BCF79F9}"/>
                </a:ext>
              </a:extLst>
            </p:cNvPr>
            <p:cNvSpPr txBox="1"/>
            <p:nvPr/>
          </p:nvSpPr>
          <p:spPr>
            <a:xfrm>
              <a:off x="1900838" y="4871779"/>
              <a:ext cx="4653616" cy="609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“Um estudo histórico”, desenho para o frontispício de</a:t>
              </a:r>
              <a:r>
                <a:rPr lang="pt-PT" sz="1200" b="1" i="1" dirty="0"/>
                <a:t> Caderno de Notas de Paris</a:t>
              </a:r>
              <a:r>
                <a:rPr lang="pt-PT" sz="1200" b="1" dirty="0"/>
                <a:t>, de William </a:t>
              </a:r>
              <a:r>
                <a:rPr lang="pt-PT" sz="1200" b="1" dirty="0" err="1"/>
                <a:t>Thackeray</a:t>
              </a:r>
              <a:r>
                <a:rPr lang="pt-PT" sz="1200" b="1" dirty="0"/>
                <a:t>, 1840. </a:t>
              </a:r>
            </a:p>
            <a:p>
              <a:r>
                <a:rPr lang="pt-PT" sz="1200" dirty="0"/>
                <a:t>Sob as imagens, da esquerda pra a direita: “Rei”; “Luís”; Rei Luís”.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887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6EACED-A449-460D-81E6-C1AE63434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7" t="25218" r="4512" b="19372"/>
          <a:stretch/>
        </p:blipFill>
        <p:spPr bwMode="auto">
          <a:xfrm>
            <a:off x="5660" y="722375"/>
            <a:ext cx="9132679" cy="622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1">
            <a:extLst>
              <a:ext uri="{FF2B5EF4-FFF2-40B4-BE49-F238E27FC236}">
                <a16:creationId xmlns:a16="http://schemas.microsoft.com/office/drawing/2014/main" id="{3E946A83-F30D-4769-96E3-163074EC9A0D}"/>
              </a:ext>
            </a:extLst>
          </p:cNvPr>
          <p:cNvSpPr txBox="1"/>
          <p:nvPr/>
        </p:nvSpPr>
        <p:spPr>
          <a:xfrm>
            <a:off x="0" y="6529874"/>
            <a:ext cx="54723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050" b="1" i="1" dirty="0">
                <a:solidFill>
                  <a:schemeClr val="bg1"/>
                </a:solidFill>
              </a:rPr>
              <a:t>Luís XIV e a Família Real ou A Assembleia dos Deuses,  </a:t>
            </a:r>
            <a:r>
              <a:rPr lang="pt-PT" sz="1050" b="1" dirty="0">
                <a:solidFill>
                  <a:schemeClr val="bg1"/>
                </a:solidFill>
              </a:rPr>
              <a:t>por Jean </a:t>
            </a:r>
            <a:r>
              <a:rPr lang="pt-PT" sz="1050" b="1" dirty="0" err="1">
                <a:solidFill>
                  <a:schemeClr val="bg1"/>
                </a:solidFill>
              </a:rPr>
              <a:t>Nocret</a:t>
            </a:r>
            <a:r>
              <a:rPr lang="pt-PT" sz="1050" b="1" dirty="0">
                <a:solidFill>
                  <a:schemeClr val="bg1"/>
                </a:solidFill>
              </a:rPr>
              <a:t>, 1670  (pormenor).</a:t>
            </a:r>
          </a:p>
        </p:txBody>
      </p:sp>
    </p:spTree>
    <p:extLst>
      <p:ext uri="{BB962C8B-B14F-4D97-AF65-F5344CB8AC3E}">
        <p14:creationId xmlns:p14="http://schemas.microsoft.com/office/powerpoint/2010/main" val="2497555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CBFDD88-DFA1-4843-80D9-3F4EECC421EB}"/>
              </a:ext>
            </a:extLst>
          </p:cNvPr>
          <p:cNvSpPr txBox="1"/>
          <p:nvPr/>
        </p:nvSpPr>
        <p:spPr>
          <a:xfrm>
            <a:off x="3745282" y="1828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 </a:t>
            </a:r>
          </a:p>
        </p:txBody>
      </p:sp>
      <p:sp>
        <p:nvSpPr>
          <p:cNvPr id="5" name="CaixaDeTexto 7">
            <a:extLst>
              <a:ext uri="{FF2B5EF4-FFF2-40B4-BE49-F238E27FC236}">
                <a16:creationId xmlns:a16="http://schemas.microsoft.com/office/drawing/2014/main" id="{E0486367-32AA-4F1E-BAF4-63E249FB7129}"/>
              </a:ext>
            </a:extLst>
          </p:cNvPr>
          <p:cNvSpPr txBox="1"/>
          <p:nvPr/>
        </p:nvSpPr>
        <p:spPr>
          <a:xfrm>
            <a:off x="1" y="88953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3000" b="1" dirty="0">
                <a:solidFill>
                  <a:srgbClr val="C55A11"/>
                </a:solidFill>
              </a:rPr>
              <a:t>A construção da imagem real: “o maior rei do mundo”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C8CA20E-D824-4523-BC6E-66BD4CB1F32E}"/>
              </a:ext>
            </a:extLst>
          </p:cNvPr>
          <p:cNvSpPr txBox="1"/>
          <p:nvPr/>
        </p:nvSpPr>
        <p:spPr>
          <a:xfrm>
            <a:off x="379234" y="1600131"/>
            <a:ext cx="7604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As artes e as letras foram amplamente usadas para engrandecer a imagem real.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2EA2E0D-102F-40C8-8D82-4C89422FE9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467874"/>
              </p:ext>
            </p:extLst>
          </p:nvPr>
        </p:nvGraphicFramePr>
        <p:xfrm>
          <a:off x="379234" y="2207532"/>
          <a:ext cx="3842084" cy="3810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76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5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 gridSpan="2"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Luís foi frequentemente descrito como: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892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endParaRPr lang="pt-PT" sz="11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brilhante (como o Sol)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iluminado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generoso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piedoso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justo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vigilante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trabalhador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magnânimo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glorioso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inabalável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formoso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imortal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heroico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invencível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piedoso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sábio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endParaRPr lang="pt-PT" sz="1100" dirty="0">
                        <a:solidFill>
                          <a:schemeClr val="tx1"/>
                        </a:solidFill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Mais temido do que o trovão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O restaurador das Leis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O protetor das artes e das letras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O rei mais católico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O exterminador da heresia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O árbitro da Paz e da Glória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O dilatador das fronteiras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O segundo fundador do Estado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O modelo mais perfeito para grandes reis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O monarca mais poderoso do Universo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Um novo Salomão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Um novo Augusto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Um novo Alexandre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Um novo Carlos Magno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 gridSpan="2">
                  <a:txBody>
                    <a:bodyPr/>
                    <a:lstStyle/>
                    <a:p>
                      <a:pPr algn="ctr"/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Em suma, </a:t>
                      </a:r>
                      <a:r>
                        <a:rPr lang="pt-PT" sz="1100" b="1" dirty="0">
                          <a:solidFill>
                            <a:schemeClr val="tx1"/>
                          </a:solidFill>
                        </a:rPr>
                        <a:t>GRANDE</a:t>
                      </a:r>
                      <a:r>
                        <a:rPr lang="pt-PT" sz="1100" dirty="0">
                          <a:solidFill>
                            <a:schemeClr val="tx1"/>
                          </a:solidFill>
                        </a:rPr>
                        <a:t>, epíteto oficialmente adotado em 1671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" name="Agrupar 2">
            <a:extLst>
              <a:ext uri="{FF2B5EF4-FFF2-40B4-BE49-F238E27FC236}">
                <a16:creationId xmlns:a16="http://schemas.microsoft.com/office/drawing/2014/main" id="{BE242776-8BED-4E60-B102-F2FE6AA77E57}"/>
              </a:ext>
            </a:extLst>
          </p:cNvPr>
          <p:cNvGrpSpPr/>
          <p:nvPr/>
        </p:nvGrpSpPr>
        <p:grpSpPr>
          <a:xfrm>
            <a:off x="5197642" y="2198132"/>
            <a:ext cx="2693631" cy="4061665"/>
            <a:chOff x="5197642" y="2198132"/>
            <a:chExt cx="2693631" cy="4061665"/>
          </a:xfrm>
        </p:grpSpPr>
        <p:pic>
          <p:nvPicPr>
            <p:cNvPr id="7" name="Imagem 6" descr="https://s-media-cache-ak0.pinimg.com/736x/53/bd/24/53bd24f3d13605f9a733522282648b20.jpg">
              <a:extLst>
                <a:ext uri="{FF2B5EF4-FFF2-40B4-BE49-F238E27FC236}">
                  <a16:creationId xmlns:a16="http://schemas.microsoft.com/office/drawing/2014/main" id="{08840A4A-E0DB-464F-A784-EE9AEFAA1301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3" t="6500" r="4662" b="8199"/>
            <a:stretch/>
          </p:blipFill>
          <p:spPr bwMode="auto">
            <a:xfrm>
              <a:off x="5227273" y="2198132"/>
              <a:ext cx="2664000" cy="360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47C83520-5202-44B8-9137-9B5279038667}"/>
                </a:ext>
              </a:extLst>
            </p:cNvPr>
            <p:cNvSpPr txBox="1"/>
            <p:nvPr/>
          </p:nvSpPr>
          <p:spPr>
            <a:xfrm>
              <a:off x="5197642" y="5798132"/>
              <a:ext cx="26936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Luís como Apolo, </a:t>
              </a:r>
              <a:r>
                <a:rPr lang="pt-PT" sz="1200" b="1" i="1" dirty="0"/>
                <a:t>O Triunfo de Luís XIV</a:t>
              </a:r>
              <a:r>
                <a:rPr lang="pt-PT" sz="1200" b="1" dirty="0"/>
                <a:t>, por Joseph Werner, 1664.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E52AFC2D-8F84-42BD-9E50-0BF7E39EFF76}"/>
              </a:ext>
            </a:extLst>
          </p:cNvPr>
          <p:cNvGrpSpPr/>
          <p:nvPr/>
        </p:nvGrpSpPr>
        <p:grpSpPr>
          <a:xfrm>
            <a:off x="4219359" y="2214171"/>
            <a:ext cx="4566961" cy="3827254"/>
            <a:chOff x="4250144" y="1846684"/>
            <a:chExt cx="4566961" cy="3827254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267A1316-AEDC-456E-8713-ED393F203199}"/>
                </a:ext>
              </a:extLst>
            </p:cNvPr>
            <p:cNvSpPr txBox="1"/>
            <p:nvPr/>
          </p:nvSpPr>
          <p:spPr>
            <a:xfrm>
              <a:off x="4269168" y="5396939"/>
              <a:ext cx="45479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i="1" dirty="0"/>
                <a:t>Luís XIV protetor das artes e das ciências </a:t>
              </a:r>
              <a:r>
                <a:rPr lang="pt-PT" sz="1200" b="1" dirty="0"/>
                <a:t>por  Jean </a:t>
              </a:r>
              <a:r>
                <a:rPr lang="pt-PT" sz="1200" b="1" dirty="0" err="1"/>
                <a:t>Garnier</a:t>
              </a:r>
              <a:r>
                <a:rPr lang="pt-PT" sz="1200" b="1" dirty="0"/>
                <a:t>, c. 1670.</a:t>
              </a:r>
            </a:p>
          </p:txBody>
        </p:sp>
        <p:pic>
          <p:nvPicPr>
            <p:cNvPr id="12" name="Picture 2" descr="https://s-media-cache-ak0.pinimg.com/originals/6d/bd/37/6dbd3767a88dbb02975e97f4205eb706.jpg">
              <a:extLst>
                <a:ext uri="{FF2B5EF4-FFF2-40B4-BE49-F238E27FC236}">
                  <a16:creationId xmlns:a16="http://schemas.microsoft.com/office/drawing/2014/main" id="{40FF3D5B-B2DB-41CF-BE27-6992FB0DF1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0144" y="1846684"/>
              <a:ext cx="4555627" cy="3563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56705684-90B4-447E-8E10-B4839DC01241}"/>
              </a:ext>
            </a:extLst>
          </p:cNvPr>
          <p:cNvGrpSpPr/>
          <p:nvPr/>
        </p:nvGrpSpPr>
        <p:grpSpPr>
          <a:xfrm>
            <a:off x="4598653" y="2206614"/>
            <a:ext cx="3748120" cy="4153032"/>
            <a:chOff x="2875547" y="1639303"/>
            <a:chExt cx="3748120" cy="4153032"/>
          </a:xfrm>
        </p:grpSpPr>
        <p:pic>
          <p:nvPicPr>
            <p:cNvPr id="13" name="Imagem 12" descr="https://www.histoire-image.org/sites/default/louis-14-victoiref.jpg">
              <a:extLst>
                <a:ext uri="{FF2B5EF4-FFF2-40B4-BE49-F238E27FC236}">
                  <a16:creationId xmlns:a16="http://schemas.microsoft.com/office/drawing/2014/main" id="{2E95CFC5-F0F2-4C70-A892-B6F78A3AC123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547" y="1639303"/>
              <a:ext cx="3721468" cy="38928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80774490-F3BC-4998-96FA-AA5C4BAD809C}"/>
                </a:ext>
              </a:extLst>
            </p:cNvPr>
            <p:cNvSpPr txBox="1"/>
            <p:nvPr/>
          </p:nvSpPr>
          <p:spPr>
            <a:xfrm>
              <a:off x="2879256" y="5515336"/>
              <a:ext cx="37444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i="1" dirty="0"/>
                <a:t>Luís coroado pela Vitória</a:t>
              </a:r>
              <a:r>
                <a:rPr lang="pt-PT" sz="1200" b="1" dirty="0"/>
                <a:t>, obra de Pierre </a:t>
              </a:r>
              <a:r>
                <a:rPr lang="pt-PT" sz="1200" b="1" dirty="0" err="1"/>
                <a:t>Mignard</a:t>
              </a:r>
              <a:r>
                <a:rPr lang="pt-PT" sz="1200" b="1" dirty="0"/>
                <a:t>, 1673.</a:t>
              </a: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5E7EA19A-CCB0-4257-8C02-F117A87E9169}"/>
              </a:ext>
            </a:extLst>
          </p:cNvPr>
          <p:cNvGrpSpPr/>
          <p:nvPr/>
        </p:nvGrpSpPr>
        <p:grpSpPr>
          <a:xfrm>
            <a:off x="4998843" y="2198132"/>
            <a:ext cx="3457468" cy="4171403"/>
            <a:chOff x="1985476" y="2609008"/>
            <a:chExt cx="3457468" cy="4171403"/>
          </a:xfrm>
        </p:grpSpPr>
        <p:pic>
          <p:nvPicPr>
            <p:cNvPr id="16" name="Imagem 15" descr="https://upload.wikimedia.org/wikipedia/commons/thumb/0/01/Charles_Le_Brun_001.jpg/800px-Charles_Le_Brun_001.jpg">
              <a:extLst>
                <a:ext uri="{FF2B5EF4-FFF2-40B4-BE49-F238E27FC236}">
                  <a16:creationId xmlns:a16="http://schemas.microsoft.com/office/drawing/2014/main" id="{0CB10768-B93E-4516-BF19-03F98B43C67C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8844" y="2609008"/>
              <a:ext cx="2951447" cy="39020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FD7D05FD-3117-4E56-9796-2E1566B2FF70}"/>
                </a:ext>
              </a:extLst>
            </p:cNvPr>
            <p:cNvSpPr txBox="1"/>
            <p:nvPr/>
          </p:nvSpPr>
          <p:spPr>
            <a:xfrm>
              <a:off x="1985476" y="6503412"/>
              <a:ext cx="34574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i="1" dirty="0"/>
                <a:t>Apoteose de Luís XIV</a:t>
              </a:r>
              <a:r>
                <a:rPr lang="pt-PT" sz="1200" b="1" dirty="0"/>
                <a:t>, por Charles </a:t>
              </a:r>
              <a:r>
                <a:rPr lang="pt-PT" sz="1200" b="1" dirty="0" err="1"/>
                <a:t>Le</a:t>
              </a:r>
              <a:r>
                <a:rPr lang="pt-PT" sz="1200" b="1" dirty="0"/>
                <a:t> Brun, 1677.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917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CBFDD88-DFA1-4843-80D9-3F4EECC421EB}"/>
              </a:ext>
            </a:extLst>
          </p:cNvPr>
          <p:cNvSpPr txBox="1"/>
          <p:nvPr/>
        </p:nvSpPr>
        <p:spPr>
          <a:xfrm>
            <a:off x="3745282" y="1828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 </a:t>
            </a:r>
          </a:p>
        </p:txBody>
      </p:sp>
      <p:sp>
        <p:nvSpPr>
          <p:cNvPr id="5" name="CaixaDeTexto 7">
            <a:extLst>
              <a:ext uri="{FF2B5EF4-FFF2-40B4-BE49-F238E27FC236}">
                <a16:creationId xmlns:a16="http://schemas.microsoft.com/office/drawing/2014/main" id="{E0486367-32AA-4F1E-BAF4-63E249FB7129}"/>
              </a:ext>
            </a:extLst>
          </p:cNvPr>
          <p:cNvSpPr txBox="1"/>
          <p:nvPr/>
        </p:nvSpPr>
        <p:spPr>
          <a:xfrm>
            <a:off x="1" y="88953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3000" b="1" dirty="0">
                <a:solidFill>
                  <a:srgbClr val="C55A11"/>
                </a:solidFill>
              </a:rPr>
              <a:t>A construção da imagem real: um cenário de grandeza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E102D67-BC1A-459B-A8B5-294DF7A11205}"/>
              </a:ext>
            </a:extLst>
          </p:cNvPr>
          <p:cNvGrpSpPr/>
          <p:nvPr/>
        </p:nvGrpSpPr>
        <p:grpSpPr>
          <a:xfrm>
            <a:off x="3321919" y="2706513"/>
            <a:ext cx="5534527" cy="3894844"/>
            <a:chOff x="3200400" y="1863549"/>
            <a:chExt cx="5534527" cy="3894844"/>
          </a:xfrm>
        </p:grpSpPr>
        <p:pic>
          <p:nvPicPr>
            <p:cNvPr id="4" name="Imagem 3" descr="https://beingsakin.files.wordpress.com/2012/02/versailles.jpg">
              <a:extLst>
                <a:ext uri="{FF2B5EF4-FFF2-40B4-BE49-F238E27FC236}">
                  <a16:creationId xmlns:a16="http://schemas.microsoft.com/office/drawing/2014/main" id="{F76423F4-49B7-456D-BC3F-839A969B4E03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1863549"/>
              <a:ext cx="5466047" cy="36016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F25578FC-F663-4FA4-8581-9581686D7175}"/>
                </a:ext>
              </a:extLst>
            </p:cNvPr>
            <p:cNvSpPr txBox="1"/>
            <p:nvPr/>
          </p:nvSpPr>
          <p:spPr>
            <a:xfrm>
              <a:off x="3200400" y="5481394"/>
              <a:ext cx="55345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i="1" dirty="0"/>
                <a:t>O Palácio de Versalhes depois da primeira ampliação</a:t>
              </a:r>
              <a:r>
                <a:rPr lang="pt-PT" sz="1200" b="1" dirty="0"/>
                <a:t>, por Pierre Patel  (c. 1668).</a:t>
              </a:r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AFF2B4CC-DFE8-497C-B798-3EA80CB8244B}"/>
              </a:ext>
            </a:extLst>
          </p:cNvPr>
          <p:cNvSpPr txBox="1"/>
          <p:nvPr/>
        </p:nvSpPr>
        <p:spPr>
          <a:xfrm>
            <a:off x="287554" y="1536412"/>
            <a:ext cx="85688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Em 1661, no mesmo ano em que assumiu o poder pessoal, Luís XIV deu início à ampliação do pavilhão de caça mandado construir por seu pai, em Versalhes, perto de Paris. Pouco a pouco, Versalhes ganhou relevo na vida da corte, que aí se estabeleceu,  de forma definitiva, em 1682. Versalhes tornou-se um símbolo do poder absoluto.</a:t>
            </a: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A80851D5-991E-4118-B071-8A0CB8F1CB49}"/>
              </a:ext>
            </a:extLst>
          </p:cNvPr>
          <p:cNvSpPr/>
          <p:nvPr/>
        </p:nvSpPr>
        <p:spPr>
          <a:xfrm>
            <a:off x="356034" y="4038632"/>
            <a:ext cx="2770687" cy="937395"/>
          </a:xfrm>
          <a:custGeom>
            <a:avLst/>
            <a:gdLst>
              <a:gd name="connsiteX0" fmla="*/ 0 w 2770687"/>
              <a:gd name="connsiteY0" fmla="*/ 39127 h 937395"/>
              <a:gd name="connsiteX1" fmla="*/ 39127 w 2770687"/>
              <a:gd name="connsiteY1" fmla="*/ 0 h 937395"/>
              <a:gd name="connsiteX2" fmla="*/ 658387 w 2770687"/>
              <a:gd name="connsiteY2" fmla="*/ 0 h 937395"/>
              <a:gd name="connsiteX3" fmla="*/ 1331495 w 2770687"/>
              <a:gd name="connsiteY3" fmla="*/ 0 h 937395"/>
              <a:gd name="connsiteX4" fmla="*/ 1950754 w 2770687"/>
              <a:gd name="connsiteY4" fmla="*/ 0 h 937395"/>
              <a:gd name="connsiteX5" fmla="*/ 2731560 w 2770687"/>
              <a:gd name="connsiteY5" fmla="*/ 0 h 937395"/>
              <a:gd name="connsiteX6" fmla="*/ 2770687 w 2770687"/>
              <a:gd name="connsiteY6" fmla="*/ 39127 h 937395"/>
              <a:gd name="connsiteX7" fmla="*/ 2770687 w 2770687"/>
              <a:gd name="connsiteY7" fmla="*/ 468698 h 937395"/>
              <a:gd name="connsiteX8" fmla="*/ 2770687 w 2770687"/>
              <a:gd name="connsiteY8" fmla="*/ 898268 h 937395"/>
              <a:gd name="connsiteX9" fmla="*/ 2731560 w 2770687"/>
              <a:gd name="connsiteY9" fmla="*/ 937395 h 937395"/>
              <a:gd name="connsiteX10" fmla="*/ 2085376 w 2770687"/>
              <a:gd name="connsiteY10" fmla="*/ 937395 h 937395"/>
              <a:gd name="connsiteX11" fmla="*/ 1493041 w 2770687"/>
              <a:gd name="connsiteY11" fmla="*/ 937395 h 937395"/>
              <a:gd name="connsiteX12" fmla="*/ 793008 w 2770687"/>
              <a:gd name="connsiteY12" fmla="*/ 937395 h 937395"/>
              <a:gd name="connsiteX13" fmla="*/ 39127 w 2770687"/>
              <a:gd name="connsiteY13" fmla="*/ 937395 h 937395"/>
              <a:gd name="connsiteX14" fmla="*/ 0 w 2770687"/>
              <a:gd name="connsiteY14" fmla="*/ 898268 h 937395"/>
              <a:gd name="connsiteX15" fmla="*/ 0 w 2770687"/>
              <a:gd name="connsiteY15" fmla="*/ 451515 h 937395"/>
              <a:gd name="connsiteX16" fmla="*/ 0 w 2770687"/>
              <a:gd name="connsiteY16" fmla="*/ 39127 h 93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70687" h="937395" fill="none" extrusionOk="0">
                <a:moveTo>
                  <a:pt x="0" y="39127"/>
                </a:moveTo>
                <a:cubicBezTo>
                  <a:pt x="-879" y="19089"/>
                  <a:pt x="18970" y="1079"/>
                  <a:pt x="39127" y="0"/>
                </a:cubicBezTo>
                <a:cubicBezTo>
                  <a:pt x="230139" y="7442"/>
                  <a:pt x="505058" y="-2743"/>
                  <a:pt x="658387" y="0"/>
                </a:cubicBezTo>
                <a:cubicBezTo>
                  <a:pt x="811716" y="2743"/>
                  <a:pt x="1119469" y="-22606"/>
                  <a:pt x="1331495" y="0"/>
                </a:cubicBezTo>
                <a:cubicBezTo>
                  <a:pt x="1543521" y="22606"/>
                  <a:pt x="1774615" y="-1634"/>
                  <a:pt x="1950754" y="0"/>
                </a:cubicBezTo>
                <a:cubicBezTo>
                  <a:pt x="2126893" y="1634"/>
                  <a:pt x="2499332" y="7961"/>
                  <a:pt x="2731560" y="0"/>
                </a:cubicBezTo>
                <a:cubicBezTo>
                  <a:pt x="2750995" y="-123"/>
                  <a:pt x="2771755" y="18438"/>
                  <a:pt x="2770687" y="39127"/>
                </a:cubicBezTo>
                <a:cubicBezTo>
                  <a:pt x="2775529" y="176342"/>
                  <a:pt x="2786447" y="309511"/>
                  <a:pt x="2770687" y="468698"/>
                </a:cubicBezTo>
                <a:cubicBezTo>
                  <a:pt x="2754927" y="627885"/>
                  <a:pt x="2755103" y="798887"/>
                  <a:pt x="2770687" y="898268"/>
                </a:cubicBezTo>
                <a:cubicBezTo>
                  <a:pt x="2770547" y="916962"/>
                  <a:pt x="2757244" y="939962"/>
                  <a:pt x="2731560" y="937395"/>
                </a:cubicBezTo>
                <a:cubicBezTo>
                  <a:pt x="2478936" y="930193"/>
                  <a:pt x="2357861" y="924355"/>
                  <a:pt x="2085376" y="937395"/>
                </a:cubicBezTo>
                <a:cubicBezTo>
                  <a:pt x="1812891" y="950435"/>
                  <a:pt x="1651331" y="957541"/>
                  <a:pt x="1493041" y="937395"/>
                </a:cubicBezTo>
                <a:cubicBezTo>
                  <a:pt x="1334751" y="917249"/>
                  <a:pt x="1032926" y="922510"/>
                  <a:pt x="793008" y="937395"/>
                </a:cubicBezTo>
                <a:cubicBezTo>
                  <a:pt x="553090" y="952280"/>
                  <a:pt x="356023" y="945539"/>
                  <a:pt x="39127" y="937395"/>
                </a:cubicBezTo>
                <a:cubicBezTo>
                  <a:pt x="14730" y="938958"/>
                  <a:pt x="724" y="921838"/>
                  <a:pt x="0" y="898268"/>
                </a:cubicBezTo>
                <a:cubicBezTo>
                  <a:pt x="-3840" y="802465"/>
                  <a:pt x="20712" y="629617"/>
                  <a:pt x="0" y="451515"/>
                </a:cubicBezTo>
                <a:cubicBezTo>
                  <a:pt x="-20712" y="273413"/>
                  <a:pt x="-19668" y="231492"/>
                  <a:pt x="0" y="39127"/>
                </a:cubicBezTo>
                <a:close/>
              </a:path>
              <a:path w="2770687" h="937395" stroke="0" extrusionOk="0">
                <a:moveTo>
                  <a:pt x="0" y="39127"/>
                </a:moveTo>
                <a:cubicBezTo>
                  <a:pt x="-1234" y="16757"/>
                  <a:pt x="16317" y="451"/>
                  <a:pt x="39127" y="0"/>
                </a:cubicBezTo>
                <a:cubicBezTo>
                  <a:pt x="284296" y="35524"/>
                  <a:pt x="443722" y="-11600"/>
                  <a:pt x="766084" y="0"/>
                </a:cubicBezTo>
                <a:cubicBezTo>
                  <a:pt x="1088446" y="11600"/>
                  <a:pt x="1239823" y="2486"/>
                  <a:pt x="1412268" y="0"/>
                </a:cubicBezTo>
                <a:cubicBezTo>
                  <a:pt x="1584713" y="-2486"/>
                  <a:pt x="1822325" y="17732"/>
                  <a:pt x="2031527" y="0"/>
                </a:cubicBezTo>
                <a:cubicBezTo>
                  <a:pt x="2240729" y="-17732"/>
                  <a:pt x="2470989" y="-16229"/>
                  <a:pt x="2731560" y="0"/>
                </a:cubicBezTo>
                <a:cubicBezTo>
                  <a:pt x="2754185" y="-2091"/>
                  <a:pt x="2769783" y="17380"/>
                  <a:pt x="2770687" y="39127"/>
                </a:cubicBezTo>
                <a:cubicBezTo>
                  <a:pt x="2769012" y="194604"/>
                  <a:pt x="2785590" y="288049"/>
                  <a:pt x="2770687" y="468698"/>
                </a:cubicBezTo>
                <a:cubicBezTo>
                  <a:pt x="2755784" y="649347"/>
                  <a:pt x="2772537" y="767360"/>
                  <a:pt x="2770687" y="898268"/>
                </a:cubicBezTo>
                <a:cubicBezTo>
                  <a:pt x="2774433" y="920778"/>
                  <a:pt x="2750991" y="937043"/>
                  <a:pt x="2731560" y="937395"/>
                </a:cubicBezTo>
                <a:cubicBezTo>
                  <a:pt x="2409211" y="909148"/>
                  <a:pt x="2310171" y="949940"/>
                  <a:pt x="2058452" y="937395"/>
                </a:cubicBezTo>
                <a:cubicBezTo>
                  <a:pt x="1806733" y="924850"/>
                  <a:pt x="1597841" y="960258"/>
                  <a:pt x="1412268" y="937395"/>
                </a:cubicBezTo>
                <a:cubicBezTo>
                  <a:pt x="1226695" y="914532"/>
                  <a:pt x="904184" y="905911"/>
                  <a:pt x="685311" y="937395"/>
                </a:cubicBezTo>
                <a:cubicBezTo>
                  <a:pt x="466438" y="968879"/>
                  <a:pt x="257100" y="941868"/>
                  <a:pt x="39127" y="937395"/>
                </a:cubicBezTo>
                <a:cubicBezTo>
                  <a:pt x="13137" y="938114"/>
                  <a:pt x="-1365" y="918935"/>
                  <a:pt x="0" y="898268"/>
                </a:cubicBezTo>
                <a:cubicBezTo>
                  <a:pt x="3978" y="738930"/>
                  <a:pt x="-846" y="569173"/>
                  <a:pt x="0" y="460106"/>
                </a:cubicBezTo>
                <a:cubicBezTo>
                  <a:pt x="846" y="351039"/>
                  <a:pt x="11778" y="158111"/>
                  <a:pt x="0" y="39127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600" dirty="0">
                <a:solidFill>
                  <a:schemeClr val="tx1"/>
                </a:solidFill>
              </a:rPr>
              <a:t>“A magnificência e o esplendor que rodeiam o rei fazem parte do seu poder.”</a:t>
            </a:r>
          </a:p>
          <a:p>
            <a:pPr algn="r"/>
            <a:r>
              <a:rPr lang="pt-PT" sz="1000" dirty="0">
                <a:solidFill>
                  <a:schemeClr val="tx1"/>
                </a:solidFill>
              </a:rPr>
              <a:t>Montesquieu</a:t>
            </a:r>
          </a:p>
        </p:txBody>
      </p:sp>
    </p:spTree>
    <p:extLst>
      <p:ext uri="{BB962C8B-B14F-4D97-AF65-F5344CB8AC3E}">
        <p14:creationId xmlns:p14="http://schemas.microsoft.com/office/powerpoint/2010/main" val="198151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CBFDD88-DFA1-4843-80D9-3F4EECC421EB}"/>
              </a:ext>
            </a:extLst>
          </p:cNvPr>
          <p:cNvSpPr txBox="1"/>
          <p:nvPr/>
        </p:nvSpPr>
        <p:spPr>
          <a:xfrm>
            <a:off x="3745282" y="1828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 </a:t>
            </a:r>
          </a:p>
        </p:txBody>
      </p:sp>
      <p:sp>
        <p:nvSpPr>
          <p:cNvPr id="4" name="CaixaDeTexto 7">
            <a:extLst>
              <a:ext uri="{FF2B5EF4-FFF2-40B4-BE49-F238E27FC236}">
                <a16:creationId xmlns:a16="http://schemas.microsoft.com/office/drawing/2014/main" id="{39431B3D-4EE2-4A00-A109-495E50C35F4A}"/>
              </a:ext>
            </a:extLst>
          </p:cNvPr>
          <p:cNvSpPr txBox="1"/>
          <p:nvPr/>
        </p:nvSpPr>
        <p:spPr>
          <a:xfrm>
            <a:off x="1" y="88953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3000" b="1" dirty="0">
                <a:solidFill>
                  <a:srgbClr val="C55A11"/>
                </a:solidFill>
              </a:rPr>
              <a:t>A construção da imagem real: rituais quotidianos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995ECCEA-8F47-4A11-9065-B5AE62ED6E23}"/>
              </a:ext>
            </a:extLst>
          </p:cNvPr>
          <p:cNvGrpSpPr/>
          <p:nvPr/>
        </p:nvGrpSpPr>
        <p:grpSpPr>
          <a:xfrm>
            <a:off x="3864065" y="2683851"/>
            <a:ext cx="4050030" cy="3267372"/>
            <a:chOff x="4423911" y="2025617"/>
            <a:chExt cx="4050030" cy="3267372"/>
          </a:xfrm>
        </p:grpSpPr>
        <p:pic>
          <p:nvPicPr>
            <p:cNvPr id="7" name="Imagem 6" descr="https://s-media-cache-ak0.pinimg.com/736x/62/f0/f7/62f0f787ff4393b9aea6463cb07f6228.jpg">
              <a:extLst>
                <a:ext uri="{FF2B5EF4-FFF2-40B4-BE49-F238E27FC236}">
                  <a16:creationId xmlns:a16="http://schemas.microsoft.com/office/drawing/2014/main" id="{52D9EE94-4944-47CF-93C7-9778771BC322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911" y="2025617"/>
              <a:ext cx="4050030" cy="2990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1E9AC42A-7496-43B1-9E86-8166283BBD23}"/>
                </a:ext>
              </a:extLst>
            </p:cNvPr>
            <p:cNvSpPr txBox="1"/>
            <p:nvPr/>
          </p:nvSpPr>
          <p:spPr>
            <a:xfrm>
              <a:off x="4455393" y="5015990"/>
              <a:ext cx="40185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O quarto de Luís XIV, no Palácio de Versalhes (estado atual).</a:t>
              </a: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57AF906B-629C-4008-922C-4BBF10C4C959}"/>
              </a:ext>
            </a:extLst>
          </p:cNvPr>
          <p:cNvGrpSpPr/>
          <p:nvPr/>
        </p:nvGrpSpPr>
        <p:grpSpPr>
          <a:xfrm>
            <a:off x="4795224" y="2198132"/>
            <a:ext cx="2970717" cy="4290243"/>
            <a:chOff x="8388816" y="2403248"/>
            <a:chExt cx="2970717" cy="4290243"/>
          </a:xfrm>
        </p:grpSpPr>
        <p:pic>
          <p:nvPicPr>
            <p:cNvPr id="9" name="Picture 2" descr="https://www.diomedia.com/imagePreview/01AXP1VM?imageId=20658411&amp;imageCode=01AXP1VM&amp;contributor=Josse+Fine+Art&amp;siteName=www.diomedia.com&amp;title=&amp;location=&amp;ds=760&amp;newStyle=1&amp;tc=FFFFFF&amp;tbc=333333&amp;qv=95&amp;icc=1&amp;cl=1">
              <a:extLst>
                <a:ext uri="{FF2B5EF4-FFF2-40B4-BE49-F238E27FC236}">
                  <a16:creationId xmlns:a16="http://schemas.microsoft.com/office/drawing/2014/main" id="{41E0CB28-D5FA-4397-AF3B-985331C21D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7" t="1078" b="3750"/>
            <a:stretch/>
          </p:blipFill>
          <p:spPr bwMode="auto">
            <a:xfrm>
              <a:off x="8388816" y="2403248"/>
              <a:ext cx="2970716" cy="3828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BF5877BA-EE60-41EB-8F1C-01CAB49B4D0A}"/>
                </a:ext>
              </a:extLst>
            </p:cNvPr>
            <p:cNvSpPr txBox="1"/>
            <p:nvPr/>
          </p:nvSpPr>
          <p:spPr>
            <a:xfrm>
              <a:off x="8388817" y="6231826"/>
              <a:ext cx="29707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i="1" dirty="0"/>
                <a:t>O levantar de Luís XIV</a:t>
              </a:r>
              <a:r>
                <a:rPr lang="pt-PT" sz="1200" b="1" dirty="0"/>
                <a:t>, numa recriação de Maurice </a:t>
              </a:r>
              <a:r>
                <a:rPr lang="pt-PT" sz="1200" b="1" dirty="0" err="1"/>
                <a:t>Leloir</a:t>
              </a:r>
              <a:r>
                <a:rPr lang="pt-PT" sz="1200" b="1" dirty="0"/>
                <a:t> (1853-1940).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B73D5A3-65C4-4168-A4C1-C3339FC638D0}"/>
              </a:ext>
            </a:extLst>
          </p:cNvPr>
          <p:cNvGrpSpPr/>
          <p:nvPr/>
        </p:nvGrpSpPr>
        <p:grpSpPr>
          <a:xfrm>
            <a:off x="553451" y="1517904"/>
            <a:ext cx="7803883" cy="3631764"/>
            <a:chOff x="553451" y="1517904"/>
            <a:chExt cx="7803883" cy="3631764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63D16606-E67B-4E84-A4DE-0291F100E3A0}"/>
                </a:ext>
              </a:extLst>
            </p:cNvPr>
            <p:cNvSpPr txBox="1"/>
            <p:nvPr/>
          </p:nvSpPr>
          <p:spPr>
            <a:xfrm>
              <a:off x="553452" y="1517904"/>
              <a:ext cx="78038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PT" sz="1600" dirty="0"/>
                <a:t>Em Versalhes, a vida quotidiana do rei obedecia a rituais habilmente encenados e carregados de significado simbólico: o levantar, o deitar, as refeições, tornaram-se </a:t>
              </a:r>
              <a:r>
                <a:rPr lang="pt-PT" sz="1600"/>
                <a:t>cerimónias públicas às </a:t>
              </a:r>
              <a:r>
                <a:rPr lang="pt-PT" sz="1600" dirty="0"/>
                <a:t>quais era um privilégio assistir.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046CBC8E-F81B-4696-810F-88BF9AAD2CFE}"/>
                </a:ext>
              </a:extLst>
            </p:cNvPr>
            <p:cNvSpPr txBox="1"/>
            <p:nvPr/>
          </p:nvSpPr>
          <p:spPr>
            <a:xfrm>
              <a:off x="553451" y="2348901"/>
              <a:ext cx="286232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PT" sz="1600" dirty="0"/>
                <a:t>Ligados a estes rituais, alguns objetos adquiriram um carácter de representação real: o  leito vazio devia ser saudado com uma reverência por quem entrava no quarto; era proibido usar chapéu  na sala em que a mesa já estivesse posta para o rei, assim como voltar as costas ao trono ou ao retrato do soberano, na sua ausência.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329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CBFDD88-DFA1-4843-80D9-3F4EECC421EB}"/>
              </a:ext>
            </a:extLst>
          </p:cNvPr>
          <p:cNvSpPr txBox="1"/>
          <p:nvPr/>
        </p:nvSpPr>
        <p:spPr>
          <a:xfrm>
            <a:off x="3745282" y="1828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 </a:t>
            </a:r>
          </a:p>
        </p:txBody>
      </p:sp>
      <p:sp>
        <p:nvSpPr>
          <p:cNvPr id="4" name="CaixaDeTexto 7">
            <a:extLst>
              <a:ext uri="{FF2B5EF4-FFF2-40B4-BE49-F238E27FC236}">
                <a16:creationId xmlns:a16="http://schemas.microsoft.com/office/drawing/2014/main" id="{0FD2FD43-4A8C-4D07-B67D-8A13184F9C4D}"/>
              </a:ext>
            </a:extLst>
          </p:cNvPr>
          <p:cNvSpPr txBox="1"/>
          <p:nvPr/>
        </p:nvSpPr>
        <p:spPr>
          <a:xfrm>
            <a:off x="1" y="88953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3000" b="1" dirty="0">
                <a:solidFill>
                  <a:srgbClr val="C55A11"/>
                </a:solidFill>
              </a:rPr>
              <a:t>A construção da imagem real: rituais quotidianos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565EB14F-D7AD-4D2A-BE18-C762D009D0B1}"/>
              </a:ext>
            </a:extLst>
          </p:cNvPr>
          <p:cNvGrpSpPr/>
          <p:nvPr/>
        </p:nvGrpSpPr>
        <p:grpSpPr>
          <a:xfrm>
            <a:off x="4572000" y="1828800"/>
            <a:ext cx="3852000" cy="4430997"/>
            <a:chOff x="4391527" y="1830643"/>
            <a:chExt cx="3852000" cy="4430997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1309DEE1-3422-42F4-8BC7-53C7AA0F240A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57"/>
            <a:stretch/>
          </p:blipFill>
          <p:spPr bwMode="auto">
            <a:xfrm>
              <a:off x="4391527" y="1830643"/>
              <a:ext cx="3852000" cy="360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5EF314D9-1091-4ED6-8BA9-482428392ECA}"/>
                </a:ext>
              </a:extLst>
            </p:cNvPr>
            <p:cNvSpPr txBox="1"/>
            <p:nvPr/>
          </p:nvSpPr>
          <p:spPr>
            <a:xfrm>
              <a:off x="4391527" y="5430643"/>
              <a:ext cx="3852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i="1" dirty="0"/>
                <a:t>Vista da Fonte de Apolo nos Jardins de Versalhes</a:t>
              </a:r>
              <a:r>
                <a:rPr lang="pt-PT" sz="1200" b="1" dirty="0"/>
                <a:t>, por Pierre-Denis Martin, 1713.</a:t>
              </a:r>
            </a:p>
            <a:p>
              <a:r>
                <a:rPr lang="pt-PT" sz="1200" b="1" dirty="0"/>
                <a:t>O passeio pelos jardins tornou-se também num ritual. Já idoso,  o rei fazia-se transportar em cadeira de rodas.</a:t>
              </a:r>
            </a:p>
          </p:txBody>
        </p:sp>
      </p:grp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CA4B53FD-B009-450F-BE7B-966A6AA50909}"/>
              </a:ext>
            </a:extLst>
          </p:cNvPr>
          <p:cNvSpPr/>
          <p:nvPr/>
        </p:nvSpPr>
        <p:spPr>
          <a:xfrm>
            <a:off x="470392" y="1830643"/>
            <a:ext cx="3716795" cy="1149638"/>
          </a:xfrm>
          <a:custGeom>
            <a:avLst/>
            <a:gdLst>
              <a:gd name="connsiteX0" fmla="*/ 0 w 3716795"/>
              <a:gd name="connsiteY0" fmla="*/ 47986 h 1149638"/>
              <a:gd name="connsiteX1" fmla="*/ 47986 w 3716795"/>
              <a:gd name="connsiteY1" fmla="*/ 0 h 1149638"/>
              <a:gd name="connsiteX2" fmla="*/ 687665 w 3716795"/>
              <a:gd name="connsiteY2" fmla="*/ 0 h 1149638"/>
              <a:gd name="connsiteX3" fmla="*/ 1182511 w 3716795"/>
              <a:gd name="connsiteY3" fmla="*/ 0 h 1149638"/>
              <a:gd name="connsiteX4" fmla="*/ 1785981 w 3716795"/>
              <a:gd name="connsiteY4" fmla="*/ 0 h 1149638"/>
              <a:gd name="connsiteX5" fmla="*/ 2317035 w 3716795"/>
              <a:gd name="connsiteY5" fmla="*/ 0 h 1149638"/>
              <a:gd name="connsiteX6" fmla="*/ 2956714 w 3716795"/>
              <a:gd name="connsiteY6" fmla="*/ 0 h 1149638"/>
              <a:gd name="connsiteX7" fmla="*/ 3668809 w 3716795"/>
              <a:gd name="connsiteY7" fmla="*/ 0 h 1149638"/>
              <a:gd name="connsiteX8" fmla="*/ 3716795 w 3716795"/>
              <a:gd name="connsiteY8" fmla="*/ 47986 h 1149638"/>
              <a:gd name="connsiteX9" fmla="*/ 3716795 w 3716795"/>
              <a:gd name="connsiteY9" fmla="*/ 574819 h 1149638"/>
              <a:gd name="connsiteX10" fmla="*/ 3716795 w 3716795"/>
              <a:gd name="connsiteY10" fmla="*/ 1101652 h 1149638"/>
              <a:gd name="connsiteX11" fmla="*/ 3668809 w 3716795"/>
              <a:gd name="connsiteY11" fmla="*/ 1149638 h 1149638"/>
              <a:gd name="connsiteX12" fmla="*/ 2992922 w 3716795"/>
              <a:gd name="connsiteY12" fmla="*/ 1149638 h 1149638"/>
              <a:gd name="connsiteX13" fmla="*/ 2461868 w 3716795"/>
              <a:gd name="connsiteY13" fmla="*/ 1149638 h 1149638"/>
              <a:gd name="connsiteX14" fmla="*/ 1967022 w 3716795"/>
              <a:gd name="connsiteY14" fmla="*/ 1149638 h 1149638"/>
              <a:gd name="connsiteX15" fmla="*/ 1435968 w 3716795"/>
              <a:gd name="connsiteY15" fmla="*/ 1149638 h 1149638"/>
              <a:gd name="connsiteX16" fmla="*/ 868706 w 3716795"/>
              <a:gd name="connsiteY16" fmla="*/ 1149638 h 1149638"/>
              <a:gd name="connsiteX17" fmla="*/ 47986 w 3716795"/>
              <a:gd name="connsiteY17" fmla="*/ 1149638 h 1149638"/>
              <a:gd name="connsiteX18" fmla="*/ 0 w 3716795"/>
              <a:gd name="connsiteY18" fmla="*/ 1101652 h 1149638"/>
              <a:gd name="connsiteX19" fmla="*/ 0 w 3716795"/>
              <a:gd name="connsiteY19" fmla="*/ 553746 h 1149638"/>
              <a:gd name="connsiteX20" fmla="*/ 0 w 3716795"/>
              <a:gd name="connsiteY20" fmla="*/ 47986 h 1149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6795" h="1149638" fill="none" extrusionOk="0">
                <a:moveTo>
                  <a:pt x="0" y="47986"/>
                </a:moveTo>
                <a:cubicBezTo>
                  <a:pt x="372" y="22220"/>
                  <a:pt x="17333" y="2189"/>
                  <a:pt x="47986" y="0"/>
                </a:cubicBezTo>
                <a:cubicBezTo>
                  <a:pt x="304827" y="-716"/>
                  <a:pt x="410476" y="7715"/>
                  <a:pt x="687665" y="0"/>
                </a:cubicBezTo>
                <a:cubicBezTo>
                  <a:pt x="964854" y="-7715"/>
                  <a:pt x="944339" y="793"/>
                  <a:pt x="1182511" y="0"/>
                </a:cubicBezTo>
                <a:cubicBezTo>
                  <a:pt x="1420683" y="-793"/>
                  <a:pt x="1553953" y="27399"/>
                  <a:pt x="1785981" y="0"/>
                </a:cubicBezTo>
                <a:cubicBezTo>
                  <a:pt x="2018009" y="-27399"/>
                  <a:pt x="2120818" y="644"/>
                  <a:pt x="2317035" y="0"/>
                </a:cubicBezTo>
                <a:cubicBezTo>
                  <a:pt x="2513252" y="-644"/>
                  <a:pt x="2646898" y="19420"/>
                  <a:pt x="2956714" y="0"/>
                </a:cubicBezTo>
                <a:cubicBezTo>
                  <a:pt x="3266530" y="-19420"/>
                  <a:pt x="3401753" y="12472"/>
                  <a:pt x="3668809" y="0"/>
                </a:cubicBezTo>
                <a:cubicBezTo>
                  <a:pt x="3694986" y="1012"/>
                  <a:pt x="3715350" y="16932"/>
                  <a:pt x="3716795" y="47986"/>
                </a:cubicBezTo>
                <a:cubicBezTo>
                  <a:pt x="3711246" y="304338"/>
                  <a:pt x="3725050" y="330322"/>
                  <a:pt x="3716795" y="574819"/>
                </a:cubicBezTo>
                <a:cubicBezTo>
                  <a:pt x="3708540" y="819316"/>
                  <a:pt x="3739769" y="900588"/>
                  <a:pt x="3716795" y="1101652"/>
                </a:cubicBezTo>
                <a:cubicBezTo>
                  <a:pt x="3713423" y="1130045"/>
                  <a:pt x="3696087" y="1151742"/>
                  <a:pt x="3668809" y="1149638"/>
                </a:cubicBezTo>
                <a:cubicBezTo>
                  <a:pt x="3390659" y="1117408"/>
                  <a:pt x="3206683" y="1181641"/>
                  <a:pt x="2992922" y="1149638"/>
                </a:cubicBezTo>
                <a:cubicBezTo>
                  <a:pt x="2779161" y="1117635"/>
                  <a:pt x="2600699" y="1129807"/>
                  <a:pt x="2461868" y="1149638"/>
                </a:cubicBezTo>
                <a:cubicBezTo>
                  <a:pt x="2323037" y="1169469"/>
                  <a:pt x="2124230" y="1154123"/>
                  <a:pt x="1967022" y="1149638"/>
                </a:cubicBezTo>
                <a:cubicBezTo>
                  <a:pt x="1809814" y="1145153"/>
                  <a:pt x="1554029" y="1141033"/>
                  <a:pt x="1435968" y="1149638"/>
                </a:cubicBezTo>
                <a:cubicBezTo>
                  <a:pt x="1317907" y="1158243"/>
                  <a:pt x="1148676" y="1138862"/>
                  <a:pt x="868706" y="1149638"/>
                </a:cubicBezTo>
                <a:cubicBezTo>
                  <a:pt x="588736" y="1160414"/>
                  <a:pt x="320681" y="1169266"/>
                  <a:pt x="47986" y="1149638"/>
                </a:cubicBezTo>
                <a:cubicBezTo>
                  <a:pt x="20334" y="1150779"/>
                  <a:pt x="1503" y="1128491"/>
                  <a:pt x="0" y="1101652"/>
                </a:cubicBezTo>
                <a:cubicBezTo>
                  <a:pt x="-5009" y="973763"/>
                  <a:pt x="-957" y="684100"/>
                  <a:pt x="0" y="553746"/>
                </a:cubicBezTo>
                <a:cubicBezTo>
                  <a:pt x="957" y="423392"/>
                  <a:pt x="12707" y="176924"/>
                  <a:pt x="0" y="47986"/>
                </a:cubicBezTo>
                <a:close/>
              </a:path>
              <a:path w="3716795" h="1149638" stroke="0" extrusionOk="0">
                <a:moveTo>
                  <a:pt x="0" y="47986"/>
                </a:moveTo>
                <a:cubicBezTo>
                  <a:pt x="-3587" y="19272"/>
                  <a:pt x="19452" y="762"/>
                  <a:pt x="47986" y="0"/>
                </a:cubicBezTo>
                <a:cubicBezTo>
                  <a:pt x="207027" y="31683"/>
                  <a:pt x="392901" y="-8775"/>
                  <a:pt x="723873" y="0"/>
                </a:cubicBezTo>
                <a:cubicBezTo>
                  <a:pt x="1054845" y="8775"/>
                  <a:pt x="1055085" y="-4607"/>
                  <a:pt x="1291135" y="0"/>
                </a:cubicBezTo>
                <a:cubicBezTo>
                  <a:pt x="1527185" y="4607"/>
                  <a:pt x="1572223" y="12024"/>
                  <a:pt x="1822189" y="0"/>
                </a:cubicBezTo>
                <a:cubicBezTo>
                  <a:pt x="2072155" y="-12024"/>
                  <a:pt x="2155114" y="-13227"/>
                  <a:pt x="2461868" y="0"/>
                </a:cubicBezTo>
                <a:cubicBezTo>
                  <a:pt x="2768622" y="13227"/>
                  <a:pt x="2871211" y="-16512"/>
                  <a:pt x="3029130" y="0"/>
                </a:cubicBezTo>
                <a:cubicBezTo>
                  <a:pt x="3187049" y="16512"/>
                  <a:pt x="3446466" y="8945"/>
                  <a:pt x="3668809" y="0"/>
                </a:cubicBezTo>
                <a:cubicBezTo>
                  <a:pt x="3694786" y="-5004"/>
                  <a:pt x="3716268" y="22217"/>
                  <a:pt x="3716795" y="47986"/>
                </a:cubicBezTo>
                <a:cubicBezTo>
                  <a:pt x="3721495" y="183431"/>
                  <a:pt x="3707112" y="419187"/>
                  <a:pt x="3716795" y="553746"/>
                </a:cubicBezTo>
                <a:cubicBezTo>
                  <a:pt x="3726478" y="688305"/>
                  <a:pt x="3702287" y="838960"/>
                  <a:pt x="3716795" y="1101652"/>
                </a:cubicBezTo>
                <a:cubicBezTo>
                  <a:pt x="3717852" y="1129727"/>
                  <a:pt x="3695917" y="1155912"/>
                  <a:pt x="3668809" y="1149638"/>
                </a:cubicBezTo>
                <a:cubicBezTo>
                  <a:pt x="3455498" y="1132027"/>
                  <a:pt x="3395891" y="1136438"/>
                  <a:pt x="3173963" y="1149638"/>
                </a:cubicBezTo>
                <a:cubicBezTo>
                  <a:pt x="2952035" y="1162838"/>
                  <a:pt x="2690129" y="1175180"/>
                  <a:pt x="2498076" y="1149638"/>
                </a:cubicBezTo>
                <a:cubicBezTo>
                  <a:pt x="2306023" y="1124096"/>
                  <a:pt x="2108770" y="1130071"/>
                  <a:pt x="1967022" y="1149638"/>
                </a:cubicBezTo>
                <a:cubicBezTo>
                  <a:pt x="1825274" y="1169205"/>
                  <a:pt x="1508615" y="1161777"/>
                  <a:pt x="1363552" y="1149638"/>
                </a:cubicBezTo>
                <a:cubicBezTo>
                  <a:pt x="1218489" y="1137500"/>
                  <a:pt x="929945" y="1167890"/>
                  <a:pt x="687665" y="1149638"/>
                </a:cubicBezTo>
                <a:cubicBezTo>
                  <a:pt x="445385" y="1131386"/>
                  <a:pt x="338268" y="1142233"/>
                  <a:pt x="47986" y="1149638"/>
                </a:cubicBezTo>
                <a:cubicBezTo>
                  <a:pt x="21036" y="1150439"/>
                  <a:pt x="647" y="1128635"/>
                  <a:pt x="0" y="1101652"/>
                </a:cubicBezTo>
                <a:cubicBezTo>
                  <a:pt x="14613" y="926810"/>
                  <a:pt x="-18920" y="762709"/>
                  <a:pt x="0" y="595892"/>
                </a:cubicBezTo>
                <a:cubicBezTo>
                  <a:pt x="18920" y="429075"/>
                  <a:pt x="5192" y="289289"/>
                  <a:pt x="0" y="47986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</a:rPr>
              <a:t>(O príncipe) deve ser senhor da expressão do seu rosto e das suas palavras, para que se aperceba dos sentimentos de todos, sem revelar os seus.</a:t>
            </a:r>
          </a:p>
          <a:p>
            <a:pPr algn="r"/>
            <a:r>
              <a:rPr lang="pt-PT" sz="1000" dirty="0">
                <a:solidFill>
                  <a:schemeClr val="tx1"/>
                </a:solidFill>
              </a:rPr>
              <a:t>Luís XIV, </a:t>
            </a:r>
            <a:r>
              <a:rPr lang="pt-PT" sz="1000" i="1" dirty="0">
                <a:solidFill>
                  <a:schemeClr val="tx1"/>
                </a:solidFill>
              </a:rPr>
              <a:t>Memórias</a:t>
            </a: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8C3D3359-1048-413E-B6F3-6282C34CF66C}"/>
              </a:ext>
            </a:extLst>
          </p:cNvPr>
          <p:cNvSpPr/>
          <p:nvPr/>
        </p:nvSpPr>
        <p:spPr>
          <a:xfrm>
            <a:off x="470392" y="3877720"/>
            <a:ext cx="3716795" cy="1463767"/>
          </a:xfrm>
          <a:custGeom>
            <a:avLst/>
            <a:gdLst>
              <a:gd name="connsiteX0" fmla="*/ 0 w 3716795"/>
              <a:gd name="connsiteY0" fmla="*/ 61098 h 1463767"/>
              <a:gd name="connsiteX1" fmla="*/ 61098 w 3716795"/>
              <a:gd name="connsiteY1" fmla="*/ 0 h 1463767"/>
              <a:gd name="connsiteX2" fmla="*/ 696144 w 3716795"/>
              <a:gd name="connsiteY2" fmla="*/ 0 h 1463767"/>
              <a:gd name="connsiteX3" fmla="*/ 1187406 w 3716795"/>
              <a:gd name="connsiteY3" fmla="*/ 0 h 1463767"/>
              <a:gd name="connsiteX4" fmla="*/ 1786506 w 3716795"/>
              <a:gd name="connsiteY4" fmla="*/ 0 h 1463767"/>
              <a:gd name="connsiteX5" fmla="*/ 2313713 w 3716795"/>
              <a:gd name="connsiteY5" fmla="*/ 0 h 1463767"/>
              <a:gd name="connsiteX6" fmla="*/ 2948759 w 3716795"/>
              <a:gd name="connsiteY6" fmla="*/ 0 h 1463767"/>
              <a:gd name="connsiteX7" fmla="*/ 3655697 w 3716795"/>
              <a:gd name="connsiteY7" fmla="*/ 0 h 1463767"/>
              <a:gd name="connsiteX8" fmla="*/ 3716795 w 3716795"/>
              <a:gd name="connsiteY8" fmla="*/ 61098 h 1463767"/>
              <a:gd name="connsiteX9" fmla="*/ 3716795 w 3716795"/>
              <a:gd name="connsiteY9" fmla="*/ 731884 h 1463767"/>
              <a:gd name="connsiteX10" fmla="*/ 3716795 w 3716795"/>
              <a:gd name="connsiteY10" fmla="*/ 1402669 h 1463767"/>
              <a:gd name="connsiteX11" fmla="*/ 3655697 w 3716795"/>
              <a:gd name="connsiteY11" fmla="*/ 1463767 h 1463767"/>
              <a:gd name="connsiteX12" fmla="*/ 2984705 w 3716795"/>
              <a:gd name="connsiteY12" fmla="*/ 1463767 h 1463767"/>
              <a:gd name="connsiteX13" fmla="*/ 2457497 w 3716795"/>
              <a:gd name="connsiteY13" fmla="*/ 1463767 h 1463767"/>
              <a:gd name="connsiteX14" fmla="*/ 1966235 w 3716795"/>
              <a:gd name="connsiteY14" fmla="*/ 1463767 h 1463767"/>
              <a:gd name="connsiteX15" fmla="*/ 1439028 w 3716795"/>
              <a:gd name="connsiteY15" fmla="*/ 1463767 h 1463767"/>
              <a:gd name="connsiteX16" fmla="*/ 875874 w 3716795"/>
              <a:gd name="connsiteY16" fmla="*/ 1463767 h 1463767"/>
              <a:gd name="connsiteX17" fmla="*/ 61098 w 3716795"/>
              <a:gd name="connsiteY17" fmla="*/ 1463767 h 1463767"/>
              <a:gd name="connsiteX18" fmla="*/ 0 w 3716795"/>
              <a:gd name="connsiteY18" fmla="*/ 1402669 h 1463767"/>
              <a:gd name="connsiteX19" fmla="*/ 0 w 3716795"/>
              <a:gd name="connsiteY19" fmla="*/ 705052 h 1463767"/>
              <a:gd name="connsiteX20" fmla="*/ 0 w 3716795"/>
              <a:gd name="connsiteY20" fmla="*/ 61098 h 146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6795" h="1463767" fill="none" extrusionOk="0">
                <a:moveTo>
                  <a:pt x="0" y="61098"/>
                </a:moveTo>
                <a:cubicBezTo>
                  <a:pt x="2385" y="32078"/>
                  <a:pt x="20920" y="3393"/>
                  <a:pt x="61098" y="0"/>
                </a:cubicBezTo>
                <a:cubicBezTo>
                  <a:pt x="226800" y="-5000"/>
                  <a:pt x="383624" y="6992"/>
                  <a:pt x="696144" y="0"/>
                </a:cubicBezTo>
                <a:cubicBezTo>
                  <a:pt x="1008664" y="-6992"/>
                  <a:pt x="961513" y="19092"/>
                  <a:pt x="1187406" y="0"/>
                </a:cubicBezTo>
                <a:cubicBezTo>
                  <a:pt x="1413299" y="-19092"/>
                  <a:pt x="1598651" y="6703"/>
                  <a:pt x="1786506" y="0"/>
                </a:cubicBezTo>
                <a:cubicBezTo>
                  <a:pt x="1974361" y="-6703"/>
                  <a:pt x="2108509" y="-1325"/>
                  <a:pt x="2313713" y="0"/>
                </a:cubicBezTo>
                <a:cubicBezTo>
                  <a:pt x="2518917" y="1325"/>
                  <a:pt x="2778477" y="-21504"/>
                  <a:pt x="2948759" y="0"/>
                </a:cubicBezTo>
                <a:cubicBezTo>
                  <a:pt x="3119041" y="21504"/>
                  <a:pt x="3431128" y="12363"/>
                  <a:pt x="3655697" y="0"/>
                </a:cubicBezTo>
                <a:cubicBezTo>
                  <a:pt x="3687357" y="6494"/>
                  <a:pt x="3714729" y="20848"/>
                  <a:pt x="3716795" y="61098"/>
                </a:cubicBezTo>
                <a:cubicBezTo>
                  <a:pt x="3745731" y="335048"/>
                  <a:pt x="3736760" y="408593"/>
                  <a:pt x="3716795" y="731884"/>
                </a:cubicBezTo>
                <a:cubicBezTo>
                  <a:pt x="3696830" y="1055175"/>
                  <a:pt x="3745866" y="1074118"/>
                  <a:pt x="3716795" y="1402669"/>
                </a:cubicBezTo>
                <a:cubicBezTo>
                  <a:pt x="3713478" y="1438272"/>
                  <a:pt x="3689944" y="1465133"/>
                  <a:pt x="3655697" y="1463767"/>
                </a:cubicBezTo>
                <a:cubicBezTo>
                  <a:pt x="3442346" y="1469188"/>
                  <a:pt x="3194108" y="1492524"/>
                  <a:pt x="2984705" y="1463767"/>
                </a:cubicBezTo>
                <a:cubicBezTo>
                  <a:pt x="2775302" y="1435010"/>
                  <a:pt x="2590715" y="1481706"/>
                  <a:pt x="2457497" y="1463767"/>
                </a:cubicBezTo>
                <a:cubicBezTo>
                  <a:pt x="2324279" y="1445828"/>
                  <a:pt x="2143718" y="1461523"/>
                  <a:pt x="1966235" y="1463767"/>
                </a:cubicBezTo>
                <a:cubicBezTo>
                  <a:pt x="1788752" y="1466011"/>
                  <a:pt x="1544592" y="1440590"/>
                  <a:pt x="1439028" y="1463767"/>
                </a:cubicBezTo>
                <a:cubicBezTo>
                  <a:pt x="1333464" y="1486944"/>
                  <a:pt x="1057194" y="1489752"/>
                  <a:pt x="875874" y="1463767"/>
                </a:cubicBezTo>
                <a:cubicBezTo>
                  <a:pt x="694554" y="1437782"/>
                  <a:pt x="420658" y="1472634"/>
                  <a:pt x="61098" y="1463767"/>
                </a:cubicBezTo>
                <a:cubicBezTo>
                  <a:pt x="23529" y="1467565"/>
                  <a:pt x="3239" y="1437139"/>
                  <a:pt x="0" y="1402669"/>
                </a:cubicBezTo>
                <a:cubicBezTo>
                  <a:pt x="10628" y="1239092"/>
                  <a:pt x="25576" y="1040797"/>
                  <a:pt x="0" y="705052"/>
                </a:cubicBezTo>
                <a:cubicBezTo>
                  <a:pt x="-25576" y="369307"/>
                  <a:pt x="18418" y="286977"/>
                  <a:pt x="0" y="61098"/>
                </a:cubicBezTo>
                <a:close/>
              </a:path>
              <a:path w="3716795" h="1463767" stroke="0" extrusionOk="0">
                <a:moveTo>
                  <a:pt x="0" y="61098"/>
                </a:moveTo>
                <a:cubicBezTo>
                  <a:pt x="-6403" y="23405"/>
                  <a:pt x="24935" y="908"/>
                  <a:pt x="61098" y="0"/>
                </a:cubicBezTo>
                <a:cubicBezTo>
                  <a:pt x="199738" y="-3144"/>
                  <a:pt x="515053" y="22035"/>
                  <a:pt x="732090" y="0"/>
                </a:cubicBezTo>
                <a:cubicBezTo>
                  <a:pt x="949127" y="-22035"/>
                  <a:pt x="1149051" y="20629"/>
                  <a:pt x="1295244" y="0"/>
                </a:cubicBezTo>
                <a:cubicBezTo>
                  <a:pt x="1441437" y="-20629"/>
                  <a:pt x="1651713" y="19111"/>
                  <a:pt x="1822452" y="0"/>
                </a:cubicBezTo>
                <a:cubicBezTo>
                  <a:pt x="1993191" y="-19111"/>
                  <a:pt x="2300273" y="-6991"/>
                  <a:pt x="2457497" y="0"/>
                </a:cubicBezTo>
                <a:cubicBezTo>
                  <a:pt x="2614722" y="6991"/>
                  <a:pt x="2777183" y="16960"/>
                  <a:pt x="3020651" y="0"/>
                </a:cubicBezTo>
                <a:cubicBezTo>
                  <a:pt x="3264119" y="-16960"/>
                  <a:pt x="3477105" y="1467"/>
                  <a:pt x="3655697" y="0"/>
                </a:cubicBezTo>
                <a:cubicBezTo>
                  <a:pt x="3689153" y="-2736"/>
                  <a:pt x="3713303" y="32208"/>
                  <a:pt x="3716795" y="61098"/>
                </a:cubicBezTo>
                <a:cubicBezTo>
                  <a:pt x="3736033" y="374636"/>
                  <a:pt x="3691159" y="545002"/>
                  <a:pt x="3716795" y="705052"/>
                </a:cubicBezTo>
                <a:cubicBezTo>
                  <a:pt x="3742431" y="865102"/>
                  <a:pt x="3715867" y="1085250"/>
                  <a:pt x="3716795" y="1402669"/>
                </a:cubicBezTo>
                <a:cubicBezTo>
                  <a:pt x="3719266" y="1440090"/>
                  <a:pt x="3689580" y="1465213"/>
                  <a:pt x="3655697" y="1463767"/>
                </a:cubicBezTo>
                <a:cubicBezTo>
                  <a:pt x="3440545" y="1447182"/>
                  <a:pt x="3308800" y="1468579"/>
                  <a:pt x="3164435" y="1463767"/>
                </a:cubicBezTo>
                <a:cubicBezTo>
                  <a:pt x="3020070" y="1458955"/>
                  <a:pt x="2761498" y="1450284"/>
                  <a:pt x="2493443" y="1463767"/>
                </a:cubicBezTo>
                <a:cubicBezTo>
                  <a:pt x="2225388" y="1477250"/>
                  <a:pt x="2160100" y="1448383"/>
                  <a:pt x="1966235" y="1463767"/>
                </a:cubicBezTo>
                <a:cubicBezTo>
                  <a:pt x="1772370" y="1479151"/>
                  <a:pt x="1635175" y="1481067"/>
                  <a:pt x="1367136" y="1463767"/>
                </a:cubicBezTo>
                <a:cubicBezTo>
                  <a:pt x="1099097" y="1446467"/>
                  <a:pt x="861470" y="1467736"/>
                  <a:pt x="696144" y="1463767"/>
                </a:cubicBezTo>
                <a:cubicBezTo>
                  <a:pt x="530818" y="1459798"/>
                  <a:pt x="333895" y="1487528"/>
                  <a:pt x="61098" y="1463767"/>
                </a:cubicBezTo>
                <a:cubicBezTo>
                  <a:pt x="25931" y="1466313"/>
                  <a:pt x="2519" y="1438284"/>
                  <a:pt x="0" y="1402669"/>
                </a:cubicBezTo>
                <a:cubicBezTo>
                  <a:pt x="-12184" y="1219652"/>
                  <a:pt x="-26325" y="981702"/>
                  <a:pt x="0" y="758715"/>
                </a:cubicBezTo>
                <a:cubicBezTo>
                  <a:pt x="26325" y="535728"/>
                  <a:pt x="19365" y="277897"/>
                  <a:pt x="0" y="6109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</a:rPr>
              <a:t>Ninguém conhecia melhor do que Luís XIV a arte de sobrevalorizar um favor pela maneira como o concedia; sabia como tirar o maior partido de uma palavra, um sorriso, até um olhar.</a:t>
            </a:r>
          </a:p>
          <a:p>
            <a:pPr algn="r"/>
            <a:r>
              <a:rPr lang="pt-PT" sz="1000" dirty="0">
                <a:solidFill>
                  <a:schemeClr val="tx1"/>
                </a:solidFill>
              </a:rPr>
              <a:t>Duque de Saint-Simon, </a:t>
            </a:r>
            <a:r>
              <a:rPr lang="pt-PT" sz="1000" i="1" dirty="0">
                <a:solidFill>
                  <a:schemeClr val="tx1"/>
                </a:solidFill>
              </a:rPr>
              <a:t>Memórias</a:t>
            </a:r>
          </a:p>
        </p:txBody>
      </p:sp>
      <p:pic>
        <p:nvPicPr>
          <p:cNvPr id="13" name="Imagem 12" descr="http://enfantsdelhistoire.com/wp-content/uploads/2013/05/la-promenade-du-roi-bassin-d-apollon_Pierre-Denis-Martin_1713.jpg">
            <a:extLst>
              <a:ext uri="{FF2B5EF4-FFF2-40B4-BE49-F238E27FC236}">
                <a16:creationId xmlns:a16="http://schemas.microsoft.com/office/drawing/2014/main" id="{7AB23C31-06E6-4C4C-922F-03C38DFBE09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81"/>
          <a:stretch/>
        </p:blipFill>
        <p:spPr bwMode="auto">
          <a:xfrm>
            <a:off x="4323228" y="3307976"/>
            <a:ext cx="4793876" cy="2033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746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CBFDD88-DFA1-4843-80D9-3F4EECC421EB}"/>
              </a:ext>
            </a:extLst>
          </p:cNvPr>
          <p:cNvSpPr txBox="1"/>
          <p:nvPr/>
        </p:nvSpPr>
        <p:spPr>
          <a:xfrm>
            <a:off x="3745282" y="1828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 </a:t>
            </a:r>
          </a:p>
        </p:txBody>
      </p:sp>
      <p:sp>
        <p:nvSpPr>
          <p:cNvPr id="5" name="CaixaDeTexto 7">
            <a:extLst>
              <a:ext uri="{FF2B5EF4-FFF2-40B4-BE49-F238E27FC236}">
                <a16:creationId xmlns:a16="http://schemas.microsoft.com/office/drawing/2014/main" id="{E0486367-32AA-4F1E-BAF4-63E249FB7129}"/>
              </a:ext>
            </a:extLst>
          </p:cNvPr>
          <p:cNvSpPr txBox="1"/>
          <p:nvPr/>
        </p:nvSpPr>
        <p:spPr>
          <a:xfrm>
            <a:off x="1" y="88953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3000" b="1" dirty="0">
                <a:solidFill>
                  <a:srgbClr val="C55A11"/>
                </a:solidFill>
              </a:rPr>
              <a:t>Modelo das cortes europeias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9F281680-B986-41B8-9FBE-BADEFC3484E1}"/>
              </a:ext>
            </a:extLst>
          </p:cNvPr>
          <p:cNvGrpSpPr/>
          <p:nvPr/>
        </p:nvGrpSpPr>
        <p:grpSpPr>
          <a:xfrm>
            <a:off x="421104" y="2264945"/>
            <a:ext cx="4040030" cy="3152326"/>
            <a:chOff x="421104" y="2264945"/>
            <a:chExt cx="4040030" cy="315232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D196B57-6126-4412-879C-5FA4C6E68D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>
              <a:off x="422553" y="2264945"/>
              <a:ext cx="4037132" cy="2690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C7BE74CA-5C9B-42E7-AA24-F247F4037979}"/>
                </a:ext>
              </a:extLst>
            </p:cNvPr>
            <p:cNvSpPr txBox="1"/>
            <p:nvPr/>
          </p:nvSpPr>
          <p:spPr>
            <a:xfrm>
              <a:off x="421104" y="4955606"/>
              <a:ext cx="40400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/>
                <a:t>Grande </a:t>
              </a:r>
              <a:r>
                <a:rPr lang="fr-FR" sz="1200" b="1" dirty="0" err="1"/>
                <a:t>Galeria</a:t>
              </a:r>
              <a:r>
                <a:rPr lang="fr-FR" sz="1200" b="1" dirty="0"/>
                <a:t> do </a:t>
              </a:r>
              <a:r>
                <a:rPr lang="fr-FR" sz="1200" b="1" dirty="0" err="1"/>
                <a:t>Palácio</a:t>
              </a:r>
              <a:r>
                <a:rPr lang="fr-FR" sz="1200" b="1" dirty="0"/>
                <a:t> de </a:t>
              </a:r>
              <a:r>
                <a:rPr lang="fr-FR" sz="1200" b="1" dirty="0" err="1"/>
                <a:t>Versalhes</a:t>
              </a:r>
              <a:r>
                <a:rPr lang="fr-FR" sz="1200" b="1" dirty="0"/>
                <a:t> (2.</a:t>
              </a:r>
              <a:r>
                <a:rPr lang="fr-FR" sz="1200" b="1" baseline="30000" dirty="0"/>
                <a:t>a</a:t>
              </a:r>
              <a:r>
                <a:rPr lang="fr-FR" sz="1200" b="1" dirty="0"/>
                <a:t> </a:t>
              </a:r>
              <a:r>
                <a:rPr lang="fr-FR" sz="1200" b="1" dirty="0" err="1"/>
                <a:t>metade</a:t>
              </a:r>
              <a:r>
                <a:rPr lang="fr-FR" sz="1200" b="1" dirty="0"/>
                <a:t> do século XVII).</a:t>
              </a:r>
              <a:endParaRPr lang="pt-PT" sz="1200" b="1" dirty="0"/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C6CF168D-6281-4996-BB68-C1C2BE6ED3BE}"/>
              </a:ext>
            </a:extLst>
          </p:cNvPr>
          <p:cNvGrpSpPr/>
          <p:nvPr/>
        </p:nvGrpSpPr>
        <p:grpSpPr>
          <a:xfrm>
            <a:off x="4763202" y="2264945"/>
            <a:ext cx="3972238" cy="3157990"/>
            <a:chOff x="4984924" y="2357669"/>
            <a:chExt cx="3750516" cy="2943272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26D39095-3274-4D31-9E35-7F5C25D8343E}"/>
                </a:ext>
              </a:extLst>
            </p:cNvPr>
            <p:cNvPicPr/>
            <p:nvPr/>
          </p:nvPicPr>
          <p:blipFill>
            <a:blip r:embed="rId4"/>
            <a:srcRect/>
            <a:stretch/>
          </p:blipFill>
          <p:spPr bwMode="auto">
            <a:xfrm>
              <a:off x="4984924" y="2357669"/>
              <a:ext cx="3750516" cy="25077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DBAC3F8E-A177-4937-BDDE-A165E51754E4}"/>
                </a:ext>
              </a:extLst>
            </p:cNvPr>
            <p:cNvSpPr/>
            <p:nvPr/>
          </p:nvSpPr>
          <p:spPr>
            <a:xfrm>
              <a:off x="4984924" y="4870666"/>
              <a:ext cx="3750516" cy="4302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200" b="1" dirty="0"/>
                <a:t>Grande </a:t>
              </a:r>
              <a:r>
                <a:rPr lang="fr-FR" sz="1200" b="1" dirty="0" err="1"/>
                <a:t>Galeria</a:t>
              </a:r>
              <a:r>
                <a:rPr lang="fr-FR" sz="1200" b="1" dirty="0"/>
                <a:t> do </a:t>
              </a:r>
              <a:r>
                <a:rPr lang="fr-FR" sz="1200" b="1" dirty="0" err="1"/>
                <a:t>Palácio</a:t>
              </a:r>
              <a:r>
                <a:rPr lang="fr-FR" sz="1200" b="1" dirty="0"/>
                <a:t> de Schönbrunn, </a:t>
              </a:r>
              <a:r>
                <a:rPr lang="fr-FR" sz="1200" b="1" dirty="0" err="1"/>
                <a:t>Áustria</a:t>
              </a:r>
              <a:r>
                <a:rPr lang="fr-FR" sz="1200" b="1" dirty="0"/>
                <a:t> (</a:t>
              </a:r>
              <a:r>
                <a:rPr lang="fr-FR" sz="1200" b="1" dirty="0" err="1"/>
                <a:t>meados</a:t>
              </a:r>
              <a:r>
                <a:rPr lang="fr-FR" sz="1200" b="1" dirty="0"/>
                <a:t> do século XVIII).</a:t>
              </a:r>
              <a:endParaRPr lang="pt-PT" sz="1200" b="1" dirty="0"/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0BF29732-4A8D-4053-869B-C83FA2969B79}"/>
              </a:ext>
            </a:extLst>
          </p:cNvPr>
          <p:cNvGrpSpPr/>
          <p:nvPr/>
        </p:nvGrpSpPr>
        <p:grpSpPr>
          <a:xfrm>
            <a:off x="632896" y="1819679"/>
            <a:ext cx="3753852" cy="4023933"/>
            <a:chOff x="637674" y="1891966"/>
            <a:chExt cx="3753852" cy="4023933"/>
          </a:xfrm>
        </p:grpSpPr>
        <p:pic>
          <p:nvPicPr>
            <p:cNvPr id="12" name="Imagem 11" descr="Louis XIV, roi de France, par Rigaud">
              <a:extLst>
                <a:ext uri="{FF2B5EF4-FFF2-40B4-BE49-F238E27FC236}">
                  <a16:creationId xmlns:a16="http://schemas.microsoft.com/office/drawing/2014/main" id="{E9E6C639-885B-4DEB-9A2A-3BE82E023C01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2" t="6880" r="17814" b="47869"/>
            <a:stretch/>
          </p:blipFill>
          <p:spPr bwMode="auto">
            <a:xfrm>
              <a:off x="637674" y="1891966"/>
              <a:ext cx="3753852" cy="37469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73C681D4-B2AA-4A26-9EB4-1DB04EEF3F0F}"/>
                </a:ext>
              </a:extLst>
            </p:cNvPr>
            <p:cNvSpPr txBox="1"/>
            <p:nvPr/>
          </p:nvSpPr>
          <p:spPr>
            <a:xfrm>
              <a:off x="637675" y="5638900"/>
              <a:ext cx="33327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Luís XIV, retratado por </a:t>
              </a:r>
              <a:r>
                <a:rPr lang="pt-PT" sz="1200" b="1" dirty="0" err="1"/>
                <a:t>Rigaud</a:t>
              </a:r>
              <a:r>
                <a:rPr lang="pt-PT" sz="1200" b="1" dirty="0"/>
                <a:t>, 1701.</a:t>
              </a:r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AFC7BCD1-43FB-4107-A813-748ED6AC0D07}"/>
              </a:ext>
            </a:extLst>
          </p:cNvPr>
          <p:cNvGrpSpPr/>
          <p:nvPr/>
        </p:nvGrpSpPr>
        <p:grpSpPr>
          <a:xfrm>
            <a:off x="4885579" y="1819679"/>
            <a:ext cx="3727483" cy="4023932"/>
            <a:chOff x="2716844" y="1879770"/>
            <a:chExt cx="3727483" cy="4023932"/>
          </a:xfrm>
        </p:grpSpPr>
        <p:pic>
          <p:nvPicPr>
            <p:cNvPr id="11" name="Imagem 10" descr="http://static.globalnoticias.pt/storage/DN/2016/medium/ng7616362.JPG">
              <a:extLst>
                <a:ext uri="{FF2B5EF4-FFF2-40B4-BE49-F238E27FC236}">
                  <a16:creationId xmlns:a16="http://schemas.microsoft.com/office/drawing/2014/main" id="{57374D91-C588-4364-B300-C8BA7F5E8523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4891" y="1879770"/>
              <a:ext cx="3709436" cy="37469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FBFDDE97-266F-48F4-BAF2-62BB32DD20BC}"/>
                </a:ext>
              </a:extLst>
            </p:cNvPr>
            <p:cNvSpPr txBox="1"/>
            <p:nvPr/>
          </p:nvSpPr>
          <p:spPr>
            <a:xfrm>
              <a:off x="2716844" y="5626703"/>
              <a:ext cx="35372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D. João V, retratado por </a:t>
              </a:r>
              <a:r>
                <a:rPr lang="pt-PT" sz="1200" b="1" dirty="0" err="1"/>
                <a:t>Duprà</a:t>
              </a:r>
              <a:r>
                <a:rPr lang="pt-PT" sz="1200" b="1" dirty="0"/>
                <a:t>, 1717.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70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CBFDD88-DFA1-4843-80D9-3F4EECC421EB}"/>
              </a:ext>
            </a:extLst>
          </p:cNvPr>
          <p:cNvSpPr txBox="1"/>
          <p:nvPr/>
        </p:nvSpPr>
        <p:spPr>
          <a:xfrm>
            <a:off x="3745282" y="1828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 </a:t>
            </a:r>
          </a:p>
        </p:txBody>
      </p:sp>
      <p:sp>
        <p:nvSpPr>
          <p:cNvPr id="5" name="CaixaDeTexto 7">
            <a:extLst>
              <a:ext uri="{FF2B5EF4-FFF2-40B4-BE49-F238E27FC236}">
                <a16:creationId xmlns:a16="http://schemas.microsoft.com/office/drawing/2014/main" id="{E0486367-32AA-4F1E-BAF4-63E249FB7129}"/>
              </a:ext>
            </a:extLst>
          </p:cNvPr>
          <p:cNvSpPr txBox="1"/>
          <p:nvPr/>
        </p:nvSpPr>
        <p:spPr>
          <a:xfrm>
            <a:off x="521209" y="1137642"/>
            <a:ext cx="86227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3000" b="1" dirty="0">
                <a:solidFill>
                  <a:srgbClr val="C55A11"/>
                </a:solidFill>
              </a:rPr>
              <a:t>Reflita e responda</a:t>
            </a:r>
          </a:p>
        </p:txBody>
      </p:sp>
      <p:pic>
        <p:nvPicPr>
          <p:cNvPr id="4" name="Imagem 3" descr="http://www.nicolaslefloch.fr/Lieux/PteStDenis1.jpg">
            <a:extLst>
              <a:ext uri="{FF2B5EF4-FFF2-40B4-BE49-F238E27FC236}">
                <a16:creationId xmlns:a16="http://schemas.microsoft.com/office/drawing/2014/main" id="{BFA54511-F5EE-4862-8503-D9B26A790DD5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" t="4873" r="1170" b="2926"/>
          <a:stretch/>
        </p:blipFill>
        <p:spPr bwMode="auto">
          <a:xfrm>
            <a:off x="1188000" y="1746000"/>
            <a:ext cx="7956000" cy="51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BD6BE90-7200-41C0-B36E-EA181E662229}"/>
              </a:ext>
            </a:extLst>
          </p:cNvPr>
          <p:cNvSpPr txBox="1"/>
          <p:nvPr/>
        </p:nvSpPr>
        <p:spPr>
          <a:xfrm>
            <a:off x="2873142" y="6586263"/>
            <a:ext cx="6005682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1200" b="1" dirty="0"/>
              <a:t>Arco de Triunfo da porta de Saint-Denis, em Paris, mandado construir por Luís XIV, em 1672. </a:t>
            </a:r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EBBBBE4E-E95C-4F0C-8307-BB54AE93343C}"/>
              </a:ext>
            </a:extLst>
          </p:cNvPr>
          <p:cNvSpPr/>
          <p:nvPr/>
        </p:nvSpPr>
        <p:spPr>
          <a:xfrm>
            <a:off x="312779" y="3041695"/>
            <a:ext cx="3889426" cy="1197795"/>
          </a:xfrm>
          <a:prstGeom prst="roundRect">
            <a:avLst>
              <a:gd name="adj" fmla="val 10958"/>
            </a:avLst>
          </a:prstGeom>
          <a:solidFill>
            <a:schemeClr val="accent4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Refira, com base neste PowerPoint, três das estratégias usadas por Luís XIV para reforçar a sua imagem e o seu  poder.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35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CBFDD88-DFA1-4843-80D9-3F4EECC421EB}"/>
              </a:ext>
            </a:extLst>
          </p:cNvPr>
          <p:cNvSpPr txBox="1"/>
          <p:nvPr/>
        </p:nvSpPr>
        <p:spPr>
          <a:xfrm>
            <a:off x="3745282" y="1828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 </a:t>
            </a:r>
          </a:p>
        </p:txBody>
      </p:sp>
      <p:sp>
        <p:nvSpPr>
          <p:cNvPr id="5" name="CaixaDeTexto 7">
            <a:extLst>
              <a:ext uri="{FF2B5EF4-FFF2-40B4-BE49-F238E27FC236}">
                <a16:creationId xmlns:a16="http://schemas.microsoft.com/office/drawing/2014/main" id="{E0486367-32AA-4F1E-BAF4-63E249FB7129}"/>
              </a:ext>
            </a:extLst>
          </p:cNvPr>
          <p:cNvSpPr txBox="1"/>
          <p:nvPr/>
        </p:nvSpPr>
        <p:spPr>
          <a:xfrm>
            <a:off x="1" y="88953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3000" b="1" dirty="0">
                <a:solidFill>
                  <a:srgbClr val="C55A11"/>
                </a:solidFill>
              </a:rPr>
              <a:t>Um nascimento “miraculoso”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70392868-4F11-4F90-8AB4-324ECFFBBE58}"/>
              </a:ext>
            </a:extLst>
          </p:cNvPr>
          <p:cNvGrpSpPr/>
          <p:nvPr/>
        </p:nvGrpSpPr>
        <p:grpSpPr>
          <a:xfrm>
            <a:off x="5475213" y="1509070"/>
            <a:ext cx="3259995" cy="4388008"/>
            <a:chOff x="5475213" y="1509070"/>
            <a:chExt cx="3259995" cy="4388008"/>
          </a:xfrm>
        </p:grpSpPr>
        <p:pic>
          <p:nvPicPr>
            <p:cNvPr id="6" name="Imagem 5" descr="JPEG - 262.9 ko">
              <a:extLst>
                <a:ext uri="{FF2B5EF4-FFF2-40B4-BE49-F238E27FC236}">
                  <a16:creationId xmlns:a16="http://schemas.microsoft.com/office/drawing/2014/main" id="{5A870DB6-EEAF-4DE2-B003-484633AF4643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4" r="1" b="3135"/>
            <a:stretch/>
          </p:blipFill>
          <p:spPr bwMode="auto">
            <a:xfrm>
              <a:off x="5522776" y="1509070"/>
              <a:ext cx="3103019" cy="39741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CaixaDeTexto 2">
              <a:extLst>
                <a:ext uri="{FF2B5EF4-FFF2-40B4-BE49-F238E27FC236}">
                  <a16:creationId xmlns:a16="http://schemas.microsoft.com/office/drawing/2014/main" id="{06D6DE15-B96D-4A36-85D3-5403C8E81654}"/>
                </a:ext>
              </a:extLst>
            </p:cNvPr>
            <p:cNvSpPr txBox="1"/>
            <p:nvPr/>
          </p:nvSpPr>
          <p:spPr>
            <a:xfrm>
              <a:off x="5475213" y="5435413"/>
              <a:ext cx="32599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PT" sz="1200" b="1" i="1" dirty="0"/>
                <a:t>O</a:t>
              </a:r>
              <a:r>
                <a:rPr lang="pt-PT" sz="1200" b="1" dirty="0"/>
                <a:t> </a:t>
              </a:r>
              <a:r>
                <a:rPr lang="pt-PT" sz="1200" b="1" i="1" dirty="0"/>
                <a:t>futuro Luís XIV, ainda delfim, com sua mãe, Ana de Áustria</a:t>
              </a:r>
              <a:r>
                <a:rPr lang="pt-PT" sz="1200" b="1" dirty="0"/>
                <a:t>. Escola Francesa, século XVII.</a:t>
              </a:r>
            </a:p>
          </p:txBody>
        </p:sp>
      </p:grpSp>
      <p:sp>
        <p:nvSpPr>
          <p:cNvPr id="8" name="CaixaDeTexto 3">
            <a:extLst>
              <a:ext uri="{FF2B5EF4-FFF2-40B4-BE49-F238E27FC236}">
                <a16:creationId xmlns:a16="http://schemas.microsoft.com/office/drawing/2014/main" id="{027C21B5-09FF-4123-B00B-4EC5EC3695E6}"/>
              </a:ext>
            </a:extLst>
          </p:cNvPr>
          <p:cNvSpPr txBox="1"/>
          <p:nvPr/>
        </p:nvSpPr>
        <p:spPr>
          <a:xfrm>
            <a:off x="408792" y="1518524"/>
            <a:ext cx="4748424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PT" sz="1600" b="1" i="1" dirty="0">
                <a:solidFill>
                  <a:schemeClr val="tx1"/>
                </a:solidFill>
              </a:rPr>
              <a:t>Louis </a:t>
            </a:r>
            <a:r>
              <a:rPr lang="pt-PT" sz="1600" b="1" i="1" dirty="0" err="1">
                <a:solidFill>
                  <a:schemeClr val="tx1"/>
                </a:solidFill>
              </a:rPr>
              <a:t>Dieudonné</a:t>
            </a:r>
            <a:r>
              <a:rPr lang="pt-PT" sz="1600" b="1" i="1" dirty="0">
                <a:solidFill>
                  <a:schemeClr val="tx1"/>
                </a:solidFill>
              </a:rPr>
              <a:t> </a:t>
            </a:r>
            <a:r>
              <a:rPr lang="pt-PT" sz="1600" dirty="0">
                <a:solidFill>
                  <a:schemeClr val="tx1"/>
                </a:solidFill>
              </a:rPr>
              <a:t>(Deusdado) nasceu a 5 de setembro de 1638. Foi um filho tardio de Luís XIII e Ana de Áustria que, casados há 23 anos, não tinham ainda assegurado descendência.</a:t>
            </a:r>
          </a:p>
        </p:txBody>
      </p:sp>
      <p:sp>
        <p:nvSpPr>
          <p:cNvPr id="11" name="CaixaDeTexto 6">
            <a:extLst>
              <a:ext uri="{FF2B5EF4-FFF2-40B4-BE49-F238E27FC236}">
                <a16:creationId xmlns:a16="http://schemas.microsoft.com/office/drawing/2014/main" id="{A3706D49-48C9-4DD2-9E7D-C30D9064928E}"/>
              </a:ext>
            </a:extLst>
          </p:cNvPr>
          <p:cNvSpPr txBox="1"/>
          <p:nvPr/>
        </p:nvSpPr>
        <p:spPr>
          <a:xfrm>
            <a:off x="408792" y="5450528"/>
            <a:ext cx="4748424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dirty="0">
                <a:solidFill>
                  <a:schemeClr val="tx1"/>
                </a:solidFill>
              </a:rPr>
              <a:t>Luís XIV subiu ao trono aos 4 anos e reinou durante 72. 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6CD467D9-9B8E-4380-86BC-D4DEC2C9CC0C}"/>
              </a:ext>
            </a:extLst>
          </p:cNvPr>
          <p:cNvGrpSpPr/>
          <p:nvPr/>
        </p:nvGrpSpPr>
        <p:grpSpPr>
          <a:xfrm>
            <a:off x="648734" y="2737143"/>
            <a:ext cx="4508482" cy="2568593"/>
            <a:chOff x="648734" y="2737143"/>
            <a:chExt cx="4508482" cy="2568593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515353D7-3BF8-42B1-A6CC-EF986543FF75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734" y="2741219"/>
              <a:ext cx="1616366" cy="1804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492D2A2E-13DC-455E-963D-605CF7AA0549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53" t="3601" r="14980" b="39942"/>
            <a:stretch/>
          </p:blipFill>
          <p:spPr bwMode="auto">
            <a:xfrm>
              <a:off x="3638417" y="2737143"/>
              <a:ext cx="1518799" cy="180417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9E18A986-D304-4A5F-A046-16E327C8954C}"/>
                </a:ext>
              </a:extLst>
            </p:cNvPr>
            <p:cNvGrpSpPr/>
            <p:nvPr/>
          </p:nvGrpSpPr>
          <p:grpSpPr>
            <a:xfrm>
              <a:off x="792596" y="4690353"/>
              <a:ext cx="4199642" cy="615383"/>
              <a:chOff x="553170" y="5055366"/>
              <a:chExt cx="4199642" cy="615383"/>
            </a:xfrm>
          </p:grpSpPr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DF6216C5-A5B2-40A4-96F9-1A1B8DADB765}"/>
                  </a:ext>
                </a:extLst>
              </p:cNvPr>
              <p:cNvSpPr txBox="1"/>
              <p:nvPr/>
            </p:nvSpPr>
            <p:spPr>
              <a:xfrm>
                <a:off x="553170" y="5393750"/>
                <a:ext cx="63362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1200" dirty="0"/>
                  <a:t>1643</a:t>
                </a:r>
              </a:p>
            </p:txBody>
          </p:sp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89A4A9D7-7EFB-4BF3-98BB-0970CD7A0DA5}"/>
                  </a:ext>
                </a:extLst>
              </p:cNvPr>
              <p:cNvSpPr txBox="1"/>
              <p:nvPr/>
            </p:nvSpPr>
            <p:spPr>
              <a:xfrm>
                <a:off x="4119188" y="5366978"/>
                <a:ext cx="63362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1200" dirty="0"/>
                  <a:t>1715</a:t>
                </a:r>
              </a:p>
            </p:txBody>
          </p:sp>
          <p:grpSp>
            <p:nvGrpSpPr>
              <p:cNvPr id="18" name="Agrupar 17">
                <a:extLst>
                  <a:ext uri="{FF2B5EF4-FFF2-40B4-BE49-F238E27FC236}">
                    <a16:creationId xmlns:a16="http://schemas.microsoft.com/office/drawing/2014/main" id="{2A733D42-2CC2-4A7F-81B1-8EE314AB6629}"/>
                  </a:ext>
                </a:extLst>
              </p:cNvPr>
              <p:cNvGrpSpPr/>
              <p:nvPr/>
            </p:nvGrpSpPr>
            <p:grpSpPr>
              <a:xfrm>
                <a:off x="836177" y="5055366"/>
                <a:ext cx="3600000" cy="360665"/>
                <a:chOff x="408792" y="4935049"/>
                <a:chExt cx="4263792" cy="360665"/>
              </a:xfrm>
            </p:grpSpPr>
            <p:sp>
              <p:nvSpPr>
                <p:cNvPr id="2" name="Retângulo 1">
                  <a:extLst>
                    <a:ext uri="{FF2B5EF4-FFF2-40B4-BE49-F238E27FC236}">
                      <a16:creationId xmlns:a16="http://schemas.microsoft.com/office/drawing/2014/main" id="{0A560ADE-299E-42E4-A518-924D77B71253}"/>
                    </a:ext>
                  </a:extLst>
                </p:cNvPr>
                <p:cNvSpPr/>
                <p:nvPr/>
              </p:nvSpPr>
              <p:spPr>
                <a:xfrm>
                  <a:off x="408792" y="5056632"/>
                  <a:ext cx="4263792" cy="90727"/>
                </a:xfrm>
                <a:prstGeom prst="rect">
                  <a:avLst/>
                </a:prstGeom>
                <a:solidFill>
                  <a:srgbClr val="C55A1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cxnSp>
              <p:nvCxnSpPr>
                <p:cNvPr id="16" name="Conexão reta 15">
                  <a:extLst>
                    <a:ext uri="{FF2B5EF4-FFF2-40B4-BE49-F238E27FC236}">
                      <a16:creationId xmlns:a16="http://schemas.microsoft.com/office/drawing/2014/main" id="{CA7E8DFD-6D89-46A6-BE6D-B5CAFAB0D9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792" y="4957330"/>
                  <a:ext cx="0" cy="338384"/>
                </a:xfrm>
                <a:prstGeom prst="line">
                  <a:avLst/>
                </a:prstGeom>
                <a:ln>
                  <a:solidFill>
                    <a:srgbClr val="C55A11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exão reta 16">
                  <a:extLst>
                    <a:ext uri="{FF2B5EF4-FFF2-40B4-BE49-F238E27FC236}">
                      <a16:creationId xmlns:a16="http://schemas.microsoft.com/office/drawing/2014/main" id="{B914BF7F-AF99-4C9E-AEAD-36E83449B173}"/>
                    </a:ext>
                  </a:extLst>
                </p:cNvPr>
                <p:cNvCxnSpPr/>
                <p:nvPr/>
              </p:nvCxnSpPr>
              <p:spPr>
                <a:xfrm>
                  <a:off x="4672584" y="4935049"/>
                  <a:ext cx="0" cy="338384"/>
                </a:xfrm>
                <a:prstGeom prst="line">
                  <a:avLst/>
                </a:prstGeom>
                <a:ln>
                  <a:solidFill>
                    <a:srgbClr val="C55A11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7347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CBFDD88-DFA1-4843-80D9-3F4EECC421EB}"/>
              </a:ext>
            </a:extLst>
          </p:cNvPr>
          <p:cNvSpPr txBox="1"/>
          <p:nvPr/>
        </p:nvSpPr>
        <p:spPr>
          <a:xfrm>
            <a:off x="3745282" y="1828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 </a:t>
            </a:r>
          </a:p>
        </p:txBody>
      </p:sp>
      <p:sp>
        <p:nvSpPr>
          <p:cNvPr id="5" name="CaixaDeTexto 7">
            <a:extLst>
              <a:ext uri="{FF2B5EF4-FFF2-40B4-BE49-F238E27FC236}">
                <a16:creationId xmlns:a16="http://schemas.microsoft.com/office/drawing/2014/main" id="{E0486367-32AA-4F1E-BAF4-63E249FB7129}"/>
              </a:ext>
            </a:extLst>
          </p:cNvPr>
          <p:cNvSpPr txBox="1"/>
          <p:nvPr/>
        </p:nvSpPr>
        <p:spPr>
          <a:xfrm>
            <a:off x="1" y="88953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3000" b="1" dirty="0">
                <a:solidFill>
                  <a:srgbClr val="C55A11"/>
                </a:solidFill>
              </a:rPr>
              <a:t>Os anos da Fronda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390F85AD-FDC5-4E12-9641-7EDF6AE3AEFF}"/>
              </a:ext>
            </a:extLst>
          </p:cNvPr>
          <p:cNvGrpSpPr/>
          <p:nvPr/>
        </p:nvGrpSpPr>
        <p:grpSpPr>
          <a:xfrm>
            <a:off x="1070726" y="3042942"/>
            <a:ext cx="2406315" cy="3233982"/>
            <a:chOff x="1070726" y="3042942"/>
            <a:chExt cx="2406315" cy="3233982"/>
          </a:xfrm>
        </p:grpSpPr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F7CAFFDC-9AF3-4750-9CEF-4824A6D6A5BC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7" t="9965" r="8318" b="20159"/>
            <a:stretch/>
          </p:blipFill>
          <p:spPr bwMode="auto">
            <a:xfrm>
              <a:off x="1070727" y="3042942"/>
              <a:ext cx="2406314" cy="27919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CaixaDeTexto 6">
              <a:extLst>
                <a:ext uri="{FF2B5EF4-FFF2-40B4-BE49-F238E27FC236}">
                  <a16:creationId xmlns:a16="http://schemas.microsoft.com/office/drawing/2014/main" id="{97FC18A1-B9F0-418B-9097-8B41976D3DB8}"/>
                </a:ext>
              </a:extLst>
            </p:cNvPr>
            <p:cNvSpPr txBox="1"/>
            <p:nvPr/>
          </p:nvSpPr>
          <p:spPr>
            <a:xfrm>
              <a:off x="1070726" y="5815259"/>
              <a:ext cx="24063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PT" sz="1200" b="1" i="1" dirty="0"/>
                <a:t>Retrato do Cardeal Mazarino </a:t>
              </a:r>
              <a:r>
                <a:rPr lang="pt-PT" sz="1200" b="1" dirty="0"/>
                <a:t>(1602-1661), por </a:t>
              </a:r>
              <a:r>
                <a:rPr lang="pt-PT" sz="1200" b="1" dirty="0" err="1"/>
                <a:t>Mathieu</a:t>
              </a:r>
              <a:r>
                <a:rPr lang="pt-PT" sz="1200" b="1" dirty="0"/>
                <a:t> </a:t>
              </a:r>
              <a:r>
                <a:rPr lang="pt-PT" sz="1200" b="1" dirty="0" err="1"/>
                <a:t>Le</a:t>
              </a:r>
              <a:r>
                <a:rPr lang="pt-PT" sz="1200" b="1" dirty="0"/>
                <a:t> </a:t>
              </a:r>
              <a:r>
                <a:rPr lang="pt-PT" sz="1200" b="1" dirty="0" err="1"/>
                <a:t>Nain</a:t>
              </a:r>
              <a:r>
                <a:rPr lang="pt-PT" sz="1200" b="1" dirty="0"/>
                <a:t>.</a:t>
              </a:r>
            </a:p>
          </p:txBody>
        </p:sp>
      </p:grpSp>
      <p:sp>
        <p:nvSpPr>
          <p:cNvPr id="22" name="CaixaDeTexto 7">
            <a:extLst>
              <a:ext uri="{FF2B5EF4-FFF2-40B4-BE49-F238E27FC236}">
                <a16:creationId xmlns:a16="http://schemas.microsoft.com/office/drawing/2014/main" id="{BFF31AD0-3DA9-4094-AA43-F7C376906C4F}"/>
              </a:ext>
            </a:extLst>
          </p:cNvPr>
          <p:cNvSpPr txBox="1"/>
          <p:nvPr/>
        </p:nvSpPr>
        <p:spPr>
          <a:xfrm>
            <a:off x="448056" y="1571550"/>
            <a:ext cx="8129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PT" sz="1600" dirty="0"/>
              <a:t>Entre 1648 e 1653, uma violenta revolta contra o reforço do poder real levado a cabo pela regente Ana de Áustria e pelo seu ministro, o todo-poderoso  Cardeal Mazarino, colocou o país a ferro e fogo. </a:t>
            </a:r>
          </a:p>
          <a:p>
            <a:pPr algn="just"/>
            <a:r>
              <a:rPr lang="pt-PT" sz="1600" dirty="0"/>
              <a:t>Conhecida por Fronda, a revolta uniu os magistrados dos Parlamentos e a alta nobreza, que se ressentiam da progressiva perda de influência política.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BC0259C-9C38-4751-921F-568E20112F6A}"/>
              </a:ext>
            </a:extLst>
          </p:cNvPr>
          <p:cNvGrpSpPr/>
          <p:nvPr/>
        </p:nvGrpSpPr>
        <p:grpSpPr>
          <a:xfrm>
            <a:off x="4406359" y="3042942"/>
            <a:ext cx="3745531" cy="3418649"/>
            <a:chOff x="4406359" y="3042942"/>
            <a:chExt cx="3745531" cy="3418649"/>
          </a:xfrm>
        </p:grpSpPr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A16AAC59-B415-434D-BE98-06B472D312E1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6359" y="3042942"/>
              <a:ext cx="3745531" cy="27618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CaixaDeTexto 10">
              <a:extLst>
                <a:ext uri="{FF2B5EF4-FFF2-40B4-BE49-F238E27FC236}">
                  <a16:creationId xmlns:a16="http://schemas.microsoft.com/office/drawing/2014/main" id="{92AAD3BA-8B8F-4514-81A1-2FCE62604840}"/>
                </a:ext>
              </a:extLst>
            </p:cNvPr>
            <p:cNvSpPr txBox="1"/>
            <p:nvPr/>
          </p:nvSpPr>
          <p:spPr>
            <a:xfrm>
              <a:off x="4406359" y="5815260"/>
              <a:ext cx="37455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PT" sz="1200" b="1" dirty="0"/>
                <a:t>Episódio da Fronda: </a:t>
              </a:r>
              <a:r>
                <a:rPr lang="pt-PT" sz="1200" b="1" i="1" dirty="0"/>
                <a:t>A Batalha do Bairro de Santo António</a:t>
              </a:r>
              <a:r>
                <a:rPr lang="pt-PT" sz="1200" b="1" dirty="0"/>
                <a:t>, junto da Bastilha, em Paris. Pintor anónimo, </a:t>
              </a:r>
            </a:p>
            <a:p>
              <a:r>
                <a:rPr lang="pt-PT" sz="1200" b="1" dirty="0"/>
                <a:t>c. 1648.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582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CBFDD88-DFA1-4843-80D9-3F4EECC421EB}"/>
              </a:ext>
            </a:extLst>
          </p:cNvPr>
          <p:cNvSpPr txBox="1"/>
          <p:nvPr/>
        </p:nvSpPr>
        <p:spPr>
          <a:xfrm>
            <a:off x="3745282" y="1828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 </a:t>
            </a:r>
          </a:p>
        </p:txBody>
      </p:sp>
      <p:sp>
        <p:nvSpPr>
          <p:cNvPr id="5" name="CaixaDeTexto 7">
            <a:extLst>
              <a:ext uri="{FF2B5EF4-FFF2-40B4-BE49-F238E27FC236}">
                <a16:creationId xmlns:a16="http://schemas.microsoft.com/office/drawing/2014/main" id="{E0486367-32AA-4F1E-BAF4-63E249FB7129}"/>
              </a:ext>
            </a:extLst>
          </p:cNvPr>
          <p:cNvSpPr txBox="1"/>
          <p:nvPr/>
        </p:nvSpPr>
        <p:spPr>
          <a:xfrm>
            <a:off x="1" y="88953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3000" b="1" dirty="0">
                <a:solidFill>
                  <a:srgbClr val="C55A11"/>
                </a:solidFill>
              </a:rPr>
              <a:t>Os anos da Fronda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83FC29E-0479-4623-BF5B-4086E4C332AA}"/>
              </a:ext>
            </a:extLst>
          </p:cNvPr>
          <p:cNvGrpSpPr/>
          <p:nvPr/>
        </p:nvGrpSpPr>
        <p:grpSpPr>
          <a:xfrm>
            <a:off x="5260587" y="1570877"/>
            <a:ext cx="3499661" cy="4818880"/>
            <a:chOff x="5260587" y="1570877"/>
            <a:chExt cx="3499661" cy="4818880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ECBDB559-316C-46FA-BB90-3859764272F2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9"/>
            <a:stretch/>
          </p:blipFill>
          <p:spPr bwMode="auto">
            <a:xfrm>
              <a:off x="5260588" y="1570877"/>
              <a:ext cx="3499660" cy="41725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CaixaDeTexto 9">
              <a:extLst>
                <a:ext uri="{FF2B5EF4-FFF2-40B4-BE49-F238E27FC236}">
                  <a16:creationId xmlns:a16="http://schemas.microsoft.com/office/drawing/2014/main" id="{8224D6C4-53B2-439F-9C80-5EABAB8CD5E3}"/>
                </a:ext>
              </a:extLst>
            </p:cNvPr>
            <p:cNvSpPr txBox="1"/>
            <p:nvPr/>
          </p:nvSpPr>
          <p:spPr>
            <a:xfrm>
              <a:off x="5260587" y="5743426"/>
              <a:ext cx="34996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PT" sz="1200" b="1" i="1" dirty="0"/>
                <a:t>O revoltosos da Fronda invadem os aposentos de Luís XIV e da rainha-mãe</a:t>
              </a:r>
              <a:r>
                <a:rPr lang="pt-PT" sz="1200" b="1" dirty="0"/>
                <a:t>. </a:t>
              </a:r>
            </a:p>
            <a:p>
              <a:r>
                <a:rPr lang="pt-PT" sz="1200" b="1" dirty="0"/>
                <a:t>Gravura de Paul </a:t>
              </a:r>
              <a:r>
                <a:rPr lang="pt-PT" sz="1200" b="1" dirty="0" err="1"/>
                <a:t>Lehuger</a:t>
              </a:r>
              <a:r>
                <a:rPr lang="pt-PT" sz="1200" b="1" dirty="0"/>
                <a:t>, século XIX.</a:t>
              </a:r>
            </a:p>
          </p:txBody>
        </p:sp>
      </p:grp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530E044A-C413-4A61-96A9-6C3CA4D01A1B}"/>
              </a:ext>
            </a:extLst>
          </p:cNvPr>
          <p:cNvSpPr/>
          <p:nvPr/>
        </p:nvSpPr>
        <p:spPr>
          <a:xfrm>
            <a:off x="208701" y="1443529"/>
            <a:ext cx="4843187" cy="4726369"/>
          </a:xfrm>
          <a:custGeom>
            <a:avLst/>
            <a:gdLst>
              <a:gd name="connsiteX0" fmla="*/ 0 w 4843187"/>
              <a:gd name="connsiteY0" fmla="*/ 197279 h 4726369"/>
              <a:gd name="connsiteX1" fmla="*/ 197279 w 4843187"/>
              <a:gd name="connsiteY1" fmla="*/ 0 h 4726369"/>
              <a:gd name="connsiteX2" fmla="*/ 921770 w 4843187"/>
              <a:gd name="connsiteY2" fmla="*/ 0 h 4726369"/>
              <a:gd name="connsiteX3" fmla="*/ 1468316 w 4843187"/>
              <a:gd name="connsiteY3" fmla="*/ 0 h 4726369"/>
              <a:gd name="connsiteX4" fmla="*/ 1970375 w 4843187"/>
              <a:gd name="connsiteY4" fmla="*/ 0 h 4726369"/>
              <a:gd name="connsiteX5" fmla="*/ 2516921 w 4843187"/>
              <a:gd name="connsiteY5" fmla="*/ 0 h 4726369"/>
              <a:gd name="connsiteX6" fmla="*/ 3107953 w 4843187"/>
              <a:gd name="connsiteY6" fmla="*/ 0 h 4726369"/>
              <a:gd name="connsiteX7" fmla="*/ 3743472 w 4843187"/>
              <a:gd name="connsiteY7" fmla="*/ 0 h 4726369"/>
              <a:gd name="connsiteX8" fmla="*/ 4645908 w 4843187"/>
              <a:gd name="connsiteY8" fmla="*/ 0 h 4726369"/>
              <a:gd name="connsiteX9" fmla="*/ 4843187 w 4843187"/>
              <a:gd name="connsiteY9" fmla="*/ 197279 h 4726369"/>
              <a:gd name="connsiteX10" fmla="*/ 4843187 w 4843187"/>
              <a:gd name="connsiteY10" fmla="*/ 816109 h 4726369"/>
              <a:gd name="connsiteX11" fmla="*/ 4843187 w 4843187"/>
              <a:gd name="connsiteY11" fmla="*/ 1478257 h 4726369"/>
              <a:gd name="connsiteX12" fmla="*/ 4843187 w 4843187"/>
              <a:gd name="connsiteY12" fmla="*/ 2053769 h 4726369"/>
              <a:gd name="connsiteX13" fmla="*/ 4843187 w 4843187"/>
              <a:gd name="connsiteY13" fmla="*/ 2715918 h 4726369"/>
              <a:gd name="connsiteX14" fmla="*/ 4843187 w 4843187"/>
              <a:gd name="connsiteY14" fmla="*/ 3248112 h 4726369"/>
              <a:gd name="connsiteX15" fmla="*/ 4843187 w 4843187"/>
              <a:gd name="connsiteY15" fmla="*/ 3866942 h 4726369"/>
              <a:gd name="connsiteX16" fmla="*/ 4843187 w 4843187"/>
              <a:gd name="connsiteY16" fmla="*/ 4529090 h 4726369"/>
              <a:gd name="connsiteX17" fmla="*/ 4645908 w 4843187"/>
              <a:gd name="connsiteY17" fmla="*/ 4726369 h 4726369"/>
              <a:gd name="connsiteX18" fmla="*/ 3965903 w 4843187"/>
              <a:gd name="connsiteY18" fmla="*/ 4726369 h 4726369"/>
              <a:gd name="connsiteX19" fmla="*/ 3374871 w 4843187"/>
              <a:gd name="connsiteY19" fmla="*/ 4726369 h 4726369"/>
              <a:gd name="connsiteX20" fmla="*/ 2828325 w 4843187"/>
              <a:gd name="connsiteY20" fmla="*/ 4726369 h 4726369"/>
              <a:gd name="connsiteX21" fmla="*/ 2192807 w 4843187"/>
              <a:gd name="connsiteY21" fmla="*/ 4726369 h 4726369"/>
              <a:gd name="connsiteX22" fmla="*/ 1512802 w 4843187"/>
              <a:gd name="connsiteY22" fmla="*/ 4726369 h 4726369"/>
              <a:gd name="connsiteX23" fmla="*/ 788311 w 4843187"/>
              <a:gd name="connsiteY23" fmla="*/ 4726369 h 4726369"/>
              <a:gd name="connsiteX24" fmla="*/ 197279 w 4843187"/>
              <a:gd name="connsiteY24" fmla="*/ 4726369 h 4726369"/>
              <a:gd name="connsiteX25" fmla="*/ 0 w 4843187"/>
              <a:gd name="connsiteY25" fmla="*/ 4529090 h 4726369"/>
              <a:gd name="connsiteX26" fmla="*/ 0 w 4843187"/>
              <a:gd name="connsiteY26" fmla="*/ 4040214 h 4726369"/>
              <a:gd name="connsiteX27" fmla="*/ 0 w 4843187"/>
              <a:gd name="connsiteY27" fmla="*/ 3378066 h 4726369"/>
              <a:gd name="connsiteX28" fmla="*/ 0 w 4843187"/>
              <a:gd name="connsiteY28" fmla="*/ 2802554 h 4726369"/>
              <a:gd name="connsiteX29" fmla="*/ 0 w 4843187"/>
              <a:gd name="connsiteY29" fmla="*/ 2270360 h 4726369"/>
              <a:gd name="connsiteX30" fmla="*/ 0 w 4843187"/>
              <a:gd name="connsiteY30" fmla="*/ 1781484 h 4726369"/>
              <a:gd name="connsiteX31" fmla="*/ 0 w 4843187"/>
              <a:gd name="connsiteY31" fmla="*/ 1249290 h 4726369"/>
              <a:gd name="connsiteX32" fmla="*/ 0 w 4843187"/>
              <a:gd name="connsiteY32" fmla="*/ 197279 h 4726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843187" h="4726369" fill="none" extrusionOk="0">
                <a:moveTo>
                  <a:pt x="0" y="197279"/>
                </a:moveTo>
                <a:cubicBezTo>
                  <a:pt x="-13113" y="95678"/>
                  <a:pt x="96430" y="21961"/>
                  <a:pt x="197279" y="0"/>
                </a:cubicBezTo>
                <a:cubicBezTo>
                  <a:pt x="504634" y="24839"/>
                  <a:pt x="715834" y="-27657"/>
                  <a:pt x="921770" y="0"/>
                </a:cubicBezTo>
                <a:cubicBezTo>
                  <a:pt x="1127706" y="27657"/>
                  <a:pt x="1323389" y="5923"/>
                  <a:pt x="1468316" y="0"/>
                </a:cubicBezTo>
                <a:cubicBezTo>
                  <a:pt x="1613243" y="-5923"/>
                  <a:pt x="1844281" y="-5419"/>
                  <a:pt x="1970375" y="0"/>
                </a:cubicBezTo>
                <a:cubicBezTo>
                  <a:pt x="2096469" y="5419"/>
                  <a:pt x="2401097" y="-5939"/>
                  <a:pt x="2516921" y="0"/>
                </a:cubicBezTo>
                <a:cubicBezTo>
                  <a:pt x="2632745" y="5939"/>
                  <a:pt x="2911862" y="-24943"/>
                  <a:pt x="3107953" y="0"/>
                </a:cubicBezTo>
                <a:cubicBezTo>
                  <a:pt x="3304044" y="24943"/>
                  <a:pt x="3572678" y="-21025"/>
                  <a:pt x="3743472" y="0"/>
                </a:cubicBezTo>
                <a:cubicBezTo>
                  <a:pt x="3914266" y="21025"/>
                  <a:pt x="4242590" y="8952"/>
                  <a:pt x="4645908" y="0"/>
                </a:cubicBezTo>
                <a:cubicBezTo>
                  <a:pt x="4761939" y="18190"/>
                  <a:pt x="4867767" y="99760"/>
                  <a:pt x="4843187" y="197279"/>
                </a:cubicBezTo>
                <a:cubicBezTo>
                  <a:pt x="4837505" y="401994"/>
                  <a:pt x="4832240" y="642382"/>
                  <a:pt x="4843187" y="816109"/>
                </a:cubicBezTo>
                <a:cubicBezTo>
                  <a:pt x="4854135" y="989836"/>
                  <a:pt x="4810920" y="1300341"/>
                  <a:pt x="4843187" y="1478257"/>
                </a:cubicBezTo>
                <a:cubicBezTo>
                  <a:pt x="4875454" y="1656173"/>
                  <a:pt x="4815082" y="1838505"/>
                  <a:pt x="4843187" y="2053769"/>
                </a:cubicBezTo>
                <a:cubicBezTo>
                  <a:pt x="4871292" y="2269033"/>
                  <a:pt x="4854874" y="2450630"/>
                  <a:pt x="4843187" y="2715918"/>
                </a:cubicBezTo>
                <a:cubicBezTo>
                  <a:pt x="4831500" y="2981206"/>
                  <a:pt x="4846302" y="3105536"/>
                  <a:pt x="4843187" y="3248112"/>
                </a:cubicBezTo>
                <a:cubicBezTo>
                  <a:pt x="4840072" y="3390688"/>
                  <a:pt x="4837390" y="3646994"/>
                  <a:pt x="4843187" y="3866942"/>
                </a:cubicBezTo>
                <a:cubicBezTo>
                  <a:pt x="4848985" y="4086890"/>
                  <a:pt x="4829745" y="4202216"/>
                  <a:pt x="4843187" y="4529090"/>
                </a:cubicBezTo>
                <a:cubicBezTo>
                  <a:pt x="4849128" y="4628795"/>
                  <a:pt x="4769549" y="4714811"/>
                  <a:pt x="4645908" y="4726369"/>
                </a:cubicBezTo>
                <a:cubicBezTo>
                  <a:pt x="4317300" y="4754248"/>
                  <a:pt x="4194033" y="4721828"/>
                  <a:pt x="3965903" y="4726369"/>
                </a:cubicBezTo>
                <a:cubicBezTo>
                  <a:pt x="3737773" y="4730910"/>
                  <a:pt x="3496159" y="4724995"/>
                  <a:pt x="3374871" y="4726369"/>
                </a:cubicBezTo>
                <a:cubicBezTo>
                  <a:pt x="3253583" y="4727743"/>
                  <a:pt x="3084746" y="4739829"/>
                  <a:pt x="2828325" y="4726369"/>
                </a:cubicBezTo>
                <a:cubicBezTo>
                  <a:pt x="2571904" y="4712909"/>
                  <a:pt x="2392000" y="4746536"/>
                  <a:pt x="2192807" y="4726369"/>
                </a:cubicBezTo>
                <a:cubicBezTo>
                  <a:pt x="1993614" y="4706202"/>
                  <a:pt x="1694972" y="4701097"/>
                  <a:pt x="1512802" y="4726369"/>
                </a:cubicBezTo>
                <a:cubicBezTo>
                  <a:pt x="1330633" y="4751641"/>
                  <a:pt x="968448" y="4723408"/>
                  <a:pt x="788311" y="4726369"/>
                </a:cubicBezTo>
                <a:cubicBezTo>
                  <a:pt x="608174" y="4729330"/>
                  <a:pt x="487380" y="4753724"/>
                  <a:pt x="197279" y="4726369"/>
                </a:cubicBezTo>
                <a:cubicBezTo>
                  <a:pt x="100239" y="4749536"/>
                  <a:pt x="13096" y="4634357"/>
                  <a:pt x="0" y="4529090"/>
                </a:cubicBezTo>
                <a:cubicBezTo>
                  <a:pt x="18960" y="4294236"/>
                  <a:pt x="-16718" y="4178892"/>
                  <a:pt x="0" y="4040214"/>
                </a:cubicBezTo>
                <a:cubicBezTo>
                  <a:pt x="16718" y="3901536"/>
                  <a:pt x="-5942" y="3685216"/>
                  <a:pt x="0" y="3378066"/>
                </a:cubicBezTo>
                <a:cubicBezTo>
                  <a:pt x="5942" y="3070916"/>
                  <a:pt x="-18421" y="2941630"/>
                  <a:pt x="0" y="2802554"/>
                </a:cubicBezTo>
                <a:cubicBezTo>
                  <a:pt x="18421" y="2663478"/>
                  <a:pt x="5931" y="2416684"/>
                  <a:pt x="0" y="2270360"/>
                </a:cubicBezTo>
                <a:cubicBezTo>
                  <a:pt x="-5931" y="2124036"/>
                  <a:pt x="-6332" y="2009033"/>
                  <a:pt x="0" y="1781484"/>
                </a:cubicBezTo>
                <a:cubicBezTo>
                  <a:pt x="6332" y="1553935"/>
                  <a:pt x="3972" y="1503089"/>
                  <a:pt x="0" y="1249290"/>
                </a:cubicBezTo>
                <a:cubicBezTo>
                  <a:pt x="-3972" y="995491"/>
                  <a:pt x="-35172" y="572826"/>
                  <a:pt x="0" y="197279"/>
                </a:cubicBezTo>
                <a:close/>
              </a:path>
              <a:path w="4843187" h="4726369" stroke="0" extrusionOk="0">
                <a:moveTo>
                  <a:pt x="0" y="197279"/>
                </a:moveTo>
                <a:cubicBezTo>
                  <a:pt x="-9262" y="82612"/>
                  <a:pt x="66942" y="8026"/>
                  <a:pt x="197279" y="0"/>
                </a:cubicBezTo>
                <a:cubicBezTo>
                  <a:pt x="507255" y="26080"/>
                  <a:pt x="677803" y="-3932"/>
                  <a:pt x="921770" y="0"/>
                </a:cubicBezTo>
                <a:cubicBezTo>
                  <a:pt x="1165737" y="3932"/>
                  <a:pt x="1388959" y="15187"/>
                  <a:pt x="1512802" y="0"/>
                </a:cubicBezTo>
                <a:cubicBezTo>
                  <a:pt x="1636645" y="-15187"/>
                  <a:pt x="1818176" y="-6250"/>
                  <a:pt x="2059348" y="0"/>
                </a:cubicBezTo>
                <a:cubicBezTo>
                  <a:pt x="2300520" y="6250"/>
                  <a:pt x="2419866" y="10404"/>
                  <a:pt x="2739353" y="0"/>
                </a:cubicBezTo>
                <a:cubicBezTo>
                  <a:pt x="3058840" y="-10404"/>
                  <a:pt x="3192054" y="-29503"/>
                  <a:pt x="3330385" y="0"/>
                </a:cubicBezTo>
                <a:cubicBezTo>
                  <a:pt x="3468716" y="29503"/>
                  <a:pt x="3885560" y="-35802"/>
                  <a:pt x="4054876" y="0"/>
                </a:cubicBezTo>
                <a:cubicBezTo>
                  <a:pt x="4224192" y="35802"/>
                  <a:pt x="4393397" y="27985"/>
                  <a:pt x="4645908" y="0"/>
                </a:cubicBezTo>
                <a:cubicBezTo>
                  <a:pt x="4740911" y="23078"/>
                  <a:pt x="4829306" y="72225"/>
                  <a:pt x="4843187" y="197279"/>
                </a:cubicBezTo>
                <a:cubicBezTo>
                  <a:pt x="4817018" y="325004"/>
                  <a:pt x="4857038" y="555199"/>
                  <a:pt x="4843187" y="729473"/>
                </a:cubicBezTo>
                <a:cubicBezTo>
                  <a:pt x="4829336" y="903747"/>
                  <a:pt x="4872349" y="1086442"/>
                  <a:pt x="4843187" y="1348303"/>
                </a:cubicBezTo>
                <a:cubicBezTo>
                  <a:pt x="4814026" y="1610164"/>
                  <a:pt x="4821659" y="1777997"/>
                  <a:pt x="4843187" y="1923815"/>
                </a:cubicBezTo>
                <a:cubicBezTo>
                  <a:pt x="4864715" y="2069633"/>
                  <a:pt x="4841025" y="2487051"/>
                  <a:pt x="4843187" y="2629281"/>
                </a:cubicBezTo>
                <a:cubicBezTo>
                  <a:pt x="4845349" y="2771511"/>
                  <a:pt x="4847120" y="2988933"/>
                  <a:pt x="4843187" y="3334748"/>
                </a:cubicBezTo>
                <a:cubicBezTo>
                  <a:pt x="4839254" y="3680563"/>
                  <a:pt x="4830359" y="3747194"/>
                  <a:pt x="4843187" y="3866942"/>
                </a:cubicBezTo>
                <a:cubicBezTo>
                  <a:pt x="4856015" y="3986690"/>
                  <a:pt x="4840887" y="4262821"/>
                  <a:pt x="4843187" y="4529090"/>
                </a:cubicBezTo>
                <a:cubicBezTo>
                  <a:pt x="4834979" y="4621312"/>
                  <a:pt x="4755456" y="4718329"/>
                  <a:pt x="4645908" y="4726369"/>
                </a:cubicBezTo>
                <a:cubicBezTo>
                  <a:pt x="4411715" y="4721134"/>
                  <a:pt x="4153255" y="4755537"/>
                  <a:pt x="3965903" y="4726369"/>
                </a:cubicBezTo>
                <a:cubicBezTo>
                  <a:pt x="3778552" y="4697201"/>
                  <a:pt x="3618866" y="4714820"/>
                  <a:pt x="3419357" y="4726369"/>
                </a:cubicBezTo>
                <a:cubicBezTo>
                  <a:pt x="3219848" y="4737918"/>
                  <a:pt x="3034299" y="4714555"/>
                  <a:pt x="2694866" y="4726369"/>
                </a:cubicBezTo>
                <a:cubicBezTo>
                  <a:pt x="2355433" y="4738183"/>
                  <a:pt x="2258889" y="4728269"/>
                  <a:pt x="2059348" y="4726369"/>
                </a:cubicBezTo>
                <a:cubicBezTo>
                  <a:pt x="1859807" y="4724469"/>
                  <a:pt x="1646796" y="4741013"/>
                  <a:pt x="1512802" y="4726369"/>
                </a:cubicBezTo>
                <a:cubicBezTo>
                  <a:pt x="1378808" y="4711725"/>
                  <a:pt x="1163368" y="4743628"/>
                  <a:pt x="877284" y="4726369"/>
                </a:cubicBezTo>
                <a:cubicBezTo>
                  <a:pt x="591200" y="4709110"/>
                  <a:pt x="342505" y="4742373"/>
                  <a:pt x="197279" y="4726369"/>
                </a:cubicBezTo>
                <a:cubicBezTo>
                  <a:pt x="94062" y="4708724"/>
                  <a:pt x="13918" y="4653093"/>
                  <a:pt x="0" y="4529090"/>
                </a:cubicBezTo>
                <a:cubicBezTo>
                  <a:pt x="21024" y="4203943"/>
                  <a:pt x="28275" y="4063000"/>
                  <a:pt x="0" y="3823624"/>
                </a:cubicBezTo>
                <a:cubicBezTo>
                  <a:pt x="-28275" y="3584248"/>
                  <a:pt x="-21820" y="3299110"/>
                  <a:pt x="0" y="3161475"/>
                </a:cubicBezTo>
                <a:cubicBezTo>
                  <a:pt x="21820" y="3023840"/>
                  <a:pt x="-17378" y="2836766"/>
                  <a:pt x="0" y="2629281"/>
                </a:cubicBezTo>
                <a:cubicBezTo>
                  <a:pt x="17378" y="2421796"/>
                  <a:pt x="13117" y="2151496"/>
                  <a:pt x="0" y="1967133"/>
                </a:cubicBezTo>
                <a:cubicBezTo>
                  <a:pt x="-13117" y="1782770"/>
                  <a:pt x="-5400" y="1638572"/>
                  <a:pt x="0" y="1478257"/>
                </a:cubicBezTo>
                <a:cubicBezTo>
                  <a:pt x="5400" y="1317942"/>
                  <a:pt x="12306" y="1072407"/>
                  <a:pt x="0" y="816109"/>
                </a:cubicBezTo>
                <a:cubicBezTo>
                  <a:pt x="-12306" y="559811"/>
                  <a:pt x="-6397" y="493110"/>
                  <a:pt x="0" y="197279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563"/>
              </a:spcAft>
            </a:pPr>
            <a:r>
              <a:rPr lang="pt-PT" sz="1100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Três horas da manhã, noite de 5 de janeiro de 1649. Enquanto o Palácio Real dorme, o Marechal de </a:t>
            </a:r>
            <a:r>
              <a:rPr lang="pt-PT" sz="1100" dirty="0" err="1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Villeroy</a:t>
            </a:r>
            <a:r>
              <a:rPr lang="pt-PT" sz="1100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governador de Luís XIV, acorda o jovem rei e o seu irmão mais novo. Sem uma palavra, veste-os à luz pálida das tochas. As crianças, acompanhadas da rainha-mãe, saem para uma rua onde os espera o Cardeal Mazarino com três coches.</a:t>
            </a:r>
            <a:endParaRPr lang="pt-P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563"/>
              </a:spcAft>
            </a:pPr>
            <a:r>
              <a:rPr lang="pt-PT" sz="1100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Avisados no último instante, alguns nobres leais juntam-se à família real. Deixando Paris atemorizados pela rebelião, dirigem-se para o palácio de Saint-              -</a:t>
            </a:r>
            <a:r>
              <a:rPr lang="pt-PT" sz="1100" dirty="0" err="1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Germain</a:t>
            </a:r>
            <a:r>
              <a:rPr lang="pt-PT" sz="1100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[…]</a:t>
            </a:r>
            <a:endParaRPr lang="pt-P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563"/>
              </a:spcAft>
            </a:pPr>
            <a:r>
              <a:rPr lang="pt-PT" sz="1100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Chegados ao destino, os fugitivos encontram um palácio vazio e arruinado, sem fogo nem móveis. Apenas a rainha, os seus dois filhos e o seu tio, Gastão d’Orleães, dormem, a tiritar de frio, em camas de campanha. Os seus companheiros pernoitam em fardos de palha, adquiridos aos camponeses a preço de ouro. Tudo falta: comida, roupas de cama, vestuário, criados. […]</a:t>
            </a:r>
            <a:endParaRPr lang="pt-P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563"/>
              </a:spcAft>
            </a:pPr>
            <a:r>
              <a:rPr lang="pt-PT" sz="1100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Por toda a sua vida, Luís guardará na memória esta noite aterrorizadora. […]</a:t>
            </a:r>
            <a:endParaRPr lang="pt-P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563"/>
              </a:spcAft>
            </a:pPr>
            <a:r>
              <a:rPr lang="pt-PT" sz="1100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Oito meses mais tarde, depois de um cerco a Paris levado a cabo por Mazarino, o rei regressa à capital. […]</a:t>
            </a:r>
            <a:endParaRPr lang="pt-P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563"/>
              </a:spcAft>
            </a:pPr>
            <a:r>
              <a:rPr lang="pt-PT" sz="1100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1651, […] o rei, então com 12 anos, vive um segundo episódio traumatizante. A 9 de fevereiro, correu o rumor de que iria novamente fugir de Paris. O Palácio Real foi cercado e, durante toda a noite, os revoltosos desfilaram diante do leito para se assegurarem da sua presença.</a:t>
            </a:r>
            <a:endParaRPr lang="pt-P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563"/>
              </a:spcAft>
            </a:pPr>
            <a:r>
              <a:rPr lang="pt-PT" sz="1100" i="1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Artigo da revista GEO </a:t>
            </a:r>
            <a:r>
              <a:rPr lang="pt-PT" sz="1100" i="1" dirty="0" err="1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Histoire</a:t>
            </a:r>
            <a:r>
              <a:rPr lang="pt-PT" sz="1100" i="1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pt-PT" sz="1100" i="1" dirty="0" err="1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n.</a:t>
            </a:r>
            <a:r>
              <a:rPr lang="pt-PT" sz="1100" i="1" baseline="30000" dirty="0" err="1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pt-PT" sz="1100" i="1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14, janeiro 2011</a:t>
            </a:r>
            <a:endParaRPr lang="pt-PT" sz="11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38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CBFDD88-DFA1-4843-80D9-3F4EECC421EB}"/>
              </a:ext>
            </a:extLst>
          </p:cNvPr>
          <p:cNvSpPr txBox="1"/>
          <p:nvPr/>
        </p:nvSpPr>
        <p:spPr>
          <a:xfrm>
            <a:off x="3745282" y="1828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 </a:t>
            </a:r>
          </a:p>
        </p:txBody>
      </p:sp>
      <p:sp>
        <p:nvSpPr>
          <p:cNvPr id="5" name="CaixaDeTexto 7">
            <a:extLst>
              <a:ext uri="{FF2B5EF4-FFF2-40B4-BE49-F238E27FC236}">
                <a16:creationId xmlns:a16="http://schemas.microsoft.com/office/drawing/2014/main" id="{E0486367-32AA-4F1E-BAF4-63E249FB7129}"/>
              </a:ext>
            </a:extLst>
          </p:cNvPr>
          <p:cNvSpPr txBox="1"/>
          <p:nvPr/>
        </p:nvSpPr>
        <p:spPr>
          <a:xfrm>
            <a:off x="0" y="86913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3000" b="1" dirty="0">
                <a:solidFill>
                  <a:srgbClr val="C55A11"/>
                </a:solidFill>
              </a:rPr>
              <a:t>Depois da Fronda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0C84C301-47BE-428F-BB47-99D6D3998D36}"/>
              </a:ext>
            </a:extLst>
          </p:cNvPr>
          <p:cNvGrpSpPr/>
          <p:nvPr/>
        </p:nvGrpSpPr>
        <p:grpSpPr>
          <a:xfrm>
            <a:off x="5264195" y="1632891"/>
            <a:ext cx="3386510" cy="4242574"/>
            <a:chOff x="5264195" y="1632891"/>
            <a:chExt cx="3386510" cy="4242574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40F02947-97CA-40FE-ABE6-7E56630CC9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72" r="1878" b="908"/>
            <a:stretch/>
          </p:blipFill>
          <p:spPr bwMode="auto">
            <a:xfrm>
              <a:off x="5264195" y="1632891"/>
              <a:ext cx="3386510" cy="3801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aixaDeTexto 4">
              <a:extLst>
                <a:ext uri="{FF2B5EF4-FFF2-40B4-BE49-F238E27FC236}">
                  <a16:creationId xmlns:a16="http://schemas.microsoft.com/office/drawing/2014/main" id="{57B8BADB-F107-4637-92F8-054CC33FBA88}"/>
                </a:ext>
              </a:extLst>
            </p:cNvPr>
            <p:cNvSpPr txBox="1"/>
            <p:nvPr/>
          </p:nvSpPr>
          <p:spPr>
            <a:xfrm>
              <a:off x="5264195" y="5413800"/>
              <a:ext cx="33865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PT" sz="1200" b="1" i="1" dirty="0"/>
                <a:t>Luís XIV como Júpiter vencedor da Fronda</a:t>
              </a:r>
              <a:r>
                <a:rPr lang="pt-PT" sz="1200" b="1" dirty="0"/>
                <a:t>, numa pintura de Charles François </a:t>
              </a:r>
              <a:r>
                <a:rPr lang="pt-PT" sz="1200" b="1" dirty="0" err="1"/>
                <a:t>Poerson</a:t>
              </a:r>
              <a:r>
                <a:rPr lang="pt-PT" sz="1200" b="1" dirty="0"/>
                <a:t>, c. 1653.</a:t>
              </a:r>
            </a:p>
          </p:txBody>
        </p:sp>
      </p:grpSp>
      <p:sp>
        <p:nvSpPr>
          <p:cNvPr id="8" name="CaixaDeTexto 8">
            <a:extLst>
              <a:ext uri="{FF2B5EF4-FFF2-40B4-BE49-F238E27FC236}">
                <a16:creationId xmlns:a16="http://schemas.microsoft.com/office/drawing/2014/main" id="{7CCCB2F2-8F6B-4018-B457-BD587B000C3D}"/>
              </a:ext>
            </a:extLst>
          </p:cNvPr>
          <p:cNvSpPr txBox="1"/>
          <p:nvPr/>
        </p:nvSpPr>
        <p:spPr>
          <a:xfrm>
            <a:off x="5264195" y="5921591"/>
            <a:ext cx="3386510" cy="5886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dirty="0"/>
              <a:t>“Júpiter, aplaudindo, dá raios a Luís XIV, e já o Mundo vê nele um novo Júpiter.”</a:t>
            </a:r>
          </a:p>
          <a:p>
            <a:pPr algn="r"/>
            <a:r>
              <a:rPr lang="pt-PT" sz="825" dirty="0"/>
              <a:t>Inscrição latina do quadro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BCC923DE-192A-47F2-AAF6-B0E5BE0FA0DE}"/>
              </a:ext>
            </a:extLst>
          </p:cNvPr>
          <p:cNvGrpSpPr/>
          <p:nvPr/>
        </p:nvGrpSpPr>
        <p:grpSpPr>
          <a:xfrm>
            <a:off x="374422" y="1717536"/>
            <a:ext cx="4545050" cy="4047256"/>
            <a:chOff x="374422" y="1717536"/>
            <a:chExt cx="4545050" cy="4047256"/>
          </a:xfrm>
        </p:grpSpPr>
        <p:sp>
          <p:nvSpPr>
            <p:cNvPr id="6" name="CaixaDeTexto 7">
              <a:extLst>
                <a:ext uri="{FF2B5EF4-FFF2-40B4-BE49-F238E27FC236}">
                  <a16:creationId xmlns:a16="http://schemas.microsoft.com/office/drawing/2014/main" id="{85F21080-57D3-4D3F-976E-15048A1389BB}"/>
                </a:ext>
              </a:extLst>
            </p:cNvPr>
            <p:cNvSpPr txBox="1"/>
            <p:nvPr/>
          </p:nvSpPr>
          <p:spPr>
            <a:xfrm>
              <a:off x="374422" y="2717804"/>
              <a:ext cx="454505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PT" sz="1600" dirty="0"/>
                <a:t>Luís XIV tira três grandes lições da rebelião:</a:t>
              </a:r>
              <a:endParaRPr lang="pt-PT" sz="1600" b="1" dirty="0"/>
            </a:p>
            <a:p>
              <a:endParaRPr lang="pt-PT" sz="1600" b="1" dirty="0"/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pt-PT" sz="1600" dirty="0"/>
                <a:t>a necessidade de enfraquecer politicamente os Parlamentos, cujos magistrados tinham ousado lutar por um poder monárquico moderado;</a:t>
              </a:r>
            </a:p>
            <a:p>
              <a:endParaRPr lang="pt-PT" sz="1600" dirty="0"/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pt-PT" sz="1600" dirty="0"/>
                <a:t>a necessidade de afastar a alta nobreza das instâncias governativas;</a:t>
              </a:r>
            </a:p>
            <a:p>
              <a:endParaRPr lang="pt-PT" sz="1600" dirty="0"/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pt-PT" sz="1600" dirty="0"/>
                <a:t>a necessidade de vigiar e controlar pessoalmente os chefes das grandes casas nobres.</a:t>
              </a:r>
            </a:p>
            <a:p>
              <a:endParaRPr lang="pt-PT" sz="1600" dirty="0"/>
            </a:p>
          </p:txBody>
        </p:sp>
        <p:sp>
          <p:nvSpPr>
            <p:cNvPr id="9" name="CaixaDeTexto 3">
              <a:extLst>
                <a:ext uri="{FF2B5EF4-FFF2-40B4-BE49-F238E27FC236}">
                  <a16:creationId xmlns:a16="http://schemas.microsoft.com/office/drawing/2014/main" id="{C4A1042D-37BC-461E-82CF-92CD6EF0A11A}"/>
                </a:ext>
              </a:extLst>
            </p:cNvPr>
            <p:cNvSpPr txBox="1"/>
            <p:nvPr/>
          </p:nvSpPr>
          <p:spPr>
            <a:xfrm>
              <a:off x="374422" y="1717536"/>
              <a:ext cx="45450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PT" sz="1600" dirty="0"/>
                <a:t>Em 1653, depois de 5 anos de guerras civis, a Fronda termina com a vitória da instituição monárquica.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482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CBFDD88-DFA1-4843-80D9-3F4EECC421EB}"/>
              </a:ext>
            </a:extLst>
          </p:cNvPr>
          <p:cNvSpPr txBox="1"/>
          <p:nvPr/>
        </p:nvSpPr>
        <p:spPr>
          <a:xfrm>
            <a:off x="3745282" y="1828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 </a:t>
            </a:r>
          </a:p>
        </p:txBody>
      </p:sp>
      <p:sp>
        <p:nvSpPr>
          <p:cNvPr id="5" name="CaixaDeTexto 7">
            <a:extLst>
              <a:ext uri="{FF2B5EF4-FFF2-40B4-BE49-F238E27FC236}">
                <a16:creationId xmlns:a16="http://schemas.microsoft.com/office/drawing/2014/main" id="{E0486367-32AA-4F1E-BAF4-63E249FB7129}"/>
              </a:ext>
            </a:extLst>
          </p:cNvPr>
          <p:cNvSpPr txBox="1"/>
          <p:nvPr/>
        </p:nvSpPr>
        <p:spPr>
          <a:xfrm>
            <a:off x="1" y="88953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3000" b="1" dirty="0">
                <a:solidFill>
                  <a:srgbClr val="C55A11"/>
                </a:solidFill>
              </a:rPr>
              <a:t>“A tomada do poder”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B5F06EB-935F-4634-B76B-330E269552F7}"/>
              </a:ext>
            </a:extLst>
          </p:cNvPr>
          <p:cNvSpPr txBox="1"/>
          <p:nvPr/>
        </p:nvSpPr>
        <p:spPr>
          <a:xfrm>
            <a:off x="412080" y="1490246"/>
            <a:ext cx="8137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600" dirty="0"/>
              <a:t>No dia seguinte à morte do Cardeal Mazarino, Luís XIV toma para si as rédeas do poder.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2F1A4C79-15EC-43C5-8811-618D73C8360F}"/>
              </a:ext>
            </a:extLst>
          </p:cNvPr>
          <p:cNvGrpSpPr/>
          <p:nvPr/>
        </p:nvGrpSpPr>
        <p:grpSpPr>
          <a:xfrm>
            <a:off x="4572000" y="2167354"/>
            <a:ext cx="4050031" cy="4108669"/>
            <a:chOff x="4499108" y="1787367"/>
            <a:chExt cx="4050031" cy="4108669"/>
          </a:xfrm>
        </p:grpSpPr>
        <p:sp>
          <p:nvSpPr>
            <p:cNvPr id="4" name="CaixaDeTexto 4">
              <a:extLst>
                <a:ext uri="{FF2B5EF4-FFF2-40B4-BE49-F238E27FC236}">
                  <a16:creationId xmlns:a16="http://schemas.microsoft.com/office/drawing/2014/main" id="{17CA3BAC-CF5F-4C87-8D01-DB6107AFE13F}"/>
                </a:ext>
              </a:extLst>
            </p:cNvPr>
            <p:cNvSpPr txBox="1"/>
            <p:nvPr/>
          </p:nvSpPr>
          <p:spPr>
            <a:xfrm>
              <a:off x="4499109" y="5249705"/>
              <a:ext cx="40500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PT" sz="1200" b="1" i="1" dirty="0"/>
                <a:t>Luís XIV preside ao Conselho de Estado e verifica a aposição dos selos reais</a:t>
              </a:r>
              <a:r>
                <a:rPr lang="pt-PT" sz="1200" b="1" dirty="0"/>
                <a:t>.</a:t>
              </a:r>
            </a:p>
            <a:p>
              <a:r>
                <a:rPr lang="pt-PT" sz="1200" b="1" dirty="0"/>
                <a:t>Escola Francesa, século XVII.</a:t>
              </a:r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8C5F2D6B-CAEB-4CAF-8FF7-00D7398AE6C4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108" y="1787367"/>
              <a:ext cx="4050030" cy="34623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385D6606-B08A-4A01-B8A2-9330C03FE474}"/>
              </a:ext>
            </a:extLst>
          </p:cNvPr>
          <p:cNvSpPr/>
          <p:nvPr/>
        </p:nvSpPr>
        <p:spPr>
          <a:xfrm>
            <a:off x="373536" y="2167354"/>
            <a:ext cx="3903888" cy="3712382"/>
          </a:xfrm>
          <a:custGeom>
            <a:avLst/>
            <a:gdLst>
              <a:gd name="connsiteX0" fmla="*/ 0 w 3903888"/>
              <a:gd name="connsiteY0" fmla="*/ 154955 h 3712382"/>
              <a:gd name="connsiteX1" fmla="*/ 154955 w 3903888"/>
              <a:gd name="connsiteY1" fmla="*/ 0 h 3712382"/>
              <a:gd name="connsiteX2" fmla="*/ 718012 w 3903888"/>
              <a:gd name="connsiteY2" fmla="*/ 0 h 3712382"/>
              <a:gd name="connsiteX3" fmla="*/ 1209189 w 3903888"/>
              <a:gd name="connsiteY3" fmla="*/ 0 h 3712382"/>
              <a:gd name="connsiteX4" fmla="*/ 1844125 w 3903888"/>
              <a:gd name="connsiteY4" fmla="*/ 0 h 3712382"/>
              <a:gd name="connsiteX5" fmla="*/ 2371241 w 3903888"/>
              <a:gd name="connsiteY5" fmla="*/ 0 h 3712382"/>
              <a:gd name="connsiteX6" fmla="*/ 2862418 w 3903888"/>
              <a:gd name="connsiteY6" fmla="*/ 0 h 3712382"/>
              <a:gd name="connsiteX7" fmla="*/ 3748933 w 3903888"/>
              <a:gd name="connsiteY7" fmla="*/ 0 h 3712382"/>
              <a:gd name="connsiteX8" fmla="*/ 3903888 w 3903888"/>
              <a:gd name="connsiteY8" fmla="*/ 154955 h 3712382"/>
              <a:gd name="connsiteX9" fmla="*/ 3903888 w 3903888"/>
              <a:gd name="connsiteY9" fmla="*/ 869474 h 3712382"/>
              <a:gd name="connsiteX10" fmla="*/ 3903888 w 3903888"/>
              <a:gd name="connsiteY10" fmla="*/ 1481919 h 3712382"/>
              <a:gd name="connsiteX11" fmla="*/ 3903888 w 3903888"/>
              <a:gd name="connsiteY11" fmla="*/ 2128389 h 3712382"/>
              <a:gd name="connsiteX12" fmla="*/ 3903888 w 3903888"/>
              <a:gd name="connsiteY12" fmla="*/ 2808883 h 3712382"/>
              <a:gd name="connsiteX13" fmla="*/ 3903888 w 3903888"/>
              <a:gd name="connsiteY13" fmla="*/ 3557427 h 3712382"/>
              <a:gd name="connsiteX14" fmla="*/ 3748933 w 3903888"/>
              <a:gd name="connsiteY14" fmla="*/ 3712382 h 3712382"/>
              <a:gd name="connsiteX15" fmla="*/ 3149937 w 3903888"/>
              <a:gd name="connsiteY15" fmla="*/ 3712382 h 3712382"/>
              <a:gd name="connsiteX16" fmla="*/ 2515001 w 3903888"/>
              <a:gd name="connsiteY16" fmla="*/ 3712382 h 3712382"/>
              <a:gd name="connsiteX17" fmla="*/ 1951944 w 3903888"/>
              <a:gd name="connsiteY17" fmla="*/ 3712382 h 3712382"/>
              <a:gd name="connsiteX18" fmla="*/ 1317008 w 3903888"/>
              <a:gd name="connsiteY18" fmla="*/ 3712382 h 3712382"/>
              <a:gd name="connsiteX19" fmla="*/ 789891 w 3903888"/>
              <a:gd name="connsiteY19" fmla="*/ 3712382 h 3712382"/>
              <a:gd name="connsiteX20" fmla="*/ 154955 w 3903888"/>
              <a:gd name="connsiteY20" fmla="*/ 3712382 h 3712382"/>
              <a:gd name="connsiteX21" fmla="*/ 0 w 3903888"/>
              <a:gd name="connsiteY21" fmla="*/ 3557427 h 3712382"/>
              <a:gd name="connsiteX22" fmla="*/ 0 w 3903888"/>
              <a:gd name="connsiteY22" fmla="*/ 2842908 h 3712382"/>
              <a:gd name="connsiteX23" fmla="*/ 0 w 3903888"/>
              <a:gd name="connsiteY23" fmla="*/ 2094364 h 3712382"/>
              <a:gd name="connsiteX24" fmla="*/ 0 w 3903888"/>
              <a:gd name="connsiteY24" fmla="*/ 1447894 h 3712382"/>
              <a:gd name="connsiteX25" fmla="*/ 0 w 3903888"/>
              <a:gd name="connsiteY25" fmla="*/ 835449 h 3712382"/>
              <a:gd name="connsiteX26" fmla="*/ 0 w 3903888"/>
              <a:gd name="connsiteY26" fmla="*/ 154955 h 3712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03888" h="3712382" fill="none" extrusionOk="0">
                <a:moveTo>
                  <a:pt x="0" y="154955"/>
                </a:moveTo>
                <a:cubicBezTo>
                  <a:pt x="-158" y="66094"/>
                  <a:pt x="79431" y="6335"/>
                  <a:pt x="154955" y="0"/>
                </a:cubicBezTo>
                <a:cubicBezTo>
                  <a:pt x="426350" y="-7825"/>
                  <a:pt x="525301" y="-5635"/>
                  <a:pt x="718012" y="0"/>
                </a:cubicBezTo>
                <a:cubicBezTo>
                  <a:pt x="910723" y="5635"/>
                  <a:pt x="1093890" y="-15132"/>
                  <a:pt x="1209189" y="0"/>
                </a:cubicBezTo>
                <a:cubicBezTo>
                  <a:pt x="1324488" y="15132"/>
                  <a:pt x="1688857" y="8233"/>
                  <a:pt x="1844125" y="0"/>
                </a:cubicBezTo>
                <a:cubicBezTo>
                  <a:pt x="1999393" y="-8233"/>
                  <a:pt x="2225165" y="-13790"/>
                  <a:pt x="2371241" y="0"/>
                </a:cubicBezTo>
                <a:cubicBezTo>
                  <a:pt x="2517317" y="13790"/>
                  <a:pt x="2719419" y="-791"/>
                  <a:pt x="2862418" y="0"/>
                </a:cubicBezTo>
                <a:cubicBezTo>
                  <a:pt x="3005417" y="791"/>
                  <a:pt x="3548105" y="-41721"/>
                  <a:pt x="3748933" y="0"/>
                </a:cubicBezTo>
                <a:cubicBezTo>
                  <a:pt x="3833488" y="3832"/>
                  <a:pt x="3915419" y="72683"/>
                  <a:pt x="3903888" y="154955"/>
                </a:cubicBezTo>
                <a:cubicBezTo>
                  <a:pt x="3878006" y="500627"/>
                  <a:pt x="3917098" y="688459"/>
                  <a:pt x="3903888" y="869474"/>
                </a:cubicBezTo>
                <a:cubicBezTo>
                  <a:pt x="3890678" y="1050489"/>
                  <a:pt x="3900234" y="1210938"/>
                  <a:pt x="3903888" y="1481919"/>
                </a:cubicBezTo>
                <a:cubicBezTo>
                  <a:pt x="3907542" y="1752900"/>
                  <a:pt x="3935119" y="1875456"/>
                  <a:pt x="3903888" y="2128389"/>
                </a:cubicBezTo>
                <a:cubicBezTo>
                  <a:pt x="3872658" y="2381322"/>
                  <a:pt x="3937118" y="2575809"/>
                  <a:pt x="3903888" y="2808883"/>
                </a:cubicBezTo>
                <a:cubicBezTo>
                  <a:pt x="3870658" y="3041957"/>
                  <a:pt x="3905845" y="3290225"/>
                  <a:pt x="3903888" y="3557427"/>
                </a:cubicBezTo>
                <a:cubicBezTo>
                  <a:pt x="3909215" y="3656697"/>
                  <a:pt x="3840074" y="3714970"/>
                  <a:pt x="3748933" y="3712382"/>
                </a:cubicBezTo>
                <a:cubicBezTo>
                  <a:pt x="3475410" y="3724499"/>
                  <a:pt x="3333111" y="3722321"/>
                  <a:pt x="3149937" y="3712382"/>
                </a:cubicBezTo>
                <a:cubicBezTo>
                  <a:pt x="2966763" y="3702443"/>
                  <a:pt x="2771440" y="3692265"/>
                  <a:pt x="2515001" y="3712382"/>
                </a:cubicBezTo>
                <a:cubicBezTo>
                  <a:pt x="2258562" y="3732499"/>
                  <a:pt x="2171525" y="3713119"/>
                  <a:pt x="1951944" y="3712382"/>
                </a:cubicBezTo>
                <a:cubicBezTo>
                  <a:pt x="1732363" y="3711645"/>
                  <a:pt x="1558333" y="3681182"/>
                  <a:pt x="1317008" y="3712382"/>
                </a:cubicBezTo>
                <a:cubicBezTo>
                  <a:pt x="1075683" y="3743582"/>
                  <a:pt x="909686" y="3691994"/>
                  <a:pt x="789891" y="3712382"/>
                </a:cubicBezTo>
                <a:cubicBezTo>
                  <a:pt x="670096" y="3732770"/>
                  <a:pt x="410179" y="3714917"/>
                  <a:pt x="154955" y="3712382"/>
                </a:cubicBezTo>
                <a:cubicBezTo>
                  <a:pt x="87606" y="3718636"/>
                  <a:pt x="-1761" y="3639511"/>
                  <a:pt x="0" y="3557427"/>
                </a:cubicBezTo>
                <a:cubicBezTo>
                  <a:pt x="-29226" y="3278799"/>
                  <a:pt x="-6987" y="3129352"/>
                  <a:pt x="0" y="2842908"/>
                </a:cubicBezTo>
                <a:cubicBezTo>
                  <a:pt x="6987" y="2556464"/>
                  <a:pt x="8074" y="2416944"/>
                  <a:pt x="0" y="2094364"/>
                </a:cubicBezTo>
                <a:cubicBezTo>
                  <a:pt x="-8074" y="1771784"/>
                  <a:pt x="-14440" y="1630130"/>
                  <a:pt x="0" y="1447894"/>
                </a:cubicBezTo>
                <a:cubicBezTo>
                  <a:pt x="14440" y="1265658"/>
                  <a:pt x="-16822" y="1009576"/>
                  <a:pt x="0" y="835449"/>
                </a:cubicBezTo>
                <a:cubicBezTo>
                  <a:pt x="16822" y="661323"/>
                  <a:pt x="10792" y="299321"/>
                  <a:pt x="0" y="154955"/>
                </a:cubicBezTo>
                <a:close/>
              </a:path>
              <a:path w="3903888" h="3712382" stroke="0" extrusionOk="0">
                <a:moveTo>
                  <a:pt x="0" y="154955"/>
                </a:moveTo>
                <a:cubicBezTo>
                  <a:pt x="-10657" y="62802"/>
                  <a:pt x="53274" y="6043"/>
                  <a:pt x="154955" y="0"/>
                </a:cubicBezTo>
                <a:cubicBezTo>
                  <a:pt x="337458" y="13516"/>
                  <a:pt x="507434" y="-14575"/>
                  <a:pt x="825831" y="0"/>
                </a:cubicBezTo>
                <a:cubicBezTo>
                  <a:pt x="1144228" y="14575"/>
                  <a:pt x="1157836" y="24178"/>
                  <a:pt x="1388887" y="0"/>
                </a:cubicBezTo>
                <a:cubicBezTo>
                  <a:pt x="1619938" y="-24178"/>
                  <a:pt x="1747140" y="14689"/>
                  <a:pt x="1916004" y="0"/>
                </a:cubicBezTo>
                <a:cubicBezTo>
                  <a:pt x="2084868" y="-14689"/>
                  <a:pt x="2277182" y="-9245"/>
                  <a:pt x="2550940" y="0"/>
                </a:cubicBezTo>
                <a:cubicBezTo>
                  <a:pt x="2824698" y="9245"/>
                  <a:pt x="2868068" y="13340"/>
                  <a:pt x="3113997" y="0"/>
                </a:cubicBezTo>
                <a:cubicBezTo>
                  <a:pt x="3359926" y="-13340"/>
                  <a:pt x="3585933" y="5167"/>
                  <a:pt x="3748933" y="0"/>
                </a:cubicBezTo>
                <a:cubicBezTo>
                  <a:pt x="3833161" y="-12885"/>
                  <a:pt x="3893113" y="84350"/>
                  <a:pt x="3903888" y="154955"/>
                </a:cubicBezTo>
                <a:cubicBezTo>
                  <a:pt x="3881106" y="419777"/>
                  <a:pt x="3918138" y="493490"/>
                  <a:pt x="3903888" y="767400"/>
                </a:cubicBezTo>
                <a:cubicBezTo>
                  <a:pt x="3889638" y="1041311"/>
                  <a:pt x="3880184" y="1226982"/>
                  <a:pt x="3903888" y="1447894"/>
                </a:cubicBezTo>
                <a:cubicBezTo>
                  <a:pt x="3927592" y="1668806"/>
                  <a:pt x="3906844" y="1812326"/>
                  <a:pt x="3903888" y="2128389"/>
                </a:cubicBezTo>
                <a:cubicBezTo>
                  <a:pt x="3900932" y="2444452"/>
                  <a:pt x="3901317" y="2628241"/>
                  <a:pt x="3903888" y="2774858"/>
                </a:cubicBezTo>
                <a:cubicBezTo>
                  <a:pt x="3906459" y="2921475"/>
                  <a:pt x="3876929" y="3327607"/>
                  <a:pt x="3903888" y="3557427"/>
                </a:cubicBezTo>
                <a:cubicBezTo>
                  <a:pt x="3907840" y="3638100"/>
                  <a:pt x="3830370" y="3710781"/>
                  <a:pt x="3748933" y="3712382"/>
                </a:cubicBezTo>
                <a:cubicBezTo>
                  <a:pt x="3457918" y="3696891"/>
                  <a:pt x="3320052" y="3718918"/>
                  <a:pt x="3149937" y="3712382"/>
                </a:cubicBezTo>
                <a:cubicBezTo>
                  <a:pt x="2979822" y="3705846"/>
                  <a:pt x="2642013" y="3681826"/>
                  <a:pt x="2479061" y="3712382"/>
                </a:cubicBezTo>
                <a:cubicBezTo>
                  <a:pt x="2316109" y="3742938"/>
                  <a:pt x="2028095" y="3698794"/>
                  <a:pt x="1880064" y="3712382"/>
                </a:cubicBezTo>
                <a:cubicBezTo>
                  <a:pt x="1732033" y="3725970"/>
                  <a:pt x="1538219" y="3691912"/>
                  <a:pt x="1388887" y="3712382"/>
                </a:cubicBezTo>
                <a:cubicBezTo>
                  <a:pt x="1239555" y="3732852"/>
                  <a:pt x="1097009" y="3734649"/>
                  <a:pt x="861771" y="3712382"/>
                </a:cubicBezTo>
                <a:cubicBezTo>
                  <a:pt x="626533" y="3690115"/>
                  <a:pt x="445912" y="3709627"/>
                  <a:pt x="154955" y="3712382"/>
                </a:cubicBezTo>
                <a:cubicBezTo>
                  <a:pt x="85967" y="3708871"/>
                  <a:pt x="279" y="3645653"/>
                  <a:pt x="0" y="3557427"/>
                </a:cubicBezTo>
                <a:cubicBezTo>
                  <a:pt x="-20265" y="3304139"/>
                  <a:pt x="-15364" y="3114087"/>
                  <a:pt x="0" y="2944982"/>
                </a:cubicBezTo>
                <a:cubicBezTo>
                  <a:pt x="15364" y="2775877"/>
                  <a:pt x="-19123" y="2646808"/>
                  <a:pt x="0" y="2366562"/>
                </a:cubicBezTo>
                <a:cubicBezTo>
                  <a:pt x="19123" y="2086316"/>
                  <a:pt x="-6049" y="1970733"/>
                  <a:pt x="0" y="1788142"/>
                </a:cubicBezTo>
                <a:cubicBezTo>
                  <a:pt x="6049" y="1605551"/>
                  <a:pt x="-18729" y="1248541"/>
                  <a:pt x="0" y="1107647"/>
                </a:cubicBezTo>
                <a:cubicBezTo>
                  <a:pt x="18729" y="966754"/>
                  <a:pt x="13698" y="575789"/>
                  <a:pt x="0" y="154955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100" dirty="0">
                <a:solidFill>
                  <a:schemeClr val="tx1"/>
                </a:solidFill>
              </a:rPr>
              <a:t>Senhor</a:t>
            </a:r>
            <a:r>
              <a:rPr lang="pt-PT" sz="1100" baseline="30000" dirty="0">
                <a:solidFill>
                  <a:schemeClr val="tx1"/>
                </a:solidFill>
              </a:rPr>
              <a:t>1</a:t>
            </a:r>
            <a:r>
              <a:rPr lang="pt-PT" sz="1100" dirty="0">
                <a:solidFill>
                  <a:schemeClr val="tx1"/>
                </a:solidFill>
              </a:rPr>
              <a:t>, chamei-vos aqui, com os meus ministros e secretários de Estado, para vos dizer que, até agora, deixei que os meus  assuntos fossem geridos pelo falecido Senhor Cardeal. É tempo de eu próprio me ocupar deles. Ajudar-me-eis com o vosso conselho, quando eu vo-lo pedir. </a:t>
            </a:r>
          </a:p>
          <a:p>
            <a:pPr algn="just"/>
            <a:r>
              <a:rPr lang="pt-PT" sz="1100" dirty="0">
                <a:solidFill>
                  <a:schemeClr val="tx1"/>
                </a:solidFill>
              </a:rPr>
              <a:t>A vós, meus secretários de Estado,  proíbo-vos de assinar o que quer que seja, nem um salvo-conduto, nem um passaporte, sem a minha ordem;  dar-me-eis conta de tudo, todos os dias, pessoalmente, e não favorecereis ninguém. </a:t>
            </a:r>
            <a:r>
              <a:rPr lang="pt-PT" sz="11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[…]</a:t>
            </a:r>
            <a:r>
              <a:rPr lang="pt-PT" sz="1100" dirty="0">
                <a:solidFill>
                  <a:schemeClr val="tx1"/>
                </a:solidFill>
              </a:rPr>
              <a:t> O cenário mudou. Na governação do meu Estado, na administração das minhas finanças e nas relações com o estrangeiro, seguirei princípios diferentes dos do falecido Cardeal. Agora que sabeis quais as minhas vontades, cabe-vos executá-las.</a:t>
            </a:r>
          </a:p>
          <a:p>
            <a:pPr algn="just"/>
            <a:endParaRPr lang="pt-PT" sz="1100" b="1" dirty="0">
              <a:solidFill>
                <a:schemeClr val="tx1"/>
              </a:solidFill>
            </a:endParaRPr>
          </a:p>
          <a:p>
            <a:pPr algn="r"/>
            <a:r>
              <a:rPr lang="pt-PT" sz="1000" dirty="0">
                <a:solidFill>
                  <a:schemeClr val="tx1"/>
                </a:solidFill>
              </a:rPr>
              <a:t>Palavras de Luís XIV aos  membros do seu Governo, em  10 de março de 1661, citadas nas</a:t>
            </a:r>
            <a:r>
              <a:rPr lang="pt-PT" sz="1000" i="1" dirty="0">
                <a:solidFill>
                  <a:schemeClr val="tx1"/>
                </a:solidFill>
              </a:rPr>
              <a:t> Memórias </a:t>
            </a:r>
            <a:r>
              <a:rPr lang="pt-PT" sz="1000" dirty="0">
                <a:solidFill>
                  <a:schemeClr val="tx1"/>
                </a:solidFill>
              </a:rPr>
              <a:t>de </a:t>
            </a:r>
            <a:r>
              <a:rPr lang="pt-PT" sz="1000" dirty="0" err="1">
                <a:solidFill>
                  <a:schemeClr val="tx1"/>
                </a:solidFill>
                <a:ea typeface="Calibri" panose="020F0502020204030204" pitchFamily="34" charset="0"/>
              </a:rPr>
              <a:t>Loménie</a:t>
            </a:r>
            <a:r>
              <a:rPr lang="pt-PT" sz="1000" dirty="0">
                <a:solidFill>
                  <a:schemeClr val="tx1"/>
                </a:solidFill>
                <a:ea typeface="Calibri" panose="020F0502020204030204" pitchFamily="34" charset="0"/>
              </a:rPr>
              <a:t> de </a:t>
            </a:r>
            <a:r>
              <a:rPr lang="pt-PT" sz="1000" dirty="0" err="1">
                <a:solidFill>
                  <a:schemeClr val="tx1"/>
                </a:solidFill>
                <a:ea typeface="Calibri" panose="020F0502020204030204" pitchFamily="34" charset="0"/>
              </a:rPr>
              <a:t>Brienne</a:t>
            </a:r>
            <a:r>
              <a:rPr lang="pt-PT" sz="1000" dirty="0">
                <a:solidFill>
                  <a:schemeClr val="tx1"/>
                </a:solidFill>
                <a:ea typeface="Calibri" panose="020F0502020204030204" pitchFamily="34" charset="0"/>
              </a:rPr>
              <a:t> (1635-1698)</a:t>
            </a:r>
          </a:p>
          <a:p>
            <a:pPr algn="just"/>
            <a:endParaRPr lang="pt-PT" sz="1000" dirty="0">
              <a:solidFill>
                <a:schemeClr val="tx1"/>
              </a:solidFill>
            </a:endParaRPr>
          </a:p>
          <a:p>
            <a:r>
              <a:rPr lang="pt-PT" sz="900" baseline="30000" dirty="0">
                <a:solidFill>
                  <a:schemeClr val="tx1"/>
                </a:solidFill>
              </a:rPr>
              <a:t>1 </a:t>
            </a:r>
            <a:r>
              <a:rPr lang="pt-PT" sz="900" dirty="0">
                <a:solidFill>
                  <a:schemeClr val="tx1"/>
                </a:solidFill>
              </a:rPr>
              <a:t>O rei dirige-se  ao seu chanceler, Pierre </a:t>
            </a:r>
            <a:r>
              <a:rPr lang="pt-PT" sz="900" dirty="0" err="1">
                <a:solidFill>
                  <a:schemeClr val="tx1"/>
                </a:solidFill>
              </a:rPr>
              <a:t>Séguier</a:t>
            </a:r>
            <a:r>
              <a:rPr lang="pt-PT" sz="900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11" name="ETHA11_PPT1_Track1">
            <a:hlinkClick r:id="" action="ppaction://media"/>
            <a:extLst>
              <a:ext uri="{FF2B5EF4-FFF2-40B4-BE49-F238E27FC236}">
                <a16:creationId xmlns:a16="http://schemas.microsoft.com/office/drawing/2014/main" id="{CBAB05AF-52CC-4FA6-8558-0BA6F860D4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88152" y="43630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7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10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CBFDD88-DFA1-4843-80D9-3F4EECC421EB}"/>
              </a:ext>
            </a:extLst>
          </p:cNvPr>
          <p:cNvSpPr txBox="1"/>
          <p:nvPr/>
        </p:nvSpPr>
        <p:spPr>
          <a:xfrm>
            <a:off x="3745282" y="1828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 </a:t>
            </a:r>
          </a:p>
        </p:txBody>
      </p:sp>
      <p:sp>
        <p:nvSpPr>
          <p:cNvPr id="5" name="CaixaDeTexto 7">
            <a:extLst>
              <a:ext uri="{FF2B5EF4-FFF2-40B4-BE49-F238E27FC236}">
                <a16:creationId xmlns:a16="http://schemas.microsoft.com/office/drawing/2014/main" id="{E0486367-32AA-4F1E-BAF4-63E249FB7129}"/>
              </a:ext>
            </a:extLst>
          </p:cNvPr>
          <p:cNvSpPr txBox="1"/>
          <p:nvPr/>
        </p:nvSpPr>
        <p:spPr>
          <a:xfrm>
            <a:off x="1" y="88953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3000" b="1" dirty="0">
                <a:solidFill>
                  <a:srgbClr val="C55A11"/>
                </a:solidFill>
              </a:rPr>
              <a:t>A construção da imagem real: o rei dedicado</a:t>
            </a: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56074E79-80FF-4B73-A6E4-DEC8FBF4507B}"/>
              </a:ext>
            </a:extLst>
          </p:cNvPr>
          <p:cNvSpPr/>
          <p:nvPr/>
        </p:nvSpPr>
        <p:spPr>
          <a:xfrm>
            <a:off x="474120" y="1764792"/>
            <a:ext cx="3903888" cy="4736592"/>
          </a:xfrm>
          <a:custGeom>
            <a:avLst/>
            <a:gdLst>
              <a:gd name="connsiteX0" fmla="*/ 0 w 3903888"/>
              <a:gd name="connsiteY0" fmla="*/ 162948 h 4736592"/>
              <a:gd name="connsiteX1" fmla="*/ 162948 w 3903888"/>
              <a:gd name="connsiteY1" fmla="*/ 0 h 4736592"/>
              <a:gd name="connsiteX2" fmla="*/ 723500 w 3903888"/>
              <a:gd name="connsiteY2" fmla="*/ 0 h 4736592"/>
              <a:gd name="connsiteX3" fmla="*/ 1248272 w 3903888"/>
              <a:gd name="connsiteY3" fmla="*/ 0 h 4736592"/>
              <a:gd name="connsiteX4" fmla="*/ 1880384 w 3903888"/>
              <a:gd name="connsiteY4" fmla="*/ 0 h 4736592"/>
              <a:gd name="connsiteX5" fmla="*/ 2405156 w 3903888"/>
              <a:gd name="connsiteY5" fmla="*/ 0 h 4736592"/>
              <a:gd name="connsiteX6" fmla="*/ 2894149 w 3903888"/>
              <a:gd name="connsiteY6" fmla="*/ 0 h 4736592"/>
              <a:gd name="connsiteX7" fmla="*/ 3740940 w 3903888"/>
              <a:gd name="connsiteY7" fmla="*/ 0 h 4736592"/>
              <a:gd name="connsiteX8" fmla="*/ 3903888 w 3903888"/>
              <a:gd name="connsiteY8" fmla="*/ 162948 h 4736592"/>
              <a:gd name="connsiteX9" fmla="*/ 3903888 w 3903888"/>
              <a:gd name="connsiteY9" fmla="*/ 660727 h 4736592"/>
              <a:gd name="connsiteX10" fmla="*/ 3903888 w 3903888"/>
              <a:gd name="connsiteY10" fmla="*/ 1379040 h 4736592"/>
              <a:gd name="connsiteX11" fmla="*/ 3903888 w 3903888"/>
              <a:gd name="connsiteY11" fmla="*/ 2009139 h 4736592"/>
              <a:gd name="connsiteX12" fmla="*/ 3903888 w 3903888"/>
              <a:gd name="connsiteY12" fmla="*/ 2727453 h 4736592"/>
              <a:gd name="connsiteX13" fmla="*/ 3903888 w 3903888"/>
              <a:gd name="connsiteY13" fmla="*/ 3401659 h 4736592"/>
              <a:gd name="connsiteX14" fmla="*/ 3903888 w 3903888"/>
              <a:gd name="connsiteY14" fmla="*/ 3987652 h 4736592"/>
              <a:gd name="connsiteX15" fmla="*/ 3903888 w 3903888"/>
              <a:gd name="connsiteY15" fmla="*/ 4573644 h 4736592"/>
              <a:gd name="connsiteX16" fmla="*/ 3740940 w 3903888"/>
              <a:gd name="connsiteY16" fmla="*/ 4736592 h 4736592"/>
              <a:gd name="connsiteX17" fmla="*/ 3144608 w 3903888"/>
              <a:gd name="connsiteY17" fmla="*/ 4736592 h 4736592"/>
              <a:gd name="connsiteX18" fmla="*/ 2476716 w 3903888"/>
              <a:gd name="connsiteY18" fmla="*/ 4736592 h 4736592"/>
              <a:gd name="connsiteX19" fmla="*/ 1880384 w 3903888"/>
              <a:gd name="connsiteY19" fmla="*/ 4736592 h 4736592"/>
              <a:gd name="connsiteX20" fmla="*/ 1212492 w 3903888"/>
              <a:gd name="connsiteY20" fmla="*/ 4736592 h 4736592"/>
              <a:gd name="connsiteX21" fmla="*/ 162948 w 3903888"/>
              <a:gd name="connsiteY21" fmla="*/ 4736592 h 4736592"/>
              <a:gd name="connsiteX22" fmla="*/ 0 w 3903888"/>
              <a:gd name="connsiteY22" fmla="*/ 4573644 h 4736592"/>
              <a:gd name="connsiteX23" fmla="*/ 0 w 3903888"/>
              <a:gd name="connsiteY23" fmla="*/ 3943545 h 4736592"/>
              <a:gd name="connsiteX24" fmla="*/ 0 w 3903888"/>
              <a:gd name="connsiteY24" fmla="*/ 3225231 h 4736592"/>
              <a:gd name="connsiteX25" fmla="*/ 0 w 3903888"/>
              <a:gd name="connsiteY25" fmla="*/ 2551025 h 4736592"/>
              <a:gd name="connsiteX26" fmla="*/ 0 w 3903888"/>
              <a:gd name="connsiteY26" fmla="*/ 1832711 h 4736592"/>
              <a:gd name="connsiteX27" fmla="*/ 0 w 3903888"/>
              <a:gd name="connsiteY27" fmla="*/ 1158505 h 4736592"/>
              <a:gd name="connsiteX28" fmla="*/ 0 w 3903888"/>
              <a:gd name="connsiteY28" fmla="*/ 162948 h 473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903888" h="4736592" fill="none" extrusionOk="0">
                <a:moveTo>
                  <a:pt x="0" y="162948"/>
                </a:moveTo>
                <a:cubicBezTo>
                  <a:pt x="6788" y="61169"/>
                  <a:pt x="52507" y="-7838"/>
                  <a:pt x="162948" y="0"/>
                </a:cubicBezTo>
                <a:cubicBezTo>
                  <a:pt x="417486" y="-20488"/>
                  <a:pt x="526308" y="-13374"/>
                  <a:pt x="723500" y="0"/>
                </a:cubicBezTo>
                <a:cubicBezTo>
                  <a:pt x="920692" y="13374"/>
                  <a:pt x="1061298" y="13044"/>
                  <a:pt x="1248272" y="0"/>
                </a:cubicBezTo>
                <a:cubicBezTo>
                  <a:pt x="1435246" y="-13044"/>
                  <a:pt x="1598572" y="18643"/>
                  <a:pt x="1880384" y="0"/>
                </a:cubicBezTo>
                <a:cubicBezTo>
                  <a:pt x="2162196" y="-18643"/>
                  <a:pt x="2145430" y="21008"/>
                  <a:pt x="2405156" y="0"/>
                </a:cubicBezTo>
                <a:cubicBezTo>
                  <a:pt x="2664882" y="-21008"/>
                  <a:pt x="2756959" y="16184"/>
                  <a:pt x="2894149" y="0"/>
                </a:cubicBezTo>
                <a:cubicBezTo>
                  <a:pt x="3031339" y="-16184"/>
                  <a:pt x="3522174" y="-4193"/>
                  <a:pt x="3740940" y="0"/>
                </a:cubicBezTo>
                <a:cubicBezTo>
                  <a:pt x="3839110" y="19983"/>
                  <a:pt x="3911422" y="80407"/>
                  <a:pt x="3903888" y="162948"/>
                </a:cubicBezTo>
                <a:cubicBezTo>
                  <a:pt x="3914066" y="367229"/>
                  <a:pt x="3919254" y="537309"/>
                  <a:pt x="3903888" y="660727"/>
                </a:cubicBezTo>
                <a:cubicBezTo>
                  <a:pt x="3888522" y="784145"/>
                  <a:pt x="3874728" y="1095312"/>
                  <a:pt x="3903888" y="1379040"/>
                </a:cubicBezTo>
                <a:cubicBezTo>
                  <a:pt x="3933048" y="1662768"/>
                  <a:pt x="3903996" y="1871635"/>
                  <a:pt x="3903888" y="2009139"/>
                </a:cubicBezTo>
                <a:cubicBezTo>
                  <a:pt x="3903780" y="2146643"/>
                  <a:pt x="3870304" y="2448312"/>
                  <a:pt x="3903888" y="2727453"/>
                </a:cubicBezTo>
                <a:cubicBezTo>
                  <a:pt x="3937472" y="3006594"/>
                  <a:pt x="3931870" y="3201891"/>
                  <a:pt x="3903888" y="3401659"/>
                </a:cubicBezTo>
                <a:cubicBezTo>
                  <a:pt x="3875906" y="3601427"/>
                  <a:pt x="3914475" y="3842742"/>
                  <a:pt x="3903888" y="3987652"/>
                </a:cubicBezTo>
                <a:cubicBezTo>
                  <a:pt x="3893301" y="4132562"/>
                  <a:pt x="3875338" y="4341144"/>
                  <a:pt x="3903888" y="4573644"/>
                </a:cubicBezTo>
                <a:cubicBezTo>
                  <a:pt x="3904052" y="4671120"/>
                  <a:pt x="3846198" y="4722895"/>
                  <a:pt x="3740940" y="4736592"/>
                </a:cubicBezTo>
                <a:cubicBezTo>
                  <a:pt x="3550219" y="4752774"/>
                  <a:pt x="3335556" y="4740968"/>
                  <a:pt x="3144608" y="4736592"/>
                </a:cubicBezTo>
                <a:cubicBezTo>
                  <a:pt x="2953660" y="4732216"/>
                  <a:pt x="2768425" y="4751611"/>
                  <a:pt x="2476716" y="4736592"/>
                </a:cubicBezTo>
                <a:cubicBezTo>
                  <a:pt x="2185007" y="4721573"/>
                  <a:pt x="2074940" y="4713807"/>
                  <a:pt x="1880384" y="4736592"/>
                </a:cubicBezTo>
                <a:cubicBezTo>
                  <a:pt x="1685828" y="4759377"/>
                  <a:pt x="1503522" y="4765911"/>
                  <a:pt x="1212492" y="4736592"/>
                </a:cubicBezTo>
                <a:cubicBezTo>
                  <a:pt x="921462" y="4707273"/>
                  <a:pt x="462549" y="4743580"/>
                  <a:pt x="162948" y="4736592"/>
                </a:cubicBezTo>
                <a:cubicBezTo>
                  <a:pt x="68375" y="4731685"/>
                  <a:pt x="8834" y="4670751"/>
                  <a:pt x="0" y="4573644"/>
                </a:cubicBezTo>
                <a:cubicBezTo>
                  <a:pt x="-4116" y="4303857"/>
                  <a:pt x="-12442" y="4078885"/>
                  <a:pt x="0" y="3943545"/>
                </a:cubicBezTo>
                <a:cubicBezTo>
                  <a:pt x="12442" y="3808205"/>
                  <a:pt x="25977" y="3560673"/>
                  <a:pt x="0" y="3225231"/>
                </a:cubicBezTo>
                <a:cubicBezTo>
                  <a:pt x="-25977" y="2889789"/>
                  <a:pt x="-30200" y="2747167"/>
                  <a:pt x="0" y="2551025"/>
                </a:cubicBezTo>
                <a:cubicBezTo>
                  <a:pt x="30200" y="2354883"/>
                  <a:pt x="-786" y="2151537"/>
                  <a:pt x="0" y="1832711"/>
                </a:cubicBezTo>
                <a:cubicBezTo>
                  <a:pt x="786" y="1513885"/>
                  <a:pt x="27898" y="1326082"/>
                  <a:pt x="0" y="1158505"/>
                </a:cubicBezTo>
                <a:cubicBezTo>
                  <a:pt x="-27898" y="990928"/>
                  <a:pt x="-32823" y="404860"/>
                  <a:pt x="0" y="162948"/>
                </a:cubicBezTo>
                <a:close/>
              </a:path>
              <a:path w="3903888" h="4736592" stroke="0" extrusionOk="0">
                <a:moveTo>
                  <a:pt x="0" y="162948"/>
                </a:moveTo>
                <a:cubicBezTo>
                  <a:pt x="-1978" y="71734"/>
                  <a:pt x="58629" y="5377"/>
                  <a:pt x="162948" y="0"/>
                </a:cubicBezTo>
                <a:cubicBezTo>
                  <a:pt x="409260" y="24528"/>
                  <a:pt x="616137" y="-17183"/>
                  <a:pt x="830840" y="0"/>
                </a:cubicBezTo>
                <a:cubicBezTo>
                  <a:pt x="1045543" y="17183"/>
                  <a:pt x="1124216" y="3232"/>
                  <a:pt x="1391392" y="0"/>
                </a:cubicBezTo>
                <a:cubicBezTo>
                  <a:pt x="1658568" y="-3232"/>
                  <a:pt x="1795607" y="17333"/>
                  <a:pt x="1916164" y="0"/>
                </a:cubicBezTo>
                <a:cubicBezTo>
                  <a:pt x="2036721" y="-17333"/>
                  <a:pt x="2305678" y="964"/>
                  <a:pt x="2548276" y="0"/>
                </a:cubicBezTo>
                <a:cubicBezTo>
                  <a:pt x="2790874" y="-964"/>
                  <a:pt x="2939570" y="7130"/>
                  <a:pt x="3108828" y="0"/>
                </a:cubicBezTo>
                <a:cubicBezTo>
                  <a:pt x="3278086" y="-7130"/>
                  <a:pt x="3559500" y="-5091"/>
                  <a:pt x="3740940" y="0"/>
                </a:cubicBezTo>
                <a:cubicBezTo>
                  <a:pt x="3830472" y="-4407"/>
                  <a:pt x="3897188" y="82265"/>
                  <a:pt x="3903888" y="162948"/>
                </a:cubicBezTo>
                <a:cubicBezTo>
                  <a:pt x="3918941" y="370545"/>
                  <a:pt x="3900142" y="551914"/>
                  <a:pt x="3903888" y="704834"/>
                </a:cubicBezTo>
                <a:cubicBezTo>
                  <a:pt x="3907634" y="857754"/>
                  <a:pt x="3888479" y="1046615"/>
                  <a:pt x="3903888" y="1334933"/>
                </a:cubicBezTo>
                <a:cubicBezTo>
                  <a:pt x="3919297" y="1623251"/>
                  <a:pt x="3899892" y="1830420"/>
                  <a:pt x="3903888" y="1965032"/>
                </a:cubicBezTo>
                <a:cubicBezTo>
                  <a:pt x="3907884" y="2099644"/>
                  <a:pt x="3915592" y="2395218"/>
                  <a:pt x="3903888" y="2551025"/>
                </a:cubicBezTo>
                <a:cubicBezTo>
                  <a:pt x="3892184" y="2706832"/>
                  <a:pt x="3894550" y="3060753"/>
                  <a:pt x="3903888" y="3269338"/>
                </a:cubicBezTo>
                <a:cubicBezTo>
                  <a:pt x="3913226" y="3477923"/>
                  <a:pt x="3906912" y="3770562"/>
                  <a:pt x="3903888" y="3987652"/>
                </a:cubicBezTo>
                <a:cubicBezTo>
                  <a:pt x="3900864" y="4204742"/>
                  <a:pt x="3931958" y="4406657"/>
                  <a:pt x="3903888" y="4573644"/>
                </a:cubicBezTo>
                <a:cubicBezTo>
                  <a:pt x="3887557" y="4648251"/>
                  <a:pt x="3819627" y="4719689"/>
                  <a:pt x="3740940" y="4736592"/>
                </a:cubicBezTo>
                <a:cubicBezTo>
                  <a:pt x="3578641" y="4742237"/>
                  <a:pt x="3354169" y="4710052"/>
                  <a:pt x="3108828" y="4736592"/>
                </a:cubicBezTo>
                <a:cubicBezTo>
                  <a:pt x="2863487" y="4763132"/>
                  <a:pt x="2818469" y="4737771"/>
                  <a:pt x="2619836" y="4736592"/>
                </a:cubicBezTo>
                <a:cubicBezTo>
                  <a:pt x="2421203" y="4735413"/>
                  <a:pt x="2315155" y="4739256"/>
                  <a:pt x="2095064" y="4736592"/>
                </a:cubicBezTo>
                <a:cubicBezTo>
                  <a:pt x="1874973" y="4733928"/>
                  <a:pt x="1571094" y="4753934"/>
                  <a:pt x="1427172" y="4736592"/>
                </a:cubicBezTo>
                <a:cubicBezTo>
                  <a:pt x="1283250" y="4719250"/>
                  <a:pt x="983324" y="4758148"/>
                  <a:pt x="830840" y="4736592"/>
                </a:cubicBezTo>
                <a:cubicBezTo>
                  <a:pt x="678356" y="4715036"/>
                  <a:pt x="337442" y="4742176"/>
                  <a:pt x="162948" y="4736592"/>
                </a:cubicBezTo>
                <a:cubicBezTo>
                  <a:pt x="72571" y="4726252"/>
                  <a:pt x="10799" y="4665890"/>
                  <a:pt x="0" y="4573644"/>
                </a:cubicBezTo>
                <a:cubicBezTo>
                  <a:pt x="5789" y="4390417"/>
                  <a:pt x="-1614" y="4226057"/>
                  <a:pt x="0" y="3943545"/>
                </a:cubicBezTo>
                <a:cubicBezTo>
                  <a:pt x="1614" y="3661033"/>
                  <a:pt x="-10117" y="3502503"/>
                  <a:pt x="0" y="3313445"/>
                </a:cubicBezTo>
                <a:cubicBezTo>
                  <a:pt x="10117" y="3124387"/>
                  <a:pt x="-12816" y="2929135"/>
                  <a:pt x="0" y="2771560"/>
                </a:cubicBezTo>
                <a:cubicBezTo>
                  <a:pt x="12816" y="2613985"/>
                  <a:pt x="-11885" y="2305358"/>
                  <a:pt x="0" y="2097353"/>
                </a:cubicBezTo>
                <a:cubicBezTo>
                  <a:pt x="11885" y="1889348"/>
                  <a:pt x="-26231" y="1664111"/>
                  <a:pt x="0" y="1555468"/>
                </a:cubicBezTo>
                <a:cubicBezTo>
                  <a:pt x="26231" y="1446826"/>
                  <a:pt x="-5623" y="1081497"/>
                  <a:pt x="0" y="881261"/>
                </a:cubicBezTo>
                <a:cubicBezTo>
                  <a:pt x="5623" y="681025"/>
                  <a:pt x="-12183" y="314652"/>
                  <a:pt x="0" y="16294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</a:rPr>
              <a:t>“O rei, que é infatigável na condução da guerra, não o é menos na condução dos negócios do Estado.”</a:t>
            </a:r>
          </a:p>
          <a:p>
            <a:endParaRPr lang="pt-PT" sz="1600" dirty="0">
              <a:solidFill>
                <a:schemeClr val="tx1"/>
              </a:solidFill>
            </a:endParaRPr>
          </a:p>
          <a:p>
            <a:r>
              <a:rPr lang="pt-PT" sz="1600" dirty="0">
                <a:solidFill>
                  <a:schemeClr val="tx1"/>
                </a:solidFill>
              </a:rPr>
              <a:t>“O rei, que continua a tratar dos seus assuntos  com particular aplicação, encontrava-se no Conselho.” </a:t>
            </a:r>
          </a:p>
          <a:p>
            <a:endParaRPr lang="pt-PT" sz="1600" dirty="0">
              <a:solidFill>
                <a:schemeClr val="tx1"/>
              </a:solidFill>
            </a:endParaRPr>
          </a:p>
          <a:p>
            <a:r>
              <a:rPr lang="pt-PT" sz="1600" dirty="0">
                <a:solidFill>
                  <a:schemeClr val="tx1"/>
                </a:solidFill>
              </a:rPr>
              <a:t>“Sua Majestade ocupa-se sempre dos negócios de Estado com uma assiduidade maravilhosa.”</a:t>
            </a:r>
          </a:p>
          <a:p>
            <a:endParaRPr lang="pt-PT" sz="1600" dirty="0">
              <a:solidFill>
                <a:schemeClr val="tx1"/>
              </a:solidFill>
            </a:endParaRPr>
          </a:p>
          <a:p>
            <a:r>
              <a:rPr lang="pt-PT" sz="1600" dirty="0">
                <a:solidFill>
                  <a:schemeClr val="tx1"/>
                </a:solidFill>
              </a:rPr>
              <a:t>“O rei assume o controlo da administração dos seus domínios e entrega-se completamente aos negócios do Estado.”</a:t>
            </a:r>
          </a:p>
          <a:p>
            <a:endParaRPr lang="pt-PT" sz="1600" dirty="0">
              <a:solidFill>
                <a:schemeClr val="tx1"/>
              </a:solidFill>
            </a:endParaRPr>
          </a:p>
          <a:p>
            <a:pPr algn="r"/>
            <a:r>
              <a:rPr lang="pt-PT" sz="1200" dirty="0">
                <a:solidFill>
                  <a:schemeClr val="tx1"/>
                </a:solidFill>
              </a:rPr>
              <a:t>Notícias e comentários sobre Luís XIV, na década de 1660. Em Peter </a:t>
            </a:r>
            <a:r>
              <a:rPr lang="pt-PT" sz="1200" dirty="0" err="1">
                <a:solidFill>
                  <a:schemeClr val="tx1"/>
                </a:solidFill>
              </a:rPr>
              <a:t>Burke</a:t>
            </a:r>
            <a:r>
              <a:rPr lang="pt-PT" sz="1200" dirty="0">
                <a:solidFill>
                  <a:schemeClr val="tx1"/>
                </a:solidFill>
              </a:rPr>
              <a:t>, </a:t>
            </a:r>
            <a:r>
              <a:rPr lang="pt-PT" sz="1200" i="1" dirty="0">
                <a:solidFill>
                  <a:schemeClr val="tx1"/>
                </a:solidFill>
              </a:rPr>
              <a:t>A Construção de Luís XIV</a:t>
            </a:r>
            <a:r>
              <a:rPr lang="pt-PT" sz="1200" dirty="0">
                <a:solidFill>
                  <a:schemeClr val="tx1"/>
                </a:solidFill>
              </a:rPr>
              <a:t>, Caleidoscópio, 2007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196236D-6C23-4E62-8292-C4F565F4BD34}"/>
              </a:ext>
            </a:extLst>
          </p:cNvPr>
          <p:cNvGrpSpPr/>
          <p:nvPr/>
        </p:nvGrpSpPr>
        <p:grpSpPr>
          <a:xfrm>
            <a:off x="5088876" y="2160628"/>
            <a:ext cx="3007895" cy="3368195"/>
            <a:chOff x="5088876" y="2160628"/>
            <a:chExt cx="3007895" cy="3368195"/>
          </a:xfrm>
        </p:grpSpPr>
        <p:pic>
          <p:nvPicPr>
            <p:cNvPr id="3" name="Imagem 2" descr="Uma imagem com moeda&#10;&#10;Descrição gerada automaticamente">
              <a:extLst>
                <a:ext uri="{FF2B5EF4-FFF2-40B4-BE49-F238E27FC236}">
                  <a16:creationId xmlns:a16="http://schemas.microsoft.com/office/drawing/2014/main" id="{AA54E2AF-9F48-4125-8CFC-05097503E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7320" y="2160628"/>
              <a:ext cx="2731008" cy="2721864"/>
            </a:xfrm>
            <a:prstGeom prst="rect">
              <a:avLst/>
            </a:prstGeom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E3E8B9FD-069A-42DC-8DE1-9DB84C1547D4}"/>
                </a:ext>
              </a:extLst>
            </p:cNvPr>
            <p:cNvSpPr txBox="1"/>
            <p:nvPr/>
          </p:nvSpPr>
          <p:spPr>
            <a:xfrm>
              <a:off x="5088876" y="4882492"/>
              <a:ext cx="30078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i="1" dirty="0" err="1"/>
                <a:t>Assiduitas</a:t>
              </a:r>
              <a:r>
                <a:rPr lang="pt-PT" sz="1200" b="1" i="1" dirty="0"/>
                <a:t> (Assiduidade)</a:t>
              </a:r>
              <a:r>
                <a:rPr lang="pt-PT" sz="1200" b="1" dirty="0"/>
                <a:t>, medalha de 1661, encomendada por Luís XIV à Academia das Medalhas e Inscrições.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230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CBFDD88-DFA1-4843-80D9-3F4EECC421EB}"/>
              </a:ext>
            </a:extLst>
          </p:cNvPr>
          <p:cNvSpPr txBox="1"/>
          <p:nvPr/>
        </p:nvSpPr>
        <p:spPr>
          <a:xfrm>
            <a:off x="3745282" y="1828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 </a:t>
            </a:r>
          </a:p>
        </p:txBody>
      </p:sp>
      <p:sp>
        <p:nvSpPr>
          <p:cNvPr id="5" name="CaixaDeTexto 7">
            <a:extLst>
              <a:ext uri="{FF2B5EF4-FFF2-40B4-BE49-F238E27FC236}">
                <a16:creationId xmlns:a16="http://schemas.microsoft.com/office/drawing/2014/main" id="{E0486367-32AA-4F1E-BAF4-63E249FB7129}"/>
              </a:ext>
            </a:extLst>
          </p:cNvPr>
          <p:cNvSpPr txBox="1"/>
          <p:nvPr/>
        </p:nvSpPr>
        <p:spPr>
          <a:xfrm>
            <a:off x="1" y="88953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3000" b="1" dirty="0">
                <a:solidFill>
                  <a:srgbClr val="C55A11"/>
                </a:solidFill>
              </a:rPr>
              <a:t>A construção da imagem real: o rei escolhido por Deus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73460438-665D-41F1-ACC1-5DE47396FE2D}"/>
              </a:ext>
            </a:extLst>
          </p:cNvPr>
          <p:cNvGrpSpPr/>
          <p:nvPr/>
        </p:nvGrpSpPr>
        <p:grpSpPr>
          <a:xfrm>
            <a:off x="731465" y="2966573"/>
            <a:ext cx="4000500" cy="2726234"/>
            <a:chOff x="821156" y="2647101"/>
            <a:chExt cx="4000500" cy="2726234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C7E360DE-1209-4D0C-9449-06EA1B220F50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21156" y="2647101"/>
              <a:ext cx="4000500" cy="22645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0728983D-9C59-4E53-BBA8-3DE893478164}"/>
                </a:ext>
              </a:extLst>
            </p:cNvPr>
            <p:cNvSpPr txBox="1"/>
            <p:nvPr/>
          </p:nvSpPr>
          <p:spPr>
            <a:xfrm>
              <a:off x="821156" y="4911670"/>
              <a:ext cx="4000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i="1" dirty="0"/>
                <a:t>A sagração de Luís XIV em Reims</a:t>
              </a:r>
              <a:r>
                <a:rPr lang="pt-PT" sz="1200" b="1" dirty="0"/>
                <a:t>, a 7 de junho de 1654. Tapeçaria </a:t>
              </a:r>
              <a:r>
                <a:rPr lang="pt-PT" sz="1200" b="1" dirty="0" err="1"/>
                <a:t>Gobelin</a:t>
              </a:r>
              <a:r>
                <a:rPr lang="pt-PT" sz="1200" b="1" dirty="0"/>
                <a:t> segundo desenho de </a:t>
              </a:r>
              <a:r>
                <a:rPr lang="pt-PT" sz="12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Charles </a:t>
              </a:r>
              <a:r>
                <a:rPr lang="pt-PT" sz="1200" b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</a:t>
              </a:r>
              <a:r>
                <a:rPr lang="pt-PT" sz="12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Brun.</a:t>
              </a:r>
              <a:endParaRPr lang="pt-PT" sz="1200" b="1" dirty="0"/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B7611AF-DD31-4B9F-9240-E16DDFF6366C}"/>
              </a:ext>
            </a:extLst>
          </p:cNvPr>
          <p:cNvGrpSpPr/>
          <p:nvPr/>
        </p:nvGrpSpPr>
        <p:grpSpPr>
          <a:xfrm>
            <a:off x="5570275" y="1963379"/>
            <a:ext cx="2330196" cy="3808403"/>
            <a:chOff x="6082339" y="1963379"/>
            <a:chExt cx="2330196" cy="3808403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214E8E77-E3EC-4076-B064-CA06EADCBC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56" b="4556"/>
            <a:stretch/>
          </p:blipFill>
          <p:spPr bwMode="auto">
            <a:xfrm>
              <a:off x="6082340" y="1963379"/>
              <a:ext cx="2330195" cy="3162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CE935237-8460-4E7D-ACC7-496D485A2D59}"/>
                </a:ext>
              </a:extLst>
            </p:cNvPr>
            <p:cNvSpPr txBox="1"/>
            <p:nvPr/>
          </p:nvSpPr>
          <p:spPr>
            <a:xfrm>
              <a:off x="6082339" y="5125451"/>
              <a:ext cx="23301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i="1" dirty="0"/>
                <a:t>Luís XIV curando as escrófulas</a:t>
              </a:r>
              <a:r>
                <a:rPr lang="pt-PT" sz="1200" b="1" dirty="0"/>
                <a:t>, num quadro de Jean </a:t>
              </a:r>
              <a:r>
                <a:rPr lang="pt-PT" sz="1200" b="1" dirty="0" err="1"/>
                <a:t>Juvenet</a:t>
              </a:r>
              <a:r>
                <a:rPr lang="pt-PT" sz="1200" b="1" dirty="0"/>
                <a:t>, 1690.</a:t>
              </a:r>
            </a:p>
          </p:txBody>
        </p:sp>
      </p:grp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B2F15E93-EE13-4ADA-8B53-6F97F14D335C}"/>
              </a:ext>
            </a:extLst>
          </p:cNvPr>
          <p:cNvSpPr/>
          <p:nvPr/>
        </p:nvSpPr>
        <p:spPr>
          <a:xfrm>
            <a:off x="731465" y="1828800"/>
            <a:ext cx="4000500" cy="937395"/>
          </a:xfrm>
          <a:custGeom>
            <a:avLst/>
            <a:gdLst>
              <a:gd name="connsiteX0" fmla="*/ 0 w 4000500"/>
              <a:gd name="connsiteY0" fmla="*/ 39127 h 937395"/>
              <a:gd name="connsiteX1" fmla="*/ 39127 w 4000500"/>
              <a:gd name="connsiteY1" fmla="*/ 0 h 937395"/>
              <a:gd name="connsiteX2" fmla="*/ 732057 w 4000500"/>
              <a:gd name="connsiteY2" fmla="*/ 0 h 937395"/>
              <a:gd name="connsiteX3" fmla="*/ 1268097 w 4000500"/>
              <a:gd name="connsiteY3" fmla="*/ 0 h 937395"/>
              <a:gd name="connsiteX4" fmla="*/ 1921805 w 4000500"/>
              <a:gd name="connsiteY4" fmla="*/ 0 h 937395"/>
              <a:gd name="connsiteX5" fmla="*/ 2497068 w 4000500"/>
              <a:gd name="connsiteY5" fmla="*/ 0 h 937395"/>
              <a:gd name="connsiteX6" fmla="*/ 3189998 w 4000500"/>
              <a:gd name="connsiteY6" fmla="*/ 0 h 937395"/>
              <a:gd name="connsiteX7" fmla="*/ 3961373 w 4000500"/>
              <a:gd name="connsiteY7" fmla="*/ 0 h 937395"/>
              <a:gd name="connsiteX8" fmla="*/ 4000500 w 4000500"/>
              <a:gd name="connsiteY8" fmla="*/ 39127 h 937395"/>
              <a:gd name="connsiteX9" fmla="*/ 4000500 w 4000500"/>
              <a:gd name="connsiteY9" fmla="*/ 468698 h 937395"/>
              <a:gd name="connsiteX10" fmla="*/ 4000500 w 4000500"/>
              <a:gd name="connsiteY10" fmla="*/ 898268 h 937395"/>
              <a:gd name="connsiteX11" fmla="*/ 3961373 w 4000500"/>
              <a:gd name="connsiteY11" fmla="*/ 937395 h 937395"/>
              <a:gd name="connsiteX12" fmla="*/ 3229220 w 4000500"/>
              <a:gd name="connsiteY12" fmla="*/ 937395 h 937395"/>
              <a:gd name="connsiteX13" fmla="*/ 2653958 w 4000500"/>
              <a:gd name="connsiteY13" fmla="*/ 937395 h 937395"/>
              <a:gd name="connsiteX14" fmla="*/ 2117917 w 4000500"/>
              <a:gd name="connsiteY14" fmla="*/ 937395 h 937395"/>
              <a:gd name="connsiteX15" fmla="*/ 1542655 w 4000500"/>
              <a:gd name="connsiteY15" fmla="*/ 937395 h 937395"/>
              <a:gd name="connsiteX16" fmla="*/ 928169 w 4000500"/>
              <a:gd name="connsiteY16" fmla="*/ 937395 h 937395"/>
              <a:gd name="connsiteX17" fmla="*/ 39127 w 4000500"/>
              <a:gd name="connsiteY17" fmla="*/ 937395 h 937395"/>
              <a:gd name="connsiteX18" fmla="*/ 0 w 4000500"/>
              <a:gd name="connsiteY18" fmla="*/ 898268 h 937395"/>
              <a:gd name="connsiteX19" fmla="*/ 0 w 4000500"/>
              <a:gd name="connsiteY19" fmla="*/ 451515 h 937395"/>
              <a:gd name="connsiteX20" fmla="*/ 0 w 4000500"/>
              <a:gd name="connsiteY20" fmla="*/ 39127 h 93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00500" h="937395" fill="none" extrusionOk="0">
                <a:moveTo>
                  <a:pt x="0" y="39127"/>
                </a:moveTo>
                <a:cubicBezTo>
                  <a:pt x="2399" y="22267"/>
                  <a:pt x="12992" y="2387"/>
                  <a:pt x="39127" y="0"/>
                </a:cubicBezTo>
                <a:cubicBezTo>
                  <a:pt x="328587" y="17369"/>
                  <a:pt x="575899" y="-17472"/>
                  <a:pt x="732057" y="0"/>
                </a:cubicBezTo>
                <a:cubicBezTo>
                  <a:pt x="888215" y="17472"/>
                  <a:pt x="1140545" y="14316"/>
                  <a:pt x="1268097" y="0"/>
                </a:cubicBezTo>
                <a:cubicBezTo>
                  <a:pt x="1395649" y="-14316"/>
                  <a:pt x="1671715" y="24067"/>
                  <a:pt x="1921805" y="0"/>
                </a:cubicBezTo>
                <a:cubicBezTo>
                  <a:pt x="2171895" y="-24067"/>
                  <a:pt x="2372705" y="28520"/>
                  <a:pt x="2497068" y="0"/>
                </a:cubicBezTo>
                <a:cubicBezTo>
                  <a:pt x="2621431" y="-28520"/>
                  <a:pt x="3021177" y="9411"/>
                  <a:pt x="3189998" y="0"/>
                </a:cubicBezTo>
                <a:cubicBezTo>
                  <a:pt x="3358819" y="-9411"/>
                  <a:pt x="3766754" y="-31488"/>
                  <a:pt x="3961373" y="0"/>
                </a:cubicBezTo>
                <a:cubicBezTo>
                  <a:pt x="3982722" y="811"/>
                  <a:pt x="3999324" y="13813"/>
                  <a:pt x="4000500" y="39127"/>
                </a:cubicBezTo>
                <a:cubicBezTo>
                  <a:pt x="4000776" y="178031"/>
                  <a:pt x="3999867" y="348054"/>
                  <a:pt x="4000500" y="468698"/>
                </a:cubicBezTo>
                <a:cubicBezTo>
                  <a:pt x="4001133" y="589342"/>
                  <a:pt x="3994219" y="709315"/>
                  <a:pt x="4000500" y="898268"/>
                </a:cubicBezTo>
                <a:cubicBezTo>
                  <a:pt x="3997712" y="921440"/>
                  <a:pt x="3983706" y="939356"/>
                  <a:pt x="3961373" y="937395"/>
                </a:cubicBezTo>
                <a:cubicBezTo>
                  <a:pt x="3663352" y="932996"/>
                  <a:pt x="3451211" y="931696"/>
                  <a:pt x="3229220" y="937395"/>
                </a:cubicBezTo>
                <a:cubicBezTo>
                  <a:pt x="3007229" y="943094"/>
                  <a:pt x="2828462" y="954617"/>
                  <a:pt x="2653958" y="937395"/>
                </a:cubicBezTo>
                <a:cubicBezTo>
                  <a:pt x="2479454" y="920173"/>
                  <a:pt x="2305795" y="912795"/>
                  <a:pt x="2117917" y="937395"/>
                </a:cubicBezTo>
                <a:cubicBezTo>
                  <a:pt x="1930039" y="961995"/>
                  <a:pt x="1728691" y="944742"/>
                  <a:pt x="1542655" y="937395"/>
                </a:cubicBezTo>
                <a:cubicBezTo>
                  <a:pt x="1356619" y="930048"/>
                  <a:pt x="1136799" y="920201"/>
                  <a:pt x="928169" y="937395"/>
                </a:cubicBezTo>
                <a:cubicBezTo>
                  <a:pt x="719539" y="954589"/>
                  <a:pt x="292358" y="904188"/>
                  <a:pt x="39127" y="937395"/>
                </a:cubicBezTo>
                <a:cubicBezTo>
                  <a:pt x="15204" y="939692"/>
                  <a:pt x="1363" y="920183"/>
                  <a:pt x="0" y="898268"/>
                </a:cubicBezTo>
                <a:cubicBezTo>
                  <a:pt x="-11771" y="768036"/>
                  <a:pt x="5356" y="604598"/>
                  <a:pt x="0" y="451515"/>
                </a:cubicBezTo>
                <a:cubicBezTo>
                  <a:pt x="-5356" y="298432"/>
                  <a:pt x="1524" y="165371"/>
                  <a:pt x="0" y="39127"/>
                </a:cubicBezTo>
                <a:close/>
              </a:path>
              <a:path w="4000500" h="937395" stroke="0" extrusionOk="0">
                <a:moveTo>
                  <a:pt x="0" y="39127"/>
                </a:moveTo>
                <a:cubicBezTo>
                  <a:pt x="-1234" y="16757"/>
                  <a:pt x="16317" y="451"/>
                  <a:pt x="39127" y="0"/>
                </a:cubicBezTo>
                <a:cubicBezTo>
                  <a:pt x="279483" y="450"/>
                  <a:pt x="541766" y="15034"/>
                  <a:pt x="771280" y="0"/>
                </a:cubicBezTo>
                <a:cubicBezTo>
                  <a:pt x="1000794" y="-15034"/>
                  <a:pt x="1113800" y="15064"/>
                  <a:pt x="1385765" y="0"/>
                </a:cubicBezTo>
                <a:cubicBezTo>
                  <a:pt x="1657731" y="-15064"/>
                  <a:pt x="1835836" y="-13428"/>
                  <a:pt x="1961028" y="0"/>
                </a:cubicBezTo>
                <a:cubicBezTo>
                  <a:pt x="2086220" y="13428"/>
                  <a:pt x="2470246" y="24096"/>
                  <a:pt x="2653958" y="0"/>
                </a:cubicBezTo>
                <a:cubicBezTo>
                  <a:pt x="2837670" y="-24096"/>
                  <a:pt x="3093972" y="17103"/>
                  <a:pt x="3268443" y="0"/>
                </a:cubicBezTo>
                <a:cubicBezTo>
                  <a:pt x="3442915" y="-17103"/>
                  <a:pt x="3648375" y="-33972"/>
                  <a:pt x="3961373" y="0"/>
                </a:cubicBezTo>
                <a:cubicBezTo>
                  <a:pt x="3982896" y="-817"/>
                  <a:pt x="3998170" y="20756"/>
                  <a:pt x="4000500" y="39127"/>
                </a:cubicBezTo>
                <a:cubicBezTo>
                  <a:pt x="4012039" y="126400"/>
                  <a:pt x="3986285" y="263467"/>
                  <a:pt x="4000500" y="451515"/>
                </a:cubicBezTo>
                <a:cubicBezTo>
                  <a:pt x="4014715" y="639563"/>
                  <a:pt x="4018170" y="677034"/>
                  <a:pt x="4000500" y="898268"/>
                </a:cubicBezTo>
                <a:cubicBezTo>
                  <a:pt x="4001307" y="921078"/>
                  <a:pt x="3983273" y="940411"/>
                  <a:pt x="3961373" y="937395"/>
                </a:cubicBezTo>
                <a:cubicBezTo>
                  <a:pt x="3852814" y="948856"/>
                  <a:pt x="3589512" y="935353"/>
                  <a:pt x="3425333" y="937395"/>
                </a:cubicBezTo>
                <a:cubicBezTo>
                  <a:pt x="3261154" y="939437"/>
                  <a:pt x="3011893" y="908627"/>
                  <a:pt x="2693180" y="937395"/>
                </a:cubicBezTo>
                <a:cubicBezTo>
                  <a:pt x="2374467" y="966163"/>
                  <a:pt x="2254132" y="950372"/>
                  <a:pt x="2117917" y="937395"/>
                </a:cubicBezTo>
                <a:cubicBezTo>
                  <a:pt x="1981702" y="924418"/>
                  <a:pt x="1759589" y="963066"/>
                  <a:pt x="1464210" y="937395"/>
                </a:cubicBezTo>
                <a:cubicBezTo>
                  <a:pt x="1168831" y="911724"/>
                  <a:pt x="1077831" y="940691"/>
                  <a:pt x="732057" y="937395"/>
                </a:cubicBezTo>
                <a:cubicBezTo>
                  <a:pt x="386283" y="934099"/>
                  <a:pt x="191800" y="967687"/>
                  <a:pt x="39127" y="937395"/>
                </a:cubicBezTo>
                <a:cubicBezTo>
                  <a:pt x="16639" y="938966"/>
                  <a:pt x="1452" y="920956"/>
                  <a:pt x="0" y="898268"/>
                </a:cubicBezTo>
                <a:cubicBezTo>
                  <a:pt x="-15736" y="794986"/>
                  <a:pt x="-2347" y="585131"/>
                  <a:pt x="0" y="485880"/>
                </a:cubicBezTo>
                <a:cubicBezTo>
                  <a:pt x="2347" y="386629"/>
                  <a:pt x="13821" y="168895"/>
                  <a:pt x="0" y="39127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</a:rPr>
              <a:t>“Consideramos o trono real não como o trono de um homem, mas como o trono do próprio Deus.”</a:t>
            </a:r>
          </a:p>
          <a:p>
            <a:pPr algn="r">
              <a:spcBef>
                <a:spcPts val="600"/>
              </a:spcBef>
            </a:pPr>
            <a:r>
              <a:rPr lang="pt-PT" sz="1000" dirty="0" err="1">
                <a:solidFill>
                  <a:schemeClr val="tx1"/>
                </a:solidFill>
              </a:rPr>
              <a:t>Bossuet</a:t>
            </a:r>
            <a:r>
              <a:rPr lang="pt-PT" sz="1000" dirty="0">
                <a:solidFill>
                  <a:schemeClr val="tx1"/>
                </a:solidFill>
              </a:rPr>
              <a:t>, </a:t>
            </a:r>
            <a:r>
              <a:rPr lang="pt-PT" sz="1000" i="1" dirty="0">
                <a:solidFill>
                  <a:schemeClr val="tx1"/>
                </a:solidFill>
              </a:rPr>
              <a:t>A Política Tirada da Sagrada Escritura</a:t>
            </a:r>
            <a:r>
              <a:rPr lang="pt-PT" sz="1000" dirty="0">
                <a:solidFill>
                  <a:schemeClr val="tx1"/>
                </a:solidFill>
              </a:rPr>
              <a:t>, c. 1670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672405A3-E954-43E7-9D37-6BE89A76CD8B}"/>
              </a:ext>
            </a:extLst>
          </p:cNvPr>
          <p:cNvSpPr/>
          <p:nvPr/>
        </p:nvSpPr>
        <p:spPr>
          <a:xfrm>
            <a:off x="5570276" y="5810208"/>
            <a:ext cx="2577028" cy="553998"/>
          </a:xfrm>
          <a:custGeom>
            <a:avLst/>
            <a:gdLst>
              <a:gd name="connsiteX0" fmla="*/ 0 w 2577028"/>
              <a:gd name="connsiteY0" fmla="*/ 23124 h 553998"/>
              <a:gd name="connsiteX1" fmla="*/ 23124 w 2577028"/>
              <a:gd name="connsiteY1" fmla="*/ 0 h 553998"/>
              <a:gd name="connsiteX2" fmla="*/ 681127 w 2577028"/>
              <a:gd name="connsiteY2" fmla="*/ 0 h 553998"/>
              <a:gd name="connsiteX3" fmla="*/ 1263206 w 2577028"/>
              <a:gd name="connsiteY3" fmla="*/ 0 h 553998"/>
              <a:gd name="connsiteX4" fmla="*/ 1946517 w 2577028"/>
              <a:gd name="connsiteY4" fmla="*/ 0 h 553998"/>
              <a:gd name="connsiteX5" fmla="*/ 2553904 w 2577028"/>
              <a:gd name="connsiteY5" fmla="*/ 0 h 553998"/>
              <a:gd name="connsiteX6" fmla="*/ 2577028 w 2577028"/>
              <a:gd name="connsiteY6" fmla="*/ 23124 h 553998"/>
              <a:gd name="connsiteX7" fmla="*/ 2577028 w 2577028"/>
              <a:gd name="connsiteY7" fmla="*/ 530874 h 553998"/>
              <a:gd name="connsiteX8" fmla="*/ 2553904 w 2577028"/>
              <a:gd name="connsiteY8" fmla="*/ 553998 h 553998"/>
              <a:gd name="connsiteX9" fmla="*/ 1870593 w 2577028"/>
              <a:gd name="connsiteY9" fmla="*/ 553998 h 553998"/>
              <a:gd name="connsiteX10" fmla="*/ 1212591 w 2577028"/>
              <a:gd name="connsiteY10" fmla="*/ 553998 h 553998"/>
              <a:gd name="connsiteX11" fmla="*/ 630511 w 2577028"/>
              <a:gd name="connsiteY11" fmla="*/ 553998 h 553998"/>
              <a:gd name="connsiteX12" fmla="*/ 23124 w 2577028"/>
              <a:gd name="connsiteY12" fmla="*/ 553998 h 553998"/>
              <a:gd name="connsiteX13" fmla="*/ 0 w 2577028"/>
              <a:gd name="connsiteY13" fmla="*/ 530874 h 553998"/>
              <a:gd name="connsiteX14" fmla="*/ 0 w 2577028"/>
              <a:gd name="connsiteY14" fmla="*/ 23124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7028" h="553998" fill="none" extrusionOk="0">
                <a:moveTo>
                  <a:pt x="0" y="23124"/>
                </a:moveTo>
                <a:cubicBezTo>
                  <a:pt x="-219" y="9906"/>
                  <a:pt x="10519" y="-2246"/>
                  <a:pt x="23124" y="0"/>
                </a:cubicBezTo>
                <a:cubicBezTo>
                  <a:pt x="237788" y="-19759"/>
                  <a:pt x="369781" y="2322"/>
                  <a:pt x="681127" y="0"/>
                </a:cubicBezTo>
                <a:cubicBezTo>
                  <a:pt x="992473" y="-2322"/>
                  <a:pt x="1134445" y="-3496"/>
                  <a:pt x="1263206" y="0"/>
                </a:cubicBezTo>
                <a:cubicBezTo>
                  <a:pt x="1391967" y="3496"/>
                  <a:pt x="1801159" y="-25721"/>
                  <a:pt x="1946517" y="0"/>
                </a:cubicBezTo>
                <a:cubicBezTo>
                  <a:pt x="2091875" y="25721"/>
                  <a:pt x="2404589" y="6270"/>
                  <a:pt x="2553904" y="0"/>
                </a:cubicBezTo>
                <a:cubicBezTo>
                  <a:pt x="2568092" y="2807"/>
                  <a:pt x="2575669" y="11070"/>
                  <a:pt x="2577028" y="23124"/>
                </a:cubicBezTo>
                <a:cubicBezTo>
                  <a:pt x="2564820" y="154514"/>
                  <a:pt x="2589432" y="389662"/>
                  <a:pt x="2577028" y="530874"/>
                </a:cubicBezTo>
                <a:cubicBezTo>
                  <a:pt x="2577709" y="541550"/>
                  <a:pt x="2568447" y="555914"/>
                  <a:pt x="2553904" y="553998"/>
                </a:cubicBezTo>
                <a:cubicBezTo>
                  <a:pt x="2378235" y="521024"/>
                  <a:pt x="2048219" y="556299"/>
                  <a:pt x="1870593" y="553998"/>
                </a:cubicBezTo>
                <a:cubicBezTo>
                  <a:pt x="1692967" y="551697"/>
                  <a:pt x="1423698" y="582442"/>
                  <a:pt x="1212591" y="553998"/>
                </a:cubicBezTo>
                <a:cubicBezTo>
                  <a:pt x="1001484" y="525554"/>
                  <a:pt x="904795" y="565694"/>
                  <a:pt x="630511" y="553998"/>
                </a:cubicBezTo>
                <a:cubicBezTo>
                  <a:pt x="356227" y="542302"/>
                  <a:pt x="277562" y="526305"/>
                  <a:pt x="23124" y="553998"/>
                </a:cubicBezTo>
                <a:cubicBezTo>
                  <a:pt x="9253" y="555112"/>
                  <a:pt x="-1243" y="546305"/>
                  <a:pt x="0" y="530874"/>
                </a:cubicBezTo>
                <a:cubicBezTo>
                  <a:pt x="9444" y="401533"/>
                  <a:pt x="23841" y="270883"/>
                  <a:pt x="0" y="23124"/>
                </a:cubicBezTo>
                <a:close/>
              </a:path>
              <a:path w="2577028" h="553998" stroke="0" extrusionOk="0">
                <a:moveTo>
                  <a:pt x="0" y="23124"/>
                </a:moveTo>
                <a:cubicBezTo>
                  <a:pt x="-1434" y="9468"/>
                  <a:pt x="9344" y="379"/>
                  <a:pt x="23124" y="0"/>
                </a:cubicBezTo>
                <a:cubicBezTo>
                  <a:pt x="314465" y="-4340"/>
                  <a:pt x="430632" y="-25570"/>
                  <a:pt x="706435" y="0"/>
                </a:cubicBezTo>
                <a:cubicBezTo>
                  <a:pt x="982238" y="25570"/>
                  <a:pt x="1083759" y="-16541"/>
                  <a:pt x="1313822" y="0"/>
                </a:cubicBezTo>
                <a:cubicBezTo>
                  <a:pt x="1543885" y="16541"/>
                  <a:pt x="1642568" y="-9315"/>
                  <a:pt x="1895901" y="0"/>
                </a:cubicBezTo>
                <a:cubicBezTo>
                  <a:pt x="2149234" y="9315"/>
                  <a:pt x="2321388" y="25567"/>
                  <a:pt x="2553904" y="0"/>
                </a:cubicBezTo>
                <a:cubicBezTo>
                  <a:pt x="2567175" y="-1030"/>
                  <a:pt x="2576147" y="10218"/>
                  <a:pt x="2577028" y="23124"/>
                </a:cubicBezTo>
                <a:cubicBezTo>
                  <a:pt x="2588897" y="193887"/>
                  <a:pt x="2558146" y="387686"/>
                  <a:pt x="2577028" y="530874"/>
                </a:cubicBezTo>
                <a:cubicBezTo>
                  <a:pt x="2576732" y="544135"/>
                  <a:pt x="2564877" y="551913"/>
                  <a:pt x="2553904" y="553998"/>
                </a:cubicBezTo>
                <a:cubicBezTo>
                  <a:pt x="2411845" y="580679"/>
                  <a:pt x="2113334" y="580276"/>
                  <a:pt x="1971825" y="553998"/>
                </a:cubicBezTo>
                <a:cubicBezTo>
                  <a:pt x="1830316" y="527720"/>
                  <a:pt x="1518929" y="570766"/>
                  <a:pt x="1339130" y="553998"/>
                </a:cubicBezTo>
                <a:cubicBezTo>
                  <a:pt x="1159331" y="537230"/>
                  <a:pt x="1019804" y="527469"/>
                  <a:pt x="731742" y="553998"/>
                </a:cubicBezTo>
                <a:cubicBezTo>
                  <a:pt x="443680" y="580527"/>
                  <a:pt x="198190" y="539454"/>
                  <a:pt x="23124" y="553998"/>
                </a:cubicBezTo>
                <a:cubicBezTo>
                  <a:pt x="11231" y="552908"/>
                  <a:pt x="-1139" y="543205"/>
                  <a:pt x="0" y="530874"/>
                </a:cubicBezTo>
                <a:cubicBezTo>
                  <a:pt x="-22529" y="309177"/>
                  <a:pt x="-22385" y="149811"/>
                  <a:pt x="0" y="2312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</a:rPr>
              <a:t>“O rei toca-te, Deus cura-te.” </a:t>
            </a:r>
          </a:p>
          <a:p>
            <a:pPr>
              <a:spcBef>
                <a:spcPts val="600"/>
              </a:spcBef>
            </a:pPr>
            <a:r>
              <a:rPr lang="pt-PT" sz="800" dirty="0">
                <a:solidFill>
                  <a:schemeClr val="tx1"/>
                </a:solidFill>
              </a:rPr>
              <a:t>Frase repetida na cerimónia do “toque do rei”.</a:t>
            </a:r>
          </a:p>
        </p:txBody>
      </p:sp>
    </p:spTree>
    <p:extLst>
      <p:ext uri="{BB962C8B-B14F-4D97-AF65-F5344CB8AC3E}">
        <p14:creationId xmlns:p14="http://schemas.microsoft.com/office/powerpoint/2010/main" val="100311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1A43EE27734848B20D69BEF1B031AD" ma:contentTypeVersion="2" ma:contentTypeDescription="Create a new document." ma:contentTypeScope="" ma:versionID="96f2ab6da370a375d6df11f0da32c474">
  <xsd:schema xmlns:xsd="http://www.w3.org/2001/XMLSchema" xmlns:xs="http://www.w3.org/2001/XMLSchema" xmlns:p="http://schemas.microsoft.com/office/2006/metadata/properties" xmlns:ns3="ca62e14b-214c-4460-a0c8-725bafa6ea2b" targetNamespace="http://schemas.microsoft.com/office/2006/metadata/properties" ma:root="true" ma:fieldsID="57ab33e47696f5ca7093e6a4af9bf6f1" ns3:_="">
    <xsd:import namespace="ca62e14b-214c-4460-a0c8-725bafa6ea2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62e14b-214c-4460-a0c8-725bafa6ea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3AFC660-D7A3-46D2-971A-1D5B7B3645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62e14b-214c-4460-a0c8-725bafa6ea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38B0BA2-BF13-48CF-8EF6-F7AA5511A3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1D128B-A353-4648-9010-25B9B5E14E04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openxmlformats.org/package/2006/metadata/core-properties"/>
    <ds:schemaRef ds:uri="ca62e14b-214c-4460-a0c8-725bafa6ea2b"/>
    <ds:schemaRef ds:uri="http://schemas.microsoft.com/office/2006/documentManagement/typ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2432</TotalTime>
  <Words>2170</Words>
  <Application>Microsoft Office PowerPoint</Application>
  <PresentationFormat>Apresentação no Ecrã (4:3)</PresentationFormat>
  <Paragraphs>201</Paragraphs>
  <Slides>25</Slides>
  <Notes>24</Notes>
  <HiddenSlides>8</HiddenSlides>
  <MMClips>1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25</vt:i4>
      </vt:variant>
    </vt:vector>
  </HeadingPairs>
  <TitlesOfParts>
    <vt:vector size="30" baseType="lpstr">
      <vt:lpstr>Arial</vt:lpstr>
      <vt:lpstr>Calibri</vt:lpstr>
      <vt:lpstr>Wingdings</vt:lpstr>
      <vt:lpstr>Custom Design</vt:lpstr>
      <vt:lpstr>1_Custom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Silva</dc:creator>
  <cp:lastModifiedBy>Guilherme Domingos G. P. Tanissa</cp:lastModifiedBy>
  <cp:revision>129</cp:revision>
  <dcterms:created xsi:type="dcterms:W3CDTF">2020-12-14T11:51:29Z</dcterms:created>
  <dcterms:modified xsi:type="dcterms:W3CDTF">2025-09-30T16:02:00Z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0x010100121A43EE27734848B20D69BEF1B031AD</vt:lpwstr>
  </property>
</Properties>
</file>