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6" r:id="rId2"/>
    <p:sldId id="432" r:id="rId3"/>
    <p:sldId id="435" r:id="rId4"/>
    <p:sldId id="503" r:id="rId5"/>
    <p:sldId id="306" r:id="rId6"/>
    <p:sldId id="481" r:id="rId7"/>
    <p:sldId id="501" r:id="rId8"/>
    <p:sldId id="498" r:id="rId9"/>
    <p:sldId id="496" r:id="rId10"/>
    <p:sldId id="491" r:id="rId11"/>
    <p:sldId id="439" r:id="rId12"/>
    <p:sldId id="430" r:id="rId13"/>
    <p:sldId id="313" r:id="rId14"/>
    <p:sldId id="355" r:id="rId15"/>
    <p:sldId id="482" r:id="rId16"/>
    <p:sldId id="366" r:id="rId17"/>
    <p:sldId id="441" r:id="rId18"/>
    <p:sldId id="483" r:id="rId19"/>
    <p:sldId id="497" r:id="rId20"/>
    <p:sldId id="444" r:id="rId21"/>
    <p:sldId id="443" r:id="rId22"/>
    <p:sldId id="484" r:id="rId23"/>
    <p:sldId id="479" r:id="rId24"/>
    <p:sldId id="445" r:id="rId25"/>
    <p:sldId id="493" r:id="rId26"/>
    <p:sldId id="447" r:id="rId27"/>
    <p:sldId id="490" r:id="rId28"/>
    <p:sldId id="485" r:id="rId29"/>
    <p:sldId id="449" r:id="rId30"/>
    <p:sldId id="478" r:id="rId31"/>
    <p:sldId id="451" r:id="rId32"/>
    <p:sldId id="495" r:id="rId33"/>
    <p:sldId id="453" r:id="rId34"/>
    <p:sldId id="504" r:id="rId35"/>
    <p:sldId id="464" r:id="rId36"/>
    <p:sldId id="505" r:id="rId37"/>
    <p:sldId id="480" r:id="rId38"/>
    <p:sldId id="469" r:id="rId39"/>
  </p:sldIdLst>
  <p:sldSz cx="9144000" cy="6858000" type="screen4x3"/>
  <p:notesSz cx="6858000" cy="9144000"/>
  <p:defaultTextStyle>
    <a:defPPr>
      <a:defRPr lang="pt-P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EFEFE"/>
    <a:srgbClr val="CC66FF"/>
    <a:srgbClr val="EDDDFB"/>
    <a:srgbClr val="EB21C5"/>
    <a:srgbClr val="568FD4"/>
    <a:srgbClr val="5B9BCF"/>
    <a:srgbClr val="EEC4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8" autoAdjust="0"/>
    <p:restoredTop sz="94669" autoAdjust="0"/>
  </p:normalViewPr>
  <p:slideViewPr>
    <p:cSldViewPr>
      <p:cViewPr varScale="1">
        <p:scale>
          <a:sx n="65" d="100"/>
          <a:sy n="65" d="100"/>
        </p:scale>
        <p:origin x="153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7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84B96C1-8B2F-4CCB-BCCE-F1CBA2BF05F6}" type="datetimeFigureOut">
              <a:rPr lang="pt-PT"/>
              <a:pPr>
                <a:defRPr/>
              </a:pPr>
              <a:t>05/03/2026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PT" noProof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noProof="0"/>
              <a:t>Clique para editar os estilos</a:t>
            </a:r>
          </a:p>
          <a:p>
            <a:pPr lvl="1"/>
            <a:r>
              <a:rPr lang="pt-PT" noProof="0"/>
              <a:t>Segundo nível</a:t>
            </a:r>
          </a:p>
          <a:p>
            <a:pPr lvl="2"/>
            <a:r>
              <a:rPr lang="pt-PT" noProof="0"/>
              <a:t>Terceiro nível</a:t>
            </a:r>
          </a:p>
          <a:p>
            <a:pPr lvl="3"/>
            <a:r>
              <a:rPr lang="pt-PT" noProof="0"/>
              <a:t>Quarto nível</a:t>
            </a:r>
          </a:p>
          <a:p>
            <a:pPr lvl="4"/>
            <a:r>
              <a:rPr lang="pt-PT" noProof="0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BAE1F81-1828-46D1-AEC4-2C6CEB34B463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47390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7F7C36-8DAD-4A0B-952F-5B847506E245}" type="slidenum">
              <a:rPr lang="pt-P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pt-PT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7F7C36-8DAD-4A0B-952F-5B847506E245}" type="slidenum">
              <a:rPr lang="pt-P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pt-PT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7F7C36-8DAD-4A0B-952F-5B847506E245}" type="slidenum">
              <a:rPr lang="pt-P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pt-PT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E55971-73F9-4545-A6BA-2AF3BF6D3DD6}" type="slidenum">
              <a:rPr lang="pt-PT"/>
              <a:pPr/>
              <a:t>8</a:t>
            </a:fld>
            <a:endParaRPr lang="pt-PT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AE1F81-1828-46D1-AEC4-2C6CEB34B463}" type="slidenum">
              <a:rPr lang="pt-PT" smtClean="0"/>
              <a:pPr>
                <a:defRPr/>
              </a:pPr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94590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9AC4F-2C9A-4912-8068-8BC94AD33C73}" type="datetimeFigureOut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05/03/2026</a:t>
            </a:fld>
            <a:endParaRPr lang="pt-P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D6DD3-782C-4A50-94B8-EA6235678BB5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657528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4E2F2DE-51F2-4A7F-AD7A-3E65B02C9CB8}" type="datetimeFigureOut">
              <a:rPr lang="pt-PT">
                <a:solidFill>
                  <a:prstClr val="black">
                    <a:tint val="75000"/>
                  </a:prstClr>
                </a:solidFill>
                <a:latin typeface="Calibri" pitchFamily="34" charset="0"/>
              </a:rPr>
              <a:pPr>
                <a:defRPr/>
              </a:pPr>
              <a:t>05/03/2026</a:t>
            </a:fld>
            <a:endParaRPr lang="pt-PT" dirty="0">
              <a:solidFill>
                <a:prstClr val="black">
                  <a:tint val="75000"/>
                </a:prstClr>
              </a:solidFill>
              <a:latin typeface="Calibri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PT">
              <a:solidFill>
                <a:prstClr val="black">
                  <a:tint val="75000"/>
                </a:prstClr>
              </a:solidFill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015235E-1AE4-4867-9DB7-5D677E101C26}" type="slidenum">
              <a:rPr lang="pt-PT" altLang="pt-PT">
                <a:latin typeface="Calibri" pitchFamily="34" charset="0"/>
              </a:rPr>
              <a:pPr>
                <a:defRPr/>
              </a:pPr>
              <a:t>‹nº›</a:t>
            </a:fld>
            <a:endParaRPr lang="pt-PT" altLang="pt-PT">
              <a:latin typeface="Calibri" pitchFamily="34" charset="0"/>
            </a:endParaRPr>
          </a:p>
        </p:txBody>
      </p:sp>
      <p:pic>
        <p:nvPicPr>
          <p:cNvPr id="102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120650"/>
            <a:ext cx="61595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3778250" y="6597650"/>
            <a:ext cx="51911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pt-PT" sz="800" b="1" dirty="0">
                <a:solidFill>
                  <a:srgbClr val="555555"/>
                </a:solidFill>
                <a:latin typeface="Arial" panose="020B0604020202020204" pitchFamily="34" charset="0"/>
              </a:rPr>
              <a:t>História oito | 8.º ano | Maria Emília Diniz</a:t>
            </a:r>
            <a:r>
              <a:rPr lang="pt-PT" sz="800" b="0" dirty="0">
                <a:solidFill>
                  <a:srgbClr val="555555"/>
                </a:solidFill>
                <a:latin typeface="Arial" panose="020B0604020202020204" pitchFamily="34" charset="0"/>
              </a:rPr>
              <a:t> </a:t>
            </a:r>
            <a:r>
              <a:rPr lang="pt-PT" sz="700" b="0" dirty="0">
                <a:solidFill>
                  <a:srgbClr val="555555"/>
                </a:solidFill>
                <a:latin typeface="Arial" panose="020B0604020202020204" pitchFamily="34" charset="0"/>
                <a:sym typeface="Symbol"/>
              </a:rPr>
              <a:t></a:t>
            </a:r>
            <a:r>
              <a:rPr lang="pt-PT" sz="700" b="1" dirty="0">
                <a:solidFill>
                  <a:srgbClr val="555555"/>
                </a:solidFill>
                <a:latin typeface="Arial" panose="020B0604020202020204" pitchFamily="34" charset="0"/>
                <a:sym typeface="Symbol"/>
              </a:rPr>
              <a:t> </a:t>
            </a:r>
            <a:r>
              <a:rPr lang="pt-PT" sz="800" b="1" dirty="0">
                <a:solidFill>
                  <a:srgbClr val="555555"/>
                </a:solidFill>
                <a:latin typeface="Arial" panose="020B0604020202020204" pitchFamily="34" charset="0"/>
                <a:sym typeface="Symbol"/>
              </a:rPr>
              <a:t>Adérito Tavares</a:t>
            </a:r>
            <a:r>
              <a:rPr lang="pt-PT" sz="700" b="1" dirty="0">
                <a:solidFill>
                  <a:srgbClr val="555555"/>
                </a:solidFill>
                <a:latin typeface="Arial" panose="020B0604020202020204" pitchFamily="34" charset="0"/>
                <a:sym typeface="Symbol"/>
              </a:rPr>
              <a:t> </a:t>
            </a:r>
            <a:r>
              <a:rPr lang="pt-PT" sz="700" b="0" dirty="0">
                <a:solidFill>
                  <a:srgbClr val="555555"/>
                </a:solidFill>
                <a:latin typeface="Arial" panose="020B0604020202020204" pitchFamily="34" charset="0"/>
                <a:sym typeface="Symbol"/>
              </a:rPr>
              <a:t> </a:t>
            </a:r>
            <a:r>
              <a:rPr lang="pt-PT" sz="800" b="1" dirty="0">
                <a:solidFill>
                  <a:srgbClr val="555555"/>
                </a:solidFill>
                <a:latin typeface="Arial" panose="020B0604020202020204" pitchFamily="34" charset="0"/>
                <a:sym typeface="Symbol"/>
              </a:rPr>
              <a:t>Arlindo M. Caldeira </a:t>
            </a:r>
            <a:r>
              <a:rPr lang="pt-PT" sz="700" b="0" dirty="0">
                <a:solidFill>
                  <a:srgbClr val="555555"/>
                </a:solidFill>
                <a:latin typeface="Arial" panose="020B0604020202020204" pitchFamily="34" charset="0"/>
                <a:sym typeface="Symbol"/>
              </a:rPr>
              <a:t></a:t>
            </a:r>
            <a:r>
              <a:rPr lang="pt-PT" sz="800" b="0" dirty="0">
                <a:solidFill>
                  <a:srgbClr val="555555"/>
                </a:solidFill>
                <a:latin typeface="Arial" panose="020B0604020202020204" pitchFamily="34" charset="0"/>
                <a:sym typeface="Symbol"/>
              </a:rPr>
              <a:t> </a:t>
            </a:r>
            <a:r>
              <a:rPr lang="pt-PT" sz="800" b="1" dirty="0">
                <a:solidFill>
                  <a:srgbClr val="555555"/>
                </a:solidFill>
                <a:latin typeface="Arial" panose="020B0604020202020204" pitchFamily="34" charset="0"/>
                <a:sym typeface="Symbol"/>
              </a:rPr>
              <a:t>Raquel P. Henriques</a:t>
            </a:r>
            <a:r>
              <a:rPr lang="pt-PT" sz="700" b="1" dirty="0">
                <a:solidFill>
                  <a:srgbClr val="555555"/>
                </a:solidFill>
                <a:latin typeface="Arial" panose="020B0604020202020204" pitchFamily="34" charset="0"/>
                <a:sym typeface="Symbol"/>
              </a:rPr>
              <a:t> </a:t>
            </a:r>
            <a:endParaRPr lang="pt-PT" sz="700" b="1" dirty="0">
              <a:solidFill>
                <a:srgbClr val="555555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942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strips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aixaDeTexto 3"/>
          <p:cNvSpPr txBox="1">
            <a:spLocks noChangeArrowheads="1"/>
          </p:cNvSpPr>
          <p:nvPr/>
        </p:nvSpPr>
        <p:spPr bwMode="auto">
          <a:xfrm flipH="1">
            <a:off x="395536" y="1192684"/>
            <a:ext cx="835292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pt-PT" sz="5000" b="1" dirty="0">
                <a:latin typeface="Arial" panose="020B0604020202020204" pitchFamily="34" charset="0"/>
                <a:cs typeface="Arial" panose="020B0604020202020204" pitchFamily="34" charset="0"/>
              </a:rPr>
              <a:t>As Invasões Napoleónicas de Portugal</a:t>
            </a:r>
          </a:p>
          <a:p>
            <a:pPr algn="ctr"/>
            <a:r>
              <a:rPr lang="pt-PT" sz="4400" b="1" dirty="0">
                <a:latin typeface="Arial" panose="020B0604020202020204" pitchFamily="34" charset="0"/>
                <a:cs typeface="Arial" panose="020B0604020202020204" pitchFamily="34" charset="0"/>
              </a:rPr>
              <a:t>(1807-1811)</a:t>
            </a:r>
          </a:p>
        </p:txBody>
      </p:sp>
      <p:sp>
        <p:nvSpPr>
          <p:cNvPr id="4" name="CaixaDeTexto 2"/>
          <p:cNvSpPr txBox="1">
            <a:spLocks noChangeArrowheads="1"/>
          </p:cNvSpPr>
          <p:nvPr/>
        </p:nvSpPr>
        <p:spPr bwMode="auto">
          <a:xfrm>
            <a:off x="395536" y="5509681"/>
            <a:ext cx="49685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Música:</a:t>
            </a:r>
          </a:p>
          <a:p>
            <a:pPr eaLnBrk="1" hangingPunct="1"/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Beethoven, 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Sinfonia n.º 5</a:t>
            </a:r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, 2.º </a:t>
            </a:r>
            <a:r>
              <a:rPr lang="pt-PT" sz="16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Beethoven - Karajan - Sinf 5 - 2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6296" y="5285273"/>
            <a:ext cx="448816" cy="448816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upo 1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4" name="CaixaDeTexto 3"/>
            <p:cNvSpPr txBox="1">
              <a:spLocks noChangeArrowheads="1"/>
            </p:cNvSpPr>
            <p:nvPr/>
          </p:nvSpPr>
          <p:spPr bwMode="auto">
            <a:xfrm flipH="1">
              <a:off x="5327576" y="908720"/>
              <a:ext cx="3816424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pt-PT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PRIMEIRA</a:t>
              </a:r>
            </a:p>
            <a:p>
              <a:pPr algn="ctr"/>
              <a:r>
                <a:rPr lang="pt-PT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INVASÃO</a:t>
              </a:r>
            </a:p>
            <a:p>
              <a:pPr algn="ctr"/>
              <a:r>
                <a:rPr lang="pt-PT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(1807-1808)</a:t>
              </a:r>
            </a:p>
          </p:txBody>
        </p:sp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381625" cy="6858000"/>
            </a:xfrm>
            <a:prstGeom prst="rect">
              <a:avLst/>
            </a:prstGeom>
          </p:spPr>
        </p:pic>
      </p:grpSp>
      <p:sp>
        <p:nvSpPr>
          <p:cNvPr id="17" name="Forma livre 16"/>
          <p:cNvSpPr/>
          <p:nvPr/>
        </p:nvSpPr>
        <p:spPr>
          <a:xfrm>
            <a:off x="683568" y="3171148"/>
            <a:ext cx="2162104" cy="1260103"/>
          </a:xfrm>
          <a:custGeom>
            <a:avLst/>
            <a:gdLst>
              <a:gd name="connsiteX0" fmla="*/ 2113808 w 2113808"/>
              <a:gd name="connsiteY0" fmla="*/ 131947 h 1260103"/>
              <a:gd name="connsiteX1" fmla="*/ 1864426 w 2113808"/>
              <a:gd name="connsiteY1" fmla="*/ 13194 h 1260103"/>
              <a:gd name="connsiteX2" fmla="*/ 1864426 w 2113808"/>
              <a:gd name="connsiteY2" fmla="*/ 167573 h 1260103"/>
              <a:gd name="connsiteX3" fmla="*/ 1662546 w 2113808"/>
              <a:gd name="connsiteY3" fmla="*/ 13194 h 1260103"/>
              <a:gd name="connsiteX4" fmla="*/ 1531917 w 2113808"/>
              <a:gd name="connsiteY4" fmla="*/ 13194 h 1260103"/>
              <a:gd name="connsiteX5" fmla="*/ 1377538 w 2113808"/>
              <a:gd name="connsiteY5" fmla="*/ 13194 h 1260103"/>
              <a:gd name="connsiteX6" fmla="*/ 1246909 w 2113808"/>
              <a:gd name="connsiteY6" fmla="*/ 191324 h 1260103"/>
              <a:gd name="connsiteX7" fmla="*/ 1104405 w 2113808"/>
              <a:gd name="connsiteY7" fmla="*/ 345703 h 1260103"/>
              <a:gd name="connsiteX8" fmla="*/ 1045029 w 2113808"/>
              <a:gd name="connsiteY8" fmla="*/ 452581 h 1260103"/>
              <a:gd name="connsiteX9" fmla="*/ 961901 w 2113808"/>
              <a:gd name="connsiteY9" fmla="*/ 511957 h 1260103"/>
              <a:gd name="connsiteX10" fmla="*/ 807522 w 2113808"/>
              <a:gd name="connsiteY10" fmla="*/ 618835 h 1260103"/>
              <a:gd name="connsiteX11" fmla="*/ 534390 w 2113808"/>
              <a:gd name="connsiteY11" fmla="*/ 761339 h 1260103"/>
              <a:gd name="connsiteX12" fmla="*/ 356260 w 2113808"/>
              <a:gd name="connsiteY12" fmla="*/ 832591 h 1260103"/>
              <a:gd name="connsiteX13" fmla="*/ 201881 w 2113808"/>
              <a:gd name="connsiteY13" fmla="*/ 903843 h 1260103"/>
              <a:gd name="connsiteX14" fmla="*/ 166255 w 2113808"/>
              <a:gd name="connsiteY14" fmla="*/ 975095 h 1260103"/>
              <a:gd name="connsiteX15" fmla="*/ 106878 w 2113808"/>
              <a:gd name="connsiteY15" fmla="*/ 1081973 h 1260103"/>
              <a:gd name="connsiteX16" fmla="*/ 0 w 2113808"/>
              <a:gd name="connsiteY16" fmla="*/ 1260103 h 1260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13808" h="1260103">
                <a:moveTo>
                  <a:pt x="2113808" y="131947"/>
                </a:moveTo>
                <a:cubicBezTo>
                  <a:pt x="2009899" y="69601"/>
                  <a:pt x="1905990" y="7256"/>
                  <a:pt x="1864426" y="13194"/>
                </a:cubicBezTo>
                <a:cubicBezTo>
                  <a:pt x="1822862" y="19132"/>
                  <a:pt x="1898073" y="167573"/>
                  <a:pt x="1864426" y="167573"/>
                </a:cubicBezTo>
                <a:cubicBezTo>
                  <a:pt x="1830779" y="167573"/>
                  <a:pt x="1717964" y="38924"/>
                  <a:pt x="1662546" y="13194"/>
                </a:cubicBezTo>
                <a:cubicBezTo>
                  <a:pt x="1607128" y="-12536"/>
                  <a:pt x="1531917" y="13194"/>
                  <a:pt x="1531917" y="13194"/>
                </a:cubicBezTo>
                <a:cubicBezTo>
                  <a:pt x="1484416" y="13194"/>
                  <a:pt x="1425039" y="-16494"/>
                  <a:pt x="1377538" y="13194"/>
                </a:cubicBezTo>
                <a:cubicBezTo>
                  <a:pt x="1330037" y="42882"/>
                  <a:pt x="1292431" y="135906"/>
                  <a:pt x="1246909" y="191324"/>
                </a:cubicBezTo>
                <a:cubicBezTo>
                  <a:pt x="1201387" y="246742"/>
                  <a:pt x="1138052" y="302160"/>
                  <a:pt x="1104405" y="345703"/>
                </a:cubicBezTo>
                <a:cubicBezTo>
                  <a:pt x="1070758" y="389246"/>
                  <a:pt x="1068780" y="424872"/>
                  <a:pt x="1045029" y="452581"/>
                </a:cubicBezTo>
                <a:cubicBezTo>
                  <a:pt x="1021278" y="480290"/>
                  <a:pt x="961901" y="511957"/>
                  <a:pt x="961901" y="511957"/>
                </a:cubicBezTo>
                <a:cubicBezTo>
                  <a:pt x="922316" y="539666"/>
                  <a:pt x="878774" y="577271"/>
                  <a:pt x="807522" y="618835"/>
                </a:cubicBezTo>
                <a:cubicBezTo>
                  <a:pt x="736270" y="660399"/>
                  <a:pt x="609600" y="725713"/>
                  <a:pt x="534390" y="761339"/>
                </a:cubicBezTo>
                <a:cubicBezTo>
                  <a:pt x="459180" y="796965"/>
                  <a:pt x="411678" y="808840"/>
                  <a:pt x="356260" y="832591"/>
                </a:cubicBezTo>
                <a:cubicBezTo>
                  <a:pt x="300842" y="856342"/>
                  <a:pt x="233548" y="880092"/>
                  <a:pt x="201881" y="903843"/>
                </a:cubicBezTo>
                <a:cubicBezTo>
                  <a:pt x="170214" y="927594"/>
                  <a:pt x="182089" y="945407"/>
                  <a:pt x="166255" y="975095"/>
                </a:cubicBezTo>
                <a:cubicBezTo>
                  <a:pt x="150421" y="1004783"/>
                  <a:pt x="134587" y="1034472"/>
                  <a:pt x="106878" y="1081973"/>
                </a:cubicBezTo>
                <a:cubicBezTo>
                  <a:pt x="79169" y="1129474"/>
                  <a:pt x="39584" y="1194788"/>
                  <a:pt x="0" y="1260103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434928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79512" y="540233"/>
            <a:ext cx="8829564" cy="5697079"/>
            <a:chOff x="35496" y="577106"/>
            <a:chExt cx="8161782" cy="5697079"/>
          </a:xfrm>
        </p:grpSpPr>
        <p:pic>
          <p:nvPicPr>
            <p:cNvPr id="30722" name="Imagem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577106"/>
              <a:ext cx="5411251" cy="5697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23" name="CaixaDeTexto 3"/>
            <p:cNvSpPr txBox="1">
              <a:spLocks noChangeArrowheads="1"/>
            </p:cNvSpPr>
            <p:nvPr/>
          </p:nvSpPr>
          <p:spPr bwMode="auto">
            <a:xfrm flipH="1">
              <a:off x="5516644" y="1846563"/>
              <a:ext cx="2680634" cy="3139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Em novembro de 1807, um exército francês, comandado pelo general Junot,</a:t>
              </a:r>
            </a:p>
            <a:p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entra em Portugal com dois objetivos: aprisionar a família real e ocupar o país.</a:t>
              </a:r>
            </a:p>
          </p:txBody>
        </p:sp>
      </p:grpSp>
      <p:sp>
        <p:nvSpPr>
          <p:cNvPr id="30724" name="Rectângulo 4"/>
          <p:cNvSpPr>
            <a:spLocks noChangeArrowheads="1"/>
          </p:cNvSpPr>
          <p:nvPr/>
        </p:nvSpPr>
        <p:spPr bwMode="auto">
          <a:xfrm>
            <a:off x="4427984" y="1076665"/>
            <a:ext cx="654346" cy="33855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pt-PT" sz="1600" b="1" dirty="0">
                <a:latin typeface="+mn-lt"/>
              </a:rPr>
              <a:t>Junot</a:t>
            </a:r>
            <a:endParaRPr lang="pt-PT" sz="1600" dirty="0">
              <a:latin typeface="+mn-lt"/>
            </a:endParaRPr>
          </a:p>
        </p:txBody>
      </p:sp>
    </p:spTree>
  </p:cSld>
  <p:clrMapOvr>
    <a:masterClrMapping/>
  </p:clrMapOvr>
  <p:transition spd="med" advClick="0" advTm="10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395536" y="836712"/>
            <a:ext cx="8084611" cy="5688632"/>
            <a:chOff x="395536" y="836712"/>
            <a:chExt cx="8084611" cy="5688632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8878" y="836712"/>
              <a:ext cx="5331269" cy="5688632"/>
            </a:xfrm>
            <a:prstGeom prst="rect">
              <a:avLst/>
            </a:prstGeom>
          </p:spPr>
        </p:pic>
        <p:sp>
          <p:nvSpPr>
            <p:cNvPr id="7" name="CaixaDeTexto 2"/>
            <p:cNvSpPr txBox="1">
              <a:spLocks noChangeArrowheads="1"/>
            </p:cNvSpPr>
            <p:nvPr/>
          </p:nvSpPr>
          <p:spPr bwMode="auto">
            <a:xfrm>
              <a:off x="395536" y="2564904"/>
              <a:ext cx="2659324" cy="2123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O Príncipe Regente, D. João, a conselho dos </a:t>
              </a:r>
            </a:p>
            <a:p>
              <a:pPr algn="r" eaLnBrk="1" hangingPunct="1"/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Ingleses, ordena a retirada da corte para o Brasil.</a:t>
              </a:r>
            </a:p>
          </p:txBody>
        </p:sp>
      </p:grpSp>
      <p:sp>
        <p:nvSpPr>
          <p:cNvPr id="5" name="Rectângulo 4"/>
          <p:cNvSpPr>
            <a:spLocks noChangeArrowheads="1"/>
          </p:cNvSpPr>
          <p:nvPr/>
        </p:nvSpPr>
        <p:spPr bwMode="auto">
          <a:xfrm>
            <a:off x="7443868" y="1026048"/>
            <a:ext cx="800540" cy="338554"/>
          </a:xfrm>
          <a:prstGeom prst="rect">
            <a:avLst/>
          </a:prstGeom>
          <a:solidFill>
            <a:schemeClr val="bg2">
              <a:alpha val="62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pt-PT" sz="1600" b="1" dirty="0">
                <a:latin typeface="+mn-lt"/>
              </a:rPr>
              <a:t>D. João</a:t>
            </a:r>
            <a:endParaRPr lang="pt-PT" sz="1600" dirty="0">
              <a:latin typeface="+mn-lt"/>
            </a:endParaRPr>
          </a:p>
        </p:txBody>
      </p:sp>
    </p:spTree>
  </p:cSld>
  <p:clrMapOvr>
    <a:masterClrMapping/>
  </p:clrMapOvr>
  <p:transition spd="med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-27384"/>
            <a:ext cx="7632848" cy="575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3"/>
          <p:cNvSpPr txBox="1">
            <a:spLocks noChangeArrowheads="1"/>
          </p:cNvSpPr>
          <p:nvPr/>
        </p:nvSpPr>
        <p:spPr bwMode="auto">
          <a:xfrm>
            <a:off x="683568" y="5755903"/>
            <a:ext cx="763284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PT" sz="2200" b="1" dirty="0">
                <a:latin typeface="Arial" panose="020B0604020202020204" pitchFamily="34" charset="0"/>
                <a:cs typeface="Arial" panose="020B0604020202020204" pitchFamily="34" charset="0"/>
              </a:rPr>
              <a:t>No dia 29 de novembro de 1807, </a:t>
            </a:r>
          </a:p>
          <a:p>
            <a:pPr algn="ctr" eaLnBrk="1" hangingPunct="1"/>
            <a:r>
              <a:rPr lang="pt-PT" sz="2200" b="1" dirty="0">
                <a:latin typeface="Arial" panose="020B0604020202020204" pitchFamily="34" charset="0"/>
                <a:cs typeface="Arial" panose="020B0604020202020204" pitchFamily="34" charset="0"/>
              </a:rPr>
              <a:t>a família real portuguesa embarcou para o Brasil.</a:t>
            </a:r>
          </a:p>
        </p:txBody>
      </p:sp>
    </p:spTree>
  </p:cSld>
  <p:clrMapOvr>
    <a:masterClrMapping/>
  </p:clrMapOvr>
  <p:transition spd="med" advClick="0" advTm="6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488558" y="477054"/>
            <a:ext cx="8259906" cy="5922277"/>
            <a:chOff x="560566" y="477054"/>
            <a:chExt cx="8259906" cy="5922277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66" y="477054"/>
              <a:ext cx="4659506" cy="5922277"/>
            </a:xfrm>
            <a:prstGeom prst="rect">
              <a:avLst/>
            </a:prstGeom>
          </p:spPr>
        </p:pic>
        <p:sp>
          <p:nvSpPr>
            <p:cNvPr id="11" name="CaixaDeTexto 1"/>
            <p:cNvSpPr txBox="1">
              <a:spLocks noChangeArrowheads="1"/>
            </p:cNvSpPr>
            <p:nvPr/>
          </p:nvSpPr>
          <p:spPr bwMode="auto">
            <a:xfrm>
              <a:off x="5292080" y="1340768"/>
              <a:ext cx="3528392" cy="4154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Os Franceses ocuparam Portugal, que foi saqueado de norte a sul. Em 1808, porém, o exército anglo-luso, comandado pelo general </a:t>
              </a:r>
              <a:r>
                <a:rPr lang="pt-PT" sz="2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Wellesley</a:t>
              </a:r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, futuro duque de Wellington, derrota as tropas napoleónicas nas batalhas de Roliça</a:t>
              </a:r>
            </a:p>
            <a:p>
              <a:pPr eaLnBrk="1" hangingPunct="1"/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e do Vimeiro e obriga-as a deixar Portugal.</a:t>
              </a:r>
            </a:p>
          </p:txBody>
        </p:sp>
      </p:grpSp>
      <p:sp>
        <p:nvSpPr>
          <p:cNvPr id="8" name="Rectângulo 4"/>
          <p:cNvSpPr>
            <a:spLocks noChangeArrowheads="1"/>
          </p:cNvSpPr>
          <p:nvPr/>
        </p:nvSpPr>
        <p:spPr bwMode="auto">
          <a:xfrm>
            <a:off x="2987824" y="687494"/>
            <a:ext cx="1982081" cy="338554"/>
          </a:xfrm>
          <a:prstGeom prst="rect">
            <a:avLst/>
          </a:prstGeom>
          <a:solidFill>
            <a:schemeClr val="bg2">
              <a:alpha val="62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pt-PT" sz="1600" b="1" dirty="0">
                <a:latin typeface="+mn-lt"/>
              </a:rPr>
              <a:t>Duque de Wellington</a:t>
            </a:r>
            <a:endParaRPr lang="pt-PT" sz="1600" dirty="0">
              <a:latin typeface="+mn-lt"/>
            </a:endParaRPr>
          </a:p>
        </p:txBody>
      </p:sp>
    </p:spTree>
  </p:cSld>
  <p:clrMapOvr>
    <a:masterClrMapping/>
  </p:clrMapOvr>
  <p:transition spd="med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>
            <a:spLocks noChangeArrowheads="1"/>
          </p:cNvSpPr>
          <p:nvPr/>
        </p:nvSpPr>
        <p:spPr bwMode="auto">
          <a:xfrm flipH="1">
            <a:off x="107503" y="5907218"/>
            <a:ext cx="894401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pt-PT" sz="2200" b="1" dirty="0">
                <a:latin typeface="Arial" panose="020B0604020202020204" pitchFamily="34" charset="0"/>
                <a:cs typeface="Arial" panose="020B0604020202020204" pitchFamily="34" charset="0"/>
              </a:rPr>
              <a:t>Tropas britânicas atravessam o Tejo em Vila Velha de Ródão.</a:t>
            </a:r>
          </a:p>
          <a:p>
            <a:pPr algn="ctr">
              <a:tabLst>
                <a:tab pos="344488" algn="l"/>
              </a:tabLst>
            </a:pPr>
            <a:r>
              <a:rPr lang="pt-PT" sz="1600" b="1" dirty="0">
                <a:latin typeface="Arial" panose="020B0604020202020204" pitchFamily="34" charset="0"/>
                <a:cs typeface="Arial" panose="020B0604020202020204" pitchFamily="34" charset="0"/>
              </a:rPr>
              <a:t>	Gravura inglesa.</a:t>
            </a:r>
            <a:r>
              <a:rPr lang="pt-PT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" t="1686" r="1358" b="2046"/>
          <a:stretch/>
        </p:blipFill>
        <p:spPr bwMode="auto">
          <a:xfrm>
            <a:off x="611560" y="692696"/>
            <a:ext cx="7873340" cy="517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1457767"/>
      </p:ext>
    </p:extLst>
  </p:cSld>
  <p:clrMapOvr>
    <a:masterClrMapping/>
  </p:clrMapOvr>
  <p:transition spd="med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130031" y="188641"/>
            <a:ext cx="8330402" cy="6408711"/>
            <a:chOff x="130031" y="188641"/>
            <a:chExt cx="8330402" cy="6408711"/>
          </a:xfrm>
        </p:grpSpPr>
        <p:grpSp>
          <p:nvGrpSpPr>
            <p:cNvPr id="7" name="Grupo 6"/>
            <p:cNvGrpSpPr/>
            <p:nvPr/>
          </p:nvGrpSpPr>
          <p:grpSpPr>
            <a:xfrm>
              <a:off x="634892" y="692696"/>
              <a:ext cx="7825541" cy="5904656"/>
              <a:chOff x="634892" y="692696"/>
              <a:chExt cx="7825541" cy="5904656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4892" y="692696"/>
                <a:ext cx="7825540" cy="5400600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5" name="CaixaDeTexto 2"/>
              <p:cNvSpPr txBox="1">
                <a:spLocks noChangeArrowheads="1"/>
              </p:cNvSpPr>
              <p:nvPr/>
            </p:nvSpPr>
            <p:spPr bwMode="auto">
              <a:xfrm>
                <a:off x="634893" y="6166465"/>
                <a:ext cx="7825540" cy="430887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pt-PT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Batalha do Vimeiro (1807). </a:t>
                </a:r>
                <a:r>
                  <a:rPr lang="pt-PT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Gravura inglesa.</a:t>
                </a:r>
              </a:p>
            </p:txBody>
          </p:sp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31" y="188641"/>
              <a:ext cx="3505865" cy="2387404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9" name="Grupo 8"/>
          <p:cNvGrpSpPr/>
          <p:nvPr/>
        </p:nvGrpSpPr>
        <p:grpSpPr>
          <a:xfrm>
            <a:off x="683568" y="1107386"/>
            <a:ext cx="423777" cy="521414"/>
            <a:chOff x="706746" y="1179394"/>
            <a:chExt cx="423777" cy="456522"/>
          </a:xfrm>
        </p:grpSpPr>
        <p:sp>
          <p:nvSpPr>
            <p:cNvPr id="15" name="Estrela de 7 Pontas 14"/>
            <p:cNvSpPr/>
            <p:nvPr/>
          </p:nvSpPr>
          <p:spPr>
            <a:xfrm>
              <a:off x="819145" y="1179394"/>
              <a:ext cx="311378" cy="224657"/>
            </a:xfrm>
            <a:prstGeom prst="star7">
              <a:avLst/>
            </a:prstGeom>
            <a:solidFill>
              <a:srgbClr val="EB21C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" name="Estrela de 7 Pontas 15"/>
            <p:cNvSpPr/>
            <p:nvPr/>
          </p:nvSpPr>
          <p:spPr>
            <a:xfrm>
              <a:off x="706746" y="1411259"/>
              <a:ext cx="311378" cy="224657"/>
            </a:xfrm>
            <a:prstGeom prst="star7">
              <a:avLst/>
            </a:prstGeom>
            <a:solidFill>
              <a:srgbClr val="EB21C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0" y="1023183"/>
            <a:ext cx="9144000" cy="5128186"/>
            <a:chOff x="0" y="1023183"/>
            <a:chExt cx="9144000" cy="5128186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23183"/>
              <a:ext cx="9144000" cy="3413929"/>
            </a:xfrm>
            <a:prstGeom prst="rect">
              <a:avLst/>
            </a:prstGeom>
          </p:spPr>
        </p:pic>
        <p:grpSp>
          <p:nvGrpSpPr>
            <p:cNvPr id="4" name="Grupo 3"/>
            <p:cNvGrpSpPr/>
            <p:nvPr/>
          </p:nvGrpSpPr>
          <p:grpSpPr>
            <a:xfrm>
              <a:off x="0" y="1196751"/>
              <a:ext cx="9144000" cy="4954618"/>
              <a:chOff x="0" y="1196751"/>
              <a:chExt cx="9144000" cy="4954618"/>
            </a:xfrm>
          </p:grpSpPr>
          <p:sp>
            <p:nvSpPr>
              <p:cNvPr id="35842" name="CaixaDeTexto 1"/>
              <p:cNvSpPr txBox="1">
                <a:spLocks noChangeArrowheads="1"/>
              </p:cNvSpPr>
              <p:nvPr/>
            </p:nvSpPr>
            <p:spPr bwMode="auto">
              <a:xfrm>
                <a:off x="0" y="4797152"/>
                <a:ext cx="9144000" cy="13542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pt-PT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Junot assina a rendição (Convenção de Sintra), perante os generais ingleses (1)</a:t>
                </a:r>
              </a:p>
              <a:p>
                <a:pPr algn="ctr" eaLnBrk="1" hangingPunct="1"/>
                <a:r>
                  <a:rPr lang="pt-PT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 retira as suas tropas para França em navios britânicos (2).</a:t>
                </a:r>
              </a:p>
              <a:p>
                <a:pPr algn="ctr" eaLnBrk="1" hangingPunct="1"/>
                <a:r>
                  <a:rPr lang="pt-PT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Caricatura inglesa de 1809.</a:t>
                </a:r>
              </a:p>
            </p:txBody>
          </p:sp>
          <p:sp>
            <p:nvSpPr>
              <p:cNvPr id="5" name="CaixaDeTexto 2"/>
              <p:cNvSpPr txBox="1">
                <a:spLocks noChangeArrowheads="1"/>
              </p:cNvSpPr>
              <p:nvPr/>
            </p:nvSpPr>
            <p:spPr bwMode="auto">
              <a:xfrm>
                <a:off x="5724128" y="4026550"/>
                <a:ext cx="3286986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pt-PT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CaixaDeTexto 2"/>
              <p:cNvSpPr txBox="1">
                <a:spLocks noChangeArrowheads="1"/>
              </p:cNvSpPr>
              <p:nvPr/>
            </p:nvSpPr>
            <p:spPr bwMode="auto">
              <a:xfrm>
                <a:off x="441017" y="1196751"/>
                <a:ext cx="432048" cy="461665"/>
              </a:xfrm>
              <a:prstGeom prst="rect">
                <a:avLst/>
              </a:prstGeom>
              <a:solidFill>
                <a:schemeClr val="bg1">
                  <a:lumMod val="95000"/>
                  <a:alpha val="62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pt-PT" sz="2400" b="1" dirty="0">
                    <a:latin typeface="Comic Sans MS" pitchFamily="66" charset="0"/>
                  </a:rPr>
                  <a:t>1</a:t>
                </a:r>
              </a:p>
            </p:txBody>
          </p:sp>
          <p:sp>
            <p:nvSpPr>
              <p:cNvPr id="8" name="CaixaDeTexto 2"/>
              <p:cNvSpPr txBox="1">
                <a:spLocks noChangeArrowheads="1"/>
              </p:cNvSpPr>
              <p:nvPr/>
            </p:nvSpPr>
            <p:spPr bwMode="auto">
              <a:xfrm>
                <a:off x="4211960" y="1196752"/>
                <a:ext cx="432048" cy="461665"/>
              </a:xfrm>
              <a:prstGeom prst="rect">
                <a:avLst/>
              </a:prstGeom>
              <a:solidFill>
                <a:schemeClr val="bg1">
                  <a:lumMod val="95000"/>
                  <a:alpha val="62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pt-PT" sz="2400" b="1" dirty="0">
                    <a:latin typeface="Comic Sans MS" pitchFamily="66" charset="0"/>
                  </a:rPr>
                  <a:t>2</a:t>
                </a:r>
              </a:p>
            </p:txBody>
          </p:sp>
        </p:grpSp>
      </p:grpSp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206950" y="188640"/>
            <a:ext cx="8685529" cy="6801271"/>
            <a:chOff x="206950" y="188640"/>
            <a:chExt cx="8685529" cy="68012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0" t="1906" r="1376" b="6443"/>
            <a:stretch/>
          </p:blipFill>
          <p:spPr>
            <a:xfrm>
              <a:off x="1581686" y="188640"/>
              <a:ext cx="5870634" cy="3925335"/>
            </a:xfrm>
            <a:prstGeom prst="rect">
              <a:avLst/>
            </a:prstGeom>
          </p:spPr>
        </p:pic>
        <p:sp>
          <p:nvSpPr>
            <p:cNvPr id="6" name="Rectângulo 5"/>
            <p:cNvSpPr/>
            <p:nvPr/>
          </p:nvSpPr>
          <p:spPr>
            <a:xfrm>
              <a:off x="206950" y="4127589"/>
              <a:ext cx="8685529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Mas os Ingleses permitiram que Junot e as suas tropas partissem de Portugal com armas e bagagens.</a:t>
              </a:r>
            </a:p>
            <a:p>
              <a:pPr algn="ctr"/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Nesta caricatura inglesa de 1808 é ridicularizado Sir </a:t>
              </a:r>
              <a:r>
                <a:rPr lang="pt-PT" sz="2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Hew</a:t>
              </a:r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sz="2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Dalrymple</a:t>
              </a:r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, que autorizou a partida dos Franceses: </a:t>
              </a:r>
            </a:p>
            <a:p>
              <a:pPr algn="ctr"/>
              <a:r>
                <a:rPr lang="pt-PT" sz="2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– Foste tu, Sir </a:t>
              </a:r>
              <a:r>
                <a:rPr lang="pt-PT" sz="2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Hew</a:t>
              </a:r>
              <a:r>
                <a:rPr lang="pt-PT" sz="2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, foste tu que deixaste os franceses escaparem. É por isso que estás tão </a:t>
              </a:r>
              <a:r>
                <a:rPr lang="pt-PT" sz="2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blue</a:t>
              </a:r>
              <a:r>
                <a:rPr lang="pt-PT" sz="2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*, Sir </a:t>
              </a:r>
              <a:r>
                <a:rPr lang="pt-PT" sz="2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Hew</a:t>
              </a:r>
              <a:r>
                <a:rPr lang="pt-PT" sz="2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, Sir </a:t>
              </a:r>
              <a:r>
                <a:rPr lang="pt-PT" sz="2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Hew</a:t>
              </a:r>
              <a:r>
                <a:rPr lang="pt-PT" sz="2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  <a:p>
              <a:pPr algn="just"/>
              <a:endParaRPr lang="pt-PT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pt-PT" sz="1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* </a:t>
              </a:r>
              <a:r>
                <a:rPr lang="pt-PT" sz="1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Blue</a:t>
              </a:r>
              <a:r>
                <a:rPr lang="pt-PT" sz="1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em inglês, além de azul, significa também triste, deprimido</a:t>
              </a:r>
              <a:r>
                <a:rPr lang="pt-PT" sz="1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pt-PT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pt-PT" sz="2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        </a:t>
              </a:r>
              <a:endParaRPr lang="pt-PT" sz="2200" b="1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6142851"/>
      </p:ext>
    </p:extLst>
  </p:cSld>
  <p:clrMapOvr>
    <a:masterClrMapping/>
  </p:clrMapOvr>
  <p:transition spd="med"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upo 16"/>
          <p:cNvGrpSpPr/>
          <p:nvPr/>
        </p:nvGrpSpPr>
        <p:grpSpPr>
          <a:xfrm>
            <a:off x="0" y="-21114"/>
            <a:ext cx="9143999" cy="6879114"/>
            <a:chOff x="3623" y="0"/>
            <a:chExt cx="9143999" cy="6879114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" y="0"/>
              <a:ext cx="5398194" cy="6879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CaixaDeTexto 18"/>
            <p:cNvSpPr txBox="1">
              <a:spLocks noChangeArrowheads="1"/>
            </p:cNvSpPr>
            <p:nvPr/>
          </p:nvSpPr>
          <p:spPr bwMode="auto">
            <a:xfrm flipH="1">
              <a:off x="5401815" y="929834"/>
              <a:ext cx="3745807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pt-PT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SEGUNDA</a:t>
              </a:r>
            </a:p>
            <a:p>
              <a:pPr algn="ctr"/>
              <a:r>
                <a:rPr lang="pt-PT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INVASÃO</a:t>
              </a:r>
            </a:p>
            <a:p>
              <a:pPr algn="ctr"/>
              <a:r>
                <a:rPr lang="pt-PT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(1809)</a:t>
              </a:r>
            </a:p>
          </p:txBody>
        </p:sp>
      </p:grpSp>
      <p:sp>
        <p:nvSpPr>
          <p:cNvPr id="21" name="Forma livre 20"/>
          <p:cNvSpPr/>
          <p:nvPr/>
        </p:nvSpPr>
        <p:spPr>
          <a:xfrm>
            <a:off x="1095751" y="257882"/>
            <a:ext cx="1027977" cy="1320718"/>
          </a:xfrm>
          <a:custGeom>
            <a:avLst/>
            <a:gdLst>
              <a:gd name="connsiteX0" fmla="*/ 0 w 1027977"/>
              <a:gd name="connsiteY0" fmla="*/ 65024 h 1308048"/>
              <a:gd name="connsiteX1" fmla="*/ 391885 w 1027977"/>
              <a:gd name="connsiteY1" fmla="*/ 41273 h 1308048"/>
              <a:gd name="connsiteX2" fmla="*/ 676893 w 1027977"/>
              <a:gd name="connsiteY2" fmla="*/ 5647 h 1308048"/>
              <a:gd name="connsiteX3" fmla="*/ 843148 w 1027977"/>
              <a:gd name="connsiteY3" fmla="*/ 171902 h 1308048"/>
              <a:gd name="connsiteX4" fmla="*/ 961901 w 1027977"/>
              <a:gd name="connsiteY4" fmla="*/ 350032 h 1308048"/>
              <a:gd name="connsiteX5" fmla="*/ 1021277 w 1027977"/>
              <a:gd name="connsiteY5" fmla="*/ 480660 h 1308048"/>
              <a:gd name="connsiteX6" fmla="*/ 1021277 w 1027977"/>
              <a:gd name="connsiteY6" fmla="*/ 623164 h 1308048"/>
              <a:gd name="connsiteX7" fmla="*/ 973776 w 1027977"/>
              <a:gd name="connsiteY7" fmla="*/ 682541 h 1308048"/>
              <a:gd name="connsiteX8" fmla="*/ 700644 w 1027977"/>
              <a:gd name="connsiteY8" fmla="*/ 741917 h 1308048"/>
              <a:gd name="connsiteX9" fmla="*/ 249381 w 1027977"/>
              <a:gd name="connsiteY9" fmla="*/ 848795 h 1308048"/>
              <a:gd name="connsiteX10" fmla="*/ 130628 w 1027977"/>
              <a:gd name="connsiteY10" fmla="*/ 1145678 h 1308048"/>
              <a:gd name="connsiteX11" fmla="*/ 59376 w 1027977"/>
              <a:gd name="connsiteY11" fmla="*/ 1300058 h 1308048"/>
              <a:gd name="connsiteX12" fmla="*/ 368135 w 1027977"/>
              <a:gd name="connsiteY12" fmla="*/ 1276307 h 1308048"/>
              <a:gd name="connsiteX13" fmla="*/ 558140 w 1027977"/>
              <a:gd name="connsiteY13" fmla="*/ 1193180 h 1308048"/>
              <a:gd name="connsiteX14" fmla="*/ 475013 w 1027977"/>
              <a:gd name="connsiteY14" fmla="*/ 1003174 h 1308048"/>
              <a:gd name="connsiteX15" fmla="*/ 570015 w 1027977"/>
              <a:gd name="connsiteY15" fmla="*/ 694416 h 1308048"/>
              <a:gd name="connsiteX16" fmla="*/ 570015 w 1027977"/>
              <a:gd name="connsiteY16" fmla="*/ 658790 h 1308048"/>
              <a:gd name="connsiteX17" fmla="*/ 712519 w 1027977"/>
              <a:gd name="connsiteY17" fmla="*/ 563787 h 1308048"/>
              <a:gd name="connsiteX18" fmla="*/ 831272 w 1027977"/>
              <a:gd name="connsiteY18" fmla="*/ 504411 h 1308048"/>
              <a:gd name="connsiteX19" fmla="*/ 760020 w 1027977"/>
              <a:gd name="connsiteY19" fmla="*/ 207528 h 1308048"/>
              <a:gd name="connsiteX20" fmla="*/ 712519 w 1027977"/>
              <a:gd name="connsiteY20" fmla="*/ 5647 h 1308048"/>
              <a:gd name="connsiteX21" fmla="*/ 712519 w 1027977"/>
              <a:gd name="connsiteY21" fmla="*/ 5647 h 130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27977" h="1308048">
                <a:moveTo>
                  <a:pt x="0" y="65024"/>
                </a:moveTo>
                <a:cubicBezTo>
                  <a:pt x="139535" y="58096"/>
                  <a:pt x="279070" y="51169"/>
                  <a:pt x="391885" y="41273"/>
                </a:cubicBezTo>
                <a:cubicBezTo>
                  <a:pt x="504701" y="31377"/>
                  <a:pt x="601683" y="-16124"/>
                  <a:pt x="676893" y="5647"/>
                </a:cubicBezTo>
                <a:cubicBezTo>
                  <a:pt x="752103" y="27418"/>
                  <a:pt x="795647" y="114505"/>
                  <a:pt x="843148" y="171902"/>
                </a:cubicBezTo>
                <a:cubicBezTo>
                  <a:pt x="890649" y="229300"/>
                  <a:pt x="932213" y="298572"/>
                  <a:pt x="961901" y="350032"/>
                </a:cubicBezTo>
                <a:cubicBezTo>
                  <a:pt x="991589" y="401492"/>
                  <a:pt x="1011381" y="435138"/>
                  <a:pt x="1021277" y="480660"/>
                </a:cubicBezTo>
                <a:cubicBezTo>
                  <a:pt x="1031173" y="526182"/>
                  <a:pt x="1029194" y="589517"/>
                  <a:pt x="1021277" y="623164"/>
                </a:cubicBezTo>
                <a:cubicBezTo>
                  <a:pt x="1013360" y="656811"/>
                  <a:pt x="1027215" y="662749"/>
                  <a:pt x="973776" y="682541"/>
                </a:cubicBezTo>
                <a:cubicBezTo>
                  <a:pt x="920337" y="702333"/>
                  <a:pt x="700644" y="741917"/>
                  <a:pt x="700644" y="741917"/>
                </a:cubicBezTo>
                <a:cubicBezTo>
                  <a:pt x="579912" y="769626"/>
                  <a:pt x="344384" y="781502"/>
                  <a:pt x="249381" y="848795"/>
                </a:cubicBezTo>
                <a:cubicBezTo>
                  <a:pt x="154378" y="916088"/>
                  <a:pt x="162295" y="1070468"/>
                  <a:pt x="130628" y="1145678"/>
                </a:cubicBezTo>
                <a:cubicBezTo>
                  <a:pt x="98961" y="1220888"/>
                  <a:pt x="19792" y="1278287"/>
                  <a:pt x="59376" y="1300058"/>
                </a:cubicBezTo>
                <a:cubicBezTo>
                  <a:pt x="98960" y="1321829"/>
                  <a:pt x="285008" y="1294120"/>
                  <a:pt x="368135" y="1276307"/>
                </a:cubicBezTo>
                <a:cubicBezTo>
                  <a:pt x="451262" y="1258494"/>
                  <a:pt x="540327" y="1238702"/>
                  <a:pt x="558140" y="1193180"/>
                </a:cubicBezTo>
                <a:cubicBezTo>
                  <a:pt x="575953" y="1147658"/>
                  <a:pt x="473034" y="1086301"/>
                  <a:pt x="475013" y="1003174"/>
                </a:cubicBezTo>
                <a:cubicBezTo>
                  <a:pt x="476992" y="920047"/>
                  <a:pt x="554181" y="751813"/>
                  <a:pt x="570015" y="694416"/>
                </a:cubicBezTo>
                <a:cubicBezTo>
                  <a:pt x="585849" y="637019"/>
                  <a:pt x="546264" y="680562"/>
                  <a:pt x="570015" y="658790"/>
                </a:cubicBezTo>
                <a:cubicBezTo>
                  <a:pt x="593766" y="637019"/>
                  <a:pt x="668976" y="589517"/>
                  <a:pt x="712519" y="563787"/>
                </a:cubicBezTo>
                <a:cubicBezTo>
                  <a:pt x="756062" y="538057"/>
                  <a:pt x="823355" y="563788"/>
                  <a:pt x="831272" y="504411"/>
                </a:cubicBezTo>
                <a:cubicBezTo>
                  <a:pt x="839189" y="445034"/>
                  <a:pt x="779812" y="290655"/>
                  <a:pt x="760020" y="207528"/>
                </a:cubicBezTo>
                <a:cubicBezTo>
                  <a:pt x="740228" y="124401"/>
                  <a:pt x="712519" y="5647"/>
                  <a:pt x="712519" y="5647"/>
                </a:cubicBezTo>
                <a:lnTo>
                  <a:pt x="712519" y="5647"/>
                </a:lnTo>
              </a:path>
            </a:pathLst>
          </a:custGeom>
          <a:noFill/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78219104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aixaDeTexto 3"/>
          <p:cNvSpPr txBox="1">
            <a:spLocks noChangeArrowheads="1"/>
          </p:cNvSpPr>
          <p:nvPr/>
        </p:nvSpPr>
        <p:spPr bwMode="auto">
          <a:xfrm flipH="1">
            <a:off x="352425" y="1894473"/>
            <a:ext cx="8429625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pt-PT" sz="2500" b="1" dirty="0">
                <a:latin typeface="Arial" panose="020B0604020202020204" pitchFamily="34" charset="0"/>
                <a:cs typeface="Arial" panose="020B0604020202020204" pitchFamily="34" charset="0"/>
              </a:rPr>
              <a:t>Em 1789, </a:t>
            </a:r>
          </a:p>
          <a:p>
            <a:pPr algn="ctr"/>
            <a:r>
              <a:rPr lang="pt-PT" sz="2500" b="1" dirty="0">
                <a:latin typeface="Arial" panose="020B0604020202020204" pitchFamily="34" charset="0"/>
                <a:cs typeface="Arial" panose="020B0604020202020204" pitchFamily="34" charset="0"/>
              </a:rPr>
              <a:t>iniciara-se em França a </a:t>
            </a:r>
          </a:p>
          <a:p>
            <a:pPr algn="ctr"/>
            <a:r>
              <a:rPr lang="pt-PT" sz="2500" b="1" dirty="0">
                <a:latin typeface="Arial" panose="020B0604020202020204" pitchFamily="34" charset="0"/>
                <a:cs typeface="Arial" panose="020B0604020202020204" pitchFamily="34" charset="0"/>
              </a:rPr>
              <a:t>grande revolução liberal</a:t>
            </a:r>
          </a:p>
        </p:txBody>
      </p:sp>
    </p:spTree>
  </p:cSld>
  <p:clrMapOvr>
    <a:masterClrMapping/>
  </p:clrMapOvr>
  <p:transition spd="med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755576" y="432048"/>
            <a:ext cx="7776864" cy="6021288"/>
            <a:chOff x="755576" y="432048"/>
            <a:chExt cx="7776864" cy="6021288"/>
          </a:xfrm>
        </p:grpSpPr>
        <p:sp>
          <p:nvSpPr>
            <p:cNvPr id="39938" name="CaixaDeTexto 3"/>
            <p:cNvSpPr txBox="1">
              <a:spLocks noChangeArrowheads="1"/>
            </p:cNvSpPr>
            <p:nvPr/>
          </p:nvSpPr>
          <p:spPr bwMode="auto">
            <a:xfrm flipH="1">
              <a:off x="5290358" y="2348880"/>
              <a:ext cx="3242082" cy="2123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Insatisfeito com os resultados da primeira invasão,</a:t>
              </a:r>
            </a:p>
            <a:p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Napoleão Bonaparte ordena uma segunda, </a:t>
              </a:r>
            </a:p>
            <a:p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em 1809. </a:t>
              </a:r>
            </a:p>
          </p:txBody>
        </p:sp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432048"/>
              <a:ext cx="4534782" cy="6021288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55455" y="260648"/>
            <a:ext cx="7979746" cy="6264696"/>
            <a:chOff x="755455" y="260648"/>
            <a:chExt cx="7979746" cy="6264696"/>
          </a:xfrm>
        </p:grpSpPr>
        <p:grpSp>
          <p:nvGrpSpPr>
            <p:cNvPr id="2" name="Group 1"/>
            <p:cNvGrpSpPr/>
            <p:nvPr/>
          </p:nvGrpSpPr>
          <p:grpSpPr>
            <a:xfrm>
              <a:off x="755455" y="260648"/>
              <a:ext cx="7979746" cy="6264696"/>
              <a:chOff x="755455" y="260648"/>
              <a:chExt cx="7979746" cy="6264696"/>
            </a:xfrm>
          </p:grpSpPr>
          <p:sp>
            <p:nvSpPr>
              <p:cNvPr id="40962" name="CaixaDeTexto 3"/>
              <p:cNvSpPr txBox="1">
                <a:spLocks noChangeArrowheads="1"/>
              </p:cNvSpPr>
              <p:nvPr/>
            </p:nvSpPr>
            <p:spPr bwMode="auto">
              <a:xfrm flipH="1">
                <a:off x="4860032" y="2118915"/>
                <a:ext cx="3875169" cy="2462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r>
                  <a:rPr lang="pt-PT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Os exércitos napoleónicos, </a:t>
                </a:r>
              </a:p>
              <a:p>
                <a:r>
                  <a:rPr lang="pt-PT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desta vez comandados pelo marechal </a:t>
                </a:r>
                <a:r>
                  <a:rPr lang="pt-PT" sz="2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Soult</a:t>
                </a:r>
                <a:r>
                  <a:rPr lang="pt-PT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, entraram em Portugal a partir da Galiza, com o objetivo de conquistar </a:t>
                </a:r>
              </a:p>
              <a:p>
                <a:r>
                  <a:rPr lang="pt-PT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 Porto. </a:t>
                </a:r>
              </a:p>
            </p:txBody>
          </p:sp>
          <p:pic>
            <p:nvPicPr>
              <p:cNvPr id="5123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455" y="260648"/>
                <a:ext cx="4032569" cy="62646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" name="Rectângulo 3"/>
            <p:cNvSpPr>
              <a:spLocks noChangeArrowheads="1"/>
            </p:cNvSpPr>
            <p:nvPr/>
          </p:nvSpPr>
          <p:spPr bwMode="auto">
            <a:xfrm>
              <a:off x="925251" y="424740"/>
              <a:ext cx="623889" cy="338554"/>
            </a:xfrm>
            <a:prstGeom prst="rect">
              <a:avLst/>
            </a:prstGeom>
            <a:solidFill>
              <a:schemeClr val="bg2">
                <a:alpha val="62000"/>
              </a:schemeClr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pt-PT" sz="1600" b="1" dirty="0" err="1">
                  <a:solidFill>
                    <a:schemeClr val="bg1"/>
                  </a:solidFill>
                  <a:latin typeface="+mn-lt"/>
                </a:rPr>
                <a:t>Soult</a:t>
              </a:r>
              <a:endParaRPr lang="pt-PT" sz="1600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10621"/>
            <a:ext cx="9180512" cy="5420969"/>
          </a:xfrm>
          <a:prstGeom prst="rect">
            <a:avLst/>
          </a:prstGeom>
        </p:spPr>
      </p:pic>
      <p:sp>
        <p:nvSpPr>
          <p:cNvPr id="4" name="CaixaDeTexto 3"/>
          <p:cNvSpPr txBox="1">
            <a:spLocks noChangeArrowheads="1"/>
          </p:cNvSpPr>
          <p:nvPr/>
        </p:nvSpPr>
        <p:spPr bwMode="auto">
          <a:xfrm flipH="1">
            <a:off x="0" y="5445224"/>
            <a:ext cx="91440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pt-PT" sz="2200" b="1" dirty="0">
                <a:latin typeface="Arial" panose="020B0604020202020204" pitchFamily="34" charset="0"/>
                <a:cs typeface="Arial" panose="020B0604020202020204" pitchFamily="34" charset="0"/>
              </a:rPr>
              <a:t>A entrada das tropas invasoras no Porto levou à fuga precipitada da população e ao «desastre da ponte das barcas», na travessia do Douro para Gaia.</a:t>
            </a:r>
          </a:p>
        </p:txBody>
      </p:sp>
    </p:spTree>
    <p:extLst>
      <p:ext uri="{BB962C8B-B14F-4D97-AF65-F5344CB8AC3E}">
        <p14:creationId xmlns:p14="http://schemas.microsoft.com/office/powerpoint/2010/main" val="4038585784"/>
      </p:ext>
    </p:extLst>
  </p:cSld>
  <p:clrMapOvr>
    <a:masterClrMapping/>
  </p:clrMapOvr>
  <p:transition spd="med"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6271" y="-27384"/>
            <a:ext cx="10398335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1" name="CaixaDeTexto 3"/>
          <p:cNvSpPr txBox="1">
            <a:spLocks noChangeArrowheads="1"/>
          </p:cNvSpPr>
          <p:nvPr/>
        </p:nvSpPr>
        <p:spPr bwMode="auto">
          <a:xfrm flipH="1">
            <a:off x="4139952" y="262389"/>
            <a:ext cx="5112568" cy="1077218"/>
          </a:xfrm>
          <a:prstGeom prst="rect">
            <a:avLst/>
          </a:prstGeom>
          <a:solidFill>
            <a:schemeClr val="bg2">
              <a:alpha val="62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600" b="1" kern="0" dirty="0">
                <a:latin typeface="Arial"/>
              </a:rPr>
              <a:t>Baixo-relevo do escultor Teixeira Lopes (Pai) na Ribeira do Porto, lembrando o «desastre da ponte das barcas». Popularmente, este monumento é conhecido por «Alminhas da Ponte».</a:t>
            </a:r>
          </a:p>
        </p:txBody>
      </p:sp>
    </p:spTree>
  </p:cSld>
  <p:clrMapOvr>
    <a:masterClrMapping/>
  </p:clrMapOvr>
  <p:transition spd="med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539552" y="392623"/>
            <a:ext cx="7992888" cy="6120680"/>
            <a:chOff x="539552" y="392623"/>
            <a:chExt cx="7992888" cy="6120680"/>
          </a:xfrm>
        </p:grpSpPr>
        <p:sp>
          <p:nvSpPr>
            <p:cNvPr id="4" name="CaixaDeTexto 3"/>
            <p:cNvSpPr txBox="1">
              <a:spLocks noChangeArrowheads="1"/>
            </p:cNvSpPr>
            <p:nvPr/>
          </p:nvSpPr>
          <p:spPr bwMode="auto">
            <a:xfrm flipH="1">
              <a:off x="5220072" y="2702530"/>
              <a:ext cx="3312368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Tendo encontrado uma resistência muito melhor organizada, </a:t>
              </a:r>
              <a:r>
                <a:rPr lang="pt-PT" sz="2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Soult</a:t>
              </a:r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 optou por retirar.</a:t>
              </a:r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392623"/>
              <a:ext cx="4600511" cy="6120680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-2803" y="-5337"/>
            <a:ext cx="9149605" cy="6858000"/>
            <a:chOff x="-2803" y="-5337"/>
            <a:chExt cx="9149605" cy="6858000"/>
          </a:xfrm>
        </p:grpSpPr>
        <p:pic>
          <p:nvPicPr>
            <p:cNvPr id="27" name="Imagem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03" y="-5337"/>
              <a:ext cx="5382798" cy="6858000"/>
            </a:xfrm>
            <a:prstGeom prst="rect">
              <a:avLst/>
            </a:prstGeom>
          </p:spPr>
        </p:pic>
        <p:grpSp>
          <p:nvGrpSpPr>
            <p:cNvPr id="28" name="Group 27"/>
            <p:cNvGrpSpPr/>
            <p:nvPr/>
          </p:nvGrpSpPr>
          <p:grpSpPr>
            <a:xfrm>
              <a:off x="611560" y="836712"/>
              <a:ext cx="8535242" cy="3237023"/>
              <a:chOff x="608757" y="832644"/>
              <a:chExt cx="8535242" cy="3237023"/>
            </a:xfrm>
          </p:grpSpPr>
          <p:grpSp>
            <p:nvGrpSpPr>
              <p:cNvPr id="29" name="Grupo 21"/>
              <p:cNvGrpSpPr/>
              <p:nvPr/>
            </p:nvGrpSpPr>
            <p:grpSpPr>
              <a:xfrm>
                <a:off x="608757" y="832644"/>
                <a:ext cx="8535242" cy="3237023"/>
                <a:chOff x="611560" y="810597"/>
                <a:chExt cx="8535242" cy="3237023"/>
              </a:xfrm>
            </p:grpSpPr>
            <p:grpSp>
              <p:nvGrpSpPr>
                <p:cNvPr id="32" name="Grupo 13"/>
                <p:cNvGrpSpPr/>
                <p:nvPr/>
              </p:nvGrpSpPr>
              <p:grpSpPr>
                <a:xfrm>
                  <a:off x="1908812" y="810597"/>
                  <a:ext cx="7237990" cy="1394267"/>
                  <a:chOff x="1908812" y="810597"/>
                  <a:chExt cx="7237990" cy="1394267"/>
                </a:xfrm>
              </p:grpSpPr>
              <p:sp>
                <p:nvSpPr>
                  <p:cNvPr id="35" name="Oval 34"/>
                  <p:cNvSpPr/>
                  <p:nvPr/>
                </p:nvSpPr>
                <p:spPr>
                  <a:xfrm>
                    <a:off x="2483768" y="2132856"/>
                    <a:ext cx="72008" cy="72008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  <p:sp>
                <p:nvSpPr>
                  <p:cNvPr id="36" name="CaixaDeTexto 12"/>
                  <p:cNvSpPr txBox="1"/>
                  <p:nvPr/>
                </p:nvSpPr>
                <p:spPr>
                  <a:xfrm>
                    <a:off x="1908812" y="1918248"/>
                    <a:ext cx="782587" cy="25391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pt-PT" sz="1050" b="1" dirty="0">
                        <a:latin typeface="Arial Black" panose="020B0A04020102020204" pitchFamily="34" charset="0"/>
                        <a:cs typeface="Arial" panose="020B0604020202020204" pitchFamily="34" charset="0"/>
                      </a:rPr>
                      <a:t>Almeida</a:t>
                    </a:r>
                  </a:p>
                </p:txBody>
              </p:sp>
              <p:sp>
                <p:nvSpPr>
                  <p:cNvPr id="37" name="CaixaDeTexto 20"/>
                  <p:cNvSpPr txBox="1">
                    <a:spLocks noChangeArrowheads="1"/>
                  </p:cNvSpPr>
                  <p:nvPr/>
                </p:nvSpPr>
                <p:spPr bwMode="auto">
                  <a:xfrm flipH="1">
                    <a:off x="5382797" y="810597"/>
                    <a:ext cx="3764005" cy="116955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algn="ctr"/>
                    <a:r>
                      <a:rPr lang="pt-PT" sz="25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TERCEIRA</a:t>
                    </a:r>
                  </a:p>
                  <a:p>
                    <a:pPr algn="ctr"/>
                    <a:r>
                      <a:rPr lang="pt-PT" sz="25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INVASÃO</a:t>
                    </a:r>
                  </a:p>
                  <a:p>
                    <a:pPr algn="ctr"/>
                    <a:r>
                      <a:rPr lang="pt-PT" sz="20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(1810-1811)</a:t>
                    </a:r>
                  </a:p>
                </p:txBody>
              </p:sp>
            </p:grpSp>
            <p:sp>
              <p:nvSpPr>
                <p:cNvPr id="33" name="CaixaDeTexto 24"/>
                <p:cNvSpPr txBox="1"/>
                <p:nvPr/>
              </p:nvSpPr>
              <p:spPr>
                <a:xfrm>
                  <a:off x="739229" y="3786864"/>
                  <a:ext cx="1221809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PT" sz="1050" b="1" dirty="0">
                      <a:latin typeface="Arial Black" panose="020B0A04020102020204" pitchFamily="34" charset="0"/>
                      <a:cs typeface="Arial" panose="020B0604020202020204" pitchFamily="34" charset="0"/>
                    </a:rPr>
                    <a:t>Torres Vedras</a:t>
                  </a:r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611560" y="3930988"/>
                  <a:ext cx="144016" cy="116632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</p:grpSp>
          <p:sp>
            <p:nvSpPr>
              <p:cNvPr id="30" name="CaixaDeTexto 24"/>
              <p:cNvSpPr txBox="1"/>
              <p:nvPr/>
            </p:nvSpPr>
            <p:spPr>
              <a:xfrm>
                <a:off x="1231637" y="3136900"/>
                <a:ext cx="786384" cy="253916"/>
              </a:xfrm>
              <a:prstGeom prst="rect">
                <a:avLst/>
              </a:prstGeom>
              <a:solidFill>
                <a:srgbClr val="FEFEFE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pt-PT" sz="1050" b="1" dirty="0">
                    <a:latin typeface="Arial Black" panose="020B0A04020102020204" pitchFamily="34" charset="0"/>
                    <a:cs typeface="Arial" panose="020B0604020202020204" pitchFamily="34" charset="0"/>
                  </a:rPr>
                  <a:t>Redinha</a:t>
                </a:r>
              </a:p>
            </p:txBody>
          </p:sp>
        </p:grpSp>
      </p:grpSp>
      <p:sp>
        <p:nvSpPr>
          <p:cNvPr id="23" name="Forma livre 30"/>
          <p:cNvSpPr/>
          <p:nvPr/>
        </p:nvSpPr>
        <p:spPr>
          <a:xfrm>
            <a:off x="701713" y="2158971"/>
            <a:ext cx="2544269" cy="1780966"/>
          </a:xfrm>
          <a:custGeom>
            <a:avLst/>
            <a:gdLst>
              <a:gd name="connsiteX0" fmla="*/ 2544269 w 2544269"/>
              <a:gd name="connsiteY0" fmla="*/ 278020 h 1780966"/>
              <a:gd name="connsiteX1" fmla="*/ 2294887 w 2544269"/>
              <a:gd name="connsiteY1" fmla="*/ 111765 h 1780966"/>
              <a:gd name="connsiteX2" fmla="*/ 2128633 w 2544269"/>
              <a:gd name="connsiteY2" fmla="*/ 4887 h 1780966"/>
              <a:gd name="connsiteX3" fmla="*/ 1938628 w 2544269"/>
              <a:gd name="connsiteY3" fmla="*/ 16762 h 1780966"/>
              <a:gd name="connsiteX4" fmla="*/ 1190482 w 2544269"/>
              <a:gd name="connsiteY4" fmla="*/ 88014 h 1780966"/>
              <a:gd name="connsiteX5" fmla="*/ 1297360 w 2544269"/>
              <a:gd name="connsiteY5" fmla="*/ 147391 h 1780966"/>
              <a:gd name="connsiteX6" fmla="*/ 941100 w 2544269"/>
              <a:gd name="connsiteY6" fmla="*/ 254269 h 1780966"/>
              <a:gd name="connsiteX7" fmla="*/ 727345 w 2544269"/>
              <a:gd name="connsiteY7" fmla="*/ 325521 h 1780966"/>
              <a:gd name="connsiteX8" fmla="*/ 656093 w 2544269"/>
              <a:gd name="connsiteY8" fmla="*/ 361147 h 1780966"/>
              <a:gd name="connsiteX9" fmla="*/ 679843 w 2544269"/>
              <a:gd name="connsiteY9" fmla="*/ 515526 h 1780966"/>
              <a:gd name="connsiteX10" fmla="*/ 620467 w 2544269"/>
              <a:gd name="connsiteY10" fmla="*/ 681781 h 1780966"/>
              <a:gd name="connsiteX11" fmla="*/ 572965 w 2544269"/>
              <a:gd name="connsiteY11" fmla="*/ 764908 h 1780966"/>
              <a:gd name="connsiteX12" fmla="*/ 359210 w 2544269"/>
              <a:gd name="connsiteY12" fmla="*/ 1156794 h 1780966"/>
              <a:gd name="connsiteX13" fmla="*/ 2950 w 2544269"/>
              <a:gd name="connsiteY13" fmla="*/ 1774310 h 1780966"/>
              <a:gd name="connsiteX14" fmla="*/ 572965 w 2544269"/>
              <a:gd name="connsiteY14" fmla="*/ 729282 h 1780966"/>
              <a:gd name="connsiteX15" fmla="*/ 644217 w 2544269"/>
              <a:gd name="connsiteY15" fmla="*/ 610529 h 1780966"/>
              <a:gd name="connsiteX16" fmla="*/ 656093 w 2544269"/>
              <a:gd name="connsiteY16" fmla="*/ 515526 h 1780966"/>
              <a:gd name="connsiteX17" fmla="*/ 822347 w 2544269"/>
              <a:gd name="connsiteY17" fmla="*/ 622404 h 1780966"/>
              <a:gd name="connsiteX18" fmla="*/ 1131106 w 2544269"/>
              <a:gd name="connsiteY18" fmla="*/ 420523 h 1780966"/>
              <a:gd name="connsiteX19" fmla="*/ 1677371 w 2544269"/>
              <a:gd name="connsiteY19" fmla="*/ 40513 h 1780966"/>
              <a:gd name="connsiteX20" fmla="*/ 1665495 w 2544269"/>
              <a:gd name="connsiteY20" fmla="*/ 64264 h 1780966"/>
              <a:gd name="connsiteX21" fmla="*/ 1796124 w 2544269"/>
              <a:gd name="connsiteY21" fmla="*/ 254269 h 1780966"/>
              <a:gd name="connsiteX22" fmla="*/ 1819875 w 2544269"/>
              <a:gd name="connsiteY22" fmla="*/ 349271 h 1780966"/>
              <a:gd name="connsiteX23" fmla="*/ 1867376 w 2544269"/>
              <a:gd name="connsiteY23" fmla="*/ 408648 h 1780966"/>
              <a:gd name="connsiteX24" fmla="*/ 2188010 w 2544269"/>
              <a:gd name="connsiteY24" fmla="*/ 349271 h 1780966"/>
              <a:gd name="connsiteX25" fmla="*/ 2544269 w 2544269"/>
              <a:gd name="connsiteY25" fmla="*/ 278020 h 178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544269" h="1780966">
                <a:moveTo>
                  <a:pt x="2544269" y="278020"/>
                </a:moveTo>
                <a:lnTo>
                  <a:pt x="2294887" y="111765"/>
                </a:lnTo>
                <a:cubicBezTo>
                  <a:pt x="2225614" y="66243"/>
                  <a:pt x="2188009" y="20721"/>
                  <a:pt x="2128633" y="4887"/>
                </a:cubicBezTo>
                <a:cubicBezTo>
                  <a:pt x="2069257" y="-10947"/>
                  <a:pt x="1938628" y="16762"/>
                  <a:pt x="1938628" y="16762"/>
                </a:cubicBezTo>
                <a:cubicBezTo>
                  <a:pt x="1782270" y="30616"/>
                  <a:pt x="1297360" y="66243"/>
                  <a:pt x="1190482" y="88014"/>
                </a:cubicBezTo>
                <a:cubicBezTo>
                  <a:pt x="1083604" y="109785"/>
                  <a:pt x="1338924" y="119682"/>
                  <a:pt x="1297360" y="147391"/>
                </a:cubicBezTo>
                <a:cubicBezTo>
                  <a:pt x="1255796" y="175100"/>
                  <a:pt x="1036102" y="224581"/>
                  <a:pt x="941100" y="254269"/>
                </a:cubicBezTo>
                <a:cubicBezTo>
                  <a:pt x="846098" y="283957"/>
                  <a:pt x="774846" y="307708"/>
                  <a:pt x="727345" y="325521"/>
                </a:cubicBezTo>
                <a:cubicBezTo>
                  <a:pt x="679844" y="343334"/>
                  <a:pt x="664010" y="329479"/>
                  <a:pt x="656093" y="361147"/>
                </a:cubicBezTo>
                <a:cubicBezTo>
                  <a:pt x="648176" y="392815"/>
                  <a:pt x="685781" y="462087"/>
                  <a:pt x="679843" y="515526"/>
                </a:cubicBezTo>
                <a:cubicBezTo>
                  <a:pt x="673905" y="568965"/>
                  <a:pt x="638280" y="640217"/>
                  <a:pt x="620467" y="681781"/>
                </a:cubicBezTo>
                <a:cubicBezTo>
                  <a:pt x="602654" y="723345"/>
                  <a:pt x="616508" y="685739"/>
                  <a:pt x="572965" y="764908"/>
                </a:cubicBezTo>
                <a:cubicBezTo>
                  <a:pt x="529422" y="844077"/>
                  <a:pt x="454212" y="988560"/>
                  <a:pt x="359210" y="1156794"/>
                </a:cubicBezTo>
                <a:cubicBezTo>
                  <a:pt x="264208" y="1325028"/>
                  <a:pt x="-32676" y="1845562"/>
                  <a:pt x="2950" y="1774310"/>
                </a:cubicBezTo>
                <a:cubicBezTo>
                  <a:pt x="38576" y="1703058"/>
                  <a:pt x="466087" y="923245"/>
                  <a:pt x="572965" y="729282"/>
                </a:cubicBezTo>
                <a:cubicBezTo>
                  <a:pt x="679843" y="535319"/>
                  <a:pt x="630362" y="646155"/>
                  <a:pt x="644217" y="610529"/>
                </a:cubicBezTo>
                <a:cubicBezTo>
                  <a:pt x="658072" y="574903"/>
                  <a:pt x="626405" y="513547"/>
                  <a:pt x="656093" y="515526"/>
                </a:cubicBezTo>
                <a:cubicBezTo>
                  <a:pt x="685781" y="517505"/>
                  <a:pt x="743178" y="638238"/>
                  <a:pt x="822347" y="622404"/>
                </a:cubicBezTo>
                <a:cubicBezTo>
                  <a:pt x="901516" y="606570"/>
                  <a:pt x="988602" y="517505"/>
                  <a:pt x="1131106" y="420523"/>
                </a:cubicBezTo>
                <a:cubicBezTo>
                  <a:pt x="1273610" y="323541"/>
                  <a:pt x="1588306" y="99889"/>
                  <a:pt x="1677371" y="40513"/>
                </a:cubicBezTo>
                <a:cubicBezTo>
                  <a:pt x="1766436" y="-18863"/>
                  <a:pt x="1645703" y="28638"/>
                  <a:pt x="1665495" y="64264"/>
                </a:cubicBezTo>
                <a:cubicBezTo>
                  <a:pt x="1685287" y="99890"/>
                  <a:pt x="1770394" y="206768"/>
                  <a:pt x="1796124" y="254269"/>
                </a:cubicBezTo>
                <a:cubicBezTo>
                  <a:pt x="1821854" y="301770"/>
                  <a:pt x="1808000" y="323541"/>
                  <a:pt x="1819875" y="349271"/>
                </a:cubicBezTo>
                <a:cubicBezTo>
                  <a:pt x="1831750" y="375001"/>
                  <a:pt x="1806020" y="408648"/>
                  <a:pt x="1867376" y="408648"/>
                </a:cubicBezTo>
                <a:cubicBezTo>
                  <a:pt x="1928732" y="408648"/>
                  <a:pt x="2188010" y="349271"/>
                  <a:pt x="2188010" y="349271"/>
                </a:cubicBezTo>
                <a:lnTo>
                  <a:pt x="2544269" y="278020"/>
                </a:lnTo>
                <a:close/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39863275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663613" y="260648"/>
            <a:ext cx="8300875" cy="6264696"/>
            <a:chOff x="663613" y="260648"/>
            <a:chExt cx="8300875" cy="6264696"/>
          </a:xfrm>
        </p:grpSpPr>
        <p:sp>
          <p:nvSpPr>
            <p:cNvPr id="46082" name="CaixaDeTexto 3"/>
            <p:cNvSpPr txBox="1">
              <a:spLocks noChangeArrowheads="1"/>
            </p:cNvSpPr>
            <p:nvPr/>
          </p:nvSpPr>
          <p:spPr bwMode="auto">
            <a:xfrm flipH="1">
              <a:off x="4788024" y="2492375"/>
              <a:ext cx="4176464" cy="2462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Em 1810, Napoleão decidiu uma terceira invasão</a:t>
              </a:r>
            </a:p>
            <a:p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de Portugal. Entregou</a:t>
              </a:r>
            </a:p>
            <a:p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o comando ao marechal André </a:t>
              </a:r>
              <a:r>
                <a:rPr lang="pt-PT" sz="2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Massena</a:t>
              </a:r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, a quem chamava </a:t>
              </a:r>
              <a:r>
                <a:rPr lang="pt-PT" sz="2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«</a:t>
              </a:r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o filho querido</a:t>
              </a:r>
            </a:p>
            <a:p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da vitória». </a:t>
              </a:r>
            </a:p>
          </p:txBody>
        </p:sp>
        <p:pic>
          <p:nvPicPr>
            <p:cNvPr id="46083" name="Imagem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613" y="260648"/>
              <a:ext cx="4053201" cy="6264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84" name="CaixaDeTexto 3"/>
            <p:cNvSpPr txBox="1">
              <a:spLocks noChangeArrowheads="1"/>
            </p:cNvSpPr>
            <p:nvPr/>
          </p:nvSpPr>
          <p:spPr bwMode="auto">
            <a:xfrm>
              <a:off x="3491880" y="426150"/>
              <a:ext cx="936104" cy="338554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PT" sz="1600" b="1" dirty="0" err="1">
                  <a:latin typeface="+mn-lt"/>
                </a:rPr>
                <a:t>Massena</a:t>
              </a:r>
              <a:endParaRPr lang="pt-PT" sz="1600" b="1" dirty="0">
                <a:latin typeface="+mn-lt"/>
              </a:endParaRPr>
            </a:p>
          </p:txBody>
        </p:sp>
      </p:grpSp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33628" y="288032"/>
            <a:ext cx="8558852" cy="6237312"/>
            <a:chOff x="333628" y="288032"/>
            <a:chExt cx="8558852" cy="6237312"/>
          </a:xfrm>
        </p:grpSpPr>
        <p:grpSp>
          <p:nvGrpSpPr>
            <p:cNvPr id="2" name="Group 1"/>
            <p:cNvGrpSpPr/>
            <p:nvPr/>
          </p:nvGrpSpPr>
          <p:grpSpPr>
            <a:xfrm>
              <a:off x="333628" y="288032"/>
              <a:ext cx="8558852" cy="6237312"/>
              <a:chOff x="333628" y="288032"/>
              <a:chExt cx="8558852" cy="6237312"/>
            </a:xfrm>
          </p:grpSpPr>
          <p:sp>
            <p:nvSpPr>
              <p:cNvPr id="46082" name="CaixaDeTexto 3"/>
              <p:cNvSpPr txBox="1">
                <a:spLocks noChangeArrowheads="1"/>
              </p:cNvSpPr>
              <p:nvPr/>
            </p:nvSpPr>
            <p:spPr bwMode="auto">
              <a:xfrm flipH="1">
                <a:off x="5508104" y="1290240"/>
                <a:ext cx="3384376" cy="4154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r>
                  <a:rPr lang="pt-PT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Napoleão considerava de tal modo decisiva esta nova invasão que, para além de </a:t>
                </a:r>
                <a:r>
                  <a:rPr lang="pt-PT" sz="2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Massena</a:t>
                </a:r>
                <a:r>
                  <a:rPr lang="pt-PT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, ordenou que viessem outros importantes chefes militares, como o general Junot</a:t>
                </a:r>
              </a:p>
              <a:p>
                <a:r>
                  <a:rPr lang="pt-PT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 o marechal </a:t>
                </a:r>
              </a:p>
              <a:p>
                <a:r>
                  <a:rPr lang="pt-PT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Michel </a:t>
                </a:r>
                <a:r>
                  <a:rPr lang="pt-PT" sz="2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Ney</a:t>
                </a:r>
                <a:r>
                  <a:rPr lang="pt-PT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, «o bravo entre os bravos</a:t>
                </a:r>
                <a:r>
                  <a:rPr lang="pt-PT" sz="2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»</a:t>
                </a:r>
                <a:r>
                  <a:rPr lang="pt-PT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pt-PT" sz="2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PT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segundo Napoleão.</a:t>
                </a:r>
              </a:p>
            </p:txBody>
          </p:sp>
          <p:pic>
            <p:nvPicPr>
              <p:cNvPr id="614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3628" y="288032"/>
                <a:ext cx="5102468" cy="62373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" name="Rectângulo 3"/>
            <p:cNvSpPr>
              <a:spLocks noChangeArrowheads="1"/>
            </p:cNvSpPr>
            <p:nvPr/>
          </p:nvSpPr>
          <p:spPr bwMode="auto">
            <a:xfrm>
              <a:off x="3974227" y="488866"/>
              <a:ext cx="1033552" cy="584775"/>
            </a:xfrm>
            <a:prstGeom prst="rect">
              <a:avLst/>
            </a:prstGeom>
            <a:solidFill>
              <a:schemeClr val="bg2">
                <a:alpha val="62000"/>
              </a:schemeClr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PT" sz="1600" b="1" dirty="0">
                  <a:solidFill>
                    <a:schemeClr val="bg1"/>
                  </a:solidFill>
                  <a:latin typeface="+mn-lt"/>
                </a:rPr>
                <a:t>Marechal </a:t>
              </a:r>
            </a:p>
            <a:p>
              <a:pPr algn="ctr"/>
              <a:r>
                <a:rPr lang="pt-PT" sz="1600" b="1" dirty="0" err="1">
                  <a:solidFill>
                    <a:schemeClr val="bg1"/>
                  </a:solidFill>
                  <a:latin typeface="+mn-lt"/>
                </a:rPr>
                <a:t>Ney</a:t>
              </a:r>
              <a:endParaRPr lang="pt-PT" sz="1600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6589903"/>
      </p:ext>
    </p:extLst>
  </p:cSld>
  <p:clrMapOvr>
    <a:masterClrMapping/>
  </p:clrMapOvr>
  <p:transition spd="med" advTm="12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29055"/>
            <a:ext cx="8964488" cy="6482391"/>
            <a:chOff x="0" y="-29055"/>
            <a:chExt cx="8964488" cy="6482391"/>
          </a:xfrm>
        </p:grpSpPr>
        <p:grpSp>
          <p:nvGrpSpPr>
            <p:cNvPr id="6" name="Grupo 5"/>
            <p:cNvGrpSpPr/>
            <p:nvPr/>
          </p:nvGrpSpPr>
          <p:grpSpPr>
            <a:xfrm>
              <a:off x="107826" y="871858"/>
              <a:ext cx="8856662" cy="5581478"/>
              <a:chOff x="107826" y="871858"/>
              <a:chExt cx="8856662" cy="5581478"/>
            </a:xfrm>
          </p:grpSpPr>
          <p:sp>
            <p:nvSpPr>
              <p:cNvPr id="44034" name="CaixaDeTexto 3"/>
              <p:cNvSpPr txBox="1">
                <a:spLocks noChangeArrowheads="1"/>
              </p:cNvSpPr>
              <p:nvPr/>
            </p:nvSpPr>
            <p:spPr bwMode="auto">
              <a:xfrm flipH="1">
                <a:off x="107826" y="5345340"/>
                <a:ext cx="8856662" cy="11079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pt-PT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Os exércitos de </a:t>
                </a:r>
                <a:r>
                  <a:rPr lang="pt-PT" sz="2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Massena</a:t>
                </a:r>
                <a:r>
                  <a:rPr lang="pt-PT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entraram pela Beira Alta.</a:t>
                </a:r>
              </a:p>
              <a:p>
                <a:pPr algn="ctr"/>
                <a:r>
                  <a:rPr lang="pt-PT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 praça fortificada de Almeida ofereceu resistência e foi severamente bombardeada pela artilharia francesa.</a:t>
                </a:r>
              </a:p>
            </p:txBody>
          </p:sp>
          <p:pic>
            <p:nvPicPr>
              <p:cNvPr id="5" name="Imagem 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87"/>
              <a:stretch/>
            </p:blipFill>
            <p:spPr>
              <a:xfrm>
                <a:off x="305165" y="871858"/>
                <a:ext cx="8192909" cy="4429350"/>
              </a:xfrm>
              <a:prstGeom prst="rect">
                <a:avLst/>
              </a:prstGeom>
            </p:spPr>
          </p:pic>
        </p:grpSp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9055"/>
              <a:ext cx="2752364" cy="1875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Oval 10"/>
            <p:cNvSpPr/>
            <p:nvPr/>
          </p:nvSpPr>
          <p:spPr>
            <a:xfrm>
              <a:off x="869988" y="848740"/>
              <a:ext cx="506194" cy="27817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2063445856"/>
      </p:ext>
    </p:extLst>
  </p:cSld>
  <p:clrMapOvr>
    <a:masterClrMapping/>
  </p:clrMapOvr>
  <p:transition spd="med" advClick="0" advTm="10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352828" y="288032"/>
            <a:ext cx="8467644" cy="6165304"/>
            <a:chOff x="352828" y="288032"/>
            <a:chExt cx="8467644" cy="6165304"/>
          </a:xfrm>
        </p:grpSpPr>
        <p:grpSp>
          <p:nvGrpSpPr>
            <p:cNvPr id="2" name="Grupo 1"/>
            <p:cNvGrpSpPr/>
            <p:nvPr/>
          </p:nvGrpSpPr>
          <p:grpSpPr>
            <a:xfrm>
              <a:off x="352828" y="288032"/>
              <a:ext cx="4795236" cy="6165304"/>
              <a:chOff x="352828" y="288032"/>
              <a:chExt cx="4795236" cy="6165304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828" y="288032"/>
                <a:ext cx="4795236" cy="6165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CaixaDeTexto 3"/>
              <p:cNvSpPr txBox="1">
                <a:spLocks noChangeArrowheads="1"/>
              </p:cNvSpPr>
              <p:nvPr/>
            </p:nvSpPr>
            <p:spPr bwMode="auto">
              <a:xfrm>
                <a:off x="3635895" y="476672"/>
                <a:ext cx="1312175" cy="584775"/>
              </a:xfrm>
              <a:prstGeom prst="rect">
                <a:avLst/>
              </a:prstGeom>
              <a:solidFill>
                <a:schemeClr val="bg2">
                  <a:alpha val="62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pt-PT" sz="1600" b="1" dirty="0">
                    <a:solidFill>
                      <a:schemeClr val="bg1"/>
                    </a:solidFill>
                    <a:latin typeface="+mn-lt"/>
                  </a:rPr>
                  <a:t>General Wellington</a:t>
                </a:r>
              </a:p>
            </p:txBody>
          </p:sp>
        </p:grpSp>
        <p:sp>
          <p:nvSpPr>
            <p:cNvPr id="3" name="Rectângulo 2"/>
            <p:cNvSpPr/>
            <p:nvPr/>
          </p:nvSpPr>
          <p:spPr>
            <a:xfrm>
              <a:off x="5220072" y="1607309"/>
              <a:ext cx="3600400" cy="3477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Prevendo a nova invasão, Wellington mandara fortificar a península de Lisboa com três poderosas linhas defensivas: as linhas de Torres Vedras, constituídas por dezenas de fortes, armados com 427 peças de artilharia.</a:t>
              </a:r>
            </a:p>
          </p:txBody>
        </p:sp>
      </p:grpSp>
    </p:spTree>
  </p:cSld>
  <p:clrMapOvr>
    <a:masterClrMapping/>
  </p:clrMapOvr>
  <p:transition spd="med" advClick="0"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o 1"/>
          <p:cNvGrpSpPr/>
          <p:nvPr/>
        </p:nvGrpSpPr>
        <p:grpSpPr>
          <a:xfrm>
            <a:off x="0" y="0"/>
            <a:ext cx="8748463" cy="6858000"/>
            <a:chOff x="0" y="0"/>
            <a:chExt cx="8748463" cy="6858000"/>
          </a:xfrm>
        </p:grpSpPr>
        <p:sp>
          <p:nvSpPr>
            <p:cNvPr id="7" name="CaixaDeTexto 3"/>
            <p:cNvSpPr txBox="1">
              <a:spLocks noChangeArrowheads="1"/>
            </p:cNvSpPr>
            <p:nvPr/>
          </p:nvSpPr>
          <p:spPr bwMode="auto">
            <a:xfrm flipH="1">
              <a:off x="5618510" y="1996385"/>
              <a:ext cx="3129953" cy="2800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Depois de </a:t>
              </a:r>
            </a:p>
            <a:p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uma fase conturbada</a:t>
              </a:r>
            </a:p>
            <a:p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da Revolução, em 1799 chegou ao poder um jovem general muito prestigiado,</a:t>
              </a:r>
            </a:p>
            <a:p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Napoleão Bonaparte.</a:t>
              </a:r>
            </a:p>
          </p:txBody>
        </p:sp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525244" cy="6858000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13398"/>
            <a:ext cx="9144000" cy="7234813"/>
            <a:chOff x="0" y="-113398"/>
            <a:chExt cx="9144000" cy="7234813"/>
          </a:xfrm>
        </p:grpSpPr>
        <p:grpSp>
          <p:nvGrpSpPr>
            <p:cNvPr id="2" name="Grupo 1"/>
            <p:cNvGrpSpPr/>
            <p:nvPr/>
          </p:nvGrpSpPr>
          <p:grpSpPr>
            <a:xfrm>
              <a:off x="0" y="-113398"/>
              <a:ext cx="9144000" cy="7234813"/>
              <a:chOff x="0" y="-113398"/>
              <a:chExt cx="9144000" cy="7234813"/>
            </a:xfrm>
          </p:grpSpPr>
          <p:pic>
            <p:nvPicPr>
              <p:cNvPr id="48130" name="Imagem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-113398"/>
                <a:ext cx="9144000" cy="7234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131" name="CaixaDeTexto 3"/>
              <p:cNvSpPr txBox="1">
                <a:spLocks noChangeArrowheads="1"/>
              </p:cNvSpPr>
              <p:nvPr/>
            </p:nvSpPr>
            <p:spPr bwMode="auto">
              <a:xfrm>
                <a:off x="6084168" y="23321"/>
                <a:ext cx="2753455" cy="338554"/>
              </a:xfrm>
              <a:prstGeom prst="rect">
                <a:avLst/>
              </a:prstGeom>
              <a:solidFill>
                <a:schemeClr val="bg2">
                  <a:alpha val="62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r" eaLnBrk="1" hangingPunct="1"/>
                <a:r>
                  <a:rPr lang="pt-PT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Linhas de Torres Vedras</a:t>
                </a:r>
              </a:p>
            </p:txBody>
          </p:sp>
          <p:sp>
            <p:nvSpPr>
              <p:cNvPr id="4" name="CaixaDeTexto 3"/>
              <p:cNvSpPr txBox="1">
                <a:spLocks noChangeArrowheads="1"/>
              </p:cNvSpPr>
              <p:nvPr/>
            </p:nvSpPr>
            <p:spPr bwMode="auto">
              <a:xfrm>
                <a:off x="4925628" y="4509120"/>
                <a:ext cx="795026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pt-PT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Estuário</a:t>
                </a:r>
              </a:p>
              <a:p>
                <a:pPr algn="ctr" eaLnBrk="1" hangingPunct="1"/>
                <a:r>
                  <a:rPr lang="pt-PT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do Tejo</a:t>
                </a:r>
              </a:p>
            </p:txBody>
          </p:sp>
        </p:grpSp>
        <p:cxnSp>
          <p:nvCxnSpPr>
            <p:cNvPr id="9" name="Straight Connector 8"/>
            <p:cNvCxnSpPr/>
            <p:nvPr/>
          </p:nvCxnSpPr>
          <p:spPr>
            <a:xfrm>
              <a:off x="6228184" y="192598"/>
              <a:ext cx="432048" cy="0"/>
            </a:xfrm>
            <a:prstGeom prst="line">
              <a:avLst/>
            </a:prstGeom>
            <a:ln w="508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 advTm="90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36512" y="692696"/>
            <a:ext cx="8928990" cy="5616624"/>
            <a:chOff x="-36512" y="692696"/>
            <a:chExt cx="8928990" cy="5616624"/>
          </a:xfrm>
        </p:grpSpPr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512" y="692696"/>
              <a:ext cx="6656395" cy="5616624"/>
            </a:xfrm>
            <a:prstGeom prst="rect">
              <a:avLst/>
            </a:prstGeom>
          </p:spPr>
        </p:pic>
        <p:sp>
          <p:nvSpPr>
            <p:cNvPr id="27" name="CaixaDeTexto 3"/>
            <p:cNvSpPr txBox="1">
              <a:spLocks noChangeArrowheads="1"/>
            </p:cNvSpPr>
            <p:nvPr/>
          </p:nvSpPr>
          <p:spPr bwMode="auto">
            <a:xfrm flipH="1">
              <a:off x="6516215" y="1751325"/>
              <a:ext cx="2376263" cy="3477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Antes de </a:t>
              </a:r>
            </a:p>
            <a:p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se retirar para trás das Linhas </a:t>
              </a:r>
            </a:p>
            <a:p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de Torres, </a:t>
              </a:r>
            </a:p>
            <a:p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o exército </a:t>
              </a:r>
            </a:p>
            <a:p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anglo-luso travou e venceu a batalha do Buçaco contra os Franceses.</a:t>
              </a:r>
            </a:p>
          </p:txBody>
        </p:sp>
      </p:grpSp>
    </p:spTree>
  </p:cSld>
  <p:clrMapOvr>
    <a:masterClrMapping/>
  </p:clrMapOvr>
  <p:transition spd="med" advClick="0" advTm="80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70" y="-14054"/>
            <a:ext cx="9178942" cy="6872054"/>
            <a:chOff x="1570" y="-14054"/>
            <a:chExt cx="9178942" cy="6872054"/>
          </a:xfrm>
        </p:grpSpPr>
        <p:grpSp>
          <p:nvGrpSpPr>
            <p:cNvPr id="5" name="Grupo 4"/>
            <p:cNvGrpSpPr/>
            <p:nvPr/>
          </p:nvGrpSpPr>
          <p:grpSpPr>
            <a:xfrm>
              <a:off x="1570" y="-14054"/>
              <a:ext cx="9178942" cy="6872054"/>
              <a:chOff x="1570" y="-14054"/>
              <a:chExt cx="9178942" cy="6872054"/>
            </a:xfrm>
          </p:grpSpPr>
          <p:grpSp>
            <p:nvGrpSpPr>
              <p:cNvPr id="2" name="Grupo 1"/>
              <p:cNvGrpSpPr/>
              <p:nvPr/>
            </p:nvGrpSpPr>
            <p:grpSpPr>
              <a:xfrm>
                <a:off x="1570" y="0"/>
                <a:ext cx="9140860" cy="6858000"/>
                <a:chOff x="1570" y="0"/>
                <a:chExt cx="9140860" cy="6858000"/>
              </a:xfrm>
            </p:grpSpPr>
            <p:pic>
              <p:nvPicPr>
                <p:cNvPr id="4" name="Imagem 3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70" y="0"/>
                  <a:ext cx="9140860" cy="6858000"/>
                </a:xfrm>
                <a:prstGeom prst="rect">
                  <a:avLst/>
                </a:prstGeom>
              </p:spPr>
            </p:pic>
            <p:sp>
              <p:nvSpPr>
                <p:cNvPr id="6" name="CaixaDeTexto 3"/>
                <p:cNvSpPr txBox="1">
                  <a:spLocks noChangeArrowheads="1"/>
                </p:cNvSpPr>
                <p:nvPr/>
              </p:nvSpPr>
              <p:spPr bwMode="auto">
                <a:xfrm>
                  <a:off x="180565" y="179929"/>
                  <a:ext cx="1799147" cy="584775"/>
                </a:xfrm>
                <a:prstGeom prst="rect">
                  <a:avLst/>
                </a:prstGeom>
                <a:solidFill>
                  <a:srgbClr val="FFFFFF">
                    <a:alpha val="62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pt-PT" sz="1600" b="1" dirty="0">
                      <a:latin typeface="+mn-lt"/>
                    </a:rPr>
                    <a:t>Batalha do Buçaco </a:t>
                  </a:r>
                </a:p>
                <a:p>
                  <a:pPr algn="ctr" eaLnBrk="1" hangingPunct="1"/>
                  <a:r>
                    <a:rPr lang="pt-PT" sz="1600" b="1" dirty="0">
                      <a:latin typeface="+mn-lt"/>
                    </a:rPr>
                    <a:t>(1810)</a:t>
                  </a:r>
                </a:p>
              </p:txBody>
            </p:sp>
          </p:grpSp>
          <p:pic>
            <p:nvPicPr>
              <p:cNvPr id="5123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07242" y="-14054"/>
                <a:ext cx="3573270" cy="2434942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sp>
          <p:nvSpPr>
            <p:cNvPr id="8" name="Estrela de 7 Pontas 7"/>
            <p:cNvSpPr/>
            <p:nvPr/>
          </p:nvSpPr>
          <p:spPr>
            <a:xfrm>
              <a:off x="6143884" y="1548309"/>
              <a:ext cx="216024" cy="216024"/>
            </a:xfrm>
            <a:prstGeom prst="star7">
              <a:avLst/>
            </a:prstGeom>
            <a:solidFill>
              <a:srgbClr val="EB21C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9" name="CaixaDeTexto 24"/>
          <p:cNvSpPr txBox="1"/>
          <p:nvPr/>
        </p:nvSpPr>
        <p:spPr>
          <a:xfrm>
            <a:off x="6143884" y="2132856"/>
            <a:ext cx="732372" cy="230832"/>
          </a:xfrm>
          <a:prstGeom prst="rect">
            <a:avLst/>
          </a:prstGeom>
          <a:solidFill>
            <a:srgbClr val="FEFEFE"/>
          </a:solidFill>
        </p:spPr>
        <p:txBody>
          <a:bodyPr wrap="square" rtlCol="0">
            <a:spAutoFit/>
          </a:bodyPr>
          <a:lstStyle/>
          <a:p>
            <a:r>
              <a:rPr lang="pt-PT" sz="900" b="1" dirty="0">
                <a:latin typeface="Arial Black" panose="020B0A04020102020204" pitchFamily="34" charset="0"/>
                <a:cs typeface="Arial" panose="020B0604020202020204" pitchFamily="34" charset="0"/>
              </a:rPr>
              <a:t>Redinha</a:t>
            </a:r>
          </a:p>
        </p:txBody>
      </p:sp>
    </p:spTree>
    <p:extLst>
      <p:ext uri="{BB962C8B-B14F-4D97-AF65-F5344CB8AC3E}">
        <p14:creationId xmlns:p14="http://schemas.microsoft.com/office/powerpoint/2010/main" val="2440421490"/>
      </p:ext>
    </p:extLst>
  </p:cSld>
  <p:clrMapOvr>
    <a:masterClrMapping/>
  </p:clrMapOvr>
  <p:transition advClick="0" advTm="10000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748398"/>
            <a:ext cx="9144000" cy="5704938"/>
            <a:chOff x="0" y="748398"/>
            <a:chExt cx="9144000" cy="5704938"/>
          </a:xfrm>
        </p:grpSpPr>
        <p:sp>
          <p:nvSpPr>
            <p:cNvPr id="52226" name="CaixaDeTexto 3"/>
            <p:cNvSpPr txBox="1">
              <a:spLocks noChangeArrowheads="1"/>
            </p:cNvSpPr>
            <p:nvPr/>
          </p:nvSpPr>
          <p:spPr bwMode="auto">
            <a:xfrm>
              <a:off x="0" y="5683895"/>
              <a:ext cx="91440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pt-PT" sz="2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Massena</a:t>
              </a:r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 dirigiu-se depois para Lisboa mas ficaria vários meses em frente das Linhas de Torres, sem as conseguir romper.</a:t>
              </a:r>
            </a:p>
          </p:txBody>
        </p:sp>
        <p:pic>
          <p:nvPicPr>
            <p:cNvPr id="52227" name="Imagem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306" y="748398"/>
              <a:ext cx="7932134" cy="4912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-2803" y="-5337"/>
            <a:ext cx="8967291" cy="6858000"/>
            <a:chOff x="-2803" y="-5337"/>
            <a:chExt cx="8967291" cy="6858000"/>
          </a:xfrm>
        </p:grpSpPr>
        <p:grpSp>
          <p:nvGrpSpPr>
            <p:cNvPr id="4" name="Group 3"/>
            <p:cNvGrpSpPr/>
            <p:nvPr/>
          </p:nvGrpSpPr>
          <p:grpSpPr>
            <a:xfrm>
              <a:off x="-2803" y="-5337"/>
              <a:ext cx="8967291" cy="6858000"/>
              <a:chOff x="-2803" y="-5337"/>
              <a:chExt cx="8967291" cy="6858000"/>
            </a:xfrm>
          </p:grpSpPr>
          <p:grpSp>
            <p:nvGrpSpPr>
              <p:cNvPr id="22" name="Grupo 21"/>
              <p:cNvGrpSpPr/>
              <p:nvPr/>
            </p:nvGrpSpPr>
            <p:grpSpPr>
              <a:xfrm>
                <a:off x="-2803" y="-5337"/>
                <a:ext cx="5382798" cy="6858000"/>
                <a:chOff x="0" y="-27384"/>
                <a:chExt cx="5382798" cy="6858000"/>
              </a:xfrm>
            </p:grpSpPr>
            <p:grpSp>
              <p:nvGrpSpPr>
                <p:cNvPr id="14" name="Grupo 13"/>
                <p:cNvGrpSpPr/>
                <p:nvPr/>
              </p:nvGrpSpPr>
              <p:grpSpPr>
                <a:xfrm>
                  <a:off x="0" y="-27384"/>
                  <a:ext cx="5382798" cy="6858000"/>
                  <a:chOff x="0" y="-27384"/>
                  <a:chExt cx="5382798" cy="6858000"/>
                </a:xfrm>
              </p:grpSpPr>
              <p:pic>
                <p:nvPicPr>
                  <p:cNvPr id="7" name="Imagem 6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0" y="-27384"/>
                    <a:ext cx="5382798" cy="6858000"/>
                  </a:xfrm>
                  <a:prstGeom prst="rect">
                    <a:avLst/>
                  </a:prstGeom>
                </p:spPr>
              </p:pic>
              <p:sp>
                <p:nvSpPr>
                  <p:cNvPr id="8" name="Oval 7"/>
                  <p:cNvSpPr/>
                  <p:nvPr/>
                </p:nvSpPr>
                <p:spPr>
                  <a:xfrm>
                    <a:off x="2483768" y="2132856"/>
                    <a:ext cx="72008" cy="72008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/>
                  </a:p>
                </p:txBody>
              </p:sp>
              <p:sp>
                <p:nvSpPr>
                  <p:cNvPr id="13" name="CaixaDeTexto 12"/>
                  <p:cNvSpPr txBox="1"/>
                  <p:nvPr/>
                </p:nvSpPr>
                <p:spPr>
                  <a:xfrm>
                    <a:off x="1908812" y="1918248"/>
                    <a:ext cx="782587" cy="25391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pt-PT" sz="1050" b="1" dirty="0">
                        <a:latin typeface="Arial Black" panose="020B0A04020102020204" pitchFamily="34" charset="0"/>
                        <a:cs typeface="Arial" panose="020B0604020202020204" pitchFamily="34" charset="0"/>
                      </a:rPr>
                      <a:t>Almeida</a:t>
                    </a:r>
                  </a:p>
                </p:txBody>
              </p:sp>
            </p:grpSp>
            <p:sp>
              <p:nvSpPr>
                <p:cNvPr id="25" name="CaixaDeTexto 24"/>
                <p:cNvSpPr txBox="1"/>
                <p:nvPr/>
              </p:nvSpPr>
              <p:spPr>
                <a:xfrm>
                  <a:off x="739229" y="3786864"/>
                  <a:ext cx="1221809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PT" sz="1050" b="1" dirty="0">
                      <a:latin typeface="Arial Black" panose="020B0A04020102020204" pitchFamily="34" charset="0"/>
                      <a:cs typeface="Arial" panose="020B0604020202020204" pitchFamily="34" charset="0"/>
                    </a:rPr>
                    <a:t>Torres Vedras</a:t>
                  </a:r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611560" y="3930988"/>
                  <a:ext cx="144016" cy="116632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</p:grpSp>
          <p:sp>
            <p:nvSpPr>
              <p:cNvPr id="2" name="Rectângulo 1"/>
              <p:cNvSpPr/>
              <p:nvPr/>
            </p:nvSpPr>
            <p:spPr>
              <a:xfrm>
                <a:off x="5508104" y="1484784"/>
                <a:ext cx="3456384" cy="38164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/>
                <a:r>
                  <a:rPr lang="pt-PT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Em março de 1811, </a:t>
                </a:r>
                <a:r>
                  <a:rPr lang="pt-PT" sz="2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Massena</a:t>
                </a:r>
                <a:r>
                  <a:rPr lang="pt-PT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ordenou</a:t>
                </a:r>
              </a:p>
              <a:p>
                <a:pPr eaLnBrk="1" hangingPunct="1"/>
                <a:r>
                  <a:rPr lang="pt-PT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 retirada dos seus exércitos. Perseguidos pelas tropas </a:t>
                </a:r>
              </a:p>
              <a:p>
                <a:pPr eaLnBrk="1" hangingPunct="1"/>
                <a:r>
                  <a:rPr lang="pt-PT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anglo-lusas, os Franceses seriam ainda forçados a travar mais alguns combates, </a:t>
                </a:r>
              </a:p>
              <a:p>
                <a:pPr eaLnBrk="1" hangingPunct="1"/>
                <a:r>
                  <a:rPr lang="pt-PT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como as batalhas da Redinha e do Sabugal.</a:t>
                </a:r>
              </a:p>
            </p:txBody>
          </p:sp>
          <p:grpSp>
            <p:nvGrpSpPr>
              <p:cNvPr id="3" name="Grupo 2"/>
              <p:cNvGrpSpPr/>
              <p:nvPr/>
            </p:nvGrpSpPr>
            <p:grpSpPr>
              <a:xfrm>
                <a:off x="1118426" y="2492896"/>
                <a:ext cx="1557290" cy="530443"/>
                <a:chOff x="1118426" y="2492896"/>
                <a:chExt cx="1557290" cy="530443"/>
              </a:xfrm>
            </p:grpSpPr>
            <p:sp>
              <p:nvSpPr>
                <p:cNvPr id="15" name="Estrela de 7 Pontas 14"/>
                <p:cNvSpPr/>
                <p:nvPr/>
              </p:nvSpPr>
              <p:spPr>
                <a:xfrm>
                  <a:off x="1118426" y="2807315"/>
                  <a:ext cx="216024" cy="216024"/>
                </a:xfrm>
                <a:prstGeom prst="star7">
                  <a:avLst/>
                </a:prstGeom>
                <a:solidFill>
                  <a:srgbClr val="EB21C5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16" name="Estrela de 7 Pontas 15"/>
                <p:cNvSpPr/>
                <p:nvPr/>
              </p:nvSpPr>
              <p:spPr>
                <a:xfrm>
                  <a:off x="2459692" y="2492896"/>
                  <a:ext cx="216024" cy="216024"/>
                </a:xfrm>
                <a:prstGeom prst="star7">
                  <a:avLst/>
                </a:prstGeom>
                <a:solidFill>
                  <a:srgbClr val="EB21C5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</p:grpSp>
        </p:grpSp>
        <p:sp>
          <p:nvSpPr>
            <p:cNvPr id="17" name="CaixaDeTexto 24"/>
            <p:cNvSpPr txBox="1"/>
            <p:nvPr/>
          </p:nvSpPr>
          <p:spPr>
            <a:xfrm>
              <a:off x="1187624" y="3110104"/>
              <a:ext cx="782587" cy="253916"/>
            </a:xfrm>
            <a:prstGeom prst="rect">
              <a:avLst/>
            </a:prstGeom>
            <a:solidFill>
              <a:srgbClr val="FEFEFE"/>
            </a:solidFill>
          </p:spPr>
          <p:txBody>
            <a:bodyPr wrap="none" rtlCol="0">
              <a:spAutoFit/>
            </a:bodyPr>
            <a:lstStyle/>
            <a:p>
              <a:r>
                <a:rPr lang="pt-PT" sz="1050" b="1" dirty="0">
                  <a:latin typeface="Arial Black" panose="020B0A04020102020204" pitchFamily="34" charset="0"/>
                  <a:cs typeface="Arial" panose="020B0604020202020204" pitchFamily="34" charset="0"/>
                </a:rPr>
                <a:t>Redinha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7165907"/>
      </p:ext>
    </p:extLst>
  </p:cSld>
  <p:clrMapOvr>
    <a:masterClrMapping/>
  </p:clrMapOvr>
  <p:transition spd="med" advClick="0" advTm="1100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488493" y="758649"/>
            <a:ext cx="8187963" cy="5818378"/>
            <a:chOff x="395536" y="758649"/>
            <a:chExt cx="8187963" cy="5818378"/>
          </a:xfrm>
        </p:grpSpPr>
        <p:sp>
          <p:nvSpPr>
            <p:cNvPr id="5" name="CaixaDeTexto 3"/>
            <p:cNvSpPr txBox="1">
              <a:spLocks noChangeArrowheads="1"/>
            </p:cNvSpPr>
            <p:nvPr/>
          </p:nvSpPr>
          <p:spPr bwMode="auto">
            <a:xfrm>
              <a:off x="518604" y="6146140"/>
              <a:ext cx="806489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A retirada de </a:t>
              </a:r>
              <a:r>
                <a:rPr lang="pt-PT" sz="2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Massena</a:t>
              </a:r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 (1811). </a:t>
              </a:r>
              <a:r>
                <a:rPr lang="pt-PT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Gravura inglesa.</a:t>
              </a:r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758649"/>
              <a:ext cx="7992888" cy="5311445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107504" y="234902"/>
            <a:ext cx="8712968" cy="6362450"/>
            <a:chOff x="107504" y="234902"/>
            <a:chExt cx="8712968" cy="6362450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234902"/>
              <a:ext cx="5184576" cy="636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CaixaDeTexto 3"/>
            <p:cNvSpPr txBox="1">
              <a:spLocks noChangeArrowheads="1"/>
            </p:cNvSpPr>
            <p:nvPr/>
          </p:nvSpPr>
          <p:spPr bwMode="auto">
            <a:xfrm>
              <a:off x="5364088" y="1484779"/>
              <a:ext cx="3456384" cy="3816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Os exércitos franceses foram perseguidos </a:t>
              </a:r>
            </a:p>
            <a:p>
              <a:pPr eaLnBrk="1" hangingPunct="1"/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pelo exército </a:t>
              </a:r>
            </a:p>
            <a:p>
              <a:pPr eaLnBrk="1" hangingPunct="1"/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anglo-luso e, depois </a:t>
              </a:r>
            </a:p>
            <a:p>
              <a:pPr eaLnBrk="1" hangingPunct="1"/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da fronteira, também pelas tropas espanholas.</a:t>
              </a:r>
            </a:p>
            <a:p>
              <a:pPr eaLnBrk="1" hangingPunct="1"/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Em 1812, Napoleão decidiu invadir </a:t>
              </a:r>
            </a:p>
            <a:p>
              <a:pPr eaLnBrk="1" hangingPunct="1"/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a Rússia, desistindo da Península Ibérica.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9307829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-108520" y="891580"/>
            <a:ext cx="8856984" cy="5966420"/>
            <a:chOff x="-108520" y="891580"/>
            <a:chExt cx="8856984" cy="5966420"/>
          </a:xfrm>
        </p:grpSpPr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5364088" y="4149080"/>
              <a:ext cx="3384376" cy="2031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A águia napoleónica </a:t>
              </a:r>
            </a:p>
            <a:p>
              <a:pPr eaLnBrk="1" hangingPunct="1"/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foi vencida pelo leão luso-britânico.</a:t>
              </a:r>
            </a:p>
            <a:p>
              <a:pPr eaLnBrk="1" hangingPunct="1"/>
              <a:endParaRPr lang="pt-PT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1" hangingPunct="1"/>
              <a:r>
                <a:rPr lang="pt-PT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Pormenor do Monumento aos Heróis da Guerra Peninsular (Rotunda da Boavista, Porto).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85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520" y="891580"/>
              <a:ext cx="5286039" cy="59664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19298977"/>
      </p:ext>
    </p:extLst>
  </p:cSld>
  <p:clrMapOvr>
    <a:masterClrMapping/>
  </p:clrMapOvr>
  <p:transition spd="med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o 1"/>
          <p:cNvGrpSpPr/>
          <p:nvPr/>
        </p:nvGrpSpPr>
        <p:grpSpPr>
          <a:xfrm>
            <a:off x="-33892" y="0"/>
            <a:ext cx="8897188" cy="6885384"/>
            <a:chOff x="-33892" y="0"/>
            <a:chExt cx="8897188" cy="68853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892" y="0"/>
              <a:ext cx="4657197" cy="6885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9634" name="Grupo 2"/>
            <p:cNvGrpSpPr>
              <a:grpSpLocks/>
            </p:cNvGrpSpPr>
            <p:nvPr/>
          </p:nvGrpSpPr>
          <p:grpSpPr bwMode="auto">
            <a:xfrm>
              <a:off x="4686660" y="3429000"/>
              <a:ext cx="4176636" cy="2616101"/>
              <a:chOff x="4686156" y="3429174"/>
              <a:chExt cx="4176462" cy="2616101"/>
            </a:xfrm>
          </p:grpSpPr>
          <p:sp>
            <p:nvSpPr>
              <p:cNvPr id="69635" name="CaixaDeTexto 4"/>
              <p:cNvSpPr txBox="1">
                <a:spLocks noChangeArrowheads="1"/>
              </p:cNvSpPr>
              <p:nvPr/>
            </p:nvSpPr>
            <p:spPr bwMode="auto">
              <a:xfrm>
                <a:off x="4686156" y="3429174"/>
                <a:ext cx="4176462" cy="26161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pt-PT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Para Portugal,</a:t>
                </a:r>
              </a:p>
              <a:p>
                <a:pPr eaLnBrk="1" hangingPunct="1"/>
                <a:r>
                  <a:rPr lang="pt-PT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chegava ao fim um pesadelo nacional que durara quase </a:t>
                </a:r>
              </a:p>
              <a:p>
                <a:pPr eaLnBrk="1" hangingPunct="1"/>
                <a:r>
                  <a:rPr lang="pt-PT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 anos.</a:t>
                </a:r>
              </a:p>
              <a:p>
                <a:pPr eaLnBrk="1" hangingPunct="1"/>
                <a:endParaRPr lang="pt-PT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eaLnBrk="1" hangingPunct="1"/>
                <a:r>
                  <a:rPr lang="pt-PT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Pormenor da</a:t>
                </a:r>
              </a:p>
              <a:p>
                <a:pPr eaLnBrk="1" hangingPunct="1"/>
                <a:r>
                  <a:rPr lang="pt-PT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estátua da Guerra Peninsular (Entrecampos, Lisboa).</a:t>
                </a:r>
              </a:p>
            </p:txBody>
          </p:sp>
          <p:sp>
            <p:nvSpPr>
              <p:cNvPr id="69637" name="Text Box 3"/>
              <p:cNvSpPr txBox="1">
                <a:spLocks noChangeArrowheads="1"/>
              </p:cNvSpPr>
              <p:nvPr/>
            </p:nvSpPr>
            <p:spPr bwMode="auto">
              <a:xfrm>
                <a:off x="5867591" y="4509294"/>
                <a:ext cx="2378075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r" eaLnBrk="1" hangingPunct="1"/>
                <a:endParaRPr lang="pt-PT" sz="1600" b="1" dirty="0">
                  <a:latin typeface="Comic Sans MS" pitchFamily="66" charset="0"/>
                </a:endParaRPr>
              </a:p>
            </p:txBody>
          </p:sp>
        </p:grpSp>
      </p:grpSp>
    </p:spTree>
  </p:cSld>
  <p:clrMapOvr>
    <a:masterClrMapping/>
  </p:clrMapOvr>
  <p:transition spd="med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0" y="-1"/>
            <a:ext cx="8608218" cy="6891607"/>
            <a:chOff x="0" y="-1"/>
            <a:chExt cx="8608218" cy="6891607"/>
          </a:xfrm>
        </p:grpSpPr>
        <p:sp>
          <p:nvSpPr>
            <p:cNvPr id="6" name="CaixaDeTexto 5"/>
            <p:cNvSpPr txBox="1">
              <a:spLocks noChangeArrowheads="1"/>
            </p:cNvSpPr>
            <p:nvPr/>
          </p:nvSpPr>
          <p:spPr bwMode="auto">
            <a:xfrm flipH="1">
              <a:off x="4932040" y="2702530"/>
              <a:ext cx="3676178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Poucos anos depois,</a:t>
              </a:r>
            </a:p>
            <a:p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em 1804,</a:t>
              </a:r>
            </a:p>
            <a:p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Napoleão proclamou-se Imperador dos Franceses.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169"/>
            <a:stretch/>
          </p:blipFill>
          <p:spPr>
            <a:xfrm>
              <a:off x="0" y="-1"/>
              <a:ext cx="4788024" cy="68916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5936276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5"/>
          <a:stretch/>
        </p:blipFill>
        <p:spPr>
          <a:xfrm>
            <a:off x="683568" y="620688"/>
            <a:ext cx="7633898" cy="5192283"/>
          </a:xfrm>
          <a:prstGeom prst="rect">
            <a:avLst/>
          </a:prstGeom>
        </p:spPr>
      </p:pic>
      <p:sp>
        <p:nvSpPr>
          <p:cNvPr id="7" name="CaixaDeTexto 2"/>
          <p:cNvSpPr txBox="1">
            <a:spLocks noChangeArrowheads="1"/>
          </p:cNvSpPr>
          <p:nvPr/>
        </p:nvSpPr>
        <p:spPr bwMode="auto">
          <a:xfrm>
            <a:off x="683568" y="5827911"/>
            <a:ext cx="76338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PT" sz="2200" b="1" dirty="0">
                <a:latin typeface="Arial" panose="020B0604020202020204" pitchFamily="34" charset="0"/>
                <a:cs typeface="Arial" panose="020B0604020202020204" pitchFamily="34" charset="0"/>
              </a:rPr>
              <a:t>Napoleão Bonaparte era dotado de grande coragem e de geniais capacidades de estratega militar.</a:t>
            </a:r>
            <a:r>
              <a:rPr lang="pt-PT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med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2"/>
          <p:cNvSpPr txBox="1">
            <a:spLocks noChangeArrowheads="1"/>
          </p:cNvSpPr>
          <p:nvPr/>
        </p:nvSpPr>
        <p:spPr bwMode="auto">
          <a:xfrm>
            <a:off x="1115616" y="1340768"/>
            <a:ext cx="7128792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PT" sz="2500" b="1" dirty="0">
                <a:latin typeface="Arial" panose="020B0604020202020204" pitchFamily="34" charset="0"/>
                <a:cs typeface="Arial" panose="020B0604020202020204" pitchFamily="34" charset="0"/>
              </a:rPr>
              <a:t>Ainda no ano de 1804,</a:t>
            </a:r>
          </a:p>
          <a:p>
            <a:pPr algn="ctr" eaLnBrk="1" hangingPunct="1"/>
            <a:r>
              <a:rPr lang="pt-PT" sz="2500" b="1" dirty="0">
                <a:latin typeface="Arial" panose="020B0604020202020204" pitchFamily="34" charset="0"/>
                <a:cs typeface="Arial" panose="020B0604020202020204" pitchFamily="34" charset="0"/>
              </a:rPr>
              <a:t>iniciou várias campanhas militares com o objetivo de dominar toda a Europa.</a:t>
            </a:r>
          </a:p>
          <a:p>
            <a:pPr algn="ctr" eaLnBrk="1" hangingPunct="1"/>
            <a:r>
              <a:rPr lang="pt-PT" sz="2500" b="1" dirty="0">
                <a:latin typeface="Arial" panose="020B0604020202020204" pitchFamily="34" charset="0"/>
                <a:cs typeface="Arial" panose="020B0604020202020204" pitchFamily="34" charset="0"/>
              </a:rPr>
              <a:t>No mar, todavia, a superioridade britânica</a:t>
            </a:r>
          </a:p>
          <a:p>
            <a:pPr algn="ctr" eaLnBrk="1" hangingPunct="1"/>
            <a:r>
              <a:rPr lang="pt-PT" sz="2500" b="1" dirty="0">
                <a:latin typeface="Arial" panose="020B0604020202020204" pitchFamily="34" charset="0"/>
                <a:cs typeface="Arial" panose="020B0604020202020204" pitchFamily="34" charset="0"/>
              </a:rPr>
              <a:t>era incontestável.</a:t>
            </a:r>
          </a:p>
        </p:txBody>
      </p:sp>
    </p:spTree>
    <p:extLst>
      <p:ext uri="{BB962C8B-B14F-4D97-AF65-F5344CB8AC3E}">
        <p14:creationId xmlns:p14="http://schemas.microsoft.com/office/powerpoint/2010/main" val="4150512474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664993" y="260648"/>
            <a:ext cx="7651424" cy="6292572"/>
            <a:chOff x="664993" y="260648"/>
            <a:chExt cx="7651424" cy="6292572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55"/>
            <a:stretch/>
          </p:blipFill>
          <p:spPr>
            <a:xfrm>
              <a:off x="664993" y="260648"/>
              <a:ext cx="7651423" cy="5146073"/>
            </a:xfrm>
            <a:prstGeom prst="rect">
              <a:avLst/>
            </a:prstGeom>
          </p:spPr>
        </p:pic>
        <p:sp>
          <p:nvSpPr>
            <p:cNvPr id="6" name="Rectângulo 5"/>
            <p:cNvSpPr/>
            <p:nvPr/>
          </p:nvSpPr>
          <p:spPr>
            <a:xfrm>
              <a:off x="664993" y="5445224"/>
              <a:ext cx="7651424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Em 1805, na batalha de Trafalgar, a esquadra britânica, comandada pelo almirante Nelson, alcançou uma importante vitória contra os Franceses.</a:t>
              </a:r>
              <a:endParaRPr lang="pt-PT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874500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55576" y="1556792"/>
            <a:ext cx="7704856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t-PT" sz="2500" b="1" dirty="0">
                <a:latin typeface="Arial" panose="020B0604020202020204" pitchFamily="34" charset="0"/>
                <a:cs typeface="Arial" panose="020B0604020202020204" pitchFamily="34" charset="0"/>
              </a:rPr>
              <a:t>Perante a superioridade naval da Inglaterra, Napoleão decreta, em 1806,</a:t>
            </a:r>
          </a:p>
          <a:p>
            <a:pPr algn="ctr"/>
            <a:r>
              <a:rPr lang="pt-PT" sz="2500" b="1" dirty="0">
                <a:latin typeface="Arial" panose="020B0604020202020204" pitchFamily="34" charset="0"/>
                <a:cs typeface="Arial" panose="020B0604020202020204" pitchFamily="34" charset="0"/>
              </a:rPr>
              <a:t>o Bloqueio Continental,</a:t>
            </a:r>
          </a:p>
          <a:p>
            <a:pPr algn="ctr"/>
            <a:r>
              <a:rPr lang="pt-PT" sz="2500" b="1" dirty="0">
                <a:latin typeface="Arial" panose="020B0604020202020204" pitchFamily="34" charset="0"/>
                <a:cs typeface="Arial" panose="020B0604020202020204" pitchFamily="34" charset="0"/>
              </a:rPr>
              <a:t>procurando com isso asfixiá-la economicamente. </a:t>
            </a:r>
            <a:endParaRPr lang="pt-PT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17907"/>
      </p:ext>
    </p:extLst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0" y="264650"/>
            <a:ext cx="9144000" cy="6260694"/>
            <a:chOff x="0" y="264650"/>
            <a:chExt cx="9144000" cy="6260694"/>
          </a:xfrm>
        </p:grpSpPr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0" y="5755903"/>
              <a:ext cx="9144000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pt-PT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Portugal, aliado de Inglaterra, demorou a cumprir o Bloqueio Continental e Napoleão ordenou a invasão do território português.</a:t>
              </a: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5111" y="264650"/>
              <a:ext cx="6813777" cy="5468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93326256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6368</TotalTime>
  <Words>927</Words>
  <Application>Microsoft Office PowerPoint</Application>
  <PresentationFormat>Apresentação no Ecrã (4:3)</PresentationFormat>
  <Paragraphs>126</Paragraphs>
  <Slides>38</Slides>
  <Notes>5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38</vt:i4>
      </vt:variant>
    </vt:vector>
  </HeadingPairs>
  <TitlesOfParts>
    <vt:vector size="44" baseType="lpstr">
      <vt:lpstr>Arial</vt:lpstr>
      <vt:lpstr>Arial Black</vt:lpstr>
      <vt:lpstr>Calibri</vt:lpstr>
      <vt:lpstr>Calibri Light</vt:lpstr>
      <vt:lpstr>Comic Sans MS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Diapositivo 1</dc:title>
  <dc:creator>Aderito</dc:creator>
  <cp:lastModifiedBy>Guilherme Domingos G. P. Tanissa</cp:lastModifiedBy>
  <cp:revision>234</cp:revision>
  <dcterms:created xsi:type="dcterms:W3CDTF">2008-02-01T18:58:05Z</dcterms:created>
  <dcterms:modified xsi:type="dcterms:W3CDTF">2026-03-05T15:25:02Z</dcterms:modified>
</cp:coreProperties>
</file>