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44"/>
  </p:notesMasterIdLst>
  <p:sldIdLst>
    <p:sldId id="325" r:id="rId2"/>
    <p:sldId id="256" r:id="rId3"/>
    <p:sldId id="322" r:id="rId4"/>
    <p:sldId id="324" r:id="rId5"/>
    <p:sldId id="258" r:id="rId6"/>
    <p:sldId id="259" r:id="rId7"/>
    <p:sldId id="302" r:id="rId8"/>
    <p:sldId id="267" r:id="rId9"/>
    <p:sldId id="260" r:id="rId10"/>
    <p:sldId id="303" r:id="rId11"/>
    <p:sldId id="264" r:id="rId12"/>
    <p:sldId id="304" r:id="rId13"/>
    <p:sldId id="265" r:id="rId14"/>
    <p:sldId id="305" r:id="rId15"/>
    <p:sldId id="272" r:id="rId16"/>
    <p:sldId id="269" r:id="rId17"/>
    <p:sldId id="306" r:id="rId18"/>
    <p:sldId id="277" r:id="rId19"/>
    <p:sldId id="308" r:id="rId20"/>
    <p:sldId id="307" r:id="rId21"/>
    <p:sldId id="278" r:id="rId22"/>
    <p:sldId id="310" r:id="rId23"/>
    <p:sldId id="280" r:id="rId24"/>
    <p:sldId id="312" r:id="rId25"/>
    <p:sldId id="282" r:id="rId26"/>
    <p:sldId id="313" r:id="rId27"/>
    <p:sldId id="284" r:id="rId28"/>
    <p:sldId id="314" r:id="rId29"/>
    <p:sldId id="287" r:id="rId30"/>
    <p:sldId id="315" r:id="rId31"/>
    <p:sldId id="294" r:id="rId32"/>
    <p:sldId id="289" r:id="rId33"/>
    <p:sldId id="316" r:id="rId34"/>
    <p:sldId id="291" r:id="rId35"/>
    <p:sldId id="317" r:id="rId36"/>
    <p:sldId id="295" r:id="rId37"/>
    <p:sldId id="318" r:id="rId38"/>
    <p:sldId id="297" r:id="rId39"/>
    <p:sldId id="299" r:id="rId40"/>
    <p:sldId id="270" r:id="rId41"/>
    <p:sldId id="320" r:id="rId42"/>
    <p:sldId id="300" r:id="rId43"/>
  </p:sldIdLst>
  <p:sldSz cx="9144000" cy="6858000" type="screen4x3"/>
  <p:notesSz cx="6769100" cy="9906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59E"/>
    <a:srgbClr val="007434"/>
    <a:srgbClr val="FAC966"/>
    <a:srgbClr val="FBE093"/>
    <a:srgbClr val="D5781B"/>
    <a:srgbClr val="9ED4EC"/>
    <a:srgbClr val="EF8107"/>
    <a:srgbClr val="C26806"/>
    <a:srgbClr val="0088B8"/>
    <a:srgbClr val="FDED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15A325-98DA-4853-A2DA-AB38D6D8EF7F}" v="1" dt="2022-05-19T08:59:34.719"/>
  </p1510:revLst>
</p1510:revInfo>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59" autoAdjust="0"/>
    <p:restoredTop sz="90764" autoAdjust="0"/>
  </p:normalViewPr>
  <p:slideViewPr>
    <p:cSldViewPr>
      <p:cViewPr varScale="1">
        <p:scale>
          <a:sx n="63" d="100"/>
          <a:sy n="63" d="100"/>
        </p:scale>
        <p:origin x="140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4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33277" cy="495300"/>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34257" y="0"/>
            <a:ext cx="2933277" cy="495300"/>
          </a:xfrm>
          <a:prstGeom prst="rect">
            <a:avLst/>
          </a:prstGeom>
        </p:spPr>
        <p:txBody>
          <a:bodyPr vert="horz" lIns="91440" tIns="45720" rIns="91440" bIns="45720" rtlCol="0"/>
          <a:lstStyle>
            <a:lvl1pPr algn="r">
              <a:defRPr sz="1200"/>
            </a:lvl1pPr>
          </a:lstStyle>
          <a:p>
            <a:fld id="{0420DFF8-31E5-4782-B4BA-436E87548D6A}" type="datetimeFigureOut">
              <a:rPr lang="pt-PT" smtClean="0"/>
              <a:pPr/>
              <a:t>30/09/2025</a:t>
            </a:fld>
            <a:endParaRPr lang="pt-PT"/>
          </a:p>
        </p:txBody>
      </p:sp>
      <p:sp>
        <p:nvSpPr>
          <p:cNvPr id="4" name="Marcador de Posição da Imagem do Diapositivo 3"/>
          <p:cNvSpPr>
            <a:spLocks noGrp="1" noRot="1" noChangeAspect="1"/>
          </p:cNvSpPr>
          <p:nvPr>
            <p:ph type="sldImg" idx="2"/>
          </p:nvPr>
        </p:nvSpPr>
        <p:spPr>
          <a:xfrm>
            <a:off x="908050" y="742950"/>
            <a:ext cx="4953000" cy="371475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76910" y="4705350"/>
            <a:ext cx="5415280" cy="4457700"/>
          </a:xfrm>
          <a:prstGeom prst="rect">
            <a:avLst/>
          </a:prstGeom>
        </p:spPr>
        <p:txBody>
          <a:bodyPr vert="horz" lIns="91440" tIns="45720" rIns="91440" bIns="45720" rtlCol="0">
            <a:normAutofit/>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9408981"/>
            <a:ext cx="2933277" cy="495300"/>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34257" y="9408981"/>
            <a:ext cx="2933277" cy="495300"/>
          </a:xfrm>
          <a:prstGeom prst="rect">
            <a:avLst/>
          </a:prstGeom>
        </p:spPr>
        <p:txBody>
          <a:bodyPr vert="horz" lIns="91440" tIns="45720" rIns="91440" bIns="45720" rtlCol="0" anchor="b"/>
          <a:lstStyle>
            <a:lvl1pPr algn="r">
              <a:defRPr sz="1200"/>
            </a:lvl1pPr>
          </a:lstStyle>
          <a:p>
            <a:fld id="{BF1D03D7-48CF-4ACA-99AC-9353F85CB864}" type="slidenum">
              <a:rPr lang="pt-PT" smtClean="0"/>
              <a:pPr/>
              <a:t>‹nº›</a:t>
            </a:fld>
            <a:endParaRPr lang="pt-PT"/>
          </a:p>
        </p:txBody>
      </p:sp>
    </p:spTree>
    <p:extLst>
      <p:ext uri="{BB962C8B-B14F-4D97-AF65-F5344CB8AC3E}">
        <p14:creationId xmlns:p14="http://schemas.microsoft.com/office/powerpoint/2010/main" val="2318759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A7D3E953-4485-4487-9A86-5C2AD8F891DF}" type="slidenum">
              <a:rPr lang="pt-PT" smtClean="0"/>
              <a:t>1</a:t>
            </a:fld>
            <a:endParaRPr lang="pt-PT"/>
          </a:p>
        </p:txBody>
      </p:sp>
    </p:spTree>
    <p:extLst>
      <p:ext uri="{BB962C8B-B14F-4D97-AF65-F5344CB8AC3E}">
        <p14:creationId xmlns:p14="http://schemas.microsoft.com/office/powerpoint/2010/main" val="2573825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BF1D03D7-48CF-4ACA-99AC-9353F85CB864}" type="slidenum">
              <a:rPr lang="pt-PT" smtClean="0"/>
              <a:pPr/>
              <a:t>10</a:t>
            </a:fld>
            <a:endParaRPr lang="pt-PT"/>
          </a:p>
        </p:txBody>
      </p:sp>
    </p:spTree>
    <p:extLst>
      <p:ext uri="{BB962C8B-B14F-4D97-AF65-F5344CB8AC3E}">
        <p14:creationId xmlns:p14="http://schemas.microsoft.com/office/powerpoint/2010/main" val="102948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BF1D03D7-48CF-4ACA-99AC-9353F85CB864}" type="slidenum">
              <a:rPr lang="pt-PT" smtClean="0"/>
              <a:pPr/>
              <a:t>11</a:t>
            </a:fld>
            <a:endParaRPr lang="pt-PT"/>
          </a:p>
        </p:txBody>
      </p:sp>
    </p:spTree>
    <p:extLst>
      <p:ext uri="{BB962C8B-B14F-4D97-AF65-F5344CB8AC3E}">
        <p14:creationId xmlns:p14="http://schemas.microsoft.com/office/powerpoint/2010/main" val="808511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BF1D03D7-48CF-4ACA-99AC-9353F85CB864}" type="slidenum">
              <a:rPr lang="pt-PT" smtClean="0"/>
              <a:pPr/>
              <a:t>12</a:t>
            </a:fld>
            <a:endParaRPr lang="pt-PT"/>
          </a:p>
        </p:txBody>
      </p:sp>
    </p:spTree>
    <p:extLst>
      <p:ext uri="{BB962C8B-B14F-4D97-AF65-F5344CB8AC3E}">
        <p14:creationId xmlns:p14="http://schemas.microsoft.com/office/powerpoint/2010/main" val="2679599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BF1D03D7-48CF-4ACA-99AC-9353F85CB864}" type="slidenum">
              <a:rPr lang="pt-PT" smtClean="0"/>
              <a:pPr/>
              <a:t>13</a:t>
            </a:fld>
            <a:endParaRPr lang="pt-PT"/>
          </a:p>
        </p:txBody>
      </p:sp>
    </p:spTree>
    <p:extLst>
      <p:ext uri="{BB962C8B-B14F-4D97-AF65-F5344CB8AC3E}">
        <p14:creationId xmlns:p14="http://schemas.microsoft.com/office/powerpoint/2010/main" val="3646668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BF1D03D7-48CF-4ACA-99AC-9353F85CB864}" type="slidenum">
              <a:rPr lang="pt-PT" smtClean="0"/>
              <a:pPr/>
              <a:t>14</a:t>
            </a:fld>
            <a:endParaRPr lang="pt-PT"/>
          </a:p>
        </p:txBody>
      </p:sp>
    </p:spTree>
    <p:extLst>
      <p:ext uri="{BB962C8B-B14F-4D97-AF65-F5344CB8AC3E}">
        <p14:creationId xmlns:p14="http://schemas.microsoft.com/office/powerpoint/2010/main" val="1052045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BF1D03D7-48CF-4ACA-99AC-9353F85CB864}" type="slidenum">
              <a:rPr lang="pt-PT" smtClean="0"/>
              <a:pPr/>
              <a:t>15</a:t>
            </a:fld>
            <a:endParaRPr lang="pt-PT"/>
          </a:p>
        </p:txBody>
      </p:sp>
    </p:spTree>
    <p:extLst>
      <p:ext uri="{BB962C8B-B14F-4D97-AF65-F5344CB8AC3E}">
        <p14:creationId xmlns:p14="http://schemas.microsoft.com/office/powerpoint/2010/main" val="546650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BF1D03D7-48CF-4ACA-99AC-9353F85CB864}" type="slidenum">
              <a:rPr lang="pt-PT" smtClean="0"/>
              <a:pPr/>
              <a:t>16</a:t>
            </a:fld>
            <a:endParaRPr lang="pt-PT"/>
          </a:p>
        </p:txBody>
      </p:sp>
    </p:spTree>
    <p:extLst>
      <p:ext uri="{BB962C8B-B14F-4D97-AF65-F5344CB8AC3E}">
        <p14:creationId xmlns:p14="http://schemas.microsoft.com/office/powerpoint/2010/main" val="3718688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BF1D03D7-48CF-4ACA-99AC-9353F85CB864}" type="slidenum">
              <a:rPr lang="pt-PT" smtClean="0"/>
              <a:pPr/>
              <a:t>17</a:t>
            </a:fld>
            <a:endParaRPr lang="pt-PT"/>
          </a:p>
        </p:txBody>
      </p:sp>
    </p:spTree>
    <p:extLst>
      <p:ext uri="{BB962C8B-B14F-4D97-AF65-F5344CB8AC3E}">
        <p14:creationId xmlns:p14="http://schemas.microsoft.com/office/powerpoint/2010/main" val="2672670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BF1D03D7-48CF-4ACA-99AC-9353F85CB864}" type="slidenum">
              <a:rPr lang="pt-PT" smtClean="0"/>
              <a:pPr/>
              <a:t>18</a:t>
            </a:fld>
            <a:endParaRPr lang="pt-PT"/>
          </a:p>
        </p:txBody>
      </p:sp>
    </p:spTree>
    <p:extLst>
      <p:ext uri="{BB962C8B-B14F-4D97-AF65-F5344CB8AC3E}">
        <p14:creationId xmlns:p14="http://schemas.microsoft.com/office/powerpoint/2010/main" val="36382836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BF1D03D7-48CF-4ACA-99AC-9353F85CB864}" type="slidenum">
              <a:rPr lang="pt-PT" smtClean="0"/>
              <a:pPr/>
              <a:t>19</a:t>
            </a:fld>
            <a:endParaRPr lang="pt-PT"/>
          </a:p>
        </p:txBody>
      </p:sp>
    </p:spTree>
    <p:extLst>
      <p:ext uri="{BB962C8B-B14F-4D97-AF65-F5344CB8AC3E}">
        <p14:creationId xmlns:p14="http://schemas.microsoft.com/office/powerpoint/2010/main" val="2435808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a:t>Ver estilos de legenda. Nem todos estão iguais.</a:t>
            </a:r>
          </a:p>
        </p:txBody>
      </p:sp>
      <p:sp>
        <p:nvSpPr>
          <p:cNvPr id="4" name="Slide Number Placeholder 3"/>
          <p:cNvSpPr>
            <a:spLocks noGrp="1"/>
          </p:cNvSpPr>
          <p:nvPr>
            <p:ph type="sldNum" sz="quarter" idx="10"/>
          </p:nvPr>
        </p:nvSpPr>
        <p:spPr/>
        <p:txBody>
          <a:bodyPr/>
          <a:lstStyle/>
          <a:p>
            <a:fld id="{BF1D03D7-48CF-4ACA-99AC-9353F85CB864}" type="slidenum">
              <a:rPr lang="pt-PT" smtClean="0"/>
              <a:pPr/>
              <a:t>2</a:t>
            </a:fld>
            <a:endParaRPr lang="pt-PT"/>
          </a:p>
        </p:txBody>
      </p:sp>
    </p:spTree>
    <p:extLst>
      <p:ext uri="{BB962C8B-B14F-4D97-AF65-F5344CB8AC3E}">
        <p14:creationId xmlns:p14="http://schemas.microsoft.com/office/powerpoint/2010/main" val="2120707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BF1D03D7-48CF-4ACA-99AC-9353F85CB864}" type="slidenum">
              <a:rPr lang="pt-PT" smtClean="0"/>
              <a:pPr/>
              <a:t>20</a:t>
            </a:fld>
            <a:endParaRPr lang="pt-PT"/>
          </a:p>
        </p:txBody>
      </p:sp>
    </p:spTree>
    <p:extLst>
      <p:ext uri="{BB962C8B-B14F-4D97-AF65-F5344CB8AC3E}">
        <p14:creationId xmlns:p14="http://schemas.microsoft.com/office/powerpoint/2010/main" val="2038533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BF1D03D7-48CF-4ACA-99AC-9353F85CB864}" type="slidenum">
              <a:rPr lang="pt-PT" smtClean="0"/>
              <a:pPr/>
              <a:t>21</a:t>
            </a:fld>
            <a:endParaRPr lang="pt-PT"/>
          </a:p>
        </p:txBody>
      </p:sp>
    </p:spTree>
    <p:extLst>
      <p:ext uri="{BB962C8B-B14F-4D97-AF65-F5344CB8AC3E}">
        <p14:creationId xmlns:p14="http://schemas.microsoft.com/office/powerpoint/2010/main" val="28679957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BF1D03D7-48CF-4ACA-99AC-9353F85CB864}" type="slidenum">
              <a:rPr lang="pt-PT" smtClean="0"/>
              <a:pPr/>
              <a:t>22</a:t>
            </a:fld>
            <a:endParaRPr lang="pt-PT"/>
          </a:p>
        </p:txBody>
      </p:sp>
    </p:spTree>
    <p:extLst>
      <p:ext uri="{BB962C8B-B14F-4D97-AF65-F5344CB8AC3E}">
        <p14:creationId xmlns:p14="http://schemas.microsoft.com/office/powerpoint/2010/main" val="1844493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endParaRPr lang="pt-PT" dirty="0"/>
          </a:p>
        </p:txBody>
      </p:sp>
      <p:sp>
        <p:nvSpPr>
          <p:cNvPr id="4" name="Marcador de Posição do Número do Diapositivo 3"/>
          <p:cNvSpPr>
            <a:spLocks noGrp="1"/>
          </p:cNvSpPr>
          <p:nvPr>
            <p:ph type="sldNum" sz="quarter" idx="10"/>
          </p:nvPr>
        </p:nvSpPr>
        <p:spPr/>
        <p:txBody>
          <a:bodyPr/>
          <a:lstStyle/>
          <a:p>
            <a:fld id="{BF1D03D7-48CF-4ACA-99AC-9353F85CB864}" type="slidenum">
              <a:rPr lang="pt-PT" smtClean="0"/>
              <a:pPr/>
              <a:t>23</a:t>
            </a:fld>
            <a:endParaRPr lang="pt-PT" dirty="0"/>
          </a:p>
        </p:txBody>
      </p:sp>
    </p:spTree>
    <p:extLst>
      <p:ext uri="{BB962C8B-B14F-4D97-AF65-F5344CB8AC3E}">
        <p14:creationId xmlns:p14="http://schemas.microsoft.com/office/powerpoint/2010/main" val="33295341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BF1D03D7-48CF-4ACA-99AC-9353F85CB864}" type="slidenum">
              <a:rPr lang="pt-PT" smtClean="0"/>
              <a:pPr/>
              <a:t>24</a:t>
            </a:fld>
            <a:endParaRPr lang="pt-PT"/>
          </a:p>
        </p:txBody>
      </p:sp>
    </p:spTree>
    <p:extLst>
      <p:ext uri="{BB962C8B-B14F-4D97-AF65-F5344CB8AC3E}">
        <p14:creationId xmlns:p14="http://schemas.microsoft.com/office/powerpoint/2010/main" val="29909317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endParaRPr lang="pt-PT" baseline="0" dirty="0"/>
          </a:p>
        </p:txBody>
      </p:sp>
      <p:sp>
        <p:nvSpPr>
          <p:cNvPr id="4" name="Marcador de Posição do Número do Diapositivo 3"/>
          <p:cNvSpPr>
            <a:spLocks noGrp="1"/>
          </p:cNvSpPr>
          <p:nvPr>
            <p:ph type="sldNum" sz="quarter" idx="10"/>
          </p:nvPr>
        </p:nvSpPr>
        <p:spPr/>
        <p:txBody>
          <a:bodyPr/>
          <a:lstStyle/>
          <a:p>
            <a:fld id="{BF1D03D7-48CF-4ACA-99AC-9353F85CB864}" type="slidenum">
              <a:rPr lang="pt-PT" smtClean="0"/>
              <a:pPr/>
              <a:t>25</a:t>
            </a:fld>
            <a:endParaRPr lang="pt-PT"/>
          </a:p>
        </p:txBody>
      </p:sp>
    </p:spTree>
    <p:extLst>
      <p:ext uri="{BB962C8B-B14F-4D97-AF65-F5344CB8AC3E}">
        <p14:creationId xmlns:p14="http://schemas.microsoft.com/office/powerpoint/2010/main" val="28718384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BF1D03D7-48CF-4ACA-99AC-9353F85CB864}" type="slidenum">
              <a:rPr lang="pt-PT" smtClean="0"/>
              <a:pPr/>
              <a:t>26</a:t>
            </a:fld>
            <a:endParaRPr lang="pt-PT"/>
          </a:p>
        </p:txBody>
      </p:sp>
    </p:spTree>
    <p:extLst>
      <p:ext uri="{BB962C8B-B14F-4D97-AF65-F5344CB8AC3E}">
        <p14:creationId xmlns:p14="http://schemas.microsoft.com/office/powerpoint/2010/main" val="1367175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b="1" baseline="0" dirty="0"/>
          </a:p>
          <a:p>
            <a:endParaRPr lang="pt-PT" dirty="0"/>
          </a:p>
          <a:p>
            <a:endParaRPr lang="pt-PT" dirty="0"/>
          </a:p>
        </p:txBody>
      </p:sp>
      <p:sp>
        <p:nvSpPr>
          <p:cNvPr id="4" name="Slide Number Placeholder 3"/>
          <p:cNvSpPr>
            <a:spLocks noGrp="1"/>
          </p:cNvSpPr>
          <p:nvPr>
            <p:ph type="sldNum" sz="quarter" idx="10"/>
          </p:nvPr>
        </p:nvSpPr>
        <p:spPr/>
        <p:txBody>
          <a:bodyPr/>
          <a:lstStyle/>
          <a:p>
            <a:fld id="{BF1D03D7-48CF-4ACA-99AC-9353F85CB864}" type="slidenum">
              <a:rPr lang="pt-PT" smtClean="0"/>
              <a:pPr/>
              <a:t>27</a:t>
            </a:fld>
            <a:endParaRPr lang="pt-PT"/>
          </a:p>
        </p:txBody>
      </p:sp>
    </p:spTree>
    <p:extLst>
      <p:ext uri="{BB962C8B-B14F-4D97-AF65-F5344CB8AC3E}">
        <p14:creationId xmlns:p14="http://schemas.microsoft.com/office/powerpoint/2010/main" val="8342402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BF1D03D7-48CF-4ACA-99AC-9353F85CB864}" type="slidenum">
              <a:rPr lang="pt-PT" smtClean="0"/>
              <a:pPr/>
              <a:t>28</a:t>
            </a:fld>
            <a:endParaRPr lang="pt-PT"/>
          </a:p>
        </p:txBody>
      </p:sp>
    </p:spTree>
    <p:extLst>
      <p:ext uri="{BB962C8B-B14F-4D97-AF65-F5344CB8AC3E}">
        <p14:creationId xmlns:p14="http://schemas.microsoft.com/office/powerpoint/2010/main" val="30118521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endParaRPr lang="pt-PT" dirty="0"/>
          </a:p>
          <a:p>
            <a:endParaRPr lang="pt-PT" baseline="0" dirty="0"/>
          </a:p>
          <a:p>
            <a:endParaRPr lang="pt-PT" dirty="0"/>
          </a:p>
        </p:txBody>
      </p:sp>
      <p:sp>
        <p:nvSpPr>
          <p:cNvPr id="4" name="Marcador de Posição do Número do Diapositivo 3"/>
          <p:cNvSpPr>
            <a:spLocks noGrp="1"/>
          </p:cNvSpPr>
          <p:nvPr>
            <p:ph type="sldNum" sz="quarter" idx="10"/>
          </p:nvPr>
        </p:nvSpPr>
        <p:spPr/>
        <p:txBody>
          <a:bodyPr/>
          <a:lstStyle/>
          <a:p>
            <a:fld id="{BF1D03D7-48CF-4ACA-99AC-9353F85CB864}" type="slidenum">
              <a:rPr lang="pt-PT" smtClean="0"/>
              <a:pPr/>
              <a:t>29</a:t>
            </a:fld>
            <a:endParaRPr lang="pt-PT"/>
          </a:p>
        </p:txBody>
      </p:sp>
    </p:spTree>
    <p:extLst>
      <p:ext uri="{BB962C8B-B14F-4D97-AF65-F5344CB8AC3E}">
        <p14:creationId xmlns:p14="http://schemas.microsoft.com/office/powerpoint/2010/main" val="2853970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baseline="0" dirty="0"/>
          </a:p>
        </p:txBody>
      </p:sp>
      <p:sp>
        <p:nvSpPr>
          <p:cNvPr id="4" name="Slide Number Placeholder 3"/>
          <p:cNvSpPr>
            <a:spLocks noGrp="1"/>
          </p:cNvSpPr>
          <p:nvPr>
            <p:ph type="sldNum" sz="quarter" idx="10"/>
          </p:nvPr>
        </p:nvSpPr>
        <p:spPr/>
        <p:txBody>
          <a:bodyPr/>
          <a:lstStyle/>
          <a:p>
            <a:fld id="{BF1D03D7-48CF-4ACA-99AC-9353F85CB864}" type="slidenum">
              <a:rPr lang="pt-PT" smtClean="0"/>
              <a:pPr/>
              <a:t>3</a:t>
            </a:fld>
            <a:endParaRPr lang="pt-PT"/>
          </a:p>
        </p:txBody>
      </p:sp>
    </p:spTree>
    <p:extLst>
      <p:ext uri="{BB962C8B-B14F-4D97-AF65-F5344CB8AC3E}">
        <p14:creationId xmlns:p14="http://schemas.microsoft.com/office/powerpoint/2010/main" val="21151563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BF1D03D7-48CF-4ACA-99AC-9353F85CB864}" type="slidenum">
              <a:rPr lang="pt-PT" smtClean="0"/>
              <a:pPr/>
              <a:t>30</a:t>
            </a:fld>
            <a:endParaRPr lang="pt-PT"/>
          </a:p>
        </p:txBody>
      </p:sp>
    </p:spTree>
    <p:extLst>
      <p:ext uri="{BB962C8B-B14F-4D97-AF65-F5344CB8AC3E}">
        <p14:creationId xmlns:p14="http://schemas.microsoft.com/office/powerpoint/2010/main" val="42071557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b="1" dirty="0"/>
          </a:p>
        </p:txBody>
      </p:sp>
      <p:sp>
        <p:nvSpPr>
          <p:cNvPr id="4" name="Slide Number Placeholder 3"/>
          <p:cNvSpPr>
            <a:spLocks noGrp="1"/>
          </p:cNvSpPr>
          <p:nvPr>
            <p:ph type="sldNum" sz="quarter" idx="10"/>
          </p:nvPr>
        </p:nvSpPr>
        <p:spPr/>
        <p:txBody>
          <a:bodyPr/>
          <a:lstStyle/>
          <a:p>
            <a:fld id="{BF1D03D7-48CF-4ACA-99AC-9353F85CB864}" type="slidenum">
              <a:rPr lang="pt-PT" smtClean="0"/>
              <a:pPr/>
              <a:t>31</a:t>
            </a:fld>
            <a:endParaRPr lang="pt-PT"/>
          </a:p>
        </p:txBody>
      </p:sp>
    </p:spTree>
    <p:extLst>
      <p:ext uri="{BB962C8B-B14F-4D97-AF65-F5344CB8AC3E}">
        <p14:creationId xmlns:p14="http://schemas.microsoft.com/office/powerpoint/2010/main" val="10960698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BF1D03D7-48CF-4ACA-99AC-9353F85CB864}" type="slidenum">
              <a:rPr lang="pt-PT" smtClean="0"/>
              <a:pPr/>
              <a:t>32</a:t>
            </a:fld>
            <a:endParaRPr lang="pt-PT"/>
          </a:p>
        </p:txBody>
      </p:sp>
    </p:spTree>
    <p:extLst>
      <p:ext uri="{BB962C8B-B14F-4D97-AF65-F5344CB8AC3E}">
        <p14:creationId xmlns:p14="http://schemas.microsoft.com/office/powerpoint/2010/main" val="8155607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BF1D03D7-48CF-4ACA-99AC-9353F85CB864}" type="slidenum">
              <a:rPr lang="pt-PT" smtClean="0"/>
              <a:pPr/>
              <a:t>33</a:t>
            </a:fld>
            <a:endParaRPr lang="pt-PT"/>
          </a:p>
        </p:txBody>
      </p:sp>
    </p:spTree>
    <p:extLst>
      <p:ext uri="{BB962C8B-B14F-4D97-AF65-F5344CB8AC3E}">
        <p14:creationId xmlns:p14="http://schemas.microsoft.com/office/powerpoint/2010/main" val="33467329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BF1D03D7-48CF-4ACA-99AC-9353F85CB864}" type="slidenum">
              <a:rPr lang="pt-PT" smtClean="0"/>
              <a:pPr/>
              <a:t>34</a:t>
            </a:fld>
            <a:endParaRPr lang="pt-PT"/>
          </a:p>
        </p:txBody>
      </p:sp>
    </p:spTree>
    <p:extLst>
      <p:ext uri="{BB962C8B-B14F-4D97-AF65-F5344CB8AC3E}">
        <p14:creationId xmlns:p14="http://schemas.microsoft.com/office/powerpoint/2010/main" val="36961449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BF1D03D7-48CF-4ACA-99AC-9353F85CB864}" type="slidenum">
              <a:rPr lang="pt-PT" smtClean="0"/>
              <a:pPr/>
              <a:t>35</a:t>
            </a:fld>
            <a:endParaRPr lang="pt-PT"/>
          </a:p>
        </p:txBody>
      </p:sp>
    </p:spTree>
    <p:extLst>
      <p:ext uri="{BB962C8B-B14F-4D97-AF65-F5344CB8AC3E}">
        <p14:creationId xmlns:p14="http://schemas.microsoft.com/office/powerpoint/2010/main" val="3784953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BF1D03D7-48CF-4ACA-99AC-9353F85CB864}" type="slidenum">
              <a:rPr lang="pt-PT" smtClean="0"/>
              <a:pPr/>
              <a:t>36</a:t>
            </a:fld>
            <a:endParaRPr lang="pt-PT"/>
          </a:p>
        </p:txBody>
      </p:sp>
    </p:spTree>
    <p:extLst>
      <p:ext uri="{BB962C8B-B14F-4D97-AF65-F5344CB8AC3E}">
        <p14:creationId xmlns:p14="http://schemas.microsoft.com/office/powerpoint/2010/main" val="12119984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BF1D03D7-48CF-4ACA-99AC-9353F85CB864}" type="slidenum">
              <a:rPr lang="pt-PT" smtClean="0"/>
              <a:pPr/>
              <a:t>37</a:t>
            </a:fld>
            <a:endParaRPr lang="pt-PT"/>
          </a:p>
        </p:txBody>
      </p:sp>
    </p:spTree>
    <p:extLst>
      <p:ext uri="{BB962C8B-B14F-4D97-AF65-F5344CB8AC3E}">
        <p14:creationId xmlns:p14="http://schemas.microsoft.com/office/powerpoint/2010/main" val="36804050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BF1D03D7-48CF-4ACA-99AC-9353F85CB864}" type="slidenum">
              <a:rPr lang="pt-PT" smtClean="0"/>
              <a:pPr/>
              <a:t>38</a:t>
            </a:fld>
            <a:endParaRPr lang="pt-PT"/>
          </a:p>
        </p:txBody>
      </p:sp>
    </p:spTree>
    <p:extLst>
      <p:ext uri="{BB962C8B-B14F-4D97-AF65-F5344CB8AC3E}">
        <p14:creationId xmlns:p14="http://schemas.microsoft.com/office/powerpoint/2010/main" val="17321627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b="1" dirty="0"/>
          </a:p>
        </p:txBody>
      </p:sp>
      <p:sp>
        <p:nvSpPr>
          <p:cNvPr id="4" name="Slide Number Placeholder 3"/>
          <p:cNvSpPr>
            <a:spLocks noGrp="1"/>
          </p:cNvSpPr>
          <p:nvPr>
            <p:ph type="sldNum" sz="quarter" idx="10"/>
          </p:nvPr>
        </p:nvSpPr>
        <p:spPr/>
        <p:txBody>
          <a:bodyPr/>
          <a:lstStyle/>
          <a:p>
            <a:fld id="{BF1D03D7-48CF-4ACA-99AC-9353F85CB864}" type="slidenum">
              <a:rPr lang="pt-PT" smtClean="0"/>
              <a:pPr/>
              <a:t>39</a:t>
            </a:fld>
            <a:endParaRPr lang="pt-PT"/>
          </a:p>
        </p:txBody>
      </p:sp>
    </p:spTree>
    <p:extLst>
      <p:ext uri="{BB962C8B-B14F-4D97-AF65-F5344CB8AC3E}">
        <p14:creationId xmlns:p14="http://schemas.microsoft.com/office/powerpoint/2010/main" val="3844679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BF1D03D7-48CF-4ACA-99AC-9353F85CB864}" type="slidenum">
              <a:rPr lang="pt-PT" smtClean="0"/>
              <a:pPr/>
              <a:t>4</a:t>
            </a:fld>
            <a:endParaRPr lang="pt-PT"/>
          </a:p>
        </p:txBody>
      </p:sp>
    </p:spTree>
    <p:extLst>
      <p:ext uri="{BB962C8B-B14F-4D97-AF65-F5344CB8AC3E}">
        <p14:creationId xmlns:p14="http://schemas.microsoft.com/office/powerpoint/2010/main" val="21151563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BF1D03D7-48CF-4ACA-99AC-9353F85CB864}" type="slidenum">
              <a:rPr lang="pt-PT" smtClean="0"/>
              <a:pPr/>
              <a:t>40</a:t>
            </a:fld>
            <a:endParaRPr lang="pt-PT"/>
          </a:p>
        </p:txBody>
      </p:sp>
    </p:spTree>
    <p:extLst>
      <p:ext uri="{BB962C8B-B14F-4D97-AF65-F5344CB8AC3E}">
        <p14:creationId xmlns:p14="http://schemas.microsoft.com/office/powerpoint/2010/main" val="24411020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BF1D03D7-48CF-4ACA-99AC-9353F85CB864}" type="slidenum">
              <a:rPr lang="pt-PT" smtClean="0"/>
              <a:pPr/>
              <a:t>41</a:t>
            </a:fld>
            <a:endParaRPr lang="pt-PT"/>
          </a:p>
        </p:txBody>
      </p:sp>
    </p:spTree>
    <p:extLst>
      <p:ext uri="{BB962C8B-B14F-4D97-AF65-F5344CB8AC3E}">
        <p14:creationId xmlns:p14="http://schemas.microsoft.com/office/powerpoint/2010/main" val="38683258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b="1" dirty="0"/>
          </a:p>
        </p:txBody>
      </p:sp>
      <p:sp>
        <p:nvSpPr>
          <p:cNvPr id="4" name="Slide Number Placeholder 3"/>
          <p:cNvSpPr>
            <a:spLocks noGrp="1"/>
          </p:cNvSpPr>
          <p:nvPr>
            <p:ph type="sldNum" sz="quarter" idx="10"/>
          </p:nvPr>
        </p:nvSpPr>
        <p:spPr/>
        <p:txBody>
          <a:bodyPr/>
          <a:lstStyle/>
          <a:p>
            <a:fld id="{BF1D03D7-48CF-4ACA-99AC-9353F85CB864}" type="slidenum">
              <a:rPr lang="pt-PT" smtClean="0"/>
              <a:pPr/>
              <a:t>42</a:t>
            </a:fld>
            <a:endParaRPr lang="pt-PT"/>
          </a:p>
        </p:txBody>
      </p:sp>
    </p:spTree>
    <p:extLst>
      <p:ext uri="{BB962C8B-B14F-4D97-AF65-F5344CB8AC3E}">
        <p14:creationId xmlns:p14="http://schemas.microsoft.com/office/powerpoint/2010/main" val="245254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b="1" dirty="0"/>
          </a:p>
        </p:txBody>
      </p:sp>
      <p:sp>
        <p:nvSpPr>
          <p:cNvPr id="4" name="Slide Number Placeholder 3"/>
          <p:cNvSpPr>
            <a:spLocks noGrp="1"/>
          </p:cNvSpPr>
          <p:nvPr>
            <p:ph type="sldNum" sz="quarter" idx="10"/>
          </p:nvPr>
        </p:nvSpPr>
        <p:spPr/>
        <p:txBody>
          <a:bodyPr/>
          <a:lstStyle/>
          <a:p>
            <a:fld id="{BF1D03D7-48CF-4ACA-99AC-9353F85CB864}" type="slidenum">
              <a:rPr lang="pt-PT" smtClean="0"/>
              <a:pPr/>
              <a:t>5</a:t>
            </a:fld>
            <a:endParaRPr lang="pt-PT"/>
          </a:p>
        </p:txBody>
      </p:sp>
    </p:spTree>
    <p:extLst>
      <p:ext uri="{BB962C8B-B14F-4D97-AF65-F5344CB8AC3E}">
        <p14:creationId xmlns:p14="http://schemas.microsoft.com/office/powerpoint/2010/main" val="2528686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b="1" dirty="0"/>
          </a:p>
        </p:txBody>
      </p:sp>
      <p:sp>
        <p:nvSpPr>
          <p:cNvPr id="4" name="Slide Number Placeholder 3"/>
          <p:cNvSpPr>
            <a:spLocks noGrp="1"/>
          </p:cNvSpPr>
          <p:nvPr>
            <p:ph type="sldNum" sz="quarter" idx="10"/>
          </p:nvPr>
        </p:nvSpPr>
        <p:spPr/>
        <p:txBody>
          <a:bodyPr/>
          <a:lstStyle/>
          <a:p>
            <a:fld id="{BF1D03D7-48CF-4ACA-99AC-9353F85CB864}" type="slidenum">
              <a:rPr lang="pt-PT" smtClean="0"/>
              <a:pPr/>
              <a:t>6</a:t>
            </a:fld>
            <a:endParaRPr lang="pt-PT"/>
          </a:p>
        </p:txBody>
      </p:sp>
    </p:spTree>
    <p:extLst>
      <p:ext uri="{BB962C8B-B14F-4D97-AF65-F5344CB8AC3E}">
        <p14:creationId xmlns:p14="http://schemas.microsoft.com/office/powerpoint/2010/main" val="932318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BF1D03D7-48CF-4ACA-99AC-9353F85CB864}" type="slidenum">
              <a:rPr lang="pt-PT" smtClean="0"/>
              <a:pPr/>
              <a:t>7</a:t>
            </a:fld>
            <a:endParaRPr lang="pt-PT"/>
          </a:p>
        </p:txBody>
      </p:sp>
    </p:spTree>
    <p:extLst>
      <p:ext uri="{BB962C8B-B14F-4D97-AF65-F5344CB8AC3E}">
        <p14:creationId xmlns:p14="http://schemas.microsoft.com/office/powerpoint/2010/main" val="56243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endParaRPr lang="pt-PT" dirty="0"/>
          </a:p>
        </p:txBody>
      </p:sp>
      <p:sp>
        <p:nvSpPr>
          <p:cNvPr id="4" name="Marcador de Posição do Número do Diapositivo 3"/>
          <p:cNvSpPr>
            <a:spLocks noGrp="1"/>
          </p:cNvSpPr>
          <p:nvPr>
            <p:ph type="sldNum" sz="quarter" idx="10"/>
          </p:nvPr>
        </p:nvSpPr>
        <p:spPr/>
        <p:txBody>
          <a:bodyPr/>
          <a:lstStyle/>
          <a:p>
            <a:fld id="{BF1D03D7-48CF-4ACA-99AC-9353F85CB864}" type="slidenum">
              <a:rPr lang="pt-PT" smtClean="0"/>
              <a:pPr/>
              <a:t>8</a:t>
            </a:fld>
            <a:endParaRPr lang="pt-PT"/>
          </a:p>
        </p:txBody>
      </p:sp>
    </p:spTree>
    <p:extLst>
      <p:ext uri="{BB962C8B-B14F-4D97-AF65-F5344CB8AC3E}">
        <p14:creationId xmlns:p14="http://schemas.microsoft.com/office/powerpoint/2010/main" val="1979850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dirty="0">
                <a:solidFill>
                  <a:srgbClr val="FF0000"/>
                </a:solidFill>
              </a:rPr>
              <a:t>NORMALIZAR BOLDS E POSICIONAMENTO DA DATA</a:t>
            </a:r>
          </a:p>
          <a:p>
            <a:endParaRPr lang="pt-PT" dirty="0"/>
          </a:p>
        </p:txBody>
      </p:sp>
      <p:sp>
        <p:nvSpPr>
          <p:cNvPr id="4" name="Slide Number Placeholder 3"/>
          <p:cNvSpPr>
            <a:spLocks noGrp="1"/>
          </p:cNvSpPr>
          <p:nvPr>
            <p:ph type="sldNum" sz="quarter" idx="10"/>
          </p:nvPr>
        </p:nvSpPr>
        <p:spPr/>
        <p:txBody>
          <a:bodyPr/>
          <a:lstStyle/>
          <a:p>
            <a:fld id="{BF1D03D7-48CF-4ACA-99AC-9353F85CB864}" type="slidenum">
              <a:rPr lang="pt-PT" smtClean="0"/>
              <a:pPr/>
              <a:t>9</a:t>
            </a:fld>
            <a:endParaRPr lang="pt-PT"/>
          </a:p>
        </p:txBody>
      </p:sp>
    </p:spTree>
    <p:extLst>
      <p:ext uri="{BB962C8B-B14F-4D97-AF65-F5344CB8AC3E}">
        <p14:creationId xmlns:p14="http://schemas.microsoft.com/office/powerpoint/2010/main" val="817452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PT"/>
              <a:t>Clique para editar o estilo</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a:t>Faça clique para editar o estilo</a:t>
            </a:r>
          </a:p>
        </p:txBody>
      </p:sp>
      <p:sp>
        <p:nvSpPr>
          <p:cNvPr id="4" name="Marcador de Posição da Data 3"/>
          <p:cNvSpPr>
            <a:spLocks noGrp="1"/>
          </p:cNvSpPr>
          <p:nvPr>
            <p:ph type="dt" sz="half" idx="10"/>
          </p:nvPr>
        </p:nvSpPr>
        <p:spPr/>
        <p:txBody>
          <a:bodyPr/>
          <a:lstStyle/>
          <a:p>
            <a:fld id="{2E386922-0988-4537-BB93-D2069EB25A4A}" type="datetime1">
              <a:rPr lang="pt-PT" smtClean="0"/>
              <a:pPr/>
              <a:t>30/09/2025</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3DB14BF2-34F8-433C-9C48-E2022EB221B1}" type="slidenum">
              <a:rPr lang="pt-PT" smtClean="0"/>
              <a:pPr/>
              <a:t>‹nº›</a:t>
            </a:fld>
            <a:endParaRPr lang="pt-P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Texto Vertical 2"/>
          <p:cNvSpPr>
            <a:spLocks noGrp="1"/>
          </p:cNvSpPr>
          <p:nvPr>
            <p:ph type="body" orient="vert" idx="1"/>
          </p:nvPr>
        </p:nvSpPr>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39271B41-7EEB-4C65-9DF6-7ACAE46C4D1A}" type="datetime1">
              <a:rPr lang="pt-PT" smtClean="0"/>
              <a:pPr/>
              <a:t>30/09/2025</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3DB14BF2-34F8-433C-9C48-E2022EB221B1}" type="slidenum">
              <a:rPr lang="pt-PT" smtClean="0"/>
              <a:pPr/>
              <a:t>‹nº›</a:t>
            </a:fld>
            <a:endParaRPr lang="pt-P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PT"/>
              <a:t>Clique para editar o estilo</a:t>
            </a:r>
          </a:p>
        </p:txBody>
      </p:sp>
      <p:sp>
        <p:nvSpPr>
          <p:cNvPr id="3" name="Marcador de Posição de Texto Vertical 2"/>
          <p:cNvSpPr>
            <a:spLocks noGrp="1"/>
          </p:cNvSpPr>
          <p:nvPr>
            <p:ph type="body" orient="vert" idx="1"/>
          </p:nvPr>
        </p:nvSpPr>
        <p:spPr>
          <a:xfrm>
            <a:off x="457200" y="274638"/>
            <a:ext cx="6019800" cy="5851525"/>
          </a:xfrm>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7BEB941E-80AF-4787-A627-80FB3B16EA52}" type="datetime1">
              <a:rPr lang="pt-PT" smtClean="0"/>
              <a:pPr/>
              <a:t>30/09/2025</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3DB14BF2-34F8-433C-9C48-E2022EB221B1}" type="slidenum">
              <a:rPr lang="pt-PT" smtClean="0"/>
              <a:pPr/>
              <a:t>‹nº›</a:t>
            </a:fld>
            <a:endParaRPr lang="pt-P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idx="1"/>
          </p:nvPr>
        </p:nvSpPr>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6C6DFDEE-2743-48C1-830A-A6D16F510660}" type="datetime1">
              <a:rPr lang="pt-PT" smtClean="0"/>
              <a:pPr/>
              <a:t>30/09/2025</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3DB14BF2-34F8-433C-9C48-E2022EB221B1}" type="slidenum">
              <a:rPr lang="pt-PT" smtClean="0"/>
              <a:pPr/>
              <a:t>‹nº›</a:t>
            </a:fld>
            <a:endParaRPr lang="pt-P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PT"/>
              <a:t>Clique para editar o estilo</a:t>
            </a:r>
          </a:p>
        </p:txBody>
      </p:sp>
      <p:sp>
        <p:nvSpPr>
          <p:cNvPr id="3" name="Marcador de Posição do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Clique para editar os estilos</a:t>
            </a:r>
          </a:p>
        </p:txBody>
      </p:sp>
      <p:sp>
        <p:nvSpPr>
          <p:cNvPr id="4" name="Marcador de Posição da Data 3"/>
          <p:cNvSpPr>
            <a:spLocks noGrp="1"/>
          </p:cNvSpPr>
          <p:nvPr>
            <p:ph type="dt" sz="half" idx="10"/>
          </p:nvPr>
        </p:nvSpPr>
        <p:spPr/>
        <p:txBody>
          <a:bodyPr/>
          <a:lstStyle/>
          <a:p>
            <a:fld id="{27892FEA-C341-4D9F-A359-C2A1A61CB62F}" type="datetime1">
              <a:rPr lang="pt-PT" smtClean="0"/>
              <a:pPr/>
              <a:t>30/09/2025</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3DB14BF2-34F8-433C-9C48-E2022EB221B1}" type="slidenum">
              <a:rPr lang="pt-PT" smtClean="0"/>
              <a:pPr/>
              <a:t>‹nº›</a:t>
            </a:fld>
            <a:endParaRPr lang="pt-P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p:cNvSpPr>
            <a:spLocks noGrp="1"/>
          </p:cNvSpPr>
          <p:nvPr>
            <p:ph type="dt" sz="half" idx="10"/>
          </p:nvPr>
        </p:nvSpPr>
        <p:spPr/>
        <p:txBody>
          <a:bodyPr/>
          <a:lstStyle/>
          <a:p>
            <a:fld id="{C628C3FF-C7D9-4C0E-8DBA-27C5AADDDDEF}" type="datetime1">
              <a:rPr lang="pt-PT" smtClean="0"/>
              <a:pPr/>
              <a:t>30/09/2025</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3DB14BF2-34F8-433C-9C48-E2022EB221B1}" type="slidenum">
              <a:rPr lang="pt-PT" smtClean="0"/>
              <a:pPr/>
              <a:t>‹nº›</a:t>
            </a:fld>
            <a:endParaRPr lang="pt-P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PT"/>
              <a:t>Clique para editar o estilo</a:t>
            </a:r>
          </a:p>
        </p:txBody>
      </p:sp>
      <p:sp>
        <p:nvSpPr>
          <p:cNvPr id="3" name="Marcador de Posição do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4" name="Marcador de Posição de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6" name="Marcador de Posição de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p:cNvSpPr>
            <a:spLocks noGrp="1"/>
          </p:cNvSpPr>
          <p:nvPr>
            <p:ph type="dt" sz="half" idx="10"/>
          </p:nvPr>
        </p:nvSpPr>
        <p:spPr/>
        <p:txBody>
          <a:bodyPr/>
          <a:lstStyle/>
          <a:p>
            <a:fld id="{6FD3CDF2-C0D8-47CF-A0F2-01D8DA6E6CCF}" type="datetime1">
              <a:rPr lang="pt-PT" smtClean="0"/>
              <a:pPr/>
              <a:t>30/09/2025</a:t>
            </a:fld>
            <a:endParaRPr lang="pt-PT"/>
          </a:p>
        </p:txBody>
      </p:sp>
      <p:sp>
        <p:nvSpPr>
          <p:cNvPr id="8" name="Marcador de Posição do Rodapé 7"/>
          <p:cNvSpPr>
            <a:spLocks noGrp="1"/>
          </p:cNvSpPr>
          <p:nvPr>
            <p:ph type="ftr" sz="quarter" idx="11"/>
          </p:nvPr>
        </p:nvSpPr>
        <p:spPr/>
        <p:txBody>
          <a:bodyPr/>
          <a:lstStyle/>
          <a:p>
            <a:endParaRPr lang="pt-PT"/>
          </a:p>
        </p:txBody>
      </p:sp>
      <p:sp>
        <p:nvSpPr>
          <p:cNvPr id="9" name="Marcador de Posição do Número do Diapositivo 8"/>
          <p:cNvSpPr>
            <a:spLocks noGrp="1"/>
          </p:cNvSpPr>
          <p:nvPr>
            <p:ph type="sldNum" sz="quarter" idx="12"/>
          </p:nvPr>
        </p:nvSpPr>
        <p:spPr/>
        <p:txBody>
          <a:bodyPr/>
          <a:lstStyle/>
          <a:p>
            <a:fld id="{3DB14BF2-34F8-433C-9C48-E2022EB221B1}" type="slidenum">
              <a:rPr lang="pt-PT" smtClean="0"/>
              <a:pPr/>
              <a:t>‹nº›</a:t>
            </a:fld>
            <a:endParaRPr lang="pt-P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a Data 2"/>
          <p:cNvSpPr>
            <a:spLocks noGrp="1"/>
          </p:cNvSpPr>
          <p:nvPr>
            <p:ph type="dt" sz="half" idx="10"/>
          </p:nvPr>
        </p:nvSpPr>
        <p:spPr/>
        <p:txBody>
          <a:bodyPr/>
          <a:lstStyle/>
          <a:p>
            <a:fld id="{B9BF0FD5-3F3E-433A-B03A-E2974411F1D4}" type="datetime1">
              <a:rPr lang="pt-PT" smtClean="0"/>
              <a:pPr/>
              <a:t>30/09/2025</a:t>
            </a:fld>
            <a:endParaRPr lang="pt-PT"/>
          </a:p>
        </p:txBody>
      </p:sp>
      <p:sp>
        <p:nvSpPr>
          <p:cNvPr id="4" name="Marcador de Posição do Rodapé 3"/>
          <p:cNvSpPr>
            <a:spLocks noGrp="1"/>
          </p:cNvSpPr>
          <p:nvPr>
            <p:ph type="ftr" sz="quarter" idx="11"/>
          </p:nvPr>
        </p:nvSpPr>
        <p:spPr/>
        <p:txBody>
          <a:bodyPr/>
          <a:lstStyle/>
          <a:p>
            <a:endParaRPr lang="pt-PT"/>
          </a:p>
        </p:txBody>
      </p:sp>
      <p:sp>
        <p:nvSpPr>
          <p:cNvPr id="5" name="Marcador de Posição do Número do Diapositivo 4"/>
          <p:cNvSpPr>
            <a:spLocks noGrp="1"/>
          </p:cNvSpPr>
          <p:nvPr>
            <p:ph type="sldNum" sz="quarter" idx="12"/>
          </p:nvPr>
        </p:nvSpPr>
        <p:spPr/>
        <p:txBody>
          <a:bodyPr/>
          <a:lstStyle/>
          <a:p>
            <a:fld id="{3DB14BF2-34F8-433C-9C48-E2022EB221B1}" type="slidenum">
              <a:rPr lang="pt-PT" smtClean="0"/>
              <a:pPr/>
              <a:t>‹nº›</a:t>
            </a:fld>
            <a:endParaRPr lang="pt-P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C164F63D-2024-41E2-90FF-3FADBE4A0BD7}" type="datetime1">
              <a:rPr lang="pt-PT" smtClean="0"/>
              <a:pPr/>
              <a:t>30/09/2025</a:t>
            </a:fld>
            <a:endParaRPr lang="pt-PT"/>
          </a:p>
        </p:txBody>
      </p:sp>
      <p:sp>
        <p:nvSpPr>
          <p:cNvPr id="3" name="Marcador de Posição do Rodapé 2"/>
          <p:cNvSpPr>
            <a:spLocks noGrp="1"/>
          </p:cNvSpPr>
          <p:nvPr>
            <p:ph type="ftr" sz="quarter" idx="11"/>
          </p:nvPr>
        </p:nvSpPr>
        <p:spPr/>
        <p:txBody>
          <a:bodyPr/>
          <a:lstStyle/>
          <a:p>
            <a:endParaRPr lang="pt-PT"/>
          </a:p>
        </p:txBody>
      </p:sp>
      <p:sp>
        <p:nvSpPr>
          <p:cNvPr id="4" name="Marcador de Posição do Número do Diapositivo 3"/>
          <p:cNvSpPr>
            <a:spLocks noGrp="1"/>
          </p:cNvSpPr>
          <p:nvPr>
            <p:ph type="sldNum" sz="quarter" idx="12"/>
          </p:nvPr>
        </p:nvSpPr>
        <p:spPr/>
        <p:txBody>
          <a:bodyPr/>
          <a:lstStyle/>
          <a:p>
            <a:fld id="{3DB14BF2-34F8-433C-9C48-E2022EB221B1}" type="slidenum">
              <a:rPr lang="pt-PT" smtClean="0"/>
              <a:pPr/>
              <a:t>‹nº›</a:t>
            </a:fld>
            <a:endParaRPr lang="pt-P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PT"/>
              <a:t>Clique para editar o estilo</a:t>
            </a:r>
          </a:p>
        </p:txBody>
      </p:sp>
      <p:sp>
        <p:nvSpPr>
          <p:cNvPr id="3" name="Marcador de Posição de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a:t>
            </a:r>
          </a:p>
        </p:txBody>
      </p:sp>
      <p:sp>
        <p:nvSpPr>
          <p:cNvPr id="5" name="Marcador de Posição da Data 4"/>
          <p:cNvSpPr>
            <a:spLocks noGrp="1"/>
          </p:cNvSpPr>
          <p:nvPr>
            <p:ph type="dt" sz="half" idx="10"/>
          </p:nvPr>
        </p:nvSpPr>
        <p:spPr/>
        <p:txBody>
          <a:bodyPr/>
          <a:lstStyle/>
          <a:p>
            <a:fld id="{3B8DBEC6-DD5F-42A4-B40C-A121990D9D6C}" type="datetime1">
              <a:rPr lang="pt-PT" smtClean="0"/>
              <a:pPr/>
              <a:t>30/09/2025</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3DB14BF2-34F8-433C-9C48-E2022EB221B1}" type="slidenum">
              <a:rPr lang="pt-PT" smtClean="0"/>
              <a:pPr/>
              <a:t>‹nº›</a:t>
            </a:fld>
            <a:endParaRPr lang="pt-P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PT"/>
              <a:t>Clique para editar o estilo</a:t>
            </a:r>
          </a:p>
        </p:txBody>
      </p:sp>
      <p:sp>
        <p:nvSpPr>
          <p:cNvPr id="3" name="Marcador de Posição d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a:t>
            </a:r>
          </a:p>
        </p:txBody>
      </p:sp>
      <p:sp>
        <p:nvSpPr>
          <p:cNvPr id="5" name="Marcador de Posição da Data 4"/>
          <p:cNvSpPr>
            <a:spLocks noGrp="1"/>
          </p:cNvSpPr>
          <p:nvPr>
            <p:ph type="dt" sz="half" idx="10"/>
          </p:nvPr>
        </p:nvSpPr>
        <p:spPr/>
        <p:txBody>
          <a:bodyPr/>
          <a:lstStyle/>
          <a:p>
            <a:fld id="{E84A1604-02AC-4BCF-9F69-D876396F2AF4}" type="datetime1">
              <a:rPr lang="pt-PT" smtClean="0"/>
              <a:pPr/>
              <a:t>30/09/2025</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3DB14BF2-34F8-433C-9C48-E2022EB221B1}" type="slidenum">
              <a:rPr lang="pt-PT" smtClean="0"/>
              <a:pPr/>
              <a:t>‹nº›</a:t>
            </a:fld>
            <a:endParaRPr lang="pt-P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Marcador de Posição do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PT"/>
              <a:t>Clique para editar o estilo</a:t>
            </a:r>
          </a:p>
        </p:txBody>
      </p:sp>
      <p:sp>
        <p:nvSpPr>
          <p:cNvPr id="3" name="Marcador de Posição do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8F3387-125F-4D06-9E60-45E4844D3707}" type="datetime1">
              <a:rPr lang="pt-PT" smtClean="0"/>
              <a:pPr/>
              <a:t>30/09/2025</a:t>
            </a:fld>
            <a:endParaRPr lang="pt-PT"/>
          </a:p>
        </p:txBody>
      </p:sp>
      <p:sp>
        <p:nvSpPr>
          <p:cNvPr id="5" name="Marcador de Posição do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B14BF2-34F8-433C-9C48-E2022EB221B1}" type="slidenum">
              <a:rPr lang="pt-PT" smtClean="0"/>
              <a:pPr/>
              <a:t>‹nº›</a:t>
            </a:fld>
            <a:endParaRPr lang="pt-P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slide" Target="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1.jpeg"/><Relationship Id="rId7" Type="http://schemas.openxmlformats.org/officeDocument/2006/relationships/slide" Target="slide1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jpeg"/><Relationship Id="rId11" Type="http://schemas.openxmlformats.org/officeDocument/2006/relationships/image" Target="../media/image37.png"/><Relationship Id="rId5" Type="http://schemas.openxmlformats.org/officeDocument/2006/relationships/image" Target="../media/image34.png"/><Relationship Id="rId10" Type="http://schemas.openxmlformats.org/officeDocument/2006/relationships/slide" Target="slide3.xml"/><Relationship Id="rId4" Type="http://schemas.openxmlformats.org/officeDocument/2006/relationships/image" Target="../media/image42.jpeg"/><Relationship Id="rId9"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slide" Target="slide11.xml"/><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44.jpe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45.jpeg"/><Relationship Id="rId9" Type="http://schemas.openxmlformats.org/officeDocument/2006/relationships/slide" Target="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slide" Target="slide13.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slide" Target="slide15.xml"/><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image" Target="../media/image4.jpeg"/><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34.png"/><Relationship Id="rId7" Type="http://schemas.openxmlformats.org/officeDocument/2006/relationships/image" Target="../media/image48.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slide" Target="slide3.xml"/><Relationship Id="rId10" Type="http://schemas.openxmlformats.org/officeDocument/2006/relationships/image" Target="../media/image14.jpeg"/><Relationship Id="rId4" Type="http://schemas.openxmlformats.org/officeDocument/2006/relationships/image" Target="../media/image4.jpeg"/><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jpeg"/><Relationship Id="rId7" Type="http://schemas.openxmlformats.org/officeDocument/2006/relationships/slide" Target="slide20.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slide" Target="slide18.xml"/><Relationship Id="rId4" Type="http://schemas.openxmlformats.org/officeDocument/2006/relationships/slide" Target="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9.jpg"/><Relationship Id="rId4" Type="http://schemas.openxmlformats.org/officeDocument/2006/relationships/slide" Target="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slide" Target="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slide" Target="slide17.xml"/><Relationship Id="rId5" Type="http://schemas.openxmlformats.org/officeDocument/2006/relationships/image" Target="../media/image4.jpeg"/><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34.png"/><Relationship Id="rId7"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slide" Target="slide3.xml"/><Relationship Id="rId4" Type="http://schemas.openxmlformats.org/officeDocument/2006/relationships/image" Target="../media/image4.jpeg"/><Relationship Id="rId9"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slide" Target="slide21.xml"/></Relationships>
</file>

<file path=ppt/slides/_rels/slide2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56.jpeg"/><Relationship Id="rId7"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slide" Target="slide24.xml"/><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57.jpeg"/><Relationship Id="rId9" Type="http://schemas.openxmlformats.org/officeDocument/2006/relationships/slide" Target="slide4.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slide" Target="slide23.xml"/></Relationships>
</file>

<file path=ppt/slides/_rels/slide2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8.jpeg"/><Relationship Id="rId7" Type="http://schemas.openxmlformats.org/officeDocument/2006/relationships/slide" Target="slide26.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7.png"/><Relationship Id="rId5" Type="http://schemas.openxmlformats.org/officeDocument/2006/relationships/image" Target="../media/image60.jpeg"/><Relationship Id="rId10" Type="http://schemas.openxmlformats.org/officeDocument/2006/relationships/slide" Target="slide4.xml"/><Relationship Id="rId4" Type="http://schemas.openxmlformats.org/officeDocument/2006/relationships/image" Target="../media/image59.jpeg"/><Relationship Id="rId9" Type="http://schemas.openxmlformats.org/officeDocument/2006/relationships/image" Target="../media/image4.jpe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slide" Target="slide25.xml"/></Relationships>
</file>

<file path=ppt/slides/_rels/slide27.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image" Target="../media/image61.jpeg"/><Relationship Id="rId7" Type="http://schemas.openxmlformats.org/officeDocument/2006/relationships/image" Target="../media/image62.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slide" Target="slide4.xml"/><Relationship Id="rId4" Type="http://schemas.openxmlformats.org/officeDocument/2006/relationships/image" Target="../media/image4.jpeg"/><Relationship Id="rId9"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slide" Target="slide27.xml"/></Relationships>
</file>

<file path=ppt/slides/_rels/slide29.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64.jpeg"/><Relationship Id="rId7"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slide" Target="slide30.xml"/><Relationship Id="rId11" Type="http://schemas.openxmlformats.org/officeDocument/2006/relationships/image" Target="../media/image66.jpe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65.jpeg"/><Relationship Id="rId9" Type="http://schemas.openxmlformats.org/officeDocument/2006/relationships/slide" Target="slide4.xml"/></Relationships>
</file>

<file path=ppt/slides/_rels/slide3.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3.xml"/><Relationship Id="rId18" Type="http://schemas.openxmlformats.org/officeDocument/2006/relationships/image" Target="../media/image13.png"/><Relationship Id="rId26" Type="http://schemas.openxmlformats.org/officeDocument/2006/relationships/image" Target="../media/image19.png"/><Relationship Id="rId3" Type="http://schemas.openxmlformats.org/officeDocument/2006/relationships/image" Target="../media/image4.jpeg"/><Relationship Id="rId21" Type="http://schemas.openxmlformats.org/officeDocument/2006/relationships/image" Target="../media/image15.jpeg"/><Relationship Id="rId7" Type="http://schemas.openxmlformats.org/officeDocument/2006/relationships/image" Target="../media/image6.jpeg"/><Relationship Id="rId12" Type="http://schemas.openxmlformats.org/officeDocument/2006/relationships/image" Target="../media/image9.jpeg"/><Relationship Id="rId17" Type="http://schemas.openxmlformats.org/officeDocument/2006/relationships/slide" Target="slide16.xml"/><Relationship Id="rId25" Type="http://schemas.openxmlformats.org/officeDocument/2006/relationships/image" Target="../media/image18.jpeg"/><Relationship Id="rId2" Type="http://schemas.openxmlformats.org/officeDocument/2006/relationships/notesSlide" Target="../notesSlides/notesSlide3.xml"/><Relationship Id="rId16" Type="http://schemas.openxmlformats.org/officeDocument/2006/relationships/image" Target="../media/image12.png"/><Relationship Id="rId20" Type="http://schemas.openxmlformats.org/officeDocument/2006/relationships/slide" Target="slide21.xml"/><Relationship Id="rId1" Type="http://schemas.openxmlformats.org/officeDocument/2006/relationships/slideLayout" Target="../slideLayouts/slideLayout7.xml"/><Relationship Id="rId6" Type="http://schemas.openxmlformats.org/officeDocument/2006/relationships/slide" Target="slide7.xml"/><Relationship Id="rId11" Type="http://schemas.openxmlformats.org/officeDocument/2006/relationships/image" Target="../media/image8.jpeg"/><Relationship Id="rId24" Type="http://schemas.openxmlformats.org/officeDocument/2006/relationships/image" Target="../media/image17.jpeg"/><Relationship Id="rId5" Type="http://schemas.openxmlformats.org/officeDocument/2006/relationships/image" Target="../media/image5.jpeg"/><Relationship Id="rId15" Type="http://schemas.openxmlformats.org/officeDocument/2006/relationships/image" Target="../media/image11.jpeg"/><Relationship Id="rId23" Type="http://schemas.openxmlformats.org/officeDocument/2006/relationships/slide" Target="slide23.xml"/><Relationship Id="rId10" Type="http://schemas.openxmlformats.org/officeDocument/2006/relationships/slide" Target="slide9.xml"/><Relationship Id="rId19" Type="http://schemas.openxmlformats.org/officeDocument/2006/relationships/image" Target="../media/image14.jpeg"/><Relationship Id="rId4" Type="http://schemas.openxmlformats.org/officeDocument/2006/relationships/slide" Target="slide5.xml"/><Relationship Id="rId9" Type="http://schemas.openxmlformats.org/officeDocument/2006/relationships/image" Target="../media/image7.jpeg"/><Relationship Id="rId14" Type="http://schemas.openxmlformats.org/officeDocument/2006/relationships/image" Target="../media/image10.jpeg"/><Relationship Id="rId22"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slide" Target="slide31.xml"/><Relationship Id="rId5" Type="http://schemas.openxmlformats.org/officeDocument/2006/relationships/image" Target="../media/image64.jpeg"/><Relationship Id="rId4" Type="http://schemas.openxmlformats.org/officeDocument/2006/relationships/slide" Target="slide29.xml"/></Relationships>
</file>

<file path=ppt/slides/_rels/slide31.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slideLayout" Target="../slideLayouts/slideLayout2.xml"/><Relationship Id="rId7" Type="http://schemas.openxmlformats.org/officeDocument/2006/relationships/image" Target="../media/image4.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69.jpeg"/><Relationship Id="rId7" Type="http://schemas.openxmlformats.org/officeDocument/2006/relationships/image" Target="../media/image4.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slide" Target="slide33.xml"/><Relationship Id="rId4" Type="http://schemas.openxmlformats.org/officeDocument/2006/relationships/image" Target="../media/image70.jpeg"/><Relationship Id="rId9"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slide" Target="slide32.xml"/></Relationships>
</file>

<file path=ppt/slides/_rels/slide3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71.jpeg"/><Relationship Id="rId7"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slide" Target="slide35.xml"/><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72.jpeg"/><Relationship Id="rId9" Type="http://schemas.openxmlformats.org/officeDocument/2006/relationships/slide" Target="slide4.xml"/></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slide" Target="slide34.xml"/></Relationships>
</file>

<file path=ppt/slides/_rels/slide3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73.jpeg"/><Relationship Id="rId7" Type="http://schemas.openxmlformats.org/officeDocument/2006/relationships/image" Target="../media/image4.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slide" Target="slide37.xml"/><Relationship Id="rId4" Type="http://schemas.openxmlformats.org/officeDocument/2006/relationships/image" Target="../media/image34.png"/><Relationship Id="rId9" Type="http://schemas.openxmlformats.org/officeDocument/2006/relationships/image" Target="../media/image37.png"/></Relationships>
</file>

<file path=ppt/slides/_rels/slide37.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4.jpeg"/><Relationship Id="rId7" Type="http://schemas.openxmlformats.org/officeDocument/2006/relationships/slide" Target="slide39.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slide" Target="slide38.xml"/><Relationship Id="rId4" Type="http://schemas.openxmlformats.org/officeDocument/2006/relationships/slide" Target="slide36.xml"/></Relationships>
</file>

<file path=ppt/slides/_rels/slide3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2.xml"/><Relationship Id="rId7" Type="http://schemas.openxmlformats.org/officeDocument/2006/relationships/slide" Target="slide3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jpeg"/><Relationship Id="rId5" Type="http://schemas.openxmlformats.org/officeDocument/2006/relationships/image" Target="../media/image75.jp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slide" Target="slide3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slide" Target="slide34.xml"/><Relationship Id="rId18" Type="http://schemas.openxmlformats.org/officeDocument/2006/relationships/slide" Target="slide36.xml"/><Relationship Id="rId26" Type="http://schemas.openxmlformats.org/officeDocument/2006/relationships/image" Target="../media/image18.jpeg"/><Relationship Id="rId3" Type="http://schemas.openxmlformats.org/officeDocument/2006/relationships/image" Target="../media/image4.jpeg"/><Relationship Id="rId21" Type="http://schemas.openxmlformats.org/officeDocument/2006/relationships/slide" Target="slide40.xml"/><Relationship Id="rId7" Type="http://schemas.openxmlformats.org/officeDocument/2006/relationships/image" Target="../media/image21.jpeg"/><Relationship Id="rId12" Type="http://schemas.openxmlformats.org/officeDocument/2006/relationships/image" Target="../media/image25.jpeg"/><Relationship Id="rId17" Type="http://schemas.openxmlformats.org/officeDocument/2006/relationships/image" Target="../media/image28.jpeg"/><Relationship Id="rId25" Type="http://schemas.openxmlformats.org/officeDocument/2006/relationships/image" Target="../media/image17.jpeg"/><Relationship Id="rId2" Type="http://schemas.openxmlformats.org/officeDocument/2006/relationships/notesSlide" Target="../notesSlides/notesSlide4.xml"/><Relationship Id="rId16" Type="http://schemas.openxmlformats.org/officeDocument/2006/relationships/slide" Target="slide32.xml"/><Relationship Id="rId20"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slide" Target="slide27.xml"/><Relationship Id="rId11" Type="http://schemas.openxmlformats.org/officeDocument/2006/relationships/image" Target="../media/image24.png"/><Relationship Id="rId24" Type="http://schemas.openxmlformats.org/officeDocument/2006/relationships/slide" Target="slide23.xml"/><Relationship Id="rId5" Type="http://schemas.openxmlformats.org/officeDocument/2006/relationships/image" Target="../media/image20.jpeg"/><Relationship Id="rId15" Type="http://schemas.openxmlformats.org/officeDocument/2006/relationships/image" Target="../media/image27.jpeg"/><Relationship Id="rId23" Type="http://schemas.openxmlformats.org/officeDocument/2006/relationships/image" Target="../media/image32.jpeg"/><Relationship Id="rId28" Type="http://schemas.openxmlformats.org/officeDocument/2006/relationships/image" Target="../media/image19.png"/><Relationship Id="rId10" Type="http://schemas.openxmlformats.org/officeDocument/2006/relationships/slide" Target="slide29.xml"/><Relationship Id="rId19" Type="http://schemas.openxmlformats.org/officeDocument/2006/relationships/image" Target="../media/image29.jpeg"/><Relationship Id="rId4" Type="http://schemas.openxmlformats.org/officeDocument/2006/relationships/slide" Target="slide25.xml"/><Relationship Id="rId9" Type="http://schemas.openxmlformats.org/officeDocument/2006/relationships/image" Target="../media/image23.png"/><Relationship Id="rId14" Type="http://schemas.openxmlformats.org/officeDocument/2006/relationships/image" Target="../media/image26.jpeg"/><Relationship Id="rId22" Type="http://schemas.openxmlformats.org/officeDocument/2006/relationships/image" Target="../media/image31.png"/><Relationship Id="rId27"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77.jpeg"/><Relationship Id="rId7" Type="http://schemas.openxmlformats.org/officeDocument/2006/relationships/image" Target="../media/image4.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slide" Target="slide41.xml"/><Relationship Id="rId4" Type="http://schemas.openxmlformats.org/officeDocument/2006/relationships/image" Target="../media/image78.jpeg"/><Relationship Id="rId9"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slide" Target="slide42.xml"/><Relationship Id="rId5" Type="http://schemas.openxmlformats.org/officeDocument/2006/relationships/image" Target="../media/image77.jpeg"/><Relationship Id="rId4" Type="http://schemas.openxmlformats.org/officeDocument/2006/relationships/slide" Target="slide40.xml"/></Relationships>
</file>

<file path=ppt/slides/_rels/slide4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slide" Target="slide6.xml"/><Relationship Id="rId12"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6.jpeg"/><Relationship Id="rId11" Type="http://schemas.openxmlformats.org/officeDocument/2006/relationships/image" Target="../media/image4.jpeg"/><Relationship Id="rId5" Type="http://schemas.openxmlformats.org/officeDocument/2006/relationships/image" Target="../media/image35.jpeg"/><Relationship Id="rId10" Type="http://schemas.openxmlformats.org/officeDocument/2006/relationships/slide" Target="slide8.xml"/><Relationship Id="rId4" Type="http://schemas.openxmlformats.org/officeDocument/2006/relationships/image" Target="../media/image34.png"/><Relationship Id="rId9" Type="http://schemas.openxmlformats.org/officeDocument/2006/relationships/slide" Target="slide7.xml"/></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slide" Target="slide5.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39.jpeg"/><Relationship Id="rId7"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slide" Target="slide3.xml"/><Relationship Id="rId4" Type="http://schemas.openxmlformats.org/officeDocument/2006/relationships/image" Target="../media/image4.jpe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2E9DFC-562E-EE43-AF83-E12DA28F366B}"/>
              </a:ext>
            </a:extLst>
          </p:cNvPr>
          <p:cNvPicPr>
            <a:picLocks noChangeAspect="1"/>
          </p:cNvPicPr>
          <p:nvPr/>
        </p:nvPicPr>
        <p:blipFill>
          <a:blip r:embed="rId3"/>
          <a:srcRect/>
          <a:stretch/>
        </p:blipFill>
        <p:spPr>
          <a:xfrm>
            <a:off x="0" y="3661"/>
            <a:ext cx="9143995" cy="6854339"/>
          </a:xfrm>
          <a:prstGeom prst="rect">
            <a:avLst/>
          </a:prstGeom>
        </p:spPr>
      </p:pic>
      <p:sp>
        <p:nvSpPr>
          <p:cNvPr id="6" name="TextBox 5">
            <a:extLst>
              <a:ext uri="{FF2B5EF4-FFF2-40B4-BE49-F238E27FC236}">
                <a16:creationId xmlns:a16="http://schemas.microsoft.com/office/drawing/2014/main" id="{6EE25B0E-6004-D045-81CA-430765BBDC9E}"/>
              </a:ext>
            </a:extLst>
          </p:cNvPr>
          <p:cNvSpPr txBox="1"/>
          <p:nvPr/>
        </p:nvSpPr>
        <p:spPr>
          <a:xfrm>
            <a:off x="476327" y="3106976"/>
            <a:ext cx="8047635" cy="1383712"/>
          </a:xfrm>
          <a:prstGeom prst="rect">
            <a:avLst/>
          </a:prstGeom>
          <a:noFill/>
        </p:spPr>
        <p:txBody>
          <a:bodyPr wrap="square" rtlCol="0">
            <a:spAutoFit/>
          </a:bodyPr>
          <a:lstStyle/>
          <a:p>
            <a:pPr lvl="0" algn="ctr">
              <a:lnSpc>
                <a:spcPts val="5000"/>
              </a:lnSpc>
            </a:pPr>
            <a:r>
              <a:rPr lang="pt-PT" sz="5000" b="1" dirty="0">
                <a:solidFill>
                  <a:schemeClr val="bg1"/>
                </a:solidFill>
                <a:cs typeface="Arial" panose="020B0604020202020204" pitchFamily="34" charset="0"/>
              </a:rPr>
              <a:t>Dinastia de Bragança ou Brigantina</a:t>
            </a:r>
            <a:endParaRPr lang="en-GB" sz="5000" b="1" dirty="0">
              <a:solidFill>
                <a:schemeClr val="bg1"/>
              </a:solidFill>
              <a:cs typeface="Arial" panose="020B0604020202020204" pitchFamily="34" charset="0"/>
            </a:endParaRPr>
          </a:p>
        </p:txBody>
      </p:sp>
    </p:spTree>
    <p:extLst>
      <p:ext uri="{BB962C8B-B14F-4D97-AF65-F5344CB8AC3E}">
        <p14:creationId xmlns:p14="http://schemas.microsoft.com/office/powerpoint/2010/main" val="7920685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82"/>
            <a:ext cx="9144000" cy="649224"/>
          </a:xfrm>
          <a:prstGeom prst="rect">
            <a:avLst/>
          </a:prstGeom>
        </p:spPr>
      </p:pic>
      <p:sp>
        <p:nvSpPr>
          <p:cNvPr id="12" name="Rectângulo 11"/>
          <p:cNvSpPr/>
          <p:nvPr/>
        </p:nvSpPr>
        <p:spPr>
          <a:xfrm>
            <a:off x="482505" y="1556792"/>
            <a:ext cx="6337459" cy="1495794"/>
          </a:xfrm>
          <a:prstGeom prst="rect">
            <a:avLst/>
          </a:prstGeom>
          <a:solidFill>
            <a:srgbClr val="9ED4E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wrap="square">
            <a:spAutoFit/>
          </a:bodyPr>
          <a:lstStyle/>
          <a:p>
            <a:pPr marL="342900" lvl="0" indent="-342900" algn="just">
              <a:spcBef>
                <a:spcPct val="20000"/>
              </a:spcBef>
            </a:pPr>
            <a:r>
              <a:rPr lang="pt-PT" sz="1200" b="1" dirty="0">
                <a:solidFill>
                  <a:srgbClr val="00759E"/>
                </a:solidFill>
                <a:latin typeface="Arial" panose="020B0604020202020204" pitchFamily="34" charset="0"/>
                <a:cs typeface="Arial" panose="020B0604020202020204" pitchFamily="34" charset="0"/>
              </a:rPr>
              <a:t>COGNOME</a:t>
            </a:r>
          </a:p>
          <a:p>
            <a:pPr algn="just">
              <a:spcBef>
                <a:spcPct val="20000"/>
              </a:spcBef>
            </a:pPr>
            <a:endParaRPr lang="pt-PT" sz="1200" b="1" dirty="0">
              <a:solidFill>
                <a:schemeClr val="bg1"/>
              </a:solidFill>
              <a:latin typeface="Arial" panose="020B0604020202020204" pitchFamily="34" charset="0"/>
              <a:cs typeface="Arial" panose="020B0604020202020204" pitchFamily="34" charset="0"/>
            </a:endParaRPr>
          </a:p>
          <a:p>
            <a:pPr algn="just">
              <a:spcBef>
                <a:spcPct val="20000"/>
              </a:spcBef>
            </a:pPr>
            <a:r>
              <a:rPr lang="pt-PT" sz="1200" b="1" dirty="0">
                <a:solidFill>
                  <a:schemeClr val="tx1"/>
                </a:solidFill>
                <a:latin typeface="Arial" panose="020B0604020202020204" pitchFamily="34" charset="0"/>
                <a:cs typeface="Arial" panose="020B0604020202020204" pitchFamily="34" charset="0"/>
              </a:rPr>
              <a:t>Afonso VI foi cognominado  </a:t>
            </a:r>
            <a:r>
              <a:rPr lang="pt-PT" sz="1200" b="1" i="1" dirty="0">
                <a:solidFill>
                  <a:schemeClr val="tx1"/>
                </a:solidFill>
                <a:latin typeface="Arial" panose="020B0604020202020204" pitchFamily="34" charset="0"/>
                <a:cs typeface="Arial" panose="020B0604020202020204" pitchFamily="34" charset="0"/>
              </a:rPr>
              <a:t>o Vitorioso </a:t>
            </a:r>
            <a:r>
              <a:rPr lang="pt-PT" sz="1200" b="1" dirty="0">
                <a:solidFill>
                  <a:schemeClr val="tx1"/>
                </a:solidFill>
                <a:latin typeface="Arial" panose="020B0604020202020204" pitchFamily="34" charset="0"/>
                <a:cs typeface="Arial" panose="020B0604020202020204" pitchFamily="34" charset="0"/>
              </a:rPr>
              <a:t>porque, durante a Guerra da Restauração, numa década, Portugal «alcançou tão grande nomeada, que ninguém se pode comparar com ele no número de vitórias e na glória que delas resultou» </a:t>
            </a:r>
            <a:r>
              <a:rPr lang="pt-PT" sz="1000" b="1" dirty="0">
                <a:solidFill>
                  <a:schemeClr val="tx1"/>
                </a:solidFill>
                <a:cs typeface="Arial" panose="020B0604020202020204" pitchFamily="34" charset="0"/>
              </a:rPr>
              <a:t>(António Pereira de Figueiredo</a:t>
            </a:r>
            <a:r>
              <a:rPr lang="pt-PT" sz="1200" b="1" dirty="0">
                <a:solidFill>
                  <a:schemeClr val="tx1"/>
                </a:solidFill>
                <a:latin typeface="Arial" panose="020B0604020202020204" pitchFamily="34" charset="0"/>
                <a:cs typeface="Arial" panose="020B0604020202020204" pitchFamily="34" charset="0"/>
              </a:rPr>
              <a:t>)</a:t>
            </a:r>
          </a:p>
          <a:p>
            <a:pPr lvl="0" algn="just">
              <a:spcBef>
                <a:spcPct val="20000"/>
              </a:spcBef>
            </a:pPr>
            <a:endParaRPr lang="pt-PT" sz="1200" b="1" dirty="0">
              <a:solidFill>
                <a:schemeClr val="bg1"/>
              </a:solidFill>
              <a:latin typeface="Arial" panose="020B0604020202020204" pitchFamily="34" charset="0"/>
              <a:cs typeface="Arial" panose="020B0604020202020204" pitchFamily="34" charset="0"/>
            </a:endParaRPr>
          </a:p>
        </p:txBody>
      </p:sp>
      <p:sp>
        <p:nvSpPr>
          <p:cNvPr id="13" name="CaixaDeTexto 12"/>
          <p:cNvSpPr txBox="1"/>
          <p:nvPr/>
        </p:nvSpPr>
        <p:spPr>
          <a:xfrm>
            <a:off x="482504" y="3299500"/>
            <a:ext cx="6337459" cy="1569660"/>
          </a:xfrm>
          <a:prstGeom prst="rect">
            <a:avLst/>
          </a:prstGeom>
          <a:solidFill>
            <a:srgbClr val="FAC966"/>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pt-PT" sz="1200" b="1" dirty="0">
                <a:solidFill>
                  <a:srgbClr val="C00000"/>
                </a:solidFill>
                <a:latin typeface="Arial" panose="020B0604020202020204" pitchFamily="34" charset="0"/>
                <a:cs typeface="Arial" panose="020B0604020202020204" pitchFamily="34" charset="0"/>
              </a:rPr>
              <a:t>ATUAÇÃO / FACTOS</a:t>
            </a:r>
          </a:p>
          <a:p>
            <a:endParaRPr lang="pt-PT" sz="1200" b="1"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Rei aos 13 anos, mostrou sempre incapacidade para o governo.</a:t>
            </a: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Alheado das funções governativas, quem de facto governava era o seu escrivão da puridade, Luís Vasconcelos e Sousa, conde de Castelo Melhor.</a:t>
            </a: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Forçado pela conjura palaciana que contra ele se urdiu, abdicou do trono, em 1667.</a:t>
            </a:r>
            <a:endParaRPr lang="pt-PT" sz="1200" dirty="0">
              <a:solidFill>
                <a:schemeClr val="tx1"/>
              </a:solidFill>
            </a:endParaRPr>
          </a:p>
          <a:p>
            <a:pPr marL="285750" indent="-285750">
              <a:buFont typeface="Arial" panose="020B0604020202020204" pitchFamily="34" charset="0"/>
              <a:buChar char="•"/>
            </a:pPr>
            <a:endParaRPr lang="pt-PT" sz="1200" b="1" dirty="0">
              <a:solidFill>
                <a:schemeClr val="bg1"/>
              </a:solidFill>
              <a:latin typeface="Arial" panose="020B0604020202020204" pitchFamily="34" charset="0"/>
              <a:cs typeface="Arial" panose="020B0604020202020204" pitchFamily="34" charset="0"/>
            </a:endParaRPr>
          </a:p>
        </p:txBody>
      </p:sp>
      <p:sp>
        <p:nvSpPr>
          <p:cNvPr id="14" name="CaixaDeTexto 13"/>
          <p:cNvSpPr txBox="1"/>
          <p:nvPr/>
        </p:nvSpPr>
        <p:spPr>
          <a:xfrm>
            <a:off x="482505" y="5140349"/>
            <a:ext cx="6337459" cy="1415772"/>
          </a:xfrm>
          <a:prstGeom prst="rect">
            <a:avLst/>
          </a:prstGeom>
          <a:solidFill>
            <a:srgbClr val="D5781B"/>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buNone/>
            </a:pPr>
            <a:r>
              <a:rPr lang="pt-PT" sz="1200" b="1" dirty="0">
                <a:solidFill>
                  <a:srgbClr val="002060"/>
                </a:solidFill>
                <a:latin typeface="Arial" panose="020B0604020202020204" pitchFamily="34" charset="0"/>
                <a:cs typeface="Arial" panose="020B0604020202020204" pitchFamily="34" charset="0"/>
              </a:rPr>
              <a:t>PECULIARIDADES / CURIOSIDADES</a:t>
            </a:r>
          </a:p>
          <a:p>
            <a:pPr algn="just"/>
            <a:endParaRPr lang="pt-PT" sz="1200" b="1" dirty="0">
              <a:solidFill>
                <a:schemeClr val="bg1"/>
              </a:solidFill>
              <a:latin typeface="Arial" panose="020B0604020202020204" pitchFamily="34" charset="0"/>
              <a:cs typeface="Arial" panose="020B0604020202020204" pitchFamily="34" charset="0"/>
            </a:endParaRPr>
          </a:p>
          <a:p>
            <a:pPr algn="just"/>
            <a:r>
              <a:rPr lang="pt-PT" sz="1200" b="1" dirty="0">
                <a:solidFill>
                  <a:schemeClr val="tx1"/>
                </a:solidFill>
                <a:latin typeface="Arial" panose="020B0604020202020204" pitchFamily="34" charset="0"/>
                <a:cs typeface="Arial" panose="020B0604020202020204" pitchFamily="34" charset="0"/>
              </a:rPr>
              <a:t>Tendo tido uma gravíssima doença em criança, ficou muito diminuído mental e fisicamente. Tinha um comportamento impróprio de um rei e foi considerado pelos médicos</a:t>
            </a:r>
            <a:r>
              <a:rPr lang="pt-PT" sz="1400" b="1" dirty="0">
                <a:solidFill>
                  <a:srgbClr val="FF0000"/>
                </a:solidFill>
                <a:latin typeface="Arial" panose="020B0604020202020204" pitchFamily="34" charset="0"/>
                <a:cs typeface="Arial" panose="020B0604020202020204" pitchFamily="34" charset="0"/>
              </a:rPr>
              <a:t> </a:t>
            </a:r>
            <a:r>
              <a:rPr lang="pt-PT" sz="1200" b="1" dirty="0">
                <a:solidFill>
                  <a:schemeClr val="tx1"/>
                </a:solidFill>
                <a:latin typeface="Arial" panose="020B0604020202020204" pitchFamily="34" charset="0"/>
                <a:cs typeface="Arial" panose="020B0604020202020204" pitchFamily="34" charset="0"/>
              </a:rPr>
              <a:t>mentecapto e impotente. O seu casamento foi anulado num processo que causou escândalo.</a:t>
            </a:r>
          </a:p>
          <a:p>
            <a:pPr algn="just"/>
            <a:endParaRPr lang="pt-PT" sz="1200" b="1" dirty="0">
              <a:solidFill>
                <a:schemeClr val="bg1"/>
              </a:solidFill>
              <a:latin typeface="Arial" panose="020B0604020202020204" pitchFamily="34" charset="0"/>
              <a:cs typeface="Arial" panose="020B0604020202020204" pitchFamily="34" charset="0"/>
            </a:endParaRPr>
          </a:p>
        </p:txBody>
      </p:sp>
      <p:sp>
        <p:nvSpPr>
          <p:cNvPr id="18" name="Right Arrow 10">
            <a:hlinkClick r:id="rId4" action="ppaction://hlinksldjump"/>
          </p:cNvPr>
          <p:cNvSpPr/>
          <p:nvPr/>
        </p:nvSpPr>
        <p:spPr>
          <a:xfrm>
            <a:off x="7853272" y="6165304"/>
            <a:ext cx="1039208" cy="603444"/>
          </a:xfrm>
          <a:prstGeom prst="rightArrow">
            <a:avLst/>
          </a:prstGeom>
          <a:solidFill>
            <a:srgbClr val="008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bg1"/>
                </a:solidFill>
                <a:latin typeface="Arial" panose="020B0604020202020204" pitchFamily="34" charset="0"/>
                <a:cs typeface="Arial" panose="020B0604020202020204" pitchFamily="34" charset="0"/>
              </a:rPr>
              <a:t>VOLTAR</a:t>
            </a:r>
          </a:p>
        </p:txBody>
      </p:sp>
      <p:grpSp>
        <p:nvGrpSpPr>
          <p:cNvPr id="2" name="Grupo 1"/>
          <p:cNvGrpSpPr/>
          <p:nvPr/>
        </p:nvGrpSpPr>
        <p:grpSpPr>
          <a:xfrm>
            <a:off x="7164158" y="1556792"/>
            <a:ext cx="1728322" cy="3404121"/>
            <a:chOff x="7164158" y="1556792"/>
            <a:chExt cx="1728322" cy="3404121"/>
          </a:xfrm>
        </p:grpSpPr>
        <p:sp>
          <p:nvSpPr>
            <p:cNvPr id="17" name="Retângulo 3"/>
            <p:cNvSpPr/>
            <p:nvPr/>
          </p:nvSpPr>
          <p:spPr>
            <a:xfrm>
              <a:off x="7164158" y="4653136"/>
              <a:ext cx="1630855" cy="307777"/>
            </a:xfrm>
            <a:prstGeom prst="rect">
              <a:avLst/>
            </a:prstGeom>
          </p:spPr>
          <p:txBody>
            <a:bodyPr wrap="square">
              <a:spAutoFit/>
            </a:bodyPr>
            <a:lstStyle/>
            <a:p>
              <a:pPr marL="342900" lvl="0" indent="-342900" algn="ctr">
                <a:spcBef>
                  <a:spcPct val="20000"/>
                </a:spcBef>
                <a:defRPr/>
              </a:pPr>
              <a:r>
                <a:rPr lang="pt-PT" sz="1400" b="1" dirty="0">
                  <a:solidFill>
                    <a:srgbClr val="00759E"/>
                  </a:solidFill>
                  <a:latin typeface="+mj-lt"/>
                  <a:cs typeface="Arial" panose="020B0604020202020204" pitchFamily="34" charset="0"/>
                </a:rPr>
                <a:t>Afonso VI</a:t>
              </a:r>
            </a:p>
          </p:txBody>
        </p:sp>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7164158" y="1556792"/>
              <a:ext cx="1728322" cy="3096344"/>
            </a:xfrm>
            <a:prstGeom prst="rect">
              <a:avLst/>
            </a:prstGeom>
            <a:noFill/>
          </p:spPr>
        </p:pic>
      </p:grpSp>
    </p:spTree>
    <p:extLst>
      <p:ext uri="{BB962C8B-B14F-4D97-AF65-F5344CB8AC3E}">
        <p14:creationId xmlns:p14="http://schemas.microsoft.com/office/powerpoint/2010/main" val="52570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ângulo 5"/>
          <p:cNvSpPr/>
          <p:nvPr/>
        </p:nvSpPr>
        <p:spPr>
          <a:xfrm>
            <a:off x="323528" y="3939546"/>
            <a:ext cx="2304256" cy="646331"/>
          </a:xfrm>
          <a:prstGeom prst="rect">
            <a:avLst/>
          </a:prstGeom>
        </p:spPr>
        <p:txBody>
          <a:bodyPr wrap="square">
            <a:spAutoFit/>
          </a:bodyPr>
          <a:lstStyle/>
          <a:p>
            <a:pPr algn="ctr"/>
            <a:r>
              <a:rPr lang="pt-PT" sz="1200" b="1" dirty="0">
                <a:solidFill>
                  <a:srgbClr val="00759E"/>
                </a:solidFill>
                <a:latin typeface="Arial" panose="020B0604020202020204" pitchFamily="34" charset="0"/>
                <a:cs typeface="Arial" panose="020B0604020202020204" pitchFamily="34" charset="0"/>
              </a:rPr>
              <a:t>D. Pedro II </a:t>
            </a:r>
            <a:r>
              <a:rPr lang="pt-PT" sz="1200" i="1" dirty="0">
                <a:solidFill>
                  <a:srgbClr val="00759E"/>
                </a:solidFill>
                <a:latin typeface="Arial" panose="020B0604020202020204" pitchFamily="34" charset="0"/>
                <a:cs typeface="Arial" panose="020B0604020202020204" pitchFamily="34" charset="0"/>
              </a:rPr>
              <a:t>, o Pacífico</a:t>
            </a:r>
          </a:p>
          <a:p>
            <a:pPr algn="ctr"/>
            <a:r>
              <a:rPr lang="pt-PT" sz="1200" b="1" dirty="0">
                <a:solidFill>
                  <a:srgbClr val="00759E"/>
                </a:solidFill>
                <a:latin typeface="Arial" panose="020B0604020202020204" pitchFamily="34" charset="0"/>
                <a:cs typeface="Arial" panose="020B0604020202020204" pitchFamily="34" charset="0"/>
              </a:rPr>
              <a:t> </a:t>
            </a:r>
            <a:r>
              <a:rPr lang="pt-PT" sz="1200" dirty="0">
                <a:solidFill>
                  <a:srgbClr val="00759E"/>
                </a:solidFill>
                <a:latin typeface="Arial" panose="020B0604020202020204" pitchFamily="34" charset="0"/>
                <a:cs typeface="Arial" panose="020B0604020202020204" pitchFamily="34" charset="0"/>
              </a:rPr>
              <a:t>1648-1706</a:t>
            </a:r>
          </a:p>
          <a:p>
            <a:pPr algn="ctr"/>
            <a:r>
              <a:rPr lang="pt-PT" sz="1200" dirty="0">
                <a:solidFill>
                  <a:srgbClr val="00759E"/>
                </a:solidFill>
                <a:latin typeface="Arial" panose="020B0604020202020204" pitchFamily="34" charset="0"/>
                <a:cs typeface="Arial" panose="020B0604020202020204" pitchFamily="34" charset="0"/>
              </a:rPr>
              <a:t>Reinado: 1683 a 1706</a:t>
            </a:r>
          </a:p>
        </p:txBody>
      </p:sp>
      <p:pic>
        <p:nvPicPr>
          <p:cNvPr id="8" name="Picture 4" descr="http://upload.wikimedia.org/wikipedia/commons/b/b6/Marie_Fran%C3%A7oise_de_Savoie-Nemours.jpg"/>
          <p:cNvPicPr>
            <a:picLocks noChangeAspect="1" noChangeArrowheads="1"/>
          </p:cNvPicPr>
          <p:nvPr/>
        </p:nvPicPr>
        <p:blipFill>
          <a:blip r:embed="rId3" cstate="print">
            <a:lum contrast="10000"/>
          </a:blip>
          <a:srcRect/>
          <a:stretch>
            <a:fillRect/>
          </a:stretch>
        </p:blipFill>
        <p:spPr bwMode="auto">
          <a:xfrm>
            <a:off x="3059832" y="1058543"/>
            <a:ext cx="2376264" cy="2874513"/>
          </a:xfrm>
          <a:prstGeom prst="rect">
            <a:avLst/>
          </a:prstGeom>
          <a:noFill/>
        </p:spPr>
      </p:pic>
      <p:sp>
        <p:nvSpPr>
          <p:cNvPr id="9" name="CaixaDeTexto 8"/>
          <p:cNvSpPr txBox="1"/>
          <p:nvPr/>
        </p:nvSpPr>
        <p:spPr>
          <a:xfrm>
            <a:off x="2987824" y="3933056"/>
            <a:ext cx="2592288" cy="830997"/>
          </a:xfrm>
          <a:prstGeom prst="rect">
            <a:avLst/>
          </a:prstGeom>
          <a:noFill/>
        </p:spPr>
        <p:txBody>
          <a:bodyPr wrap="square" rtlCol="0">
            <a:spAutoFit/>
          </a:bodyPr>
          <a:lstStyle/>
          <a:p>
            <a:pPr algn="ctr"/>
            <a:r>
              <a:rPr lang="pt-PT" sz="1200" b="1" dirty="0">
                <a:solidFill>
                  <a:srgbClr val="00759E"/>
                </a:solidFill>
                <a:latin typeface="Arial" panose="020B0604020202020204" pitchFamily="34" charset="0"/>
                <a:cs typeface="Arial" panose="020B0604020202020204" pitchFamily="34" charset="0"/>
              </a:rPr>
              <a:t>D. Maria Francisca Isabel de Saboia</a:t>
            </a:r>
            <a:endParaRPr lang="pt-PT" sz="1200" dirty="0">
              <a:solidFill>
                <a:srgbClr val="00759E"/>
              </a:solidFill>
              <a:latin typeface="Arial" panose="020B0604020202020204" pitchFamily="34" charset="0"/>
              <a:cs typeface="Arial" panose="020B0604020202020204" pitchFamily="34" charset="0"/>
            </a:endParaRPr>
          </a:p>
          <a:p>
            <a:pPr algn="ctr"/>
            <a:r>
              <a:rPr lang="pt-PT" sz="1200" dirty="0">
                <a:solidFill>
                  <a:srgbClr val="00759E"/>
                </a:solidFill>
                <a:latin typeface="Arial" panose="020B0604020202020204" pitchFamily="34" charset="0"/>
                <a:cs typeface="Arial" panose="020B0604020202020204" pitchFamily="34" charset="0"/>
              </a:rPr>
              <a:t>1646-1683 </a:t>
            </a:r>
          </a:p>
          <a:p>
            <a:pPr algn="ctr"/>
            <a:endParaRPr lang="pt-PT" sz="1200" dirty="0">
              <a:solidFill>
                <a:srgbClr val="00759E"/>
              </a:solidFill>
              <a:latin typeface="Arial" panose="020B0604020202020204" pitchFamily="34" charset="0"/>
              <a:cs typeface="Arial" panose="020B0604020202020204" pitchFamily="34" charset="0"/>
            </a:endParaRPr>
          </a:p>
        </p:txBody>
      </p:sp>
      <p:pic>
        <p:nvPicPr>
          <p:cNvPr id="22532" name="Picture 4" descr="Ficheiro:24- Rainha D. Maria Sofia.jpg"/>
          <p:cNvPicPr>
            <a:picLocks noChangeAspect="1" noChangeArrowheads="1"/>
          </p:cNvPicPr>
          <p:nvPr/>
        </p:nvPicPr>
        <p:blipFill>
          <a:blip r:embed="rId4" cstate="print">
            <a:lum contrast="10000"/>
          </a:blip>
          <a:srcRect/>
          <a:stretch>
            <a:fillRect/>
          </a:stretch>
        </p:blipFill>
        <p:spPr bwMode="auto">
          <a:xfrm>
            <a:off x="6156176" y="1058542"/>
            <a:ext cx="2376264" cy="2874513"/>
          </a:xfrm>
          <a:prstGeom prst="rect">
            <a:avLst/>
          </a:prstGeom>
          <a:noFill/>
        </p:spPr>
      </p:pic>
      <p:sp>
        <p:nvSpPr>
          <p:cNvPr id="11" name="Rectângulo 10"/>
          <p:cNvSpPr/>
          <p:nvPr/>
        </p:nvSpPr>
        <p:spPr>
          <a:xfrm>
            <a:off x="6012160" y="3916043"/>
            <a:ext cx="2664296" cy="461665"/>
          </a:xfrm>
          <a:prstGeom prst="rect">
            <a:avLst/>
          </a:prstGeom>
        </p:spPr>
        <p:txBody>
          <a:bodyPr wrap="square">
            <a:spAutoFit/>
          </a:bodyPr>
          <a:lstStyle/>
          <a:p>
            <a:pPr algn="ctr"/>
            <a:r>
              <a:rPr lang="pt-PT" sz="1200" b="1" dirty="0">
                <a:solidFill>
                  <a:srgbClr val="00759E"/>
                </a:solidFill>
                <a:latin typeface="Arial" panose="020B0604020202020204" pitchFamily="34" charset="0"/>
                <a:cs typeface="Arial" panose="020B0604020202020204" pitchFamily="34" charset="0"/>
              </a:rPr>
              <a:t>D. Maria Sofia de </a:t>
            </a:r>
            <a:r>
              <a:rPr lang="pt-PT" sz="1200" b="1" dirty="0" err="1">
                <a:solidFill>
                  <a:srgbClr val="00759E"/>
                </a:solidFill>
                <a:latin typeface="Arial" panose="020B0604020202020204" pitchFamily="34" charset="0"/>
                <a:cs typeface="Arial" panose="020B0604020202020204" pitchFamily="34" charset="0"/>
              </a:rPr>
              <a:t>Neuburgo</a:t>
            </a:r>
            <a:endParaRPr lang="pt-PT" sz="1200" dirty="0">
              <a:solidFill>
                <a:srgbClr val="00759E"/>
              </a:solidFill>
              <a:latin typeface="Arial" panose="020B0604020202020204" pitchFamily="34" charset="0"/>
              <a:cs typeface="Arial" panose="020B0604020202020204" pitchFamily="34" charset="0"/>
            </a:endParaRPr>
          </a:p>
          <a:p>
            <a:pPr algn="ctr"/>
            <a:r>
              <a:rPr lang="pt-PT" sz="1200" dirty="0">
                <a:solidFill>
                  <a:srgbClr val="00759E"/>
                </a:solidFill>
                <a:latin typeface="Arial" panose="020B0604020202020204" pitchFamily="34" charset="0"/>
                <a:cs typeface="Arial" panose="020B0604020202020204" pitchFamily="34" charset="0"/>
              </a:rPr>
              <a:t>1666-1699</a:t>
            </a:r>
          </a:p>
        </p:txBody>
      </p:sp>
      <p:sp>
        <p:nvSpPr>
          <p:cNvPr id="50" name="Rectângulo 49"/>
          <p:cNvSpPr/>
          <p:nvPr/>
        </p:nvSpPr>
        <p:spPr>
          <a:xfrm>
            <a:off x="1403648" y="5470486"/>
            <a:ext cx="553357" cy="246221"/>
          </a:xfrm>
          <a:prstGeom prst="rect">
            <a:avLst/>
          </a:prstGeom>
        </p:spPr>
        <p:txBody>
          <a:bodyPr wrap="none">
            <a:spAutoFit/>
          </a:bodyPr>
          <a:lstStyle/>
          <a:p>
            <a:pPr algn="ctr"/>
            <a:r>
              <a:rPr lang="pt-PT" sz="1000" b="1" dirty="0">
                <a:solidFill>
                  <a:srgbClr val="00759E"/>
                </a:solidFill>
                <a:latin typeface="Arial" panose="020B0604020202020204" pitchFamily="34" charset="0"/>
                <a:cs typeface="Arial" panose="020B0604020202020204" pitchFamily="34" charset="0"/>
              </a:rPr>
              <a:t> João </a:t>
            </a:r>
          </a:p>
        </p:txBody>
      </p:sp>
      <p:sp>
        <p:nvSpPr>
          <p:cNvPr id="51" name="Rectângulo 50"/>
          <p:cNvSpPr/>
          <p:nvPr/>
        </p:nvSpPr>
        <p:spPr>
          <a:xfrm>
            <a:off x="2051720" y="5470486"/>
            <a:ext cx="902636" cy="246221"/>
          </a:xfrm>
          <a:prstGeom prst="rect">
            <a:avLst/>
          </a:prstGeom>
        </p:spPr>
        <p:txBody>
          <a:bodyPr wrap="square">
            <a:spAutoFit/>
          </a:bodyPr>
          <a:lstStyle/>
          <a:p>
            <a:pPr algn="ctr"/>
            <a:r>
              <a:rPr lang="pt-PT" sz="1000" b="1" dirty="0">
                <a:solidFill>
                  <a:srgbClr val="00759E"/>
                </a:solidFill>
                <a:latin typeface="Arial" panose="020B0604020202020204" pitchFamily="34" charset="0"/>
                <a:cs typeface="Arial" panose="020B0604020202020204" pitchFamily="34" charset="0"/>
              </a:rPr>
              <a:t>D. João V </a:t>
            </a:r>
          </a:p>
        </p:txBody>
      </p:sp>
      <p:sp>
        <p:nvSpPr>
          <p:cNvPr id="53" name="Rectângulo 52"/>
          <p:cNvSpPr/>
          <p:nvPr/>
        </p:nvSpPr>
        <p:spPr>
          <a:xfrm>
            <a:off x="3126788" y="5466567"/>
            <a:ext cx="787395" cy="246221"/>
          </a:xfrm>
          <a:prstGeom prst="rect">
            <a:avLst/>
          </a:prstGeom>
        </p:spPr>
        <p:txBody>
          <a:bodyPr wrap="none">
            <a:spAutoFit/>
          </a:bodyPr>
          <a:lstStyle/>
          <a:p>
            <a:pPr algn="ctr"/>
            <a:r>
              <a:rPr lang="pt-PT" sz="1000" b="1" dirty="0">
                <a:solidFill>
                  <a:srgbClr val="00759E"/>
                </a:solidFill>
                <a:latin typeface="Arial" panose="020B0604020202020204" pitchFamily="34" charset="0"/>
                <a:cs typeface="Arial" panose="020B0604020202020204" pitchFamily="34" charset="0"/>
              </a:rPr>
              <a:t>Francisco</a:t>
            </a:r>
          </a:p>
        </p:txBody>
      </p:sp>
      <p:sp>
        <p:nvSpPr>
          <p:cNvPr id="54" name="Rectângulo 53"/>
          <p:cNvSpPr/>
          <p:nvPr/>
        </p:nvSpPr>
        <p:spPr>
          <a:xfrm>
            <a:off x="4219300" y="5462719"/>
            <a:ext cx="740907" cy="246221"/>
          </a:xfrm>
          <a:prstGeom prst="rect">
            <a:avLst/>
          </a:prstGeom>
        </p:spPr>
        <p:txBody>
          <a:bodyPr wrap="none">
            <a:spAutoFit/>
          </a:bodyPr>
          <a:lstStyle/>
          <a:p>
            <a:pPr algn="ctr"/>
            <a:r>
              <a:rPr lang="pt-PT" sz="1000" b="1" strike="sngStrike" dirty="0">
                <a:solidFill>
                  <a:srgbClr val="FF0000"/>
                </a:solidFill>
                <a:latin typeface="Arial" panose="020B0604020202020204" pitchFamily="34" charset="0"/>
                <a:cs typeface="Arial" panose="020B0604020202020204" pitchFamily="34" charset="0"/>
              </a:rPr>
              <a:t> </a:t>
            </a:r>
            <a:r>
              <a:rPr lang="pt-PT" sz="1000" b="1" dirty="0">
                <a:solidFill>
                  <a:srgbClr val="00759E"/>
                </a:solidFill>
                <a:latin typeface="Arial" panose="020B0604020202020204" pitchFamily="34" charset="0"/>
                <a:cs typeface="Arial" panose="020B0604020202020204" pitchFamily="34" charset="0"/>
              </a:rPr>
              <a:t>António </a:t>
            </a:r>
          </a:p>
        </p:txBody>
      </p:sp>
      <p:sp>
        <p:nvSpPr>
          <p:cNvPr id="55" name="Rectângulo 54"/>
          <p:cNvSpPr/>
          <p:nvPr/>
        </p:nvSpPr>
        <p:spPr>
          <a:xfrm>
            <a:off x="7380312" y="5454007"/>
            <a:ext cx="1417376" cy="246221"/>
          </a:xfrm>
          <a:prstGeom prst="rect">
            <a:avLst/>
          </a:prstGeom>
        </p:spPr>
        <p:txBody>
          <a:bodyPr wrap="none">
            <a:spAutoFit/>
          </a:bodyPr>
          <a:lstStyle/>
          <a:p>
            <a:pPr algn="ctr"/>
            <a:r>
              <a:rPr lang="pt-PT" sz="1000" b="1" dirty="0">
                <a:solidFill>
                  <a:srgbClr val="00759E"/>
                </a:solidFill>
                <a:latin typeface="Arial" panose="020B0604020202020204" pitchFamily="34" charset="0"/>
                <a:cs typeface="Arial" panose="020B0604020202020204" pitchFamily="34" charset="0"/>
              </a:rPr>
              <a:t>D. Francisca Josefa </a:t>
            </a:r>
          </a:p>
        </p:txBody>
      </p:sp>
      <p:sp>
        <p:nvSpPr>
          <p:cNvPr id="57" name="Rectângulo 56"/>
          <p:cNvSpPr/>
          <p:nvPr/>
        </p:nvSpPr>
        <p:spPr>
          <a:xfrm rot="10800000" flipV="1">
            <a:off x="5214425" y="5466566"/>
            <a:ext cx="733100" cy="246221"/>
          </a:xfrm>
          <a:prstGeom prst="rect">
            <a:avLst/>
          </a:prstGeom>
        </p:spPr>
        <p:txBody>
          <a:bodyPr wrap="square">
            <a:spAutoFit/>
          </a:bodyPr>
          <a:lstStyle/>
          <a:p>
            <a:pPr algn="ctr"/>
            <a:r>
              <a:rPr lang="pt-PT" sz="1000" b="1" dirty="0">
                <a:solidFill>
                  <a:srgbClr val="00759E"/>
                </a:solidFill>
                <a:latin typeface="Arial" panose="020B0604020202020204" pitchFamily="34" charset="0"/>
                <a:cs typeface="Arial" panose="020B0604020202020204" pitchFamily="34" charset="0"/>
              </a:rPr>
              <a:t>Teresa</a:t>
            </a:r>
          </a:p>
        </p:txBody>
      </p:sp>
      <p:sp>
        <p:nvSpPr>
          <p:cNvPr id="60" name="Rectângulo 59"/>
          <p:cNvSpPr/>
          <p:nvPr/>
        </p:nvSpPr>
        <p:spPr>
          <a:xfrm rot="10800000" flipV="1">
            <a:off x="5940153" y="5460612"/>
            <a:ext cx="1394088" cy="246221"/>
          </a:xfrm>
          <a:prstGeom prst="rect">
            <a:avLst/>
          </a:prstGeom>
        </p:spPr>
        <p:txBody>
          <a:bodyPr wrap="square">
            <a:spAutoFit/>
          </a:bodyPr>
          <a:lstStyle/>
          <a:p>
            <a:pPr algn="ctr"/>
            <a:r>
              <a:rPr lang="pt-PT" sz="1000" b="1" dirty="0">
                <a:solidFill>
                  <a:srgbClr val="00759E"/>
                </a:solidFill>
                <a:latin typeface="Arial" panose="020B0604020202020204" pitchFamily="34" charset="0"/>
                <a:cs typeface="Arial" panose="020B0604020202020204" pitchFamily="34" charset="0"/>
              </a:rPr>
              <a:t>Manuel José</a:t>
            </a:r>
          </a:p>
        </p:txBody>
      </p:sp>
      <p:sp>
        <p:nvSpPr>
          <p:cNvPr id="63" name="Rectângulo 62"/>
          <p:cNvSpPr/>
          <p:nvPr/>
        </p:nvSpPr>
        <p:spPr>
          <a:xfrm rot="10800000" flipV="1">
            <a:off x="1946775" y="4997232"/>
            <a:ext cx="1480768" cy="400110"/>
          </a:xfrm>
          <a:prstGeom prst="rect">
            <a:avLst/>
          </a:prstGeom>
        </p:spPr>
        <p:txBody>
          <a:bodyPr wrap="square">
            <a:spAutoFit/>
          </a:bodyPr>
          <a:lstStyle/>
          <a:p>
            <a:pPr algn="ctr"/>
            <a:r>
              <a:rPr lang="pt-PT" sz="1000" b="1" dirty="0">
                <a:solidFill>
                  <a:srgbClr val="00759E"/>
                </a:solidFill>
                <a:latin typeface="Arial" panose="020B0604020202020204" pitchFamily="34" charset="0"/>
                <a:cs typeface="Arial" panose="020B0604020202020204" pitchFamily="34" charset="0"/>
              </a:rPr>
              <a:t> Isabel Luísa</a:t>
            </a:r>
          </a:p>
          <a:p>
            <a:pPr algn="ctr"/>
            <a:endParaRPr lang="pt-PT" sz="1000" b="1" dirty="0">
              <a:solidFill>
                <a:srgbClr val="00759E"/>
              </a:solidFill>
              <a:latin typeface="Arial" panose="020B0604020202020204" pitchFamily="34" charset="0"/>
              <a:cs typeface="Arial" panose="020B0604020202020204" pitchFamily="34" charset="0"/>
            </a:endParaRPr>
          </a:p>
        </p:txBody>
      </p:sp>
      <p:pic>
        <p:nvPicPr>
          <p:cNvPr id="67" name="Picture 6"/>
          <p:cNvPicPr>
            <a:picLocks noChangeAspect="1" noChangeArrowheads="1"/>
          </p:cNvPicPr>
          <p:nvPr/>
        </p:nvPicPr>
        <p:blipFill>
          <a:blip r:embed="rId5" cstate="print"/>
          <a:srcRect/>
          <a:stretch>
            <a:fillRect/>
          </a:stretch>
        </p:blipFill>
        <p:spPr bwMode="auto">
          <a:xfrm>
            <a:off x="2339752" y="5750967"/>
            <a:ext cx="416356" cy="270321"/>
          </a:xfrm>
          <a:prstGeom prst="rect">
            <a:avLst/>
          </a:prstGeom>
          <a:noFill/>
          <a:ln w="9525">
            <a:noFill/>
            <a:miter lim="800000"/>
            <a:headEnd/>
            <a:tailEnd/>
          </a:ln>
        </p:spPr>
      </p:pic>
      <p:sp>
        <p:nvSpPr>
          <p:cNvPr id="3" name="CaixaDeTexto 2"/>
          <p:cNvSpPr txBox="1"/>
          <p:nvPr/>
        </p:nvSpPr>
        <p:spPr>
          <a:xfrm>
            <a:off x="2483768" y="4447377"/>
            <a:ext cx="792088" cy="276999"/>
          </a:xfrm>
          <a:prstGeom prst="rect">
            <a:avLst/>
          </a:prstGeom>
          <a:noFill/>
        </p:spPr>
        <p:txBody>
          <a:bodyPr wrap="square" rtlCol="0">
            <a:spAutoFit/>
          </a:bodyPr>
          <a:lstStyle/>
          <a:p>
            <a:r>
              <a:rPr lang="pt-PT" sz="1200" b="1" dirty="0">
                <a:latin typeface="Arial" panose="020B0604020202020204" pitchFamily="34" charset="0"/>
                <a:cs typeface="Arial" panose="020B0604020202020204" pitchFamily="34" charset="0"/>
              </a:rPr>
              <a:t>1668</a:t>
            </a:r>
          </a:p>
        </p:txBody>
      </p:sp>
      <p:sp>
        <p:nvSpPr>
          <p:cNvPr id="5" name="CaixaDeTexto 4"/>
          <p:cNvSpPr txBox="1"/>
          <p:nvPr/>
        </p:nvSpPr>
        <p:spPr>
          <a:xfrm>
            <a:off x="5580112" y="4447376"/>
            <a:ext cx="757064" cy="276999"/>
          </a:xfrm>
          <a:prstGeom prst="rect">
            <a:avLst/>
          </a:prstGeom>
          <a:noFill/>
        </p:spPr>
        <p:txBody>
          <a:bodyPr wrap="square" rtlCol="0">
            <a:spAutoFit/>
          </a:bodyPr>
          <a:lstStyle/>
          <a:p>
            <a:r>
              <a:rPr lang="pt-PT" sz="1200" b="1" dirty="0">
                <a:latin typeface="Arial" panose="020B0604020202020204" pitchFamily="34" charset="0"/>
                <a:cs typeface="Arial" panose="020B0604020202020204" pitchFamily="34" charset="0"/>
              </a:rPr>
              <a:t>1687</a:t>
            </a:r>
          </a:p>
        </p:txBody>
      </p:sp>
      <p:pic>
        <p:nvPicPr>
          <p:cNvPr id="35842" name="Picture 2" descr="http://upload.wikimedia.org/wikipedia/commons/0/02/D._Pedro_II%2C_Rei_de_Portugal.JPG"/>
          <p:cNvPicPr>
            <a:picLocks noChangeAspect="1" noChangeArrowheads="1"/>
          </p:cNvPicPr>
          <p:nvPr/>
        </p:nvPicPr>
        <p:blipFill>
          <a:blip r:embed="rId6" cstate="print"/>
          <a:srcRect/>
          <a:stretch>
            <a:fillRect/>
          </a:stretch>
        </p:blipFill>
        <p:spPr bwMode="auto">
          <a:xfrm>
            <a:off x="611560" y="1082046"/>
            <a:ext cx="1850273" cy="2857500"/>
          </a:xfrm>
          <a:prstGeom prst="rect">
            <a:avLst/>
          </a:prstGeom>
          <a:noFill/>
        </p:spPr>
      </p:pic>
      <p:grpSp>
        <p:nvGrpSpPr>
          <p:cNvPr id="33" name="Group 32"/>
          <p:cNvGrpSpPr/>
          <p:nvPr/>
        </p:nvGrpSpPr>
        <p:grpSpPr>
          <a:xfrm>
            <a:off x="2331511" y="3780799"/>
            <a:ext cx="224265" cy="224265"/>
            <a:chOff x="1660508" y="1280302"/>
            <a:chExt cx="224265" cy="224265"/>
          </a:xfrm>
        </p:grpSpPr>
        <p:sp>
          <p:nvSpPr>
            <p:cNvPr id="34" name="Oval 33"/>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9" descr="pixel_hand.png">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pic>
        <p:nvPicPr>
          <p:cNvPr id="36"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2282"/>
            <a:ext cx="9144000" cy="649224"/>
          </a:xfrm>
          <a:prstGeom prst="rect">
            <a:avLst/>
          </a:prstGeom>
        </p:spPr>
      </p:pic>
      <p:sp>
        <p:nvSpPr>
          <p:cNvPr id="31" name="Right Arrow 10">
            <a:hlinkClick r:id="rId10" action="ppaction://hlinksldjump"/>
          </p:cNvPr>
          <p:cNvSpPr/>
          <p:nvPr/>
        </p:nvSpPr>
        <p:spPr>
          <a:xfrm>
            <a:off x="7853272" y="6165304"/>
            <a:ext cx="1039208" cy="603444"/>
          </a:xfrm>
          <a:prstGeom prst="rightArrow">
            <a:avLst/>
          </a:prstGeom>
          <a:solidFill>
            <a:srgbClr val="008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bg1"/>
                </a:solidFill>
                <a:latin typeface="Arial" panose="020B0604020202020204" pitchFamily="34" charset="0"/>
                <a:cs typeface="Arial" panose="020B0604020202020204" pitchFamily="34" charset="0"/>
              </a:rPr>
              <a:t>VOLTAR</a:t>
            </a:r>
          </a:p>
        </p:txBody>
      </p:sp>
      <p:pic>
        <p:nvPicPr>
          <p:cNvPr id="37" name="Picture 2" descr="C:\Users\JOAO\Desktop\PPT Genealogia para V1\Árvore - Imagens Organizadas\20135306_MAN_P1_DD00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42887" y="4052970"/>
            <a:ext cx="444937" cy="32473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JOAO\Desktop\PPT Genealogia para V1\Árvore - Imagens Organizadas\20135306_MAN_P1_DD00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19740" y="4052970"/>
            <a:ext cx="444937" cy="324738"/>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Conexão recta 13"/>
          <p:cNvCxnSpPr/>
          <p:nvPr/>
        </p:nvCxnSpPr>
        <p:spPr>
          <a:xfrm flipV="1">
            <a:off x="1475656" y="5445224"/>
            <a:ext cx="6984776" cy="282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 name="Conexão recta 17"/>
          <p:cNvCxnSpPr/>
          <p:nvPr/>
        </p:nvCxnSpPr>
        <p:spPr>
          <a:xfrm>
            <a:off x="5874851" y="4764053"/>
            <a:ext cx="15586" cy="684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2" name="Conexão recta 17"/>
          <p:cNvCxnSpPr/>
          <p:nvPr/>
        </p:nvCxnSpPr>
        <p:spPr>
          <a:xfrm flipH="1">
            <a:off x="2756108" y="4725144"/>
            <a:ext cx="106" cy="264483"/>
          </a:xfrm>
          <a:prstGeom prst="line">
            <a:avLst/>
          </a:prstGeom>
          <a:ln w="19050"/>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500"/>
                            </p:stCondLst>
                            <p:childTnLst>
                              <p:par>
                                <p:cTn id="5" presetID="10" presetClass="entr" presetSubtype="0" fill="hold" nodeType="after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fade">
                                      <p:cBhvr>
                                        <p:cTn id="7" dur="500"/>
                                        <p:tgtEl>
                                          <p:spTgt spid="3584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3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22532"/>
                                        </p:tgtEl>
                                        <p:attrNameLst>
                                          <p:attrName>style.visibility</p:attrName>
                                        </p:attrNameLst>
                                      </p:cBhvr>
                                      <p:to>
                                        <p:strVal val="visible"/>
                                      </p:to>
                                    </p:set>
                                    <p:animEffect transition="in" filter="fade">
                                      <p:cBhvr>
                                        <p:cTn id="27" dur="500"/>
                                        <p:tgtEl>
                                          <p:spTgt spid="22532"/>
                                        </p:tgtEl>
                                      </p:cBhvr>
                                    </p:animEffect>
                                  </p:childTnLst>
                                </p:cTn>
                              </p:par>
                            </p:childTnLst>
                          </p:cTn>
                        </p:par>
                        <p:par>
                          <p:cTn id="28" fill="hold">
                            <p:stCondLst>
                              <p:cond delay="5500"/>
                            </p:stCondLst>
                            <p:childTnLst>
                              <p:par>
                                <p:cTn id="29" presetID="10"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6000"/>
                            </p:stCondLst>
                            <p:childTnLst>
                              <p:par>
                                <p:cTn id="33" presetID="10" presetClass="entr" presetSubtype="0" fill="hold"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par>
                          <p:cTn id="39" fill="hold">
                            <p:stCondLst>
                              <p:cond delay="6500"/>
                            </p:stCondLst>
                            <p:childTnLst>
                              <p:par>
                                <p:cTn id="40" presetID="10" presetClass="entr" presetSubtype="0" fill="hold" nodeType="after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childTnLst>
                          </p:cTn>
                        </p:par>
                        <p:par>
                          <p:cTn id="46" fill="hold">
                            <p:stCondLst>
                              <p:cond delay="7500"/>
                            </p:stCondLst>
                            <p:childTnLst>
                              <p:par>
                                <p:cTn id="47" presetID="10" presetClass="entr" presetSubtype="0" fill="hold"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par>
                          <p:cTn id="50" fill="hold">
                            <p:stCondLst>
                              <p:cond delay="8000"/>
                            </p:stCondLst>
                            <p:childTnLst>
                              <p:par>
                                <p:cTn id="51" presetID="10" presetClass="entr" presetSubtype="0" fill="hold"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cTn>
                              </p:par>
                            </p:childTnLst>
                          </p:cTn>
                        </p:par>
                        <p:par>
                          <p:cTn id="54" fill="hold">
                            <p:stCondLst>
                              <p:cond delay="8500"/>
                            </p:stCondLst>
                            <p:childTnLst>
                              <p:par>
                                <p:cTn id="55" presetID="10" presetClass="entr" presetSubtype="0" fill="hold" grpId="0" nodeType="after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fade">
                                      <p:cBhvr>
                                        <p:cTn id="57" dur="500"/>
                                        <p:tgtEl>
                                          <p:spTgt spid="63"/>
                                        </p:tgtEl>
                                      </p:cBhvr>
                                    </p:animEffect>
                                  </p:childTnLst>
                                </p:cTn>
                              </p:par>
                            </p:childTnLst>
                          </p:cTn>
                        </p:par>
                        <p:par>
                          <p:cTn id="58" fill="hold">
                            <p:stCondLst>
                              <p:cond delay="9000"/>
                            </p:stCondLst>
                            <p:childTnLst>
                              <p:par>
                                <p:cTn id="59" presetID="10" presetClass="entr" presetSubtype="0" fill="hold" grpId="0" nodeType="after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fade">
                                      <p:cBhvr>
                                        <p:cTn id="61" dur="500"/>
                                        <p:tgtEl>
                                          <p:spTgt spid="50"/>
                                        </p:tgtEl>
                                      </p:cBhvr>
                                    </p:animEffect>
                                  </p:childTnLst>
                                </p:cTn>
                              </p:par>
                            </p:childTnLst>
                          </p:cTn>
                        </p:par>
                        <p:par>
                          <p:cTn id="62" fill="hold">
                            <p:stCondLst>
                              <p:cond delay="9500"/>
                            </p:stCondLst>
                            <p:childTnLst>
                              <p:par>
                                <p:cTn id="63" presetID="10" presetClass="entr" presetSubtype="0" fill="hold" grpId="0" nodeType="after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fade">
                                      <p:cBhvr>
                                        <p:cTn id="65" dur="500"/>
                                        <p:tgtEl>
                                          <p:spTgt spid="51"/>
                                        </p:tgtEl>
                                      </p:cBhvr>
                                    </p:animEffect>
                                  </p:childTnLst>
                                </p:cTn>
                              </p:par>
                              <p:par>
                                <p:cTn id="66" presetID="10" presetClass="entr" presetSubtype="0" fill="hold" nodeType="withEffect">
                                  <p:stCondLst>
                                    <p:cond delay="0"/>
                                  </p:stCondLst>
                                  <p:childTnLst>
                                    <p:set>
                                      <p:cBhvr>
                                        <p:cTn id="67" dur="1" fill="hold">
                                          <p:stCondLst>
                                            <p:cond delay="0"/>
                                          </p:stCondLst>
                                        </p:cTn>
                                        <p:tgtEl>
                                          <p:spTgt spid="67"/>
                                        </p:tgtEl>
                                        <p:attrNameLst>
                                          <p:attrName>style.visibility</p:attrName>
                                        </p:attrNameLst>
                                      </p:cBhvr>
                                      <p:to>
                                        <p:strVal val="visible"/>
                                      </p:to>
                                    </p:set>
                                    <p:animEffect transition="in" filter="fade">
                                      <p:cBhvr>
                                        <p:cTn id="68" dur="500"/>
                                        <p:tgtEl>
                                          <p:spTgt spid="67"/>
                                        </p:tgtEl>
                                      </p:cBhvr>
                                    </p:animEffect>
                                  </p:childTnLst>
                                </p:cTn>
                              </p:par>
                            </p:childTnLst>
                          </p:cTn>
                        </p:par>
                        <p:par>
                          <p:cTn id="69" fill="hold">
                            <p:stCondLst>
                              <p:cond delay="10000"/>
                            </p:stCondLst>
                            <p:childTnLst>
                              <p:par>
                                <p:cTn id="70" presetID="10" presetClass="entr" presetSubtype="0" fill="hold" grpId="0" nodeType="after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fade">
                                      <p:cBhvr>
                                        <p:cTn id="72" dur="500"/>
                                        <p:tgtEl>
                                          <p:spTgt spid="53"/>
                                        </p:tgtEl>
                                      </p:cBhvr>
                                    </p:animEffect>
                                  </p:childTnLst>
                                </p:cTn>
                              </p:par>
                            </p:childTnLst>
                          </p:cTn>
                        </p:par>
                        <p:par>
                          <p:cTn id="73" fill="hold">
                            <p:stCondLst>
                              <p:cond delay="10500"/>
                            </p:stCondLst>
                            <p:childTnLst>
                              <p:par>
                                <p:cTn id="74" presetID="10" presetClass="entr" presetSubtype="0" fill="hold" grpId="0" nodeType="afterEffect">
                                  <p:stCondLst>
                                    <p:cond delay="0"/>
                                  </p:stCondLst>
                                  <p:childTnLst>
                                    <p:set>
                                      <p:cBhvr>
                                        <p:cTn id="75" dur="1" fill="hold">
                                          <p:stCondLst>
                                            <p:cond delay="0"/>
                                          </p:stCondLst>
                                        </p:cTn>
                                        <p:tgtEl>
                                          <p:spTgt spid="54"/>
                                        </p:tgtEl>
                                        <p:attrNameLst>
                                          <p:attrName>style.visibility</p:attrName>
                                        </p:attrNameLst>
                                      </p:cBhvr>
                                      <p:to>
                                        <p:strVal val="visible"/>
                                      </p:to>
                                    </p:set>
                                    <p:animEffect transition="in" filter="fade">
                                      <p:cBhvr>
                                        <p:cTn id="76" dur="500"/>
                                        <p:tgtEl>
                                          <p:spTgt spid="54"/>
                                        </p:tgtEl>
                                      </p:cBhvr>
                                    </p:animEffect>
                                  </p:childTnLst>
                                </p:cTn>
                              </p:par>
                            </p:childTnLst>
                          </p:cTn>
                        </p:par>
                        <p:par>
                          <p:cTn id="77" fill="hold">
                            <p:stCondLst>
                              <p:cond delay="11000"/>
                            </p:stCondLst>
                            <p:childTnLst>
                              <p:par>
                                <p:cTn id="78" presetID="10" presetClass="entr" presetSubtype="0" fill="hold" grpId="0" nodeType="afterEffect">
                                  <p:stCondLst>
                                    <p:cond delay="0"/>
                                  </p:stCondLst>
                                  <p:childTnLst>
                                    <p:set>
                                      <p:cBhvr>
                                        <p:cTn id="79" dur="1" fill="hold">
                                          <p:stCondLst>
                                            <p:cond delay="0"/>
                                          </p:stCondLst>
                                        </p:cTn>
                                        <p:tgtEl>
                                          <p:spTgt spid="57"/>
                                        </p:tgtEl>
                                        <p:attrNameLst>
                                          <p:attrName>style.visibility</p:attrName>
                                        </p:attrNameLst>
                                      </p:cBhvr>
                                      <p:to>
                                        <p:strVal val="visible"/>
                                      </p:to>
                                    </p:set>
                                    <p:animEffect transition="in" filter="fade">
                                      <p:cBhvr>
                                        <p:cTn id="80" dur="500"/>
                                        <p:tgtEl>
                                          <p:spTgt spid="57"/>
                                        </p:tgtEl>
                                      </p:cBhvr>
                                    </p:animEffect>
                                  </p:childTnLst>
                                </p:cTn>
                              </p:par>
                            </p:childTnLst>
                          </p:cTn>
                        </p:par>
                        <p:par>
                          <p:cTn id="81" fill="hold">
                            <p:stCondLst>
                              <p:cond delay="11500"/>
                            </p:stCondLst>
                            <p:childTnLst>
                              <p:par>
                                <p:cTn id="82" presetID="10" presetClass="entr" presetSubtype="0" fill="hold" grpId="0" nodeType="afterEffect">
                                  <p:stCondLst>
                                    <p:cond delay="0"/>
                                  </p:stCondLst>
                                  <p:childTnLst>
                                    <p:set>
                                      <p:cBhvr>
                                        <p:cTn id="83" dur="1" fill="hold">
                                          <p:stCondLst>
                                            <p:cond delay="0"/>
                                          </p:stCondLst>
                                        </p:cTn>
                                        <p:tgtEl>
                                          <p:spTgt spid="60"/>
                                        </p:tgtEl>
                                        <p:attrNameLst>
                                          <p:attrName>style.visibility</p:attrName>
                                        </p:attrNameLst>
                                      </p:cBhvr>
                                      <p:to>
                                        <p:strVal val="visible"/>
                                      </p:to>
                                    </p:set>
                                    <p:animEffect transition="in" filter="fade">
                                      <p:cBhvr>
                                        <p:cTn id="84" dur="500"/>
                                        <p:tgtEl>
                                          <p:spTgt spid="60"/>
                                        </p:tgtEl>
                                      </p:cBhvr>
                                    </p:animEffect>
                                  </p:childTnLst>
                                </p:cTn>
                              </p:par>
                            </p:childTnLst>
                          </p:cTn>
                        </p:par>
                        <p:par>
                          <p:cTn id="85" fill="hold">
                            <p:stCondLst>
                              <p:cond delay="12000"/>
                            </p:stCondLst>
                            <p:childTnLst>
                              <p:par>
                                <p:cTn id="86" presetID="10" presetClass="entr" presetSubtype="0" fill="hold" grpId="0" nodeType="after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fade">
                                      <p:cBhvr>
                                        <p:cTn id="88" dur="500"/>
                                        <p:tgtEl>
                                          <p:spTgt spid="55"/>
                                        </p:tgtEl>
                                      </p:cBhvr>
                                    </p:animEffect>
                                  </p:childTnLst>
                                </p:cTn>
                              </p:par>
                            </p:childTnLst>
                          </p:cTn>
                        </p:par>
                        <p:par>
                          <p:cTn id="89" fill="hold">
                            <p:stCondLst>
                              <p:cond delay="12500"/>
                            </p:stCondLst>
                            <p:childTnLst>
                              <p:par>
                                <p:cTn id="90" presetID="10" presetClass="entr" presetSubtype="0" fill="hold" grpId="0" nodeType="after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fade">
                                      <p:cBhvr>
                                        <p:cTn id="92" dur="500"/>
                                        <p:tgtEl>
                                          <p:spTgt spid="31"/>
                                        </p:tgtEl>
                                      </p:cBhvr>
                                    </p:animEffect>
                                  </p:childTnLst>
                                </p:cTn>
                              </p:par>
                            </p:childTnLst>
                          </p:cTn>
                        </p:par>
                        <p:par>
                          <p:cTn id="93" fill="hold">
                            <p:stCondLst>
                              <p:cond delay="13000"/>
                            </p:stCondLst>
                            <p:childTnLst>
                              <p:par>
                                <p:cTn id="94" presetID="10" presetClass="entr" presetSubtype="0" fill="hold" nodeType="afterEffect">
                                  <p:stCondLst>
                                    <p:cond delay="0"/>
                                  </p:stCondLst>
                                  <p:childTnLst>
                                    <p:set>
                                      <p:cBhvr>
                                        <p:cTn id="95" dur="1" fill="hold">
                                          <p:stCondLst>
                                            <p:cond delay="0"/>
                                          </p:stCondLst>
                                        </p:cTn>
                                        <p:tgtEl>
                                          <p:spTgt spid="32"/>
                                        </p:tgtEl>
                                        <p:attrNameLst>
                                          <p:attrName>style.visibility</p:attrName>
                                        </p:attrNameLst>
                                      </p:cBhvr>
                                      <p:to>
                                        <p:strVal val="visible"/>
                                      </p:to>
                                    </p:set>
                                    <p:animEffect transition="in" filter="fade">
                                      <p:cBhvr>
                                        <p:cTn id="9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50" grpId="0"/>
      <p:bldP spid="51" grpId="0"/>
      <p:bldP spid="53" grpId="0"/>
      <p:bldP spid="54" grpId="0"/>
      <p:bldP spid="55" grpId="0"/>
      <p:bldP spid="57" grpId="0"/>
      <p:bldP spid="60" grpId="0"/>
      <p:bldP spid="63" grpId="0"/>
      <p:bldP spid="3" grpId="0"/>
      <p:bldP spid="5" grpId="0"/>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aixaDeTexto 5"/>
          <p:cNvSpPr txBox="1"/>
          <p:nvPr/>
        </p:nvSpPr>
        <p:spPr>
          <a:xfrm>
            <a:off x="755576" y="-603448"/>
            <a:ext cx="3888432" cy="369332"/>
          </a:xfrm>
          <a:prstGeom prst="rect">
            <a:avLst/>
          </a:prstGeom>
          <a:noFill/>
        </p:spPr>
        <p:txBody>
          <a:bodyPr wrap="square" rtlCol="0">
            <a:spAutoFit/>
          </a:bodyPr>
          <a:lstStyle/>
          <a:p>
            <a:r>
              <a:rPr lang="pt-PT" dirty="0">
                <a:solidFill>
                  <a:srgbClr val="C00000"/>
                </a:solidFill>
              </a:rPr>
              <a:t>Abrir ao </a:t>
            </a:r>
            <a:r>
              <a:rPr lang="pt-PT" dirty="0" err="1">
                <a:solidFill>
                  <a:srgbClr val="C00000"/>
                </a:solidFill>
              </a:rPr>
              <a:t>clic</a:t>
            </a:r>
            <a:r>
              <a:rPr lang="pt-PT" dirty="0">
                <a:solidFill>
                  <a:srgbClr val="C00000"/>
                </a:solidFill>
              </a:rPr>
              <a:t> na imagem do rei </a:t>
            </a:r>
          </a:p>
        </p:txBody>
      </p:sp>
      <p:pic>
        <p:nvPicPr>
          <p:cNvPr id="10"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82"/>
            <a:ext cx="9144000" cy="649224"/>
          </a:xfrm>
          <a:prstGeom prst="rect">
            <a:avLst/>
          </a:prstGeom>
        </p:spPr>
      </p:pic>
      <p:sp>
        <p:nvSpPr>
          <p:cNvPr id="13" name="Rectângulo 12"/>
          <p:cNvSpPr/>
          <p:nvPr/>
        </p:nvSpPr>
        <p:spPr>
          <a:xfrm>
            <a:off x="482505" y="1556792"/>
            <a:ext cx="6337459" cy="904863"/>
          </a:xfrm>
          <a:prstGeom prst="rect">
            <a:avLst/>
          </a:prstGeom>
          <a:solidFill>
            <a:srgbClr val="9ED4E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wrap="square">
            <a:spAutoFit/>
          </a:bodyPr>
          <a:lstStyle/>
          <a:p>
            <a:pPr marL="342900" lvl="0" indent="-342900" algn="just">
              <a:spcBef>
                <a:spcPct val="20000"/>
              </a:spcBef>
            </a:pPr>
            <a:r>
              <a:rPr lang="pt-PT" sz="1200" b="1" dirty="0">
                <a:solidFill>
                  <a:srgbClr val="00759E"/>
                </a:solidFill>
                <a:latin typeface="Arial" panose="020B0604020202020204" pitchFamily="34" charset="0"/>
                <a:cs typeface="Arial" panose="020B0604020202020204" pitchFamily="34" charset="0"/>
              </a:rPr>
              <a:t>COGNOME</a:t>
            </a:r>
          </a:p>
          <a:p>
            <a:pPr algn="just">
              <a:spcBef>
                <a:spcPct val="20000"/>
              </a:spcBef>
            </a:pPr>
            <a:r>
              <a:rPr lang="pt-PT" sz="1200" b="1" dirty="0">
                <a:solidFill>
                  <a:schemeClr val="tx1"/>
                </a:solidFill>
                <a:latin typeface="Arial" panose="020B0604020202020204" pitchFamily="34" charset="0"/>
                <a:cs typeface="Arial" panose="020B0604020202020204" pitchFamily="34" charset="0"/>
              </a:rPr>
              <a:t>D. Pedro II foi cognominado </a:t>
            </a:r>
            <a:r>
              <a:rPr lang="pt-PT" sz="1200" b="1" i="1" dirty="0">
                <a:solidFill>
                  <a:schemeClr val="tx1"/>
                </a:solidFill>
                <a:latin typeface="Arial" panose="020B0604020202020204" pitchFamily="34" charset="0"/>
                <a:cs typeface="Arial" panose="020B0604020202020204" pitchFamily="34" charset="0"/>
              </a:rPr>
              <a:t>o Pacífico </a:t>
            </a:r>
            <a:r>
              <a:rPr lang="pt-PT" sz="1200" b="1" dirty="0">
                <a:solidFill>
                  <a:schemeClr val="tx1"/>
                </a:solidFill>
                <a:latin typeface="Arial" panose="020B0604020202020204" pitchFamily="34" charset="0"/>
                <a:cs typeface="Arial" panose="020B0604020202020204" pitchFamily="34" charset="0"/>
              </a:rPr>
              <a:t>porque foi no seu reinado que se fez a paz com Castela,  pondo fim à longa Guerra da Restauração </a:t>
            </a:r>
            <a:r>
              <a:rPr lang="pt-PT" sz="1000" b="1" dirty="0">
                <a:solidFill>
                  <a:schemeClr val="tx1"/>
                </a:solidFill>
                <a:cs typeface="Arial" panose="020B0604020202020204" pitchFamily="34" charset="0"/>
              </a:rPr>
              <a:t>(Tratado de Lisboa,1668).</a:t>
            </a:r>
            <a:endParaRPr lang="pt-PT" sz="1200" b="1" dirty="0">
              <a:solidFill>
                <a:schemeClr val="tx1"/>
              </a:solidFill>
              <a:latin typeface="Arial" panose="020B0604020202020204" pitchFamily="34" charset="0"/>
              <a:cs typeface="Arial" panose="020B0604020202020204" pitchFamily="34" charset="0"/>
            </a:endParaRPr>
          </a:p>
          <a:p>
            <a:pPr lvl="0" algn="just">
              <a:spcBef>
                <a:spcPct val="20000"/>
              </a:spcBef>
            </a:pPr>
            <a:endParaRPr lang="pt-PT" sz="1200" b="1" dirty="0">
              <a:solidFill>
                <a:schemeClr val="bg1"/>
              </a:solidFill>
              <a:latin typeface="Arial" panose="020B0604020202020204" pitchFamily="34" charset="0"/>
              <a:cs typeface="Arial" panose="020B0604020202020204" pitchFamily="34" charset="0"/>
            </a:endParaRPr>
          </a:p>
        </p:txBody>
      </p:sp>
      <p:sp>
        <p:nvSpPr>
          <p:cNvPr id="14" name="CaixaDeTexto 13"/>
          <p:cNvSpPr txBox="1"/>
          <p:nvPr/>
        </p:nvSpPr>
        <p:spPr>
          <a:xfrm>
            <a:off x="482504" y="2996952"/>
            <a:ext cx="6337459" cy="1569660"/>
          </a:xfrm>
          <a:prstGeom prst="rect">
            <a:avLst/>
          </a:prstGeom>
          <a:solidFill>
            <a:srgbClr val="FAC966"/>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pt-PT" sz="1200" b="1" dirty="0">
                <a:solidFill>
                  <a:srgbClr val="C00000"/>
                </a:solidFill>
                <a:latin typeface="Arial" panose="020B0604020202020204" pitchFamily="34" charset="0"/>
                <a:cs typeface="Arial" panose="020B0604020202020204" pitchFamily="34" charset="0"/>
              </a:rPr>
              <a:t>ATUAÇÃO / FACTOS</a:t>
            </a:r>
          </a:p>
          <a:p>
            <a:endParaRPr lang="pt-PT" sz="1200" b="1"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Governou como regente do Reino  desde 1667 até à morte de D. Afonso VI (1683). Foi rei de 1683 até à morte, em 1706. </a:t>
            </a:r>
          </a:p>
          <a:p>
            <a:pPr marL="285750" indent="-285750" algn="just">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Por intermédio dos seus ministros, com destaque para  o Conde da Ericeira, implementou uma política mercantilista.</a:t>
            </a:r>
          </a:p>
          <a:p>
            <a:pPr marL="285750" indent="-285750" algn="just">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Celebrou com a Inglaterra o Tratado de </a:t>
            </a:r>
            <a:r>
              <a:rPr lang="pt-PT" sz="1200" b="1" dirty="0" err="1">
                <a:solidFill>
                  <a:schemeClr val="tx1"/>
                </a:solidFill>
                <a:latin typeface="Arial" panose="020B0604020202020204" pitchFamily="34" charset="0"/>
                <a:cs typeface="Arial" panose="020B0604020202020204" pitchFamily="34" charset="0"/>
              </a:rPr>
              <a:t>Methuen</a:t>
            </a:r>
            <a:r>
              <a:rPr lang="pt-PT" sz="1200" b="1" dirty="0">
                <a:solidFill>
                  <a:schemeClr val="tx1"/>
                </a:solidFill>
                <a:latin typeface="Arial" panose="020B0604020202020204" pitchFamily="34" charset="0"/>
                <a:cs typeface="Arial" panose="020B0604020202020204" pitchFamily="34" charset="0"/>
              </a:rPr>
              <a:t> (1703).</a:t>
            </a:r>
          </a:p>
          <a:p>
            <a:pPr marL="285750" indent="-285750">
              <a:buFont typeface="Arial" panose="020B0604020202020204" pitchFamily="34" charset="0"/>
              <a:buChar char="•"/>
            </a:pPr>
            <a:endParaRPr lang="pt-PT" sz="1200" b="1" dirty="0">
              <a:solidFill>
                <a:schemeClr val="bg1"/>
              </a:solidFill>
              <a:latin typeface="Arial" panose="020B0604020202020204" pitchFamily="34" charset="0"/>
              <a:cs typeface="Arial" panose="020B0604020202020204" pitchFamily="34" charset="0"/>
            </a:endParaRPr>
          </a:p>
        </p:txBody>
      </p:sp>
      <p:sp>
        <p:nvSpPr>
          <p:cNvPr id="15" name="CaixaDeTexto 14"/>
          <p:cNvSpPr txBox="1"/>
          <p:nvPr/>
        </p:nvSpPr>
        <p:spPr>
          <a:xfrm>
            <a:off x="482505" y="4941168"/>
            <a:ext cx="6337459" cy="1077218"/>
          </a:xfrm>
          <a:prstGeom prst="rect">
            <a:avLst/>
          </a:prstGeom>
          <a:solidFill>
            <a:srgbClr val="D5781B"/>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buNone/>
            </a:pPr>
            <a:r>
              <a:rPr lang="pt-PT" sz="1200" b="1" dirty="0">
                <a:solidFill>
                  <a:srgbClr val="002060"/>
                </a:solidFill>
                <a:latin typeface="Arial" panose="020B0604020202020204" pitchFamily="34" charset="0"/>
                <a:cs typeface="Arial" panose="020B0604020202020204" pitchFamily="34" charset="0"/>
              </a:rPr>
              <a:t>PECULIARIDADES / CURIOSIDADES</a:t>
            </a:r>
          </a:p>
          <a:p>
            <a:pPr algn="just"/>
            <a:endParaRPr lang="pt-PT" sz="1200" b="1" dirty="0">
              <a:solidFill>
                <a:schemeClr val="bg1"/>
              </a:solidFill>
              <a:latin typeface="Arial" panose="020B0604020202020204" pitchFamily="34" charset="0"/>
              <a:cs typeface="Arial" panose="020B0604020202020204" pitchFamily="34" charset="0"/>
            </a:endParaRPr>
          </a:p>
          <a:p>
            <a:pPr algn="just"/>
            <a:r>
              <a:rPr lang="pt-PT" sz="1200" b="1" dirty="0">
                <a:solidFill>
                  <a:schemeClr val="tx1"/>
                </a:solidFill>
                <a:latin typeface="Arial" panose="020B0604020202020204" pitchFamily="34" charset="0"/>
                <a:cs typeface="Arial" panose="020B0604020202020204" pitchFamily="34" charset="0"/>
              </a:rPr>
              <a:t>Casou com a cunhada, D. Maria Francisca de </a:t>
            </a:r>
            <a:r>
              <a:rPr lang="pt-PT" sz="1200" b="1" dirty="0" err="1">
                <a:solidFill>
                  <a:schemeClr val="tx1"/>
                </a:solidFill>
                <a:latin typeface="Arial" panose="020B0604020202020204" pitchFamily="34" charset="0"/>
                <a:cs typeface="Arial" panose="020B0604020202020204" pitchFamily="34" charset="0"/>
              </a:rPr>
              <a:t>Sabóia</a:t>
            </a:r>
            <a:r>
              <a:rPr lang="pt-PT" sz="1200" b="1" dirty="0">
                <a:solidFill>
                  <a:schemeClr val="tx1"/>
                </a:solidFill>
                <a:latin typeface="Arial" panose="020B0604020202020204" pitchFamily="34" charset="0"/>
                <a:cs typeface="Arial" panose="020B0604020202020204" pitchFamily="34" charset="0"/>
              </a:rPr>
              <a:t>, depois da anulação papal do casamento de seu irmão, o rei Afonso VI. </a:t>
            </a:r>
            <a:endParaRPr lang="pt-PT" sz="1400" b="1" dirty="0">
              <a:solidFill>
                <a:srgbClr val="00B050"/>
              </a:solidFill>
              <a:latin typeface="Arial" panose="020B0604020202020204" pitchFamily="34" charset="0"/>
              <a:cs typeface="Arial" panose="020B0604020202020204" pitchFamily="34" charset="0"/>
            </a:endParaRPr>
          </a:p>
          <a:p>
            <a:pPr algn="just"/>
            <a:endParaRPr lang="pt-PT" sz="1400" b="1" dirty="0">
              <a:solidFill>
                <a:srgbClr val="00B050"/>
              </a:solidFill>
              <a:latin typeface="Arial" panose="020B0604020202020204" pitchFamily="34" charset="0"/>
              <a:cs typeface="Arial" panose="020B0604020202020204" pitchFamily="34" charset="0"/>
            </a:endParaRPr>
          </a:p>
        </p:txBody>
      </p:sp>
      <p:grpSp>
        <p:nvGrpSpPr>
          <p:cNvPr id="2" name="Grupo 1"/>
          <p:cNvGrpSpPr/>
          <p:nvPr/>
        </p:nvGrpSpPr>
        <p:grpSpPr>
          <a:xfrm>
            <a:off x="7261625" y="1580576"/>
            <a:ext cx="1630855" cy="2010217"/>
            <a:chOff x="7261625" y="1580576"/>
            <a:chExt cx="1630855" cy="2010217"/>
          </a:xfrm>
        </p:grpSpPr>
        <p:sp>
          <p:nvSpPr>
            <p:cNvPr id="18" name="Retângulo 3"/>
            <p:cNvSpPr/>
            <p:nvPr/>
          </p:nvSpPr>
          <p:spPr>
            <a:xfrm>
              <a:off x="7261625" y="3283016"/>
              <a:ext cx="1630855" cy="307777"/>
            </a:xfrm>
            <a:prstGeom prst="rect">
              <a:avLst/>
            </a:prstGeom>
          </p:spPr>
          <p:txBody>
            <a:bodyPr wrap="square">
              <a:spAutoFit/>
            </a:bodyPr>
            <a:lstStyle/>
            <a:p>
              <a:pPr marL="342900" lvl="0" indent="-342900" algn="ctr">
                <a:spcBef>
                  <a:spcPct val="20000"/>
                </a:spcBef>
                <a:defRPr/>
              </a:pPr>
              <a:r>
                <a:rPr lang="pt-PT" sz="1400" b="1" dirty="0">
                  <a:solidFill>
                    <a:srgbClr val="00759E"/>
                  </a:solidFill>
                  <a:latin typeface="+mj-lt"/>
                  <a:cs typeface="Arial" panose="020B0604020202020204" pitchFamily="34" charset="0"/>
                </a:rPr>
                <a:t>D. Pedro II</a:t>
              </a:r>
            </a:p>
          </p:txBody>
        </p:sp>
        <p:pic>
          <p:nvPicPr>
            <p:cNvPr id="19" name="Picture 2" descr="http://upload.wikimedia.org/wikipedia/commons/0/02/D._Pedro_II%2C_Rei_de_Portugal.JPG"/>
            <p:cNvPicPr>
              <a:picLocks noChangeAspect="1" noChangeArrowheads="1"/>
            </p:cNvPicPr>
            <p:nvPr/>
          </p:nvPicPr>
          <p:blipFill>
            <a:blip r:embed="rId4" cstate="print"/>
            <a:srcRect/>
            <a:stretch>
              <a:fillRect/>
            </a:stretch>
          </p:blipFill>
          <p:spPr bwMode="auto">
            <a:xfrm>
              <a:off x="7398568" y="1580576"/>
              <a:ext cx="1368152" cy="1704408"/>
            </a:xfrm>
            <a:prstGeom prst="rect">
              <a:avLst/>
            </a:prstGeom>
            <a:noFill/>
          </p:spPr>
        </p:pic>
      </p:grpSp>
      <p:sp>
        <p:nvSpPr>
          <p:cNvPr id="20" name="Right Arrow 10">
            <a:hlinkClick r:id="rId5" action="ppaction://hlinksldjump"/>
          </p:cNvPr>
          <p:cNvSpPr/>
          <p:nvPr/>
        </p:nvSpPr>
        <p:spPr>
          <a:xfrm>
            <a:off x="7853272" y="6165304"/>
            <a:ext cx="1039208" cy="603444"/>
          </a:xfrm>
          <a:prstGeom prst="rightArrow">
            <a:avLst/>
          </a:prstGeom>
          <a:solidFill>
            <a:srgbClr val="008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bg1"/>
                </a:solidFill>
                <a:latin typeface="Arial" panose="020B0604020202020204" pitchFamily="34" charset="0"/>
                <a:cs typeface="Arial" panose="020B0604020202020204" pitchFamily="34" charset="0"/>
              </a:rPr>
              <a:t>VOLTAR</a:t>
            </a:r>
          </a:p>
        </p:txBody>
      </p:sp>
    </p:spTree>
    <p:extLst>
      <p:ext uri="{BB962C8B-B14F-4D97-AF65-F5344CB8AC3E}">
        <p14:creationId xmlns:p14="http://schemas.microsoft.com/office/powerpoint/2010/main" val="4148298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cheiro:John V of Portugal Pompeo Batoni.jpg"/>
          <p:cNvPicPr>
            <a:picLocks noChangeAspect="1" noChangeArrowheads="1"/>
          </p:cNvPicPr>
          <p:nvPr/>
        </p:nvPicPr>
        <p:blipFill>
          <a:blip r:embed="rId3" cstate="print">
            <a:lum bright="10000" contrast="10000"/>
          </a:blip>
          <a:srcRect/>
          <a:stretch>
            <a:fillRect/>
          </a:stretch>
        </p:blipFill>
        <p:spPr bwMode="auto">
          <a:xfrm>
            <a:off x="971600" y="893953"/>
            <a:ext cx="2808312" cy="3579106"/>
          </a:xfrm>
          <a:prstGeom prst="rect">
            <a:avLst/>
          </a:prstGeom>
          <a:noFill/>
        </p:spPr>
      </p:pic>
      <p:sp>
        <p:nvSpPr>
          <p:cNvPr id="5" name="Rectângulo 4"/>
          <p:cNvSpPr/>
          <p:nvPr/>
        </p:nvSpPr>
        <p:spPr>
          <a:xfrm>
            <a:off x="971600" y="4463382"/>
            <a:ext cx="2808312" cy="646331"/>
          </a:xfrm>
          <a:prstGeom prst="rect">
            <a:avLst/>
          </a:prstGeom>
        </p:spPr>
        <p:txBody>
          <a:bodyPr wrap="square">
            <a:spAutoFit/>
          </a:bodyPr>
          <a:lstStyle/>
          <a:p>
            <a:pPr algn="ctr"/>
            <a:r>
              <a:rPr lang="pt-PT" sz="1200" b="1" dirty="0">
                <a:solidFill>
                  <a:srgbClr val="00759E"/>
                </a:solidFill>
                <a:latin typeface="Arial" panose="020B0604020202020204" pitchFamily="34" charset="0"/>
                <a:cs typeface="Arial" panose="020B0604020202020204" pitchFamily="34" charset="0"/>
              </a:rPr>
              <a:t>D. João V</a:t>
            </a:r>
            <a:r>
              <a:rPr lang="pt-PT" sz="1200" i="1" dirty="0">
                <a:solidFill>
                  <a:srgbClr val="00759E"/>
                </a:solidFill>
                <a:latin typeface="Arial" panose="020B0604020202020204" pitchFamily="34" charset="0"/>
                <a:cs typeface="Arial" panose="020B0604020202020204" pitchFamily="34" charset="0"/>
              </a:rPr>
              <a:t>, o Magnânimo</a:t>
            </a:r>
            <a:endParaRPr lang="pt-PT" sz="1200" dirty="0">
              <a:solidFill>
                <a:srgbClr val="00759E"/>
              </a:solidFill>
              <a:latin typeface="Arial" panose="020B0604020202020204" pitchFamily="34" charset="0"/>
              <a:cs typeface="Arial" panose="020B0604020202020204" pitchFamily="34" charset="0"/>
            </a:endParaRPr>
          </a:p>
          <a:p>
            <a:pPr algn="ctr"/>
            <a:r>
              <a:rPr lang="pt-PT" sz="1200" dirty="0">
                <a:solidFill>
                  <a:srgbClr val="00759E"/>
                </a:solidFill>
                <a:latin typeface="Arial" panose="020B0604020202020204" pitchFamily="34" charset="0"/>
                <a:cs typeface="Arial" panose="020B0604020202020204" pitchFamily="34" charset="0"/>
              </a:rPr>
              <a:t>1706-1750</a:t>
            </a:r>
            <a:endParaRPr lang="pt-PT" sz="1200" strike="sngStrike" dirty="0">
              <a:solidFill>
                <a:srgbClr val="FF0000"/>
              </a:solidFill>
              <a:latin typeface="Arial" panose="020B0604020202020204" pitchFamily="34" charset="0"/>
              <a:cs typeface="Arial" panose="020B0604020202020204" pitchFamily="34" charset="0"/>
            </a:endParaRPr>
          </a:p>
          <a:p>
            <a:pPr algn="ctr"/>
            <a:r>
              <a:rPr lang="pt-PT" sz="1200" dirty="0">
                <a:solidFill>
                  <a:srgbClr val="00759E"/>
                </a:solidFill>
                <a:latin typeface="Arial" panose="020B0604020202020204" pitchFamily="34" charset="0"/>
                <a:cs typeface="Arial" panose="020B0604020202020204" pitchFamily="34" charset="0"/>
              </a:rPr>
              <a:t>Reinado: 1706-1750</a:t>
            </a:r>
            <a:endParaRPr lang="pt-PT" sz="1200" strike="sngStrike" dirty="0">
              <a:solidFill>
                <a:srgbClr val="FF0000"/>
              </a:solidFill>
              <a:latin typeface="Arial" panose="020B0604020202020204" pitchFamily="34" charset="0"/>
              <a:cs typeface="Arial" panose="020B0604020202020204" pitchFamily="34" charset="0"/>
            </a:endParaRPr>
          </a:p>
        </p:txBody>
      </p:sp>
      <p:pic>
        <p:nvPicPr>
          <p:cNvPr id="2052" name="Picture 4" descr="http://upload.wikimedia.org/wikipedia/commons/1/10/25-_Rainha_D._Maria_Ana.jpg"/>
          <p:cNvPicPr>
            <a:picLocks noChangeAspect="1" noChangeArrowheads="1"/>
          </p:cNvPicPr>
          <p:nvPr/>
        </p:nvPicPr>
        <p:blipFill>
          <a:blip r:embed="rId4" cstate="print">
            <a:lum bright="10000" contrast="10000"/>
          </a:blip>
          <a:srcRect/>
          <a:stretch>
            <a:fillRect/>
          </a:stretch>
        </p:blipFill>
        <p:spPr bwMode="auto">
          <a:xfrm>
            <a:off x="5031577" y="893953"/>
            <a:ext cx="2924799" cy="3566828"/>
          </a:xfrm>
          <a:prstGeom prst="rect">
            <a:avLst/>
          </a:prstGeom>
          <a:noFill/>
        </p:spPr>
      </p:pic>
      <p:sp>
        <p:nvSpPr>
          <p:cNvPr id="14" name="Rectângulo 13"/>
          <p:cNvSpPr/>
          <p:nvPr/>
        </p:nvSpPr>
        <p:spPr>
          <a:xfrm>
            <a:off x="5031577" y="4463382"/>
            <a:ext cx="2924799" cy="830997"/>
          </a:xfrm>
          <a:prstGeom prst="rect">
            <a:avLst/>
          </a:prstGeom>
        </p:spPr>
        <p:txBody>
          <a:bodyPr wrap="square">
            <a:spAutoFit/>
          </a:bodyPr>
          <a:lstStyle/>
          <a:p>
            <a:pPr algn="ctr"/>
            <a:r>
              <a:rPr lang="pt-PT" sz="1200" b="1" dirty="0">
                <a:solidFill>
                  <a:srgbClr val="00759E"/>
                </a:solidFill>
                <a:latin typeface="Arial" panose="020B0604020202020204" pitchFamily="34" charset="0"/>
                <a:cs typeface="Arial" panose="020B0604020202020204" pitchFamily="34" charset="0"/>
              </a:rPr>
              <a:t>Maria Ana Josefa</a:t>
            </a:r>
            <a:r>
              <a:rPr lang="pt-PT" sz="1200" dirty="0">
                <a:solidFill>
                  <a:srgbClr val="00759E"/>
                </a:solidFill>
                <a:latin typeface="Arial" panose="020B0604020202020204" pitchFamily="34" charset="0"/>
                <a:cs typeface="Arial" panose="020B0604020202020204" pitchFamily="34" charset="0"/>
              </a:rPr>
              <a:t> </a:t>
            </a:r>
            <a:r>
              <a:rPr lang="pt-PT" sz="1200" b="1" dirty="0">
                <a:solidFill>
                  <a:srgbClr val="00759E"/>
                </a:solidFill>
                <a:latin typeface="Arial" panose="020B0604020202020204" pitchFamily="34" charset="0"/>
                <a:cs typeface="Arial" panose="020B0604020202020204" pitchFamily="34" charset="0"/>
              </a:rPr>
              <a:t> de Áustria </a:t>
            </a:r>
          </a:p>
          <a:p>
            <a:pPr algn="ctr"/>
            <a:r>
              <a:rPr lang="pt-PT" sz="1200" dirty="0">
                <a:solidFill>
                  <a:srgbClr val="00759E"/>
                </a:solidFill>
                <a:latin typeface="Arial" panose="020B0604020202020204" pitchFamily="34" charset="0"/>
                <a:cs typeface="Arial" panose="020B0604020202020204" pitchFamily="34" charset="0"/>
              </a:rPr>
              <a:t>1683 -1754 </a:t>
            </a:r>
          </a:p>
          <a:p>
            <a:pPr algn="ctr"/>
            <a:r>
              <a:rPr lang="pt-PT" sz="1200" dirty="0">
                <a:solidFill>
                  <a:srgbClr val="00759E"/>
                </a:solidFill>
                <a:latin typeface="Arial" panose="020B0604020202020204" pitchFamily="34" charset="0"/>
                <a:cs typeface="Arial" panose="020B0604020202020204" pitchFamily="34" charset="0"/>
              </a:rPr>
              <a:t>Foi regente do Reino duas vezes, durante períodos de  doença do rei.</a:t>
            </a:r>
          </a:p>
        </p:txBody>
      </p:sp>
      <p:cxnSp>
        <p:nvCxnSpPr>
          <p:cNvPr id="16" name="Conexão recta 15"/>
          <p:cNvCxnSpPr/>
          <p:nvPr/>
        </p:nvCxnSpPr>
        <p:spPr>
          <a:xfrm>
            <a:off x="4427984" y="3887703"/>
            <a:ext cx="0" cy="158417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 name="Conexão recta 17"/>
          <p:cNvCxnSpPr/>
          <p:nvPr/>
        </p:nvCxnSpPr>
        <p:spPr>
          <a:xfrm>
            <a:off x="971600" y="5471879"/>
            <a:ext cx="712879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4" name="Rectângulo 23"/>
          <p:cNvSpPr/>
          <p:nvPr/>
        </p:nvSpPr>
        <p:spPr>
          <a:xfrm rot="10800000" flipV="1">
            <a:off x="2267744" y="5506950"/>
            <a:ext cx="792088" cy="246221"/>
          </a:xfrm>
          <a:prstGeom prst="rect">
            <a:avLst/>
          </a:prstGeom>
        </p:spPr>
        <p:txBody>
          <a:bodyPr wrap="square">
            <a:spAutoFit/>
          </a:bodyPr>
          <a:lstStyle/>
          <a:p>
            <a:pPr algn="ctr"/>
            <a:r>
              <a:rPr lang="pt-PT" sz="1000" b="1" dirty="0">
                <a:solidFill>
                  <a:srgbClr val="00759E"/>
                </a:solidFill>
                <a:latin typeface="Arial" panose="020B0604020202020204" pitchFamily="34" charset="0"/>
                <a:cs typeface="Arial" panose="020B0604020202020204" pitchFamily="34" charset="0"/>
              </a:rPr>
              <a:t> Pedro</a:t>
            </a:r>
          </a:p>
        </p:txBody>
      </p:sp>
      <p:sp>
        <p:nvSpPr>
          <p:cNvPr id="26" name="Rectângulo 25"/>
          <p:cNvSpPr/>
          <p:nvPr/>
        </p:nvSpPr>
        <p:spPr>
          <a:xfrm rot="10800000" flipV="1">
            <a:off x="827583" y="5487267"/>
            <a:ext cx="1224136" cy="246221"/>
          </a:xfrm>
          <a:prstGeom prst="rect">
            <a:avLst/>
          </a:prstGeom>
        </p:spPr>
        <p:txBody>
          <a:bodyPr wrap="square">
            <a:spAutoFit/>
          </a:bodyPr>
          <a:lstStyle/>
          <a:p>
            <a:pPr algn="ctr"/>
            <a:r>
              <a:rPr lang="pt-PT" sz="1000" b="1" dirty="0">
                <a:solidFill>
                  <a:srgbClr val="00759E"/>
                </a:solidFill>
                <a:latin typeface="Arial" panose="020B0604020202020204" pitchFamily="34" charset="0"/>
                <a:cs typeface="Arial" panose="020B0604020202020204" pitchFamily="34" charset="0"/>
              </a:rPr>
              <a:t> Maria Bárbara</a:t>
            </a:r>
          </a:p>
        </p:txBody>
      </p:sp>
      <p:sp>
        <p:nvSpPr>
          <p:cNvPr id="27" name="Rectângulo 26"/>
          <p:cNvSpPr/>
          <p:nvPr/>
        </p:nvSpPr>
        <p:spPr>
          <a:xfrm rot="10800000" flipV="1">
            <a:off x="3484034" y="5497023"/>
            <a:ext cx="871942" cy="246221"/>
          </a:xfrm>
          <a:prstGeom prst="rect">
            <a:avLst/>
          </a:prstGeom>
        </p:spPr>
        <p:txBody>
          <a:bodyPr wrap="square">
            <a:spAutoFit/>
          </a:bodyPr>
          <a:lstStyle/>
          <a:p>
            <a:pPr algn="ctr"/>
            <a:r>
              <a:rPr lang="pt-PT" sz="1000" b="1" dirty="0">
                <a:solidFill>
                  <a:srgbClr val="00759E"/>
                </a:solidFill>
                <a:latin typeface="Arial" panose="020B0604020202020204" pitchFamily="34" charset="0"/>
                <a:cs typeface="Arial" panose="020B0604020202020204" pitchFamily="34" charset="0"/>
              </a:rPr>
              <a:t>D. José I</a:t>
            </a:r>
          </a:p>
        </p:txBody>
      </p:sp>
      <p:sp>
        <p:nvSpPr>
          <p:cNvPr id="28" name="Rectângulo 27"/>
          <p:cNvSpPr/>
          <p:nvPr/>
        </p:nvSpPr>
        <p:spPr>
          <a:xfrm rot="10800000" flipV="1">
            <a:off x="4716017" y="5498408"/>
            <a:ext cx="720080" cy="246221"/>
          </a:xfrm>
          <a:prstGeom prst="rect">
            <a:avLst/>
          </a:prstGeom>
        </p:spPr>
        <p:txBody>
          <a:bodyPr wrap="square">
            <a:spAutoFit/>
          </a:bodyPr>
          <a:lstStyle/>
          <a:p>
            <a:pPr algn="ctr"/>
            <a:r>
              <a:rPr lang="pt-PT" sz="1000" b="1" dirty="0">
                <a:solidFill>
                  <a:srgbClr val="00759E"/>
                </a:solidFill>
                <a:latin typeface="Arial" panose="020B0604020202020204" pitchFamily="34" charset="0"/>
                <a:cs typeface="Arial" panose="020B0604020202020204" pitchFamily="34" charset="0"/>
              </a:rPr>
              <a:t> Carlos</a:t>
            </a:r>
          </a:p>
        </p:txBody>
      </p:sp>
      <p:sp>
        <p:nvSpPr>
          <p:cNvPr id="29" name="Rectângulo 28"/>
          <p:cNvSpPr/>
          <p:nvPr/>
        </p:nvSpPr>
        <p:spPr>
          <a:xfrm rot="10800000" flipV="1">
            <a:off x="5724129" y="5497022"/>
            <a:ext cx="1003389" cy="246221"/>
          </a:xfrm>
          <a:prstGeom prst="rect">
            <a:avLst/>
          </a:prstGeom>
        </p:spPr>
        <p:txBody>
          <a:bodyPr wrap="square">
            <a:spAutoFit/>
          </a:bodyPr>
          <a:lstStyle/>
          <a:p>
            <a:pPr algn="ctr"/>
            <a:r>
              <a:rPr lang="pt-PT" sz="1000" b="1" dirty="0">
                <a:solidFill>
                  <a:srgbClr val="00759E"/>
                </a:solidFill>
                <a:latin typeface="Arial" panose="020B0604020202020204" pitchFamily="34" charset="0"/>
                <a:cs typeface="Arial" panose="020B0604020202020204" pitchFamily="34" charset="0"/>
              </a:rPr>
              <a:t>D. Pedro III</a:t>
            </a:r>
          </a:p>
        </p:txBody>
      </p:sp>
      <p:sp>
        <p:nvSpPr>
          <p:cNvPr id="30" name="Rectângulo 29"/>
          <p:cNvSpPr/>
          <p:nvPr/>
        </p:nvSpPr>
        <p:spPr>
          <a:xfrm rot="10800000" flipV="1">
            <a:off x="6948264" y="5497021"/>
            <a:ext cx="1152128" cy="246221"/>
          </a:xfrm>
          <a:prstGeom prst="rect">
            <a:avLst/>
          </a:prstGeom>
        </p:spPr>
        <p:txBody>
          <a:bodyPr wrap="square">
            <a:spAutoFit/>
          </a:bodyPr>
          <a:lstStyle/>
          <a:p>
            <a:pPr algn="ctr"/>
            <a:r>
              <a:rPr lang="pt-PT" sz="1000" b="1" dirty="0">
                <a:solidFill>
                  <a:srgbClr val="00759E"/>
                </a:solidFill>
                <a:latin typeface="Arial" panose="020B0604020202020204" pitchFamily="34" charset="0"/>
                <a:cs typeface="Arial" panose="020B0604020202020204" pitchFamily="34" charset="0"/>
              </a:rPr>
              <a:t> Alexandre</a:t>
            </a:r>
          </a:p>
        </p:txBody>
      </p:sp>
      <p:pic>
        <p:nvPicPr>
          <p:cNvPr id="31" name="Picture 6"/>
          <p:cNvPicPr>
            <a:picLocks noChangeAspect="1" noChangeArrowheads="1"/>
          </p:cNvPicPr>
          <p:nvPr/>
        </p:nvPicPr>
        <p:blipFill>
          <a:blip r:embed="rId5" cstate="print"/>
          <a:srcRect/>
          <a:stretch>
            <a:fillRect/>
          </a:stretch>
        </p:blipFill>
        <p:spPr bwMode="auto">
          <a:xfrm>
            <a:off x="3711826" y="5822975"/>
            <a:ext cx="416356" cy="270321"/>
          </a:xfrm>
          <a:prstGeom prst="rect">
            <a:avLst/>
          </a:prstGeom>
          <a:noFill/>
          <a:ln w="9525">
            <a:noFill/>
            <a:miter lim="800000"/>
            <a:headEnd/>
            <a:tailEnd/>
          </a:ln>
        </p:spPr>
      </p:pic>
      <p:pic>
        <p:nvPicPr>
          <p:cNvPr id="32" name="Picture 6"/>
          <p:cNvPicPr>
            <a:picLocks noChangeAspect="1" noChangeArrowheads="1"/>
          </p:cNvPicPr>
          <p:nvPr/>
        </p:nvPicPr>
        <p:blipFill>
          <a:blip r:embed="rId5" cstate="print"/>
          <a:srcRect/>
          <a:stretch>
            <a:fillRect/>
          </a:stretch>
        </p:blipFill>
        <p:spPr bwMode="auto">
          <a:xfrm rot="10800000" flipV="1">
            <a:off x="6017645" y="5822975"/>
            <a:ext cx="416356" cy="233735"/>
          </a:xfrm>
          <a:prstGeom prst="rect">
            <a:avLst/>
          </a:prstGeom>
          <a:noFill/>
          <a:ln w="9525">
            <a:noFill/>
            <a:miter lim="800000"/>
            <a:headEnd/>
            <a:tailEnd/>
          </a:ln>
        </p:spPr>
      </p:pic>
      <p:sp>
        <p:nvSpPr>
          <p:cNvPr id="2" name="CaixaDeTexto 1"/>
          <p:cNvSpPr txBox="1"/>
          <p:nvPr/>
        </p:nvSpPr>
        <p:spPr>
          <a:xfrm>
            <a:off x="3923928" y="3538696"/>
            <a:ext cx="936104" cy="276999"/>
          </a:xfrm>
          <a:prstGeom prst="rect">
            <a:avLst/>
          </a:prstGeom>
          <a:noFill/>
        </p:spPr>
        <p:txBody>
          <a:bodyPr wrap="square" rtlCol="0">
            <a:spAutoFit/>
          </a:bodyPr>
          <a:lstStyle/>
          <a:p>
            <a:pPr algn="ctr"/>
            <a:r>
              <a:rPr lang="pt-PT" sz="1200" b="1" dirty="0">
                <a:latin typeface="Arial" panose="020B0604020202020204" pitchFamily="34" charset="0"/>
                <a:cs typeface="Arial" panose="020B0604020202020204" pitchFamily="34" charset="0"/>
              </a:rPr>
              <a:t>1708</a:t>
            </a:r>
          </a:p>
        </p:txBody>
      </p:sp>
      <p:grpSp>
        <p:nvGrpSpPr>
          <p:cNvPr id="25" name="Group 24"/>
          <p:cNvGrpSpPr/>
          <p:nvPr/>
        </p:nvGrpSpPr>
        <p:grpSpPr>
          <a:xfrm>
            <a:off x="3635896" y="4376350"/>
            <a:ext cx="224265" cy="224265"/>
            <a:chOff x="1660508" y="1280302"/>
            <a:chExt cx="224265" cy="224265"/>
          </a:xfrm>
        </p:grpSpPr>
        <p:sp>
          <p:nvSpPr>
            <p:cNvPr id="34" name="Oval 33"/>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9" descr="pixel_hand.png">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4341" y="1308004"/>
              <a:ext cx="100184" cy="129650"/>
            </a:xfrm>
            <a:prstGeom prst="rect">
              <a:avLst/>
            </a:prstGeom>
          </p:spPr>
        </p:pic>
      </p:grpSp>
      <p:pic>
        <p:nvPicPr>
          <p:cNvPr id="3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282"/>
            <a:ext cx="9144000" cy="649224"/>
          </a:xfrm>
          <a:prstGeom prst="rect">
            <a:avLst/>
          </a:prstGeom>
        </p:spPr>
      </p:pic>
      <p:sp>
        <p:nvSpPr>
          <p:cNvPr id="37" name="Right Arrow 10">
            <a:hlinkClick r:id="rId9" action="ppaction://hlinksldjump"/>
          </p:cNvPr>
          <p:cNvSpPr/>
          <p:nvPr/>
        </p:nvSpPr>
        <p:spPr>
          <a:xfrm>
            <a:off x="7853272" y="6165304"/>
            <a:ext cx="1039208" cy="603444"/>
          </a:xfrm>
          <a:prstGeom prst="rightArrow">
            <a:avLst/>
          </a:prstGeom>
          <a:solidFill>
            <a:srgbClr val="008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bg1"/>
                </a:solidFill>
                <a:latin typeface="Arial" panose="020B0604020202020204" pitchFamily="34" charset="0"/>
                <a:cs typeface="Arial" panose="020B0604020202020204" pitchFamily="34" charset="0"/>
              </a:rPr>
              <a:t>VOLTAR</a:t>
            </a:r>
          </a:p>
        </p:txBody>
      </p:sp>
      <p:pic>
        <p:nvPicPr>
          <p:cNvPr id="36" name="Picture 2" descr="C:\Users\JOAO\Desktop\PPT Genealogia para V1\Árvore - Imagens Organizadas\20135306_MAN_P1_DD00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69511" y="3130917"/>
            <a:ext cx="444937" cy="3247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fade">
                                      <p:cBhvr>
                                        <p:cTn id="19" dur="500"/>
                                        <p:tgtEl>
                                          <p:spTgt spid="2052"/>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3500"/>
                            </p:stCondLst>
                            <p:childTnLst>
                              <p:par>
                                <p:cTn id="25" presetID="10" presetClass="entr" presetSubtype="0"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par>
                          <p:cTn id="31" fill="hold">
                            <p:stCondLst>
                              <p:cond delay="4000"/>
                            </p:stCondLst>
                            <p:childTnLst>
                              <p:par>
                                <p:cTn id="32" presetID="10" presetClass="entr" presetSubtype="0"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par>
                          <p:cTn id="35" fill="hold">
                            <p:stCondLst>
                              <p:cond delay="4500"/>
                            </p:stCondLst>
                            <p:childTnLst>
                              <p:par>
                                <p:cTn id="36" presetID="10" presetClass="entr" presetSubtype="0"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par>
                          <p:cTn id="39" fill="hold">
                            <p:stCondLst>
                              <p:cond delay="5000"/>
                            </p:stCondLst>
                            <p:childTnLst>
                              <p:par>
                                <p:cTn id="40" presetID="10" presetClass="entr" presetSubtype="0"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par>
                          <p:cTn id="43" fill="hold">
                            <p:stCondLst>
                              <p:cond delay="5500"/>
                            </p:stCondLst>
                            <p:childTnLst>
                              <p:par>
                                <p:cTn id="44" presetID="10" presetClass="entr" presetSubtype="0"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par>
                          <p:cTn id="47" fill="hold">
                            <p:stCondLst>
                              <p:cond delay="6000"/>
                            </p:stCondLst>
                            <p:childTnLst>
                              <p:par>
                                <p:cTn id="48" presetID="10" presetClass="entr" presetSubtype="0" fill="hold" grpId="0"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par>
                                <p:cTn id="51" presetID="10" presetClass="entr" presetSubtype="0"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childTnLst>
                          </p:cTn>
                        </p:par>
                        <p:par>
                          <p:cTn id="54" fill="hold">
                            <p:stCondLst>
                              <p:cond delay="6500"/>
                            </p:stCondLst>
                            <p:childTnLst>
                              <p:par>
                                <p:cTn id="55" presetID="10" presetClass="entr" presetSubtype="0" fill="hold" grpId="0" nodeType="after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childTnLst>
                          </p:cTn>
                        </p:par>
                        <p:par>
                          <p:cTn id="58" fill="hold">
                            <p:stCondLst>
                              <p:cond delay="7000"/>
                            </p:stCondLst>
                            <p:childTnLst>
                              <p:par>
                                <p:cTn id="59" presetID="10" presetClass="entr" presetSubtype="0" fill="hold" grpId="0" nodeType="after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childTnLst>
                                </p:cTn>
                              </p:par>
                              <p:par>
                                <p:cTn id="62" presetID="10" presetClass="entr" presetSubtype="0" fill="hold"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childTnLst>
                          </p:cTn>
                        </p:par>
                        <p:par>
                          <p:cTn id="65" fill="hold">
                            <p:stCondLst>
                              <p:cond delay="7500"/>
                            </p:stCondLst>
                            <p:childTnLst>
                              <p:par>
                                <p:cTn id="66" presetID="10" presetClass="entr" presetSubtype="0" fill="hold" grpId="0" nodeType="after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fade">
                                      <p:cBhvr>
                                        <p:cTn id="68" dur="500"/>
                                        <p:tgtEl>
                                          <p:spTgt spid="30"/>
                                        </p:tgtEl>
                                      </p:cBhvr>
                                    </p:animEffect>
                                  </p:childTnLst>
                                </p:cTn>
                              </p:par>
                            </p:childTnLst>
                          </p:cTn>
                        </p:par>
                        <p:par>
                          <p:cTn id="69" fill="hold">
                            <p:stCondLst>
                              <p:cond delay="8000"/>
                            </p:stCondLst>
                            <p:childTnLst>
                              <p:par>
                                <p:cTn id="70" presetID="10" presetClass="entr" presetSubtype="0" fill="hold" grpId="0" nodeType="after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fade">
                                      <p:cBhvr>
                                        <p:cTn id="7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24" grpId="0"/>
      <p:bldP spid="26" grpId="0"/>
      <p:bldP spid="27" grpId="0"/>
      <p:bldP spid="28" grpId="0"/>
      <p:bldP spid="29" grpId="0"/>
      <p:bldP spid="30" grpId="0"/>
      <p:bldP spid="2" grpId="0"/>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82"/>
            <a:ext cx="9144000" cy="649224"/>
          </a:xfrm>
          <a:prstGeom prst="rect">
            <a:avLst/>
          </a:prstGeom>
        </p:spPr>
      </p:pic>
      <p:sp>
        <p:nvSpPr>
          <p:cNvPr id="17" name="Rectângulo 16"/>
          <p:cNvSpPr/>
          <p:nvPr/>
        </p:nvSpPr>
        <p:spPr>
          <a:xfrm>
            <a:off x="482505" y="1556792"/>
            <a:ext cx="6337459" cy="1311128"/>
          </a:xfrm>
          <a:prstGeom prst="rect">
            <a:avLst/>
          </a:prstGeom>
          <a:solidFill>
            <a:srgbClr val="9ED4E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wrap="square">
            <a:spAutoFit/>
          </a:bodyPr>
          <a:lstStyle/>
          <a:p>
            <a:pPr marL="342900" lvl="0" indent="-342900" algn="just">
              <a:spcBef>
                <a:spcPct val="20000"/>
              </a:spcBef>
            </a:pPr>
            <a:r>
              <a:rPr lang="pt-PT" sz="1200" b="1" dirty="0">
                <a:solidFill>
                  <a:srgbClr val="00759E"/>
                </a:solidFill>
                <a:latin typeface="Arial" panose="020B0604020202020204" pitchFamily="34" charset="0"/>
                <a:cs typeface="Arial" panose="020B0604020202020204" pitchFamily="34" charset="0"/>
              </a:rPr>
              <a:t>COGNOME</a:t>
            </a:r>
          </a:p>
          <a:p>
            <a:pPr algn="just">
              <a:spcBef>
                <a:spcPct val="20000"/>
              </a:spcBef>
            </a:pPr>
            <a:endParaRPr lang="pt-PT" sz="1200" b="1" dirty="0">
              <a:solidFill>
                <a:schemeClr val="bg1"/>
              </a:solidFill>
              <a:latin typeface="Arial" panose="020B0604020202020204" pitchFamily="34" charset="0"/>
              <a:cs typeface="Arial" panose="020B0604020202020204" pitchFamily="34" charset="0"/>
            </a:endParaRPr>
          </a:p>
          <a:p>
            <a:pPr algn="just">
              <a:spcBef>
                <a:spcPct val="20000"/>
              </a:spcBef>
            </a:pPr>
            <a:r>
              <a:rPr lang="pt-PT" sz="1200" b="1" dirty="0">
                <a:solidFill>
                  <a:schemeClr val="tx1"/>
                </a:solidFill>
                <a:latin typeface="Arial" panose="020B0604020202020204" pitchFamily="34" charset="0"/>
                <a:cs typeface="Arial" panose="020B0604020202020204" pitchFamily="34" charset="0"/>
              </a:rPr>
              <a:t>D. João V foi cognominado </a:t>
            </a:r>
            <a:r>
              <a:rPr lang="pt-PT" sz="1200" b="1" i="1" dirty="0">
                <a:solidFill>
                  <a:schemeClr val="tx1"/>
                </a:solidFill>
                <a:latin typeface="Arial" panose="020B0604020202020204" pitchFamily="34" charset="0"/>
                <a:cs typeface="Arial" panose="020B0604020202020204" pitchFamily="34" charset="0"/>
              </a:rPr>
              <a:t>o Magnânimo </a:t>
            </a:r>
            <a:r>
              <a:rPr lang="pt-PT" sz="1200" b="1" dirty="0">
                <a:solidFill>
                  <a:schemeClr val="tx1"/>
                </a:solidFill>
                <a:latin typeface="Arial" panose="020B0604020202020204" pitchFamily="34" charset="0"/>
                <a:cs typeface="Arial" panose="020B0604020202020204" pitchFamily="34" charset="0"/>
              </a:rPr>
              <a:t>devido ao apoio dado às artes e às suas recompensas generosas , ou o </a:t>
            </a:r>
            <a:r>
              <a:rPr lang="pt-PT" sz="1200" b="1" i="1" dirty="0">
                <a:solidFill>
                  <a:schemeClr val="tx1"/>
                </a:solidFill>
                <a:latin typeface="Arial" panose="020B0604020202020204" pitchFamily="34" charset="0"/>
                <a:cs typeface="Arial" panose="020B0604020202020204" pitchFamily="34" charset="0"/>
              </a:rPr>
              <a:t>Rei-Sol Português </a:t>
            </a:r>
            <a:r>
              <a:rPr lang="pt-PT" sz="1200" b="1" dirty="0">
                <a:solidFill>
                  <a:schemeClr val="tx1"/>
                </a:solidFill>
                <a:latin typeface="Arial" panose="020B0604020202020204" pitchFamily="34" charset="0"/>
                <a:cs typeface="Arial" panose="020B0604020202020204" pitchFamily="34" charset="0"/>
              </a:rPr>
              <a:t>devido ao luxo da corte do seu tempo e à forma absolutista como governou. </a:t>
            </a:r>
          </a:p>
          <a:p>
            <a:pPr lvl="0" algn="just">
              <a:spcBef>
                <a:spcPct val="20000"/>
              </a:spcBef>
            </a:pPr>
            <a:endParaRPr lang="pt-PT" sz="1200" b="1" dirty="0">
              <a:solidFill>
                <a:schemeClr val="bg1"/>
              </a:solidFill>
              <a:latin typeface="Arial" panose="020B0604020202020204" pitchFamily="34" charset="0"/>
              <a:cs typeface="Arial" panose="020B0604020202020204" pitchFamily="34" charset="0"/>
            </a:endParaRPr>
          </a:p>
        </p:txBody>
      </p:sp>
      <p:sp>
        <p:nvSpPr>
          <p:cNvPr id="18" name="CaixaDeTexto 17"/>
          <p:cNvSpPr txBox="1"/>
          <p:nvPr/>
        </p:nvSpPr>
        <p:spPr>
          <a:xfrm>
            <a:off x="482504" y="3002176"/>
            <a:ext cx="6337459" cy="1938992"/>
          </a:xfrm>
          <a:prstGeom prst="rect">
            <a:avLst/>
          </a:prstGeom>
          <a:solidFill>
            <a:srgbClr val="FAC966"/>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pt-PT" sz="1200" b="1" dirty="0">
                <a:solidFill>
                  <a:srgbClr val="C00000"/>
                </a:solidFill>
                <a:latin typeface="Arial" panose="020B0604020202020204" pitchFamily="34" charset="0"/>
                <a:cs typeface="Arial" panose="020B0604020202020204" pitchFamily="34" charset="0"/>
              </a:rPr>
              <a:t>ATUAÇÃO / FACTOS</a:t>
            </a:r>
          </a:p>
          <a:p>
            <a:endParaRPr lang="pt-PT" sz="1200" b="1"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Governou de forma absolutista. Nunca convocou Cortes.</a:t>
            </a: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Reorganizou a administração central.</a:t>
            </a: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 Apoiou as artes e as letras.  </a:t>
            </a: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Através de faustosas embaixadas, projetou o brilho da corte portuguesa não só na Europa mas também no Oriente.</a:t>
            </a: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Assegurou a extensão das fronteiras do Brasil para além dos limites estipulados pelo Tratado de Tordesilhas.</a:t>
            </a:r>
          </a:p>
          <a:p>
            <a:pPr marL="285750" indent="-285750">
              <a:buFont typeface="Arial" panose="020B0604020202020204" pitchFamily="34" charset="0"/>
              <a:buChar char="•"/>
            </a:pPr>
            <a:endParaRPr lang="pt-PT" sz="1200" b="1" dirty="0">
              <a:solidFill>
                <a:schemeClr val="bg1"/>
              </a:solidFill>
              <a:latin typeface="Arial" panose="020B0604020202020204" pitchFamily="34" charset="0"/>
              <a:cs typeface="Arial" panose="020B0604020202020204" pitchFamily="34" charset="0"/>
            </a:endParaRPr>
          </a:p>
        </p:txBody>
      </p:sp>
      <p:sp>
        <p:nvSpPr>
          <p:cNvPr id="19" name="CaixaDeTexto 18"/>
          <p:cNvSpPr txBox="1"/>
          <p:nvPr/>
        </p:nvSpPr>
        <p:spPr>
          <a:xfrm>
            <a:off x="482505" y="5059050"/>
            <a:ext cx="6337459" cy="1569660"/>
          </a:xfrm>
          <a:prstGeom prst="rect">
            <a:avLst/>
          </a:prstGeom>
          <a:solidFill>
            <a:srgbClr val="D5781B"/>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buNone/>
            </a:pPr>
            <a:r>
              <a:rPr lang="pt-PT" sz="1200" b="1" dirty="0">
                <a:solidFill>
                  <a:srgbClr val="002060"/>
                </a:solidFill>
                <a:latin typeface="Arial" panose="020B0604020202020204" pitchFamily="34" charset="0"/>
                <a:cs typeface="Arial" panose="020B0604020202020204" pitchFamily="34" charset="0"/>
              </a:rPr>
              <a:t>PECULIARIDADES / CURIOSIDADES</a:t>
            </a:r>
          </a:p>
          <a:p>
            <a:pPr algn="just"/>
            <a:endParaRPr lang="pt-PT" sz="1200" b="1" dirty="0">
              <a:solidFill>
                <a:schemeClr val="tx1"/>
              </a:solidFill>
              <a:latin typeface="Arial" panose="020B0604020202020204" pitchFamily="34" charset="0"/>
              <a:cs typeface="Arial" panose="020B0604020202020204" pitchFamily="34" charset="0"/>
            </a:endParaRPr>
          </a:p>
          <a:p>
            <a:pPr algn="just"/>
            <a:r>
              <a:rPr lang="pt-PT" sz="1200" b="1" dirty="0">
                <a:solidFill>
                  <a:schemeClr val="tx1"/>
                </a:solidFill>
                <a:latin typeface="Arial" panose="020B0604020202020204" pitchFamily="34" charset="0"/>
                <a:cs typeface="Arial" panose="020B0604020202020204" pitchFamily="34" charset="0"/>
              </a:rPr>
              <a:t>Segundo a tradição, a mando d'El- Rei o Marquês de Abrantes procurou informar-se do preço de um carrilhão (para o Convento de Mafra) tendo-lhe sido indicado o valor de 400.000$00 réis, quantia tida como demasiado elevada para um país tão pequeno. Ao que D. João V, ofendido, (…) terá respondido: “Não supunha que fosse tão barato;  quero dois!” </a:t>
            </a:r>
          </a:p>
          <a:p>
            <a:pPr algn="r"/>
            <a:r>
              <a:rPr lang="pt-PT" sz="1000" b="1" dirty="0">
                <a:solidFill>
                  <a:schemeClr val="tx1"/>
                </a:solidFill>
                <a:cs typeface="Arial" panose="020B0604020202020204" pitchFamily="34" charset="0"/>
              </a:rPr>
              <a:t>Em http://www.palaciomafra.pt</a:t>
            </a:r>
            <a:r>
              <a:rPr lang="pt-PT" sz="1200" b="1" dirty="0">
                <a:solidFill>
                  <a:schemeClr val="tx1"/>
                </a:solidFill>
                <a:latin typeface="Arial" panose="020B0604020202020204" pitchFamily="34" charset="0"/>
                <a:cs typeface="Arial" panose="020B0604020202020204" pitchFamily="34" charset="0"/>
              </a:rPr>
              <a:t>/</a:t>
            </a:r>
          </a:p>
        </p:txBody>
      </p:sp>
      <p:grpSp>
        <p:nvGrpSpPr>
          <p:cNvPr id="2" name="Grupo 1"/>
          <p:cNvGrpSpPr/>
          <p:nvPr/>
        </p:nvGrpSpPr>
        <p:grpSpPr>
          <a:xfrm>
            <a:off x="7261625" y="1556792"/>
            <a:ext cx="1630855" cy="2034001"/>
            <a:chOff x="7261625" y="1556792"/>
            <a:chExt cx="1630855" cy="2034001"/>
          </a:xfrm>
        </p:grpSpPr>
        <p:pic>
          <p:nvPicPr>
            <p:cNvPr id="7" name="Picture 2" descr="Ficheiro:John V of Portugal Pompeo Batoni.jpg"/>
            <p:cNvPicPr>
              <a:picLocks noChangeAspect="1" noChangeArrowheads="1"/>
            </p:cNvPicPr>
            <p:nvPr/>
          </p:nvPicPr>
          <p:blipFill>
            <a:blip r:embed="rId4" cstate="print">
              <a:lum bright="10000" contrast="10000"/>
            </a:blip>
            <a:srcRect/>
            <a:stretch>
              <a:fillRect/>
            </a:stretch>
          </p:blipFill>
          <p:spPr bwMode="auto">
            <a:xfrm>
              <a:off x="7398568" y="1556792"/>
              <a:ext cx="1421904" cy="1715408"/>
            </a:xfrm>
            <a:prstGeom prst="rect">
              <a:avLst/>
            </a:prstGeom>
            <a:noFill/>
          </p:spPr>
        </p:pic>
        <p:sp>
          <p:nvSpPr>
            <p:cNvPr id="21" name="Retângulo 3"/>
            <p:cNvSpPr/>
            <p:nvPr/>
          </p:nvSpPr>
          <p:spPr>
            <a:xfrm>
              <a:off x="7261625" y="3283016"/>
              <a:ext cx="1630855" cy="307777"/>
            </a:xfrm>
            <a:prstGeom prst="rect">
              <a:avLst/>
            </a:prstGeom>
          </p:spPr>
          <p:txBody>
            <a:bodyPr wrap="square">
              <a:spAutoFit/>
            </a:bodyPr>
            <a:lstStyle/>
            <a:p>
              <a:pPr marL="342900" lvl="0" indent="-342900" algn="ctr">
                <a:spcBef>
                  <a:spcPct val="20000"/>
                </a:spcBef>
                <a:defRPr/>
              </a:pPr>
              <a:r>
                <a:rPr lang="pt-PT" sz="1400" b="1" dirty="0">
                  <a:solidFill>
                    <a:srgbClr val="00759E"/>
                  </a:solidFill>
                  <a:latin typeface="+mj-lt"/>
                  <a:cs typeface="Arial" panose="020B0604020202020204" pitchFamily="34" charset="0"/>
                </a:rPr>
                <a:t>D. João V</a:t>
              </a:r>
            </a:p>
          </p:txBody>
        </p:sp>
      </p:grpSp>
      <p:grpSp>
        <p:nvGrpSpPr>
          <p:cNvPr id="11" name="Group 10"/>
          <p:cNvGrpSpPr/>
          <p:nvPr/>
        </p:nvGrpSpPr>
        <p:grpSpPr>
          <a:xfrm>
            <a:off x="2979583" y="3777618"/>
            <a:ext cx="224265" cy="224265"/>
            <a:chOff x="1660508" y="1280302"/>
            <a:chExt cx="224265" cy="224265"/>
          </a:xfrm>
        </p:grpSpPr>
        <p:sp>
          <p:nvSpPr>
            <p:cNvPr id="12" name="Oval 11"/>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9" descr="pixel_hand.png">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sp>
        <p:nvSpPr>
          <p:cNvPr id="23" name="Right Arrow 10">
            <a:hlinkClick r:id="rId7" action="ppaction://hlinksldjump"/>
          </p:cNvPr>
          <p:cNvSpPr/>
          <p:nvPr/>
        </p:nvSpPr>
        <p:spPr>
          <a:xfrm>
            <a:off x="7853272" y="6165304"/>
            <a:ext cx="1039208" cy="603444"/>
          </a:xfrm>
          <a:prstGeom prst="rightArrow">
            <a:avLst/>
          </a:prstGeom>
          <a:solidFill>
            <a:srgbClr val="008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bg1"/>
                </a:solidFill>
                <a:latin typeface="Arial" panose="020B0604020202020204" pitchFamily="34" charset="0"/>
                <a:cs typeface="Arial" panose="020B0604020202020204" pitchFamily="34" charset="0"/>
              </a:rPr>
              <a:t>VOLTAR</a:t>
            </a:r>
          </a:p>
        </p:txBody>
      </p:sp>
    </p:spTree>
    <p:extLst>
      <p:ext uri="{BB962C8B-B14F-4D97-AF65-F5344CB8AC3E}">
        <p14:creationId xmlns:p14="http://schemas.microsoft.com/office/powerpoint/2010/main" val="31606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ítulo 5"/>
          <p:cNvSpPr>
            <a:spLocks noGrp="1"/>
          </p:cNvSpPr>
          <p:nvPr>
            <p:ph type="title"/>
          </p:nvPr>
        </p:nvSpPr>
        <p:spPr>
          <a:xfrm>
            <a:off x="921608" y="5910753"/>
            <a:ext cx="5904656" cy="334235"/>
          </a:xfrm>
        </p:spPr>
        <p:txBody>
          <a:bodyPr>
            <a:noAutofit/>
          </a:bodyPr>
          <a:lstStyle/>
          <a:p>
            <a:pPr algn="l"/>
            <a:r>
              <a:rPr lang="pt-PT" sz="1000" b="1" dirty="0">
                <a:solidFill>
                  <a:srgbClr val="0070C0"/>
                </a:solidFill>
                <a:latin typeface="Arial" panose="020B0604020202020204" pitchFamily="34" charset="0"/>
                <a:cs typeface="Arial" panose="020B0604020202020204" pitchFamily="34" charset="0"/>
              </a:rPr>
              <a:t>Biblioteca Joanina da Universidade de Coimbra, classificada com Património da Humanidade</a:t>
            </a:r>
          </a:p>
        </p:txBody>
      </p:sp>
      <p:pic>
        <p:nvPicPr>
          <p:cNvPr id="4098" name="Picture 2" descr="http://marista.edu.br/bibliotecas/files/2009/12/biblioteca-joanina-coimbra1.jpg"/>
          <p:cNvPicPr>
            <a:picLocks noChangeAspect="1" noChangeArrowheads="1"/>
          </p:cNvPicPr>
          <p:nvPr/>
        </p:nvPicPr>
        <p:blipFill>
          <a:blip r:embed="rId3" cstate="print"/>
          <a:srcRect/>
          <a:stretch>
            <a:fillRect/>
          </a:stretch>
        </p:blipFill>
        <p:spPr bwMode="auto">
          <a:xfrm>
            <a:off x="1231402" y="890676"/>
            <a:ext cx="6292926" cy="4968100"/>
          </a:xfrm>
          <a:prstGeom prst="rect">
            <a:avLst/>
          </a:prstGeom>
          <a:noFill/>
        </p:spPr>
      </p:pic>
      <p:pic>
        <p:nvPicPr>
          <p:cNvPr id="8" name="Picture 2" descr="http://linhasdetorres.files.wordpress.com/2007/03/convento-de-mafra-2.jpg"/>
          <p:cNvPicPr>
            <a:picLocks noChangeAspect="1" noChangeArrowheads="1"/>
          </p:cNvPicPr>
          <p:nvPr/>
        </p:nvPicPr>
        <p:blipFill>
          <a:blip r:embed="rId4" cstate="print">
            <a:lum contrast="10000"/>
          </a:blip>
          <a:srcRect/>
          <a:stretch>
            <a:fillRect/>
          </a:stretch>
        </p:blipFill>
        <p:spPr bwMode="auto">
          <a:xfrm>
            <a:off x="971601" y="890674"/>
            <a:ext cx="6701484" cy="5013811"/>
          </a:xfrm>
          <a:prstGeom prst="rect">
            <a:avLst/>
          </a:prstGeom>
          <a:noFill/>
        </p:spPr>
      </p:pic>
      <p:sp>
        <p:nvSpPr>
          <p:cNvPr id="9" name="Retângulo 8"/>
          <p:cNvSpPr/>
          <p:nvPr/>
        </p:nvSpPr>
        <p:spPr>
          <a:xfrm>
            <a:off x="1115616" y="5949832"/>
            <a:ext cx="4919122" cy="246221"/>
          </a:xfrm>
          <a:prstGeom prst="rect">
            <a:avLst/>
          </a:prstGeom>
        </p:spPr>
        <p:txBody>
          <a:bodyPr wrap="square">
            <a:spAutoFit/>
          </a:bodyPr>
          <a:lstStyle/>
          <a:p>
            <a:r>
              <a:rPr lang="pt-PT" sz="1000" b="1" dirty="0">
                <a:solidFill>
                  <a:srgbClr val="0070C0"/>
                </a:solidFill>
                <a:latin typeface="Arial" panose="020B0604020202020204" pitchFamily="34" charset="0"/>
                <a:cs typeface="Arial" panose="020B0604020202020204" pitchFamily="34" charset="0"/>
              </a:rPr>
              <a:t>Palácio e Convento de Mafra. Gravura da época</a:t>
            </a:r>
          </a:p>
        </p:txBody>
      </p:sp>
      <p:pic>
        <p:nvPicPr>
          <p:cNvPr id="12"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282"/>
            <a:ext cx="9144000" cy="649224"/>
          </a:xfrm>
          <a:prstGeom prst="rect">
            <a:avLst/>
          </a:prstGeom>
        </p:spPr>
      </p:pic>
      <p:sp>
        <p:nvSpPr>
          <p:cNvPr id="11" name="Right Arrow 10">
            <a:hlinkClick r:id="rId6" action="ppaction://hlinksldjump"/>
          </p:cNvPr>
          <p:cNvSpPr/>
          <p:nvPr/>
        </p:nvSpPr>
        <p:spPr>
          <a:xfrm>
            <a:off x="7853272" y="6165304"/>
            <a:ext cx="1039208" cy="603444"/>
          </a:xfrm>
          <a:prstGeom prst="rightArrow">
            <a:avLst/>
          </a:prstGeom>
          <a:solidFill>
            <a:srgbClr val="008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bg1"/>
                </a:solidFill>
                <a:latin typeface="Arial" panose="020B0604020202020204" pitchFamily="34" charset="0"/>
                <a:cs typeface="Arial" panose="020B0604020202020204" pitchFamily="34" charset="0"/>
              </a:rPr>
              <a:t>VOLTAR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500"/>
                            </p:stCondLst>
                            <p:childTnLst>
                              <p:par>
                                <p:cTn id="13" presetID="10" presetClass="exit" presetSubtype="0" fill="hold" nodeType="afterEffect">
                                  <p:stCondLst>
                                    <p:cond delay="4500"/>
                                  </p:stCondLst>
                                  <p:childTnLst>
                                    <p:animEffect transition="out" filter="fade">
                                      <p:cBhvr>
                                        <p:cTn id="14" dur="500"/>
                                        <p:tgtEl>
                                          <p:spTgt spid="4098"/>
                                        </p:tgtEl>
                                      </p:cBhvr>
                                    </p:animEffect>
                                    <p:set>
                                      <p:cBhvr>
                                        <p:cTn id="15" dur="1" fill="hold">
                                          <p:stCondLst>
                                            <p:cond delay="499"/>
                                          </p:stCondLst>
                                        </p:cTn>
                                        <p:tgtEl>
                                          <p:spTgt spid="4098"/>
                                        </p:tgtEl>
                                        <p:attrNameLst>
                                          <p:attrName>style.visibility</p:attrName>
                                        </p:attrNameLst>
                                      </p:cBhvr>
                                      <p:to>
                                        <p:strVal val="hidden"/>
                                      </p:to>
                                    </p:set>
                                  </p:childTnLst>
                                </p:cTn>
                              </p:par>
                            </p:childTnLst>
                          </p:cTn>
                        </p:par>
                        <p:par>
                          <p:cTn id="16" fill="hold">
                            <p:stCondLst>
                              <p:cond delay="6500"/>
                            </p:stCondLst>
                            <p:childTnLst>
                              <p:par>
                                <p:cTn id="17" presetID="10" presetClass="exit" presetSubtype="0" fill="hold" grpId="1" nodeType="after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par>
                          <p:cTn id="20" fill="hold">
                            <p:stCondLst>
                              <p:cond delay="7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75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8000"/>
                            </p:stCondLst>
                            <p:childTnLst>
                              <p:par>
                                <p:cTn id="29" presetID="10"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9" grpId="0"/>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1726499" y="3820905"/>
            <a:ext cx="2200292" cy="646331"/>
          </a:xfrm>
          <a:prstGeom prst="rect">
            <a:avLst/>
          </a:prstGeom>
          <a:noFill/>
        </p:spPr>
        <p:txBody>
          <a:bodyPr wrap="square" rtlCol="0">
            <a:spAutoFit/>
          </a:bodyPr>
          <a:lstStyle/>
          <a:p>
            <a:pPr algn="ctr"/>
            <a:r>
              <a:rPr lang="pt-PT" sz="1200" b="1" dirty="0">
                <a:solidFill>
                  <a:srgbClr val="00759E"/>
                </a:solidFill>
                <a:latin typeface="Arial" panose="020B0604020202020204" pitchFamily="34" charset="0"/>
                <a:cs typeface="Arial" panose="020B0604020202020204" pitchFamily="34" charset="0"/>
              </a:rPr>
              <a:t>D. José I</a:t>
            </a:r>
            <a:r>
              <a:rPr lang="pt-PT" sz="1200" dirty="0">
                <a:solidFill>
                  <a:srgbClr val="00759E"/>
                </a:solidFill>
                <a:latin typeface="Arial" panose="020B0604020202020204" pitchFamily="34" charset="0"/>
                <a:cs typeface="Arial" panose="020B0604020202020204" pitchFamily="34" charset="0"/>
              </a:rPr>
              <a:t>, </a:t>
            </a:r>
            <a:r>
              <a:rPr lang="pt-PT" sz="1200" i="1" dirty="0">
                <a:solidFill>
                  <a:srgbClr val="00759E"/>
                </a:solidFill>
                <a:latin typeface="Arial" panose="020B0604020202020204" pitchFamily="34" charset="0"/>
                <a:cs typeface="Arial" panose="020B0604020202020204" pitchFamily="34" charset="0"/>
              </a:rPr>
              <a:t>o Reformador</a:t>
            </a:r>
            <a:endParaRPr lang="pt-PT" sz="1200" dirty="0">
              <a:solidFill>
                <a:srgbClr val="00759E"/>
              </a:solidFill>
              <a:latin typeface="Arial" panose="020B0604020202020204" pitchFamily="34" charset="0"/>
              <a:cs typeface="Arial" panose="020B0604020202020204" pitchFamily="34" charset="0"/>
            </a:endParaRPr>
          </a:p>
          <a:p>
            <a:pPr algn="ctr"/>
            <a:r>
              <a:rPr lang="pt-PT" sz="1200" dirty="0">
                <a:solidFill>
                  <a:srgbClr val="00759E"/>
                </a:solidFill>
                <a:latin typeface="Arial" panose="020B0604020202020204" pitchFamily="34" charset="0"/>
                <a:cs typeface="Arial" panose="020B0604020202020204" pitchFamily="34" charset="0"/>
              </a:rPr>
              <a:t>1714-1777</a:t>
            </a:r>
            <a:endParaRPr lang="pt-PT" sz="1200" strike="sngStrike" dirty="0">
              <a:solidFill>
                <a:srgbClr val="FF0000"/>
              </a:solidFill>
              <a:latin typeface="Arial" panose="020B0604020202020204" pitchFamily="34" charset="0"/>
              <a:cs typeface="Arial" panose="020B0604020202020204" pitchFamily="34" charset="0"/>
            </a:endParaRPr>
          </a:p>
          <a:p>
            <a:pPr algn="ctr"/>
            <a:r>
              <a:rPr lang="pt-PT" sz="1200" dirty="0">
                <a:solidFill>
                  <a:srgbClr val="00759E"/>
                </a:solidFill>
                <a:latin typeface="Arial" panose="020B0604020202020204" pitchFamily="34" charset="0"/>
                <a:cs typeface="Arial" panose="020B0604020202020204" pitchFamily="34" charset="0"/>
              </a:rPr>
              <a:t>Reinado : de 1750 a 1777</a:t>
            </a:r>
          </a:p>
        </p:txBody>
      </p:sp>
      <p:sp>
        <p:nvSpPr>
          <p:cNvPr id="11" name="CaixaDeTexto 10"/>
          <p:cNvSpPr txBox="1"/>
          <p:nvPr/>
        </p:nvSpPr>
        <p:spPr>
          <a:xfrm>
            <a:off x="4644008" y="3838614"/>
            <a:ext cx="3384376" cy="461665"/>
          </a:xfrm>
          <a:prstGeom prst="rect">
            <a:avLst/>
          </a:prstGeom>
          <a:noFill/>
        </p:spPr>
        <p:txBody>
          <a:bodyPr wrap="square" rtlCol="0">
            <a:spAutoFit/>
          </a:bodyPr>
          <a:lstStyle/>
          <a:p>
            <a:pPr algn="ctr"/>
            <a:r>
              <a:rPr lang="pt-PT" sz="1200" b="1" dirty="0">
                <a:solidFill>
                  <a:srgbClr val="00759E"/>
                </a:solidFill>
                <a:latin typeface="Arial" panose="020B0604020202020204" pitchFamily="34" charset="0"/>
                <a:cs typeface="Arial" panose="020B0604020202020204" pitchFamily="34" charset="0"/>
              </a:rPr>
              <a:t>Mariana Vitória de Bourbon</a:t>
            </a:r>
            <a:r>
              <a:rPr lang="pt-PT" sz="1200" dirty="0">
                <a:solidFill>
                  <a:srgbClr val="FF0000"/>
                </a:solidFill>
                <a:latin typeface="Arial" panose="020B0604020202020204" pitchFamily="34" charset="0"/>
                <a:cs typeface="Arial" panose="020B0604020202020204" pitchFamily="34" charset="0"/>
              </a:rPr>
              <a:t>.</a:t>
            </a:r>
            <a:r>
              <a:rPr lang="pt-PT" sz="1200" dirty="0">
                <a:solidFill>
                  <a:srgbClr val="00759E"/>
                </a:solidFill>
                <a:latin typeface="Arial" panose="020B0604020202020204" pitchFamily="34" charset="0"/>
                <a:cs typeface="Arial" panose="020B0604020202020204" pitchFamily="34" charset="0"/>
              </a:rPr>
              <a:t> </a:t>
            </a:r>
          </a:p>
          <a:p>
            <a:pPr algn="ctr"/>
            <a:r>
              <a:rPr lang="pt-PT" sz="1200" dirty="0">
                <a:solidFill>
                  <a:srgbClr val="00759E"/>
                </a:solidFill>
                <a:latin typeface="Arial" panose="020B0604020202020204" pitchFamily="34" charset="0"/>
                <a:cs typeface="Arial" panose="020B0604020202020204" pitchFamily="34" charset="0"/>
              </a:rPr>
              <a:t>1718-1781</a:t>
            </a:r>
            <a:endParaRPr lang="pt-PT" sz="1200" strike="sngStrike" dirty="0">
              <a:solidFill>
                <a:srgbClr val="FF0000"/>
              </a:solidFill>
              <a:latin typeface="Arial" panose="020B0604020202020204" pitchFamily="34" charset="0"/>
              <a:cs typeface="Arial" panose="020B0604020202020204" pitchFamily="34" charset="0"/>
            </a:endParaRPr>
          </a:p>
        </p:txBody>
      </p:sp>
      <p:cxnSp>
        <p:nvCxnSpPr>
          <p:cNvPr id="13" name="Conexão recta 12"/>
          <p:cNvCxnSpPr/>
          <p:nvPr/>
        </p:nvCxnSpPr>
        <p:spPr>
          <a:xfrm>
            <a:off x="4385327" y="3140968"/>
            <a:ext cx="0" cy="195008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Conexão recta 14"/>
          <p:cNvCxnSpPr/>
          <p:nvPr/>
        </p:nvCxnSpPr>
        <p:spPr>
          <a:xfrm>
            <a:off x="1872208" y="5087786"/>
            <a:ext cx="511256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8" name="Rectângulo 17"/>
          <p:cNvSpPr/>
          <p:nvPr/>
        </p:nvSpPr>
        <p:spPr>
          <a:xfrm rot="10800000" flipV="1">
            <a:off x="1907704" y="5107340"/>
            <a:ext cx="864096" cy="246221"/>
          </a:xfrm>
          <a:prstGeom prst="rect">
            <a:avLst/>
          </a:prstGeom>
        </p:spPr>
        <p:txBody>
          <a:bodyPr wrap="square">
            <a:spAutoFit/>
          </a:bodyPr>
          <a:lstStyle/>
          <a:p>
            <a:pPr algn="ctr"/>
            <a:r>
              <a:rPr lang="pt-PT" sz="1000" b="1" dirty="0">
                <a:solidFill>
                  <a:srgbClr val="00759E"/>
                </a:solidFill>
                <a:latin typeface="Arial" panose="020B0604020202020204" pitchFamily="34" charset="0"/>
                <a:cs typeface="Arial" panose="020B0604020202020204" pitchFamily="34" charset="0"/>
              </a:rPr>
              <a:t>D. Maria I</a:t>
            </a:r>
          </a:p>
        </p:txBody>
      </p:sp>
      <p:sp>
        <p:nvSpPr>
          <p:cNvPr id="19" name="Rectângulo 18"/>
          <p:cNvSpPr/>
          <p:nvPr/>
        </p:nvSpPr>
        <p:spPr>
          <a:xfrm rot="10800000" flipV="1">
            <a:off x="2952329" y="5110514"/>
            <a:ext cx="994583" cy="246221"/>
          </a:xfrm>
          <a:prstGeom prst="rect">
            <a:avLst/>
          </a:prstGeom>
        </p:spPr>
        <p:txBody>
          <a:bodyPr wrap="square">
            <a:spAutoFit/>
          </a:bodyPr>
          <a:lstStyle/>
          <a:p>
            <a:pPr algn="ctr"/>
            <a:r>
              <a:rPr lang="pt-PT" sz="1000" b="1" dirty="0">
                <a:solidFill>
                  <a:srgbClr val="00759E"/>
                </a:solidFill>
                <a:latin typeface="Arial" panose="020B0604020202020204" pitchFamily="34" charset="0"/>
                <a:cs typeface="Arial" panose="020B0604020202020204" pitchFamily="34" charset="0"/>
              </a:rPr>
              <a:t> Maria Ana</a:t>
            </a:r>
          </a:p>
        </p:txBody>
      </p:sp>
      <p:sp>
        <p:nvSpPr>
          <p:cNvPr id="20" name="Rectângulo 19"/>
          <p:cNvSpPr/>
          <p:nvPr/>
        </p:nvSpPr>
        <p:spPr>
          <a:xfrm rot="10800000" flipV="1">
            <a:off x="5832648" y="5107755"/>
            <a:ext cx="1619672" cy="246221"/>
          </a:xfrm>
          <a:prstGeom prst="rect">
            <a:avLst/>
          </a:prstGeom>
        </p:spPr>
        <p:txBody>
          <a:bodyPr wrap="square">
            <a:spAutoFit/>
          </a:bodyPr>
          <a:lstStyle/>
          <a:p>
            <a:pPr algn="ctr"/>
            <a:r>
              <a:rPr lang="pt-PT" sz="1000" b="1" dirty="0">
                <a:solidFill>
                  <a:srgbClr val="00759E"/>
                </a:solidFill>
                <a:latin typeface="Arial" panose="020B0604020202020204" pitchFamily="34" charset="0"/>
                <a:cs typeface="Arial" panose="020B0604020202020204" pitchFamily="34" charset="0"/>
              </a:rPr>
              <a:t>Francisca Benedita</a:t>
            </a:r>
          </a:p>
        </p:txBody>
      </p:sp>
      <p:sp>
        <p:nvSpPr>
          <p:cNvPr id="21" name="Rectângulo 20"/>
          <p:cNvSpPr/>
          <p:nvPr/>
        </p:nvSpPr>
        <p:spPr>
          <a:xfrm rot="10800000" flipV="1">
            <a:off x="4032449" y="5109134"/>
            <a:ext cx="1814664" cy="246221"/>
          </a:xfrm>
          <a:prstGeom prst="rect">
            <a:avLst/>
          </a:prstGeom>
        </p:spPr>
        <p:txBody>
          <a:bodyPr wrap="square">
            <a:spAutoFit/>
          </a:bodyPr>
          <a:lstStyle/>
          <a:p>
            <a:pPr algn="ctr"/>
            <a:r>
              <a:rPr lang="pt-PT" sz="1000" b="1" dirty="0">
                <a:solidFill>
                  <a:srgbClr val="00759E"/>
                </a:solidFill>
                <a:latin typeface="Arial" panose="020B0604020202020204" pitchFamily="34" charset="0"/>
                <a:cs typeface="Arial" panose="020B0604020202020204" pitchFamily="34" charset="0"/>
              </a:rPr>
              <a:t>Francisca Doroteia</a:t>
            </a:r>
          </a:p>
        </p:txBody>
      </p:sp>
      <p:pic>
        <p:nvPicPr>
          <p:cNvPr id="22" name="Picture 6"/>
          <p:cNvPicPr>
            <a:picLocks noChangeAspect="1" noChangeArrowheads="1"/>
          </p:cNvPicPr>
          <p:nvPr/>
        </p:nvPicPr>
        <p:blipFill>
          <a:blip r:embed="rId3" cstate="print"/>
          <a:srcRect/>
          <a:stretch>
            <a:fillRect/>
          </a:stretch>
        </p:blipFill>
        <p:spPr bwMode="auto">
          <a:xfrm>
            <a:off x="2155898" y="5528641"/>
            <a:ext cx="416356" cy="270321"/>
          </a:xfrm>
          <a:prstGeom prst="rect">
            <a:avLst/>
          </a:prstGeom>
          <a:noFill/>
          <a:ln w="9525">
            <a:noFill/>
            <a:miter lim="800000"/>
            <a:headEnd/>
            <a:tailEnd/>
          </a:ln>
        </p:spPr>
      </p:pic>
      <p:sp>
        <p:nvSpPr>
          <p:cNvPr id="2" name="CaixaDeTexto 1"/>
          <p:cNvSpPr txBox="1"/>
          <p:nvPr/>
        </p:nvSpPr>
        <p:spPr>
          <a:xfrm>
            <a:off x="3995937" y="2804177"/>
            <a:ext cx="720079" cy="276999"/>
          </a:xfrm>
          <a:prstGeom prst="rect">
            <a:avLst/>
          </a:prstGeom>
          <a:noFill/>
        </p:spPr>
        <p:txBody>
          <a:bodyPr wrap="square" rtlCol="0">
            <a:spAutoFit/>
          </a:bodyPr>
          <a:lstStyle/>
          <a:p>
            <a:pPr algn="ctr"/>
            <a:r>
              <a:rPr lang="pt-PT" sz="1200" b="1" dirty="0">
                <a:latin typeface="Arial" panose="020B0604020202020204" pitchFamily="34" charset="0"/>
                <a:cs typeface="Arial" panose="020B0604020202020204" pitchFamily="34" charset="0"/>
              </a:rPr>
              <a:t>1729</a:t>
            </a:r>
          </a:p>
        </p:txBody>
      </p:sp>
      <p:pic>
        <p:nvPicPr>
          <p:cNvPr id="29"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82"/>
            <a:ext cx="9144000" cy="649224"/>
          </a:xfrm>
          <a:prstGeom prst="rect">
            <a:avLst/>
          </a:prstGeom>
        </p:spPr>
      </p:pic>
      <p:sp>
        <p:nvSpPr>
          <p:cNvPr id="25" name="Right Arrow 10">
            <a:hlinkClick r:id="rId5" action="ppaction://hlinksldjump"/>
          </p:cNvPr>
          <p:cNvSpPr/>
          <p:nvPr/>
        </p:nvSpPr>
        <p:spPr>
          <a:xfrm>
            <a:off x="7853272" y="6165304"/>
            <a:ext cx="1039208" cy="603444"/>
          </a:xfrm>
          <a:prstGeom prst="rightArrow">
            <a:avLst/>
          </a:prstGeom>
          <a:solidFill>
            <a:srgbClr val="008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bg1"/>
                </a:solidFill>
                <a:latin typeface="Arial" panose="020B0604020202020204" pitchFamily="34" charset="0"/>
                <a:cs typeface="Arial" panose="020B0604020202020204" pitchFamily="34" charset="0"/>
              </a:rPr>
              <a:t>VOLTAR</a:t>
            </a:r>
          </a:p>
        </p:txBody>
      </p:sp>
      <p:pic>
        <p:nvPicPr>
          <p:cNvPr id="30" name="Picture 2" descr="C:\Users\JOAO\Desktop\PPT Genealogia para V1\Árvore - Imagens Organizadas\20135306_MAN_P1_DD0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13535" y="2420888"/>
            <a:ext cx="444937" cy="32473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691680" y="979945"/>
            <a:ext cx="2099894" cy="2837694"/>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p:cNvGrpSpPr/>
          <p:nvPr/>
        </p:nvGrpSpPr>
        <p:grpSpPr>
          <a:xfrm>
            <a:off x="3705934" y="3680155"/>
            <a:ext cx="224265" cy="224265"/>
            <a:chOff x="1660508" y="1280302"/>
            <a:chExt cx="224265" cy="224265"/>
          </a:xfrm>
        </p:grpSpPr>
        <p:sp>
          <p:nvSpPr>
            <p:cNvPr id="27" name="Oval 26"/>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9" descr="pixel_hand.png">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pic>
        <p:nvPicPr>
          <p:cNvPr id="31" name="Picture 3" descr="C:\Users\JOAO\Desktop\PPT Genealogia para V1\Árvore - Imagens Organizadas\F009.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70747" y="936586"/>
            <a:ext cx="2381573" cy="28995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par>
                          <p:cTn id="35" fill="hold">
                            <p:stCondLst>
                              <p:cond delay="3500"/>
                            </p:stCondLst>
                            <p:childTnLst>
                              <p:par>
                                <p:cTn id="36" presetID="10" presetClass="entr" presetSubtype="0"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par>
                                <p:cTn id="43" presetID="10"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childTnLst>
                          </p:cTn>
                        </p:par>
                        <p:par>
                          <p:cTn id="46" fill="hold">
                            <p:stCondLst>
                              <p:cond delay="4500"/>
                            </p:stCondLst>
                            <p:childTnLst>
                              <p:par>
                                <p:cTn id="47" presetID="10" presetClass="entr" presetSubtype="0" fill="hold" grpId="0" nodeType="after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par>
                          <p:cTn id="50" fill="hold">
                            <p:stCondLst>
                              <p:cond delay="5000"/>
                            </p:stCondLst>
                            <p:childTnLst>
                              <p:par>
                                <p:cTn id="51" presetID="10" presetClass="entr" presetSubtype="0"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childTnLst>
                          </p:cTn>
                        </p:par>
                        <p:par>
                          <p:cTn id="54" fill="hold">
                            <p:stCondLst>
                              <p:cond delay="5500"/>
                            </p:stCondLst>
                            <p:childTnLst>
                              <p:par>
                                <p:cTn id="55" presetID="10" presetClass="entr" presetSubtype="0" fill="hold" grpId="0"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par>
                          <p:cTn id="58" fill="hold">
                            <p:stCondLst>
                              <p:cond delay="6000"/>
                            </p:stCondLst>
                            <p:childTnLst>
                              <p:par>
                                <p:cTn id="59" presetID="10" presetClass="entr" presetSubtype="0" fill="hold" grpId="0" nodeType="after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8" grpId="0"/>
      <p:bldP spid="19" grpId="0"/>
      <p:bldP spid="20" grpId="0"/>
      <p:bldP spid="21" grpId="0"/>
      <p:bldP spid="2" grpId="0"/>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82"/>
            <a:ext cx="9144000" cy="649224"/>
          </a:xfrm>
          <a:prstGeom prst="rect">
            <a:avLst/>
          </a:prstGeom>
        </p:spPr>
      </p:pic>
      <p:sp>
        <p:nvSpPr>
          <p:cNvPr id="16" name="Rectângulo 15"/>
          <p:cNvSpPr/>
          <p:nvPr/>
        </p:nvSpPr>
        <p:spPr>
          <a:xfrm>
            <a:off x="482505" y="1556792"/>
            <a:ext cx="6337459" cy="1126462"/>
          </a:xfrm>
          <a:prstGeom prst="rect">
            <a:avLst/>
          </a:prstGeom>
          <a:solidFill>
            <a:srgbClr val="9ED4E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wrap="square">
            <a:spAutoFit/>
          </a:bodyPr>
          <a:lstStyle/>
          <a:p>
            <a:pPr marL="342900" lvl="0" indent="-342900" algn="just">
              <a:spcBef>
                <a:spcPct val="20000"/>
              </a:spcBef>
            </a:pPr>
            <a:r>
              <a:rPr lang="pt-PT" sz="1200" b="1" dirty="0">
                <a:solidFill>
                  <a:srgbClr val="00759E"/>
                </a:solidFill>
                <a:latin typeface="Arial" panose="020B0604020202020204" pitchFamily="34" charset="0"/>
                <a:cs typeface="Arial" panose="020B0604020202020204" pitchFamily="34" charset="0"/>
              </a:rPr>
              <a:t>COGNOME</a:t>
            </a:r>
          </a:p>
          <a:p>
            <a:pPr marL="342900" lvl="0" indent="-342900" algn="just">
              <a:spcBef>
                <a:spcPct val="20000"/>
              </a:spcBef>
            </a:pPr>
            <a:endParaRPr lang="pt-PT" sz="1200" b="1" dirty="0">
              <a:solidFill>
                <a:schemeClr val="bg1"/>
              </a:solidFill>
              <a:latin typeface="Arial" panose="020B0604020202020204" pitchFamily="34" charset="0"/>
              <a:cs typeface="Arial" panose="020B0604020202020204" pitchFamily="34" charset="0"/>
            </a:endParaRPr>
          </a:p>
          <a:p>
            <a:pPr algn="just">
              <a:spcBef>
                <a:spcPct val="20000"/>
              </a:spcBef>
            </a:pPr>
            <a:r>
              <a:rPr lang="pt-PT" sz="1200" b="1" dirty="0">
                <a:solidFill>
                  <a:schemeClr val="tx1"/>
                </a:solidFill>
                <a:latin typeface="Arial" panose="020B0604020202020204" pitchFamily="34" charset="0"/>
                <a:cs typeface="Arial" panose="020B0604020202020204" pitchFamily="34" charset="0"/>
              </a:rPr>
              <a:t>D. José I foi cognominado </a:t>
            </a:r>
            <a:r>
              <a:rPr lang="pt-PT" sz="1200" b="1" i="1" dirty="0">
                <a:solidFill>
                  <a:schemeClr val="tx1"/>
                </a:solidFill>
                <a:latin typeface="Arial" panose="020B0604020202020204" pitchFamily="34" charset="0"/>
                <a:cs typeface="Arial" panose="020B0604020202020204" pitchFamily="34" charset="0"/>
              </a:rPr>
              <a:t>o Reformador </a:t>
            </a:r>
            <a:r>
              <a:rPr lang="pt-PT" sz="1200" b="1" dirty="0">
                <a:solidFill>
                  <a:schemeClr val="tx1"/>
                </a:solidFill>
                <a:latin typeface="Arial" panose="020B0604020202020204" pitchFamily="34" charset="0"/>
                <a:cs typeface="Arial" panose="020B0604020202020204" pitchFamily="34" charset="0"/>
              </a:rPr>
              <a:t>devido às reformas levadas a cabo durante o seu reinado. </a:t>
            </a:r>
          </a:p>
          <a:p>
            <a:pPr lvl="0" algn="just">
              <a:spcBef>
                <a:spcPct val="20000"/>
              </a:spcBef>
            </a:pPr>
            <a:endParaRPr lang="pt-PT" sz="1200" b="1" dirty="0">
              <a:solidFill>
                <a:schemeClr val="bg1"/>
              </a:solidFill>
              <a:latin typeface="Arial" panose="020B0604020202020204" pitchFamily="34" charset="0"/>
              <a:cs typeface="Arial" panose="020B0604020202020204" pitchFamily="34" charset="0"/>
            </a:endParaRPr>
          </a:p>
        </p:txBody>
      </p:sp>
      <p:sp>
        <p:nvSpPr>
          <p:cNvPr id="17" name="CaixaDeTexto 16"/>
          <p:cNvSpPr txBox="1"/>
          <p:nvPr/>
        </p:nvSpPr>
        <p:spPr>
          <a:xfrm>
            <a:off x="482504" y="2808218"/>
            <a:ext cx="6337459" cy="1908215"/>
          </a:xfrm>
          <a:prstGeom prst="rect">
            <a:avLst/>
          </a:prstGeom>
          <a:solidFill>
            <a:srgbClr val="FAC966"/>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pt-PT" sz="1200" b="1" dirty="0">
                <a:solidFill>
                  <a:srgbClr val="C00000"/>
                </a:solidFill>
                <a:latin typeface="Arial" panose="020B0604020202020204" pitchFamily="34" charset="0"/>
                <a:cs typeface="Arial" panose="020B0604020202020204" pitchFamily="34" charset="0"/>
              </a:rPr>
              <a:t>ATUAÇÃO / FACTOS</a:t>
            </a:r>
          </a:p>
          <a:p>
            <a:endParaRPr lang="pt-PT" sz="1200" b="1" dirty="0">
              <a:solidFill>
                <a:srgbClr val="007434"/>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Governou</a:t>
            </a:r>
            <a:r>
              <a:rPr lang="pt-PT" b="1" dirty="0">
                <a:solidFill>
                  <a:srgbClr val="00B050"/>
                </a:solidFill>
                <a:latin typeface="Arial" panose="020B0604020202020204" pitchFamily="34" charset="0"/>
                <a:cs typeface="Arial" panose="020B0604020202020204" pitchFamily="34" charset="0"/>
              </a:rPr>
              <a:t> </a:t>
            </a:r>
            <a:r>
              <a:rPr lang="pt-PT" sz="1200" b="1" dirty="0">
                <a:solidFill>
                  <a:schemeClr val="tx1"/>
                </a:solidFill>
                <a:latin typeface="Arial" panose="020B0604020202020204" pitchFamily="34" charset="0"/>
                <a:cs typeface="Arial" panose="020B0604020202020204" pitchFamily="34" charset="0"/>
              </a:rPr>
              <a:t>por intermédio do seu ministro, Sebastião José de Carvalho e Melo, a quem conferiu o título de marquês de Pombal. Através dele: </a:t>
            </a: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Reergueu a cidade de Lisboa, destruída pelo Terramoto de 1577. </a:t>
            </a: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Levou o absolutismo ao extremo, abatendo o poder da alta nobreza e do clero</a:t>
            </a:r>
            <a:r>
              <a:rPr lang="pt-PT" sz="1200" b="1" dirty="0">
                <a:solidFill>
                  <a:srgbClr val="00B050"/>
                </a:solidFill>
                <a:latin typeface="Arial" panose="020B0604020202020204" pitchFamily="34" charset="0"/>
                <a:cs typeface="Arial" panose="020B0604020202020204" pitchFamily="34" charset="0"/>
              </a:rPr>
              <a:t>.</a:t>
            </a:r>
            <a:endParaRPr lang="pt-PT" sz="1600" b="1" dirty="0">
              <a:solidFill>
                <a:srgbClr val="00B05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Implementou uma política económica mercantilista.</a:t>
            </a: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Reformou  o ensino, com vista à  modernização do país.</a:t>
            </a:r>
          </a:p>
          <a:p>
            <a:pPr marL="285750" indent="-285750">
              <a:buFont typeface="Arial" panose="020B0604020202020204" pitchFamily="34" charset="0"/>
              <a:buChar char="•"/>
            </a:pPr>
            <a:endParaRPr lang="pt-PT" sz="1200" b="1" dirty="0">
              <a:solidFill>
                <a:schemeClr val="bg1"/>
              </a:solidFill>
              <a:latin typeface="Arial" panose="020B0604020202020204" pitchFamily="34" charset="0"/>
              <a:cs typeface="Arial" panose="020B0604020202020204" pitchFamily="34" charset="0"/>
            </a:endParaRPr>
          </a:p>
        </p:txBody>
      </p:sp>
      <p:sp>
        <p:nvSpPr>
          <p:cNvPr id="18" name="CaixaDeTexto 17"/>
          <p:cNvSpPr txBox="1"/>
          <p:nvPr/>
        </p:nvSpPr>
        <p:spPr>
          <a:xfrm>
            <a:off x="482504" y="4725144"/>
            <a:ext cx="6337459" cy="1200329"/>
          </a:xfrm>
          <a:prstGeom prst="rect">
            <a:avLst/>
          </a:prstGeom>
          <a:solidFill>
            <a:srgbClr val="D5781B"/>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buNone/>
            </a:pPr>
            <a:r>
              <a:rPr lang="pt-PT" sz="1200" b="1" dirty="0">
                <a:solidFill>
                  <a:srgbClr val="002060"/>
                </a:solidFill>
                <a:latin typeface="Arial" panose="020B0604020202020204" pitchFamily="34" charset="0"/>
                <a:cs typeface="Arial" panose="020B0604020202020204" pitchFamily="34" charset="0"/>
              </a:rPr>
              <a:t>PECULIARIDADES / CURIOSIDADES</a:t>
            </a:r>
          </a:p>
          <a:p>
            <a:pPr algn="just">
              <a:buNone/>
            </a:pPr>
            <a:endParaRPr lang="pt-PT" sz="1200" b="1" dirty="0">
              <a:solidFill>
                <a:schemeClr val="tx1"/>
              </a:solidFill>
              <a:latin typeface="Arial" panose="020B0604020202020204" pitchFamily="34" charset="0"/>
              <a:cs typeface="Arial" panose="020B0604020202020204" pitchFamily="34" charset="0"/>
            </a:endParaRPr>
          </a:p>
          <a:p>
            <a:pPr algn="just"/>
            <a:r>
              <a:rPr lang="pt-PT" sz="1200" b="1" dirty="0">
                <a:solidFill>
                  <a:schemeClr val="tx1"/>
                </a:solidFill>
                <a:latin typeface="Arial" panose="020B0604020202020204" pitchFamily="34" charset="0"/>
                <a:cs typeface="Arial" panose="020B0604020202020204" pitchFamily="34" charset="0"/>
              </a:rPr>
              <a:t>Após o terramoto de 1 de novembro de 1755, D. José I ganhou fobia a recintos fechados e construções de alvenaria. Viveu o resto da sua vida num complexo luxuoso de tendas no Alto da Ajuda,  em Lisboa. </a:t>
            </a:r>
          </a:p>
          <a:p>
            <a:pPr algn="just"/>
            <a:endParaRPr lang="pt-PT" sz="1200" b="1" dirty="0">
              <a:solidFill>
                <a:schemeClr val="bg1"/>
              </a:solidFill>
              <a:latin typeface="Arial" panose="020B0604020202020204" pitchFamily="34" charset="0"/>
              <a:cs typeface="Arial" panose="020B0604020202020204" pitchFamily="34" charset="0"/>
            </a:endParaRPr>
          </a:p>
        </p:txBody>
      </p:sp>
      <p:sp>
        <p:nvSpPr>
          <p:cNvPr id="19" name="Right Arrow 10">
            <a:hlinkClick r:id="rId4" action="ppaction://hlinksldjump"/>
          </p:cNvPr>
          <p:cNvSpPr/>
          <p:nvPr/>
        </p:nvSpPr>
        <p:spPr>
          <a:xfrm>
            <a:off x="7853272" y="6165304"/>
            <a:ext cx="1039208" cy="603444"/>
          </a:xfrm>
          <a:prstGeom prst="rightArrow">
            <a:avLst/>
          </a:prstGeom>
          <a:solidFill>
            <a:srgbClr val="008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bg1"/>
                </a:solidFill>
                <a:latin typeface="Arial" panose="020B0604020202020204" pitchFamily="34" charset="0"/>
                <a:cs typeface="Arial" panose="020B0604020202020204" pitchFamily="34" charset="0"/>
              </a:rPr>
              <a:t>VOLTAR</a:t>
            </a:r>
          </a:p>
        </p:txBody>
      </p:sp>
      <p:grpSp>
        <p:nvGrpSpPr>
          <p:cNvPr id="6" name="Group 5"/>
          <p:cNvGrpSpPr/>
          <p:nvPr/>
        </p:nvGrpSpPr>
        <p:grpSpPr>
          <a:xfrm>
            <a:off x="5652120" y="3651759"/>
            <a:ext cx="224265" cy="224265"/>
            <a:chOff x="1660508" y="1280302"/>
            <a:chExt cx="224265" cy="224265"/>
          </a:xfrm>
        </p:grpSpPr>
        <p:sp>
          <p:nvSpPr>
            <p:cNvPr id="7" name="Oval 6"/>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9" descr="pixel_hand.png">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grpSp>
        <p:nvGrpSpPr>
          <p:cNvPr id="9" name="Group 8"/>
          <p:cNvGrpSpPr/>
          <p:nvPr/>
        </p:nvGrpSpPr>
        <p:grpSpPr>
          <a:xfrm>
            <a:off x="4218690" y="5517232"/>
            <a:ext cx="224265" cy="224265"/>
            <a:chOff x="1660508" y="1280302"/>
            <a:chExt cx="224265" cy="224265"/>
          </a:xfrm>
        </p:grpSpPr>
        <p:sp>
          <p:nvSpPr>
            <p:cNvPr id="10" name="Oval 9"/>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9" descr="pixel_hand.png">
              <a:hlinkClick r:id="rId7"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grpSp>
        <p:nvGrpSpPr>
          <p:cNvPr id="2" name="Grupo 1"/>
          <p:cNvGrpSpPr/>
          <p:nvPr/>
        </p:nvGrpSpPr>
        <p:grpSpPr>
          <a:xfrm>
            <a:off x="6819963" y="1954870"/>
            <a:ext cx="2144525" cy="3197437"/>
            <a:chOff x="6819963" y="1954870"/>
            <a:chExt cx="2144525" cy="3197437"/>
          </a:xfrm>
        </p:grpSpPr>
        <p:sp>
          <p:nvSpPr>
            <p:cNvPr id="22" name="Retângulo 3"/>
            <p:cNvSpPr/>
            <p:nvPr/>
          </p:nvSpPr>
          <p:spPr>
            <a:xfrm>
              <a:off x="6819963" y="4844530"/>
              <a:ext cx="1630855" cy="307777"/>
            </a:xfrm>
            <a:prstGeom prst="rect">
              <a:avLst/>
            </a:prstGeom>
          </p:spPr>
          <p:txBody>
            <a:bodyPr wrap="square">
              <a:spAutoFit/>
            </a:bodyPr>
            <a:lstStyle/>
            <a:p>
              <a:pPr marL="342900" lvl="0" indent="-342900" algn="ctr">
                <a:spcBef>
                  <a:spcPct val="20000"/>
                </a:spcBef>
                <a:defRPr/>
              </a:pPr>
              <a:r>
                <a:rPr lang="pt-PT" sz="1400" b="1" dirty="0">
                  <a:solidFill>
                    <a:srgbClr val="00759E"/>
                  </a:solidFill>
                  <a:latin typeface="+mj-lt"/>
                  <a:cs typeface="Arial" panose="020B0604020202020204" pitchFamily="34" charset="0"/>
                </a:rPr>
                <a:t>D. José I</a:t>
              </a:r>
            </a:p>
          </p:txBody>
        </p:sp>
        <p:pic>
          <p:nvPicPr>
            <p:cNvPr id="23"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914485" y="1954870"/>
              <a:ext cx="2050003" cy="277027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4866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755825" y="6003286"/>
            <a:ext cx="5544367" cy="324036"/>
          </a:xfrm>
        </p:spPr>
        <p:txBody>
          <a:bodyPr>
            <a:normAutofit/>
          </a:bodyPr>
          <a:lstStyle/>
          <a:p>
            <a:pPr>
              <a:buNone/>
            </a:pPr>
            <a:r>
              <a:rPr lang="pt-PT" sz="1000" dirty="0">
                <a:cs typeface="Times New Roman" pitchFamily="18" charset="0"/>
              </a:rPr>
              <a:t>Sobreviventes e agonizantes do Terramoto de Lisboa, por João </a:t>
            </a:r>
            <a:r>
              <a:rPr lang="pt-PT" sz="1000" dirty="0" err="1">
                <a:cs typeface="Times New Roman" pitchFamily="18" charset="0"/>
              </a:rPr>
              <a:t>Glama-Ströberle</a:t>
            </a:r>
            <a:r>
              <a:rPr lang="pt-PT" sz="1000" dirty="0">
                <a:cs typeface="Times New Roman" pitchFamily="18" charset="0"/>
              </a:rPr>
              <a:t>, óleo sobre tela, 1760</a:t>
            </a:r>
            <a:endParaRPr lang="pt-PT" sz="3800" strike="sngStrike" dirty="0">
              <a:solidFill>
                <a:srgbClr val="00B050"/>
              </a:solidFill>
              <a:cs typeface="Times New Roman" pitchFamily="18" charset="0"/>
            </a:endParaRPr>
          </a:p>
        </p:txBody>
      </p:sp>
      <p:sp>
        <p:nvSpPr>
          <p:cNvPr id="9" name="Rectângulo 8"/>
          <p:cNvSpPr/>
          <p:nvPr/>
        </p:nvSpPr>
        <p:spPr>
          <a:xfrm>
            <a:off x="323528" y="4149080"/>
            <a:ext cx="8208912" cy="338554"/>
          </a:xfrm>
          <a:prstGeom prst="rect">
            <a:avLst/>
          </a:prstGeom>
        </p:spPr>
        <p:txBody>
          <a:bodyPr wrap="square">
            <a:spAutoFit/>
          </a:bodyPr>
          <a:lstStyle/>
          <a:p>
            <a:pPr algn="just"/>
            <a:r>
              <a:rPr lang="pt-PT" sz="1600" dirty="0">
                <a:latin typeface="Times New Roman" pitchFamily="18" charset="0"/>
                <a:cs typeface="Times New Roman" pitchFamily="18" charset="0"/>
              </a:rPr>
              <a:t>	.</a:t>
            </a:r>
          </a:p>
        </p:txBody>
      </p:sp>
      <p:pic>
        <p:nvPicPr>
          <p:cNvPr id="7"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82"/>
            <a:ext cx="9144000" cy="649224"/>
          </a:xfrm>
          <a:prstGeom prst="rect">
            <a:avLst/>
          </a:prstGeom>
        </p:spPr>
      </p:pic>
      <p:sp>
        <p:nvSpPr>
          <p:cNvPr id="10" name="Right Arrow 10">
            <a:hlinkClick r:id="rId4" action="ppaction://hlinksldjump"/>
          </p:cNvPr>
          <p:cNvSpPr/>
          <p:nvPr/>
        </p:nvSpPr>
        <p:spPr>
          <a:xfrm>
            <a:off x="7853272" y="6165304"/>
            <a:ext cx="1039208" cy="603444"/>
          </a:xfrm>
          <a:prstGeom prst="rightArrow">
            <a:avLst/>
          </a:prstGeom>
          <a:solidFill>
            <a:srgbClr val="008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bg1"/>
                </a:solidFill>
                <a:latin typeface="Arial" panose="020B0604020202020204" pitchFamily="34" charset="0"/>
                <a:cs typeface="Arial" panose="020B0604020202020204" pitchFamily="34" charset="0"/>
              </a:rPr>
              <a:t>VOLTAR</a:t>
            </a:r>
          </a:p>
        </p:txBody>
      </p:sp>
      <p:pic>
        <p:nvPicPr>
          <p:cNvPr id="2" name="Imagem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825" y="1124744"/>
            <a:ext cx="7263567" cy="47525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aixaDeTexto 2"/>
          <p:cNvSpPr txBox="1"/>
          <p:nvPr/>
        </p:nvSpPr>
        <p:spPr>
          <a:xfrm>
            <a:off x="233472" y="1052736"/>
            <a:ext cx="8645877" cy="430887"/>
          </a:xfrm>
          <a:prstGeom prst="rect">
            <a:avLst/>
          </a:prstGeom>
          <a:noFill/>
        </p:spPr>
        <p:txBody>
          <a:bodyPr wrap="square" rtlCol="0">
            <a:spAutoFit/>
          </a:bodyPr>
          <a:lstStyle/>
          <a:p>
            <a:pPr algn="ctr"/>
            <a:r>
              <a:rPr lang="pt-PT" sz="2200" b="1" dirty="0">
                <a:solidFill>
                  <a:srgbClr val="00B0F0"/>
                </a:solidFill>
                <a:latin typeface="Arial" panose="020B0604020202020204" pitchFamily="34" charset="0"/>
                <a:cs typeface="Arial" panose="020B0604020202020204" pitchFamily="34" charset="0"/>
              </a:rPr>
              <a:t>Lisboa  Pombalina, uma cidade iluminista </a:t>
            </a:r>
          </a:p>
        </p:txBody>
      </p:sp>
      <p:pic>
        <p:nvPicPr>
          <p:cNvPr id="8"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82"/>
            <a:ext cx="9144000" cy="649224"/>
          </a:xfrm>
          <a:prstGeom prst="rect">
            <a:avLst/>
          </a:prstGeom>
        </p:spPr>
      </p:pic>
      <p:sp>
        <p:nvSpPr>
          <p:cNvPr id="10" name="Right Arrow 10">
            <a:hlinkClick r:id="rId4" action="ppaction://hlinksldjump"/>
          </p:cNvPr>
          <p:cNvSpPr/>
          <p:nvPr/>
        </p:nvSpPr>
        <p:spPr>
          <a:xfrm>
            <a:off x="7853272" y="6165304"/>
            <a:ext cx="1039208" cy="603444"/>
          </a:xfrm>
          <a:prstGeom prst="rightArrow">
            <a:avLst/>
          </a:prstGeom>
          <a:solidFill>
            <a:srgbClr val="008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bg1"/>
                </a:solidFill>
                <a:latin typeface="Arial" panose="020B0604020202020204" pitchFamily="34" charset="0"/>
                <a:cs typeface="Arial" panose="020B0604020202020204" pitchFamily="34" charset="0"/>
              </a:rPr>
              <a:t>VOLTAR</a:t>
            </a:r>
          </a:p>
        </p:txBody>
      </p:sp>
      <p:pic>
        <p:nvPicPr>
          <p:cNvPr id="5122" name="Picture 2" descr="C:\Users\JOAO\Desktop\PPT Genealogia para V1\Árvore - Imagens Organizadas\20135306_MAN_P1_F0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86332" y="1901018"/>
            <a:ext cx="5793018" cy="3658229"/>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JOAO\Desktop\PPT Genealogia para V1\Árvore - Imagens Organizadas\20135306_MAN_P1_F03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3473" y="1901018"/>
            <a:ext cx="2682343" cy="3688222"/>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p:cNvSpPr txBox="1"/>
          <p:nvPr/>
        </p:nvSpPr>
        <p:spPr>
          <a:xfrm>
            <a:off x="233473" y="5683469"/>
            <a:ext cx="5749368" cy="246221"/>
          </a:xfrm>
          <a:prstGeom prst="rect">
            <a:avLst/>
          </a:prstGeom>
          <a:noFill/>
        </p:spPr>
        <p:txBody>
          <a:bodyPr wrap="square" rtlCol="0">
            <a:spAutoFit/>
          </a:bodyPr>
          <a:lstStyle/>
          <a:p>
            <a:pPr algn="ctr"/>
            <a:r>
              <a:rPr lang="pt-PT" sz="1000" dirty="0"/>
              <a:t>Planta da reconstrução de Lisboa e vista aérea da “Baixa Pombalina”</a:t>
            </a:r>
            <a:endParaRPr lang="pt-PT" sz="1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123"/>
                                        </p:tgtEl>
                                        <p:attrNameLst>
                                          <p:attrName>style.visibility</p:attrName>
                                        </p:attrNameLst>
                                      </p:cBhvr>
                                      <p:to>
                                        <p:strVal val="visible"/>
                                      </p:to>
                                    </p:set>
                                    <p:animEffect transition="in" filter="fade">
                                      <p:cBhvr>
                                        <p:cTn id="11" dur="500"/>
                                        <p:tgtEl>
                                          <p:spTgt spid="5123"/>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500"/>
                                        <p:tgtEl>
                                          <p:spTgt spid="5122"/>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0" y="0"/>
            <a:ext cx="9133339" cy="6858000"/>
          </a:xfrm>
          <a:prstGeom prst="rect">
            <a:avLst/>
          </a:prstGeom>
        </p:spPr>
      </p:pic>
      <p:pic>
        <p:nvPicPr>
          <p:cNvPr id="6146" name="Picture 2" descr="Ficheiro:Brasao-Brigantina.png"/>
          <p:cNvPicPr>
            <a:picLocks noChangeAspect="1" noChangeArrowheads="1"/>
          </p:cNvPicPr>
          <p:nvPr/>
        </p:nvPicPr>
        <p:blipFill>
          <a:blip r:embed="rId4" cstate="print"/>
          <a:srcRect/>
          <a:stretch>
            <a:fillRect/>
          </a:stretch>
        </p:blipFill>
        <p:spPr bwMode="auto">
          <a:xfrm>
            <a:off x="2290819" y="2060848"/>
            <a:ext cx="4721233" cy="4370972"/>
          </a:xfrm>
          <a:prstGeom prst="rect">
            <a:avLst/>
          </a:prstGeom>
          <a:noFill/>
          <a:effectLst>
            <a:glow rad="228600">
              <a:schemeClr val="accent5">
                <a:satMod val="175000"/>
                <a:alpha val="40000"/>
              </a:schemeClr>
            </a:glow>
          </a:effectLst>
        </p:spPr>
      </p:pic>
      <p:sp>
        <p:nvSpPr>
          <p:cNvPr id="2" name="Título 1"/>
          <p:cNvSpPr>
            <a:spLocks noGrp="1"/>
          </p:cNvSpPr>
          <p:nvPr>
            <p:ph type="ctrTitle"/>
          </p:nvPr>
        </p:nvSpPr>
        <p:spPr>
          <a:xfrm>
            <a:off x="685799" y="1287028"/>
            <a:ext cx="7772400" cy="821953"/>
          </a:xfrm>
        </p:spPr>
        <p:txBody>
          <a:bodyPr>
            <a:normAutofit fontScale="90000"/>
          </a:bodyPr>
          <a:lstStyle/>
          <a:p>
            <a:r>
              <a:rPr lang="pt-PT" b="1" dirty="0">
                <a:solidFill>
                  <a:srgbClr val="C00000"/>
                </a:solidFill>
              </a:rPr>
              <a:t>Dinastia de Bragança ou Brigantina </a:t>
            </a:r>
            <a:br>
              <a:rPr lang="pt-PT" sz="1100" b="1" dirty="0">
                <a:solidFill>
                  <a:srgbClr val="C00000"/>
                </a:solidFill>
              </a:rPr>
            </a:br>
            <a:endParaRPr lang="pt-PT" b="1" dirty="0">
              <a:solidFill>
                <a:srgbClr val="C00000"/>
              </a:solidFill>
            </a:endParaRPr>
          </a:p>
        </p:txBody>
      </p:sp>
      <p:sp>
        <p:nvSpPr>
          <p:cNvPr id="5" name="Marcador de Posição do Número do Diapositivo 4"/>
          <p:cNvSpPr>
            <a:spLocks noGrp="1"/>
          </p:cNvSpPr>
          <p:nvPr>
            <p:ph type="sldNum" sz="quarter" idx="12"/>
          </p:nvPr>
        </p:nvSpPr>
        <p:spPr/>
        <p:txBody>
          <a:bodyPr/>
          <a:lstStyle/>
          <a:p>
            <a:fld id="{3DB14BF2-34F8-433C-9C48-E2022EB221B1}" type="slidenum">
              <a:rPr lang="pt-PT" smtClean="0"/>
              <a:pPr/>
              <a:t>2</a:t>
            </a:fld>
            <a:endParaRPr lang="pt-P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34" name="Picture 10" descr="capa"/>
          <p:cNvPicPr>
            <a:picLocks noChangeAspect="1" noChangeArrowheads="1"/>
          </p:cNvPicPr>
          <p:nvPr/>
        </p:nvPicPr>
        <p:blipFill>
          <a:blip r:embed="rId3" cstate="print"/>
          <a:srcRect/>
          <a:stretch>
            <a:fillRect/>
          </a:stretch>
        </p:blipFill>
        <p:spPr bwMode="auto">
          <a:xfrm>
            <a:off x="460375" y="1557819"/>
            <a:ext cx="1944216" cy="3527365"/>
          </a:xfrm>
          <a:prstGeom prst="rect">
            <a:avLst/>
          </a:prstGeom>
          <a:noFill/>
        </p:spPr>
      </p:pic>
      <p:sp>
        <p:nvSpPr>
          <p:cNvPr id="9" name="CaixaDeTexto 8"/>
          <p:cNvSpPr txBox="1"/>
          <p:nvPr/>
        </p:nvSpPr>
        <p:spPr>
          <a:xfrm>
            <a:off x="395536" y="5085184"/>
            <a:ext cx="2081063" cy="400110"/>
          </a:xfrm>
          <a:prstGeom prst="rect">
            <a:avLst/>
          </a:prstGeom>
          <a:noFill/>
        </p:spPr>
        <p:txBody>
          <a:bodyPr wrap="square" rtlCol="0">
            <a:spAutoFit/>
          </a:bodyPr>
          <a:lstStyle/>
          <a:p>
            <a:pPr algn="ctr"/>
            <a:r>
              <a:rPr lang="pt-PT" sz="1000" dirty="0"/>
              <a:t>Planta da Real Barraca – Biblioteca Nacional de Portugal </a:t>
            </a:r>
            <a:r>
              <a:rPr lang="pt-PT" sz="1000" i="1" dirty="0"/>
              <a:t>online</a:t>
            </a:r>
          </a:p>
        </p:txBody>
      </p:sp>
      <p:sp>
        <p:nvSpPr>
          <p:cNvPr id="1036" name="AutoShape 12" descr="data:image/jpeg;base64,/9j/4AAQSkZJRgABAQAAAQABAAD/2wCEAAkGBhMSERUUEhQWFRUWGBgYFxgXGR0YFxcXFxcXFxgXHBgYHyYfFxokGhgaHy8gIycpLCwsFh8xNTAqNScrLCkBCQoKDgwOGg8PGiwkHBwsKSkpLCksLCkpKSwpLCksLCwpLCwpLCksLCwpLCwpKSksKSwpKSksNiwsLCwsNSkpKf/AABEIAJoBSAMBIgACEQEDEQH/xAAbAAACAwEBAQAAAAAAAAAAAAADBQECBAYAB//EAD4QAAIBAwIDBQUHAwQCAgMBAAECEQADIRIxBEFRBRMiYXEygZGh8AYUQlKxwdEjYuEVcpLxM6IWQySywgf/xAAZAQEBAQEBAQAAAAAAAAAAAAABAgADBAX/xAAkEQEBAQADAAMAAQQDAAAAAAAAARECEiEDMVFBE3GhsSIygf/aAAwDAQACEQMRAD8A+06aoLQohNVQ183lTgbWTMirpb9KtNeVqnTj2gVBArxodw1tPVdmHSvUDVmrBq2nqMoqwFUBq4pgxMV7TUzUE1YRpqhXNXNViimKmKG3pRiaGayg814CrFsVK1ipcWg3Fo7HnQrqzVRmc1RjtRHWKGauANycUNgTvWxrWB6fzWdk8q6TEqoYonedBVdBqSukSxCjmSYHxOKWgyDE4r3fKG06hqidMiY66d486zL25ZOEY3Dt/SVrnxKAge80s7T7CvPee7aYKcBZ2Uixet95gTqVrgIzBGrEwRPlVy4cuP3M/ufOYGcVnucQkKdaw0aSWEGciCd58qSXOxuK/pjV4Q+ptV1yQCYZOYZdO0yZJyIAqO1ewrlzh7FsQTbtNbaGC5awLeCymVkZxMU5Bp8Fr0Uit9mcU10l3AtlkJCXHGoK1wmBMgFSkgETBGwBNr3Z3EhbYRs96XdjceY79WVQJgr3MrpiNhsSacFroFBr1y4BEkCTA5SYJgdTAJjyrnn4Hiu7tKpAZWU3HN24xZle0WYDYKyi54IO4EAE0TtPs6894OhBCkMmq4yhYtXkKlFHil3VtW4E9ACtDsmdqC15TABWTJGQZCxJEbxIn1FLuA4HiF4a6pYd6S/dEszBAwGmSZOGkxJ5Cei+32JxFsdzbaEAuG2yaraDUbBCHLQda3YyTDk4rE/uEAZIGQMkDJIAHqSQB61GjzpNc7I4h3VnII71bgHetFsLxL3SIAi5NsooB9k28eejsXh71sP35BLMCoDM4A7tAwBYkxrDECTvyJiqh0wNkVXTVyaqRVNr04r1ejavVsVroSaEt2rMTVLYr5nK+oV76q9560UrQSDUK8XRzVo60FG60UXMUxkC3XlFT3leLCqZaiaqx8Xx62kLudIHmM8gM7knEVynFdrt95W9+FYVVD2y2l9KsoAaJZjO/JelXx42jHbqahnzSJvtQBA0GST+KRiPygnmAMZmhn7RMJJt4gRBaec5NuP0jM1U4cmx0DNVZrkrf2ocOGukC28gBiFUHw6Qr6fGSA3PODROI+2YW2zaUlRPhcupJ9kDwgmZHQCar+nTjqi1Cd65Lgft6ty2GKqGjK6iMgxAldidp6iedMv/AJIhE6HzzAB6+Y6H4Hoa3TlDhxrmiIaSjt5OaXPgCen5sdKNa7dSR4H+C+v5ulbrWw3C1DLWL/W06P8A8T+1YOK+0DTCKIOFLNB1SFAK+ZIjMn1imcKMpncAIwcUO6QiliYABJPQDc1zF/tS4jWmGlkQM3hZjMgggiPEchhmMGm/CfaKUUlPEcGJAB8pE9cf2mq6U4S9nf8A+gfeOKa1atMyBTpiA7MpEk6mAVYnG/6B2W4ltktWh/ezXG/4qFH/ALVXiO1LIZXe149gwVS6z4TkHUP3mBO1M1AYSpwQCPMHY0cePKf9q9Xz/L8NsvxfHkz+bvv7/E/wW/6c7f8Akv3D5IFtD5Av/wC1XtdiWAZ7sM35nm4f+Vwk0x7qqhKrrHnvzc88uf28/wBLr9eVQLcEmr6akpWcg7tBuL51pcVnvLTCpUCoWalhVMsp/ivEVVaOxrHELFeDVk4ri+7AkEyeXLlJnlJAxnPrVOC7RW5O4I3BEcyI+IIx0pwyNR6VluA0dmodxa0bAastQbVV010ZoO1RVbbV6sxpZ45HnSwMbxuMxtuKm1c86U3uy2LaluEEE5gHntOCPcaFZbiAYdsbEhAY89ROPep3r5/KTbgw6vXgASSABuTgD3nalw7asna6kmYlgJgwSCY1Z6TWS72cJBY3LxWdIZtW/qQoPmc0C72UDkhLedgZY77n30TjFSGqX5yNjzHOtCXtuVcaUtrcZUuBW6KxBIEfjgAnO361o/1e6kB2BkYgormPIhgflvVdN+j1dazwJ5fKsV7tpY8H9Q/2nH/L+Jpd2e1q9NxWD7Ay2phpnDLPhIJOIG9MNWk+FcdZEjnsRmnMSWdsm9etBe7AEgsATrEBsrIEkYxE9JpLa4Ao4LaVC6dIuGJONvMRhTpJltsx1v3w/lx6ig3ij4ZTJ8iYjIMjYefWuk5ZDHO3XCMJUCDKxALKLlk51SgIk7HHLJFWsWMjT3YUOqT4PEFhS/hAIJ75iIwpmCNUFnxnYqsAskAepwcwGb2QYzH5QKvZ7EUQVAIgjBOJyYPtQYWfF+EdKuWFzPbHAMUthQsozlsqzMe7dVbxtpPtST1BztQm7JBUE6hq1L4VByz4LafDpUWlzt4s7109rsBVnSWy0mXcycDeZGw2I2FYH7TsAQbzE/hA1AtEYVhMAyMnkZxVTl+Fj7K7E1AhdSKDjw7eJwxBcElSVBGYMzzovEdxw57rWXcyCoLM20fm/JpBidhS7h+Oa3dF4h4JWRqJGksVwCfEumRPU8tQrbxPDhi1+05GskRsxnXccMQc7yIIOkj1qs99ZssEsAe6ucjJDzjaRox6H/NaeHtIwyGHhjHi8J9w+PlG2KT8Nx7LBNwxuWgEFQs5ydO8llgYGTtWi12xIUoG8cLMFYksuwyMjOZAHKRRgO14TV7IY5nKxJ94+VeXsqJJOgAZyNifQ9BuaQ8J2ldxm+TAYFdRwWAAZWmTByI9d66m+GuW1ZsKwtsVA1Zw+dQMiY6bc6LLE22FvaJsrbGtlchXKgEFcHJPWNJEZyCIBrPcW0W0orEQ7YA1eEGIBAg5bP8ANGufZxiIR2AG0wT16DVzE/3Gvdl8BcSHKFXWQFJDAwCJ1Kuxn5DrivG/gELbCgBjgf2g/hEggkFsc/PyreeOdQgWVEKBBXLQxjIMiANqLxvEppUG2QzmII1QY3Gr4Un7Om7dCozoCNUeFhEalMAAkkqRBMY8subNN+vT7g+0iNXemANJBOwnVqBIUDEL6E1vF8adU4iZGcROI3pRe4d11FwGBGknT18hG/oZigW+N7v+mCoBDYIAbIMQNXWam8dTn42v9oQI8IgkDLEEzMASsasemPfWm127aYjJE7ExG2oTBMYHPqBvSDiXUqpAOCpBEAAAgMICjSxViBP7U3PZcQUYjYiN/wCNqcjWNzdo28ZJnorGflQX4l3nSugDm25846US33iCbmkj0g78zz+FcyvaV86wQyS7CWJBXwtDoBsJCALtknrOxpD0o35/gFP7fxXu9YDxjH5l2PuJkfOgcT2naHtXIET+KI6yBAj5Y61qs2E0ysGQCDMyIwZO+IoxlPvak7z6An9t6u7Ejcr/APt88D62oV9MdPQE/IVW3wQ5EjrGJ9a0KjcKu8Sepyfic8qAeGYElfD6frB9eVbipG0H16e4fU1S7bnqPrbyqoYIl3AkieY8/T51F26o50FAoEDly2qTb8q2M819fzD415bgOxB9M1DWvT9f+qAyDnFUGkttFerIQNxPx+dRVSMZq7BjgGTvgHfn1qLfGHOMe6Z9Zio+/WzqJIwT8j/PKr2CCsiINfNv3SDd4y5iFUDzb9gKw8Tx10A/0g0zBU88xMiYqbvbNq2xTvF1AxsYB2gkYEczIjnFTxfFsuDbnzDZ+Yj51v8Awz7JCvFM9otGgH+pJB/KMBjjBYjTHsjEYqj9pgyNEpMEgkxmCfZgDmc8ufNqnHDMqynBEqWPMZCTG3WlXGcXqBVLcFictpgrlSGnIBGf+NdYdK+LFkd5ctsyMGUs1tpgnAgqPFMaZBJxvg1u4f7Y92AWurcWG9qA2J32Yf8AscTFZ+wkF1XRWZ2gS0aRCk7CJUydiBOCM6jTHiOwkRQWM+JFExJ1stvxEjxb6vdyrr59Vm7h/tXacga0QnlcOmfQ7fGPSmq2rmTKkGIEbbZnnz+Xv5fjfsb3ltkVu71DAInPMmCNxjBGw5zNl7JvcOmq1e0woEBtzzOkyjSd5E+dTZGz8dPc4TUpxqnz0/oaGOHKGNMDAGnUY5ZC/r8aQ8L9sOIUDvbIfqR4TMZwusfMdORrUn20ttAdHQmRsp2nEMQeXSica2Vr7ULNbKqctjxaiGkGVIzg+vX3pbXZAUklVwBGxYkBvyrmWJJBGYj1dWu1bL+LWwAESVYefIEe+a03GQKLjGF3BjUDORgD9qZWclcUwC6sBcADWvFcC5UXCu4IAkj122FLhcCppIKqR+DUWkBdTzpAkLK4M+LmBnZ2lacpL94TKsxjHPJGymWM7QCax8Vb1WydZjW1snQFUMGKBY3PsuA2RDMZ2r0RjLiOPEKnd6fCQ3swZWCy5ncMumJBxuIoh7QW2x8AMeKdRUHV4gJjTp8RMyMETODVLfBhmbSgI1nGGxiW0jxTqLSB8AVIqeO4R9lbQU0s+gGACCXGM6SyEySDsSBIreJMLTuyarS21ELhyDpJKFiWYYGgOg81mq/e2LMoGFBk22wFBJWAQV1aBygSOWKWcFxjiybj3SwZkQFpIAKyxM43IMAg4jYeLdcttbKKyMxYgSQAALhOgDVMnfIjntIl6skqxB13ULLIbXcODpUqMgeCTkkAxHOtKcIw1A6QDqn8wGnBmPC+vP8AmsQtkEMfDqJ8RWVOmZMyMGdiSZnkaFw/a8W1kkiQoVhrEeyrSwMGVEk8jtlSDNZ3RtqwEgsYHn0M+vOaCvA2g0gBG/tw3Mct/aPxNKLHFlYBB5jVpC6toJGIJE5A5TzwwHaOFUF21RIKa9xMGM8t/MSYrneNTj3bHCPctEKdUMrZYjY5yPL6ilTcE4bwqxBDGSzb/wBCJk84aCdtB611VtfDkQR54H+KWLxB70qGI1BiMj8OmYzjf656NKUDsq7oYMsFltjLtvM3N2OATgjfmSBXRWuM8IxyEwC2wHQRHpNLODDtqydBYwTmVEc8bwc8pNB4a2jnvIBcMVDKR7ADahvEDU2JzvG1W32c3eIVU1CDIJ9mDAEnp8KG/EygIAEgEnkCYxt50n4XjdfCsThoYNpEhWJYjbl1EHIyCMVoucQBYkjOgYkSWyAvqI3jpGcVNhkY+K7EbilksQCQdOPAQbhLjfLawPRV86b9m8I1q0tuFhBpBBgEDnA9n0pfw+OGkSuoM5IWTBLQSuwPOIiRtyqqdsF7dtRrUlfEYbVKnQQNKmMjfz8iar36ay00LHPh+fSvKeh+Nc5c42+FZTccFSYfu+o1jXKhWxiMRMb7Cscdd7x5dmAPIsMQAYUAAZE89jW6nHUxP/Wf80HUGmDMYMRXMniyqateq4YyJkyNRUeIbjMRBjlQ7PEOywpKGRhvBOCNXtSRJAwRlhvinrVdXVgRyx61eMf5rmLfF3xgEvM5BbQBAgAwc5PPEe4ME7UzaJIJLQ2wj2hMEyJiTjHkKcThjcfqD9eVBZAR4YHPb9uVBu8QdR3IKkyM5nlyjMdZrLw3HhhaDac6l3BnTiZxiYEjmfdWnrY3qCOZr1LLvE6b9tRKqZEDHIweu/6jGa9TjAdlcX3l1kukMytd0sIlgWwpg5hT06zsaj/VbSTba93JltKm6LZI6hSwgdMcq4R7y2bj3LetXdjLKw1aXe/4FiIb+kSTuA3U1sTjbV/h9N52mTDMO9Kx3niAEgtkAjErpz4RPn5/H/y1UvmOnvcC9wrcDh9L61MgqTOZKmOZBiM+Yp3/AK24/wDJZZcZIMiemdM+vpXzr7M9oXbD93Zuh0ye7KAKYHtAnMgHlE93nESp+0we0QVZ2t3YdSeJFtZI1AeMkNGGDA819TPTblF8fXOEYOuvrIggAjJkED8XI+nvNl4EHb4Tj/NfFOG7cuoysCytO7ccrb77Hpj3mu6+yH2mbvW7+62gqSk94wMQwzcGG0ztAPwir8dn0HTdt8VasKpvQC506iV5KSPanEwI5ap5Vwlr7XpxbG2CLaISQA5yVJ7twCYxIaIAncECui+0PbVviTbtKlyZaZVcShX82CCRvjB6VzP+mtwr3FBZAO7I8IB0si6j7RkErPkTHSn45P5V/DoeA+2TXHNriFUMLltFe3hX1OFLaGJKMyElQJEqR0rv/uCLEL8B+586+XcBe1PKkjxWMnn4y8+YhxmORppxvbfFpYRzxDasPpU5dGZQNM2xIAM5AOD4RJI3Ph+Nl13PEJoVtwAM6RJknAjckmk/ZlxmtXToCN/UddJ8BUzG3RsH3GBMBZw3aN27btO1ws4EMpvb8ydCgC2UImcyCJJlSI4Hj7gLIlvux3TgjVIzJ0qBiQ4EkY8R3nEceB9xj4XjG025JbwJnu0kkKPx6J36586rb7SurKMx0rccrpMROcjSdtREfKk1qxbRyotsSty3eLzCC8ii2ibfkb2TvpPrWvtCxbDLecMzWzcKIhGpiymccyVQwPP0rv1ja3ff7gS2tsuqW8DVkaQhRdrep4mc9J5ZIvFlgyllZmwZSSCV0CCbELEDHl76y8Bwyqjrb9nWWJJkrrNxjttmceXOKB2R2faYL3YujugUQufaAa25c4zOIP8AuFVmCmtntK4EXTADIrQilDJAJ9m2ZNQnaVxgTLDxHVMsZPiWSU5BoAgRWJ+zeGN5rdy4wuXERyJhESwcHVsm0nrWvjFt2h3t7VJuG2irOWuJbDSB0CzzjNMghnwDC8njDXEGRAEYnHjCxBB/msl3s8uy3eHuXksEFjouiCsSBb0uVg7ZwJ2O1N7Omzw5CLqEKgUtkSRbBLDJ5meflUfZ3jrd+w1u0q92EZLelSi+EhNIDE4yIPkcUe/cS561eZ7l8PpZQwOLmo2nRQmkwZBKRJMHwDrWXsTtW4tod+6KWcKSdMG4cALq1QSAuxzHKjcJesP967u26jvv6jH/AO3+qtt3XxEgEIwjG086x/6eL1uy4tlALnelDEqe7AUHbYk7DlV8fVU/TtC4zEmZUsN1kSNX4k5htthsK1W+IvKiPqICrEKEYgJqB8TJJ9kma597V377aZS/dBX1gA6Gd0IBbljSsT1rR2f2PdXi719lbTct6EkjSVAtRAyRJ18ufnWsDpuy+MvtddLskXBPKEZd1GknwlceoncmtXDcO3e6wQUClWmCfJQOS7MevnvXOXuCZSxgnXca7B1OBIRNMWyGCgD0ya3cCgFxHMocj8VsNOoQQ5IbYY/Waiixv7U4pS6CMM5XXzkAiFnC9DzIGaFxvabI1u3nU5A0gbAwCTv579KB2xZ1CzcJghg0KNzpmc+zBMyPL3ZuL4ovdtXFLBUgkEAluRyDC+kR608Y04m19VUhBpGuS2lQG9nLeuP1rBxHFiDbaFmcNJBExImRznyNVuI97iFdSU0jIIU6sCSSNvd1qe2iLVve4xaFQRzgCdUSAJBJycztNEMFsNbuoFkso6AArtGpcQdoO2MRVezo0abiNbZSfCkkQLr92Zz4jqBMndyKU2e0L7DNsgkZKK0/2wpPn5R6Ufiu0yUAcFWUgOuSQwKLriAAJYt5aTjBpvE419oWBbtgJbd9DM2lssDcYljtI9puUQIEYFKxxFsXX/p6y922A/lq4gqdtl0E+t0bc33+ujTNwKIA1EkgTO8EGMg+dCvdrpDeyGA2YmIkCfYyPTyoyia5ng+z+JMLcNxQVCsS4YD/APHRCSNWf6utvUBq3cL2besoCNTmQSshtOV1CCYI0zHMEnrTHs3tkOFMgKyBhqi2RqyFmPagEkcpFME4pfzLH+8H9d6106R/6lpgXEhjqxATGoAMBtBA5VNtyFCocQxAkYjRJEqZALkxPQDyacbxKkwAhgFp1Wzt+HfmfkaX3eJ4a42pSyNpKg6TGgxgjIgwIxIjlSZReE4VCpgswJaYOsapIYYnYyNsR5Vie6Zbu9SjGmFOrUCRJ/KPdOI8qGvDWr15Yba3cTQoa2SWuW7pbUNmlJ2EycnNU4/s1hb4kgN3l1HUeIBQ0XNBEHwe1k+nSgxma66FWYuZMmQRoMQram9rMDnAUetRRPujaLJk6raKpGoFWMIpLczlZHPJ616rhfPvtB9oHF51e0kLeuaTH9xJMg7EDPWt3ZnaTNatm0mk3HOFUENpDTuRB8O/kBXfXPszZv3HI0GGOQBq1HJGROxgxWbifsZIEaCBMDCxMyAPM7jnXDl8k/HOEPY/aDO8M2mFS5lIXSdTEkoZIOgiDiIkwa5f7WrPAcIGYF9VwMB+FgCQscsMp6eKa7ux9mGsXBetqUYAAw2pYGwAYxHkCI5daT/aL7PX7jl1Qkkog1aiqp4QSB+BQZaD88VM5TVWbHzjiuxzaVCxAV5KHMOAwUkYEqP/AOfOK63sB3N+yBcLLq1CH9pR3hHsrKyV6yI8stuJ7CuBFtkErrXwnvIQ3CBceD/bkx+XnNdP9hPsrbSwHuWu7ug4EOCB4SBBgnB/UVd5yROYy8cgs6Ly63dimglk0SwhbhX8fTMkkbt+Jx2r2MIts66dKsB3Rd2yVbTBWSJJMz+oh2Ps0hUAFlhQFyDpCzpA1g6YkkERE0Ltvsom0wL3MggEkgqSpHeArAgA7ERz5CuPZWuV7XsW0tnU9xddwLJIBJtsw2HiWShCiBO/SnfZnaKtZa4G1IZJaMvpCxlQ2osA7AxEFR65O0vs7cvo/dd2hNzUjP4vCQp8RAJYgs8dJERy18Lw4+7myo0gkkQevLAHkOeBtXTJY2hXeIUXuJcNr0W1RUIBjvAGLgoDqYwNgZkRNR2patooUHUSs2yIBA3QGfaBHhzMwMjBrZb7OPcsM6iiWmJkjBMGdQJgIdxqgLkUROzV/pSv/jO8LkTMSpBmABIO+SDFGGWOOPCXLwsf09I1Wr5VkdcqWtgMCZwo26GRiKZ9qcMtslfbRdIXU1xROlggUnBm2swvMvyiSXvs+4uFrZUBrmpySQSNDAmFwSW04xIE703bs3UtpTqbu3tMQxxFtWUaek6pPp6Ve1rZ9lVnsy+3/wBZyGBAM+0rKATvKhieYyfWmXD8IbQP9DSUAEm9p1aivh0gbmBv798ku2b33SyCU+8KbPfXCtuCA6G9EKQSyggYG42rbdt+AqrOoJYBQE0oDEMAB4iGEifzsNqfUXk59Oz9LHiHBLXJQiSZCXGIwcr4d1/CTEkVPcm7eVbgIW0dYiZ1lWTYZGMgzyO0ij9p9msUYW/aA8JJVCfZnKg6Ns7+Ucsn+l6TeJ0mRNqeTd1dSTBhcuDmcT61046dOOM4vuFRlALGVRCPbf2pOeQEz0Uc4qBct2xYCL3et21SdIDXMkgI0QGIzt4htyr36C2QimckeFQNWi2g5mcKc4/COVZe0eG13g1sEKFAltMzqdpgGPxD/jzquPH9c9aOywjXr0BIUhkAGDDssx+Iz4h5ketLrZ1DUGH4meSARz1EzGkCMxzHLbR2LZa25a5JUagMgnSQuIxiQTBn12jLxFm4PvKWxIbFgMtsxqC6y5PmGw2COVOZTrWlhyREag2YmCAVQ4EwJO+YxI5Vq7P4i5efSMAIjKCcwhVHMgZkw0+dYrNy4D4lgHvJICbtfLr7JB/8QWc5O+c0HsdXtuWuB1RRAOoNqVlXVIGwBx7pp67GPe7tOQLr2mAkxqgagVgmcMMfPao+72xJ/pguBqi4I8IAUjOBA5R8ZrMe1eHbLFuX4N5E+/FY+L7ZRf8AxeIaSYKhSz5iWJwIiOQn0rl1qshvxXZ692YnGQNRCmcSOXP/ADWThOGllY+woBglo0nkc7+LcicCr8F2+O7uA5AzmAqjMn2p5THkc9WfBcQjglwFIw04Vj4W1Ag+E7b1UlkRtnjJwqIVITxaMGRIlmGVJGR7Q33nbngvqLulgqL7MQQV9gRDhlgQyjzCjERXUdn9l2grNbmLjam8RiRpA57eEfRrJd7BsKCuQpgkCdIgKojpARceQqLfTLHO8DbXVcKmNC3FMSCN4AyYg5jbmKBwnZTkmboVfxeEgHwxuTBzJz1inx4PhbDOpBLXZLNJiTvLavDHpjfrWHguK9tiBpttdIILAsmkspAOCSMESYicbB7earfwu7W4RoChizLkQRJ5wCZEnz8sjJK2+2k6sxqEQiaYMQFJgnA2O2/IU3tXxdIurIFwI4BGQHUNBjE5G1Ybg4grd0gAlWFokgeJg4Dc8eycimLY+F7SdW2wChUxBknMww07jaelNrvalwxAvAgFiIJIJaII1gEQcf7WzgUs4Xg+KZm1OFTMdZ/qAHA87XPe2fftu9l3Tp8ayGLSS20XYERsDcH/AB84preNnC8TedHC65wR3iwcdPEZBGJ6ietT91uHdSAxcnxt4Nwv4iTMzj2eWRRex+H7jVqIOrTtqxpVV5qelNrPHoZyMAsR5Dc9Km6m0mtWirI2kgazqMyVAd4OQZBUiMyJA/Dk6cGn4HJPLW2cDTjUPKmgtKwDACCAdutZOIsxjr5CsNZX4Z1U6hIG+RgeQIMVFGKEgqTg4O+x354r1KtKuI+xGu4xDLlmOxnLTyNZU+wLDa4gyfzfxXU/ejqbbc/qatY4hs14uXOjK5u19grime9HxYn9Kv8A/AXO90YzJBJx611Q4qN/0qfvB8vh/NR3pys/ZnZgs2ktzq0KF1Rv55rWlqDgn9vhQnvMOVQLrHniiWjG8PUXirLBMeYOf3/esZBNEtAimNiEswDD6v8AcI29MfKlNvgCIAPnkEg/Km+gzmOdT3f1/ma68eWErt8K6o0lSCdTbjZWEg+8mI99D4O61wEquxI8RKnB6FJp8vC9JFWs8MEEmQBny3k+8mfjVzlE0kbhn/EvwMz8hV7dpvyvEdB57GtHCdpC+LOkzgPcxkMq4Ujl4jPl4etNzj/req3E2kS2mkagdIzA3PQTO31vtd7efIzuYI2xsZ9f1plcudNqCxU8p+FVLE7Sm4N8Dy8U/tWa7ZM7R7/4HlTi7bU/h+YoYsry29K6TkNpUEj8I+MftU5/LHmG/wAU1+7fUVduGFV2gKGgCWkDmd/jVeEsqxNy4ZkDQEJhQQDqnEnz/mAzucGrDxAHyIBHzo1vhByHwFHeN6WC3I9k8+n1tn31cWTGUb5dOpO1ObfCiP8AFHt2B/ijvG9c0eFB/wDrHv0fyaunCD8q/KnV/hwPr/FVWwPo091ek44IxiB9eVbOGtqinUCck4B/KF5jff5Vqa0OU0S1ZJFF5N6ixxqIMBvFyjHy9/xo78Z5/Kh/dPXFQ3DRXPYcL+L4Gy7EsgnqJUyYE+EjkB8KDd4YInd27YNtye8UnkxGoiWBkyx3rfds5EfpUtw9VOUwWVg4bsu2giSQICgYAUDAPMx7pqz8AiqBmP8Acx8uZrfatwMD9/2qbgx9T+lbT6TjhQNg3xoosD8p+P8AmtZtDz+VSAOU/Kt2Ux3eFE+yfiffzr1vhwJ3yCpzyaJjptTJ7Xz9KBc4Xzp1iy1xlyzClNaSBqG6g84555Y33OK1XHD5Uhh5ZqbvC4IPPl5fCld/sdXO4n+5dUe/B+M1X23je0elepV2aSbRsklWQBfCfFoVgCJ/NA+DAcq9TisNLqnUciJPLz9amwBnPyqHPiOfxH9TUWk3zXzeX2uNIJmR+lEbz3oS2h1rzKJ/7qSsxn/upRjVSg3j51Ye6mCtNn3/AAP70Qv9RWe2/wBZq+uqSKt7PP4VoVz0b4D9zS8XPqP81KceRhg3u0n4Zn5VeaxkrZ2PvC0Hib0K7GdKAnl7USAPMY95HSsdztUaW0hiwBIBU5+UH0BzXOW+3rl2wUZdZC3AQIGq4ykBiY0ukktIjcTsRV8OGiynv2a4Ioiu8ariopIEQEHhEEzmW/8AQcqbvz3+FcTxXad65pCsyQcqpVVnTEFlYvIYap8IMAGM11XC3hoUM4ZgoDHGWAydgN/IVXOX7GJuOaGLhnrRiinIoDJ60StiS+c7Ua249PWgXB5H4VfhrfX6/iqGNaxNWx1qFQVfRijRgaxOD+lEVhEzAjeYA5zjlQ2MZ+vSub4vjosJaWASBrGTpXcLJ6jP+3/dVcOPZqedm8V3jO+NlVfJZb5nBPu6U0DeQrn/ALNjwP5tv56Vp4DVc/LgirgDePIVXWDsBNWdekD69K8sjnXPVBhCenw/zR0HWqOp615T5n40MM3pQrlePvoF0HrSFLp/nFVS4T9RUMm31+1WQUxk6TUQSDmrMtVJNUGVwavbTn86m4TVFJpU0Rj/ADXtJ61VQasZFZg7iHqaA1ujXKGyx9GmMTXuC08QrjZ4kf3ARP8Axx8etepmy/U16q7LnrC3tN/uP6mqWh+tSx8Tbe0f1NWsN6V8+/a2i0PMVFy79f8AYqUflz+vlUOvp8J/SpLy3p/xP8Va2Z+j/FBz5irox86Y1jQHxv8AXvFWNw9aEHMc/lVu8Pn8q6JSLvr8v5qtjVJMnPKBj+a8bn1FUFwzgH3f9VUZvtgc+fl9TVH4dGHiUH1E/tVA5qGb6+jS2JHCJvoWfTp51dUUcqF3np8aFxPGBULGIA/xzFZsaCoGyx6Y/ivac7GgpeBOM8vT5UbR9RWFmDi1P0KkLBNVW2FEDHuP1zq7Hz+VMqaKh+s0WKzIT9CqcVxwVW8YXT7R/IAJJPQwRA5kimTUhdoceEGvDZi2PzXBz8lUAyfXynle6caCfE11VBncuQCPjke4CnV/M3CpkIwVWMC2sHHMljAJMRMCYUVRuCa4dBgFQGlTgDIG+zeH/wBp5V6OGcR6adgWYsgjIYsQeqzCn3hQffTQ1k4DjLTp/RZGUBYCkGFjwiBsI/StbLiuPK7dMVYVIBqjA9flUoT1/T+KgrMtVPoflV2Hn+n8UL1P6fxSyCfI/Cqj1q77b/KsxHMmlhWE1TY1RAOR/WpNr6ikLvdqi3atpgVULPWqjKsk15U615rf1iqxWYUCvOwoQf6xUlqS8RIodwURlxQHHpSUc69UV6sxZdTLRE6jvtvzjNX4cROOdNjw66vZG55CqdwufCPgOtePqrsxqB0rzH1+vfTKxZUnKg+6i3OFSPYX4Ct1HcmO9WQQf8+dbzYX8o+AotuyufCPhW6nuwE/U1LEnrTO3YX8o+AqX4ZPyr8BXScU9ikmotrmedNjw6/lX4CqdyuPCPh51c4t2YXY6TEAgGJyJ5TEGKvMimIsLPsj4CvNw6z7K7dBU4e5LxLHacQcDc+p5ClXabgWTqLZ1AbQIfSBIxjHMfrXVXrK6GOkSFMY2xXOcLwds2DKKZKMfCMsWuST1PnXTjx1u6/YTqQ0MT4gTIUGdKiIGOXKnKkedD7J4ZBqhVEnkAOlNUtDoPhRy45fE3lrASCMj9aC5Uf4BP6A027sdB8KGbY6D4VON2LPvAjw5OMEHEnfbYftXHWm4pLtyUZx3jMGAJ/ExVoiCY+HlXe90CcgHflUXeHWD4V+ArpwuNrlb/a9+CugwREhSD4sT0rZa426UOkAEz+EknG5PM7fWK6SzwiT7C7dBVr3B2/yL/xFXs/Brmfs52a1l2d2bxAgAgzLMGM4wfCPeTXTi8p55+usVFvh1Bwqj3Ci3EGMVHL30dkETvXhaottRG1FKiNqjG7MZWDyoejy+dagKsFFON2L1veJ1j2dPxYE9fT415+U17gkBe7IHtt8jiicTbHQfCqsPZlK550RdqsLY6D4UU2l6D4USJ7BNtWbXWtrQ6D4VQ2V/KPhTjdgtf19Cqlvr6FaktDoPhV1tLOw+FJ7MLRFeFb3tDoPhU9yvQfCs3ZgdsVnYU07peg+FVNlfyj4Vj2hXXqadwv5R8BXqdH9S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PT"/>
          </a:p>
        </p:txBody>
      </p:sp>
      <p:sp>
        <p:nvSpPr>
          <p:cNvPr id="1038" name="AutoShape 14" descr="data:image/jpeg;base64,/9j/4AAQSkZJRgABAQAAAQABAAD/2wCEAAkGBhMSERUUEhQWFRUWGBgYFxgXGR0YFxcXFxcXFxgXHBgYHyYfFxokGhgaHy8gIycpLCwsFh8xNTAqNScrLCkBCQoKDgwOGg8PGiwkHBwsKSkpLCksLCkpKSwpLCksLCwpLCwpLCksLCwpLCwpKSksKSwpKSksNiwsLCwsNSkpKf/AABEIAJoBSAMBIgACEQEDEQH/xAAbAAACAwEBAQAAAAAAAAAAAAADBQECBAYAB//EAD4QAAIBAwIDBQUHAwQCAgMBAAECEQADIRIxBEFRBRMiYXEygZGh8AYUQlKxwdEjYuEVcpLxM6IWQySywgf/xAAZAQEBAQEBAQAAAAAAAAAAAAABAgADBAX/xAAkEQEBAQADAAMAAQQDAAAAAAAAARECEiEDMVFBE3GhsSIygf/aAAwDAQACEQMRAD8A+06aoLQohNVQ183lTgbWTMirpb9KtNeVqnTj2gVBArxodw1tPVdmHSvUDVmrBq2nqMoqwFUBq4pgxMV7TUzUE1YRpqhXNXNViimKmKG3pRiaGayg814CrFsVK1ipcWg3Fo7HnQrqzVRmc1RjtRHWKGauANycUNgTvWxrWB6fzWdk8q6TEqoYonedBVdBqSukSxCjmSYHxOKWgyDE4r3fKG06hqidMiY66d486zL25ZOEY3Dt/SVrnxKAge80s7T7CvPee7aYKcBZ2Uixet95gTqVrgIzBGrEwRPlVy4cuP3M/ufOYGcVnucQkKdaw0aSWEGciCd58qSXOxuK/pjV4Q+ptV1yQCYZOYZdO0yZJyIAqO1ewrlzh7FsQTbtNbaGC5awLeCymVkZxMU5Bp8Fr0Uit9mcU10l3AtlkJCXHGoK1wmBMgFSkgETBGwBNr3Z3EhbYRs96XdjceY79WVQJgr3MrpiNhsSacFroFBr1y4BEkCTA5SYJgdTAJjyrnn4Hiu7tKpAZWU3HN24xZle0WYDYKyi54IO4EAE0TtPs6894OhBCkMmq4yhYtXkKlFHil3VtW4E9ACtDsmdqC15TABWTJGQZCxJEbxIn1FLuA4HiF4a6pYd6S/dEszBAwGmSZOGkxJ5Cei+32JxFsdzbaEAuG2yaraDUbBCHLQda3YyTDk4rE/uEAZIGQMkDJIAHqSQB61GjzpNc7I4h3VnII71bgHetFsLxL3SIAi5NsooB9k28eejsXh71sP35BLMCoDM4A7tAwBYkxrDECTvyJiqh0wNkVXTVyaqRVNr04r1ejavVsVroSaEt2rMTVLYr5nK+oV76q9560UrQSDUK8XRzVo60FG60UXMUxkC3XlFT3leLCqZaiaqx8Xx62kLudIHmM8gM7knEVynFdrt95W9+FYVVD2y2l9KsoAaJZjO/JelXx42jHbqahnzSJvtQBA0GST+KRiPygnmAMZmhn7RMJJt4gRBaec5NuP0jM1U4cmx0DNVZrkrf2ocOGukC28gBiFUHw6Qr6fGSA3PODROI+2YW2zaUlRPhcupJ9kDwgmZHQCar+nTjqi1Cd65Lgft6ty2GKqGjK6iMgxAldidp6iedMv/AJIhE6HzzAB6+Y6H4Hoa3TlDhxrmiIaSjt5OaXPgCen5sdKNa7dSR4H+C+v5ulbrWw3C1DLWL/W06P8A8T+1YOK+0DTCKIOFLNB1SFAK+ZIjMn1imcKMpncAIwcUO6QiliYABJPQDc1zF/tS4jWmGlkQM3hZjMgggiPEchhmMGm/CfaKUUlPEcGJAB8pE9cf2mq6U4S9nf8A+gfeOKa1atMyBTpiA7MpEk6mAVYnG/6B2W4ltktWh/ezXG/4qFH/ALVXiO1LIZXe149gwVS6z4TkHUP3mBO1M1AYSpwQCPMHY0cePKf9q9Xz/L8NsvxfHkz+bvv7/E/wW/6c7f8Akv3D5IFtD5Av/wC1XtdiWAZ7sM35nm4f+Vwk0x7qqhKrrHnvzc88uf28/wBLr9eVQLcEmr6akpWcg7tBuL51pcVnvLTCpUCoWalhVMsp/ivEVVaOxrHELFeDVk4ri+7AkEyeXLlJnlJAxnPrVOC7RW5O4I3BEcyI+IIx0pwyNR6VluA0dmodxa0bAastQbVV010ZoO1RVbbV6sxpZ45HnSwMbxuMxtuKm1c86U3uy2LaluEEE5gHntOCPcaFZbiAYdsbEhAY89ROPep3r5/KTbgw6vXgASSABuTgD3nalw7asna6kmYlgJgwSCY1Z6TWS72cJBY3LxWdIZtW/qQoPmc0C72UDkhLedgZY77n30TjFSGqX5yNjzHOtCXtuVcaUtrcZUuBW6KxBIEfjgAnO361o/1e6kB2BkYgormPIhgflvVdN+j1dazwJ5fKsV7tpY8H9Q/2nH/L+Jpd2e1q9NxWD7Ay2phpnDLPhIJOIG9MNWk+FcdZEjnsRmnMSWdsm9etBe7AEgsATrEBsrIEkYxE9JpLa4Ao4LaVC6dIuGJONvMRhTpJltsx1v3w/lx6ig3ij4ZTJ8iYjIMjYefWuk5ZDHO3XCMJUCDKxALKLlk51SgIk7HHLJFWsWMjT3YUOqT4PEFhS/hAIJ75iIwpmCNUFnxnYqsAskAepwcwGb2QYzH5QKvZ7EUQVAIgjBOJyYPtQYWfF+EdKuWFzPbHAMUthQsozlsqzMe7dVbxtpPtST1BztQm7JBUE6hq1L4VByz4LafDpUWlzt4s7109rsBVnSWy0mXcycDeZGw2I2FYH7TsAQbzE/hA1AtEYVhMAyMnkZxVTl+Fj7K7E1AhdSKDjw7eJwxBcElSVBGYMzzovEdxw57rWXcyCoLM20fm/JpBidhS7h+Oa3dF4h4JWRqJGksVwCfEumRPU8tQrbxPDhi1+05GskRsxnXccMQc7yIIOkj1qs99ZssEsAe6ucjJDzjaRox6H/NaeHtIwyGHhjHi8J9w+PlG2KT8Nx7LBNwxuWgEFQs5ydO8llgYGTtWi12xIUoG8cLMFYksuwyMjOZAHKRRgO14TV7IY5nKxJ94+VeXsqJJOgAZyNifQ9BuaQ8J2ldxm+TAYFdRwWAAZWmTByI9d66m+GuW1ZsKwtsVA1Zw+dQMiY6bc6LLE22FvaJsrbGtlchXKgEFcHJPWNJEZyCIBrPcW0W0orEQ7YA1eEGIBAg5bP8ANGufZxiIR2AG0wT16DVzE/3Gvdl8BcSHKFXWQFJDAwCJ1Kuxn5DrivG/gELbCgBjgf2g/hEggkFsc/PyreeOdQgWVEKBBXLQxjIMiANqLxvEppUG2QzmII1QY3Gr4Un7Om7dCozoCNUeFhEalMAAkkqRBMY8subNN+vT7g+0iNXemANJBOwnVqBIUDEL6E1vF8adU4iZGcROI3pRe4d11FwGBGknT18hG/oZigW+N7v+mCoBDYIAbIMQNXWam8dTn42v9oQI8IgkDLEEzMASsasemPfWm127aYjJE7ExG2oTBMYHPqBvSDiXUqpAOCpBEAAAgMICjSxViBP7U3PZcQUYjYiN/wCNqcjWNzdo28ZJnorGflQX4l3nSugDm25846US33iCbmkj0g78zz+FcyvaV86wQyS7CWJBXwtDoBsJCALtknrOxpD0o35/gFP7fxXu9YDxjH5l2PuJkfOgcT2naHtXIET+KI6yBAj5Y61qs2E0ysGQCDMyIwZO+IoxlPvak7z6An9t6u7Ejcr/APt88D62oV9MdPQE/IVW3wQ5EjrGJ9a0KjcKu8Sepyfic8qAeGYElfD6frB9eVbipG0H16e4fU1S7bnqPrbyqoYIl3AkieY8/T51F26o50FAoEDly2qTb8q2M819fzD415bgOxB9M1DWvT9f+qAyDnFUGkttFerIQNxPx+dRVSMZq7BjgGTvgHfn1qLfGHOMe6Z9Zio+/WzqJIwT8j/PKr2CCsiINfNv3SDd4y5iFUDzb9gKw8Tx10A/0g0zBU88xMiYqbvbNq2xTvF1AxsYB2gkYEczIjnFTxfFsuDbnzDZ+Yj51v8Awz7JCvFM9otGgH+pJB/KMBjjBYjTHsjEYqj9pgyNEpMEgkxmCfZgDmc8ufNqnHDMqynBEqWPMZCTG3WlXGcXqBVLcFictpgrlSGnIBGf+NdYdK+LFkd5ctsyMGUs1tpgnAgqPFMaZBJxvg1u4f7Y92AWurcWG9qA2J32Yf8AscTFZ+wkF1XRWZ2gS0aRCk7CJUydiBOCM6jTHiOwkRQWM+JFExJ1stvxEjxb6vdyrr59Vm7h/tXacga0QnlcOmfQ7fGPSmq2rmTKkGIEbbZnnz+Xv5fjfsb3ltkVu71DAInPMmCNxjBGw5zNl7JvcOmq1e0woEBtzzOkyjSd5E+dTZGz8dPc4TUpxqnz0/oaGOHKGNMDAGnUY5ZC/r8aQ8L9sOIUDvbIfqR4TMZwusfMdORrUn20ttAdHQmRsp2nEMQeXSica2Vr7ULNbKqctjxaiGkGVIzg+vX3pbXZAUklVwBGxYkBvyrmWJJBGYj1dWu1bL+LWwAESVYefIEe+a03GQKLjGF3BjUDORgD9qZWclcUwC6sBcADWvFcC5UXCu4IAkj122FLhcCppIKqR+DUWkBdTzpAkLK4M+LmBnZ2lacpL94TKsxjHPJGymWM7QCax8Vb1WydZjW1snQFUMGKBY3PsuA2RDMZ2r0RjLiOPEKnd6fCQ3swZWCy5ncMumJBxuIoh7QW2x8AMeKdRUHV4gJjTp8RMyMETODVLfBhmbSgI1nGGxiW0jxTqLSB8AVIqeO4R9lbQU0s+gGACCXGM6SyEySDsSBIreJMLTuyarS21ELhyDpJKFiWYYGgOg81mq/e2LMoGFBk22wFBJWAQV1aBygSOWKWcFxjiybj3SwZkQFpIAKyxM43IMAg4jYeLdcttbKKyMxYgSQAALhOgDVMnfIjntIl6skqxB13ULLIbXcODpUqMgeCTkkAxHOtKcIw1A6QDqn8wGnBmPC+vP8AmsQtkEMfDqJ8RWVOmZMyMGdiSZnkaFw/a8W1kkiQoVhrEeyrSwMGVEk8jtlSDNZ3RtqwEgsYHn0M+vOaCvA2g0gBG/tw3Mct/aPxNKLHFlYBB5jVpC6toJGIJE5A5TzwwHaOFUF21RIKa9xMGM8t/MSYrneNTj3bHCPctEKdUMrZYjY5yPL6ilTcE4bwqxBDGSzb/wBCJk84aCdtB611VtfDkQR54H+KWLxB70qGI1BiMj8OmYzjf656NKUDsq7oYMsFltjLtvM3N2OATgjfmSBXRWuM8IxyEwC2wHQRHpNLODDtqydBYwTmVEc8bwc8pNB4a2jnvIBcMVDKR7ADahvEDU2JzvG1W32c3eIVU1CDIJ9mDAEnp8KG/EygIAEgEnkCYxt50n4XjdfCsThoYNpEhWJYjbl1EHIyCMVoucQBYkjOgYkSWyAvqI3jpGcVNhkY+K7EbilksQCQdOPAQbhLjfLawPRV86b9m8I1q0tuFhBpBBgEDnA9n0pfw+OGkSuoM5IWTBLQSuwPOIiRtyqqdsF7dtRrUlfEYbVKnQQNKmMjfz8iar36ay00LHPh+fSvKeh+Nc5c42+FZTccFSYfu+o1jXKhWxiMRMb7Cscdd7x5dmAPIsMQAYUAAZE89jW6nHUxP/Wf80HUGmDMYMRXMniyqateq4YyJkyNRUeIbjMRBjlQ7PEOywpKGRhvBOCNXtSRJAwRlhvinrVdXVgRyx61eMf5rmLfF3xgEvM5BbQBAgAwc5PPEe4ME7UzaJIJLQ2wj2hMEyJiTjHkKcThjcfqD9eVBZAR4YHPb9uVBu8QdR3IKkyM5nlyjMdZrLw3HhhaDac6l3BnTiZxiYEjmfdWnrY3qCOZr1LLvE6b9tRKqZEDHIweu/6jGa9TjAdlcX3l1kukMytd0sIlgWwpg5hT06zsaj/VbSTba93JltKm6LZI6hSwgdMcq4R7y2bj3LetXdjLKw1aXe/4FiIb+kSTuA3U1sTjbV/h9N52mTDMO9Kx3niAEgtkAjErpz4RPn5/H/y1UvmOnvcC9wrcDh9L61MgqTOZKmOZBiM+Yp3/AK24/wDJZZcZIMiemdM+vpXzr7M9oXbD93Zuh0ye7KAKYHtAnMgHlE93nESp+0we0QVZ2t3YdSeJFtZI1AeMkNGGDA819TPTblF8fXOEYOuvrIggAjJkED8XI+nvNl4EHb4Tj/NfFOG7cuoysCytO7ccrb77Hpj3mu6+yH2mbvW7+62gqSk94wMQwzcGG0ztAPwir8dn0HTdt8VasKpvQC506iV5KSPanEwI5ap5Vwlr7XpxbG2CLaISQA5yVJ7twCYxIaIAncECui+0PbVviTbtKlyZaZVcShX82CCRvjB6VzP+mtwr3FBZAO7I8IB0si6j7RkErPkTHSn45P5V/DoeA+2TXHNriFUMLltFe3hX1OFLaGJKMyElQJEqR0rv/uCLEL8B+586+XcBe1PKkjxWMnn4y8+YhxmORppxvbfFpYRzxDasPpU5dGZQNM2xIAM5AOD4RJI3Ph+Nl13PEJoVtwAM6RJknAjckmk/ZlxmtXToCN/UddJ8BUzG3RsH3GBMBZw3aN27btO1ws4EMpvb8ydCgC2UImcyCJJlSI4Hj7gLIlvux3TgjVIzJ0qBiQ4EkY8R3nEceB9xj4XjG025JbwJnu0kkKPx6J36586rb7SurKMx0rccrpMROcjSdtREfKk1qxbRyotsSty3eLzCC8ii2ibfkb2TvpPrWvtCxbDLecMzWzcKIhGpiymccyVQwPP0rv1ja3ff7gS2tsuqW8DVkaQhRdrep4mc9J5ZIvFlgyllZmwZSSCV0CCbELEDHl76y8Bwyqjrb9nWWJJkrrNxjttmceXOKB2R2faYL3YujugUQufaAa25c4zOIP8AuFVmCmtntK4EXTADIrQilDJAJ9m2ZNQnaVxgTLDxHVMsZPiWSU5BoAgRWJ+zeGN5rdy4wuXERyJhESwcHVsm0nrWvjFt2h3t7VJuG2irOWuJbDSB0CzzjNMghnwDC8njDXEGRAEYnHjCxBB/msl3s8uy3eHuXksEFjouiCsSBb0uVg7ZwJ2O1N7Omzw5CLqEKgUtkSRbBLDJ5meflUfZ3jrd+w1u0q92EZLelSi+EhNIDE4yIPkcUe/cS561eZ7l8PpZQwOLmo2nRQmkwZBKRJMHwDrWXsTtW4tod+6KWcKSdMG4cALq1QSAuxzHKjcJesP967u26jvv6jH/AO3+qtt3XxEgEIwjG086x/6eL1uy4tlALnelDEqe7AUHbYk7DlV8fVU/TtC4zEmZUsN1kSNX4k5htthsK1W+IvKiPqICrEKEYgJqB8TJJ9kma597V377aZS/dBX1gA6Gd0IBbljSsT1rR2f2PdXi719lbTct6EkjSVAtRAyRJ18ufnWsDpuy+MvtddLskXBPKEZd1GknwlceoncmtXDcO3e6wQUClWmCfJQOS7MevnvXOXuCZSxgnXca7B1OBIRNMWyGCgD0ya3cCgFxHMocj8VsNOoQQ5IbYY/Waiixv7U4pS6CMM5XXzkAiFnC9DzIGaFxvabI1u3nU5A0gbAwCTv579KB2xZ1CzcJghg0KNzpmc+zBMyPL3ZuL4ovdtXFLBUgkEAluRyDC+kR608Y04m19VUhBpGuS2lQG9nLeuP1rBxHFiDbaFmcNJBExImRznyNVuI97iFdSU0jIIU6sCSSNvd1qe2iLVve4xaFQRzgCdUSAJBJycztNEMFsNbuoFkso6AArtGpcQdoO2MRVezo0abiNbZSfCkkQLr92Zz4jqBMndyKU2e0L7DNsgkZKK0/2wpPn5R6Ufiu0yUAcFWUgOuSQwKLriAAJYt5aTjBpvE419oWBbtgJbd9DM2lssDcYljtI9puUQIEYFKxxFsXX/p6y922A/lq4gqdtl0E+t0bc33+ujTNwKIA1EkgTO8EGMg+dCvdrpDeyGA2YmIkCfYyPTyoyia5ng+z+JMLcNxQVCsS4YD/APHRCSNWf6utvUBq3cL2besoCNTmQSshtOV1CCYI0zHMEnrTHs3tkOFMgKyBhqi2RqyFmPagEkcpFME4pfzLH+8H9d6106R/6lpgXEhjqxATGoAMBtBA5VNtyFCocQxAkYjRJEqZALkxPQDyacbxKkwAhgFp1Wzt+HfmfkaX3eJ4a42pSyNpKg6TGgxgjIgwIxIjlSZReE4VCpgswJaYOsapIYYnYyNsR5Vie6Zbu9SjGmFOrUCRJ/KPdOI8qGvDWr15Yba3cTQoa2SWuW7pbUNmlJ2EycnNU4/s1hb4kgN3l1HUeIBQ0XNBEHwe1k+nSgxma66FWYuZMmQRoMQram9rMDnAUetRRPujaLJk6raKpGoFWMIpLczlZHPJ616rhfPvtB9oHF51e0kLeuaTH9xJMg7EDPWt3ZnaTNatm0mk3HOFUENpDTuRB8O/kBXfXPszZv3HI0GGOQBq1HJGROxgxWbifsZIEaCBMDCxMyAPM7jnXDl8k/HOEPY/aDO8M2mFS5lIXSdTEkoZIOgiDiIkwa5f7WrPAcIGYF9VwMB+FgCQscsMp6eKa7ux9mGsXBetqUYAAw2pYGwAYxHkCI5daT/aL7PX7jl1Qkkog1aiqp4QSB+BQZaD88VM5TVWbHzjiuxzaVCxAV5KHMOAwUkYEqP/AOfOK63sB3N+yBcLLq1CH9pR3hHsrKyV6yI8stuJ7CuBFtkErrXwnvIQ3CBceD/bkx+XnNdP9hPsrbSwHuWu7ug4EOCB4SBBgnB/UVd5yROYy8cgs6Ly63dimglk0SwhbhX8fTMkkbt+Jx2r2MIts66dKsB3Rd2yVbTBWSJJMz+oh2Ps0hUAFlhQFyDpCzpA1g6YkkERE0Ltvsom0wL3MggEkgqSpHeArAgA7ERz5CuPZWuV7XsW0tnU9xddwLJIBJtsw2HiWShCiBO/SnfZnaKtZa4G1IZJaMvpCxlQ2osA7AxEFR65O0vs7cvo/dd2hNzUjP4vCQp8RAJYgs8dJERy18Lw4+7myo0gkkQevLAHkOeBtXTJY2hXeIUXuJcNr0W1RUIBjvAGLgoDqYwNgZkRNR2patooUHUSs2yIBA3QGfaBHhzMwMjBrZb7OPcsM6iiWmJkjBMGdQJgIdxqgLkUROzV/pSv/jO8LkTMSpBmABIO+SDFGGWOOPCXLwsf09I1Wr5VkdcqWtgMCZwo26GRiKZ9qcMtslfbRdIXU1xROlggUnBm2swvMvyiSXvs+4uFrZUBrmpySQSNDAmFwSW04xIE703bs3UtpTqbu3tMQxxFtWUaek6pPp6Ve1rZ9lVnsy+3/wBZyGBAM+0rKATvKhieYyfWmXD8IbQP9DSUAEm9p1aivh0gbmBv798ku2b33SyCU+8KbPfXCtuCA6G9EKQSyggYG42rbdt+AqrOoJYBQE0oDEMAB4iGEifzsNqfUXk59Oz9LHiHBLXJQiSZCXGIwcr4d1/CTEkVPcm7eVbgIW0dYiZ1lWTYZGMgzyO0ij9p9msUYW/aA8JJVCfZnKg6Ns7+Ucsn+l6TeJ0mRNqeTd1dSTBhcuDmcT61046dOOM4vuFRlALGVRCPbf2pOeQEz0Uc4qBct2xYCL3et21SdIDXMkgI0QGIzt4htyr36C2QimckeFQNWi2g5mcKc4/COVZe0eG13g1sEKFAltMzqdpgGPxD/jzquPH9c9aOywjXr0BIUhkAGDDssx+Iz4h5ketLrZ1DUGH4meSARz1EzGkCMxzHLbR2LZa25a5JUagMgnSQuIxiQTBn12jLxFm4PvKWxIbFgMtsxqC6y5PmGw2COVOZTrWlhyREag2YmCAVQ4EwJO+YxI5Vq7P4i5efSMAIjKCcwhVHMgZkw0+dYrNy4D4lgHvJICbtfLr7JB/8QWc5O+c0HsdXtuWuB1RRAOoNqVlXVIGwBx7pp67GPe7tOQLr2mAkxqgagVgmcMMfPao+72xJ/pguBqi4I8IAUjOBA5R8ZrMe1eHbLFuX4N5E+/FY+L7ZRf8AxeIaSYKhSz5iWJwIiOQn0rl1qshvxXZ692YnGQNRCmcSOXP/ADWThOGllY+woBglo0nkc7+LcicCr8F2+O7uA5AzmAqjMn2p5THkc9WfBcQjglwFIw04Vj4W1Ag+E7b1UlkRtnjJwqIVITxaMGRIlmGVJGR7Q33nbngvqLulgqL7MQQV9gRDhlgQyjzCjERXUdn9l2grNbmLjam8RiRpA57eEfRrJd7BsKCuQpgkCdIgKojpARceQqLfTLHO8DbXVcKmNC3FMSCN4AyYg5jbmKBwnZTkmboVfxeEgHwxuTBzJz1inx4PhbDOpBLXZLNJiTvLavDHpjfrWHguK9tiBpttdIILAsmkspAOCSMESYicbB7earfwu7W4RoChizLkQRJ5wCZEnz8sjJK2+2k6sxqEQiaYMQFJgnA2O2/IU3tXxdIurIFwI4BGQHUNBjE5G1Ybg4grd0gAlWFokgeJg4Dc8eycimLY+F7SdW2wChUxBknMww07jaelNrvalwxAvAgFiIJIJaII1gEQcf7WzgUs4Xg+KZm1OFTMdZ/qAHA87XPe2fftu9l3Tp8ayGLSS20XYERsDcH/AB84preNnC8TedHC65wR3iwcdPEZBGJ6ietT91uHdSAxcnxt4Nwv4iTMzj2eWRRex+H7jVqIOrTtqxpVV5qelNrPHoZyMAsR5Dc9Km6m0mtWirI2kgazqMyVAd4OQZBUiMyJA/Dk6cGn4HJPLW2cDTjUPKmgtKwDACCAdutZOIsxjr5CsNZX4Z1U6hIG+RgeQIMVFGKEgqTg4O+x354r1KtKuI+xGu4xDLlmOxnLTyNZU+wLDa4gyfzfxXU/ejqbbc/qatY4hs14uXOjK5u19grime9HxYn9Kv8A/AXO90YzJBJx611Q4qN/0qfvB8vh/NR3pys/ZnZgs2ktzq0KF1Rv55rWlqDgn9vhQnvMOVQLrHniiWjG8PUXirLBMeYOf3/esZBNEtAimNiEswDD6v8AcI29MfKlNvgCIAPnkEg/Km+gzmOdT3f1/ma68eWErt8K6o0lSCdTbjZWEg+8mI99D4O61wEquxI8RKnB6FJp8vC9JFWs8MEEmQBny3k+8mfjVzlE0kbhn/EvwMz8hV7dpvyvEdB57GtHCdpC+LOkzgPcxkMq4Ujl4jPl4etNzj/req3E2kS2mkagdIzA3PQTO31vtd7efIzuYI2xsZ9f1plcudNqCxU8p+FVLE7Sm4N8Dy8U/tWa7ZM7R7/4HlTi7bU/h+YoYsry29K6TkNpUEj8I+MftU5/LHmG/wAU1+7fUVduGFV2gKGgCWkDmd/jVeEsqxNy4ZkDQEJhQQDqnEnz/mAzucGrDxAHyIBHzo1vhByHwFHeN6WC3I9k8+n1tn31cWTGUb5dOpO1ObfCiP8AFHt2B/ijvG9c0eFB/wDrHv0fyaunCD8q/KnV/hwPr/FVWwPo091ek44IxiB9eVbOGtqinUCck4B/KF5jff5Vqa0OU0S1ZJFF5N6ixxqIMBvFyjHy9/xo78Z5/Kh/dPXFQ3DRXPYcL+L4Gy7EsgnqJUyYE+EjkB8KDd4YInd27YNtye8UnkxGoiWBkyx3rfds5EfpUtw9VOUwWVg4bsu2giSQICgYAUDAPMx7pqz8AiqBmP8Acx8uZrfatwMD9/2qbgx9T+lbT6TjhQNg3xoosD8p+P8AmtZtDz+VSAOU/Kt2Ux3eFE+yfiffzr1vhwJ3yCpzyaJjptTJ7Xz9KBc4Xzp1iy1xlyzClNaSBqG6g84555Y33OK1XHD5Uhh5ZqbvC4IPPl5fCld/sdXO4n+5dUe/B+M1X23je0elepV2aSbRsklWQBfCfFoVgCJ/NA+DAcq9TisNLqnUciJPLz9amwBnPyqHPiOfxH9TUWk3zXzeX2uNIJmR+lEbz3oS2h1rzKJ/7qSsxn/upRjVSg3j51Ye6mCtNn3/AAP70Qv9RWe2/wBZq+uqSKt7PP4VoVz0b4D9zS8XPqP81KceRhg3u0n4Zn5VeaxkrZ2PvC0Hib0K7GdKAnl7USAPMY95HSsdztUaW0hiwBIBU5+UH0BzXOW+3rl2wUZdZC3AQIGq4ykBiY0ukktIjcTsRV8OGiynv2a4Ioiu8ariopIEQEHhEEzmW/8AQcqbvz3+FcTxXad65pCsyQcqpVVnTEFlYvIYap8IMAGM11XC3hoUM4ZgoDHGWAydgN/IVXOX7GJuOaGLhnrRiinIoDJ60StiS+c7Ua249PWgXB5H4VfhrfX6/iqGNaxNWx1qFQVfRijRgaxOD+lEVhEzAjeYA5zjlQ2MZ+vSub4vjosJaWASBrGTpXcLJ6jP+3/dVcOPZqedm8V3jO+NlVfJZb5nBPu6U0DeQrn/ALNjwP5tv56Vp4DVc/LgirgDePIVXWDsBNWdekD69K8sjnXPVBhCenw/zR0HWqOp615T5n40MM3pQrlePvoF0HrSFLp/nFVS4T9RUMm31+1WQUxk6TUQSDmrMtVJNUGVwavbTn86m4TVFJpU0Rj/ADXtJ61VQasZFZg7iHqaA1ujXKGyx9GmMTXuC08QrjZ4kf3ARP8Axx8etepmy/U16q7LnrC3tN/uP6mqWh+tSx8Tbe0f1NWsN6V8+/a2i0PMVFy79f8AYqUflz+vlUOvp8J/SpLy3p/xP8Va2Z+j/FBz5irox86Y1jQHxv8AXvFWNw9aEHMc/lVu8Pn8q6JSLvr8v5qtjVJMnPKBj+a8bn1FUFwzgH3f9VUZvtgc+fl9TVH4dGHiUH1E/tVA5qGb6+jS2JHCJvoWfTp51dUUcqF3np8aFxPGBULGIA/xzFZsaCoGyx6Y/ivac7GgpeBOM8vT5UbR9RWFmDi1P0KkLBNVW2FEDHuP1zq7Hz+VMqaKh+s0WKzIT9CqcVxwVW8YXT7R/IAJJPQwRA5kimTUhdoceEGvDZi2PzXBz8lUAyfXynle6caCfE11VBncuQCPjke4CnV/M3CpkIwVWMC2sHHMljAJMRMCYUVRuCa4dBgFQGlTgDIG+zeH/wBp5V6OGcR6adgWYsgjIYsQeqzCn3hQffTQ1k4DjLTp/RZGUBYCkGFjwiBsI/StbLiuPK7dMVYVIBqjA9flUoT1/T+KgrMtVPoflV2Hn+n8UL1P6fxSyCfI/Cqj1q77b/KsxHMmlhWE1TY1RAOR/WpNr6ikLvdqi3atpgVULPWqjKsk15U615rf1iqxWYUCvOwoQf6xUlqS8RIodwURlxQHHpSUc69UV6sxZdTLRE6jvtvzjNX4cROOdNjw66vZG55CqdwufCPgOtePqrsxqB0rzH1+vfTKxZUnKg+6i3OFSPYX4Ct1HcmO9WQQf8+dbzYX8o+AotuyufCPhW6nuwE/U1LEnrTO3YX8o+AqX4ZPyr8BXScU9ikmotrmedNjw6/lX4CqdyuPCPh51c4t2YXY6TEAgGJyJ5TEGKvMimIsLPsj4CvNw6z7K7dBU4e5LxLHacQcDc+p5ClXabgWTqLZ1AbQIfSBIxjHMfrXVXrK6GOkSFMY2xXOcLwds2DKKZKMfCMsWuST1PnXTjx1u6/YTqQ0MT4gTIUGdKiIGOXKnKkedD7J4ZBqhVEnkAOlNUtDoPhRy45fE3lrASCMj9aC5Uf4BP6A027sdB8KGbY6D4VON2LPvAjw5OMEHEnfbYftXHWm4pLtyUZx3jMGAJ/ExVoiCY+HlXe90CcgHflUXeHWD4V+ArpwuNrlb/a9+CugwREhSD4sT0rZa426UOkAEz+EknG5PM7fWK6SzwiT7C7dBVr3B2/yL/xFXs/Brmfs52a1l2d2bxAgAgzLMGM4wfCPeTXTi8p55+usVFvh1Bwqj3Ci3EGMVHL30dkETvXhaottRG1FKiNqjG7MZWDyoejy+dagKsFFON2L1veJ1j2dPxYE9fT415+U17gkBe7IHtt8jiicTbHQfCqsPZlK550RdqsLY6D4UU2l6D4USJ7BNtWbXWtrQ6D4VQ2V/KPhTjdgtf19Cqlvr6FaktDoPhV1tLOw+FJ7MLRFeFb3tDoPhU9yvQfCs3ZgdsVnYU07peg+FVNlfyj4Vj2hXXqadwv5R8BXqdH9S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PT"/>
          </a:p>
        </p:txBody>
      </p:sp>
      <p:pic>
        <p:nvPicPr>
          <p:cNvPr id="1040" name="Picture 16" descr="http://2.bp.blogspot.com/_I-wo1lky-FE/TM8WvsSK3EI/AAAAAAAAAZo/GV_6Nl34WYQ/s1600/Real_Barraca_Ajuda.JPG"/>
          <p:cNvPicPr>
            <a:picLocks noChangeAspect="1" noChangeArrowheads="1"/>
          </p:cNvPicPr>
          <p:nvPr/>
        </p:nvPicPr>
        <p:blipFill>
          <a:blip r:embed="rId4" cstate="print"/>
          <a:srcRect/>
          <a:stretch>
            <a:fillRect/>
          </a:stretch>
        </p:blipFill>
        <p:spPr bwMode="auto">
          <a:xfrm>
            <a:off x="2627784" y="2178713"/>
            <a:ext cx="6131724" cy="2880320"/>
          </a:xfrm>
          <a:prstGeom prst="rect">
            <a:avLst/>
          </a:prstGeom>
          <a:noFill/>
        </p:spPr>
      </p:pic>
      <p:graphicFrame>
        <p:nvGraphicFramePr>
          <p:cNvPr id="13" name="Tabela 12"/>
          <p:cNvGraphicFramePr>
            <a:graphicFrameLocks noGrp="1"/>
          </p:cNvGraphicFramePr>
          <p:nvPr>
            <p:extLst>
              <p:ext uri="{D42A27DB-BD31-4B8C-83A1-F6EECF244321}">
                <p14:modId xmlns:p14="http://schemas.microsoft.com/office/powerpoint/2010/main" val="1841250704"/>
              </p:ext>
            </p:extLst>
          </p:nvPr>
        </p:nvGraphicFramePr>
        <p:xfrm>
          <a:off x="3610676" y="5132040"/>
          <a:ext cx="4201684" cy="457200"/>
        </p:xfrm>
        <a:graphic>
          <a:graphicData uri="http://schemas.openxmlformats.org/drawingml/2006/table">
            <a:tbl>
              <a:tblPr/>
              <a:tblGrid>
                <a:gridCol w="4201684">
                  <a:extLst>
                    <a:ext uri="{9D8B030D-6E8A-4147-A177-3AD203B41FA5}">
                      <a16:colId xmlns:a16="http://schemas.microsoft.com/office/drawing/2014/main" val="20000"/>
                    </a:ext>
                  </a:extLst>
                </a:gridCol>
              </a:tblGrid>
              <a:tr h="236169">
                <a:tc>
                  <a:txBody>
                    <a:bodyPr/>
                    <a:lstStyle/>
                    <a:p>
                      <a:pPr algn="ctr"/>
                      <a:r>
                        <a:rPr lang="pt-PT" sz="1000" b="0" dirty="0">
                          <a:solidFill>
                            <a:schemeClr val="tx1"/>
                          </a:solidFill>
                          <a:latin typeface="+mn-lt"/>
                        </a:rPr>
                        <a:t>Pormenor da capa  d</a:t>
                      </a:r>
                      <a:r>
                        <a:rPr lang="pt-PT" sz="1000" b="0" baseline="0" dirty="0">
                          <a:solidFill>
                            <a:schemeClr val="tx1"/>
                          </a:solidFill>
                          <a:latin typeface="+mn-lt"/>
                        </a:rPr>
                        <a:t>o livro  de Maria Isabel Braga Abecassis,</a:t>
                      </a:r>
                      <a:r>
                        <a:rPr lang="pt-PT" sz="1000" b="0" baseline="0" dirty="0">
                          <a:solidFill>
                            <a:srgbClr val="293D7C"/>
                          </a:solidFill>
                          <a:latin typeface="+mn-lt"/>
                        </a:rPr>
                        <a:t>  </a:t>
                      </a:r>
                      <a:r>
                        <a:rPr lang="pt-PT" sz="1000" b="0" i="1" dirty="0">
                          <a:solidFill>
                            <a:schemeClr val="tx1"/>
                          </a:solidFill>
                          <a:latin typeface="+mn-lt"/>
                        </a:rPr>
                        <a:t>A Real Barraca: a residência na Ajuda dos reis de Portugal após o terramoto (1756-1794)</a:t>
                      </a:r>
                    </a:p>
                  </a:txBody>
                  <a:tcPr marL="142875" marR="47625" marT="0" marB="0">
                    <a:lnL>
                      <a:noFill/>
                    </a:lnL>
                    <a:lnR>
                      <a:noFill/>
                    </a:lnR>
                    <a:lnT>
                      <a:noFill/>
                    </a:lnT>
                    <a:lnB>
                      <a:noFill/>
                    </a:lnB>
                    <a:noFill/>
                  </a:tcPr>
                </a:tc>
                <a:extLst>
                  <a:ext uri="{0D108BD9-81ED-4DB2-BD59-A6C34878D82A}">
                    <a16:rowId xmlns:a16="http://schemas.microsoft.com/office/drawing/2014/main" val="10000"/>
                  </a:ext>
                </a:extLst>
              </a:tr>
              <a:tr h="118084">
                <a:tc>
                  <a:txBody>
                    <a:bodyPr/>
                    <a:lstStyle/>
                    <a:p>
                      <a:pPr algn="ctr"/>
                      <a:endParaRPr lang="pt-PT" sz="1000" dirty="0">
                        <a:latin typeface="Arial Narrow" pitchFamily="34" charset="0"/>
                      </a:endParaRPr>
                    </a:p>
                  </a:txBody>
                  <a:tcPr marL="142875" marR="47625" marT="0" marB="0" anchor="ctr">
                    <a:lnL>
                      <a:noFill/>
                    </a:lnL>
                    <a:lnR>
                      <a:noFill/>
                    </a:lnR>
                    <a:lnT>
                      <a:noFill/>
                    </a:lnT>
                    <a:lnB>
                      <a:noFill/>
                    </a:lnB>
                    <a:noFill/>
                  </a:tcPr>
                </a:tc>
                <a:extLst>
                  <a:ext uri="{0D108BD9-81ED-4DB2-BD59-A6C34878D82A}">
                    <a16:rowId xmlns:a16="http://schemas.microsoft.com/office/drawing/2014/main" val="10001"/>
                  </a:ext>
                </a:extLst>
              </a:tr>
            </a:tbl>
          </a:graphicData>
        </a:graphic>
      </p:graphicFrame>
      <p:sp>
        <p:nvSpPr>
          <p:cNvPr id="14" name="CaixaDeTexto 13"/>
          <p:cNvSpPr txBox="1"/>
          <p:nvPr/>
        </p:nvSpPr>
        <p:spPr>
          <a:xfrm>
            <a:off x="611560" y="909881"/>
            <a:ext cx="7992888" cy="430887"/>
          </a:xfrm>
          <a:prstGeom prst="rect">
            <a:avLst/>
          </a:prstGeom>
          <a:noFill/>
        </p:spPr>
        <p:txBody>
          <a:bodyPr wrap="square" rtlCol="0">
            <a:spAutoFit/>
          </a:bodyPr>
          <a:lstStyle/>
          <a:p>
            <a:pPr algn="ctr"/>
            <a:r>
              <a:rPr lang="pt-PT" sz="2200" b="1" dirty="0">
                <a:solidFill>
                  <a:srgbClr val="00B0F0"/>
                </a:solidFill>
                <a:latin typeface="Arial" panose="020B0604020202020204" pitchFamily="34" charset="0"/>
                <a:cs typeface="Arial" panose="020B0604020202020204" pitchFamily="34" charset="0"/>
              </a:rPr>
              <a:t>A Real Barraca da Ajuda</a:t>
            </a:r>
          </a:p>
        </p:txBody>
      </p:sp>
      <p:pic>
        <p:nvPicPr>
          <p:cNvPr id="16"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282"/>
            <a:ext cx="9144000" cy="649224"/>
          </a:xfrm>
          <a:prstGeom prst="rect">
            <a:avLst/>
          </a:prstGeom>
        </p:spPr>
      </p:pic>
      <p:sp>
        <p:nvSpPr>
          <p:cNvPr id="18" name="Right Arrow 10">
            <a:hlinkClick r:id="rId6" action="ppaction://hlinksldjump"/>
          </p:cNvPr>
          <p:cNvSpPr/>
          <p:nvPr/>
        </p:nvSpPr>
        <p:spPr>
          <a:xfrm>
            <a:off x="7853272" y="6165304"/>
            <a:ext cx="1039208" cy="603444"/>
          </a:xfrm>
          <a:prstGeom prst="rightArrow">
            <a:avLst/>
          </a:prstGeom>
          <a:solidFill>
            <a:srgbClr val="008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bg1"/>
                </a:solidFill>
                <a:latin typeface="Arial" panose="020B0604020202020204" pitchFamily="34" charset="0"/>
                <a:cs typeface="Arial" panose="020B0604020202020204" pitchFamily="34" charset="0"/>
              </a:rPr>
              <a:t>VOLTAR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40"/>
                                        </p:tgtEl>
                                        <p:attrNameLst>
                                          <p:attrName>style.visibility</p:attrName>
                                        </p:attrNameLst>
                                      </p:cBhvr>
                                      <p:to>
                                        <p:strVal val="visible"/>
                                      </p:to>
                                    </p:set>
                                    <p:animEffect transition="in" filter="fade">
                                      <p:cBhvr>
                                        <p:cTn id="11" dur="500"/>
                                        <p:tgtEl>
                                          <p:spTgt spid="1040"/>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034"/>
                                        </p:tgtEl>
                                        <p:attrNameLst>
                                          <p:attrName>style.visibility</p:attrName>
                                        </p:attrNameLst>
                                      </p:cBhvr>
                                      <p:to>
                                        <p:strVal val="visible"/>
                                      </p:to>
                                    </p:set>
                                    <p:animEffect transition="in" filter="fade">
                                      <p:cBhvr>
                                        <p:cTn id="19" dur="500"/>
                                        <p:tgtEl>
                                          <p:spTgt spid="1034"/>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ixaDeTexto 13"/>
          <p:cNvSpPr txBox="1"/>
          <p:nvPr/>
        </p:nvSpPr>
        <p:spPr>
          <a:xfrm>
            <a:off x="5076056" y="1713113"/>
            <a:ext cx="2592288" cy="1754326"/>
          </a:xfrm>
          <a:prstGeom prst="rect">
            <a:avLst/>
          </a:prstGeom>
          <a:noFill/>
        </p:spPr>
        <p:txBody>
          <a:bodyPr wrap="square" rtlCol="0">
            <a:spAutoFit/>
          </a:bodyPr>
          <a:lstStyle/>
          <a:p>
            <a:pPr algn="ctr"/>
            <a:r>
              <a:rPr lang="pt-PT" sz="1200" b="1" dirty="0">
                <a:solidFill>
                  <a:srgbClr val="00759E"/>
                </a:solidFill>
                <a:latin typeface="Arial" panose="020B0604020202020204" pitchFamily="34" charset="0"/>
                <a:cs typeface="Arial" panose="020B0604020202020204" pitchFamily="34" charset="0"/>
              </a:rPr>
              <a:t>D. Maria I, </a:t>
            </a:r>
            <a:r>
              <a:rPr lang="pt-PT" sz="1200" dirty="0">
                <a:solidFill>
                  <a:srgbClr val="00759E"/>
                </a:solidFill>
                <a:latin typeface="Arial" panose="020B0604020202020204" pitchFamily="34" charset="0"/>
                <a:cs typeface="Arial" panose="020B0604020202020204" pitchFamily="34" charset="0"/>
              </a:rPr>
              <a:t>a </a:t>
            </a:r>
            <a:r>
              <a:rPr lang="pt-PT" sz="1200" i="1" dirty="0">
                <a:solidFill>
                  <a:srgbClr val="00759E"/>
                </a:solidFill>
                <a:latin typeface="Arial" panose="020B0604020202020204" pitchFamily="34" charset="0"/>
                <a:cs typeface="Arial" panose="020B0604020202020204" pitchFamily="34" charset="0"/>
              </a:rPr>
              <a:t>Piedosa</a:t>
            </a:r>
          </a:p>
          <a:p>
            <a:pPr algn="ctr"/>
            <a:r>
              <a:rPr lang="pt-PT" sz="1200" dirty="0">
                <a:solidFill>
                  <a:srgbClr val="00759E"/>
                </a:solidFill>
                <a:latin typeface="Arial" panose="020B0604020202020204" pitchFamily="34" charset="0"/>
                <a:cs typeface="Arial" panose="020B0604020202020204" pitchFamily="34" charset="0"/>
              </a:rPr>
              <a:t>1734-1816.</a:t>
            </a:r>
          </a:p>
          <a:p>
            <a:pPr algn="ctr"/>
            <a:r>
              <a:rPr lang="pt-PT" sz="1200" dirty="0">
                <a:solidFill>
                  <a:srgbClr val="00759E"/>
                </a:solidFill>
                <a:latin typeface="Arial" panose="020B0604020202020204" pitchFamily="34" charset="0"/>
                <a:cs typeface="Arial" panose="020B0604020202020204" pitchFamily="34" charset="0"/>
              </a:rPr>
              <a:t>Reinado: 1777 a 1816</a:t>
            </a:r>
          </a:p>
          <a:p>
            <a:pPr algn="ctr"/>
            <a:endParaRPr lang="pt-PT" sz="1200" dirty="0">
              <a:solidFill>
                <a:srgbClr val="00759E"/>
              </a:solidFill>
              <a:latin typeface="Arial" panose="020B0604020202020204" pitchFamily="34" charset="0"/>
              <a:cs typeface="Arial" panose="020B0604020202020204" pitchFamily="34" charset="0"/>
            </a:endParaRPr>
          </a:p>
          <a:p>
            <a:pPr algn="ctr"/>
            <a:endParaRPr lang="pt-PT" sz="1200" dirty="0">
              <a:solidFill>
                <a:srgbClr val="00759E"/>
              </a:solidFill>
              <a:latin typeface="Arial" panose="020B0604020202020204" pitchFamily="34" charset="0"/>
              <a:cs typeface="Arial" panose="020B0604020202020204" pitchFamily="34" charset="0"/>
            </a:endParaRPr>
          </a:p>
          <a:p>
            <a:pPr algn="ctr"/>
            <a:r>
              <a:rPr lang="pt-PT" sz="1200" dirty="0">
                <a:solidFill>
                  <a:srgbClr val="00759E"/>
                </a:solidFill>
                <a:latin typeface="Arial" panose="020B0604020202020204" pitchFamily="34" charset="0"/>
                <a:cs typeface="Arial" panose="020B0604020202020204" pitchFamily="34" charset="0"/>
              </a:rPr>
              <a:t>1760</a:t>
            </a:r>
          </a:p>
          <a:p>
            <a:pPr algn="ctr"/>
            <a:r>
              <a:rPr lang="pt-PT" sz="1200" dirty="0">
                <a:solidFill>
                  <a:srgbClr val="00759E"/>
                </a:solidFill>
                <a:latin typeface="Arial" panose="020B0604020202020204" pitchFamily="34" charset="0"/>
                <a:cs typeface="Arial" panose="020B0604020202020204" pitchFamily="34" charset="0"/>
              </a:rPr>
              <a:t> </a:t>
            </a:r>
            <a:r>
              <a:rPr lang="pt-PT" sz="1200" b="1" dirty="0">
                <a:solidFill>
                  <a:srgbClr val="00759E"/>
                </a:solidFill>
                <a:latin typeface="Arial" panose="020B0604020202020204" pitchFamily="34" charset="0"/>
                <a:cs typeface="Arial" panose="020B0604020202020204" pitchFamily="34" charset="0"/>
              </a:rPr>
              <a:t>D. Pedro III</a:t>
            </a:r>
            <a:r>
              <a:rPr lang="pt-PT" sz="1200" dirty="0">
                <a:solidFill>
                  <a:srgbClr val="00759E"/>
                </a:solidFill>
                <a:latin typeface="Arial" panose="020B0604020202020204" pitchFamily="34" charset="0"/>
                <a:cs typeface="Arial" panose="020B0604020202020204" pitchFamily="34" charset="0"/>
              </a:rPr>
              <a:t>, </a:t>
            </a:r>
            <a:r>
              <a:rPr lang="pt-PT" sz="1200" i="1" dirty="0">
                <a:solidFill>
                  <a:srgbClr val="00759E"/>
                </a:solidFill>
                <a:latin typeface="Arial" panose="020B0604020202020204" pitchFamily="34" charset="0"/>
                <a:cs typeface="Arial" panose="020B0604020202020204" pitchFamily="34" charset="0"/>
              </a:rPr>
              <a:t>o Edificador</a:t>
            </a:r>
            <a:r>
              <a:rPr lang="pt-PT" sz="1200" dirty="0">
                <a:solidFill>
                  <a:srgbClr val="00759E"/>
                </a:solidFill>
                <a:latin typeface="Arial" panose="020B0604020202020204" pitchFamily="34" charset="0"/>
                <a:cs typeface="Arial" panose="020B0604020202020204" pitchFamily="34" charset="0"/>
              </a:rPr>
              <a:t> ou, mais popularmente, o </a:t>
            </a:r>
            <a:r>
              <a:rPr lang="pt-PT" sz="1200" i="1" dirty="0" err="1">
                <a:solidFill>
                  <a:srgbClr val="00759E"/>
                </a:solidFill>
                <a:latin typeface="Arial" panose="020B0604020202020204" pitchFamily="34" charset="0"/>
                <a:cs typeface="Arial" panose="020B0604020202020204" pitchFamily="34" charset="0"/>
              </a:rPr>
              <a:t>Capacidónio</a:t>
            </a:r>
            <a:r>
              <a:rPr lang="pt-PT" sz="1200" dirty="0">
                <a:solidFill>
                  <a:srgbClr val="00759E"/>
                </a:solidFill>
                <a:latin typeface="Arial" panose="020B0604020202020204" pitchFamily="34" charset="0"/>
                <a:cs typeface="Arial" panose="020B0604020202020204" pitchFamily="34" charset="0"/>
              </a:rPr>
              <a:t>, 1717-1786</a:t>
            </a:r>
          </a:p>
        </p:txBody>
      </p:sp>
      <p:cxnSp>
        <p:nvCxnSpPr>
          <p:cNvPr id="19" name="Conexão recta 18"/>
          <p:cNvCxnSpPr/>
          <p:nvPr/>
        </p:nvCxnSpPr>
        <p:spPr>
          <a:xfrm>
            <a:off x="6372200" y="3467439"/>
            <a:ext cx="0" cy="117050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 name="Conexão recta 20"/>
          <p:cNvCxnSpPr/>
          <p:nvPr/>
        </p:nvCxnSpPr>
        <p:spPr>
          <a:xfrm>
            <a:off x="4659700" y="4637941"/>
            <a:ext cx="367240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3" name="Rectângulo 22"/>
          <p:cNvSpPr/>
          <p:nvPr/>
        </p:nvSpPr>
        <p:spPr>
          <a:xfrm rot="10800000" flipV="1">
            <a:off x="4427985" y="4669967"/>
            <a:ext cx="632380" cy="246221"/>
          </a:xfrm>
          <a:prstGeom prst="rect">
            <a:avLst/>
          </a:prstGeom>
        </p:spPr>
        <p:txBody>
          <a:bodyPr wrap="square">
            <a:spAutoFit/>
          </a:bodyPr>
          <a:lstStyle/>
          <a:p>
            <a:pPr algn="ctr"/>
            <a:r>
              <a:rPr lang="pt-PT" sz="1000" b="1" dirty="0">
                <a:solidFill>
                  <a:srgbClr val="00759E"/>
                </a:solidFill>
                <a:latin typeface="Arial" panose="020B0604020202020204" pitchFamily="34" charset="0"/>
                <a:cs typeface="Arial" panose="020B0604020202020204" pitchFamily="34" charset="0"/>
              </a:rPr>
              <a:t>José</a:t>
            </a:r>
          </a:p>
        </p:txBody>
      </p:sp>
      <p:sp>
        <p:nvSpPr>
          <p:cNvPr id="24" name="Rectângulo 23"/>
          <p:cNvSpPr/>
          <p:nvPr/>
        </p:nvSpPr>
        <p:spPr>
          <a:xfrm rot="10800000" flipV="1">
            <a:off x="5129946" y="4669966"/>
            <a:ext cx="1167820" cy="246221"/>
          </a:xfrm>
          <a:prstGeom prst="rect">
            <a:avLst/>
          </a:prstGeom>
        </p:spPr>
        <p:txBody>
          <a:bodyPr wrap="square">
            <a:spAutoFit/>
          </a:bodyPr>
          <a:lstStyle/>
          <a:p>
            <a:pPr algn="ctr"/>
            <a:r>
              <a:rPr lang="pt-PT" sz="1000" b="1" dirty="0">
                <a:solidFill>
                  <a:srgbClr val="00759E"/>
                </a:solidFill>
                <a:latin typeface="Arial" panose="020B0604020202020204" pitchFamily="34" charset="0"/>
                <a:cs typeface="Arial" panose="020B0604020202020204" pitchFamily="34" charset="0"/>
              </a:rPr>
              <a:t>D. João VI</a:t>
            </a:r>
          </a:p>
        </p:txBody>
      </p:sp>
      <p:sp>
        <p:nvSpPr>
          <p:cNvPr id="25" name="Rectângulo 24"/>
          <p:cNvSpPr/>
          <p:nvPr/>
        </p:nvSpPr>
        <p:spPr>
          <a:xfrm rot="10800000" flipV="1">
            <a:off x="6516217" y="4653329"/>
            <a:ext cx="864096" cy="246221"/>
          </a:xfrm>
          <a:prstGeom prst="rect">
            <a:avLst/>
          </a:prstGeom>
        </p:spPr>
        <p:txBody>
          <a:bodyPr wrap="square">
            <a:spAutoFit/>
          </a:bodyPr>
          <a:lstStyle/>
          <a:p>
            <a:pPr algn="ctr"/>
            <a:r>
              <a:rPr lang="pt-PT" sz="1000" b="1" dirty="0">
                <a:solidFill>
                  <a:srgbClr val="00759E"/>
                </a:solidFill>
                <a:latin typeface="Arial" panose="020B0604020202020204" pitchFamily="34" charset="0"/>
                <a:cs typeface="Arial" panose="020B0604020202020204" pitchFamily="34" charset="0"/>
              </a:rPr>
              <a:t>Mariana</a:t>
            </a:r>
          </a:p>
        </p:txBody>
      </p:sp>
      <p:pic>
        <p:nvPicPr>
          <p:cNvPr id="26" name="Picture 6"/>
          <p:cNvPicPr>
            <a:picLocks noChangeAspect="1" noChangeArrowheads="1"/>
          </p:cNvPicPr>
          <p:nvPr/>
        </p:nvPicPr>
        <p:blipFill>
          <a:blip r:embed="rId3" cstate="print"/>
          <a:srcRect/>
          <a:stretch>
            <a:fillRect/>
          </a:stretch>
        </p:blipFill>
        <p:spPr bwMode="auto">
          <a:xfrm>
            <a:off x="5505677" y="5018568"/>
            <a:ext cx="416356" cy="354648"/>
          </a:xfrm>
          <a:prstGeom prst="rect">
            <a:avLst/>
          </a:prstGeom>
          <a:noFill/>
          <a:ln w="9525">
            <a:noFill/>
            <a:miter lim="800000"/>
            <a:headEnd/>
            <a:tailEnd/>
          </a:ln>
        </p:spPr>
      </p:pic>
      <p:sp>
        <p:nvSpPr>
          <p:cNvPr id="20" name="CaixaDeTexto 19"/>
          <p:cNvSpPr txBox="1"/>
          <p:nvPr/>
        </p:nvSpPr>
        <p:spPr>
          <a:xfrm>
            <a:off x="1236462" y="-675456"/>
            <a:ext cx="6304483" cy="369332"/>
          </a:xfrm>
          <a:prstGeom prst="rect">
            <a:avLst/>
          </a:prstGeom>
          <a:noFill/>
        </p:spPr>
        <p:txBody>
          <a:bodyPr wrap="none" rtlCol="0">
            <a:spAutoFit/>
          </a:bodyPr>
          <a:lstStyle/>
          <a:p>
            <a:r>
              <a:rPr lang="pt-PT" dirty="0">
                <a:solidFill>
                  <a:srgbClr val="C00000"/>
                </a:solidFill>
              </a:rPr>
              <a:t>Marcar na imagem ponto de ligação para o diapositivo seguinte </a:t>
            </a:r>
          </a:p>
        </p:txBody>
      </p:sp>
      <p:sp>
        <p:nvSpPr>
          <p:cNvPr id="18" name="Rectângulo 17"/>
          <p:cNvSpPr/>
          <p:nvPr/>
        </p:nvSpPr>
        <p:spPr>
          <a:xfrm rot="10800000" flipV="1">
            <a:off x="7490078" y="4669966"/>
            <a:ext cx="1099924" cy="246221"/>
          </a:xfrm>
          <a:prstGeom prst="rect">
            <a:avLst/>
          </a:prstGeom>
        </p:spPr>
        <p:txBody>
          <a:bodyPr wrap="square">
            <a:spAutoFit/>
          </a:bodyPr>
          <a:lstStyle/>
          <a:p>
            <a:pPr algn="ctr"/>
            <a:r>
              <a:rPr lang="pt-PT" sz="1000" b="1" i="1" dirty="0">
                <a:solidFill>
                  <a:srgbClr val="00759E"/>
                </a:solidFill>
                <a:latin typeface="Arial" panose="020B0604020202020204" pitchFamily="34" charset="0"/>
                <a:cs typeface="Arial" panose="020B0604020202020204" pitchFamily="34" charset="0"/>
              </a:rPr>
              <a:t>Entre outros</a:t>
            </a:r>
          </a:p>
        </p:txBody>
      </p:sp>
      <p:pic>
        <p:nvPicPr>
          <p:cNvPr id="31"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82"/>
            <a:ext cx="9144000" cy="649224"/>
          </a:xfrm>
          <a:prstGeom prst="rect">
            <a:avLst/>
          </a:prstGeom>
        </p:spPr>
      </p:pic>
      <p:sp>
        <p:nvSpPr>
          <p:cNvPr id="27" name="Right Arrow 10">
            <a:hlinkClick r:id="rId5" action="ppaction://hlinksldjump"/>
          </p:cNvPr>
          <p:cNvSpPr/>
          <p:nvPr/>
        </p:nvSpPr>
        <p:spPr>
          <a:xfrm>
            <a:off x="7853272" y="6165304"/>
            <a:ext cx="1039208" cy="603444"/>
          </a:xfrm>
          <a:prstGeom prst="rightArrow">
            <a:avLst/>
          </a:prstGeom>
          <a:solidFill>
            <a:srgbClr val="008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bg1"/>
                </a:solidFill>
                <a:latin typeface="Arial" panose="020B0604020202020204" pitchFamily="34" charset="0"/>
                <a:cs typeface="Arial" panose="020B0604020202020204" pitchFamily="34" charset="0"/>
              </a:rPr>
              <a:t>VOLTAR</a:t>
            </a:r>
          </a:p>
        </p:txBody>
      </p:sp>
      <p:pic>
        <p:nvPicPr>
          <p:cNvPr id="32" name="Picture 2" descr="C:\Users\JOAO\Desktop\PPT Genealogia para V1\Árvore - Imagens Organizadas\20135306_MAN_P1_DD0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49731" y="2352647"/>
            <a:ext cx="444937" cy="32473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JOAO\Desktop\PPT Genealogia para V1\Árvore - Imagens Organizadas\20135306_MAN_P1_F03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7010" y="1429538"/>
            <a:ext cx="3217906" cy="4169254"/>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p:cNvGrpSpPr/>
          <p:nvPr/>
        </p:nvGrpSpPr>
        <p:grpSpPr>
          <a:xfrm>
            <a:off x="3858125" y="5436983"/>
            <a:ext cx="224265" cy="224265"/>
            <a:chOff x="1660508" y="1280302"/>
            <a:chExt cx="224265" cy="224265"/>
          </a:xfrm>
        </p:grpSpPr>
        <p:sp>
          <p:nvSpPr>
            <p:cNvPr id="29" name="Oval 28"/>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 name="Picture 9" descr="pixel_hand.png">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par>
                          <p:cTn id="28" fill="hold">
                            <p:stCondLst>
                              <p:cond delay="3500"/>
                            </p:stCondLst>
                            <p:childTnLst>
                              <p:par>
                                <p:cTn id="29" presetID="10" presetClass="entr" presetSubtype="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par>
                                <p:cTn id="36" presetID="10" presetClass="entr" presetSubtype="0"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par>
                          <p:cTn id="39" fill="hold">
                            <p:stCondLst>
                              <p:cond delay="4500"/>
                            </p:stCondLst>
                            <p:childTnLst>
                              <p:par>
                                <p:cTn id="40" presetID="10" presetClass="entr" presetSubtype="0" fill="hold" grpId="0"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par>
                          <p:cTn id="43" fill="hold">
                            <p:stCondLst>
                              <p:cond delay="5000"/>
                            </p:stCondLst>
                            <p:childTnLst>
                              <p:par>
                                <p:cTn id="44" presetID="10" presetClass="entr" presetSubtype="0"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par>
                          <p:cTn id="47" fill="hold">
                            <p:stCondLst>
                              <p:cond delay="5500"/>
                            </p:stCondLst>
                            <p:childTnLst>
                              <p:par>
                                <p:cTn id="48" presetID="10" presetClass="entr" presetSubtype="0" fill="hold" grpId="0"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3" grpId="0"/>
      <p:bldP spid="24" grpId="0"/>
      <p:bldP spid="25" grpId="0"/>
      <p:bldP spid="18" grpId="0"/>
      <p:bldP spid="27"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82"/>
            <a:ext cx="9144000" cy="649224"/>
          </a:xfrm>
          <a:prstGeom prst="rect">
            <a:avLst/>
          </a:prstGeom>
        </p:spPr>
      </p:pic>
      <p:sp>
        <p:nvSpPr>
          <p:cNvPr id="11" name="Rectângulo 10"/>
          <p:cNvSpPr/>
          <p:nvPr/>
        </p:nvSpPr>
        <p:spPr>
          <a:xfrm>
            <a:off x="482505" y="1340768"/>
            <a:ext cx="6465759" cy="1495794"/>
          </a:xfrm>
          <a:prstGeom prst="rect">
            <a:avLst/>
          </a:prstGeom>
          <a:solidFill>
            <a:srgbClr val="9ED4E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wrap="square">
            <a:spAutoFit/>
          </a:bodyPr>
          <a:lstStyle/>
          <a:p>
            <a:pPr marL="342900" lvl="0" indent="-342900" algn="just">
              <a:spcBef>
                <a:spcPct val="20000"/>
              </a:spcBef>
            </a:pPr>
            <a:r>
              <a:rPr lang="pt-PT" sz="1200" b="1" dirty="0">
                <a:solidFill>
                  <a:srgbClr val="00759E"/>
                </a:solidFill>
                <a:latin typeface="Arial" panose="020B0604020202020204" pitchFamily="34" charset="0"/>
                <a:cs typeface="Arial" panose="020B0604020202020204" pitchFamily="34" charset="0"/>
              </a:rPr>
              <a:t>COGNOME</a:t>
            </a:r>
          </a:p>
          <a:p>
            <a:pPr marL="342900" lvl="0" indent="-342900" algn="just">
              <a:spcBef>
                <a:spcPct val="20000"/>
              </a:spcBef>
            </a:pPr>
            <a:endParaRPr lang="pt-PT" sz="1200" b="1" dirty="0">
              <a:solidFill>
                <a:schemeClr val="bg1"/>
              </a:solidFill>
              <a:latin typeface="Arial" panose="020B0604020202020204" pitchFamily="34" charset="0"/>
              <a:cs typeface="Arial" panose="020B0604020202020204" pitchFamily="34" charset="0"/>
            </a:endParaRPr>
          </a:p>
          <a:p>
            <a:pPr algn="just">
              <a:spcBef>
                <a:spcPct val="20000"/>
              </a:spcBef>
            </a:pPr>
            <a:r>
              <a:rPr lang="pt-PT" sz="1200" b="1" dirty="0">
                <a:solidFill>
                  <a:schemeClr val="tx1"/>
                </a:solidFill>
                <a:latin typeface="Arial" panose="020B0604020202020204" pitchFamily="34" charset="0"/>
                <a:cs typeface="Arial" panose="020B0604020202020204" pitchFamily="34" charset="0"/>
              </a:rPr>
              <a:t>D. Maria I foi cognominada  </a:t>
            </a:r>
            <a:r>
              <a:rPr lang="pt-PT" sz="1200" b="1" i="1" dirty="0">
                <a:solidFill>
                  <a:schemeClr val="tx1"/>
                </a:solidFill>
                <a:latin typeface="Arial" panose="020B0604020202020204" pitchFamily="34" charset="0"/>
                <a:cs typeface="Arial" panose="020B0604020202020204" pitchFamily="34" charset="0"/>
              </a:rPr>
              <a:t>a Piedosa </a:t>
            </a:r>
            <a:r>
              <a:rPr lang="pt-PT" sz="1200" b="1" dirty="0">
                <a:solidFill>
                  <a:schemeClr val="tx1"/>
                </a:solidFill>
                <a:latin typeface="Arial" panose="020B0604020202020204" pitchFamily="34" charset="0"/>
                <a:cs typeface="Arial" panose="020B0604020202020204" pitchFamily="34" charset="0"/>
              </a:rPr>
              <a:t>por ser muito devota e caridosa.  Casou com o seu tio, D. Pedro, a quem conferiu a dignidade de rei de Portugal. Por usar frequentemente, para definir uma pessoa, as palavras “capaz” e “idóneo”, D. Pedro III ficou conhecido com o nome jocoso de </a:t>
            </a:r>
            <a:r>
              <a:rPr lang="pt-PT" sz="1200" b="1" i="1" dirty="0" err="1">
                <a:solidFill>
                  <a:schemeClr val="tx1"/>
                </a:solidFill>
                <a:latin typeface="Arial" panose="020B0604020202020204" pitchFamily="34" charset="0"/>
                <a:cs typeface="Arial" panose="020B0604020202020204" pitchFamily="34" charset="0"/>
              </a:rPr>
              <a:t>Capacidónio</a:t>
            </a:r>
            <a:r>
              <a:rPr lang="pt-PT" sz="1200" b="1" dirty="0">
                <a:solidFill>
                  <a:schemeClr val="tx1"/>
                </a:solidFill>
                <a:latin typeface="Arial" panose="020B0604020202020204" pitchFamily="34" charset="0"/>
                <a:cs typeface="Arial" panose="020B0604020202020204" pitchFamily="34" charset="0"/>
              </a:rPr>
              <a:t>.</a:t>
            </a:r>
          </a:p>
          <a:p>
            <a:pPr algn="just">
              <a:spcBef>
                <a:spcPct val="20000"/>
              </a:spcBef>
            </a:pPr>
            <a:endParaRPr lang="pt-PT" sz="1200" b="1" dirty="0">
              <a:solidFill>
                <a:schemeClr val="bg1"/>
              </a:solidFill>
              <a:latin typeface="Arial" panose="020B0604020202020204" pitchFamily="34" charset="0"/>
              <a:cs typeface="Arial" panose="020B0604020202020204" pitchFamily="34" charset="0"/>
            </a:endParaRPr>
          </a:p>
        </p:txBody>
      </p:sp>
      <p:sp>
        <p:nvSpPr>
          <p:cNvPr id="12" name="CaixaDeTexto 11"/>
          <p:cNvSpPr txBox="1"/>
          <p:nvPr/>
        </p:nvSpPr>
        <p:spPr>
          <a:xfrm>
            <a:off x="482504" y="2942306"/>
            <a:ext cx="6465760" cy="1938992"/>
          </a:xfrm>
          <a:prstGeom prst="rect">
            <a:avLst/>
          </a:prstGeom>
          <a:solidFill>
            <a:srgbClr val="FAC966"/>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pt-PT" sz="1200" b="1" dirty="0">
                <a:solidFill>
                  <a:srgbClr val="C00000"/>
                </a:solidFill>
                <a:latin typeface="Arial" panose="020B0604020202020204" pitchFamily="34" charset="0"/>
                <a:cs typeface="Arial" panose="020B0604020202020204" pitchFamily="34" charset="0"/>
              </a:rPr>
              <a:t>ATUAÇÃO / FACTOS</a:t>
            </a:r>
          </a:p>
          <a:p>
            <a:endParaRPr lang="pt-PT" sz="1200" b="1"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Iniciou a “viradeira” com a demissão e exílio do Marquês de Pombal e a libertação e reabilitação  de muitos das personalidades encarceradas pelo Marquês. </a:t>
            </a: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Implantou uma violenta repressão contra o liberalismo , por intermédio do seu Intendente Geral da Polícia,  Pina Manique.</a:t>
            </a: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Fomentou as  manufaturas e desenvolveu a exportação do vinho do Porto.</a:t>
            </a: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Criou a Academia Real das Ciências, a  Real Biblioteca Pública da Corte, a Academia Real da Marinha  e fundou a Casa Pia.</a:t>
            </a:r>
          </a:p>
          <a:p>
            <a:pPr marL="285750" indent="-285750">
              <a:buFont typeface="Arial" panose="020B0604020202020204" pitchFamily="34" charset="0"/>
              <a:buChar char="•"/>
            </a:pPr>
            <a:endParaRPr lang="pt-PT" sz="1200" b="1" dirty="0">
              <a:solidFill>
                <a:schemeClr val="bg1"/>
              </a:solidFill>
              <a:latin typeface="Arial" panose="020B0604020202020204" pitchFamily="34" charset="0"/>
              <a:cs typeface="Arial" panose="020B0604020202020204" pitchFamily="34" charset="0"/>
            </a:endParaRPr>
          </a:p>
        </p:txBody>
      </p:sp>
      <p:sp>
        <p:nvSpPr>
          <p:cNvPr id="13" name="CaixaDeTexto 12"/>
          <p:cNvSpPr txBox="1"/>
          <p:nvPr/>
        </p:nvSpPr>
        <p:spPr>
          <a:xfrm>
            <a:off x="482505" y="4987042"/>
            <a:ext cx="6465759" cy="1569660"/>
          </a:xfrm>
          <a:prstGeom prst="rect">
            <a:avLst/>
          </a:prstGeom>
          <a:solidFill>
            <a:srgbClr val="D5781B"/>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buNone/>
            </a:pPr>
            <a:r>
              <a:rPr lang="pt-PT" sz="1200" b="1" dirty="0">
                <a:solidFill>
                  <a:srgbClr val="002060"/>
                </a:solidFill>
                <a:latin typeface="Arial" panose="020B0604020202020204" pitchFamily="34" charset="0"/>
                <a:cs typeface="Arial" panose="020B0604020202020204" pitchFamily="34" charset="0"/>
              </a:rPr>
              <a:t>PECULIARIDADES / CURIOSIDADES</a:t>
            </a:r>
          </a:p>
          <a:p>
            <a:pPr algn="just">
              <a:buNone/>
            </a:pPr>
            <a:endParaRPr lang="pt-PT" sz="1200" b="1" dirty="0">
              <a:solidFill>
                <a:schemeClr val="bg1"/>
              </a:solidFill>
              <a:latin typeface="Arial" panose="020B0604020202020204" pitchFamily="34" charset="0"/>
              <a:cs typeface="Arial" panose="020B0604020202020204" pitchFamily="34" charset="0"/>
            </a:endParaRPr>
          </a:p>
          <a:p>
            <a:pPr algn="just"/>
            <a:r>
              <a:rPr lang="pt-PT" sz="1200" b="1" dirty="0">
                <a:solidFill>
                  <a:schemeClr val="tx1"/>
                </a:solidFill>
                <a:latin typeface="Arial" panose="020B0604020202020204" pitchFamily="34" charset="0"/>
                <a:cs typeface="Arial" panose="020B0604020202020204" pitchFamily="34" charset="0"/>
              </a:rPr>
              <a:t>A expressão </a:t>
            </a:r>
            <a:r>
              <a:rPr lang="pt-PT" sz="1200" b="1" i="1" dirty="0">
                <a:solidFill>
                  <a:schemeClr val="tx1"/>
                </a:solidFill>
                <a:latin typeface="Arial" panose="020B0604020202020204" pitchFamily="34" charset="0"/>
                <a:cs typeface="Arial" panose="020B0604020202020204" pitchFamily="34" charset="0"/>
              </a:rPr>
              <a:t>«Maria vai com as outras».</a:t>
            </a:r>
          </a:p>
          <a:p>
            <a:pPr algn="just"/>
            <a:r>
              <a:rPr lang="pt-PT" sz="1200" b="1" dirty="0">
                <a:solidFill>
                  <a:schemeClr val="tx1"/>
                </a:solidFill>
                <a:latin typeface="Arial" panose="020B0604020202020204" pitchFamily="34" charset="0"/>
                <a:cs typeface="Arial" panose="020B0604020202020204" pitchFamily="34" charset="0"/>
              </a:rPr>
              <a:t>Conta-se que, devido à doença mental, a rainha D. Maria I vivia quase reclusa. No Brasil, a conselho médico, saía ,mas acompanhada de muitas damas para a protegerem e cuidarem. Tal desfile chamava a atenção das pessoas da cidade,  que comentavam: -  “</a:t>
            </a:r>
            <a:r>
              <a:rPr lang="pt-PT" sz="1200" b="1" i="1" dirty="0">
                <a:solidFill>
                  <a:schemeClr val="tx1"/>
                </a:solidFill>
                <a:latin typeface="Arial" panose="020B0604020202020204" pitchFamily="34" charset="0"/>
                <a:cs typeface="Arial" panose="020B0604020202020204" pitchFamily="34" charset="0"/>
              </a:rPr>
              <a:t>Lá vai Maria …lá vai com as outras</a:t>
            </a:r>
            <a:r>
              <a:rPr lang="pt-PT" sz="1200" b="1" dirty="0">
                <a:solidFill>
                  <a:schemeClr val="tx1"/>
                </a:solidFill>
                <a:latin typeface="Arial" panose="020B0604020202020204" pitchFamily="34" charset="0"/>
                <a:cs typeface="Arial" panose="020B0604020202020204" pitchFamily="34" charset="0"/>
              </a:rPr>
              <a:t>”.</a:t>
            </a:r>
          </a:p>
          <a:p>
            <a:pPr algn="just"/>
            <a:endParaRPr lang="pt-PT" sz="1200" b="1" dirty="0">
              <a:solidFill>
                <a:schemeClr val="bg1"/>
              </a:solidFill>
              <a:latin typeface="Arial" panose="020B0604020202020204" pitchFamily="34" charset="0"/>
              <a:cs typeface="Arial" panose="020B0604020202020204" pitchFamily="34" charset="0"/>
            </a:endParaRPr>
          </a:p>
        </p:txBody>
      </p:sp>
      <p:sp>
        <p:nvSpPr>
          <p:cNvPr id="14" name="Right Arrow 10">
            <a:hlinkClick r:id="rId4" action="ppaction://hlinksldjump"/>
          </p:cNvPr>
          <p:cNvSpPr/>
          <p:nvPr/>
        </p:nvSpPr>
        <p:spPr>
          <a:xfrm>
            <a:off x="7853272" y="6165304"/>
            <a:ext cx="1039208" cy="603444"/>
          </a:xfrm>
          <a:prstGeom prst="rightArrow">
            <a:avLst/>
          </a:prstGeom>
          <a:solidFill>
            <a:srgbClr val="008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bg1"/>
                </a:solidFill>
                <a:latin typeface="Arial" panose="020B0604020202020204" pitchFamily="34" charset="0"/>
                <a:cs typeface="Arial" panose="020B0604020202020204" pitchFamily="34" charset="0"/>
              </a:rPr>
              <a:t>VOLTAR</a:t>
            </a:r>
          </a:p>
        </p:txBody>
      </p:sp>
      <p:grpSp>
        <p:nvGrpSpPr>
          <p:cNvPr id="2" name="Grupo 1"/>
          <p:cNvGrpSpPr/>
          <p:nvPr/>
        </p:nvGrpSpPr>
        <p:grpSpPr>
          <a:xfrm>
            <a:off x="7261625" y="1340768"/>
            <a:ext cx="1630855" cy="3024336"/>
            <a:chOff x="7261625" y="1340768"/>
            <a:chExt cx="1630855" cy="3024336"/>
          </a:xfrm>
        </p:grpSpPr>
        <p:sp>
          <p:nvSpPr>
            <p:cNvPr id="17" name="Retângulo 3"/>
            <p:cNvSpPr/>
            <p:nvPr/>
          </p:nvSpPr>
          <p:spPr>
            <a:xfrm>
              <a:off x="7261625" y="4057327"/>
              <a:ext cx="1630855" cy="307777"/>
            </a:xfrm>
            <a:prstGeom prst="rect">
              <a:avLst/>
            </a:prstGeom>
          </p:spPr>
          <p:txBody>
            <a:bodyPr wrap="square">
              <a:spAutoFit/>
            </a:bodyPr>
            <a:lstStyle/>
            <a:p>
              <a:pPr marL="342900" lvl="0" indent="-342900" algn="ctr">
                <a:spcBef>
                  <a:spcPct val="20000"/>
                </a:spcBef>
                <a:defRPr/>
              </a:pPr>
              <a:r>
                <a:rPr lang="pt-PT" sz="1400" b="1" dirty="0">
                  <a:solidFill>
                    <a:srgbClr val="00759E"/>
                  </a:solidFill>
                  <a:latin typeface="+mj-lt"/>
                  <a:cs typeface="Arial" panose="020B0604020202020204" pitchFamily="34" charset="0"/>
                </a:rPr>
                <a:t>D. Maria I</a:t>
              </a:r>
            </a:p>
          </p:txBody>
        </p:sp>
        <p:pic>
          <p:nvPicPr>
            <p:cNvPr id="10242" name="Picture 2" descr="C:\Users\JOAO\Desktop\PPT Genealogia para V1\Árvore - Imagens Organizadas\20135306_MAN_P1_F0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2809" y="1340768"/>
              <a:ext cx="1619671" cy="271338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Arquivo: Jean-Baptiste Debret - RETRATO de Dom João vi.jpg"/>
          <p:cNvPicPr>
            <a:picLocks noChangeAspect="1" noChangeArrowheads="1"/>
          </p:cNvPicPr>
          <p:nvPr/>
        </p:nvPicPr>
        <p:blipFill>
          <a:blip r:embed="rId3" cstate="print"/>
          <a:srcRect/>
          <a:stretch>
            <a:fillRect/>
          </a:stretch>
        </p:blipFill>
        <p:spPr bwMode="auto">
          <a:xfrm>
            <a:off x="899592" y="854423"/>
            <a:ext cx="3312368" cy="4074145"/>
          </a:xfrm>
          <a:prstGeom prst="rect">
            <a:avLst/>
          </a:prstGeom>
          <a:noFill/>
        </p:spPr>
      </p:pic>
      <p:sp>
        <p:nvSpPr>
          <p:cNvPr id="6" name="CaixaDeTexto 5"/>
          <p:cNvSpPr txBox="1"/>
          <p:nvPr/>
        </p:nvSpPr>
        <p:spPr>
          <a:xfrm>
            <a:off x="899592" y="4929262"/>
            <a:ext cx="3312368" cy="646331"/>
          </a:xfrm>
          <a:prstGeom prst="rect">
            <a:avLst/>
          </a:prstGeom>
          <a:noFill/>
        </p:spPr>
        <p:txBody>
          <a:bodyPr wrap="square" rtlCol="0">
            <a:spAutoFit/>
          </a:bodyPr>
          <a:lstStyle/>
          <a:p>
            <a:pPr algn="ctr"/>
            <a:r>
              <a:rPr lang="pt-PT" sz="1200" b="1" dirty="0">
                <a:solidFill>
                  <a:srgbClr val="00759E"/>
                </a:solidFill>
                <a:latin typeface="Arial" panose="020B0604020202020204" pitchFamily="34" charset="0"/>
                <a:cs typeface="Arial" panose="020B0604020202020204" pitchFamily="34" charset="0"/>
              </a:rPr>
              <a:t>D. João VI</a:t>
            </a:r>
            <a:r>
              <a:rPr lang="pt-PT" sz="1200" dirty="0">
                <a:solidFill>
                  <a:srgbClr val="00759E"/>
                </a:solidFill>
                <a:latin typeface="Arial" panose="020B0604020202020204" pitchFamily="34" charset="0"/>
                <a:cs typeface="Arial" panose="020B0604020202020204" pitchFamily="34" charset="0"/>
              </a:rPr>
              <a:t>,O</a:t>
            </a:r>
            <a:r>
              <a:rPr lang="pt-PT" sz="1200" i="1" dirty="0">
                <a:solidFill>
                  <a:srgbClr val="00759E"/>
                </a:solidFill>
                <a:latin typeface="Arial" panose="020B0604020202020204" pitchFamily="34" charset="0"/>
                <a:cs typeface="Arial" panose="020B0604020202020204" pitchFamily="34" charset="0"/>
              </a:rPr>
              <a:t> Clemente </a:t>
            </a:r>
          </a:p>
          <a:p>
            <a:pPr algn="ctr"/>
            <a:r>
              <a:rPr lang="pt-PT" sz="1200" dirty="0">
                <a:solidFill>
                  <a:srgbClr val="00759E"/>
                </a:solidFill>
                <a:latin typeface="Arial" panose="020B0604020202020204" pitchFamily="34" charset="0"/>
                <a:cs typeface="Arial" panose="020B0604020202020204" pitchFamily="34" charset="0"/>
              </a:rPr>
              <a:t>1767-1826. </a:t>
            </a:r>
          </a:p>
          <a:p>
            <a:pPr algn="ctr"/>
            <a:r>
              <a:rPr lang="pt-PT" sz="1200" dirty="0">
                <a:solidFill>
                  <a:srgbClr val="00759E"/>
                </a:solidFill>
                <a:latin typeface="Arial" panose="020B0604020202020204" pitchFamily="34" charset="0"/>
                <a:cs typeface="Arial" panose="020B0604020202020204" pitchFamily="34" charset="0"/>
              </a:rPr>
              <a:t>Reinado: 1816 a 1826</a:t>
            </a:r>
          </a:p>
        </p:txBody>
      </p:sp>
      <p:pic>
        <p:nvPicPr>
          <p:cNvPr id="37892" name="Picture 4" descr="Ficheiro:Carlota Joaquina.jpg"/>
          <p:cNvPicPr>
            <a:picLocks noChangeAspect="1" noChangeArrowheads="1"/>
          </p:cNvPicPr>
          <p:nvPr/>
        </p:nvPicPr>
        <p:blipFill>
          <a:blip r:embed="rId4" cstate="print"/>
          <a:srcRect/>
          <a:stretch>
            <a:fillRect/>
          </a:stretch>
        </p:blipFill>
        <p:spPr bwMode="auto">
          <a:xfrm>
            <a:off x="5076056" y="854424"/>
            <a:ext cx="3168352" cy="4088768"/>
          </a:xfrm>
          <a:prstGeom prst="rect">
            <a:avLst/>
          </a:prstGeom>
          <a:noFill/>
        </p:spPr>
      </p:pic>
      <p:sp>
        <p:nvSpPr>
          <p:cNvPr id="10" name="CaixaDeTexto 9"/>
          <p:cNvSpPr txBox="1"/>
          <p:nvPr/>
        </p:nvSpPr>
        <p:spPr>
          <a:xfrm>
            <a:off x="5076056" y="4958879"/>
            <a:ext cx="3312368" cy="646331"/>
          </a:xfrm>
          <a:prstGeom prst="rect">
            <a:avLst/>
          </a:prstGeom>
          <a:noFill/>
        </p:spPr>
        <p:txBody>
          <a:bodyPr wrap="square" rtlCol="0">
            <a:spAutoFit/>
          </a:bodyPr>
          <a:lstStyle/>
          <a:p>
            <a:pPr algn="ctr"/>
            <a:r>
              <a:rPr lang="pt-PT" sz="1200" b="1" dirty="0">
                <a:solidFill>
                  <a:srgbClr val="00759E"/>
                </a:solidFill>
                <a:latin typeface="Arial" panose="020B0604020202020204" pitchFamily="34" charset="0"/>
                <a:cs typeface="Arial" panose="020B0604020202020204" pitchFamily="34" charset="0"/>
              </a:rPr>
              <a:t>D. Carlota Joaquina</a:t>
            </a:r>
            <a:r>
              <a:rPr lang="pt-PT" sz="1200" dirty="0">
                <a:solidFill>
                  <a:srgbClr val="00759E"/>
                </a:solidFill>
                <a:latin typeface="Arial" panose="020B0604020202020204" pitchFamily="34" charset="0"/>
                <a:cs typeface="Arial" panose="020B0604020202020204" pitchFamily="34" charset="0"/>
              </a:rPr>
              <a:t>  </a:t>
            </a:r>
          </a:p>
          <a:p>
            <a:pPr algn="ctr"/>
            <a:r>
              <a:rPr lang="pt-PT" sz="1200" dirty="0">
                <a:solidFill>
                  <a:srgbClr val="00759E"/>
                </a:solidFill>
                <a:latin typeface="Arial" panose="020B0604020202020204" pitchFamily="34" charset="0"/>
                <a:cs typeface="Arial" panose="020B0604020202020204" pitchFamily="34" charset="0"/>
              </a:rPr>
              <a:t>1775-1830</a:t>
            </a:r>
          </a:p>
          <a:p>
            <a:pPr algn="ctr"/>
            <a:r>
              <a:rPr lang="pt-PT" sz="1200" dirty="0">
                <a:solidFill>
                  <a:srgbClr val="00759E"/>
                </a:solidFill>
                <a:latin typeface="Arial" panose="020B0604020202020204" pitchFamily="34" charset="0"/>
                <a:cs typeface="Arial" panose="020B0604020202020204" pitchFamily="34" charset="0"/>
              </a:rPr>
              <a:t> </a:t>
            </a:r>
          </a:p>
        </p:txBody>
      </p:sp>
      <p:cxnSp>
        <p:nvCxnSpPr>
          <p:cNvPr id="12" name="Conexão recta 11"/>
          <p:cNvCxnSpPr/>
          <p:nvPr/>
        </p:nvCxnSpPr>
        <p:spPr>
          <a:xfrm>
            <a:off x="4644008" y="3302695"/>
            <a:ext cx="0" cy="223224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8" name="Rectângulo 17"/>
          <p:cNvSpPr/>
          <p:nvPr/>
        </p:nvSpPr>
        <p:spPr>
          <a:xfrm rot="10800000" flipV="1">
            <a:off x="4716016" y="5534943"/>
            <a:ext cx="3096344" cy="400110"/>
          </a:xfrm>
          <a:prstGeom prst="rect">
            <a:avLst/>
          </a:prstGeom>
        </p:spPr>
        <p:txBody>
          <a:bodyPr wrap="square">
            <a:spAutoFit/>
          </a:bodyPr>
          <a:lstStyle/>
          <a:p>
            <a:pPr algn="ctr"/>
            <a:r>
              <a:rPr lang="pt-PT" sz="1000" b="1" dirty="0">
                <a:solidFill>
                  <a:srgbClr val="00759E"/>
                </a:solidFill>
                <a:latin typeface="Arial" panose="020B0604020202020204" pitchFamily="34" charset="0"/>
                <a:cs typeface="Arial" panose="020B0604020202020204" pitchFamily="34" charset="0"/>
              </a:rPr>
              <a:t>D. Isabel Maria,</a:t>
            </a:r>
          </a:p>
          <a:p>
            <a:pPr algn="ctr"/>
            <a:r>
              <a:rPr lang="pt-PT" sz="1000" b="1" dirty="0">
                <a:solidFill>
                  <a:srgbClr val="00759E"/>
                </a:solidFill>
                <a:latin typeface="Arial" panose="020B0604020202020204" pitchFamily="34" charset="0"/>
                <a:cs typeface="Arial" panose="020B0604020202020204" pitchFamily="34" charset="0"/>
              </a:rPr>
              <a:t> </a:t>
            </a:r>
            <a:r>
              <a:rPr lang="pt-PT" sz="1000" dirty="0">
                <a:solidFill>
                  <a:srgbClr val="00759E"/>
                </a:solidFill>
                <a:latin typeface="Arial" panose="020B0604020202020204" pitchFamily="34" charset="0"/>
                <a:cs typeface="Arial" panose="020B0604020202020204" pitchFamily="34" charset="0"/>
              </a:rPr>
              <a:t>Regente do Reino</a:t>
            </a:r>
          </a:p>
        </p:txBody>
      </p:sp>
      <p:sp>
        <p:nvSpPr>
          <p:cNvPr id="19" name="Rectângulo 18"/>
          <p:cNvSpPr/>
          <p:nvPr/>
        </p:nvSpPr>
        <p:spPr>
          <a:xfrm rot="10800000" flipV="1">
            <a:off x="2195737" y="5534943"/>
            <a:ext cx="1944214" cy="246221"/>
          </a:xfrm>
          <a:prstGeom prst="rect">
            <a:avLst/>
          </a:prstGeom>
        </p:spPr>
        <p:txBody>
          <a:bodyPr wrap="square">
            <a:spAutoFit/>
          </a:bodyPr>
          <a:lstStyle/>
          <a:p>
            <a:pPr algn="ctr"/>
            <a:r>
              <a:rPr lang="pt-PT" sz="1000" b="1" dirty="0">
                <a:solidFill>
                  <a:srgbClr val="00759E"/>
                </a:solidFill>
                <a:latin typeface="Arial" panose="020B0604020202020204" pitchFamily="34" charset="0"/>
                <a:cs typeface="Arial" panose="020B0604020202020204" pitchFamily="34" charset="0"/>
              </a:rPr>
              <a:t>D. Pedro IV</a:t>
            </a:r>
          </a:p>
        </p:txBody>
      </p:sp>
      <p:sp>
        <p:nvSpPr>
          <p:cNvPr id="20" name="Rectângulo 19"/>
          <p:cNvSpPr/>
          <p:nvPr/>
        </p:nvSpPr>
        <p:spPr>
          <a:xfrm rot="10800000" flipV="1">
            <a:off x="4499992" y="5535778"/>
            <a:ext cx="1296144" cy="246221"/>
          </a:xfrm>
          <a:prstGeom prst="rect">
            <a:avLst/>
          </a:prstGeom>
        </p:spPr>
        <p:txBody>
          <a:bodyPr wrap="square">
            <a:spAutoFit/>
          </a:bodyPr>
          <a:lstStyle/>
          <a:p>
            <a:pPr algn="ctr"/>
            <a:r>
              <a:rPr lang="pt-PT" sz="1000" b="1" dirty="0">
                <a:solidFill>
                  <a:srgbClr val="00759E"/>
                </a:solidFill>
                <a:latin typeface="Arial" panose="020B0604020202020204" pitchFamily="34" charset="0"/>
                <a:cs typeface="Arial" panose="020B0604020202020204" pitchFamily="34" charset="0"/>
              </a:rPr>
              <a:t>D. Miguel  I </a:t>
            </a:r>
          </a:p>
        </p:txBody>
      </p:sp>
      <p:pic>
        <p:nvPicPr>
          <p:cNvPr id="24" name="Picture 6"/>
          <p:cNvPicPr>
            <a:picLocks noChangeAspect="1" noChangeArrowheads="1"/>
          </p:cNvPicPr>
          <p:nvPr/>
        </p:nvPicPr>
        <p:blipFill>
          <a:blip r:embed="rId5" cstate="print"/>
          <a:srcRect/>
          <a:stretch>
            <a:fillRect/>
          </a:stretch>
        </p:blipFill>
        <p:spPr bwMode="auto">
          <a:xfrm>
            <a:off x="2987824" y="5966991"/>
            <a:ext cx="416356" cy="270321"/>
          </a:xfrm>
          <a:prstGeom prst="rect">
            <a:avLst/>
          </a:prstGeom>
          <a:noFill/>
          <a:ln w="9525">
            <a:noFill/>
            <a:miter lim="800000"/>
            <a:headEnd/>
            <a:tailEnd/>
          </a:ln>
        </p:spPr>
      </p:pic>
      <p:pic>
        <p:nvPicPr>
          <p:cNvPr id="25" name="Picture 6"/>
          <p:cNvPicPr>
            <a:picLocks noChangeAspect="1" noChangeArrowheads="1"/>
          </p:cNvPicPr>
          <p:nvPr/>
        </p:nvPicPr>
        <p:blipFill>
          <a:blip r:embed="rId5" cstate="print"/>
          <a:srcRect/>
          <a:stretch>
            <a:fillRect/>
          </a:stretch>
        </p:blipFill>
        <p:spPr bwMode="auto">
          <a:xfrm>
            <a:off x="4892505" y="5955079"/>
            <a:ext cx="416356" cy="270321"/>
          </a:xfrm>
          <a:prstGeom prst="rect">
            <a:avLst/>
          </a:prstGeom>
          <a:noFill/>
          <a:ln w="9525">
            <a:noFill/>
            <a:miter lim="800000"/>
            <a:headEnd/>
            <a:tailEnd/>
          </a:ln>
        </p:spPr>
      </p:pic>
      <p:sp>
        <p:nvSpPr>
          <p:cNvPr id="17" name="Rectângulo 16"/>
          <p:cNvSpPr/>
          <p:nvPr/>
        </p:nvSpPr>
        <p:spPr>
          <a:xfrm>
            <a:off x="4358330" y="2985856"/>
            <a:ext cx="567784" cy="276999"/>
          </a:xfrm>
          <a:prstGeom prst="rect">
            <a:avLst/>
          </a:prstGeom>
        </p:spPr>
        <p:txBody>
          <a:bodyPr wrap="none">
            <a:spAutoFit/>
          </a:bodyPr>
          <a:lstStyle/>
          <a:p>
            <a:r>
              <a:rPr lang="pt-PT" sz="1200" b="1" dirty="0">
                <a:latin typeface="Arial" panose="020B0604020202020204" pitchFamily="34" charset="0"/>
                <a:cs typeface="Arial" panose="020B0604020202020204" pitchFamily="34" charset="0"/>
              </a:rPr>
              <a:t>1785 </a:t>
            </a:r>
          </a:p>
        </p:txBody>
      </p:sp>
      <p:sp>
        <p:nvSpPr>
          <p:cNvPr id="27" name="Rectângulo 26"/>
          <p:cNvSpPr/>
          <p:nvPr/>
        </p:nvSpPr>
        <p:spPr>
          <a:xfrm rot="10800000" flipV="1">
            <a:off x="-36512" y="5535778"/>
            <a:ext cx="1152128" cy="246221"/>
          </a:xfrm>
          <a:prstGeom prst="rect">
            <a:avLst/>
          </a:prstGeom>
        </p:spPr>
        <p:txBody>
          <a:bodyPr wrap="square">
            <a:spAutoFit/>
          </a:bodyPr>
          <a:lstStyle/>
          <a:p>
            <a:pPr algn="ctr"/>
            <a:r>
              <a:rPr lang="pt-PT" sz="1000" b="1" dirty="0">
                <a:solidFill>
                  <a:srgbClr val="00759E"/>
                </a:solidFill>
                <a:latin typeface="Arial" panose="020B0604020202020204" pitchFamily="34" charset="0"/>
                <a:cs typeface="Arial" panose="020B0604020202020204" pitchFamily="34" charset="0"/>
              </a:rPr>
              <a:t>Maria Teresa</a:t>
            </a:r>
          </a:p>
        </p:txBody>
      </p:sp>
      <p:sp>
        <p:nvSpPr>
          <p:cNvPr id="28" name="Rectângulo 27"/>
          <p:cNvSpPr/>
          <p:nvPr/>
        </p:nvSpPr>
        <p:spPr>
          <a:xfrm rot="10800000" flipV="1">
            <a:off x="755576" y="5534943"/>
            <a:ext cx="1368152" cy="246221"/>
          </a:xfrm>
          <a:prstGeom prst="rect">
            <a:avLst/>
          </a:prstGeom>
        </p:spPr>
        <p:txBody>
          <a:bodyPr wrap="square">
            <a:spAutoFit/>
          </a:bodyPr>
          <a:lstStyle/>
          <a:p>
            <a:pPr algn="ctr"/>
            <a:r>
              <a:rPr lang="pt-PT" sz="1000" b="1" dirty="0">
                <a:solidFill>
                  <a:srgbClr val="00759E"/>
                </a:solidFill>
                <a:latin typeface="Arial" panose="020B0604020202020204" pitchFamily="34" charset="0"/>
                <a:cs typeface="Arial" panose="020B0604020202020204" pitchFamily="34" charset="0"/>
              </a:rPr>
              <a:t>Francisco </a:t>
            </a:r>
          </a:p>
        </p:txBody>
      </p:sp>
      <p:sp>
        <p:nvSpPr>
          <p:cNvPr id="29" name="Rectângulo 28"/>
          <p:cNvSpPr/>
          <p:nvPr/>
        </p:nvSpPr>
        <p:spPr>
          <a:xfrm rot="10800000" flipV="1">
            <a:off x="1547664" y="5534943"/>
            <a:ext cx="1512168" cy="246221"/>
          </a:xfrm>
          <a:prstGeom prst="rect">
            <a:avLst/>
          </a:prstGeom>
        </p:spPr>
        <p:txBody>
          <a:bodyPr wrap="square">
            <a:spAutoFit/>
          </a:bodyPr>
          <a:lstStyle/>
          <a:p>
            <a:pPr algn="ctr"/>
            <a:r>
              <a:rPr lang="pt-PT" sz="1000" b="1" dirty="0">
                <a:solidFill>
                  <a:srgbClr val="00759E"/>
                </a:solidFill>
                <a:latin typeface="Arial" panose="020B0604020202020204" pitchFamily="34" charset="0"/>
                <a:cs typeface="Arial" panose="020B0604020202020204" pitchFamily="34" charset="0"/>
              </a:rPr>
              <a:t>Maria Isabel</a:t>
            </a:r>
          </a:p>
        </p:txBody>
      </p:sp>
      <p:sp>
        <p:nvSpPr>
          <p:cNvPr id="30" name="Rectângulo 29"/>
          <p:cNvSpPr/>
          <p:nvPr/>
        </p:nvSpPr>
        <p:spPr>
          <a:xfrm rot="10800000" flipV="1">
            <a:off x="3131841" y="5534943"/>
            <a:ext cx="2088232" cy="246221"/>
          </a:xfrm>
          <a:prstGeom prst="rect">
            <a:avLst/>
          </a:prstGeom>
        </p:spPr>
        <p:txBody>
          <a:bodyPr wrap="square">
            <a:spAutoFit/>
          </a:bodyPr>
          <a:lstStyle/>
          <a:p>
            <a:pPr algn="ctr"/>
            <a:r>
              <a:rPr lang="pt-PT" sz="1000" b="1" dirty="0">
                <a:solidFill>
                  <a:srgbClr val="00759E"/>
                </a:solidFill>
                <a:latin typeface="Arial" panose="020B0604020202020204" pitchFamily="34" charset="0"/>
                <a:cs typeface="Arial" panose="020B0604020202020204" pitchFamily="34" charset="0"/>
              </a:rPr>
              <a:t>Maria Francisca</a:t>
            </a:r>
          </a:p>
        </p:txBody>
      </p:sp>
      <p:sp>
        <p:nvSpPr>
          <p:cNvPr id="31" name="Rectângulo 30"/>
          <p:cNvSpPr/>
          <p:nvPr/>
        </p:nvSpPr>
        <p:spPr>
          <a:xfrm rot="10800000" flipV="1">
            <a:off x="6588224" y="5535779"/>
            <a:ext cx="1872208" cy="246221"/>
          </a:xfrm>
          <a:prstGeom prst="rect">
            <a:avLst/>
          </a:prstGeom>
        </p:spPr>
        <p:txBody>
          <a:bodyPr wrap="square">
            <a:spAutoFit/>
          </a:bodyPr>
          <a:lstStyle/>
          <a:p>
            <a:pPr algn="ctr"/>
            <a:r>
              <a:rPr lang="pt-PT" sz="1000" b="1" dirty="0">
                <a:solidFill>
                  <a:srgbClr val="00759E"/>
                </a:solidFill>
                <a:latin typeface="Arial" panose="020B0604020202020204" pitchFamily="34" charset="0"/>
                <a:cs typeface="Arial" panose="020B0604020202020204" pitchFamily="34" charset="0"/>
              </a:rPr>
              <a:t>Maria da Assunção</a:t>
            </a:r>
          </a:p>
        </p:txBody>
      </p:sp>
      <p:sp>
        <p:nvSpPr>
          <p:cNvPr id="34" name="Rectângulo 33"/>
          <p:cNvSpPr/>
          <p:nvPr/>
        </p:nvSpPr>
        <p:spPr>
          <a:xfrm rot="10800000" flipV="1">
            <a:off x="7956376" y="5537160"/>
            <a:ext cx="1296144" cy="246221"/>
          </a:xfrm>
          <a:prstGeom prst="rect">
            <a:avLst/>
          </a:prstGeom>
        </p:spPr>
        <p:txBody>
          <a:bodyPr wrap="square">
            <a:spAutoFit/>
          </a:bodyPr>
          <a:lstStyle/>
          <a:p>
            <a:pPr algn="ctr"/>
            <a:r>
              <a:rPr lang="pt-PT" sz="1000" b="1" dirty="0">
                <a:solidFill>
                  <a:srgbClr val="00759E"/>
                </a:solidFill>
                <a:latin typeface="Arial" panose="020B0604020202020204" pitchFamily="34" charset="0"/>
                <a:cs typeface="Arial" panose="020B0604020202020204" pitchFamily="34" charset="0"/>
              </a:rPr>
              <a:t>Ana de Jesus</a:t>
            </a:r>
          </a:p>
        </p:txBody>
      </p:sp>
      <p:grpSp>
        <p:nvGrpSpPr>
          <p:cNvPr id="35" name="Group 34"/>
          <p:cNvGrpSpPr/>
          <p:nvPr/>
        </p:nvGrpSpPr>
        <p:grpSpPr>
          <a:xfrm>
            <a:off x="4059703" y="4781599"/>
            <a:ext cx="224265" cy="224265"/>
            <a:chOff x="1660508" y="1280302"/>
            <a:chExt cx="224265" cy="224265"/>
          </a:xfrm>
        </p:grpSpPr>
        <p:sp>
          <p:nvSpPr>
            <p:cNvPr id="36" name="Oval 35"/>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7" name="Picture 9" descr="pixel_hand.png">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pic>
        <p:nvPicPr>
          <p:cNvPr id="38"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282"/>
            <a:ext cx="9144000" cy="649224"/>
          </a:xfrm>
          <a:prstGeom prst="rect">
            <a:avLst/>
          </a:prstGeom>
        </p:spPr>
      </p:pic>
      <p:sp>
        <p:nvSpPr>
          <p:cNvPr id="33" name="Right Arrow 10">
            <a:hlinkClick r:id="rId9" action="ppaction://hlinksldjump"/>
          </p:cNvPr>
          <p:cNvSpPr/>
          <p:nvPr/>
        </p:nvSpPr>
        <p:spPr>
          <a:xfrm>
            <a:off x="7853272" y="6165304"/>
            <a:ext cx="1039208" cy="603444"/>
          </a:xfrm>
          <a:prstGeom prst="rightArrow">
            <a:avLst/>
          </a:prstGeom>
          <a:solidFill>
            <a:srgbClr val="008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bg1"/>
                </a:solidFill>
                <a:latin typeface="Arial" panose="020B0604020202020204" pitchFamily="34" charset="0"/>
                <a:cs typeface="Arial" panose="020B0604020202020204" pitchFamily="34" charset="0"/>
              </a:rPr>
              <a:t>VOLTAR</a:t>
            </a:r>
          </a:p>
        </p:txBody>
      </p:sp>
      <p:pic>
        <p:nvPicPr>
          <p:cNvPr id="39" name="Picture 2" descr="C:\Users\JOAO\Desktop\PPT Genealogia para V1\Árvore - Imagens Organizadas\20135306_MAN_P1_DD00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24714" y="2617917"/>
            <a:ext cx="444937" cy="324738"/>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exão recta 8"/>
          <p:cNvCxnSpPr/>
          <p:nvPr/>
        </p:nvCxnSpPr>
        <p:spPr>
          <a:xfrm>
            <a:off x="611560" y="5534943"/>
            <a:ext cx="7920880" cy="0"/>
          </a:xfrm>
          <a:prstGeom prst="line">
            <a:avLst/>
          </a:prstGeom>
          <a:ln w="19050"/>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nodeType="after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fade">
                                      <p:cBhvr>
                                        <p:cTn id="7" dur="500"/>
                                        <p:tgtEl>
                                          <p:spTgt spid="3789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37892"/>
                                        </p:tgtEl>
                                        <p:attrNameLst>
                                          <p:attrName>style.visibility</p:attrName>
                                        </p:attrNameLst>
                                      </p:cBhvr>
                                      <p:to>
                                        <p:strVal val="visible"/>
                                      </p:to>
                                    </p:set>
                                    <p:animEffect transition="in" filter="fade">
                                      <p:cBhvr>
                                        <p:cTn id="19" dur="500"/>
                                        <p:tgtEl>
                                          <p:spTgt spid="37892"/>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par>
                          <p:cTn id="31" fill="hold">
                            <p:stCondLst>
                              <p:cond delay="3500"/>
                            </p:stCondLst>
                            <p:childTnLst>
                              <p:par>
                                <p:cTn id="32" presetID="10" presetClass="entr" presetSubtype="0"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par>
                          <p:cTn id="35" fill="hold">
                            <p:stCondLst>
                              <p:cond delay="4000"/>
                            </p:stCondLst>
                            <p:childTnLst>
                              <p:par>
                                <p:cTn id="36" presetID="10" presetClass="entr" presetSubtype="0"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par>
                          <p:cTn id="39" fill="hold">
                            <p:stCondLst>
                              <p:cond delay="4500"/>
                            </p:stCondLst>
                            <p:childTnLst>
                              <p:par>
                                <p:cTn id="40" presetID="10" presetClass="entr" presetSubtype="0" fill="hold" grpId="0"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par>
                          <p:cTn id="43" fill="hold">
                            <p:stCondLst>
                              <p:cond delay="5000"/>
                            </p:stCondLst>
                            <p:childTnLst>
                              <p:par>
                                <p:cTn id="44" presetID="10" presetClass="entr" presetSubtype="0" fill="hold" grpId="0"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par>
                          <p:cTn id="47" fill="hold">
                            <p:stCondLst>
                              <p:cond delay="5500"/>
                            </p:stCondLst>
                            <p:childTnLst>
                              <p:par>
                                <p:cTn id="48" presetID="10" presetClass="entr" presetSubtype="0" fill="hold" grpId="0"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childTnLst>
                          </p:cTn>
                        </p:par>
                        <p:par>
                          <p:cTn id="51" fill="hold">
                            <p:stCondLst>
                              <p:cond delay="6000"/>
                            </p:stCondLst>
                            <p:childTnLst>
                              <p:par>
                                <p:cTn id="52" presetID="10" presetClass="entr" presetSubtype="0" fill="hold" grpId="0" nodeType="after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par>
                                <p:cTn id="55" presetID="10" presetClass="entr" presetSubtype="0"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childTnLst>
                          </p:cTn>
                        </p:par>
                        <p:par>
                          <p:cTn id="58" fill="hold">
                            <p:stCondLst>
                              <p:cond delay="6500"/>
                            </p:stCondLst>
                            <p:childTnLst>
                              <p:par>
                                <p:cTn id="59" presetID="10" presetClass="entr" presetSubtype="0" fill="hold" grpId="0" nodeType="after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cTn>
                              </p:par>
                            </p:childTnLst>
                          </p:cTn>
                        </p:par>
                        <p:par>
                          <p:cTn id="62" fill="hold">
                            <p:stCondLst>
                              <p:cond delay="7000"/>
                            </p:stCondLst>
                            <p:childTnLst>
                              <p:par>
                                <p:cTn id="63" presetID="10" presetClass="entr" presetSubtype="0" fill="hold" grpId="0" nodeType="after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500"/>
                                        <p:tgtEl>
                                          <p:spTgt spid="20"/>
                                        </p:tgtEl>
                                      </p:cBhvr>
                                    </p:animEffect>
                                  </p:childTnLst>
                                </p:cTn>
                              </p:par>
                            </p:childTnLst>
                          </p:cTn>
                        </p:par>
                        <p:par>
                          <p:cTn id="66" fill="hold">
                            <p:stCondLst>
                              <p:cond delay="7500"/>
                            </p:stCondLst>
                            <p:childTnLst>
                              <p:par>
                                <p:cTn id="67" presetID="10" presetClass="entr" presetSubtype="0" fill="hold" grpId="0" nodeType="after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500"/>
                                        <p:tgtEl>
                                          <p:spTgt spid="18"/>
                                        </p:tgtEl>
                                      </p:cBhvr>
                                    </p:animEffect>
                                  </p:childTnLst>
                                </p:cTn>
                              </p:par>
                              <p:par>
                                <p:cTn id="70" presetID="10" presetClass="entr" presetSubtype="0" fill="hold"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500"/>
                                        <p:tgtEl>
                                          <p:spTgt spid="25"/>
                                        </p:tgtEl>
                                      </p:cBhvr>
                                    </p:animEffect>
                                  </p:childTnLst>
                                </p:cTn>
                              </p:par>
                            </p:childTnLst>
                          </p:cTn>
                        </p:par>
                        <p:par>
                          <p:cTn id="73" fill="hold">
                            <p:stCondLst>
                              <p:cond delay="8000"/>
                            </p:stCondLst>
                            <p:childTnLst>
                              <p:par>
                                <p:cTn id="74" presetID="10" presetClass="entr" presetSubtype="0" fill="hold" grpId="0" nodeType="after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par>
                          <p:cTn id="77" fill="hold">
                            <p:stCondLst>
                              <p:cond delay="8500"/>
                            </p:stCondLst>
                            <p:childTnLst>
                              <p:par>
                                <p:cTn id="78" presetID="10" presetClass="entr" presetSubtype="0" fill="hold" grpId="0" nodeType="afterEffect">
                                  <p:stCondLst>
                                    <p:cond delay="0"/>
                                  </p:stCondLst>
                                  <p:childTnLst>
                                    <p:set>
                                      <p:cBhvr>
                                        <p:cTn id="79" dur="1" fill="hold">
                                          <p:stCondLst>
                                            <p:cond delay="0"/>
                                          </p:stCondLst>
                                        </p:cTn>
                                        <p:tgtEl>
                                          <p:spTgt spid="34"/>
                                        </p:tgtEl>
                                        <p:attrNameLst>
                                          <p:attrName>style.visibility</p:attrName>
                                        </p:attrNameLst>
                                      </p:cBhvr>
                                      <p:to>
                                        <p:strVal val="visible"/>
                                      </p:to>
                                    </p:set>
                                    <p:animEffect transition="in" filter="fade">
                                      <p:cBhvr>
                                        <p:cTn id="80" dur="500"/>
                                        <p:tgtEl>
                                          <p:spTgt spid="34"/>
                                        </p:tgtEl>
                                      </p:cBhvr>
                                    </p:animEffect>
                                  </p:childTnLst>
                                </p:cTn>
                              </p:par>
                            </p:childTnLst>
                          </p:cTn>
                        </p:par>
                        <p:par>
                          <p:cTn id="81" fill="hold">
                            <p:stCondLst>
                              <p:cond delay="9000"/>
                            </p:stCondLst>
                            <p:childTnLst>
                              <p:par>
                                <p:cTn id="82" presetID="10" presetClass="entr" presetSubtype="0" fill="hold" grpId="0" nodeType="after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8" grpId="0"/>
      <p:bldP spid="19" grpId="0"/>
      <p:bldP spid="20" grpId="0"/>
      <p:bldP spid="17" grpId="0"/>
      <p:bldP spid="27" grpId="0"/>
      <p:bldP spid="28" grpId="0"/>
      <p:bldP spid="29" grpId="0"/>
      <p:bldP spid="30" grpId="0"/>
      <p:bldP spid="31" grpId="0"/>
      <p:bldP spid="34" grpId="0"/>
      <p:bldP spid="33"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82"/>
            <a:ext cx="9144000" cy="649224"/>
          </a:xfrm>
          <a:prstGeom prst="rect">
            <a:avLst/>
          </a:prstGeom>
        </p:spPr>
      </p:pic>
      <p:sp>
        <p:nvSpPr>
          <p:cNvPr id="11" name="Right Arrow 10"/>
          <p:cNvSpPr/>
          <p:nvPr/>
        </p:nvSpPr>
        <p:spPr>
          <a:xfrm>
            <a:off x="7853272" y="6165304"/>
            <a:ext cx="1039208" cy="60344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bg1"/>
                </a:solidFill>
                <a:latin typeface="Arial" panose="020B0604020202020204" pitchFamily="34" charset="0"/>
                <a:cs typeface="Arial" panose="020B0604020202020204" pitchFamily="34" charset="0"/>
              </a:rPr>
              <a:t>VOLTAR</a:t>
            </a:r>
          </a:p>
        </p:txBody>
      </p:sp>
      <p:sp>
        <p:nvSpPr>
          <p:cNvPr id="12" name="Rectângulo 11"/>
          <p:cNvSpPr/>
          <p:nvPr/>
        </p:nvSpPr>
        <p:spPr>
          <a:xfrm>
            <a:off x="482505" y="1196752"/>
            <a:ext cx="6337459" cy="1126462"/>
          </a:xfrm>
          <a:prstGeom prst="rect">
            <a:avLst/>
          </a:prstGeom>
          <a:solidFill>
            <a:srgbClr val="9ED4E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wrap="square">
            <a:spAutoFit/>
          </a:bodyPr>
          <a:lstStyle/>
          <a:p>
            <a:pPr marL="342900" lvl="0" indent="-342900" algn="just">
              <a:spcBef>
                <a:spcPct val="20000"/>
              </a:spcBef>
            </a:pPr>
            <a:r>
              <a:rPr lang="pt-PT" sz="1200" b="1" dirty="0">
                <a:solidFill>
                  <a:srgbClr val="00759E"/>
                </a:solidFill>
                <a:latin typeface="Arial" panose="020B0604020202020204" pitchFamily="34" charset="0"/>
                <a:cs typeface="Arial" panose="020B0604020202020204" pitchFamily="34" charset="0"/>
              </a:rPr>
              <a:t>COGNOME</a:t>
            </a:r>
          </a:p>
          <a:p>
            <a:pPr marL="342900" lvl="0" indent="-342900" algn="just">
              <a:spcBef>
                <a:spcPct val="20000"/>
              </a:spcBef>
            </a:pPr>
            <a:endParaRPr lang="pt-PT" sz="1200" b="1" dirty="0">
              <a:solidFill>
                <a:schemeClr val="bg1"/>
              </a:solidFill>
              <a:latin typeface="Arial" panose="020B0604020202020204" pitchFamily="34" charset="0"/>
              <a:cs typeface="Arial" panose="020B0604020202020204" pitchFamily="34" charset="0"/>
            </a:endParaRPr>
          </a:p>
          <a:p>
            <a:pPr algn="just">
              <a:spcBef>
                <a:spcPct val="20000"/>
              </a:spcBef>
            </a:pPr>
            <a:r>
              <a:rPr lang="pt-PT" sz="1200" b="1" dirty="0">
                <a:solidFill>
                  <a:schemeClr val="tx1"/>
                </a:solidFill>
                <a:latin typeface="Arial" panose="020B0604020202020204" pitchFamily="34" charset="0"/>
                <a:cs typeface="Arial" panose="020B0604020202020204" pitchFamily="34" charset="0"/>
              </a:rPr>
              <a:t>D. João VI foi cognominado </a:t>
            </a:r>
            <a:r>
              <a:rPr lang="pt-PT" sz="1200" b="1" i="1" dirty="0">
                <a:solidFill>
                  <a:schemeClr val="tx1"/>
                </a:solidFill>
                <a:latin typeface="Arial" panose="020B0604020202020204" pitchFamily="34" charset="0"/>
                <a:cs typeface="Arial" panose="020B0604020202020204" pitchFamily="34" charset="0"/>
              </a:rPr>
              <a:t>o Clemente</a:t>
            </a:r>
            <a:r>
              <a:rPr lang="pt-PT" sz="1200" b="1" dirty="0">
                <a:solidFill>
                  <a:schemeClr val="tx1"/>
                </a:solidFill>
                <a:latin typeface="Arial" panose="020B0604020202020204" pitchFamily="34" charset="0"/>
                <a:cs typeface="Arial" panose="020B0604020202020204" pitchFamily="34" charset="0"/>
              </a:rPr>
              <a:t>, pela sua índole tolerante e paciente, capaz de perdoar repetidas vezes o mau génio e as conspirações políticas de sua mulher.</a:t>
            </a:r>
          </a:p>
          <a:p>
            <a:pPr algn="just">
              <a:spcBef>
                <a:spcPct val="20000"/>
              </a:spcBef>
            </a:pPr>
            <a:endParaRPr lang="pt-PT" sz="1200" b="1" dirty="0">
              <a:solidFill>
                <a:schemeClr val="bg1"/>
              </a:solidFill>
              <a:latin typeface="Arial" panose="020B0604020202020204" pitchFamily="34" charset="0"/>
              <a:cs typeface="Arial" panose="020B0604020202020204" pitchFamily="34" charset="0"/>
            </a:endParaRPr>
          </a:p>
        </p:txBody>
      </p:sp>
      <p:sp>
        <p:nvSpPr>
          <p:cNvPr id="13" name="CaixaDeTexto 12"/>
          <p:cNvSpPr txBox="1"/>
          <p:nvPr/>
        </p:nvSpPr>
        <p:spPr>
          <a:xfrm>
            <a:off x="482504" y="2420888"/>
            <a:ext cx="6337459" cy="2492990"/>
          </a:xfrm>
          <a:prstGeom prst="rect">
            <a:avLst/>
          </a:prstGeom>
          <a:solidFill>
            <a:srgbClr val="FAC966"/>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pt-PT" sz="1200" b="1" dirty="0">
                <a:solidFill>
                  <a:srgbClr val="C00000"/>
                </a:solidFill>
                <a:latin typeface="Arial" panose="020B0604020202020204" pitchFamily="34" charset="0"/>
                <a:cs typeface="Arial" panose="020B0604020202020204" pitchFamily="34" charset="0"/>
              </a:rPr>
              <a:t>ATUAÇÃO / FACTOS</a:t>
            </a:r>
          </a:p>
          <a:p>
            <a:endParaRPr lang="pt-PT" sz="1200" b="1"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Devido à doença mental de sua mãe, D. Maria I, governou a partir de 1792.</a:t>
            </a: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Face à Primeira Invasão Francesa ,retirou-se com a corte para o Brasil (1807).</a:t>
            </a: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Celebrou com a Inglaterra  os tratados de 1808 e 1810 que acentuaram a nossa  dependência económica.</a:t>
            </a: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Regressou a Portugal na sequência da Revolução de 1820. </a:t>
            </a: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Jurou a Constituição de 1822, que defendeu das investidas absolutistas de seu filho, D. Miguel.</a:t>
            </a: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Reconheceu  independência do Brasil, em 1825.</a:t>
            </a: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Deixou a questão da sucessão em aberto, talvez na esperança da reunião futura dos dois reinos.</a:t>
            </a:r>
          </a:p>
          <a:p>
            <a:pPr marL="285750" indent="-285750">
              <a:buFont typeface="Arial" panose="020B0604020202020204" pitchFamily="34" charset="0"/>
              <a:buChar char="•"/>
            </a:pPr>
            <a:endParaRPr lang="pt-PT" sz="1200" b="1" dirty="0">
              <a:solidFill>
                <a:schemeClr val="bg1"/>
              </a:solidFill>
              <a:latin typeface="Arial" panose="020B0604020202020204" pitchFamily="34" charset="0"/>
              <a:cs typeface="Arial" panose="020B0604020202020204" pitchFamily="34" charset="0"/>
            </a:endParaRPr>
          </a:p>
        </p:txBody>
      </p:sp>
      <p:sp>
        <p:nvSpPr>
          <p:cNvPr id="14" name="CaixaDeTexto 13"/>
          <p:cNvSpPr txBox="1"/>
          <p:nvPr/>
        </p:nvSpPr>
        <p:spPr>
          <a:xfrm>
            <a:off x="482505" y="5013176"/>
            <a:ext cx="6337459" cy="1754326"/>
          </a:xfrm>
          <a:prstGeom prst="rect">
            <a:avLst/>
          </a:prstGeom>
          <a:solidFill>
            <a:srgbClr val="D5781B"/>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buNone/>
            </a:pPr>
            <a:r>
              <a:rPr lang="pt-PT" sz="1200" b="1" dirty="0">
                <a:solidFill>
                  <a:srgbClr val="002060"/>
                </a:solidFill>
                <a:latin typeface="Arial" panose="020B0604020202020204" pitchFamily="34" charset="0"/>
                <a:cs typeface="Arial" panose="020B0604020202020204" pitchFamily="34" charset="0"/>
              </a:rPr>
              <a:t>PECULIARIDADES / CURIOSIDADES</a:t>
            </a:r>
          </a:p>
          <a:p>
            <a:pPr algn="just">
              <a:buNone/>
            </a:pPr>
            <a:endParaRPr lang="pt-PT" sz="1200" b="1" dirty="0">
              <a:solidFill>
                <a:schemeClr val="tx1"/>
              </a:solidFill>
              <a:latin typeface="Arial" panose="020B0604020202020204" pitchFamily="34" charset="0"/>
              <a:cs typeface="Arial" panose="020B0604020202020204" pitchFamily="34" charset="0"/>
            </a:endParaRPr>
          </a:p>
          <a:p>
            <a:pPr algn="just"/>
            <a:r>
              <a:rPr lang="pt-PT" sz="1200" b="1" dirty="0">
                <a:solidFill>
                  <a:schemeClr val="tx1"/>
                </a:solidFill>
                <a:latin typeface="Arial" panose="020B0604020202020204" pitchFamily="34" charset="0"/>
                <a:cs typeface="Arial" panose="020B0604020202020204" pitchFamily="34" charset="0"/>
              </a:rPr>
              <a:t>Oficialmente,  D. João VI morreu vítima de complicações digestivas, embora desde logo tenham corrido rumores de que o rei havia sido envenenado. Exames recentes, efetuados por uma equipa de especialistas do Laboratório de Bioquímica do Instituto Superior Técnico, chefiada por Fernando Rodrigues Pereira, encontraram nas vísceras do rei uma quantidade de arsénico muito superior à necessária para causar a morte por envenenamento.</a:t>
            </a:r>
          </a:p>
          <a:p>
            <a:pPr algn="just"/>
            <a:endParaRPr lang="pt-PT" sz="1200" b="1" dirty="0">
              <a:solidFill>
                <a:schemeClr val="bg1"/>
              </a:solidFill>
              <a:latin typeface="Arial" panose="020B0604020202020204" pitchFamily="34" charset="0"/>
              <a:cs typeface="Arial" panose="020B0604020202020204" pitchFamily="34" charset="0"/>
            </a:endParaRPr>
          </a:p>
        </p:txBody>
      </p:sp>
      <p:sp>
        <p:nvSpPr>
          <p:cNvPr id="15" name="Right Arrow 10">
            <a:hlinkClick r:id="rId4" action="ppaction://hlinksldjump"/>
          </p:cNvPr>
          <p:cNvSpPr/>
          <p:nvPr/>
        </p:nvSpPr>
        <p:spPr>
          <a:xfrm>
            <a:off x="7853272" y="6165304"/>
            <a:ext cx="1039208" cy="603444"/>
          </a:xfrm>
          <a:prstGeom prst="rightArrow">
            <a:avLst/>
          </a:prstGeom>
          <a:solidFill>
            <a:srgbClr val="008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bg1"/>
                </a:solidFill>
                <a:latin typeface="Arial" panose="020B0604020202020204" pitchFamily="34" charset="0"/>
                <a:cs typeface="Arial" panose="020B0604020202020204" pitchFamily="34" charset="0"/>
              </a:rPr>
              <a:t>VOLTAR</a:t>
            </a:r>
          </a:p>
        </p:txBody>
      </p:sp>
      <p:grpSp>
        <p:nvGrpSpPr>
          <p:cNvPr id="2" name="Grupo 1"/>
          <p:cNvGrpSpPr/>
          <p:nvPr/>
        </p:nvGrpSpPr>
        <p:grpSpPr>
          <a:xfrm>
            <a:off x="7261625" y="1556793"/>
            <a:ext cx="1630855" cy="2034000"/>
            <a:chOff x="7261625" y="1556793"/>
            <a:chExt cx="1630855" cy="2034000"/>
          </a:xfrm>
        </p:grpSpPr>
        <p:pic>
          <p:nvPicPr>
            <p:cNvPr id="7" name="Picture 2" descr="Arquivo: Jean-Baptiste Debret - RETRATO de Dom João vi.jpg"/>
            <p:cNvPicPr>
              <a:picLocks noChangeAspect="1" noChangeArrowheads="1"/>
            </p:cNvPicPr>
            <p:nvPr/>
          </p:nvPicPr>
          <p:blipFill>
            <a:blip r:embed="rId5" cstate="print"/>
            <a:srcRect/>
            <a:stretch>
              <a:fillRect/>
            </a:stretch>
          </p:blipFill>
          <p:spPr bwMode="auto">
            <a:xfrm>
              <a:off x="7380312" y="1556793"/>
              <a:ext cx="1403457" cy="1726224"/>
            </a:xfrm>
            <a:prstGeom prst="rect">
              <a:avLst/>
            </a:prstGeom>
            <a:noFill/>
          </p:spPr>
        </p:pic>
        <p:sp>
          <p:nvSpPr>
            <p:cNvPr id="18" name="Retângulo 3"/>
            <p:cNvSpPr/>
            <p:nvPr/>
          </p:nvSpPr>
          <p:spPr>
            <a:xfrm>
              <a:off x="7261625" y="3283016"/>
              <a:ext cx="1630855" cy="307777"/>
            </a:xfrm>
            <a:prstGeom prst="rect">
              <a:avLst/>
            </a:prstGeom>
          </p:spPr>
          <p:txBody>
            <a:bodyPr wrap="square">
              <a:spAutoFit/>
            </a:bodyPr>
            <a:lstStyle/>
            <a:p>
              <a:pPr marL="342900" lvl="0" indent="-342900" algn="ctr">
                <a:spcBef>
                  <a:spcPct val="20000"/>
                </a:spcBef>
                <a:defRPr/>
              </a:pPr>
              <a:r>
                <a:rPr lang="pt-PT" sz="1400" b="1" dirty="0">
                  <a:solidFill>
                    <a:srgbClr val="00759E"/>
                  </a:solidFill>
                  <a:latin typeface="+mj-lt"/>
                  <a:cs typeface="Arial" panose="020B0604020202020204" pitchFamily="34" charset="0"/>
                </a:rPr>
                <a:t>D. João VI</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Ficheiro:DpedroI-brasil-full.jpg"/>
          <p:cNvPicPr>
            <a:picLocks noChangeAspect="1" noChangeArrowheads="1"/>
          </p:cNvPicPr>
          <p:nvPr/>
        </p:nvPicPr>
        <p:blipFill>
          <a:blip r:embed="rId3" cstate="print"/>
          <a:srcRect/>
          <a:stretch>
            <a:fillRect/>
          </a:stretch>
        </p:blipFill>
        <p:spPr bwMode="auto">
          <a:xfrm>
            <a:off x="827585" y="1279544"/>
            <a:ext cx="2110419" cy="2668448"/>
          </a:xfrm>
          <a:prstGeom prst="rect">
            <a:avLst/>
          </a:prstGeom>
          <a:noFill/>
        </p:spPr>
      </p:pic>
      <p:sp>
        <p:nvSpPr>
          <p:cNvPr id="6" name="Rectângulo 5"/>
          <p:cNvSpPr/>
          <p:nvPr/>
        </p:nvSpPr>
        <p:spPr>
          <a:xfrm>
            <a:off x="539551" y="3933056"/>
            <a:ext cx="2592289" cy="830997"/>
          </a:xfrm>
          <a:prstGeom prst="rect">
            <a:avLst/>
          </a:prstGeom>
        </p:spPr>
        <p:txBody>
          <a:bodyPr wrap="square">
            <a:spAutoFit/>
          </a:bodyPr>
          <a:lstStyle/>
          <a:p>
            <a:pPr algn="ctr"/>
            <a:r>
              <a:rPr lang="pt-PT" sz="1200" b="1" dirty="0">
                <a:solidFill>
                  <a:srgbClr val="00759E"/>
                </a:solidFill>
                <a:latin typeface="Arial" panose="020B0604020202020204" pitchFamily="34" charset="0"/>
                <a:cs typeface="Arial" panose="020B0604020202020204" pitchFamily="34" charset="0"/>
              </a:rPr>
              <a:t>D. Pedro IV</a:t>
            </a:r>
            <a:r>
              <a:rPr lang="pt-PT" sz="1200" dirty="0">
                <a:solidFill>
                  <a:srgbClr val="00759E"/>
                </a:solidFill>
                <a:latin typeface="Arial" panose="020B0604020202020204" pitchFamily="34" charset="0"/>
                <a:cs typeface="Arial" panose="020B0604020202020204" pitchFamily="34" charset="0"/>
              </a:rPr>
              <a:t>, </a:t>
            </a:r>
            <a:r>
              <a:rPr lang="pt-PT" sz="1200" i="1" dirty="0">
                <a:solidFill>
                  <a:srgbClr val="00759E"/>
                </a:solidFill>
                <a:latin typeface="Arial" panose="020B0604020202020204" pitchFamily="34" charset="0"/>
                <a:cs typeface="Arial" panose="020B0604020202020204" pitchFamily="34" charset="0"/>
              </a:rPr>
              <a:t>o Rei Soldado</a:t>
            </a:r>
          </a:p>
          <a:p>
            <a:pPr algn="ctr"/>
            <a:r>
              <a:rPr lang="pt-PT" sz="1200" dirty="0">
                <a:solidFill>
                  <a:srgbClr val="00759E"/>
                </a:solidFill>
                <a:latin typeface="Arial" panose="020B0604020202020204" pitchFamily="34" charset="0"/>
                <a:cs typeface="Arial" panose="020B0604020202020204" pitchFamily="34" charset="0"/>
              </a:rPr>
              <a:t>1798-1834.</a:t>
            </a:r>
          </a:p>
          <a:p>
            <a:pPr algn="ctr"/>
            <a:r>
              <a:rPr lang="pt-PT" sz="1200" dirty="0">
                <a:solidFill>
                  <a:srgbClr val="00759E"/>
                </a:solidFill>
                <a:latin typeface="Arial" panose="020B0604020202020204" pitchFamily="34" charset="0"/>
                <a:cs typeface="Arial" panose="020B0604020202020204" pitchFamily="34" charset="0"/>
              </a:rPr>
              <a:t>Reinado: 10 de março de 1826 a 3 de maio de 1826</a:t>
            </a:r>
          </a:p>
        </p:txBody>
      </p:sp>
      <p:pic>
        <p:nvPicPr>
          <p:cNvPr id="44036" name="Picture 4" descr="Ficheiro:29- Imperatriz rainha D. Leopoldina.jpg"/>
          <p:cNvPicPr>
            <a:picLocks noChangeAspect="1" noChangeArrowheads="1"/>
          </p:cNvPicPr>
          <p:nvPr/>
        </p:nvPicPr>
        <p:blipFill>
          <a:blip r:embed="rId4" cstate="print"/>
          <a:srcRect/>
          <a:stretch>
            <a:fillRect/>
          </a:stretch>
        </p:blipFill>
        <p:spPr bwMode="auto">
          <a:xfrm>
            <a:off x="3563888" y="1279544"/>
            <a:ext cx="2232248" cy="2653818"/>
          </a:xfrm>
          <a:prstGeom prst="rect">
            <a:avLst/>
          </a:prstGeom>
          <a:noFill/>
        </p:spPr>
      </p:pic>
      <p:pic>
        <p:nvPicPr>
          <p:cNvPr id="44038" name="Picture 6" descr="http://upload.wikimedia.org/wikipedia/commons/1/15/An%C3%B4nimo_-_D._Am%C3%A9lia%2C_duquesa_de_Bragan%C3%A7a.JPG"/>
          <p:cNvPicPr>
            <a:picLocks noChangeAspect="1" noChangeArrowheads="1"/>
          </p:cNvPicPr>
          <p:nvPr/>
        </p:nvPicPr>
        <p:blipFill>
          <a:blip r:embed="rId5" cstate="print"/>
          <a:srcRect/>
          <a:stretch>
            <a:fillRect/>
          </a:stretch>
        </p:blipFill>
        <p:spPr bwMode="auto">
          <a:xfrm>
            <a:off x="6372201" y="1279544"/>
            <a:ext cx="2070380" cy="2664296"/>
          </a:xfrm>
          <a:prstGeom prst="rect">
            <a:avLst/>
          </a:prstGeom>
          <a:noFill/>
        </p:spPr>
      </p:pic>
      <p:sp>
        <p:nvSpPr>
          <p:cNvPr id="18" name="Rectângulo 17"/>
          <p:cNvSpPr/>
          <p:nvPr/>
        </p:nvSpPr>
        <p:spPr>
          <a:xfrm>
            <a:off x="3527884" y="3933056"/>
            <a:ext cx="2304256" cy="461665"/>
          </a:xfrm>
          <a:prstGeom prst="rect">
            <a:avLst/>
          </a:prstGeom>
        </p:spPr>
        <p:txBody>
          <a:bodyPr wrap="square">
            <a:spAutoFit/>
          </a:bodyPr>
          <a:lstStyle/>
          <a:p>
            <a:pPr algn="ctr"/>
            <a:r>
              <a:rPr lang="pt-PT" sz="1200" b="1" dirty="0">
                <a:solidFill>
                  <a:srgbClr val="00759E"/>
                </a:solidFill>
                <a:latin typeface="Arial" panose="020B0604020202020204" pitchFamily="34" charset="0"/>
                <a:cs typeface="Arial" panose="020B0604020202020204" pitchFamily="34" charset="0"/>
              </a:rPr>
              <a:t>D. Leopoldina de Habsburgo</a:t>
            </a:r>
            <a:endParaRPr lang="pt-PT" sz="1200" dirty="0">
              <a:solidFill>
                <a:srgbClr val="00759E"/>
              </a:solidFill>
              <a:latin typeface="Arial" panose="020B0604020202020204" pitchFamily="34" charset="0"/>
              <a:cs typeface="Arial" panose="020B0604020202020204" pitchFamily="34" charset="0"/>
            </a:endParaRPr>
          </a:p>
          <a:p>
            <a:pPr algn="ctr"/>
            <a:r>
              <a:rPr lang="pt-PT" sz="1200" dirty="0">
                <a:solidFill>
                  <a:srgbClr val="00759E"/>
                </a:solidFill>
                <a:latin typeface="Arial" panose="020B0604020202020204" pitchFamily="34" charset="0"/>
                <a:cs typeface="Arial" panose="020B0604020202020204" pitchFamily="34" charset="0"/>
              </a:rPr>
              <a:t> 1794 -1826</a:t>
            </a:r>
          </a:p>
        </p:txBody>
      </p:sp>
      <p:cxnSp>
        <p:nvCxnSpPr>
          <p:cNvPr id="21" name="Conexão recta 20"/>
          <p:cNvCxnSpPr/>
          <p:nvPr/>
        </p:nvCxnSpPr>
        <p:spPr>
          <a:xfrm>
            <a:off x="3203848" y="3290376"/>
            <a:ext cx="0" cy="20162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 name="Conexão recta 21"/>
          <p:cNvCxnSpPr/>
          <p:nvPr/>
        </p:nvCxnSpPr>
        <p:spPr>
          <a:xfrm>
            <a:off x="220312" y="5306600"/>
            <a:ext cx="6439921" cy="12311"/>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3" name="Rectângulo 22"/>
          <p:cNvSpPr/>
          <p:nvPr/>
        </p:nvSpPr>
        <p:spPr>
          <a:xfrm rot="10800000" flipV="1">
            <a:off x="107504" y="5359281"/>
            <a:ext cx="1675504" cy="246221"/>
          </a:xfrm>
          <a:prstGeom prst="rect">
            <a:avLst/>
          </a:prstGeom>
        </p:spPr>
        <p:txBody>
          <a:bodyPr wrap="square">
            <a:spAutoFit/>
          </a:bodyPr>
          <a:lstStyle/>
          <a:p>
            <a:pPr algn="ctr"/>
            <a:r>
              <a:rPr lang="pt-PT" sz="1000" b="1" dirty="0">
                <a:solidFill>
                  <a:srgbClr val="00759E"/>
                </a:solidFill>
                <a:latin typeface="Arial" panose="020B0604020202020204" pitchFamily="34" charset="0"/>
                <a:cs typeface="Arial" panose="020B0604020202020204" pitchFamily="34" charset="0"/>
              </a:rPr>
              <a:t>D. Maria II  de Portugal</a:t>
            </a:r>
          </a:p>
        </p:txBody>
      </p:sp>
      <p:sp>
        <p:nvSpPr>
          <p:cNvPr id="24" name="Rectângulo 23"/>
          <p:cNvSpPr/>
          <p:nvPr/>
        </p:nvSpPr>
        <p:spPr>
          <a:xfrm rot="10800000" flipV="1">
            <a:off x="4283969" y="5359280"/>
            <a:ext cx="1481306" cy="246221"/>
          </a:xfrm>
          <a:prstGeom prst="rect">
            <a:avLst/>
          </a:prstGeom>
        </p:spPr>
        <p:txBody>
          <a:bodyPr wrap="square">
            <a:spAutoFit/>
          </a:bodyPr>
          <a:lstStyle/>
          <a:p>
            <a:pPr algn="ctr"/>
            <a:r>
              <a:rPr lang="pt-PT" sz="1000" b="1" dirty="0">
                <a:solidFill>
                  <a:srgbClr val="00759E"/>
                </a:solidFill>
                <a:latin typeface="Arial" panose="020B0604020202020204" pitchFamily="34" charset="0"/>
                <a:cs typeface="Arial" panose="020B0604020202020204" pitchFamily="34" charset="0"/>
              </a:rPr>
              <a:t>D. Pedro II do Brasil</a:t>
            </a:r>
          </a:p>
        </p:txBody>
      </p:sp>
      <p:pic>
        <p:nvPicPr>
          <p:cNvPr id="25" name="Picture 6"/>
          <p:cNvPicPr>
            <a:picLocks noChangeAspect="1" noChangeArrowheads="1"/>
          </p:cNvPicPr>
          <p:nvPr/>
        </p:nvPicPr>
        <p:blipFill>
          <a:blip r:embed="rId6" cstate="print"/>
          <a:srcRect/>
          <a:stretch>
            <a:fillRect/>
          </a:stretch>
        </p:blipFill>
        <p:spPr bwMode="auto">
          <a:xfrm>
            <a:off x="737078" y="5738648"/>
            <a:ext cx="416356" cy="354648"/>
          </a:xfrm>
          <a:prstGeom prst="rect">
            <a:avLst/>
          </a:prstGeom>
          <a:noFill/>
          <a:ln w="9525">
            <a:noFill/>
            <a:miter lim="800000"/>
            <a:headEnd/>
            <a:tailEnd/>
          </a:ln>
        </p:spPr>
      </p:pic>
      <p:pic>
        <p:nvPicPr>
          <p:cNvPr id="26" name="Picture 6"/>
          <p:cNvPicPr>
            <a:picLocks noChangeAspect="1" noChangeArrowheads="1"/>
          </p:cNvPicPr>
          <p:nvPr/>
        </p:nvPicPr>
        <p:blipFill>
          <a:blip r:embed="rId6" cstate="print"/>
          <a:srcRect/>
          <a:stretch>
            <a:fillRect/>
          </a:stretch>
        </p:blipFill>
        <p:spPr bwMode="auto">
          <a:xfrm rot="21442801">
            <a:off x="4811629" y="5835504"/>
            <a:ext cx="425985" cy="160934"/>
          </a:xfrm>
          <a:prstGeom prst="rect">
            <a:avLst/>
          </a:prstGeom>
          <a:noFill/>
          <a:ln w="9525">
            <a:noFill/>
            <a:miter lim="800000"/>
            <a:headEnd/>
            <a:tailEnd/>
          </a:ln>
        </p:spPr>
      </p:pic>
      <p:sp>
        <p:nvSpPr>
          <p:cNvPr id="29" name="Rectângulo 28"/>
          <p:cNvSpPr/>
          <p:nvPr/>
        </p:nvSpPr>
        <p:spPr>
          <a:xfrm rot="10800000" flipV="1">
            <a:off x="5508105" y="4700338"/>
            <a:ext cx="1152128" cy="246221"/>
          </a:xfrm>
          <a:prstGeom prst="rect">
            <a:avLst/>
          </a:prstGeom>
        </p:spPr>
        <p:txBody>
          <a:bodyPr wrap="square">
            <a:spAutoFit/>
          </a:bodyPr>
          <a:lstStyle/>
          <a:p>
            <a:pPr algn="ctr"/>
            <a:r>
              <a:rPr lang="pt-PT" sz="1000" b="1" dirty="0">
                <a:solidFill>
                  <a:srgbClr val="00759E"/>
                </a:solidFill>
                <a:latin typeface="Arial" panose="020B0604020202020204" pitchFamily="34" charset="0"/>
                <a:cs typeface="Arial" panose="020B0604020202020204" pitchFamily="34" charset="0"/>
              </a:rPr>
              <a:t>Maria Amélia</a:t>
            </a:r>
          </a:p>
        </p:txBody>
      </p:sp>
      <p:sp>
        <p:nvSpPr>
          <p:cNvPr id="31" name="Rectângulo 30"/>
          <p:cNvSpPr/>
          <p:nvPr/>
        </p:nvSpPr>
        <p:spPr>
          <a:xfrm>
            <a:off x="6300192" y="3943840"/>
            <a:ext cx="2304256" cy="461665"/>
          </a:xfrm>
          <a:prstGeom prst="rect">
            <a:avLst/>
          </a:prstGeom>
        </p:spPr>
        <p:txBody>
          <a:bodyPr wrap="square">
            <a:spAutoFit/>
          </a:bodyPr>
          <a:lstStyle/>
          <a:p>
            <a:pPr algn="ctr"/>
            <a:r>
              <a:rPr lang="fr-FR" sz="1200" b="1" dirty="0">
                <a:solidFill>
                  <a:srgbClr val="00759E"/>
                </a:solidFill>
                <a:latin typeface="Arial" panose="020B0604020202020204" pitchFamily="34" charset="0"/>
                <a:cs typeface="Arial" panose="020B0604020202020204" pitchFamily="34" charset="0"/>
              </a:rPr>
              <a:t>D. Amélia de Beauharnais</a:t>
            </a:r>
            <a:r>
              <a:rPr lang="fr-FR" sz="1200" dirty="0">
                <a:solidFill>
                  <a:srgbClr val="00759E"/>
                </a:solidFill>
                <a:latin typeface="Arial" panose="020B0604020202020204" pitchFamily="34" charset="0"/>
                <a:cs typeface="Arial" panose="020B0604020202020204" pitchFamily="34" charset="0"/>
              </a:rPr>
              <a:t> </a:t>
            </a:r>
          </a:p>
          <a:p>
            <a:pPr algn="ctr"/>
            <a:r>
              <a:rPr lang="fr-FR" sz="1200" dirty="0">
                <a:solidFill>
                  <a:srgbClr val="00759E"/>
                </a:solidFill>
                <a:latin typeface="Arial" panose="020B0604020202020204" pitchFamily="34" charset="0"/>
                <a:cs typeface="Arial" panose="020B0604020202020204" pitchFamily="34" charset="0"/>
              </a:rPr>
              <a:t>1812-1873</a:t>
            </a:r>
            <a:endParaRPr lang="pt-PT" sz="1200" dirty="0">
              <a:solidFill>
                <a:srgbClr val="00759E"/>
              </a:solidFill>
              <a:latin typeface="Arial" panose="020B0604020202020204" pitchFamily="34" charset="0"/>
              <a:cs typeface="Arial" panose="020B0604020202020204" pitchFamily="34" charset="0"/>
            </a:endParaRPr>
          </a:p>
        </p:txBody>
      </p:sp>
      <p:sp>
        <p:nvSpPr>
          <p:cNvPr id="28" name="CaixaDeTexto 27"/>
          <p:cNvSpPr txBox="1"/>
          <p:nvPr/>
        </p:nvSpPr>
        <p:spPr>
          <a:xfrm>
            <a:off x="611560" y="-1035496"/>
            <a:ext cx="6724661" cy="369332"/>
          </a:xfrm>
          <a:prstGeom prst="rect">
            <a:avLst/>
          </a:prstGeom>
          <a:noFill/>
        </p:spPr>
        <p:txBody>
          <a:bodyPr wrap="none" rtlCol="0">
            <a:spAutoFit/>
          </a:bodyPr>
          <a:lstStyle/>
          <a:p>
            <a:r>
              <a:rPr lang="pt-PT" dirty="0">
                <a:solidFill>
                  <a:srgbClr val="C00000"/>
                </a:solidFill>
              </a:rPr>
              <a:t>Marcar na imagem do rei ponto de ligação para o diapositivo seguinte </a:t>
            </a:r>
          </a:p>
        </p:txBody>
      </p:sp>
      <p:sp>
        <p:nvSpPr>
          <p:cNvPr id="32" name="Rectângulo 31"/>
          <p:cNvSpPr/>
          <p:nvPr/>
        </p:nvSpPr>
        <p:spPr>
          <a:xfrm rot="10800000" flipV="1">
            <a:off x="1803580" y="5359281"/>
            <a:ext cx="833235" cy="246221"/>
          </a:xfrm>
          <a:prstGeom prst="rect">
            <a:avLst/>
          </a:prstGeom>
        </p:spPr>
        <p:txBody>
          <a:bodyPr wrap="square">
            <a:spAutoFit/>
          </a:bodyPr>
          <a:lstStyle/>
          <a:p>
            <a:pPr algn="ctr"/>
            <a:r>
              <a:rPr lang="pt-PT" sz="1000" b="1" dirty="0">
                <a:solidFill>
                  <a:srgbClr val="00759E"/>
                </a:solidFill>
                <a:latin typeface="Arial" panose="020B0604020202020204" pitchFamily="34" charset="0"/>
                <a:cs typeface="Arial" panose="020B0604020202020204" pitchFamily="34" charset="0"/>
              </a:rPr>
              <a:t>Januária</a:t>
            </a:r>
          </a:p>
        </p:txBody>
      </p:sp>
      <p:sp>
        <p:nvSpPr>
          <p:cNvPr id="34" name="Rectângulo 33"/>
          <p:cNvSpPr/>
          <p:nvPr/>
        </p:nvSpPr>
        <p:spPr>
          <a:xfrm rot="10800000" flipV="1">
            <a:off x="2627785" y="5359281"/>
            <a:ext cx="740653" cy="246221"/>
          </a:xfrm>
          <a:prstGeom prst="rect">
            <a:avLst/>
          </a:prstGeom>
        </p:spPr>
        <p:txBody>
          <a:bodyPr wrap="square">
            <a:spAutoFit/>
          </a:bodyPr>
          <a:lstStyle/>
          <a:p>
            <a:pPr algn="ctr"/>
            <a:r>
              <a:rPr lang="pt-PT" sz="1000" b="1" dirty="0">
                <a:solidFill>
                  <a:srgbClr val="00759E"/>
                </a:solidFill>
                <a:latin typeface="Arial" panose="020B0604020202020204" pitchFamily="34" charset="0"/>
                <a:cs typeface="Arial" panose="020B0604020202020204" pitchFamily="34" charset="0"/>
              </a:rPr>
              <a:t>Paula</a:t>
            </a:r>
          </a:p>
        </p:txBody>
      </p:sp>
      <p:sp>
        <p:nvSpPr>
          <p:cNvPr id="35" name="Rectângulo 34"/>
          <p:cNvSpPr/>
          <p:nvPr/>
        </p:nvSpPr>
        <p:spPr>
          <a:xfrm rot="10800000" flipV="1">
            <a:off x="3419873" y="5359084"/>
            <a:ext cx="833235" cy="246221"/>
          </a:xfrm>
          <a:prstGeom prst="rect">
            <a:avLst/>
          </a:prstGeom>
        </p:spPr>
        <p:txBody>
          <a:bodyPr wrap="square">
            <a:spAutoFit/>
          </a:bodyPr>
          <a:lstStyle/>
          <a:p>
            <a:pPr algn="ctr"/>
            <a:r>
              <a:rPr lang="pt-PT" sz="1000" b="1" dirty="0">
                <a:solidFill>
                  <a:srgbClr val="00759E"/>
                </a:solidFill>
                <a:latin typeface="Arial" panose="020B0604020202020204" pitchFamily="34" charset="0"/>
                <a:cs typeface="Arial" panose="020B0604020202020204" pitchFamily="34" charset="0"/>
              </a:rPr>
              <a:t>Francisca</a:t>
            </a:r>
          </a:p>
        </p:txBody>
      </p:sp>
      <p:sp>
        <p:nvSpPr>
          <p:cNvPr id="36" name="Rectângulo 35"/>
          <p:cNvSpPr/>
          <p:nvPr/>
        </p:nvSpPr>
        <p:spPr>
          <a:xfrm rot="10800000" flipV="1">
            <a:off x="5652121" y="5359084"/>
            <a:ext cx="1296143" cy="246221"/>
          </a:xfrm>
          <a:prstGeom prst="rect">
            <a:avLst/>
          </a:prstGeom>
        </p:spPr>
        <p:txBody>
          <a:bodyPr wrap="square">
            <a:spAutoFit/>
          </a:bodyPr>
          <a:lstStyle/>
          <a:p>
            <a:pPr algn="ctr"/>
            <a:r>
              <a:rPr lang="pt-PT" sz="1000" dirty="0">
                <a:solidFill>
                  <a:srgbClr val="00759E"/>
                </a:solidFill>
                <a:latin typeface="Arial" panose="020B0604020202020204" pitchFamily="34" charset="0"/>
                <a:cs typeface="Arial" panose="020B0604020202020204" pitchFamily="34" charset="0"/>
              </a:rPr>
              <a:t>entre outros</a:t>
            </a:r>
          </a:p>
        </p:txBody>
      </p:sp>
      <p:grpSp>
        <p:nvGrpSpPr>
          <p:cNvPr id="38" name="Group 37"/>
          <p:cNvGrpSpPr/>
          <p:nvPr/>
        </p:nvGrpSpPr>
        <p:grpSpPr>
          <a:xfrm>
            <a:off x="2818880" y="3786191"/>
            <a:ext cx="224265" cy="224265"/>
            <a:chOff x="1660508" y="1280302"/>
            <a:chExt cx="224265" cy="224265"/>
          </a:xfrm>
        </p:grpSpPr>
        <p:sp>
          <p:nvSpPr>
            <p:cNvPr id="39" name="Oval 38"/>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 name="Picture 9" descr="pixel_hand.png">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pic>
        <p:nvPicPr>
          <p:cNvPr id="41"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2282"/>
            <a:ext cx="9144000" cy="649224"/>
          </a:xfrm>
          <a:prstGeom prst="rect">
            <a:avLst/>
          </a:prstGeom>
        </p:spPr>
      </p:pic>
      <p:sp>
        <p:nvSpPr>
          <p:cNvPr id="37" name="Right Arrow 10">
            <a:hlinkClick r:id="rId10" action="ppaction://hlinksldjump"/>
          </p:cNvPr>
          <p:cNvSpPr/>
          <p:nvPr/>
        </p:nvSpPr>
        <p:spPr>
          <a:xfrm>
            <a:off x="7853272" y="6165304"/>
            <a:ext cx="1039208" cy="603444"/>
          </a:xfrm>
          <a:prstGeom prst="rightArrow">
            <a:avLst/>
          </a:prstGeom>
          <a:solidFill>
            <a:srgbClr val="008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bg1"/>
                </a:solidFill>
                <a:latin typeface="Arial" panose="020B0604020202020204" pitchFamily="34" charset="0"/>
                <a:cs typeface="Arial" panose="020B0604020202020204" pitchFamily="34" charset="0"/>
              </a:rPr>
              <a:t>VOLTAR</a:t>
            </a:r>
          </a:p>
        </p:txBody>
      </p:sp>
      <p:pic>
        <p:nvPicPr>
          <p:cNvPr id="42" name="Picture 2" descr="C:\Users\JOAO\Desktop\PPT Genealogia para V1\Árvore - Imagens Organizadas\20135306_MAN_P1_DD00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02867" y="2841409"/>
            <a:ext cx="444937" cy="32473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Users\JOAO\Desktop\PPT Genealogia para V1\Árvore - Imagens Organizadas\20135306_MAN_P1_DD00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68086" y="2841409"/>
            <a:ext cx="444937" cy="324738"/>
          </a:xfrm>
          <a:prstGeom prst="rect">
            <a:avLst/>
          </a:prstGeom>
          <a:noFill/>
          <a:extLst>
            <a:ext uri="{909E8E84-426E-40DD-AFC4-6F175D3DCCD1}">
              <a14:hiddenFill xmlns:a14="http://schemas.microsoft.com/office/drawing/2010/main">
                <a:solidFill>
                  <a:srgbClr val="FFFFFF"/>
                </a:solidFill>
              </a14:hiddenFill>
            </a:ext>
          </a:extLst>
        </p:spPr>
      </p:pic>
      <p:cxnSp>
        <p:nvCxnSpPr>
          <p:cNvPr id="44" name="Conexão recta 43"/>
          <p:cNvCxnSpPr/>
          <p:nvPr/>
        </p:nvCxnSpPr>
        <p:spPr>
          <a:xfrm>
            <a:off x="6090554" y="3214687"/>
            <a:ext cx="0" cy="146781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5" name="Conexão recta 44"/>
          <p:cNvCxnSpPr/>
          <p:nvPr/>
        </p:nvCxnSpPr>
        <p:spPr>
          <a:xfrm>
            <a:off x="5603060" y="4688201"/>
            <a:ext cx="985164" cy="0"/>
          </a:xfrm>
          <a:prstGeom prst="line">
            <a:avLst/>
          </a:prstGeom>
          <a:ln w="19050"/>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nodeType="after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fade">
                                      <p:cBhvr>
                                        <p:cTn id="7" dur="500"/>
                                        <p:tgtEl>
                                          <p:spTgt spid="440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036"/>
                                        </p:tgtEl>
                                        <p:attrNameLst>
                                          <p:attrName>style.visibility</p:attrName>
                                        </p:attrNameLst>
                                      </p:cBhvr>
                                      <p:to>
                                        <p:strVal val="visible"/>
                                      </p:to>
                                    </p:set>
                                    <p:animEffect transition="in" filter="fade">
                                      <p:cBhvr>
                                        <p:cTn id="19" dur="500"/>
                                        <p:tgtEl>
                                          <p:spTgt spid="44036"/>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44038"/>
                                        </p:tgtEl>
                                        <p:attrNameLst>
                                          <p:attrName>style.visibility</p:attrName>
                                        </p:attrNameLst>
                                      </p:cBhvr>
                                      <p:to>
                                        <p:strVal val="visible"/>
                                      </p:to>
                                    </p:set>
                                    <p:animEffect transition="in" filter="fade">
                                      <p:cBhvr>
                                        <p:cTn id="27" dur="500"/>
                                        <p:tgtEl>
                                          <p:spTgt spid="44038"/>
                                        </p:tgtEl>
                                      </p:cBhvr>
                                    </p:animEffect>
                                  </p:childTnLst>
                                </p:cTn>
                              </p:par>
                            </p:childTnLst>
                          </p:cTn>
                        </p:par>
                        <p:par>
                          <p:cTn id="28" fill="hold">
                            <p:stCondLst>
                              <p:cond delay="3500"/>
                            </p:stCondLst>
                            <p:childTnLst>
                              <p:par>
                                <p:cTn id="29" presetID="10" presetClass="entr" presetSubtype="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childTnLst>
                          </p:cTn>
                        </p:par>
                        <p:par>
                          <p:cTn id="32" fill="hold">
                            <p:stCondLst>
                              <p:cond delay="4000"/>
                            </p:stCondLst>
                            <p:childTnLst>
                              <p:par>
                                <p:cTn id="33" presetID="10" presetClass="entr" presetSubtype="0" fill="hold" nodeType="after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500"/>
                                        <p:tgtEl>
                                          <p:spTgt spid="42"/>
                                        </p:tgtEl>
                                      </p:cBhvr>
                                    </p:animEffect>
                                  </p:childTnLst>
                                </p:cTn>
                              </p:par>
                            </p:childTnLst>
                          </p:cTn>
                        </p:par>
                        <p:par>
                          <p:cTn id="36" fill="hold">
                            <p:stCondLst>
                              <p:cond delay="4500"/>
                            </p:stCondLst>
                            <p:childTnLst>
                              <p:par>
                                <p:cTn id="37" presetID="10"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par>
                          <p:cTn id="40" fill="hold">
                            <p:stCondLst>
                              <p:cond delay="5000"/>
                            </p:stCondLst>
                            <p:childTnLst>
                              <p:par>
                                <p:cTn id="41" presetID="10" presetClass="entr" presetSubtype="0"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par>
                          <p:cTn id="44" fill="hold">
                            <p:stCondLst>
                              <p:cond delay="5500"/>
                            </p:stCondLst>
                            <p:childTnLst>
                              <p:par>
                                <p:cTn id="45" presetID="10" presetClass="entr" presetSubtype="0"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10" presetClass="entr" presetSubtype="0"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childTnLst>
                          </p:cTn>
                        </p:par>
                        <p:par>
                          <p:cTn id="51" fill="hold">
                            <p:stCondLst>
                              <p:cond delay="6000"/>
                            </p:stCondLst>
                            <p:childTnLst>
                              <p:par>
                                <p:cTn id="52" presetID="10" presetClass="entr" presetSubtype="0" fill="hold" grpId="0" nodeType="after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500"/>
                                        <p:tgtEl>
                                          <p:spTgt spid="32"/>
                                        </p:tgtEl>
                                      </p:cBhvr>
                                    </p:animEffect>
                                  </p:childTnLst>
                                </p:cTn>
                              </p:par>
                            </p:childTnLst>
                          </p:cTn>
                        </p:par>
                        <p:par>
                          <p:cTn id="55" fill="hold">
                            <p:stCondLst>
                              <p:cond delay="6500"/>
                            </p:stCondLst>
                            <p:childTnLst>
                              <p:par>
                                <p:cTn id="56" presetID="10" presetClass="entr" presetSubtype="0" fill="hold" grpId="0" nodeType="after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childTnLst>
                          </p:cTn>
                        </p:par>
                        <p:par>
                          <p:cTn id="59" fill="hold">
                            <p:stCondLst>
                              <p:cond delay="7000"/>
                            </p:stCondLst>
                            <p:childTnLst>
                              <p:par>
                                <p:cTn id="60" presetID="10" presetClass="entr" presetSubtype="0" fill="hold" grpId="0" nodeType="after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500"/>
                                        <p:tgtEl>
                                          <p:spTgt spid="35"/>
                                        </p:tgtEl>
                                      </p:cBhvr>
                                    </p:animEffect>
                                  </p:childTnLst>
                                </p:cTn>
                              </p:par>
                            </p:childTnLst>
                          </p:cTn>
                        </p:par>
                        <p:par>
                          <p:cTn id="63" fill="hold">
                            <p:stCondLst>
                              <p:cond delay="7500"/>
                            </p:stCondLst>
                            <p:childTnLst>
                              <p:par>
                                <p:cTn id="64" presetID="10" presetClass="entr" presetSubtype="0" fill="hold" grpId="0"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500"/>
                                        <p:tgtEl>
                                          <p:spTgt spid="24"/>
                                        </p:tgtEl>
                                      </p:cBhvr>
                                    </p:animEffect>
                                  </p:childTnLst>
                                </p:cTn>
                              </p:par>
                              <p:par>
                                <p:cTn id="67" presetID="10" presetClass="entr" presetSubtype="0" fill="hold"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fade">
                                      <p:cBhvr>
                                        <p:cTn id="69" dur="500"/>
                                        <p:tgtEl>
                                          <p:spTgt spid="26"/>
                                        </p:tgtEl>
                                      </p:cBhvr>
                                    </p:animEffect>
                                  </p:childTnLst>
                                </p:cTn>
                              </p:par>
                            </p:childTnLst>
                          </p:cTn>
                        </p:par>
                        <p:par>
                          <p:cTn id="70" fill="hold">
                            <p:stCondLst>
                              <p:cond delay="8000"/>
                            </p:stCondLst>
                            <p:childTnLst>
                              <p:par>
                                <p:cTn id="71" presetID="10" presetClass="entr" presetSubtype="0" fill="hold" grpId="0" nodeType="after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500"/>
                                        <p:tgtEl>
                                          <p:spTgt spid="36"/>
                                        </p:tgtEl>
                                      </p:cBhvr>
                                    </p:animEffect>
                                  </p:childTnLst>
                                </p:cTn>
                              </p:par>
                            </p:childTnLst>
                          </p:cTn>
                        </p:par>
                        <p:par>
                          <p:cTn id="74" fill="hold">
                            <p:stCondLst>
                              <p:cond delay="8500"/>
                            </p:stCondLst>
                            <p:childTnLst>
                              <p:par>
                                <p:cTn id="75" presetID="10" presetClass="entr" presetSubtype="0" fill="hold" nodeType="after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500"/>
                                        <p:tgtEl>
                                          <p:spTgt spid="43"/>
                                        </p:tgtEl>
                                      </p:cBhvr>
                                    </p:animEffect>
                                  </p:childTnLst>
                                </p:cTn>
                              </p:par>
                            </p:childTnLst>
                          </p:cTn>
                        </p:par>
                        <p:par>
                          <p:cTn id="78" fill="hold">
                            <p:stCondLst>
                              <p:cond delay="9000"/>
                            </p:stCondLst>
                            <p:childTnLst>
                              <p:par>
                                <p:cTn id="79" presetID="10" presetClass="entr" presetSubtype="0" fill="hold" nodeType="afterEffect">
                                  <p:stCondLst>
                                    <p:cond delay="0"/>
                                  </p:stCondLst>
                                  <p:childTnLst>
                                    <p:set>
                                      <p:cBhvr>
                                        <p:cTn id="80" dur="1" fill="hold">
                                          <p:stCondLst>
                                            <p:cond delay="0"/>
                                          </p:stCondLst>
                                        </p:cTn>
                                        <p:tgtEl>
                                          <p:spTgt spid="44"/>
                                        </p:tgtEl>
                                        <p:attrNameLst>
                                          <p:attrName>style.visibility</p:attrName>
                                        </p:attrNameLst>
                                      </p:cBhvr>
                                      <p:to>
                                        <p:strVal val="visible"/>
                                      </p:to>
                                    </p:set>
                                    <p:animEffect transition="in" filter="fade">
                                      <p:cBhvr>
                                        <p:cTn id="81" dur="500"/>
                                        <p:tgtEl>
                                          <p:spTgt spid="44"/>
                                        </p:tgtEl>
                                      </p:cBhvr>
                                    </p:animEffect>
                                  </p:childTnLst>
                                </p:cTn>
                              </p:par>
                            </p:childTnLst>
                          </p:cTn>
                        </p:par>
                        <p:par>
                          <p:cTn id="82" fill="hold">
                            <p:stCondLst>
                              <p:cond delay="9500"/>
                            </p:stCondLst>
                            <p:childTnLst>
                              <p:par>
                                <p:cTn id="83" presetID="10" presetClass="entr" presetSubtype="0" fill="hold" nodeType="afterEffect">
                                  <p:stCondLst>
                                    <p:cond delay="0"/>
                                  </p:stCondLst>
                                  <p:childTnLst>
                                    <p:set>
                                      <p:cBhvr>
                                        <p:cTn id="84" dur="1" fill="hold">
                                          <p:stCondLst>
                                            <p:cond delay="0"/>
                                          </p:stCondLst>
                                        </p:cTn>
                                        <p:tgtEl>
                                          <p:spTgt spid="45"/>
                                        </p:tgtEl>
                                        <p:attrNameLst>
                                          <p:attrName>style.visibility</p:attrName>
                                        </p:attrNameLst>
                                      </p:cBhvr>
                                      <p:to>
                                        <p:strVal val="visible"/>
                                      </p:to>
                                    </p:set>
                                    <p:animEffect transition="in" filter="fade">
                                      <p:cBhvr>
                                        <p:cTn id="85" dur="500"/>
                                        <p:tgtEl>
                                          <p:spTgt spid="45"/>
                                        </p:tgtEl>
                                      </p:cBhvr>
                                    </p:animEffect>
                                  </p:childTnLst>
                                </p:cTn>
                              </p:par>
                            </p:childTnLst>
                          </p:cTn>
                        </p:par>
                        <p:par>
                          <p:cTn id="86" fill="hold">
                            <p:stCondLst>
                              <p:cond delay="10000"/>
                            </p:stCondLst>
                            <p:childTnLst>
                              <p:par>
                                <p:cTn id="87" presetID="10" presetClass="entr" presetSubtype="0" fill="hold" grpId="0" nodeType="afterEffect">
                                  <p:stCondLst>
                                    <p:cond delay="0"/>
                                  </p:stCondLst>
                                  <p:childTnLst>
                                    <p:set>
                                      <p:cBhvr>
                                        <p:cTn id="88" dur="1" fill="hold">
                                          <p:stCondLst>
                                            <p:cond delay="0"/>
                                          </p:stCondLst>
                                        </p:cTn>
                                        <p:tgtEl>
                                          <p:spTgt spid="29"/>
                                        </p:tgtEl>
                                        <p:attrNameLst>
                                          <p:attrName>style.visibility</p:attrName>
                                        </p:attrNameLst>
                                      </p:cBhvr>
                                      <p:to>
                                        <p:strVal val="visible"/>
                                      </p:to>
                                    </p:set>
                                    <p:animEffect transition="in" filter="fade">
                                      <p:cBhvr>
                                        <p:cTn id="89" dur="500"/>
                                        <p:tgtEl>
                                          <p:spTgt spid="29"/>
                                        </p:tgtEl>
                                      </p:cBhvr>
                                    </p:animEffect>
                                  </p:childTnLst>
                                </p:cTn>
                              </p:par>
                            </p:childTnLst>
                          </p:cTn>
                        </p:par>
                        <p:par>
                          <p:cTn id="90" fill="hold">
                            <p:stCondLst>
                              <p:cond delay="10500"/>
                            </p:stCondLst>
                            <p:childTnLst>
                              <p:par>
                                <p:cTn id="91" presetID="10" presetClass="entr" presetSubtype="0" fill="hold" grpId="0" nodeType="afterEffect">
                                  <p:stCondLst>
                                    <p:cond delay="0"/>
                                  </p:stCondLst>
                                  <p:childTnLst>
                                    <p:set>
                                      <p:cBhvr>
                                        <p:cTn id="92" dur="1" fill="hold">
                                          <p:stCondLst>
                                            <p:cond delay="0"/>
                                          </p:stCondLst>
                                        </p:cTn>
                                        <p:tgtEl>
                                          <p:spTgt spid="37"/>
                                        </p:tgtEl>
                                        <p:attrNameLst>
                                          <p:attrName>style.visibility</p:attrName>
                                        </p:attrNameLst>
                                      </p:cBhvr>
                                      <p:to>
                                        <p:strVal val="visible"/>
                                      </p:to>
                                    </p:set>
                                    <p:animEffect transition="in" filter="fade">
                                      <p:cBhvr>
                                        <p:cTn id="9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P spid="23" grpId="0"/>
      <p:bldP spid="24" grpId="0"/>
      <p:bldP spid="29" grpId="0"/>
      <p:bldP spid="31" grpId="0"/>
      <p:bldP spid="32" grpId="0"/>
      <p:bldP spid="34" grpId="0"/>
      <p:bldP spid="35" grpId="0"/>
      <p:bldP spid="36" grpId="0"/>
      <p:bldP spid="37"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82"/>
            <a:ext cx="9144000" cy="649224"/>
          </a:xfrm>
          <a:prstGeom prst="rect">
            <a:avLst/>
          </a:prstGeom>
        </p:spPr>
      </p:pic>
      <p:sp>
        <p:nvSpPr>
          <p:cNvPr id="12" name="Rectângulo 11"/>
          <p:cNvSpPr/>
          <p:nvPr/>
        </p:nvSpPr>
        <p:spPr>
          <a:xfrm>
            <a:off x="482505" y="1196752"/>
            <a:ext cx="6337459" cy="812530"/>
          </a:xfrm>
          <a:prstGeom prst="rect">
            <a:avLst/>
          </a:prstGeom>
          <a:solidFill>
            <a:srgbClr val="9ED4E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wrap="square">
            <a:spAutoFit/>
          </a:bodyPr>
          <a:lstStyle/>
          <a:p>
            <a:pPr marL="342900" lvl="0" indent="-342900" algn="just">
              <a:spcBef>
                <a:spcPct val="20000"/>
              </a:spcBef>
            </a:pPr>
            <a:r>
              <a:rPr lang="pt-PT" sz="1200" b="1" dirty="0">
                <a:solidFill>
                  <a:srgbClr val="00759E"/>
                </a:solidFill>
                <a:latin typeface="Arial" panose="020B0604020202020204" pitchFamily="34" charset="0"/>
                <a:cs typeface="Arial" panose="020B0604020202020204" pitchFamily="34" charset="0"/>
              </a:rPr>
              <a:t>COGNOME      </a:t>
            </a:r>
          </a:p>
          <a:p>
            <a:pPr marL="342900" lvl="0" indent="-342900" algn="just">
              <a:spcBef>
                <a:spcPct val="20000"/>
              </a:spcBef>
            </a:pPr>
            <a:endParaRPr lang="pt-PT" sz="500" b="1" dirty="0">
              <a:solidFill>
                <a:srgbClr val="00759E"/>
              </a:solidFill>
              <a:latin typeface="Arial" panose="020B0604020202020204" pitchFamily="34" charset="0"/>
              <a:cs typeface="Arial" panose="020B0604020202020204" pitchFamily="34" charset="0"/>
            </a:endParaRPr>
          </a:p>
          <a:p>
            <a:pPr marL="342900" lvl="0" indent="-342900" algn="just">
              <a:spcBef>
                <a:spcPct val="20000"/>
              </a:spcBef>
            </a:pPr>
            <a:r>
              <a:rPr lang="pt-PT" sz="1200" b="1" dirty="0">
                <a:solidFill>
                  <a:schemeClr val="tx1"/>
                </a:solidFill>
                <a:latin typeface="Arial" panose="020B0604020202020204" pitchFamily="34" charset="0"/>
                <a:cs typeface="Arial" panose="020B0604020202020204" pitchFamily="34" charset="0"/>
              </a:rPr>
              <a:t>D. Pedro IV foi cognominado </a:t>
            </a:r>
            <a:r>
              <a:rPr lang="pt-PT" sz="1200" b="1" i="1" dirty="0">
                <a:solidFill>
                  <a:schemeClr val="tx1"/>
                </a:solidFill>
                <a:latin typeface="Arial" panose="020B0604020202020204" pitchFamily="34" charset="0"/>
                <a:cs typeface="Arial" panose="020B0604020202020204" pitchFamily="34" charset="0"/>
              </a:rPr>
              <a:t>o Rei Soldado </a:t>
            </a:r>
            <a:r>
              <a:rPr lang="pt-PT" sz="1200" b="1" dirty="0">
                <a:solidFill>
                  <a:schemeClr val="tx1"/>
                </a:solidFill>
                <a:latin typeface="Arial" panose="020B0604020202020204" pitchFamily="34" charset="0"/>
                <a:cs typeface="Arial" panose="020B0604020202020204" pitchFamily="34" charset="0"/>
              </a:rPr>
              <a:t>pelo seu espírito combativo e pela forma</a:t>
            </a:r>
          </a:p>
          <a:p>
            <a:pPr marL="342900" lvl="0" indent="-342900" algn="just">
              <a:spcBef>
                <a:spcPct val="20000"/>
              </a:spcBef>
            </a:pPr>
            <a:r>
              <a:rPr lang="pt-PT" sz="1200" b="1" dirty="0">
                <a:solidFill>
                  <a:schemeClr val="tx1"/>
                </a:solidFill>
                <a:latin typeface="Arial" panose="020B0604020202020204" pitchFamily="34" charset="0"/>
                <a:cs typeface="Arial" panose="020B0604020202020204" pitchFamily="34" charset="0"/>
              </a:rPr>
              <a:t>como defendeu os direitos de sua filha, D. Maria II, ao trono de Portugal.</a:t>
            </a:r>
          </a:p>
        </p:txBody>
      </p:sp>
      <p:sp>
        <p:nvSpPr>
          <p:cNvPr id="13" name="CaixaDeTexto 12"/>
          <p:cNvSpPr txBox="1"/>
          <p:nvPr/>
        </p:nvSpPr>
        <p:spPr>
          <a:xfrm>
            <a:off x="482504" y="2306254"/>
            <a:ext cx="6337459" cy="2677656"/>
          </a:xfrm>
          <a:prstGeom prst="rect">
            <a:avLst/>
          </a:prstGeom>
          <a:solidFill>
            <a:srgbClr val="FAC966"/>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pt-PT" sz="1200" b="1" dirty="0">
                <a:solidFill>
                  <a:srgbClr val="C00000"/>
                </a:solidFill>
                <a:latin typeface="Arial" panose="020B0604020202020204" pitchFamily="34" charset="0"/>
                <a:cs typeface="Arial" panose="020B0604020202020204" pitchFamily="34" charset="0"/>
              </a:rPr>
              <a:t>ATUAÇÃO / FACTOS</a:t>
            </a:r>
          </a:p>
          <a:p>
            <a:endParaRPr lang="pt-PT" sz="1200" b="1"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Outorgou  uma Carta  Constitucional, em substituição da Constituição de 1822.</a:t>
            </a: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Primeiro imperador do Brasil, cuja independência encabeçou, D. Pedro IV abdicou do trono português a favor D. Maria da Glória (D. Maria II).</a:t>
            </a: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Posteriormente, abdicou do trono imperial em favor de seu filho, D. Pedro, e regressou à Europa, a fim de  recuperar o trono português, ocupado por seu irmão, D. Miguel.</a:t>
            </a: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De espírito liberal, destruiu as estruturas do Antigo Regime, através da reforma legislativa elaborada por Mouzinho da Silveira.</a:t>
            </a: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Em 1831, desembarcou perto do Porto, cidade onde se aquartelou, resistindo ao cerco miguelista. Saiu vitorioso da  Guerra Civil (1834). </a:t>
            </a: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Fez aclamar a filha como rainha, restaurou a Carta Constitucional e governou, como regente, até morrer, poucos meses depois, com apenas 35 anos.</a:t>
            </a:r>
          </a:p>
        </p:txBody>
      </p:sp>
      <p:sp>
        <p:nvSpPr>
          <p:cNvPr id="14" name="CaixaDeTexto 13"/>
          <p:cNvSpPr txBox="1"/>
          <p:nvPr/>
        </p:nvSpPr>
        <p:spPr>
          <a:xfrm>
            <a:off x="482505" y="5373216"/>
            <a:ext cx="6337459" cy="1015663"/>
          </a:xfrm>
          <a:prstGeom prst="rect">
            <a:avLst/>
          </a:prstGeom>
          <a:solidFill>
            <a:srgbClr val="D5781B"/>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buNone/>
            </a:pPr>
            <a:r>
              <a:rPr lang="pt-PT" sz="1200" b="1" dirty="0">
                <a:solidFill>
                  <a:srgbClr val="002060"/>
                </a:solidFill>
                <a:latin typeface="Arial" panose="020B0604020202020204" pitchFamily="34" charset="0"/>
                <a:cs typeface="Arial" panose="020B0604020202020204" pitchFamily="34" charset="0"/>
              </a:rPr>
              <a:t>PECULIARIDADES / CURIOSIDADES</a:t>
            </a:r>
          </a:p>
          <a:p>
            <a:pPr algn="just">
              <a:buNone/>
            </a:pPr>
            <a:endParaRPr lang="pt-PT" sz="1200" b="1" dirty="0">
              <a:solidFill>
                <a:schemeClr val="bg1"/>
              </a:solidFill>
              <a:latin typeface="Arial" panose="020B0604020202020204" pitchFamily="34" charset="0"/>
              <a:cs typeface="Arial" panose="020B0604020202020204" pitchFamily="34" charset="0"/>
            </a:endParaRPr>
          </a:p>
          <a:p>
            <a:pPr algn="just"/>
            <a:r>
              <a:rPr lang="pt-PT" sz="1200" b="1" dirty="0">
                <a:solidFill>
                  <a:schemeClr val="tx1"/>
                </a:solidFill>
                <a:latin typeface="Arial" panose="020B0604020202020204" pitchFamily="34" charset="0"/>
                <a:cs typeface="Arial" panose="020B0604020202020204" pitchFamily="34" charset="0"/>
              </a:rPr>
              <a:t>Em reconhecimento do apoio prestado, deixou o coração à cidade do Porto, onde ainda se encontra, depositado na Igreja da Lapa. Também em homenagem à resistência da cidade ao cerco miguelista, concedeu-lhe o título de </a:t>
            </a:r>
            <a:r>
              <a:rPr lang="pt-PT" sz="1200" b="1" i="1" dirty="0">
                <a:solidFill>
                  <a:schemeClr val="tx1"/>
                </a:solidFill>
                <a:latin typeface="Arial" panose="020B0604020202020204" pitchFamily="34" charset="0"/>
                <a:cs typeface="Arial" panose="020B0604020202020204" pitchFamily="34" charset="0"/>
              </a:rPr>
              <a:t>Invicta</a:t>
            </a:r>
            <a:r>
              <a:rPr lang="pt-PT" sz="1200" b="1" dirty="0">
                <a:solidFill>
                  <a:schemeClr val="tx1"/>
                </a:solidFill>
                <a:latin typeface="Arial" panose="020B0604020202020204" pitchFamily="34" charset="0"/>
                <a:cs typeface="Arial" panose="020B0604020202020204" pitchFamily="34" charset="0"/>
              </a:rPr>
              <a:t>. </a:t>
            </a:r>
          </a:p>
        </p:txBody>
      </p:sp>
      <p:sp>
        <p:nvSpPr>
          <p:cNvPr id="15" name="Right Arrow 10">
            <a:hlinkClick r:id="rId4" action="ppaction://hlinksldjump"/>
          </p:cNvPr>
          <p:cNvSpPr/>
          <p:nvPr/>
        </p:nvSpPr>
        <p:spPr>
          <a:xfrm>
            <a:off x="7853272" y="6165304"/>
            <a:ext cx="1039208" cy="603444"/>
          </a:xfrm>
          <a:prstGeom prst="rightArrow">
            <a:avLst/>
          </a:prstGeom>
          <a:solidFill>
            <a:srgbClr val="008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bg1"/>
                </a:solidFill>
                <a:latin typeface="Arial" panose="020B0604020202020204" pitchFamily="34" charset="0"/>
                <a:cs typeface="Arial" panose="020B0604020202020204" pitchFamily="34" charset="0"/>
              </a:rPr>
              <a:t>VOLTAR</a:t>
            </a:r>
          </a:p>
        </p:txBody>
      </p:sp>
      <p:grpSp>
        <p:nvGrpSpPr>
          <p:cNvPr id="2" name="Grupo 1"/>
          <p:cNvGrpSpPr/>
          <p:nvPr/>
        </p:nvGrpSpPr>
        <p:grpSpPr>
          <a:xfrm>
            <a:off x="7261625" y="1484784"/>
            <a:ext cx="1630855" cy="2037693"/>
            <a:chOff x="7261625" y="1553100"/>
            <a:chExt cx="1630855" cy="2037693"/>
          </a:xfrm>
        </p:grpSpPr>
        <p:pic>
          <p:nvPicPr>
            <p:cNvPr id="7" name="Picture 2" descr="Ficheiro:DpedroI-brasil-full.jpg"/>
            <p:cNvPicPr>
              <a:picLocks noChangeAspect="1" noChangeArrowheads="1"/>
            </p:cNvPicPr>
            <p:nvPr/>
          </p:nvPicPr>
          <p:blipFill>
            <a:blip r:embed="rId5" cstate="print"/>
            <a:srcRect/>
            <a:stretch>
              <a:fillRect/>
            </a:stretch>
          </p:blipFill>
          <p:spPr bwMode="auto">
            <a:xfrm>
              <a:off x="7398568" y="1553100"/>
              <a:ext cx="1368152" cy="1729915"/>
            </a:xfrm>
            <a:prstGeom prst="rect">
              <a:avLst/>
            </a:prstGeom>
            <a:noFill/>
          </p:spPr>
        </p:pic>
        <p:sp>
          <p:nvSpPr>
            <p:cNvPr id="18" name="Retângulo 3"/>
            <p:cNvSpPr/>
            <p:nvPr/>
          </p:nvSpPr>
          <p:spPr>
            <a:xfrm>
              <a:off x="7261625" y="3283016"/>
              <a:ext cx="1630855" cy="307777"/>
            </a:xfrm>
            <a:prstGeom prst="rect">
              <a:avLst/>
            </a:prstGeom>
          </p:spPr>
          <p:txBody>
            <a:bodyPr wrap="square">
              <a:spAutoFit/>
            </a:bodyPr>
            <a:lstStyle/>
            <a:p>
              <a:pPr marL="342900" lvl="0" indent="-342900" algn="ctr">
                <a:spcBef>
                  <a:spcPct val="20000"/>
                </a:spcBef>
                <a:defRPr/>
              </a:pPr>
              <a:r>
                <a:rPr lang="pt-PT" sz="1400" b="1" dirty="0">
                  <a:solidFill>
                    <a:srgbClr val="00759E"/>
                  </a:solidFill>
                  <a:latin typeface="+mj-lt"/>
                  <a:cs typeface="Arial" panose="020B0604020202020204" pitchFamily="34" charset="0"/>
                </a:rPr>
                <a:t>D. Pedro IV</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611560" y="4459439"/>
            <a:ext cx="3672408" cy="646331"/>
          </a:xfrm>
          <a:prstGeom prst="rect">
            <a:avLst/>
          </a:prstGeom>
          <a:noFill/>
        </p:spPr>
        <p:txBody>
          <a:bodyPr wrap="square" rtlCol="0">
            <a:spAutoFit/>
          </a:bodyPr>
          <a:lstStyle/>
          <a:p>
            <a:pPr algn="ctr"/>
            <a:r>
              <a:rPr lang="pt-PT" sz="1200" b="1" dirty="0">
                <a:solidFill>
                  <a:srgbClr val="00759E"/>
                </a:solidFill>
                <a:latin typeface="Arial" panose="020B0604020202020204" pitchFamily="34" charset="0"/>
                <a:ea typeface="SimHei" panose="02010609060101010101" pitchFamily="49" charset="-122"/>
                <a:cs typeface="Arial" panose="020B0604020202020204" pitchFamily="34" charset="0"/>
              </a:rPr>
              <a:t>D. Miguel I, </a:t>
            </a:r>
            <a:r>
              <a:rPr lang="pt-PT" sz="1200" i="1" dirty="0">
                <a:solidFill>
                  <a:srgbClr val="00759E"/>
                </a:solidFill>
                <a:latin typeface="Arial" panose="020B0604020202020204" pitchFamily="34" charset="0"/>
                <a:ea typeface="SimHei" panose="02010609060101010101" pitchFamily="49" charset="-122"/>
                <a:cs typeface="Arial" panose="020B0604020202020204" pitchFamily="34" charset="0"/>
              </a:rPr>
              <a:t>o Absolutista</a:t>
            </a:r>
            <a:r>
              <a:rPr lang="pt-PT" sz="1200" dirty="0">
                <a:solidFill>
                  <a:srgbClr val="00759E"/>
                </a:solidFill>
                <a:latin typeface="Arial" panose="020B0604020202020204" pitchFamily="34" charset="0"/>
                <a:ea typeface="SimHei" panose="02010609060101010101" pitchFamily="49" charset="-122"/>
                <a:cs typeface="Arial" panose="020B0604020202020204" pitchFamily="34" charset="0"/>
              </a:rPr>
              <a:t> ou </a:t>
            </a:r>
            <a:r>
              <a:rPr lang="pt-PT" sz="1200" i="1" dirty="0">
                <a:solidFill>
                  <a:srgbClr val="00759E"/>
                </a:solidFill>
                <a:latin typeface="Arial" panose="020B0604020202020204" pitchFamily="34" charset="0"/>
                <a:ea typeface="SimHei" panose="02010609060101010101" pitchFamily="49" charset="-122"/>
                <a:cs typeface="Arial" panose="020B0604020202020204" pitchFamily="34" charset="0"/>
              </a:rPr>
              <a:t>o Tradicionalista</a:t>
            </a:r>
          </a:p>
          <a:p>
            <a:pPr algn="ctr"/>
            <a:r>
              <a:rPr lang="pt-PT" sz="1200" dirty="0">
                <a:solidFill>
                  <a:srgbClr val="00759E"/>
                </a:solidFill>
                <a:latin typeface="Arial" panose="020B0604020202020204" pitchFamily="34" charset="0"/>
                <a:ea typeface="SimHei" panose="02010609060101010101" pitchFamily="49" charset="-122"/>
                <a:cs typeface="Arial" panose="020B0604020202020204" pitchFamily="34" charset="0"/>
              </a:rPr>
              <a:t>1802-1866</a:t>
            </a:r>
          </a:p>
          <a:p>
            <a:pPr algn="ctr"/>
            <a:r>
              <a:rPr lang="pt-PT" sz="1200" dirty="0">
                <a:solidFill>
                  <a:srgbClr val="00759E"/>
                </a:solidFill>
                <a:latin typeface="Arial" panose="020B0604020202020204" pitchFamily="34" charset="0"/>
                <a:ea typeface="SimHei" panose="02010609060101010101" pitchFamily="49" charset="-122"/>
                <a:cs typeface="Arial" panose="020B0604020202020204" pitchFamily="34" charset="0"/>
              </a:rPr>
              <a:t>Reinado: 1828 a 1834.</a:t>
            </a:r>
          </a:p>
        </p:txBody>
      </p:sp>
      <p:pic>
        <p:nvPicPr>
          <p:cNvPr id="41988" name="Picture 4" descr="Ficheiro:Adelheid of Löwenstein-Wertheim-Rosenberg. Queeen of Portugal.jpg"/>
          <p:cNvPicPr>
            <a:picLocks noChangeAspect="1" noChangeArrowheads="1"/>
          </p:cNvPicPr>
          <p:nvPr/>
        </p:nvPicPr>
        <p:blipFill>
          <a:blip r:embed="rId3" cstate="print"/>
          <a:srcRect/>
          <a:stretch>
            <a:fillRect/>
          </a:stretch>
        </p:blipFill>
        <p:spPr bwMode="auto">
          <a:xfrm>
            <a:off x="5567438" y="1263243"/>
            <a:ext cx="2267132" cy="3168352"/>
          </a:xfrm>
          <a:prstGeom prst="rect">
            <a:avLst/>
          </a:prstGeom>
          <a:noFill/>
        </p:spPr>
      </p:pic>
      <p:sp>
        <p:nvSpPr>
          <p:cNvPr id="10" name="Rectângulo 9"/>
          <p:cNvSpPr/>
          <p:nvPr/>
        </p:nvSpPr>
        <p:spPr>
          <a:xfrm>
            <a:off x="5016859" y="4448184"/>
            <a:ext cx="3528392" cy="461665"/>
          </a:xfrm>
          <a:prstGeom prst="rect">
            <a:avLst/>
          </a:prstGeom>
        </p:spPr>
        <p:txBody>
          <a:bodyPr wrap="square">
            <a:spAutoFit/>
          </a:bodyPr>
          <a:lstStyle/>
          <a:p>
            <a:pPr algn="ctr"/>
            <a:r>
              <a:rPr lang="pt-PT" sz="1200" b="1" dirty="0">
                <a:solidFill>
                  <a:srgbClr val="00759E"/>
                </a:solidFill>
                <a:latin typeface="Arial" panose="020B0604020202020204" pitchFamily="34" charset="0"/>
                <a:cs typeface="Arial" panose="020B0604020202020204" pitchFamily="34" charset="0"/>
              </a:rPr>
              <a:t>Adelaide de </a:t>
            </a:r>
            <a:r>
              <a:rPr lang="pt-PT" sz="1200" b="1" dirty="0" err="1">
                <a:solidFill>
                  <a:srgbClr val="00759E"/>
                </a:solidFill>
                <a:latin typeface="Arial" panose="020B0604020202020204" pitchFamily="34" charset="0"/>
                <a:cs typeface="Arial" panose="020B0604020202020204" pitchFamily="34" charset="0"/>
              </a:rPr>
              <a:t>Löwenstein-Wertheim-Rosenberg</a:t>
            </a:r>
            <a:endParaRPr lang="pt-PT" sz="1200" b="1" dirty="0">
              <a:solidFill>
                <a:srgbClr val="00759E"/>
              </a:solidFill>
              <a:latin typeface="Arial" panose="020B0604020202020204" pitchFamily="34" charset="0"/>
              <a:cs typeface="Arial" panose="020B0604020202020204" pitchFamily="34" charset="0"/>
            </a:endParaRPr>
          </a:p>
          <a:p>
            <a:pPr algn="ctr"/>
            <a:r>
              <a:rPr lang="pt-PT" sz="1200" dirty="0">
                <a:solidFill>
                  <a:srgbClr val="00759E"/>
                </a:solidFill>
                <a:latin typeface="Arial" panose="020B0604020202020204" pitchFamily="34" charset="0"/>
                <a:cs typeface="Arial" panose="020B0604020202020204" pitchFamily="34" charset="0"/>
              </a:rPr>
              <a:t>1831-1909</a:t>
            </a:r>
          </a:p>
        </p:txBody>
      </p:sp>
      <p:cxnSp>
        <p:nvCxnSpPr>
          <p:cNvPr id="11" name="Conexão recta 10"/>
          <p:cNvCxnSpPr/>
          <p:nvPr/>
        </p:nvCxnSpPr>
        <p:spPr>
          <a:xfrm>
            <a:off x="4669789" y="3068960"/>
            <a:ext cx="0" cy="251687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836450" y="5623356"/>
            <a:ext cx="1183337" cy="246221"/>
          </a:xfrm>
          <a:prstGeom prst="rect">
            <a:avLst/>
          </a:prstGeom>
          <a:noFill/>
        </p:spPr>
        <p:txBody>
          <a:bodyPr wrap="none" rtlCol="0">
            <a:spAutoFit/>
          </a:bodyPr>
          <a:lstStyle/>
          <a:p>
            <a:r>
              <a:rPr lang="pt-PT" sz="1000" b="1" dirty="0">
                <a:solidFill>
                  <a:srgbClr val="00759E"/>
                </a:solidFill>
                <a:latin typeface="Arial" panose="020B0604020202020204" pitchFamily="34" charset="0"/>
                <a:cs typeface="Arial" panose="020B0604020202020204" pitchFamily="34" charset="0"/>
              </a:rPr>
              <a:t>Maria das Neves</a:t>
            </a:r>
          </a:p>
        </p:txBody>
      </p:sp>
      <p:sp>
        <p:nvSpPr>
          <p:cNvPr id="16" name="CaixaDeTexto 15"/>
          <p:cNvSpPr txBox="1"/>
          <p:nvPr/>
        </p:nvSpPr>
        <p:spPr>
          <a:xfrm>
            <a:off x="2109566" y="5623356"/>
            <a:ext cx="590226" cy="246221"/>
          </a:xfrm>
          <a:prstGeom prst="rect">
            <a:avLst/>
          </a:prstGeom>
          <a:noFill/>
        </p:spPr>
        <p:txBody>
          <a:bodyPr wrap="none" rtlCol="0">
            <a:spAutoFit/>
          </a:bodyPr>
          <a:lstStyle/>
          <a:p>
            <a:r>
              <a:rPr lang="pt-PT" sz="1000" b="1" dirty="0">
                <a:solidFill>
                  <a:srgbClr val="00759E"/>
                </a:solidFill>
                <a:latin typeface="Arial" panose="020B0604020202020204" pitchFamily="34" charset="0"/>
                <a:cs typeface="Arial" panose="020B0604020202020204" pitchFamily="34" charset="0"/>
              </a:rPr>
              <a:t>Miguel</a:t>
            </a:r>
          </a:p>
        </p:txBody>
      </p:sp>
      <p:sp>
        <p:nvSpPr>
          <p:cNvPr id="17" name="CaixaDeTexto 16"/>
          <p:cNvSpPr txBox="1"/>
          <p:nvPr/>
        </p:nvSpPr>
        <p:spPr>
          <a:xfrm>
            <a:off x="2804838" y="5623356"/>
            <a:ext cx="1047082" cy="253916"/>
          </a:xfrm>
          <a:prstGeom prst="rect">
            <a:avLst/>
          </a:prstGeom>
          <a:noFill/>
        </p:spPr>
        <p:txBody>
          <a:bodyPr wrap="square" rtlCol="0">
            <a:spAutoFit/>
          </a:bodyPr>
          <a:lstStyle/>
          <a:p>
            <a:r>
              <a:rPr lang="pt-PT" sz="1000" b="1" dirty="0">
                <a:solidFill>
                  <a:srgbClr val="00759E"/>
                </a:solidFill>
                <a:latin typeface="Arial" panose="020B0604020202020204" pitchFamily="34" charset="0"/>
                <a:cs typeface="Arial" panose="020B0604020202020204" pitchFamily="34" charset="0"/>
              </a:rPr>
              <a:t>Maria Teresa</a:t>
            </a:r>
          </a:p>
        </p:txBody>
      </p:sp>
      <p:sp>
        <p:nvSpPr>
          <p:cNvPr id="18" name="CaixaDeTexto 17"/>
          <p:cNvSpPr txBox="1"/>
          <p:nvPr/>
        </p:nvSpPr>
        <p:spPr>
          <a:xfrm>
            <a:off x="3870785" y="5623356"/>
            <a:ext cx="917239" cy="253916"/>
          </a:xfrm>
          <a:prstGeom prst="rect">
            <a:avLst/>
          </a:prstGeom>
          <a:noFill/>
        </p:spPr>
        <p:txBody>
          <a:bodyPr wrap="square" rtlCol="0">
            <a:spAutoFit/>
          </a:bodyPr>
          <a:lstStyle/>
          <a:p>
            <a:r>
              <a:rPr lang="pt-PT" sz="1000" b="1" dirty="0">
                <a:solidFill>
                  <a:srgbClr val="00759E"/>
                </a:solidFill>
                <a:latin typeface="Arial" panose="020B0604020202020204" pitchFamily="34" charset="0"/>
                <a:cs typeface="Arial" panose="020B0604020202020204" pitchFamily="34" charset="0"/>
              </a:rPr>
              <a:t>Maria José</a:t>
            </a:r>
          </a:p>
        </p:txBody>
      </p:sp>
      <p:sp>
        <p:nvSpPr>
          <p:cNvPr id="19" name="CaixaDeTexto 18"/>
          <p:cNvSpPr txBox="1"/>
          <p:nvPr/>
        </p:nvSpPr>
        <p:spPr>
          <a:xfrm>
            <a:off x="4878897" y="5623356"/>
            <a:ext cx="917239" cy="246221"/>
          </a:xfrm>
          <a:prstGeom prst="rect">
            <a:avLst/>
          </a:prstGeom>
          <a:noFill/>
        </p:spPr>
        <p:txBody>
          <a:bodyPr wrap="none" rtlCol="0">
            <a:spAutoFit/>
          </a:bodyPr>
          <a:lstStyle/>
          <a:p>
            <a:r>
              <a:rPr lang="pt-PT" sz="1000" b="1" dirty="0">
                <a:solidFill>
                  <a:srgbClr val="00759E"/>
                </a:solidFill>
                <a:latin typeface="Arial" panose="020B0604020202020204" pitchFamily="34" charset="0"/>
                <a:cs typeface="Arial" panose="020B0604020202020204" pitchFamily="34" charset="0"/>
              </a:rPr>
              <a:t>Aldegundes</a:t>
            </a:r>
          </a:p>
        </p:txBody>
      </p:sp>
      <p:sp>
        <p:nvSpPr>
          <p:cNvPr id="20" name="CaixaDeTexto 19"/>
          <p:cNvSpPr txBox="1"/>
          <p:nvPr/>
        </p:nvSpPr>
        <p:spPr>
          <a:xfrm>
            <a:off x="6021026" y="5623356"/>
            <a:ext cx="830677" cy="246221"/>
          </a:xfrm>
          <a:prstGeom prst="rect">
            <a:avLst/>
          </a:prstGeom>
          <a:noFill/>
        </p:spPr>
        <p:txBody>
          <a:bodyPr wrap="none" rtlCol="0">
            <a:spAutoFit/>
          </a:bodyPr>
          <a:lstStyle/>
          <a:p>
            <a:r>
              <a:rPr lang="pt-PT" sz="1000" b="1" dirty="0">
                <a:solidFill>
                  <a:srgbClr val="00759E"/>
                </a:solidFill>
                <a:latin typeface="Arial" panose="020B0604020202020204" pitchFamily="34" charset="0"/>
                <a:cs typeface="Arial" panose="020B0604020202020204" pitchFamily="34" charset="0"/>
              </a:rPr>
              <a:t>Maria Ana </a:t>
            </a:r>
          </a:p>
        </p:txBody>
      </p:sp>
      <p:sp>
        <p:nvSpPr>
          <p:cNvPr id="21" name="CaixaDeTexto 20"/>
          <p:cNvSpPr txBox="1"/>
          <p:nvPr/>
        </p:nvSpPr>
        <p:spPr>
          <a:xfrm>
            <a:off x="6885122" y="5623356"/>
            <a:ext cx="1143262" cy="253916"/>
          </a:xfrm>
          <a:prstGeom prst="rect">
            <a:avLst/>
          </a:prstGeom>
          <a:noFill/>
        </p:spPr>
        <p:txBody>
          <a:bodyPr wrap="square" rtlCol="0">
            <a:spAutoFit/>
          </a:bodyPr>
          <a:lstStyle/>
          <a:p>
            <a:r>
              <a:rPr lang="pt-PT" sz="1000" b="1" dirty="0">
                <a:solidFill>
                  <a:srgbClr val="00759E"/>
                </a:solidFill>
                <a:latin typeface="Arial" panose="020B0604020202020204" pitchFamily="34" charset="0"/>
                <a:cs typeface="Arial" panose="020B0604020202020204" pitchFamily="34" charset="0"/>
              </a:rPr>
              <a:t>Maria  Antónia</a:t>
            </a:r>
          </a:p>
        </p:txBody>
      </p:sp>
      <p:sp>
        <p:nvSpPr>
          <p:cNvPr id="22" name="CaixaDeTexto 21"/>
          <p:cNvSpPr txBox="1"/>
          <p:nvPr/>
        </p:nvSpPr>
        <p:spPr>
          <a:xfrm>
            <a:off x="629155" y="-1971600"/>
            <a:ext cx="6304483" cy="369332"/>
          </a:xfrm>
          <a:prstGeom prst="rect">
            <a:avLst/>
          </a:prstGeom>
          <a:noFill/>
        </p:spPr>
        <p:txBody>
          <a:bodyPr wrap="none" rtlCol="0">
            <a:spAutoFit/>
          </a:bodyPr>
          <a:lstStyle/>
          <a:p>
            <a:r>
              <a:rPr lang="pt-PT" dirty="0">
                <a:solidFill>
                  <a:srgbClr val="C00000"/>
                </a:solidFill>
              </a:rPr>
              <a:t>Marcar na imagem ponto de ligação para o diapositivo seguinte </a:t>
            </a:r>
          </a:p>
        </p:txBody>
      </p:sp>
      <p:sp>
        <p:nvSpPr>
          <p:cNvPr id="23" name="CaixaDeTexto 22"/>
          <p:cNvSpPr txBox="1"/>
          <p:nvPr/>
        </p:nvSpPr>
        <p:spPr>
          <a:xfrm>
            <a:off x="4407537" y="2708920"/>
            <a:ext cx="524503" cy="276999"/>
          </a:xfrm>
          <a:prstGeom prst="rect">
            <a:avLst/>
          </a:prstGeom>
          <a:noFill/>
        </p:spPr>
        <p:txBody>
          <a:bodyPr wrap="none" rtlCol="0">
            <a:spAutoFit/>
          </a:bodyPr>
          <a:lstStyle/>
          <a:p>
            <a:r>
              <a:rPr lang="pt-PT" sz="1200" b="1" dirty="0">
                <a:latin typeface="Arial" panose="020B0604020202020204" pitchFamily="34" charset="0"/>
                <a:cs typeface="Arial" panose="020B0604020202020204" pitchFamily="34" charset="0"/>
              </a:rPr>
              <a:t>1851</a:t>
            </a:r>
          </a:p>
        </p:txBody>
      </p:sp>
      <p:pic>
        <p:nvPicPr>
          <p:cNvPr id="29"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82"/>
            <a:ext cx="9144000" cy="649224"/>
          </a:xfrm>
          <a:prstGeom prst="rect">
            <a:avLst/>
          </a:prstGeom>
        </p:spPr>
      </p:pic>
      <p:sp>
        <p:nvSpPr>
          <p:cNvPr id="25" name="Right Arrow 10">
            <a:hlinkClick r:id="rId5" action="ppaction://hlinksldjump"/>
          </p:cNvPr>
          <p:cNvSpPr/>
          <p:nvPr/>
        </p:nvSpPr>
        <p:spPr>
          <a:xfrm>
            <a:off x="7853272" y="6165304"/>
            <a:ext cx="1039208" cy="603444"/>
          </a:xfrm>
          <a:prstGeom prst="rightArrow">
            <a:avLst/>
          </a:prstGeom>
          <a:solidFill>
            <a:srgbClr val="008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bg1"/>
                </a:solidFill>
                <a:latin typeface="Arial" panose="020B0604020202020204" pitchFamily="34" charset="0"/>
                <a:cs typeface="Arial" panose="020B0604020202020204" pitchFamily="34" charset="0"/>
              </a:rPr>
              <a:t>VOLTAR</a:t>
            </a:r>
          </a:p>
        </p:txBody>
      </p:sp>
      <p:pic>
        <p:nvPicPr>
          <p:cNvPr id="30" name="Picture 2" descr="C:\Users\JOAO\Desktop\PPT Genealogia para V1\Árvore - Imagens Organizadas\20135306_MAN_P1_DD0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41129" y="2394073"/>
            <a:ext cx="444937" cy="32473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Users\JOAO\Desktop\PPT Genealogia para V1\Árvore - Imagens Organizadas\F01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5847" y="1299615"/>
            <a:ext cx="2525153" cy="3148569"/>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p:cNvGrpSpPr/>
          <p:nvPr/>
        </p:nvGrpSpPr>
        <p:grpSpPr>
          <a:xfrm>
            <a:off x="3555647" y="4295927"/>
            <a:ext cx="224265" cy="224265"/>
            <a:chOff x="1660508" y="1280302"/>
            <a:chExt cx="224265" cy="224265"/>
          </a:xfrm>
        </p:grpSpPr>
        <p:sp>
          <p:nvSpPr>
            <p:cNvPr id="27" name="Oval 26"/>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9" descr="pixel_hand.png">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cxnSp>
        <p:nvCxnSpPr>
          <p:cNvPr id="31" name="Conexão recta 30"/>
          <p:cNvCxnSpPr/>
          <p:nvPr/>
        </p:nvCxnSpPr>
        <p:spPr>
          <a:xfrm>
            <a:off x="902267" y="5585830"/>
            <a:ext cx="6984776" cy="0"/>
          </a:xfrm>
          <a:prstGeom prst="line">
            <a:avLst/>
          </a:prstGeom>
          <a:ln w="19050"/>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1988"/>
                                        </p:tgtEl>
                                        <p:attrNameLst>
                                          <p:attrName>style.visibility</p:attrName>
                                        </p:attrNameLst>
                                      </p:cBhvr>
                                      <p:to>
                                        <p:strVal val="visible"/>
                                      </p:to>
                                    </p:set>
                                    <p:animEffect transition="in" filter="fade">
                                      <p:cBhvr>
                                        <p:cTn id="19" dur="500"/>
                                        <p:tgtEl>
                                          <p:spTgt spid="41988"/>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par>
                          <p:cTn id="28" fill="hold">
                            <p:stCondLst>
                              <p:cond delay="3500"/>
                            </p:stCondLst>
                            <p:childTnLst>
                              <p:par>
                                <p:cTn id="29" presetID="10" presetClass="entr" presetSubtype="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par>
                          <p:cTn id="32" fill="hold">
                            <p:stCondLst>
                              <p:cond delay="4000"/>
                            </p:stCondLst>
                            <p:childTnLst>
                              <p:par>
                                <p:cTn id="33" presetID="10"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4500"/>
                            </p:stCondLst>
                            <p:childTnLst>
                              <p:par>
                                <p:cTn id="37" presetID="10" presetClass="entr" presetSubtype="0"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childTnLst>
                          </p:cTn>
                        </p:par>
                        <p:par>
                          <p:cTn id="40" fill="hold">
                            <p:stCondLst>
                              <p:cond delay="5000"/>
                            </p:stCondLst>
                            <p:childTnLst>
                              <p:par>
                                <p:cTn id="41" presetID="10"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par>
                          <p:cTn id="44" fill="hold">
                            <p:stCondLst>
                              <p:cond delay="5500"/>
                            </p:stCondLst>
                            <p:childTnLst>
                              <p:par>
                                <p:cTn id="45" presetID="10"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par>
                          <p:cTn id="48" fill="hold">
                            <p:stCondLst>
                              <p:cond delay="6000"/>
                            </p:stCondLst>
                            <p:childTnLst>
                              <p:par>
                                <p:cTn id="49" presetID="10" presetClass="entr" presetSubtype="0"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par>
                          <p:cTn id="52" fill="hold">
                            <p:stCondLst>
                              <p:cond delay="6500"/>
                            </p:stCondLst>
                            <p:childTnLst>
                              <p:par>
                                <p:cTn id="53" presetID="10" presetClass="entr" presetSubtype="0"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par>
                          <p:cTn id="56" fill="hold">
                            <p:stCondLst>
                              <p:cond delay="7000"/>
                            </p:stCondLst>
                            <p:childTnLst>
                              <p:par>
                                <p:cTn id="57" presetID="10" presetClass="entr" presetSubtype="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par>
                          <p:cTn id="60" fill="hold">
                            <p:stCondLst>
                              <p:cond delay="7500"/>
                            </p:stCondLst>
                            <p:childTnLst>
                              <p:par>
                                <p:cTn id="61" presetID="10" presetClass="entr" presetSubtype="0" fill="hold" grpId="0"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childTnLst>
                          </p:cTn>
                        </p:par>
                        <p:par>
                          <p:cTn id="64" fill="hold">
                            <p:stCondLst>
                              <p:cond delay="8000"/>
                            </p:stCondLst>
                            <p:childTnLst>
                              <p:par>
                                <p:cTn id="65" presetID="10" presetClass="entr" presetSubtype="0" fill="hold" grpId="0" nodeType="after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childTnLst>
                          </p:cTn>
                        </p:par>
                        <p:par>
                          <p:cTn id="68" fill="hold">
                            <p:stCondLst>
                              <p:cond delay="8500"/>
                            </p:stCondLst>
                            <p:childTnLst>
                              <p:par>
                                <p:cTn id="69" presetID="10" presetClass="entr" presetSubtype="0" fill="hold" grpId="0" nodeType="after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5" grpId="0"/>
      <p:bldP spid="16" grpId="0"/>
      <p:bldP spid="17" grpId="0"/>
      <p:bldP spid="18" grpId="0"/>
      <p:bldP spid="19" grpId="0"/>
      <p:bldP spid="20" grpId="0"/>
      <p:bldP spid="21" grpId="0"/>
      <p:bldP spid="23" grpId="0"/>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82"/>
            <a:ext cx="9144000" cy="649224"/>
          </a:xfrm>
          <a:prstGeom prst="rect">
            <a:avLst/>
          </a:prstGeom>
        </p:spPr>
      </p:pic>
      <p:sp>
        <p:nvSpPr>
          <p:cNvPr id="11" name="Rectângulo 10"/>
          <p:cNvSpPr/>
          <p:nvPr/>
        </p:nvSpPr>
        <p:spPr>
          <a:xfrm>
            <a:off x="482505" y="1556792"/>
            <a:ext cx="6337459" cy="1126462"/>
          </a:xfrm>
          <a:prstGeom prst="rect">
            <a:avLst/>
          </a:prstGeom>
          <a:solidFill>
            <a:srgbClr val="9ED4E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wrap="square">
            <a:spAutoFit/>
          </a:bodyPr>
          <a:lstStyle/>
          <a:p>
            <a:pPr marL="342900" lvl="0" indent="-342900" algn="just">
              <a:spcBef>
                <a:spcPct val="20000"/>
              </a:spcBef>
            </a:pPr>
            <a:r>
              <a:rPr lang="pt-PT" sz="1200" b="1" dirty="0">
                <a:solidFill>
                  <a:srgbClr val="00759E"/>
                </a:solidFill>
                <a:latin typeface="Arial" panose="020B0604020202020204" pitchFamily="34" charset="0"/>
                <a:cs typeface="Arial" panose="020B0604020202020204" pitchFamily="34" charset="0"/>
              </a:rPr>
              <a:t>COGNOME</a:t>
            </a:r>
          </a:p>
          <a:p>
            <a:pPr marL="342900" lvl="0" indent="-342900" algn="just">
              <a:spcBef>
                <a:spcPct val="20000"/>
              </a:spcBef>
            </a:pPr>
            <a:endParaRPr lang="pt-PT" sz="1200" b="1" dirty="0">
              <a:solidFill>
                <a:schemeClr val="bg1"/>
              </a:solidFill>
              <a:latin typeface="Arial" panose="020B0604020202020204" pitchFamily="34" charset="0"/>
              <a:cs typeface="Arial" panose="020B0604020202020204" pitchFamily="34" charset="0"/>
            </a:endParaRPr>
          </a:p>
          <a:p>
            <a:pPr algn="just">
              <a:spcBef>
                <a:spcPct val="20000"/>
              </a:spcBef>
            </a:pPr>
            <a:r>
              <a:rPr lang="pt-PT" sz="1200" b="1" dirty="0">
                <a:solidFill>
                  <a:schemeClr val="tx1"/>
                </a:solidFill>
                <a:latin typeface="Arial" panose="020B0604020202020204" pitchFamily="34" charset="0"/>
                <a:cs typeface="Arial" panose="020B0604020202020204" pitchFamily="34" charset="0"/>
              </a:rPr>
              <a:t>D. Miguel I foi cognominado </a:t>
            </a:r>
            <a:r>
              <a:rPr lang="pt-PT" sz="1200" b="1" i="1" dirty="0">
                <a:solidFill>
                  <a:schemeClr val="tx1"/>
                </a:solidFill>
                <a:latin typeface="Arial" panose="020B0604020202020204" pitchFamily="34" charset="0"/>
                <a:cs typeface="Arial" panose="020B0604020202020204" pitchFamily="34" charset="0"/>
              </a:rPr>
              <a:t>o Absolutista </a:t>
            </a:r>
            <a:r>
              <a:rPr lang="pt-PT" sz="1200" b="1" dirty="0">
                <a:solidFill>
                  <a:schemeClr val="tx1"/>
                </a:solidFill>
                <a:latin typeface="Arial" panose="020B0604020202020204" pitchFamily="34" charset="0"/>
                <a:cs typeface="Arial" panose="020B0604020202020204" pitchFamily="34" charset="0"/>
              </a:rPr>
              <a:t>devido às suas posições antiliberais. Foi muito apoiado por sua mãe, a rainha Carlota Joaquina.</a:t>
            </a:r>
          </a:p>
          <a:p>
            <a:pPr lvl="0" algn="just">
              <a:spcBef>
                <a:spcPct val="20000"/>
              </a:spcBef>
            </a:pPr>
            <a:endParaRPr lang="pt-PT" sz="1200" b="1" dirty="0">
              <a:solidFill>
                <a:schemeClr val="bg1"/>
              </a:solidFill>
              <a:latin typeface="Arial" panose="020B0604020202020204" pitchFamily="34" charset="0"/>
              <a:cs typeface="Arial" panose="020B0604020202020204" pitchFamily="34" charset="0"/>
            </a:endParaRPr>
          </a:p>
        </p:txBody>
      </p:sp>
      <p:sp>
        <p:nvSpPr>
          <p:cNvPr id="12" name="CaixaDeTexto 11"/>
          <p:cNvSpPr txBox="1"/>
          <p:nvPr/>
        </p:nvSpPr>
        <p:spPr>
          <a:xfrm>
            <a:off x="482504" y="2896735"/>
            <a:ext cx="6337460" cy="1938992"/>
          </a:xfrm>
          <a:prstGeom prst="rect">
            <a:avLst/>
          </a:prstGeom>
          <a:solidFill>
            <a:srgbClr val="FAC966"/>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pt-PT" sz="1200" b="1" dirty="0">
                <a:solidFill>
                  <a:srgbClr val="C00000"/>
                </a:solidFill>
                <a:latin typeface="Arial" panose="020B0604020202020204" pitchFamily="34" charset="0"/>
                <a:cs typeface="Arial" panose="020B0604020202020204" pitchFamily="34" charset="0"/>
              </a:rPr>
              <a:t>ATUAÇÃO / FACTOS</a:t>
            </a:r>
          </a:p>
          <a:p>
            <a:endParaRPr lang="pt-PT" sz="1200" b="1"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Aceitou casar com sua sobrinha, a futura D. Maria II, e jurou a Carta Constitucional.</a:t>
            </a: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Posteriormente, reuniu Cortes à maneira antiga, fazendo anular a Carta e repondo as leis tradicionais do absolutismo régio.</a:t>
            </a: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Confrontado militarmente por seu irmão D. Pedro, foi derrotado em batalhas como a de Almoster e a de Asseiceira e depôs as armas em Évora-Monte (1834). A sua derrota marcou o fim do absolutismo em Portugal.</a:t>
            </a:r>
          </a:p>
          <a:p>
            <a:pPr marL="285750" indent="-285750">
              <a:buFont typeface="Arial" panose="020B0604020202020204" pitchFamily="34" charset="0"/>
              <a:buChar char="•"/>
            </a:pPr>
            <a:endParaRPr lang="pt-PT" sz="1200" b="1" dirty="0">
              <a:solidFill>
                <a:schemeClr val="bg1"/>
              </a:solidFill>
              <a:latin typeface="Arial" panose="020B0604020202020204" pitchFamily="34" charset="0"/>
              <a:cs typeface="Arial" panose="020B0604020202020204" pitchFamily="34" charset="0"/>
            </a:endParaRPr>
          </a:p>
        </p:txBody>
      </p:sp>
      <p:sp>
        <p:nvSpPr>
          <p:cNvPr id="13" name="CaixaDeTexto 12"/>
          <p:cNvSpPr txBox="1"/>
          <p:nvPr/>
        </p:nvSpPr>
        <p:spPr>
          <a:xfrm>
            <a:off x="482505" y="5049208"/>
            <a:ext cx="6337459" cy="1200329"/>
          </a:xfrm>
          <a:prstGeom prst="rect">
            <a:avLst/>
          </a:prstGeom>
          <a:solidFill>
            <a:srgbClr val="D5781B"/>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buNone/>
            </a:pPr>
            <a:r>
              <a:rPr lang="pt-PT" sz="1200" b="1" dirty="0">
                <a:solidFill>
                  <a:srgbClr val="002060"/>
                </a:solidFill>
                <a:latin typeface="Arial" panose="020B0604020202020204" pitchFamily="34" charset="0"/>
                <a:cs typeface="Arial" panose="020B0604020202020204" pitchFamily="34" charset="0"/>
              </a:rPr>
              <a:t>PECULIARIDADES / CURIOSIDADES</a:t>
            </a:r>
          </a:p>
          <a:p>
            <a:pPr algn="just">
              <a:buNone/>
            </a:pPr>
            <a:endParaRPr lang="pt-PT" sz="1200" b="1" dirty="0">
              <a:solidFill>
                <a:schemeClr val="bg1"/>
              </a:solidFill>
              <a:latin typeface="Arial" panose="020B0604020202020204" pitchFamily="34" charset="0"/>
              <a:cs typeface="Arial" panose="020B0604020202020204" pitchFamily="34" charset="0"/>
            </a:endParaRPr>
          </a:p>
          <a:p>
            <a:pPr algn="just"/>
            <a:r>
              <a:rPr lang="pt-PT" sz="1200" b="1" dirty="0">
                <a:solidFill>
                  <a:schemeClr val="tx1"/>
                </a:solidFill>
                <a:latin typeface="Arial" panose="020B0604020202020204" pitchFamily="34" charset="0"/>
                <a:cs typeface="Arial" panose="020B0604020202020204" pitchFamily="34" charset="0"/>
              </a:rPr>
              <a:t>Depois da derrota na Guerra Civil , ofereceu as suas jóias para a reconstrução do reino. Ao saber do facto, seu irmão, D. Pedro, terá exclamado: “Coisas do mano Miguel!”.</a:t>
            </a:r>
          </a:p>
          <a:p>
            <a:pPr algn="just"/>
            <a:endParaRPr lang="pt-PT" sz="1200" b="1" dirty="0">
              <a:solidFill>
                <a:schemeClr val="bg1"/>
              </a:solidFill>
              <a:latin typeface="Arial" panose="020B0604020202020204" pitchFamily="34" charset="0"/>
              <a:cs typeface="Arial" panose="020B0604020202020204" pitchFamily="34" charset="0"/>
            </a:endParaRPr>
          </a:p>
        </p:txBody>
      </p:sp>
      <p:sp>
        <p:nvSpPr>
          <p:cNvPr id="14" name="Right Arrow 10">
            <a:hlinkClick r:id="rId4" action="ppaction://hlinksldjump"/>
          </p:cNvPr>
          <p:cNvSpPr/>
          <p:nvPr/>
        </p:nvSpPr>
        <p:spPr>
          <a:xfrm>
            <a:off x="7853272" y="6165304"/>
            <a:ext cx="1039208" cy="603444"/>
          </a:xfrm>
          <a:prstGeom prst="rightArrow">
            <a:avLst/>
          </a:prstGeom>
          <a:solidFill>
            <a:srgbClr val="008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bg1"/>
                </a:solidFill>
                <a:latin typeface="Arial" panose="020B0604020202020204" pitchFamily="34" charset="0"/>
                <a:cs typeface="Arial" panose="020B0604020202020204" pitchFamily="34" charset="0"/>
              </a:rPr>
              <a:t>VOLTAR</a:t>
            </a:r>
          </a:p>
        </p:txBody>
      </p:sp>
      <p:grpSp>
        <p:nvGrpSpPr>
          <p:cNvPr id="2" name="Grupo 1"/>
          <p:cNvGrpSpPr/>
          <p:nvPr/>
        </p:nvGrpSpPr>
        <p:grpSpPr>
          <a:xfrm>
            <a:off x="7261625" y="1556792"/>
            <a:ext cx="1630855" cy="2324001"/>
            <a:chOff x="7261625" y="1556792"/>
            <a:chExt cx="1630855" cy="2324001"/>
          </a:xfrm>
        </p:grpSpPr>
        <p:sp>
          <p:nvSpPr>
            <p:cNvPr id="17" name="Retângulo 3"/>
            <p:cNvSpPr/>
            <p:nvPr/>
          </p:nvSpPr>
          <p:spPr>
            <a:xfrm>
              <a:off x="7261625" y="3573016"/>
              <a:ext cx="1630855" cy="307777"/>
            </a:xfrm>
            <a:prstGeom prst="rect">
              <a:avLst/>
            </a:prstGeom>
          </p:spPr>
          <p:txBody>
            <a:bodyPr wrap="square">
              <a:spAutoFit/>
            </a:bodyPr>
            <a:lstStyle/>
            <a:p>
              <a:pPr marL="342900" lvl="0" indent="-342900" algn="ctr">
                <a:spcBef>
                  <a:spcPct val="20000"/>
                </a:spcBef>
                <a:defRPr/>
              </a:pPr>
              <a:r>
                <a:rPr lang="pt-PT" sz="1400" b="1" dirty="0">
                  <a:solidFill>
                    <a:srgbClr val="00759E"/>
                  </a:solidFill>
                  <a:latin typeface="+mj-lt"/>
                  <a:cs typeface="Arial" panose="020B0604020202020204" pitchFamily="34" charset="0"/>
                </a:rPr>
                <a:t>D. Miguel I</a:t>
              </a:r>
            </a:p>
          </p:txBody>
        </p:sp>
        <p:pic>
          <p:nvPicPr>
            <p:cNvPr id="19" name="Picture 2" descr="C:\Users\JOAO\Desktop\PPT Genealogia para V1\Árvore - Imagens Organizadas\F01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2808" y="1556792"/>
              <a:ext cx="1619672" cy="2019541"/>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Ficheiro:Maria II Portugal 1829.jpg"/>
          <p:cNvPicPr>
            <a:picLocks noChangeAspect="1" noChangeArrowheads="1"/>
          </p:cNvPicPr>
          <p:nvPr/>
        </p:nvPicPr>
        <p:blipFill>
          <a:blip r:embed="rId3" cstate="print">
            <a:lum contrast="10000"/>
          </a:blip>
          <a:srcRect/>
          <a:stretch>
            <a:fillRect/>
          </a:stretch>
        </p:blipFill>
        <p:spPr bwMode="auto">
          <a:xfrm>
            <a:off x="395536" y="1389080"/>
            <a:ext cx="2212805" cy="2873773"/>
          </a:xfrm>
          <a:prstGeom prst="rect">
            <a:avLst/>
          </a:prstGeom>
          <a:noFill/>
        </p:spPr>
      </p:pic>
      <p:pic>
        <p:nvPicPr>
          <p:cNvPr id="53254" name="Picture 6" descr="Ficheiro:G. Dury - D. Augusto, duque de Leuchtenberg.JPG"/>
          <p:cNvPicPr>
            <a:picLocks noChangeAspect="1" noChangeArrowheads="1"/>
          </p:cNvPicPr>
          <p:nvPr/>
        </p:nvPicPr>
        <p:blipFill>
          <a:blip r:embed="rId4" cstate="print"/>
          <a:srcRect/>
          <a:stretch>
            <a:fillRect/>
          </a:stretch>
        </p:blipFill>
        <p:spPr bwMode="auto">
          <a:xfrm>
            <a:off x="3491881" y="1386742"/>
            <a:ext cx="2309892" cy="2863503"/>
          </a:xfrm>
          <a:prstGeom prst="rect">
            <a:avLst/>
          </a:prstGeom>
          <a:noFill/>
        </p:spPr>
      </p:pic>
      <p:sp>
        <p:nvSpPr>
          <p:cNvPr id="11" name="CaixaDeTexto 10"/>
          <p:cNvSpPr txBox="1"/>
          <p:nvPr/>
        </p:nvSpPr>
        <p:spPr>
          <a:xfrm>
            <a:off x="498994" y="4292004"/>
            <a:ext cx="1954381" cy="646331"/>
          </a:xfrm>
          <a:prstGeom prst="rect">
            <a:avLst/>
          </a:prstGeom>
          <a:noFill/>
        </p:spPr>
        <p:txBody>
          <a:bodyPr wrap="none" rtlCol="0">
            <a:spAutoFit/>
          </a:bodyPr>
          <a:lstStyle/>
          <a:p>
            <a:pPr algn="ctr"/>
            <a:r>
              <a:rPr lang="pt-PT" sz="1200" b="1" dirty="0">
                <a:solidFill>
                  <a:srgbClr val="00759E"/>
                </a:solidFill>
                <a:latin typeface="Arial" panose="020B0604020202020204" pitchFamily="34" charset="0"/>
                <a:cs typeface="Arial" panose="020B0604020202020204" pitchFamily="34" charset="0"/>
              </a:rPr>
              <a:t>D. Maria II, </a:t>
            </a:r>
            <a:r>
              <a:rPr lang="pt-PT" sz="1200" dirty="0">
                <a:solidFill>
                  <a:srgbClr val="00759E"/>
                </a:solidFill>
                <a:latin typeface="Arial" panose="020B0604020202020204" pitchFamily="34" charset="0"/>
                <a:cs typeface="Arial" panose="020B0604020202020204" pitchFamily="34" charset="0"/>
              </a:rPr>
              <a:t> </a:t>
            </a:r>
            <a:r>
              <a:rPr lang="pt-PT" sz="1200" i="1" dirty="0">
                <a:solidFill>
                  <a:srgbClr val="00759E"/>
                </a:solidFill>
                <a:latin typeface="Arial" panose="020B0604020202020204" pitchFamily="34" charset="0"/>
                <a:cs typeface="Arial" panose="020B0604020202020204" pitchFamily="34" charset="0"/>
              </a:rPr>
              <a:t>a Educadora</a:t>
            </a:r>
            <a:r>
              <a:rPr lang="pt-PT" sz="1200" dirty="0">
                <a:solidFill>
                  <a:srgbClr val="00759E"/>
                </a:solidFill>
                <a:latin typeface="Arial" panose="020B0604020202020204" pitchFamily="34" charset="0"/>
                <a:cs typeface="Arial" panose="020B0604020202020204" pitchFamily="34" charset="0"/>
              </a:rPr>
              <a:t>,</a:t>
            </a:r>
          </a:p>
          <a:p>
            <a:pPr algn="ctr"/>
            <a:r>
              <a:rPr lang="pt-PT" sz="1200" dirty="0">
                <a:solidFill>
                  <a:srgbClr val="00759E"/>
                </a:solidFill>
                <a:latin typeface="Arial" panose="020B0604020202020204" pitchFamily="34" charset="0"/>
                <a:cs typeface="Arial" panose="020B0604020202020204" pitchFamily="34" charset="0"/>
              </a:rPr>
              <a:t>1819-1853</a:t>
            </a:r>
          </a:p>
          <a:p>
            <a:pPr algn="ctr"/>
            <a:r>
              <a:rPr lang="pt-PT" sz="1200" dirty="0">
                <a:solidFill>
                  <a:srgbClr val="00759E"/>
                </a:solidFill>
                <a:latin typeface="Arial" panose="020B0604020202020204" pitchFamily="34" charset="0"/>
                <a:cs typeface="Arial" panose="020B0604020202020204" pitchFamily="34" charset="0"/>
              </a:rPr>
              <a:t>Reinado: 1834 a 1853</a:t>
            </a:r>
          </a:p>
        </p:txBody>
      </p:sp>
      <p:sp>
        <p:nvSpPr>
          <p:cNvPr id="12" name="CaixaDeTexto 11"/>
          <p:cNvSpPr txBox="1"/>
          <p:nvPr/>
        </p:nvSpPr>
        <p:spPr>
          <a:xfrm>
            <a:off x="3491880" y="4245019"/>
            <a:ext cx="2274695" cy="830997"/>
          </a:xfrm>
          <a:prstGeom prst="rect">
            <a:avLst/>
          </a:prstGeom>
          <a:noFill/>
        </p:spPr>
        <p:txBody>
          <a:bodyPr wrap="square" rtlCol="0">
            <a:spAutoFit/>
          </a:bodyPr>
          <a:lstStyle/>
          <a:p>
            <a:pPr algn="ctr"/>
            <a:r>
              <a:rPr lang="pt-PT" sz="1200" b="1" dirty="0">
                <a:solidFill>
                  <a:srgbClr val="00759E"/>
                </a:solidFill>
                <a:latin typeface="Arial" panose="020B0604020202020204" pitchFamily="34" charset="0"/>
                <a:cs typeface="Arial" panose="020B0604020202020204" pitchFamily="34" charset="0"/>
              </a:rPr>
              <a:t>Augusto de </a:t>
            </a:r>
            <a:r>
              <a:rPr lang="pt-PT" sz="1200" b="1" dirty="0" err="1">
                <a:solidFill>
                  <a:srgbClr val="00759E"/>
                </a:solidFill>
                <a:latin typeface="Arial" panose="020B0604020202020204" pitchFamily="34" charset="0"/>
                <a:cs typeface="Arial" panose="020B0604020202020204" pitchFamily="34" charset="0"/>
              </a:rPr>
              <a:t>Beauernais</a:t>
            </a:r>
            <a:endParaRPr lang="pt-PT" sz="1200" b="1" dirty="0">
              <a:solidFill>
                <a:srgbClr val="00759E"/>
              </a:solidFill>
              <a:latin typeface="Arial" panose="020B0604020202020204" pitchFamily="34" charset="0"/>
              <a:cs typeface="Arial" panose="020B0604020202020204" pitchFamily="34" charset="0"/>
            </a:endParaRPr>
          </a:p>
          <a:p>
            <a:pPr algn="ctr"/>
            <a:r>
              <a:rPr lang="pt-PT" sz="1200" dirty="0">
                <a:solidFill>
                  <a:srgbClr val="00759E"/>
                </a:solidFill>
                <a:latin typeface="Arial" panose="020B0604020202020204" pitchFamily="34" charset="0"/>
                <a:cs typeface="Arial" panose="020B0604020202020204" pitchFamily="34" charset="0"/>
              </a:rPr>
              <a:t>Morreu pouco depois do matrimónio.</a:t>
            </a:r>
          </a:p>
          <a:p>
            <a:pPr algn="ctr"/>
            <a:r>
              <a:rPr lang="pt-PT" sz="1200" dirty="0">
                <a:solidFill>
                  <a:srgbClr val="00759E"/>
                </a:solidFill>
                <a:latin typeface="Arial" panose="020B0604020202020204" pitchFamily="34" charset="0"/>
                <a:cs typeface="Arial" panose="020B0604020202020204" pitchFamily="34" charset="0"/>
              </a:rPr>
              <a:t>Sem descendência </a:t>
            </a:r>
          </a:p>
        </p:txBody>
      </p:sp>
      <p:sp>
        <p:nvSpPr>
          <p:cNvPr id="13" name="CaixaDeTexto 12"/>
          <p:cNvSpPr txBox="1"/>
          <p:nvPr/>
        </p:nvSpPr>
        <p:spPr>
          <a:xfrm>
            <a:off x="6234628" y="4262853"/>
            <a:ext cx="2945884" cy="830997"/>
          </a:xfrm>
          <a:prstGeom prst="rect">
            <a:avLst/>
          </a:prstGeom>
          <a:noFill/>
        </p:spPr>
        <p:txBody>
          <a:bodyPr wrap="square" rtlCol="0">
            <a:spAutoFit/>
          </a:bodyPr>
          <a:lstStyle/>
          <a:p>
            <a:pPr algn="ctr"/>
            <a:r>
              <a:rPr lang="pt-PT" sz="1200" b="1" dirty="0">
                <a:solidFill>
                  <a:srgbClr val="00759E"/>
                </a:solidFill>
                <a:latin typeface="Arial" panose="020B0604020202020204" pitchFamily="34" charset="0"/>
                <a:cs typeface="Arial" panose="020B0604020202020204" pitchFamily="34" charset="0"/>
              </a:rPr>
              <a:t>D. Fernando II </a:t>
            </a:r>
            <a:r>
              <a:rPr lang="pt-PT" sz="1200" dirty="0">
                <a:solidFill>
                  <a:srgbClr val="00759E"/>
                </a:solidFill>
                <a:latin typeface="Arial" panose="020B0604020202020204" pitchFamily="34" charset="0"/>
                <a:cs typeface="Arial" panose="020B0604020202020204" pitchFamily="34" charset="0"/>
              </a:rPr>
              <a:t>de </a:t>
            </a:r>
            <a:r>
              <a:rPr lang="pt-PT" sz="1200" dirty="0" err="1">
                <a:solidFill>
                  <a:srgbClr val="00759E"/>
                </a:solidFill>
                <a:latin typeface="Arial" panose="020B0604020202020204" pitchFamily="34" charset="0"/>
                <a:cs typeface="Arial" panose="020B0604020202020204" pitchFamily="34" charset="0"/>
              </a:rPr>
              <a:t>Saxe</a:t>
            </a:r>
            <a:r>
              <a:rPr lang="pt-PT" sz="1200" dirty="0">
                <a:solidFill>
                  <a:srgbClr val="00759E"/>
                </a:solidFill>
                <a:latin typeface="Arial" panose="020B0604020202020204" pitchFamily="34" charset="0"/>
                <a:cs typeface="Arial" panose="020B0604020202020204" pitchFamily="34" charset="0"/>
              </a:rPr>
              <a:t>-Coburgo-Gota, </a:t>
            </a:r>
            <a:r>
              <a:rPr lang="pt-PT" sz="1200" i="1" dirty="0">
                <a:solidFill>
                  <a:srgbClr val="00759E"/>
                </a:solidFill>
                <a:latin typeface="Arial" panose="020B0604020202020204" pitchFamily="34" charset="0"/>
                <a:cs typeface="Arial" panose="020B0604020202020204" pitchFamily="34" charset="0"/>
              </a:rPr>
              <a:t>o Rei Artista</a:t>
            </a:r>
            <a:r>
              <a:rPr lang="pt-PT" sz="1200" dirty="0">
                <a:solidFill>
                  <a:srgbClr val="00759E"/>
                </a:solidFill>
                <a:latin typeface="Arial" panose="020B0604020202020204" pitchFamily="34" charset="0"/>
                <a:cs typeface="Arial" panose="020B0604020202020204" pitchFamily="34" charset="0"/>
              </a:rPr>
              <a:t> </a:t>
            </a:r>
          </a:p>
          <a:p>
            <a:pPr algn="ctr"/>
            <a:r>
              <a:rPr lang="pt-PT" sz="1200" dirty="0">
                <a:solidFill>
                  <a:srgbClr val="00759E"/>
                </a:solidFill>
                <a:latin typeface="Arial" panose="020B0604020202020204" pitchFamily="34" charset="0"/>
                <a:cs typeface="Arial" panose="020B0604020202020204" pitchFamily="34" charset="0"/>
              </a:rPr>
              <a:t>1816-1885. </a:t>
            </a:r>
          </a:p>
          <a:p>
            <a:pPr algn="ctr"/>
            <a:r>
              <a:rPr lang="pt-PT" sz="1200" dirty="0">
                <a:solidFill>
                  <a:srgbClr val="00759E"/>
                </a:solidFill>
                <a:latin typeface="Arial" panose="020B0604020202020204" pitchFamily="34" charset="0"/>
                <a:cs typeface="Arial" panose="020B0604020202020204" pitchFamily="34" charset="0"/>
              </a:rPr>
              <a:t>Foi várias vezes regente do Reino.</a:t>
            </a:r>
          </a:p>
        </p:txBody>
      </p:sp>
      <p:cxnSp>
        <p:nvCxnSpPr>
          <p:cNvPr id="15" name="Conexão recta 14"/>
          <p:cNvCxnSpPr/>
          <p:nvPr/>
        </p:nvCxnSpPr>
        <p:spPr>
          <a:xfrm>
            <a:off x="395536" y="5550425"/>
            <a:ext cx="8208912" cy="4424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0" name="CaixaDeTexto 19"/>
          <p:cNvSpPr txBox="1"/>
          <p:nvPr/>
        </p:nvSpPr>
        <p:spPr>
          <a:xfrm>
            <a:off x="395536" y="5615082"/>
            <a:ext cx="808235" cy="246221"/>
          </a:xfrm>
          <a:prstGeom prst="rect">
            <a:avLst/>
          </a:prstGeom>
          <a:noFill/>
        </p:spPr>
        <p:txBody>
          <a:bodyPr wrap="none" rtlCol="0">
            <a:spAutoFit/>
          </a:bodyPr>
          <a:lstStyle/>
          <a:p>
            <a:r>
              <a:rPr lang="pt-PT" sz="1000" dirty="0">
                <a:solidFill>
                  <a:srgbClr val="00759E"/>
                </a:solidFill>
                <a:latin typeface="Arial" panose="020B0604020202020204" pitchFamily="34" charset="0"/>
                <a:cs typeface="Arial" panose="020B0604020202020204" pitchFamily="34" charset="0"/>
              </a:rPr>
              <a:t>D. Pedro V</a:t>
            </a:r>
          </a:p>
        </p:txBody>
      </p:sp>
      <p:sp>
        <p:nvSpPr>
          <p:cNvPr id="21" name="CaixaDeTexto 20"/>
          <p:cNvSpPr txBox="1"/>
          <p:nvPr/>
        </p:nvSpPr>
        <p:spPr>
          <a:xfrm>
            <a:off x="1475655" y="5615081"/>
            <a:ext cx="659155" cy="246221"/>
          </a:xfrm>
          <a:prstGeom prst="rect">
            <a:avLst/>
          </a:prstGeom>
          <a:noFill/>
        </p:spPr>
        <p:txBody>
          <a:bodyPr wrap="none" rtlCol="0">
            <a:spAutoFit/>
          </a:bodyPr>
          <a:lstStyle/>
          <a:p>
            <a:r>
              <a:rPr lang="pt-PT" sz="1000" dirty="0">
                <a:solidFill>
                  <a:srgbClr val="00759E"/>
                </a:solidFill>
                <a:latin typeface="Arial" panose="020B0604020202020204" pitchFamily="34" charset="0"/>
                <a:cs typeface="Arial" panose="020B0604020202020204" pitchFamily="34" charset="0"/>
              </a:rPr>
              <a:t>D. Luís I</a:t>
            </a:r>
          </a:p>
        </p:txBody>
      </p:sp>
      <p:sp>
        <p:nvSpPr>
          <p:cNvPr id="22" name="CaixaDeTexto 21"/>
          <p:cNvSpPr txBox="1"/>
          <p:nvPr/>
        </p:nvSpPr>
        <p:spPr>
          <a:xfrm flipH="1">
            <a:off x="5796135" y="3068960"/>
            <a:ext cx="936105" cy="707886"/>
          </a:xfrm>
          <a:prstGeom prst="rect">
            <a:avLst/>
          </a:prstGeom>
          <a:noFill/>
        </p:spPr>
        <p:txBody>
          <a:bodyPr wrap="square" rtlCol="0">
            <a:spAutoFit/>
          </a:bodyPr>
          <a:lstStyle/>
          <a:p>
            <a:pPr algn="ctr"/>
            <a:r>
              <a:rPr lang="pt-PT" sz="1000" dirty="0">
                <a:cs typeface="Times New Roman" pitchFamily="18" charset="0"/>
              </a:rPr>
              <a:t>Morreu a dar à luz o 11º filho, aos 34 anos de idade</a:t>
            </a:r>
          </a:p>
        </p:txBody>
      </p:sp>
      <p:pic>
        <p:nvPicPr>
          <p:cNvPr id="24" name="Picture 6"/>
          <p:cNvPicPr>
            <a:picLocks noChangeAspect="1" noChangeArrowheads="1"/>
          </p:cNvPicPr>
          <p:nvPr/>
        </p:nvPicPr>
        <p:blipFill>
          <a:blip r:embed="rId5" cstate="print"/>
          <a:srcRect/>
          <a:stretch>
            <a:fillRect/>
          </a:stretch>
        </p:blipFill>
        <p:spPr bwMode="auto">
          <a:xfrm>
            <a:off x="645980" y="5913276"/>
            <a:ext cx="253612" cy="216024"/>
          </a:xfrm>
          <a:prstGeom prst="rect">
            <a:avLst/>
          </a:prstGeom>
          <a:noFill/>
          <a:ln w="9525">
            <a:noFill/>
            <a:miter lim="800000"/>
            <a:headEnd/>
            <a:tailEnd/>
          </a:ln>
        </p:spPr>
      </p:pic>
      <p:pic>
        <p:nvPicPr>
          <p:cNvPr id="25" name="Picture 6"/>
          <p:cNvPicPr>
            <a:picLocks noChangeAspect="1" noChangeArrowheads="1"/>
          </p:cNvPicPr>
          <p:nvPr/>
        </p:nvPicPr>
        <p:blipFill>
          <a:blip r:embed="rId5" cstate="print"/>
          <a:srcRect/>
          <a:stretch>
            <a:fillRect/>
          </a:stretch>
        </p:blipFill>
        <p:spPr bwMode="auto">
          <a:xfrm>
            <a:off x="1691680" y="5877272"/>
            <a:ext cx="338149" cy="288032"/>
          </a:xfrm>
          <a:prstGeom prst="rect">
            <a:avLst/>
          </a:prstGeom>
          <a:noFill/>
          <a:ln w="9525">
            <a:noFill/>
            <a:miter lim="800000"/>
            <a:headEnd/>
            <a:tailEnd/>
          </a:ln>
        </p:spPr>
      </p:pic>
      <p:sp>
        <p:nvSpPr>
          <p:cNvPr id="27" name="Rectângulo 26"/>
          <p:cNvSpPr/>
          <p:nvPr/>
        </p:nvSpPr>
        <p:spPr>
          <a:xfrm>
            <a:off x="2699792" y="2762050"/>
            <a:ext cx="652743" cy="369332"/>
          </a:xfrm>
          <a:prstGeom prst="rect">
            <a:avLst/>
          </a:prstGeom>
        </p:spPr>
        <p:txBody>
          <a:bodyPr wrap="none">
            <a:spAutoFit/>
          </a:bodyPr>
          <a:lstStyle/>
          <a:p>
            <a:r>
              <a:rPr lang="pt-PT" dirty="0"/>
              <a:t>1834</a:t>
            </a:r>
          </a:p>
        </p:txBody>
      </p:sp>
      <p:sp>
        <p:nvSpPr>
          <p:cNvPr id="28" name="Rectângulo 27"/>
          <p:cNvSpPr/>
          <p:nvPr/>
        </p:nvSpPr>
        <p:spPr>
          <a:xfrm>
            <a:off x="5868144" y="2734048"/>
            <a:ext cx="705642" cy="369332"/>
          </a:xfrm>
          <a:prstGeom prst="rect">
            <a:avLst/>
          </a:prstGeom>
        </p:spPr>
        <p:txBody>
          <a:bodyPr wrap="none">
            <a:spAutoFit/>
          </a:bodyPr>
          <a:lstStyle/>
          <a:p>
            <a:r>
              <a:rPr lang="pt-PT" dirty="0"/>
              <a:t> 1836</a:t>
            </a:r>
          </a:p>
        </p:txBody>
      </p:sp>
      <p:sp>
        <p:nvSpPr>
          <p:cNvPr id="31" name="Rectângulo 30"/>
          <p:cNvSpPr/>
          <p:nvPr/>
        </p:nvSpPr>
        <p:spPr>
          <a:xfrm rot="10800000" flipV="1">
            <a:off x="2320309" y="5631053"/>
            <a:ext cx="576064" cy="246221"/>
          </a:xfrm>
          <a:prstGeom prst="rect">
            <a:avLst/>
          </a:prstGeom>
        </p:spPr>
        <p:txBody>
          <a:bodyPr wrap="square">
            <a:spAutoFit/>
          </a:bodyPr>
          <a:lstStyle/>
          <a:p>
            <a:r>
              <a:rPr lang="pt-PT" sz="1000" dirty="0">
                <a:solidFill>
                  <a:srgbClr val="00759E"/>
                </a:solidFill>
                <a:latin typeface="Arial" panose="020B0604020202020204" pitchFamily="34" charset="0"/>
                <a:cs typeface="Arial" panose="020B0604020202020204" pitchFamily="34" charset="0"/>
              </a:rPr>
              <a:t>João</a:t>
            </a:r>
          </a:p>
        </p:txBody>
      </p:sp>
      <p:sp>
        <p:nvSpPr>
          <p:cNvPr id="32" name="Rectângulo 31"/>
          <p:cNvSpPr/>
          <p:nvPr/>
        </p:nvSpPr>
        <p:spPr>
          <a:xfrm rot="10800000" flipV="1">
            <a:off x="3048869" y="5631052"/>
            <a:ext cx="1080120" cy="246221"/>
          </a:xfrm>
          <a:prstGeom prst="rect">
            <a:avLst/>
          </a:prstGeom>
        </p:spPr>
        <p:txBody>
          <a:bodyPr wrap="square">
            <a:spAutoFit/>
          </a:bodyPr>
          <a:lstStyle/>
          <a:p>
            <a:r>
              <a:rPr lang="pt-PT" sz="1000" dirty="0">
                <a:solidFill>
                  <a:srgbClr val="00759E"/>
                </a:solidFill>
                <a:latin typeface="Arial" panose="020B0604020202020204" pitchFamily="34" charset="0"/>
                <a:cs typeface="Arial" panose="020B0604020202020204" pitchFamily="34" charset="0"/>
              </a:rPr>
              <a:t>Maria Ana </a:t>
            </a:r>
          </a:p>
        </p:txBody>
      </p:sp>
      <p:sp>
        <p:nvSpPr>
          <p:cNvPr id="33" name="Rectângulo 32"/>
          <p:cNvSpPr/>
          <p:nvPr/>
        </p:nvSpPr>
        <p:spPr>
          <a:xfrm rot="10800000" flipV="1">
            <a:off x="4211582" y="5631051"/>
            <a:ext cx="936104" cy="246221"/>
          </a:xfrm>
          <a:prstGeom prst="rect">
            <a:avLst/>
          </a:prstGeom>
        </p:spPr>
        <p:txBody>
          <a:bodyPr wrap="square">
            <a:spAutoFit/>
          </a:bodyPr>
          <a:lstStyle/>
          <a:p>
            <a:r>
              <a:rPr lang="pt-PT" sz="1000" dirty="0">
                <a:solidFill>
                  <a:srgbClr val="00759E"/>
                </a:solidFill>
                <a:latin typeface="Arial" panose="020B0604020202020204" pitchFamily="34" charset="0"/>
                <a:cs typeface="Arial" panose="020B0604020202020204" pitchFamily="34" charset="0"/>
              </a:rPr>
              <a:t>Antónia</a:t>
            </a:r>
          </a:p>
        </p:txBody>
      </p:sp>
      <p:sp>
        <p:nvSpPr>
          <p:cNvPr id="34" name="Rectângulo 33"/>
          <p:cNvSpPr/>
          <p:nvPr/>
        </p:nvSpPr>
        <p:spPr>
          <a:xfrm rot="10800000" flipV="1">
            <a:off x="5364088" y="5631051"/>
            <a:ext cx="1008112" cy="246221"/>
          </a:xfrm>
          <a:prstGeom prst="rect">
            <a:avLst/>
          </a:prstGeom>
        </p:spPr>
        <p:txBody>
          <a:bodyPr wrap="square">
            <a:spAutoFit/>
          </a:bodyPr>
          <a:lstStyle/>
          <a:p>
            <a:r>
              <a:rPr lang="pt-PT" sz="1000" dirty="0">
                <a:solidFill>
                  <a:srgbClr val="00759E"/>
                </a:solidFill>
                <a:latin typeface="Arial" panose="020B0604020202020204" pitchFamily="34" charset="0"/>
                <a:cs typeface="Arial" panose="020B0604020202020204" pitchFamily="34" charset="0"/>
              </a:rPr>
              <a:t>Fernando</a:t>
            </a:r>
          </a:p>
        </p:txBody>
      </p:sp>
      <p:sp>
        <p:nvSpPr>
          <p:cNvPr id="35" name="Rectângulo 34"/>
          <p:cNvSpPr/>
          <p:nvPr/>
        </p:nvSpPr>
        <p:spPr>
          <a:xfrm rot="10800000" flipV="1">
            <a:off x="6588224" y="5631051"/>
            <a:ext cx="1008112" cy="246221"/>
          </a:xfrm>
          <a:prstGeom prst="rect">
            <a:avLst/>
          </a:prstGeom>
        </p:spPr>
        <p:txBody>
          <a:bodyPr wrap="square">
            <a:spAutoFit/>
          </a:bodyPr>
          <a:lstStyle/>
          <a:p>
            <a:r>
              <a:rPr lang="pt-PT" sz="1000" dirty="0">
                <a:solidFill>
                  <a:srgbClr val="00759E"/>
                </a:solidFill>
                <a:latin typeface="Arial" panose="020B0604020202020204" pitchFamily="34" charset="0"/>
                <a:cs typeface="Arial" panose="020B0604020202020204" pitchFamily="34" charset="0"/>
              </a:rPr>
              <a:t>Augusto </a:t>
            </a:r>
          </a:p>
        </p:txBody>
      </p:sp>
      <p:sp>
        <p:nvSpPr>
          <p:cNvPr id="36" name="Rectângulo 35"/>
          <p:cNvSpPr/>
          <p:nvPr/>
        </p:nvSpPr>
        <p:spPr>
          <a:xfrm rot="10800000" flipV="1">
            <a:off x="7596336" y="5631051"/>
            <a:ext cx="1008112" cy="246221"/>
          </a:xfrm>
          <a:prstGeom prst="rect">
            <a:avLst/>
          </a:prstGeom>
        </p:spPr>
        <p:txBody>
          <a:bodyPr wrap="square">
            <a:spAutoFit/>
          </a:bodyPr>
          <a:lstStyle/>
          <a:p>
            <a:r>
              <a:rPr lang="pt-PT" sz="1000" dirty="0">
                <a:solidFill>
                  <a:srgbClr val="00759E"/>
                </a:solidFill>
                <a:latin typeface="Arial" panose="020B0604020202020204" pitchFamily="34" charset="0"/>
                <a:cs typeface="Arial" panose="020B0604020202020204" pitchFamily="34" charset="0"/>
              </a:rPr>
              <a:t>Entre outros</a:t>
            </a:r>
          </a:p>
        </p:txBody>
      </p:sp>
      <p:grpSp>
        <p:nvGrpSpPr>
          <p:cNvPr id="38" name="Group 37"/>
          <p:cNvGrpSpPr/>
          <p:nvPr/>
        </p:nvGrpSpPr>
        <p:grpSpPr>
          <a:xfrm>
            <a:off x="2496208" y="4132887"/>
            <a:ext cx="224265" cy="224265"/>
            <a:chOff x="1660508" y="1280302"/>
            <a:chExt cx="224265" cy="224265"/>
          </a:xfrm>
        </p:grpSpPr>
        <p:sp>
          <p:nvSpPr>
            <p:cNvPr id="39" name="Oval 38"/>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 name="Picture 9" descr="pixel_hand.png">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pic>
        <p:nvPicPr>
          <p:cNvPr id="41"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282"/>
            <a:ext cx="9144000" cy="649224"/>
          </a:xfrm>
          <a:prstGeom prst="rect">
            <a:avLst/>
          </a:prstGeom>
        </p:spPr>
      </p:pic>
      <p:sp>
        <p:nvSpPr>
          <p:cNvPr id="37" name="Right Arrow 10">
            <a:hlinkClick r:id="rId9" action="ppaction://hlinksldjump"/>
          </p:cNvPr>
          <p:cNvSpPr/>
          <p:nvPr/>
        </p:nvSpPr>
        <p:spPr>
          <a:xfrm>
            <a:off x="7853272" y="6165304"/>
            <a:ext cx="1039208" cy="603444"/>
          </a:xfrm>
          <a:prstGeom prst="rightArrow">
            <a:avLst/>
          </a:prstGeom>
          <a:solidFill>
            <a:srgbClr val="008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bg1"/>
                </a:solidFill>
                <a:latin typeface="Arial" panose="020B0604020202020204" pitchFamily="34" charset="0"/>
                <a:cs typeface="Arial" panose="020B0604020202020204" pitchFamily="34" charset="0"/>
              </a:rPr>
              <a:t>VOLTAR</a:t>
            </a:r>
          </a:p>
        </p:txBody>
      </p:sp>
      <p:pic>
        <p:nvPicPr>
          <p:cNvPr id="42" name="Picture 2" descr="C:\Users\JOAO\Desktop\PPT Genealogia para V1\Árvore - Imagens Organizadas\20135306_MAN_P1_DD00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99586" y="2437312"/>
            <a:ext cx="444937" cy="32473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Users\JOAO\Desktop\PPT Genealogia para V1\Árvore - Imagens Organizadas\20135306_MAN_P1_DD00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12160" y="2437312"/>
            <a:ext cx="444937" cy="324738"/>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Users\JOAO\Desktop\PPT Genealogia para V1\Árvore - Imagens Organizadas\F020.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95984" y="1386742"/>
            <a:ext cx="2052480" cy="2863504"/>
          </a:xfrm>
          <a:prstGeom prst="rect">
            <a:avLst/>
          </a:prstGeom>
          <a:noFill/>
          <a:extLst>
            <a:ext uri="{909E8E84-426E-40DD-AFC4-6F175D3DCCD1}">
              <a14:hiddenFill xmlns:a14="http://schemas.microsoft.com/office/drawing/2010/main">
                <a:solidFill>
                  <a:srgbClr val="FFFFFF"/>
                </a:solidFill>
              </a14:hiddenFill>
            </a:ext>
          </a:extLst>
        </p:spPr>
      </p:pic>
      <p:cxnSp>
        <p:nvCxnSpPr>
          <p:cNvPr id="7" name="Conexão recta 6"/>
          <p:cNvCxnSpPr/>
          <p:nvPr/>
        </p:nvCxnSpPr>
        <p:spPr>
          <a:xfrm>
            <a:off x="6234628" y="3776846"/>
            <a:ext cx="0" cy="1817828"/>
          </a:xfrm>
          <a:prstGeom prst="line">
            <a:avLst/>
          </a:prstGeom>
          <a:ln w="19050"/>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nodeType="afterEffect">
                                  <p:stCondLst>
                                    <p:cond delay="0"/>
                                  </p:stCondLst>
                                  <p:childTnLst>
                                    <p:set>
                                      <p:cBhvr>
                                        <p:cTn id="6" dur="1" fill="hold">
                                          <p:stCondLst>
                                            <p:cond delay="0"/>
                                          </p:stCondLst>
                                        </p:cTn>
                                        <p:tgtEl>
                                          <p:spTgt spid="53250"/>
                                        </p:tgtEl>
                                        <p:attrNameLst>
                                          <p:attrName>style.visibility</p:attrName>
                                        </p:attrNameLst>
                                      </p:cBhvr>
                                      <p:to>
                                        <p:strVal val="visible"/>
                                      </p:to>
                                    </p:set>
                                    <p:animEffect transition="in" filter="fade">
                                      <p:cBhvr>
                                        <p:cTn id="7" dur="500"/>
                                        <p:tgtEl>
                                          <p:spTgt spid="5325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53254"/>
                                        </p:tgtEl>
                                        <p:attrNameLst>
                                          <p:attrName>style.visibility</p:attrName>
                                        </p:attrNameLst>
                                      </p:cBhvr>
                                      <p:to>
                                        <p:strVal val="visible"/>
                                      </p:to>
                                    </p:set>
                                    <p:animEffect transition="in" filter="fade">
                                      <p:cBhvr>
                                        <p:cTn id="19" dur="500"/>
                                        <p:tgtEl>
                                          <p:spTgt spid="53254"/>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8194"/>
                                        </p:tgtEl>
                                        <p:attrNameLst>
                                          <p:attrName>style.visibility</p:attrName>
                                        </p:attrNameLst>
                                      </p:cBhvr>
                                      <p:to>
                                        <p:strVal val="visible"/>
                                      </p:to>
                                    </p:set>
                                    <p:animEffect transition="in" filter="fade">
                                      <p:cBhvr>
                                        <p:cTn id="27" dur="500"/>
                                        <p:tgtEl>
                                          <p:spTgt spid="8194"/>
                                        </p:tgtEl>
                                      </p:cBhvr>
                                    </p:animEffect>
                                  </p:childTnLst>
                                </p:cTn>
                              </p:par>
                            </p:childTnLst>
                          </p:cTn>
                        </p:par>
                        <p:par>
                          <p:cTn id="28" fill="hold">
                            <p:stCondLst>
                              <p:cond delay="35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4000"/>
                            </p:stCondLst>
                            <p:childTnLst>
                              <p:par>
                                <p:cTn id="33" presetID="10" presetClass="entr" presetSubtype="0" fill="hold" nodeType="after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500"/>
                                        <p:tgtEl>
                                          <p:spTgt spid="4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childTnLst>
                          </p:cTn>
                        </p:par>
                        <p:par>
                          <p:cTn id="39" fill="hold">
                            <p:stCondLst>
                              <p:cond delay="4500"/>
                            </p:stCondLst>
                            <p:childTnLst>
                              <p:par>
                                <p:cTn id="40" presetID="10" presetClass="entr" presetSubtype="0" fill="hold" nodeType="after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childTnLst>
                          </p:cTn>
                        </p:par>
                        <p:par>
                          <p:cTn id="46" fill="hold">
                            <p:stCondLst>
                              <p:cond delay="5000"/>
                            </p:stCondLst>
                            <p:childTnLst>
                              <p:par>
                                <p:cTn id="47" presetID="10" presetClass="entr" presetSubtype="0"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childTnLst>
                          </p:cTn>
                        </p:par>
                        <p:par>
                          <p:cTn id="50" fill="hold">
                            <p:stCondLst>
                              <p:cond delay="5500"/>
                            </p:stCondLst>
                            <p:childTnLst>
                              <p:par>
                                <p:cTn id="51" presetID="10" presetClass="entr" presetSubtype="0" fill="hold" nodeType="after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cTn>
                              </p:par>
                            </p:childTnLst>
                          </p:cTn>
                        </p:par>
                        <p:par>
                          <p:cTn id="54" fill="hold">
                            <p:stCondLst>
                              <p:cond delay="6000"/>
                            </p:stCondLst>
                            <p:childTnLst>
                              <p:par>
                                <p:cTn id="55" presetID="10" presetClass="entr" presetSubtype="0" fill="hold"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par>
                          <p:cTn id="58" fill="hold">
                            <p:stCondLst>
                              <p:cond delay="6500"/>
                            </p:stCondLst>
                            <p:childTnLst>
                              <p:par>
                                <p:cTn id="59" presetID="10" presetClass="entr" presetSubtype="0" fill="hold" grpId="0" nodeType="after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par>
                                <p:cTn id="62" presetID="10" presetClass="entr" presetSubtype="0" fill="hold"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500"/>
                                        <p:tgtEl>
                                          <p:spTgt spid="24"/>
                                        </p:tgtEl>
                                      </p:cBhvr>
                                    </p:animEffect>
                                  </p:childTnLst>
                                </p:cTn>
                              </p:par>
                            </p:childTnLst>
                          </p:cTn>
                        </p:par>
                        <p:par>
                          <p:cTn id="65" fill="hold">
                            <p:stCondLst>
                              <p:cond delay="7000"/>
                            </p:stCondLst>
                            <p:childTnLst>
                              <p:par>
                                <p:cTn id="66" presetID="10" presetClass="entr" presetSubtype="0" fill="hold" grpId="0" nodeType="after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cTn>
                              </p:par>
                              <p:par>
                                <p:cTn id="69" presetID="10" presetClass="entr" presetSubtype="0" fill="hold" nodeType="with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500"/>
                                        <p:tgtEl>
                                          <p:spTgt spid="25"/>
                                        </p:tgtEl>
                                      </p:cBhvr>
                                    </p:animEffect>
                                  </p:childTnLst>
                                </p:cTn>
                              </p:par>
                            </p:childTnLst>
                          </p:cTn>
                        </p:par>
                        <p:par>
                          <p:cTn id="72" fill="hold">
                            <p:stCondLst>
                              <p:cond delay="7500"/>
                            </p:stCondLst>
                            <p:childTnLst>
                              <p:par>
                                <p:cTn id="73" presetID="10" presetClass="entr" presetSubtype="0" fill="hold" grpId="0" nodeType="after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childTnLst>
                          </p:cTn>
                        </p:par>
                        <p:par>
                          <p:cTn id="76" fill="hold">
                            <p:stCondLst>
                              <p:cond delay="8000"/>
                            </p:stCondLst>
                            <p:childTnLst>
                              <p:par>
                                <p:cTn id="77" presetID="10" presetClass="entr" presetSubtype="0" fill="hold" grpId="0" nodeType="after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fade">
                                      <p:cBhvr>
                                        <p:cTn id="79" dur="500"/>
                                        <p:tgtEl>
                                          <p:spTgt spid="32"/>
                                        </p:tgtEl>
                                      </p:cBhvr>
                                    </p:animEffect>
                                  </p:childTnLst>
                                </p:cTn>
                              </p:par>
                            </p:childTnLst>
                          </p:cTn>
                        </p:par>
                        <p:par>
                          <p:cTn id="80" fill="hold">
                            <p:stCondLst>
                              <p:cond delay="8500"/>
                            </p:stCondLst>
                            <p:childTnLst>
                              <p:par>
                                <p:cTn id="81" presetID="10" presetClass="entr" presetSubtype="0" fill="hold" grpId="0" nodeType="after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fade">
                                      <p:cBhvr>
                                        <p:cTn id="83" dur="500"/>
                                        <p:tgtEl>
                                          <p:spTgt spid="33"/>
                                        </p:tgtEl>
                                      </p:cBhvr>
                                    </p:animEffect>
                                  </p:childTnLst>
                                </p:cTn>
                              </p:par>
                            </p:childTnLst>
                          </p:cTn>
                        </p:par>
                        <p:par>
                          <p:cTn id="84" fill="hold">
                            <p:stCondLst>
                              <p:cond delay="9000"/>
                            </p:stCondLst>
                            <p:childTnLst>
                              <p:par>
                                <p:cTn id="85" presetID="10" presetClass="entr" presetSubtype="0" fill="hold" grpId="0" nodeType="after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fade">
                                      <p:cBhvr>
                                        <p:cTn id="87" dur="500"/>
                                        <p:tgtEl>
                                          <p:spTgt spid="34"/>
                                        </p:tgtEl>
                                      </p:cBhvr>
                                    </p:animEffect>
                                  </p:childTnLst>
                                </p:cTn>
                              </p:par>
                            </p:childTnLst>
                          </p:cTn>
                        </p:par>
                        <p:par>
                          <p:cTn id="88" fill="hold">
                            <p:stCondLst>
                              <p:cond delay="9500"/>
                            </p:stCondLst>
                            <p:childTnLst>
                              <p:par>
                                <p:cTn id="89" presetID="10" presetClass="entr" presetSubtype="0" fill="hold" grpId="0" nodeType="afterEffect">
                                  <p:stCondLst>
                                    <p:cond delay="0"/>
                                  </p:stCondLst>
                                  <p:childTnLst>
                                    <p:set>
                                      <p:cBhvr>
                                        <p:cTn id="90" dur="1" fill="hold">
                                          <p:stCondLst>
                                            <p:cond delay="0"/>
                                          </p:stCondLst>
                                        </p:cTn>
                                        <p:tgtEl>
                                          <p:spTgt spid="35"/>
                                        </p:tgtEl>
                                        <p:attrNameLst>
                                          <p:attrName>style.visibility</p:attrName>
                                        </p:attrNameLst>
                                      </p:cBhvr>
                                      <p:to>
                                        <p:strVal val="visible"/>
                                      </p:to>
                                    </p:set>
                                    <p:animEffect transition="in" filter="fade">
                                      <p:cBhvr>
                                        <p:cTn id="91" dur="500"/>
                                        <p:tgtEl>
                                          <p:spTgt spid="35"/>
                                        </p:tgtEl>
                                      </p:cBhvr>
                                    </p:animEffect>
                                  </p:childTnLst>
                                </p:cTn>
                              </p:par>
                            </p:childTnLst>
                          </p:cTn>
                        </p:par>
                        <p:par>
                          <p:cTn id="92" fill="hold">
                            <p:stCondLst>
                              <p:cond delay="10000"/>
                            </p:stCondLst>
                            <p:childTnLst>
                              <p:par>
                                <p:cTn id="93" presetID="10" presetClass="entr" presetSubtype="0" fill="hold" grpId="0" nodeType="afterEffect">
                                  <p:stCondLst>
                                    <p:cond delay="0"/>
                                  </p:stCondLst>
                                  <p:childTnLst>
                                    <p:set>
                                      <p:cBhvr>
                                        <p:cTn id="94" dur="1" fill="hold">
                                          <p:stCondLst>
                                            <p:cond delay="0"/>
                                          </p:stCondLst>
                                        </p:cTn>
                                        <p:tgtEl>
                                          <p:spTgt spid="36"/>
                                        </p:tgtEl>
                                        <p:attrNameLst>
                                          <p:attrName>style.visibility</p:attrName>
                                        </p:attrNameLst>
                                      </p:cBhvr>
                                      <p:to>
                                        <p:strVal val="visible"/>
                                      </p:to>
                                    </p:set>
                                    <p:animEffect transition="in" filter="fade">
                                      <p:cBhvr>
                                        <p:cTn id="95" dur="500"/>
                                        <p:tgtEl>
                                          <p:spTgt spid="36"/>
                                        </p:tgtEl>
                                      </p:cBhvr>
                                    </p:animEffect>
                                  </p:childTnLst>
                                </p:cTn>
                              </p:par>
                            </p:childTnLst>
                          </p:cTn>
                        </p:par>
                        <p:par>
                          <p:cTn id="96" fill="hold">
                            <p:stCondLst>
                              <p:cond delay="10500"/>
                            </p:stCondLst>
                            <p:childTnLst>
                              <p:par>
                                <p:cTn id="97" presetID="10" presetClass="entr" presetSubtype="0" fill="hold" grpId="0" nodeType="afterEffect">
                                  <p:stCondLst>
                                    <p:cond delay="0"/>
                                  </p:stCondLst>
                                  <p:childTnLst>
                                    <p:set>
                                      <p:cBhvr>
                                        <p:cTn id="98" dur="1" fill="hold">
                                          <p:stCondLst>
                                            <p:cond delay="0"/>
                                          </p:stCondLst>
                                        </p:cTn>
                                        <p:tgtEl>
                                          <p:spTgt spid="37"/>
                                        </p:tgtEl>
                                        <p:attrNameLst>
                                          <p:attrName>style.visibility</p:attrName>
                                        </p:attrNameLst>
                                      </p:cBhvr>
                                      <p:to>
                                        <p:strVal val="visible"/>
                                      </p:to>
                                    </p:set>
                                    <p:animEffect transition="in" filter="fade">
                                      <p:cBhvr>
                                        <p:cTn id="9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20" grpId="0"/>
      <p:bldP spid="21" grpId="0"/>
      <p:bldP spid="22" grpId="0"/>
      <p:bldP spid="27" grpId="0"/>
      <p:bldP spid="28" grpId="0"/>
      <p:bldP spid="31" grpId="0"/>
      <p:bldP spid="32" grpId="0"/>
      <p:bldP spid="33" grpId="0"/>
      <p:bldP spid="34" grpId="0"/>
      <p:bldP spid="35" grpId="0"/>
      <p:bldP spid="36" grpId="0"/>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82"/>
            <a:ext cx="9144000" cy="649224"/>
          </a:xfrm>
          <a:prstGeom prst="rect">
            <a:avLst/>
          </a:prstGeom>
        </p:spPr>
      </p:pic>
      <p:pic>
        <p:nvPicPr>
          <p:cNvPr id="1026" name="Picture 2" descr="C:\Users\JOAO\Desktop\PPT1_IMAGENS\20135306_MAN_P1_F001.jp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8731" y="692696"/>
            <a:ext cx="769383" cy="76938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OAO\Desktop\PPT1_IMAGENS\20135306_MAN_P1_F002.jp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90236" y="692696"/>
            <a:ext cx="769383" cy="7693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JOAO\Desktop\PPT1_IMAGENS\20135306_MAN_P1_F004.jpg">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12264" y="2415590"/>
            <a:ext cx="691659" cy="75143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JOAO\Desktop\PPT1_IMAGENS\20135306_MAN_P1_F003.jpg">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3734" y="2391101"/>
            <a:ext cx="781343" cy="7693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JOAO\Desktop\PPT1_IMAGENS\20135306_MAN_P1_F005.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61337" y="2409053"/>
            <a:ext cx="691658" cy="75143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JOAO\Desktop\PPT1_IMAGENS\20135306_MAN_P1_F006.jpg">
            <a:hlinkClick r:id="rId13" action="ppaction://hlinksldjump"/>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945592" y="815196"/>
            <a:ext cx="733902" cy="7693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JOAO\Desktop\PPT1_IMAGENS\20135306_MAN_P1_F007.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68402" y="815196"/>
            <a:ext cx="733639" cy="768713"/>
          </a:xfrm>
          <a:prstGeom prst="rect">
            <a:avLst/>
          </a:prstGeom>
          <a:noFill/>
          <a:extLst>
            <a:ext uri="{909E8E84-426E-40DD-AFC4-6F175D3DCCD1}">
              <a14:hiddenFill xmlns:a14="http://schemas.microsoft.com/office/drawing/2010/main">
                <a:solidFill>
                  <a:srgbClr val="FFFFFF"/>
                </a:solidFill>
              </a14:hiddenFill>
            </a:ext>
          </a:extLst>
        </p:spPr>
      </p:pic>
      <p:sp>
        <p:nvSpPr>
          <p:cNvPr id="15" name="Retângulo 3"/>
          <p:cNvSpPr/>
          <p:nvPr/>
        </p:nvSpPr>
        <p:spPr>
          <a:xfrm>
            <a:off x="-324590" y="1462079"/>
            <a:ext cx="2439339" cy="430887"/>
          </a:xfrm>
          <a:prstGeom prst="rect">
            <a:avLst/>
          </a:prstGeom>
        </p:spPr>
        <p:txBody>
          <a:bodyPr wrap="square">
            <a:spAutoFit/>
          </a:bodyPr>
          <a:lstStyle/>
          <a:p>
            <a:pPr marL="342900" lvl="0" indent="-342900" algn="ctr">
              <a:spcBef>
                <a:spcPct val="20000"/>
              </a:spcBef>
              <a:defRPr/>
            </a:pPr>
            <a:r>
              <a:rPr lang="pt-PT" sz="1000" b="1" dirty="0">
                <a:solidFill>
                  <a:srgbClr val="00759E"/>
                </a:solidFill>
                <a:latin typeface="+mj-lt"/>
                <a:cs typeface="Arial" panose="020B0604020202020204" pitchFamily="34" charset="0"/>
              </a:rPr>
              <a:t>D. João IV  – </a:t>
            </a:r>
            <a:r>
              <a:rPr lang="pt-PT" sz="1000" b="1" i="1" dirty="0">
                <a:solidFill>
                  <a:srgbClr val="00759E"/>
                </a:solidFill>
                <a:latin typeface="+mj-lt"/>
                <a:cs typeface="Arial" panose="020B0604020202020204" pitchFamily="34" charset="0"/>
              </a:rPr>
              <a:t>o Restaurador</a:t>
            </a:r>
          </a:p>
          <a:p>
            <a:pPr marL="342900" lvl="0" indent="-342900" algn="ctr">
              <a:spcBef>
                <a:spcPct val="20000"/>
              </a:spcBef>
              <a:defRPr/>
            </a:pPr>
            <a:r>
              <a:rPr lang="pt-PT" sz="1000" b="1" dirty="0">
                <a:solidFill>
                  <a:srgbClr val="00759E"/>
                </a:solidFill>
                <a:latin typeface="+mj-lt"/>
                <a:cs typeface="Arial" panose="020B0604020202020204" pitchFamily="34" charset="0"/>
              </a:rPr>
              <a:t>22º monarca</a:t>
            </a:r>
          </a:p>
        </p:txBody>
      </p:sp>
      <p:sp>
        <p:nvSpPr>
          <p:cNvPr id="17" name="Retângulo 3"/>
          <p:cNvSpPr/>
          <p:nvPr/>
        </p:nvSpPr>
        <p:spPr>
          <a:xfrm>
            <a:off x="2105770" y="1460799"/>
            <a:ext cx="1314102" cy="246221"/>
          </a:xfrm>
          <a:prstGeom prst="rect">
            <a:avLst/>
          </a:prstGeom>
        </p:spPr>
        <p:txBody>
          <a:bodyPr wrap="square">
            <a:spAutoFit/>
          </a:bodyPr>
          <a:lstStyle/>
          <a:p>
            <a:pPr marL="342900" lvl="0" indent="-342900" algn="ctr">
              <a:spcBef>
                <a:spcPct val="20000"/>
              </a:spcBef>
              <a:defRPr/>
            </a:pPr>
            <a:r>
              <a:rPr lang="pt-PT" sz="1000" b="1" dirty="0">
                <a:solidFill>
                  <a:srgbClr val="00759E"/>
                </a:solidFill>
                <a:latin typeface="+mj-lt"/>
                <a:cs typeface="Arial" panose="020B0604020202020204" pitchFamily="34" charset="0"/>
              </a:rPr>
              <a:t>D. Luísa de Gusmão</a:t>
            </a:r>
            <a:endParaRPr lang="pt-PT" sz="1000" b="1" i="1" dirty="0">
              <a:solidFill>
                <a:srgbClr val="00759E"/>
              </a:solidFill>
              <a:latin typeface="+mj-lt"/>
              <a:cs typeface="Arial" panose="020B0604020202020204" pitchFamily="34" charset="0"/>
            </a:endParaRPr>
          </a:p>
        </p:txBody>
      </p:sp>
      <p:cxnSp>
        <p:nvCxnSpPr>
          <p:cNvPr id="28" name="Conexão recta 27"/>
          <p:cNvCxnSpPr/>
          <p:nvPr/>
        </p:nvCxnSpPr>
        <p:spPr>
          <a:xfrm>
            <a:off x="1805158" y="1387233"/>
            <a:ext cx="0" cy="690399"/>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94" name="Grupo 93"/>
          <p:cNvGrpSpPr/>
          <p:nvPr/>
        </p:nvGrpSpPr>
        <p:grpSpPr>
          <a:xfrm>
            <a:off x="1359014" y="1055560"/>
            <a:ext cx="899751" cy="241690"/>
            <a:chOff x="1359014" y="1055560"/>
            <a:chExt cx="899751" cy="241690"/>
          </a:xfrm>
        </p:grpSpPr>
        <p:cxnSp>
          <p:nvCxnSpPr>
            <p:cNvPr id="16" name="Conexão recta 15"/>
            <p:cNvCxnSpPr>
              <a:endCxn id="2050" idx="1"/>
            </p:cNvCxnSpPr>
            <p:nvPr/>
          </p:nvCxnSpPr>
          <p:spPr>
            <a:xfrm>
              <a:off x="1359014" y="1176405"/>
              <a:ext cx="2805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Conexão recta 26"/>
            <p:cNvCxnSpPr/>
            <p:nvPr/>
          </p:nvCxnSpPr>
          <p:spPr>
            <a:xfrm>
              <a:off x="1978195" y="1174456"/>
              <a:ext cx="28057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50" name="Picture 2" descr="C:\Users\JOAO\Desktop\PPT Genealogia para V1\Árvore - Imagens Organizadas\20135306_MAN_P1_DD001.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639584" y="1055560"/>
              <a:ext cx="331149" cy="24169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2" name="Conexão recta 31"/>
          <p:cNvCxnSpPr/>
          <p:nvPr/>
        </p:nvCxnSpPr>
        <p:spPr>
          <a:xfrm>
            <a:off x="899592" y="2077632"/>
            <a:ext cx="1656184"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Conexão recta unidireccional 28"/>
          <p:cNvCxnSpPr/>
          <p:nvPr/>
        </p:nvCxnSpPr>
        <p:spPr>
          <a:xfrm>
            <a:off x="899592" y="2077632"/>
            <a:ext cx="0" cy="21602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40" name="Conexão recta unidireccional 39"/>
          <p:cNvCxnSpPr/>
          <p:nvPr/>
        </p:nvCxnSpPr>
        <p:spPr>
          <a:xfrm>
            <a:off x="2544450" y="2077632"/>
            <a:ext cx="0" cy="21602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43" name="Conexão recta 42"/>
          <p:cNvCxnSpPr/>
          <p:nvPr/>
        </p:nvCxnSpPr>
        <p:spPr>
          <a:xfrm>
            <a:off x="3424741" y="2854963"/>
            <a:ext cx="0" cy="910438"/>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95" name="Grupo 94"/>
          <p:cNvGrpSpPr/>
          <p:nvPr/>
        </p:nvGrpSpPr>
        <p:grpSpPr>
          <a:xfrm>
            <a:off x="2963489" y="2613062"/>
            <a:ext cx="899751" cy="241690"/>
            <a:chOff x="2963489" y="2613062"/>
            <a:chExt cx="899751" cy="241690"/>
          </a:xfrm>
        </p:grpSpPr>
        <p:cxnSp>
          <p:nvCxnSpPr>
            <p:cNvPr id="41" name="Conexão recta 40"/>
            <p:cNvCxnSpPr>
              <a:endCxn id="44" idx="1"/>
            </p:cNvCxnSpPr>
            <p:nvPr/>
          </p:nvCxnSpPr>
          <p:spPr>
            <a:xfrm>
              <a:off x="2963489" y="2733907"/>
              <a:ext cx="2805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 name="Conexão recta 41"/>
            <p:cNvCxnSpPr/>
            <p:nvPr/>
          </p:nvCxnSpPr>
          <p:spPr>
            <a:xfrm>
              <a:off x="3582670" y="2731958"/>
              <a:ext cx="28057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4" name="Picture 2" descr="C:\Users\JOAO\Desktop\PPT Genealogia para V1\Árvore - Imagens Organizadas\20135306_MAN_P1_DD001.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244059" y="2613062"/>
              <a:ext cx="331149" cy="24169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45" name="Conexão recta 44"/>
          <p:cNvCxnSpPr/>
          <p:nvPr/>
        </p:nvCxnSpPr>
        <p:spPr>
          <a:xfrm>
            <a:off x="3409633" y="3765401"/>
            <a:ext cx="1911969"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6" name="Conexão recta unidireccional 45"/>
          <p:cNvCxnSpPr/>
          <p:nvPr/>
        </p:nvCxnSpPr>
        <p:spPr>
          <a:xfrm>
            <a:off x="5337964" y="908720"/>
            <a:ext cx="386164"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pSp>
        <p:nvGrpSpPr>
          <p:cNvPr id="96" name="Grupo 95"/>
          <p:cNvGrpSpPr/>
          <p:nvPr/>
        </p:nvGrpSpPr>
        <p:grpSpPr>
          <a:xfrm>
            <a:off x="6801841" y="1144696"/>
            <a:ext cx="936104" cy="241690"/>
            <a:chOff x="6801841" y="1144696"/>
            <a:chExt cx="936104" cy="241690"/>
          </a:xfrm>
        </p:grpSpPr>
        <p:cxnSp>
          <p:nvCxnSpPr>
            <p:cNvPr id="53" name="Conexão recta 52"/>
            <p:cNvCxnSpPr>
              <a:endCxn id="55" idx="1"/>
            </p:cNvCxnSpPr>
            <p:nvPr/>
          </p:nvCxnSpPr>
          <p:spPr>
            <a:xfrm>
              <a:off x="6801841" y="1265541"/>
              <a:ext cx="2805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4" name="Conexão recta 53"/>
            <p:cNvCxnSpPr/>
            <p:nvPr/>
          </p:nvCxnSpPr>
          <p:spPr>
            <a:xfrm>
              <a:off x="7457375" y="1263592"/>
              <a:ext cx="28057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55" name="Picture 2" descr="C:\Users\JOAO\Desktop\PPT Genealogia para V1\Árvore - Imagens Organizadas\20135306_MAN_P1_DD001.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082411" y="1144696"/>
              <a:ext cx="331149" cy="241690"/>
            </a:xfrm>
            <a:prstGeom prst="rect">
              <a:avLst/>
            </a:prstGeom>
            <a:noFill/>
            <a:extLst>
              <a:ext uri="{909E8E84-426E-40DD-AFC4-6F175D3DCCD1}">
                <a14:hiddenFill xmlns:a14="http://schemas.microsoft.com/office/drawing/2010/main">
                  <a:solidFill>
                    <a:srgbClr val="FFFFFF"/>
                  </a:solidFill>
                </a14:hiddenFill>
              </a:ext>
            </a:extLst>
          </p:spPr>
        </p:pic>
      </p:grpSp>
      <p:sp>
        <p:nvSpPr>
          <p:cNvPr id="56" name="Retângulo 3"/>
          <p:cNvSpPr/>
          <p:nvPr/>
        </p:nvSpPr>
        <p:spPr>
          <a:xfrm>
            <a:off x="8933" y="3162301"/>
            <a:ext cx="2042787" cy="800219"/>
          </a:xfrm>
          <a:prstGeom prst="rect">
            <a:avLst/>
          </a:prstGeom>
        </p:spPr>
        <p:txBody>
          <a:bodyPr wrap="square">
            <a:spAutoFit/>
          </a:bodyPr>
          <a:lstStyle/>
          <a:p>
            <a:pPr marL="342900" lvl="0" indent="-342900" algn="ctr">
              <a:spcBef>
                <a:spcPct val="20000"/>
              </a:spcBef>
              <a:defRPr/>
            </a:pPr>
            <a:r>
              <a:rPr lang="pt-PT" sz="1000" b="1" dirty="0">
                <a:solidFill>
                  <a:srgbClr val="00759E"/>
                </a:solidFill>
                <a:latin typeface="+mj-lt"/>
                <a:cs typeface="Arial" panose="020B0604020202020204" pitchFamily="34" charset="0"/>
              </a:rPr>
              <a:t>D. Afonso VI – </a:t>
            </a:r>
            <a:r>
              <a:rPr lang="pt-PT" sz="1000" b="1" i="1" dirty="0">
                <a:solidFill>
                  <a:srgbClr val="00759E"/>
                </a:solidFill>
                <a:latin typeface="+mj-lt"/>
                <a:cs typeface="Arial" panose="020B0604020202020204" pitchFamily="34" charset="0"/>
              </a:rPr>
              <a:t>o Vitorioso</a:t>
            </a:r>
          </a:p>
          <a:p>
            <a:pPr marL="342900" lvl="0" indent="-342900" algn="ctr">
              <a:spcBef>
                <a:spcPct val="20000"/>
              </a:spcBef>
              <a:defRPr/>
            </a:pPr>
            <a:r>
              <a:rPr lang="pt-PT" sz="1000" b="1" i="1" dirty="0">
                <a:solidFill>
                  <a:srgbClr val="00759E"/>
                </a:solidFill>
                <a:latin typeface="+mj-lt"/>
                <a:cs typeface="Arial" panose="020B0604020202020204" pitchFamily="34" charset="0"/>
              </a:rPr>
              <a:t>Foram regentes:</a:t>
            </a:r>
          </a:p>
          <a:p>
            <a:pPr marL="342900" lvl="0" indent="-342900" algn="ctr">
              <a:spcBef>
                <a:spcPct val="20000"/>
              </a:spcBef>
              <a:defRPr/>
            </a:pPr>
            <a:r>
              <a:rPr lang="pt-PT" sz="1000" b="1" i="1" dirty="0">
                <a:solidFill>
                  <a:srgbClr val="00759E"/>
                </a:solidFill>
                <a:latin typeface="+mj-lt"/>
                <a:cs typeface="Arial" panose="020B0604020202020204" pitchFamily="34" charset="0"/>
              </a:rPr>
              <a:t>D. Luísa de Gusmão (1656-1662)</a:t>
            </a:r>
          </a:p>
          <a:p>
            <a:pPr marL="342900" lvl="0" indent="-342900" algn="ctr">
              <a:spcBef>
                <a:spcPct val="20000"/>
              </a:spcBef>
              <a:defRPr/>
            </a:pPr>
            <a:r>
              <a:rPr lang="pt-PT" sz="1000" b="1" i="1" dirty="0">
                <a:solidFill>
                  <a:srgbClr val="00759E"/>
                </a:solidFill>
                <a:latin typeface="+mj-lt"/>
                <a:cs typeface="Arial" panose="020B0604020202020204" pitchFamily="34" charset="0"/>
              </a:rPr>
              <a:t>D. Pedro (1667-1683) </a:t>
            </a:r>
          </a:p>
        </p:txBody>
      </p:sp>
      <p:sp>
        <p:nvSpPr>
          <p:cNvPr id="57" name="Retângulo 3"/>
          <p:cNvSpPr/>
          <p:nvPr/>
        </p:nvSpPr>
        <p:spPr>
          <a:xfrm>
            <a:off x="1780216" y="3187072"/>
            <a:ext cx="1549914" cy="430887"/>
          </a:xfrm>
          <a:prstGeom prst="rect">
            <a:avLst/>
          </a:prstGeom>
        </p:spPr>
        <p:txBody>
          <a:bodyPr wrap="square">
            <a:spAutoFit/>
          </a:bodyPr>
          <a:lstStyle/>
          <a:p>
            <a:pPr marL="342900" lvl="0" indent="-342900" algn="ctr">
              <a:spcBef>
                <a:spcPct val="20000"/>
              </a:spcBef>
              <a:defRPr/>
            </a:pPr>
            <a:r>
              <a:rPr lang="pt-PT" sz="1000" b="1" dirty="0">
                <a:solidFill>
                  <a:srgbClr val="00759E"/>
                </a:solidFill>
                <a:latin typeface="+mj-lt"/>
                <a:cs typeface="Arial" panose="020B0604020202020204" pitchFamily="34" charset="0"/>
              </a:rPr>
              <a:t>D. Pedro II – </a:t>
            </a:r>
            <a:r>
              <a:rPr lang="pt-PT" sz="1000" b="1" i="1" dirty="0">
                <a:solidFill>
                  <a:srgbClr val="00759E"/>
                </a:solidFill>
                <a:latin typeface="+mj-lt"/>
                <a:cs typeface="Arial" panose="020B0604020202020204" pitchFamily="34" charset="0"/>
              </a:rPr>
              <a:t>O Pacífico</a:t>
            </a:r>
          </a:p>
          <a:p>
            <a:pPr marL="342900" lvl="0" indent="-342900" algn="ctr">
              <a:spcBef>
                <a:spcPct val="20000"/>
              </a:spcBef>
              <a:defRPr/>
            </a:pPr>
            <a:r>
              <a:rPr lang="pt-PT" sz="1000" b="1" i="1" dirty="0">
                <a:solidFill>
                  <a:srgbClr val="00759E"/>
                </a:solidFill>
                <a:latin typeface="+mj-lt"/>
                <a:cs typeface="Arial" panose="020B0604020202020204" pitchFamily="34" charset="0"/>
              </a:rPr>
              <a:t> </a:t>
            </a:r>
          </a:p>
        </p:txBody>
      </p:sp>
      <p:sp>
        <p:nvSpPr>
          <p:cNvPr id="58" name="Retângulo 3"/>
          <p:cNvSpPr/>
          <p:nvPr/>
        </p:nvSpPr>
        <p:spPr>
          <a:xfrm>
            <a:off x="3419872" y="3187072"/>
            <a:ext cx="1714224" cy="246221"/>
          </a:xfrm>
          <a:prstGeom prst="rect">
            <a:avLst/>
          </a:prstGeom>
        </p:spPr>
        <p:txBody>
          <a:bodyPr wrap="square">
            <a:spAutoFit/>
          </a:bodyPr>
          <a:lstStyle/>
          <a:p>
            <a:pPr marL="342900" lvl="0" indent="-342900" algn="ctr">
              <a:spcBef>
                <a:spcPct val="20000"/>
              </a:spcBef>
              <a:defRPr/>
            </a:pPr>
            <a:r>
              <a:rPr lang="pt-PT" sz="1000" b="1" dirty="0">
                <a:solidFill>
                  <a:srgbClr val="00759E"/>
                </a:solidFill>
                <a:latin typeface="+mj-lt"/>
                <a:cs typeface="Arial" panose="020B0604020202020204" pitchFamily="34" charset="0"/>
              </a:rPr>
              <a:t>D. Maria Sofia de </a:t>
            </a:r>
            <a:r>
              <a:rPr lang="pt-PT" sz="1000" b="1" dirty="0" err="1">
                <a:solidFill>
                  <a:srgbClr val="00759E"/>
                </a:solidFill>
                <a:latin typeface="+mj-lt"/>
                <a:cs typeface="Arial" panose="020B0604020202020204" pitchFamily="34" charset="0"/>
              </a:rPr>
              <a:t>Neuburgo</a:t>
            </a:r>
            <a:endParaRPr lang="pt-PT" sz="1000" b="1" i="1" dirty="0">
              <a:solidFill>
                <a:srgbClr val="00759E"/>
              </a:solidFill>
              <a:latin typeface="+mj-lt"/>
              <a:cs typeface="Arial" panose="020B0604020202020204" pitchFamily="34" charset="0"/>
            </a:endParaRPr>
          </a:p>
        </p:txBody>
      </p:sp>
      <p:sp>
        <p:nvSpPr>
          <p:cNvPr id="59" name="Retângulo 3"/>
          <p:cNvSpPr/>
          <p:nvPr/>
        </p:nvSpPr>
        <p:spPr>
          <a:xfrm>
            <a:off x="5707270" y="1598594"/>
            <a:ext cx="1210545" cy="430887"/>
          </a:xfrm>
          <a:prstGeom prst="rect">
            <a:avLst/>
          </a:prstGeom>
        </p:spPr>
        <p:txBody>
          <a:bodyPr wrap="square">
            <a:spAutoFit/>
          </a:bodyPr>
          <a:lstStyle/>
          <a:p>
            <a:pPr marL="342900" lvl="0" indent="-342900" algn="ctr">
              <a:spcBef>
                <a:spcPct val="20000"/>
              </a:spcBef>
              <a:defRPr/>
            </a:pPr>
            <a:r>
              <a:rPr lang="pt-PT" sz="1000" b="1" dirty="0">
                <a:solidFill>
                  <a:srgbClr val="00759E"/>
                </a:solidFill>
                <a:latin typeface="+mj-lt"/>
                <a:cs typeface="Arial" panose="020B0604020202020204" pitchFamily="34" charset="0"/>
              </a:rPr>
              <a:t>D. João V </a:t>
            </a:r>
          </a:p>
          <a:p>
            <a:pPr marL="342900" lvl="0" indent="-342900" algn="ctr">
              <a:spcBef>
                <a:spcPct val="20000"/>
              </a:spcBef>
              <a:defRPr/>
            </a:pPr>
            <a:r>
              <a:rPr lang="pt-PT" sz="1000" b="1" dirty="0">
                <a:solidFill>
                  <a:srgbClr val="00759E"/>
                </a:solidFill>
                <a:latin typeface="+mj-lt"/>
                <a:cs typeface="Arial" panose="020B0604020202020204" pitchFamily="34" charset="0"/>
              </a:rPr>
              <a:t>– </a:t>
            </a:r>
            <a:r>
              <a:rPr lang="pt-PT" sz="1000" b="1" i="1" dirty="0">
                <a:solidFill>
                  <a:srgbClr val="00759E"/>
                </a:solidFill>
                <a:latin typeface="+mj-lt"/>
                <a:cs typeface="Arial" panose="020B0604020202020204" pitchFamily="34" charset="0"/>
              </a:rPr>
              <a:t>o Magnânimo </a:t>
            </a:r>
          </a:p>
        </p:txBody>
      </p:sp>
      <p:sp>
        <p:nvSpPr>
          <p:cNvPr id="60" name="Retângulo 3"/>
          <p:cNvSpPr/>
          <p:nvPr/>
        </p:nvSpPr>
        <p:spPr>
          <a:xfrm>
            <a:off x="7449913" y="1584579"/>
            <a:ext cx="1648721" cy="246221"/>
          </a:xfrm>
          <a:prstGeom prst="rect">
            <a:avLst/>
          </a:prstGeom>
        </p:spPr>
        <p:txBody>
          <a:bodyPr wrap="square">
            <a:spAutoFit/>
          </a:bodyPr>
          <a:lstStyle/>
          <a:p>
            <a:pPr marL="342900" lvl="0" indent="-342900" algn="ctr">
              <a:spcBef>
                <a:spcPct val="20000"/>
              </a:spcBef>
              <a:defRPr/>
            </a:pPr>
            <a:r>
              <a:rPr lang="pt-PT" sz="1000" b="1" dirty="0">
                <a:solidFill>
                  <a:srgbClr val="00759E"/>
                </a:solidFill>
                <a:latin typeface="+mj-lt"/>
                <a:cs typeface="Arial" panose="020B0604020202020204" pitchFamily="34" charset="0"/>
              </a:rPr>
              <a:t>D. Maria Ana de Áustria</a:t>
            </a:r>
            <a:endParaRPr lang="pt-PT" sz="1000" b="1" i="1" dirty="0">
              <a:solidFill>
                <a:srgbClr val="00759E"/>
              </a:solidFill>
              <a:latin typeface="+mj-lt"/>
              <a:cs typeface="Arial" panose="020B0604020202020204" pitchFamily="34" charset="0"/>
            </a:endParaRPr>
          </a:p>
        </p:txBody>
      </p:sp>
      <p:sp>
        <p:nvSpPr>
          <p:cNvPr id="62" name="Retângulo 3"/>
          <p:cNvSpPr/>
          <p:nvPr/>
        </p:nvSpPr>
        <p:spPr>
          <a:xfrm>
            <a:off x="3707904" y="6382489"/>
            <a:ext cx="1708703" cy="430887"/>
          </a:xfrm>
          <a:prstGeom prst="rect">
            <a:avLst/>
          </a:prstGeom>
        </p:spPr>
        <p:txBody>
          <a:bodyPr wrap="square">
            <a:spAutoFit/>
          </a:bodyPr>
          <a:lstStyle/>
          <a:p>
            <a:pPr marL="342900" lvl="0" indent="-342900" algn="ctr">
              <a:spcBef>
                <a:spcPct val="20000"/>
              </a:spcBef>
              <a:defRPr/>
            </a:pPr>
            <a:r>
              <a:rPr lang="pt-PT" sz="1000" b="1" dirty="0">
                <a:solidFill>
                  <a:srgbClr val="00759E"/>
                </a:solidFill>
                <a:latin typeface="+mj-lt"/>
                <a:cs typeface="Arial" panose="020B0604020202020204" pitchFamily="34" charset="0"/>
              </a:rPr>
              <a:t>D. João VI</a:t>
            </a:r>
          </a:p>
          <a:p>
            <a:pPr marL="342900" lvl="0" indent="-342900" algn="ctr">
              <a:spcBef>
                <a:spcPct val="20000"/>
              </a:spcBef>
              <a:defRPr/>
            </a:pPr>
            <a:r>
              <a:rPr lang="pt-PT" sz="1000" b="1" dirty="0">
                <a:solidFill>
                  <a:srgbClr val="00759E"/>
                </a:solidFill>
                <a:latin typeface="+mj-lt"/>
                <a:cs typeface="Arial" panose="020B0604020202020204" pitchFamily="34" charset="0"/>
              </a:rPr>
              <a:t> – </a:t>
            </a:r>
            <a:r>
              <a:rPr lang="pt-PT" sz="1000" b="1" i="1" dirty="0">
                <a:solidFill>
                  <a:srgbClr val="00759E"/>
                </a:solidFill>
                <a:latin typeface="+mj-lt"/>
                <a:cs typeface="Arial" panose="020B0604020202020204" pitchFamily="34" charset="0"/>
              </a:rPr>
              <a:t>o Clemente </a:t>
            </a:r>
          </a:p>
        </p:txBody>
      </p:sp>
      <p:pic>
        <p:nvPicPr>
          <p:cNvPr id="63" name="Picture 2" descr="C:\Users\JOAO\Desktop\PPT Genealogia para V1\Árvore - Imagens Organizadas\F008.png">
            <a:hlinkClick r:id="rId17" action="ppaction://hlinksldjump"/>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912635" y="2380320"/>
            <a:ext cx="801632" cy="769383"/>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3" descr="C:\Users\JOAO\Desktop\PPT Genealogia para V1\Árvore - Imagens Organizadas\F009.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800113" y="2380319"/>
            <a:ext cx="631930" cy="769383"/>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descr="C:\Users\JOAO\Desktop\PPT Genealogia para V1\Árvore - Imagens Organizadas\F010.JPG">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716016" y="4150289"/>
            <a:ext cx="577037" cy="769383"/>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5" descr="C:\Users\JOAO\Desktop\PPT1_IMAGENS\20135306_MAN_P1_F011.jpg">
            <a:hlinkClick r:id="rId20" action="ppaction://hlinksldjump"/>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392916" y="4099777"/>
            <a:ext cx="459260" cy="76938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 descr="C:\Users\JOAO\Desktop\PPT Genealogia para V1\Árvore - Imagens Organizadas\F012.jpg">
            <a:hlinkClick r:id="rId23" action="ppaction://hlinksldjump"/>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309317" y="5591032"/>
            <a:ext cx="622723" cy="76638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7" descr="C:\Users\JOAO\Desktop\PPT Genealogia para V1\Árvore - Imagens Organizadas\F013.jpg">
            <a:hlinkClick r:id="rId23" action="ppaction://hlinksldjump"/>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012160" y="5589240"/>
            <a:ext cx="596142" cy="768175"/>
          </a:xfrm>
          <a:prstGeom prst="rect">
            <a:avLst/>
          </a:prstGeom>
          <a:noFill/>
          <a:extLst>
            <a:ext uri="{909E8E84-426E-40DD-AFC4-6F175D3DCCD1}">
              <a14:hiddenFill xmlns:a14="http://schemas.microsoft.com/office/drawing/2010/main">
                <a:solidFill>
                  <a:srgbClr val="FFFFFF"/>
                </a:solidFill>
              </a14:hiddenFill>
            </a:ext>
          </a:extLst>
        </p:spPr>
      </p:pic>
      <p:sp>
        <p:nvSpPr>
          <p:cNvPr id="69" name="Retângulo 3"/>
          <p:cNvSpPr/>
          <p:nvPr/>
        </p:nvSpPr>
        <p:spPr>
          <a:xfrm>
            <a:off x="5493854" y="6381328"/>
            <a:ext cx="1708703" cy="246221"/>
          </a:xfrm>
          <a:prstGeom prst="rect">
            <a:avLst/>
          </a:prstGeom>
        </p:spPr>
        <p:txBody>
          <a:bodyPr wrap="square">
            <a:spAutoFit/>
          </a:bodyPr>
          <a:lstStyle/>
          <a:p>
            <a:pPr marL="342900" lvl="0" indent="-342900" algn="ctr">
              <a:spcBef>
                <a:spcPct val="20000"/>
              </a:spcBef>
              <a:defRPr/>
            </a:pPr>
            <a:r>
              <a:rPr lang="pt-PT" sz="1000" b="1" dirty="0">
                <a:solidFill>
                  <a:srgbClr val="00759E"/>
                </a:solidFill>
                <a:latin typeface="+mj-lt"/>
                <a:cs typeface="Arial" panose="020B0604020202020204" pitchFamily="34" charset="0"/>
              </a:rPr>
              <a:t>D. Carlota Joaquina</a:t>
            </a:r>
            <a:endParaRPr lang="pt-PT" sz="1000" b="1" i="1" dirty="0">
              <a:solidFill>
                <a:srgbClr val="00759E"/>
              </a:solidFill>
              <a:latin typeface="+mj-lt"/>
              <a:cs typeface="Arial" panose="020B0604020202020204" pitchFamily="34" charset="0"/>
            </a:endParaRPr>
          </a:p>
        </p:txBody>
      </p:sp>
      <p:cxnSp>
        <p:nvCxnSpPr>
          <p:cNvPr id="70" name="Conexão recta 69"/>
          <p:cNvCxnSpPr/>
          <p:nvPr/>
        </p:nvCxnSpPr>
        <p:spPr>
          <a:xfrm>
            <a:off x="7247985" y="1375581"/>
            <a:ext cx="0" cy="7572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1" name="Conexão recta 70"/>
          <p:cNvCxnSpPr/>
          <p:nvPr/>
        </p:nvCxnSpPr>
        <p:spPr>
          <a:xfrm>
            <a:off x="6312543" y="2132856"/>
            <a:ext cx="94725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2" name="Conexão recta unidireccional 71"/>
          <p:cNvCxnSpPr/>
          <p:nvPr/>
        </p:nvCxnSpPr>
        <p:spPr>
          <a:xfrm>
            <a:off x="6300192" y="2132856"/>
            <a:ext cx="0" cy="21602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pSp>
        <p:nvGrpSpPr>
          <p:cNvPr id="97" name="Grupo 96"/>
          <p:cNvGrpSpPr/>
          <p:nvPr/>
        </p:nvGrpSpPr>
        <p:grpSpPr>
          <a:xfrm>
            <a:off x="6804248" y="2619337"/>
            <a:ext cx="936104" cy="241690"/>
            <a:chOff x="6804248" y="2619337"/>
            <a:chExt cx="936104" cy="241690"/>
          </a:xfrm>
        </p:grpSpPr>
        <p:cxnSp>
          <p:nvCxnSpPr>
            <p:cNvPr id="73" name="Conexão recta 72"/>
            <p:cNvCxnSpPr>
              <a:endCxn id="75" idx="1"/>
            </p:cNvCxnSpPr>
            <p:nvPr/>
          </p:nvCxnSpPr>
          <p:spPr>
            <a:xfrm>
              <a:off x="6804248" y="2740182"/>
              <a:ext cx="2805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4" name="Conexão recta 73"/>
            <p:cNvCxnSpPr/>
            <p:nvPr/>
          </p:nvCxnSpPr>
          <p:spPr>
            <a:xfrm>
              <a:off x="7459782" y="2738233"/>
              <a:ext cx="28057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75" name="Picture 2" descr="C:\Users\JOAO\Desktop\PPT Genealogia para V1\Árvore - Imagens Organizadas\20135306_MAN_P1_DD001.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084818" y="2619337"/>
              <a:ext cx="331149" cy="241690"/>
            </a:xfrm>
            <a:prstGeom prst="rect">
              <a:avLst/>
            </a:prstGeom>
            <a:noFill/>
            <a:extLst>
              <a:ext uri="{909E8E84-426E-40DD-AFC4-6F175D3DCCD1}">
                <a14:hiddenFill xmlns:a14="http://schemas.microsoft.com/office/drawing/2010/main">
                  <a:solidFill>
                    <a:srgbClr val="FFFFFF"/>
                  </a:solidFill>
                </a14:hiddenFill>
              </a:ext>
            </a:extLst>
          </p:spPr>
        </p:pic>
      </p:grpSp>
      <p:sp>
        <p:nvSpPr>
          <p:cNvPr id="76" name="Retângulo 3"/>
          <p:cNvSpPr/>
          <p:nvPr/>
        </p:nvSpPr>
        <p:spPr>
          <a:xfrm>
            <a:off x="5722188" y="3178018"/>
            <a:ext cx="1082060" cy="430887"/>
          </a:xfrm>
          <a:prstGeom prst="rect">
            <a:avLst/>
          </a:prstGeom>
        </p:spPr>
        <p:txBody>
          <a:bodyPr wrap="square">
            <a:spAutoFit/>
          </a:bodyPr>
          <a:lstStyle/>
          <a:p>
            <a:pPr marL="342900" lvl="0" indent="-342900" algn="ctr">
              <a:spcBef>
                <a:spcPct val="20000"/>
              </a:spcBef>
              <a:defRPr/>
            </a:pPr>
            <a:r>
              <a:rPr lang="pt-PT" sz="1000" b="1" dirty="0">
                <a:solidFill>
                  <a:srgbClr val="00759E"/>
                </a:solidFill>
                <a:latin typeface="+mj-lt"/>
                <a:cs typeface="Arial" panose="020B0604020202020204" pitchFamily="34" charset="0"/>
              </a:rPr>
              <a:t>D. José I</a:t>
            </a:r>
          </a:p>
          <a:p>
            <a:pPr marL="342900" lvl="0" indent="-342900" algn="ctr">
              <a:spcBef>
                <a:spcPct val="20000"/>
              </a:spcBef>
              <a:defRPr/>
            </a:pPr>
            <a:r>
              <a:rPr lang="pt-PT" sz="1000" b="1" dirty="0">
                <a:solidFill>
                  <a:srgbClr val="00759E"/>
                </a:solidFill>
                <a:cs typeface="Arial" panose="020B0604020202020204" pitchFamily="34" charset="0"/>
              </a:rPr>
              <a:t>–</a:t>
            </a:r>
            <a:r>
              <a:rPr lang="pt-PT" sz="1000" b="1" i="1" dirty="0">
                <a:solidFill>
                  <a:srgbClr val="00759E"/>
                </a:solidFill>
                <a:latin typeface="+mj-lt"/>
                <a:cs typeface="Arial" panose="020B0604020202020204" pitchFamily="34" charset="0"/>
              </a:rPr>
              <a:t> o Reformador</a:t>
            </a:r>
          </a:p>
        </p:txBody>
      </p:sp>
      <p:sp>
        <p:nvSpPr>
          <p:cNvPr id="77" name="Retângulo 3"/>
          <p:cNvSpPr/>
          <p:nvPr/>
        </p:nvSpPr>
        <p:spPr>
          <a:xfrm>
            <a:off x="7236296" y="3170891"/>
            <a:ext cx="1708703" cy="246221"/>
          </a:xfrm>
          <a:prstGeom prst="rect">
            <a:avLst/>
          </a:prstGeom>
        </p:spPr>
        <p:txBody>
          <a:bodyPr wrap="square">
            <a:spAutoFit/>
          </a:bodyPr>
          <a:lstStyle/>
          <a:p>
            <a:pPr marL="342900" lvl="0" indent="-342900" algn="ctr">
              <a:spcBef>
                <a:spcPct val="20000"/>
              </a:spcBef>
              <a:defRPr/>
            </a:pPr>
            <a:r>
              <a:rPr lang="pt-PT" sz="1000" b="1" dirty="0">
                <a:solidFill>
                  <a:srgbClr val="00759E"/>
                </a:solidFill>
                <a:latin typeface="+mj-lt"/>
                <a:cs typeface="Arial" panose="020B0604020202020204" pitchFamily="34" charset="0"/>
              </a:rPr>
              <a:t>D. Mariana Vitória</a:t>
            </a:r>
            <a:endParaRPr lang="pt-PT" sz="1000" b="1" i="1" dirty="0">
              <a:solidFill>
                <a:srgbClr val="00759E"/>
              </a:solidFill>
              <a:latin typeface="+mj-lt"/>
              <a:cs typeface="Arial" panose="020B0604020202020204" pitchFamily="34" charset="0"/>
            </a:endParaRPr>
          </a:p>
        </p:txBody>
      </p:sp>
      <p:cxnSp>
        <p:nvCxnSpPr>
          <p:cNvPr id="78" name="Conexão recta 77"/>
          <p:cNvCxnSpPr/>
          <p:nvPr/>
        </p:nvCxnSpPr>
        <p:spPr>
          <a:xfrm>
            <a:off x="7257350" y="2892705"/>
            <a:ext cx="0" cy="91043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9" name="Conexão recta 78"/>
          <p:cNvCxnSpPr/>
          <p:nvPr/>
        </p:nvCxnSpPr>
        <p:spPr>
          <a:xfrm>
            <a:off x="6588224" y="3788385"/>
            <a:ext cx="66912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0" name="Conexão recta unidireccional 79"/>
          <p:cNvCxnSpPr/>
          <p:nvPr/>
        </p:nvCxnSpPr>
        <p:spPr>
          <a:xfrm>
            <a:off x="6588224" y="3788385"/>
            <a:ext cx="0" cy="21602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pSp>
        <p:nvGrpSpPr>
          <p:cNvPr id="98" name="Grupo 97"/>
          <p:cNvGrpSpPr/>
          <p:nvPr/>
        </p:nvGrpSpPr>
        <p:grpSpPr>
          <a:xfrm>
            <a:off x="5412102" y="4389176"/>
            <a:ext cx="936104" cy="241690"/>
            <a:chOff x="5412102" y="4389176"/>
            <a:chExt cx="936104" cy="241690"/>
          </a:xfrm>
        </p:grpSpPr>
        <p:cxnSp>
          <p:nvCxnSpPr>
            <p:cNvPr id="81" name="Conexão recta 80"/>
            <p:cNvCxnSpPr>
              <a:endCxn id="83" idx="1"/>
            </p:cNvCxnSpPr>
            <p:nvPr/>
          </p:nvCxnSpPr>
          <p:spPr>
            <a:xfrm>
              <a:off x="5412102" y="4510021"/>
              <a:ext cx="2805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2" name="Conexão recta 81"/>
            <p:cNvCxnSpPr/>
            <p:nvPr/>
          </p:nvCxnSpPr>
          <p:spPr>
            <a:xfrm>
              <a:off x="6067636" y="4508072"/>
              <a:ext cx="28057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83" name="Picture 2" descr="C:\Users\JOAO\Desktop\PPT Genealogia para V1\Árvore - Imagens Organizadas\20135306_MAN_P1_DD001.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692672" y="4389176"/>
              <a:ext cx="331149" cy="241690"/>
            </a:xfrm>
            <a:prstGeom prst="rect">
              <a:avLst/>
            </a:prstGeom>
            <a:noFill/>
            <a:extLst>
              <a:ext uri="{909E8E84-426E-40DD-AFC4-6F175D3DCCD1}">
                <a14:hiddenFill xmlns:a14="http://schemas.microsoft.com/office/drawing/2010/main">
                  <a:solidFill>
                    <a:srgbClr val="FFFFFF"/>
                  </a:solidFill>
                </a14:hiddenFill>
              </a:ext>
            </a:extLst>
          </p:spPr>
        </p:pic>
      </p:grpSp>
      <p:sp>
        <p:nvSpPr>
          <p:cNvPr id="84" name="Retângulo 3"/>
          <p:cNvSpPr/>
          <p:nvPr/>
        </p:nvSpPr>
        <p:spPr>
          <a:xfrm>
            <a:off x="6012160" y="4889080"/>
            <a:ext cx="1169613" cy="430887"/>
          </a:xfrm>
          <a:prstGeom prst="rect">
            <a:avLst/>
          </a:prstGeom>
        </p:spPr>
        <p:txBody>
          <a:bodyPr wrap="square">
            <a:spAutoFit/>
          </a:bodyPr>
          <a:lstStyle/>
          <a:p>
            <a:pPr marL="342900" lvl="0" indent="-342900" algn="ctr">
              <a:spcBef>
                <a:spcPct val="20000"/>
              </a:spcBef>
              <a:defRPr/>
            </a:pPr>
            <a:r>
              <a:rPr lang="pt-PT" sz="1000" b="1" dirty="0">
                <a:solidFill>
                  <a:srgbClr val="00759E"/>
                </a:solidFill>
                <a:latin typeface="+mj-lt"/>
                <a:cs typeface="Arial" panose="020B0604020202020204" pitchFamily="34" charset="0"/>
              </a:rPr>
              <a:t>D. Maria I</a:t>
            </a:r>
          </a:p>
          <a:p>
            <a:pPr marL="342900" lvl="0" indent="-342900" algn="ctr">
              <a:spcBef>
                <a:spcPct val="20000"/>
              </a:spcBef>
              <a:defRPr/>
            </a:pPr>
            <a:r>
              <a:rPr lang="pt-PT" sz="1000" b="1" dirty="0">
                <a:solidFill>
                  <a:srgbClr val="00759E"/>
                </a:solidFill>
                <a:cs typeface="Arial" panose="020B0604020202020204" pitchFamily="34" charset="0"/>
              </a:rPr>
              <a:t>– </a:t>
            </a:r>
            <a:r>
              <a:rPr lang="pt-PT" sz="1000" b="1" i="1" dirty="0">
                <a:solidFill>
                  <a:srgbClr val="00759E"/>
                </a:solidFill>
                <a:latin typeface="+mj-lt"/>
                <a:cs typeface="Arial" panose="020B0604020202020204" pitchFamily="34" charset="0"/>
              </a:rPr>
              <a:t>a Piedosa</a:t>
            </a:r>
          </a:p>
        </p:txBody>
      </p:sp>
      <p:sp>
        <p:nvSpPr>
          <p:cNvPr id="85" name="Retângulo 3"/>
          <p:cNvSpPr/>
          <p:nvPr/>
        </p:nvSpPr>
        <p:spPr>
          <a:xfrm>
            <a:off x="4572000" y="4919672"/>
            <a:ext cx="836370" cy="246221"/>
          </a:xfrm>
          <a:prstGeom prst="rect">
            <a:avLst/>
          </a:prstGeom>
        </p:spPr>
        <p:txBody>
          <a:bodyPr wrap="square">
            <a:spAutoFit/>
          </a:bodyPr>
          <a:lstStyle/>
          <a:p>
            <a:pPr marL="342900" lvl="0" indent="-342900" algn="ctr">
              <a:spcBef>
                <a:spcPct val="20000"/>
              </a:spcBef>
              <a:defRPr/>
            </a:pPr>
            <a:r>
              <a:rPr lang="pt-PT" sz="1000" b="1" dirty="0">
                <a:solidFill>
                  <a:srgbClr val="00759E"/>
                </a:solidFill>
                <a:latin typeface="+mj-lt"/>
                <a:cs typeface="Arial" panose="020B0604020202020204" pitchFamily="34" charset="0"/>
              </a:rPr>
              <a:t>D. Pedro III</a:t>
            </a:r>
            <a:endParaRPr lang="pt-PT" sz="1000" b="1" i="1" dirty="0">
              <a:solidFill>
                <a:srgbClr val="00759E"/>
              </a:solidFill>
              <a:latin typeface="+mj-lt"/>
              <a:cs typeface="Arial" panose="020B0604020202020204" pitchFamily="34" charset="0"/>
            </a:endParaRPr>
          </a:p>
        </p:txBody>
      </p:sp>
      <p:cxnSp>
        <p:nvCxnSpPr>
          <p:cNvPr id="86" name="Conexão recta 85"/>
          <p:cNvCxnSpPr/>
          <p:nvPr/>
        </p:nvCxnSpPr>
        <p:spPr>
          <a:xfrm>
            <a:off x="5858246" y="4630866"/>
            <a:ext cx="0" cy="68910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7" name="Conexão recta 86"/>
          <p:cNvCxnSpPr/>
          <p:nvPr/>
        </p:nvCxnSpPr>
        <p:spPr>
          <a:xfrm>
            <a:off x="4622954" y="5301208"/>
            <a:ext cx="123529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8" name="Conexão recta unidireccional 87"/>
          <p:cNvCxnSpPr/>
          <p:nvPr/>
        </p:nvCxnSpPr>
        <p:spPr>
          <a:xfrm>
            <a:off x="4622954" y="5301208"/>
            <a:ext cx="0" cy="21602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92" name="Conexão recta 91"/>
          <p:cNvCxnSpPr/>
          <p:nvPr/>
        </p:nvCxnSpPr>
        <p:spPr>
          <a:xfrm>
            <a:off x="5323030" y="908720"/>
            <a:ext cx="0" cy="2856681"/>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99" name="Grupo 98"/>
          <p:cNvGrpSpPr/>
          <p:nvPr/>
        </p:nvGrpSpPr>
        <p:grpSpPr>
          <a:xfrm>
            <a:off x="5004048" y="5853378"/>
            <a:ext cx="936104" cy="241690"/>
            <a:chOff x="5004048" y="5853378"/>
            <a:chExt cx="936104" cy="241690"/>
          </a:xfrm>
        </p:grpSpPr>
        <p:cxnSp>
          <p:nvCxnSpPr>
            <p:cNvPr id="100" name="Conexão recta 99"/>
            <p:cNvCxnSpPr>
              <a:endCxn id="102" idx="1"/>
            </p:cNvCxnSpPr>
            <p:nvPr/>
          </p:nvCxnSpPr>
          <p:spPr>
            <a:xfrm>
              <a:off x="5004048" y="5974223"/>
              <a:ext cx="2805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1" name="Conexão recta 100"/>
            <p:cNvCxnSpPr/>
            <p:nvPr/>
          </p:nvCxnSpPr>
          <p:spPr>
            <a:xfrm>
              <a:off x="5659582" y="5972274"/>
              <a:ext cx="28057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02" name="Picture 2" descr="C:\Users\JOAO\Desktop\PPT Genealogia para V1\Árvore - Imagens Organizadas\20135306_MAN_P1_DD001.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84618" y="5853378"/>
              <a:ext cx="331149" cy="2416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9" name="Group 28"/>
          <p:cNvGrpSpPr/>
          <p:nvPr/>
        </p:nvGrpSpPr>
        <p:grpSpPr>
          <a:xfrm>
            <a:off x="1145981" y="1268760"/>
            <a:ext cx="224265" cy="224265"/>
            <a:chOff x="1660508" y="1280302"/>
            <a:chExt cx="224265" cy="224265"/>
          </a:xfrm>
        </p:grpSpPr>
        <p:sp>
          <p:nvSpPr>
            <p:cNvPr id="90" name="Oval 89"/>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1" name="Picture 9" descr="pixel_hand.png">
              <a:hlinkClick r:id="rId4"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grpSp>
        <p:nvGrpSpPr>
          <p:cNvPr id="114" name="Group 28"/>
          <p:cNvGrpSpPr/>
          <p:nvPr/>
        </p:nvGrpSpPr>
        <p:grpSpPr>
          <a:xfrm>
            <a:off x="3051591" y="1276328"/>
            <a:ext cx="224265" cy="224265"/>
            <a:chOff x="1660508" y="1280302"/>
            <a:chExt cx="224265" cy="224265"/>
          </a:xfrm>
        </p:grpSpPr>
        <p:sp>
          <p:nvSpPr>
            <p:cNvPr id="115" name="Oval 114"/>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6" name="Picture 9" descr="pixel_hand.png">
              <a:hlinkClick r:id="rId6"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grpSp>
        <p:nvGrpSpPr>
          <p:cNvPr id="120" name="Group 28"/>
          <p:cNvGrpSpPr/>
          <p:nvPr/>
        </p:nvGrpSpPr>
        <p:grpSpPr>
          <a:xfrm>
            <a:off x="1192944" y="2987251"/>
            <a:ext cx="224265" cy="224265"/>
            <a:chOff x="1660508" y="1280302"/>
            <a:chExt cx="224265" cy="224265"/>
          </a:xfrm>
        </p:grpSpPr>
        <p:sp>
          <p:nvSpPr>
            <p:cNvPr id="121" name="Oval 120"/>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2" name="Picture 9" descr="pixel_hand.png">
              <a:hlinkClick r:id="rId10"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grpSp>
        <p:nvGrpSpPr>
          <p:cNvPr id="123" name="Group 28"/>
          <p:cNvGrpSpPr/>
          <p:nvPr/>
        </p:nvGrpSpPr>
        <p:grpSpPr>
          <a:xfrm>
            <a:off x="2771800" y="2996952"/>
            <a:ext cx="224265" cy="224265"/>
            <a:chOff x="1660508" y="1280302"/>
            <a:chExt cx="224265" cy="224265"/>
          </a:xfrm>
        </p:grpSpPr>
        <p:sp>
          <p:nvSpPr>
            <p:cNvPr id="124" name="Oval 123"/>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5" name="Picture 9" descr="pixel_hand.png">
              <a:hlinkClick r:id="rId8"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grpSp>
        <p:nvGrpSpPr>
          <p:cNvPr id="126" name="Group 28"/>
          <p:cNvGrpSpPr/>
          <p:nvPr/>
        </p:nvGrpSpPr>
        <p:grpSpPr>
          <a:xfrm>
            <a:off x="6544334" y="1463881"/>
            <a:ext cx="224265" cy="224265"/>
            <a:chOff x="1660508" y="1280302"/>
            <a:chExt cx="224265" cy="224265"/>
          </a:xfrm>
        </p:grpSpPr>
        <p:sp>
          <p:nvSpPr>
            <p:cNvPr id="127" name="Oval 126"/>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8" name="Picture 9" descr="pixel_hand.png">
              <a:hlinkClick r:id="rId13"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grpSp>
        <p:nvGrpSpPr>
          <p:cNvPr id="129" name="Group 28"/>
          <p:cNvGrpSpPr/>
          <p:nvPr/>
        </p:nvGrpSpPr>
        <p:grpSpPr>
          <a:xfrm>
            <a:off x="6601775" y="3024654"/>
            <a:ext cx="224265" cy="224265"/>
            <a:chOff x="1660508" y="1280302"/>
            <a:chExt cx="224265" cy="224265"/>
          </a:xfrm>
        </p:grpSpPr>
        <p:sp>
          <p:nvSpPr>
            <p:cNvPr id="130" name="Oval 129"/>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1" name="Picture 9" descr="pixel_hand.png">
              <a:hlinkClick r:id="rId17"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grpSp>
        <p:nvGrpSpPr>
          <p:cNvPr id="132" name="Group 28"/>
          <p:cNvGrpSpPr/>
          <p:nvPr/>
        </p:nvGrpSpPr>
        <p:grpSpPr>
          <a:xfrm>
            <a:off x="5172485" y="4751151"/>
            <a:ext cx="224265" cy="224265"/>
            <a:chOff x="1660508" y="1280302"/>
            <a:chExt cx="224265" cy="224265"/>
          </a:xfrm>
        </p:grpSpPr>
        <p:sp>
          <p:nvSpPr>
            <p:cNvPr id="133" name="Oval 132"/>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4" name="Picture 9" descr="pixel_hand.png">
              <a:hlinkClick r:id="rId20"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grpSp>
        <p:nvGrpSpPr>
          <p:cNvPr id="135" name="Group 28"/>
          <p:cNvGrpSpPr/>
          <p:nvPr/>
        </p:nvGrpSpPr>
        <p:grpSpPr>
          <a:xfrm>
            <a:off x="6740043" y="4727215"/>
            <a:ext cx="224265" cy="224265"/>
            <a:chOff x="1660508" y="1280302"/>
            <a:chExt cx="224265" cy="224265"/>
          </a:xfrm>
        </p:grpSpPr>
        <p:sp>
          <p:nvSpPr>
            <p:cNvPr id="136" name="Oval 135"/>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7" name="Picture 9" descr="pixel_hand.png">
              <a:hlinkClick r:id="rId20"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grpSp>
        <p:nvGrpSpPr>
          <p:cNvPr id="138" name="Group 28"/>
          <p:cNvGrpSpPr/>
          <p:nvPr/>
        </p:nvGrpSpPr>
        <p:grpSpPr>
          <a:xfrm>
            <a:off x="4819907" y="6245282"/>
            <a:ext cx="224265" cy="224265"/>
            <a:chOff x="1660508" y="1280302"/>
            <a:chExt cx="224265" cy="224265"/>
          </a:xfrm>
        </p:grpSpPr>
        <p:sp>
          <p:nvSpPr>
            <p:cNvPr id="139" name="Oval 138"/>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0" name="Picture 9" descr="pixel_hand.png">
              <a:hlinkClick r:id="rId23"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grpSp>
        <p:nvGrpSpPr>
          <p:cNvPr id="141" name="Group 28"/>
          <p:cNvGrpSpPr/>
          <p:nvPr/>
        </p:nvGrpSpPr>
        <p:grpSpPr>
          <a:xfrm>
            <a:off x="6505606" y="6225499"/>
            <a:ext cx="224265" cy="224265"/>
            <a:chOff x="1660508" y="1280302"/>
            <a:chExt cx="224265" cy="224265"/>
          </a:xfrm>
        </p:grpSpPr>
        <p:sp>
          <p:nvSpPr>
            <p:cNvPr id="142" name="Oval 141"/>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3" name="Picture 9" descr="pixel_hand.png">
              <a:hlinkClick r:id="rId23"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027"/>
                                        </p:tgtEl>
                                        <p:attrNameLst>
                                          <p:attrName>style.visibility</p:attrName>
                                        </p:attrNameLst>
                                      </p:cBhvr>
                                      <p:to>
                                        <p:strVal val="visible"/>
                                      </p:to>
                                    </p:set>
                                    <p:animEffect transition="in" filter="fade">
                                      <p:cBhvr>
                                        <p:cTn id="14" dur="500"/>
                                        <p:tgtEl>
                                          <p:spTgt spid="102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94"/>
                                        </p:tgtEl>
                                        <p:attrNameLst>
                                          <p:attrName>style.visibility</p:attrName>
                                        </p:attrNameLst>
                                      </p:cBhvr>
                                      <p:to>
                                        <p:strVal val="visible"/>
                                      </p:to>
                                    </p:set>
                                    <p:animEffect transition="in" filter="fade">
                                      <p:cBhvr>
                                        <p:cTn id="21" dur="500"/>
                                        <p:tgtEl>
                                          <p:spTgt spid="94"/>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par>
                                <p:cTn id="29" presetID="10"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1029"/>
                                        </p:tgtEl>
                                        <p:attrNameLst>
                                          <p:attrName>style.visibility</p:attrName>
                                        </p:attrNameLst>
                                      </p:cBhvr>
                                      <p:to>
                                        <p:strVal val="visible"/>
                                      </p:to>
                                    </p:set>
                                    <p:animEffect transition="in" filter="fade">
                                      <p:cBhvr>
                                        <p:cTn id="35" dur="500"/>
                                        <p:tgtEl>
                                          <p:spTgt spid="102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cTn>
                              </p:par>
                            </p:childTnLst>
                          </p:cTn>
                        </p:par>
                        <p:par>
                          <p:cTn id="39" fill="hold">
                            <p:stCondLst>
                              <p:cond delay="2500"/>
                            </p:stCondLst>
                            <p:childTnLst>
                              <p:par>
                                <p:cTn id="40" presetID="10" presetClass="entr" presetSubtype="0" fill="hold" nodeType="after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childTnLst>
                                </p:cTn>
                              </p:par>
                            </p:childTnLst>
                          </p:cTn>
                        </p:par>
                        <p:par>
                          <p:cTn id="43" fill="hold">
                            <p:stCondLst>
                              <p:cond delay="3000"/>
                            </p:stCondLst>
                            <p:childTnLst>
                              <p:par>
                                <p:cTn id="44" presetID="10" presetClass="entr" presetSubtype="0" fill="hold" nodeType="afterEffect">
                                  <p:stCondLst>
                                    <p:cond delay="0"/>
                                  </p:stCondLst>
                                  <p:childTnLst>
                                    <p:set>
                                      <p:cBhvr>
                                        <p:cTn id="45" dur="1" fill="hold">
                                          <p:stCondLst>
                                            <p:cond delay="0"/>
                                          </p:stCondLst>
                                        </p:cTn>
                                        <p:tgtEl>
                                          <p:spTgt spid="1028"/>
                                        </p:tgtEl>
                                        <p:attrNameLst>
                                          <p:attrName>style.visibility</p:attrName>
                                        </p:attrNameLst>
                                      </p:cBhvr>
                                      <p:to>
                                        <p:strVal val="visible"/>
                                      </p:to>
                                    </p:set>
                                    <p:animEffect transition="in" filter="fade">
                                      <p:cBhvr>
                                        <p:cTn id="46" dur="500"/>
                                        <p:tgtEl>
                                          <p:spTgt spid="102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fade">
                                      <p:cBhvr>
                                        <p:cTn id="49" dur="500"/>
                                        <p:tgtEl>
                                          <p:spTgt spid="57"/>
                                        </p:tgtEl>
                                      </p:cBhvr>
                                    </p:animEffect>
                                  </p:childTnLst>
                                </p:cTn>
                              </p:par>
                            </p:childTnLst>
                          </p:cTn>
                        </p:par>
                        <p:par>
                          <p:cTn id="50" fill="hold">
                            <p:stCondLst>
                              <p:cond delay="3500"/>
                            </p:stCondLst>
                            <p:childTnLst>
                              <p:par>
                                <p:cTn id="51" presetID="10" presetClass="entr" presetSubtype="0" fill="hold" nodeType="afterEffect">
                                  <p:stCondLst>
                                    <p:cond delay="0"/>
                                  </p:stCondLst>
                                  <p:childTnLst>
                                    <p:set>
                                      <p:cBhvr>
                                        <p:cTn id="52" dur="1" fill="hold">
                                          <p:stCondLst>
                                            <p:cond delay="0"/>
                                          </p:stCondLst>
                                        </p:cTn>
                                        <p:tgtEl>
                                          <p:spTgt spid="1030"/>
                                        </p:tgtEl>
                                        <p:attrNameLst>
                                          <p:attrName>style.visibility</p:attrName>
                                        </p:attrNameLst>
                                      </p:cBhvr>
                                      <p:to>
                                        <p:strVal val="visible"/>
                                      </p:to>
                                    </p:set>
                                    <p:animEffect transition="in" filter="fade">
                                      <p:cBhvr>
                                        <p:cTn id="53" dur="500"/>
                                        <p:tgtEl>
                                          <p:spTgt spid="103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childTnLst>
                          </p:cTn>
                        </p:par>
                        <p:par>
                          <p:cTn id="57" fill="hold">
                            <p:stCondLst>
                              <p:cond delay="4000"/>
                            </p:stCondLst>
                            <p:childTnLst>
                              <p:par>
                                <p:cTn id="58" presetID="10" presetClass="entr" presetSubtype="0" fill="hold" nodeType="afterEffect">
                                  <p:stCondLst>
                                    <p:cond delay="0"/>
                                  </p:stCondLst>
                                  <p:childTnLst>
                                    <p:set>
                                      <p:cBhvr>
                                        <p:cTn id="59" dur="1" fill="hold">
                                          <p:stCondLst>
                                            <p:cond delay="0"/>
                                          </p:stCondLst>
                                        </p:cTn>
                                        <p:tgtEl>
                                          <p:spTgt spid="95"/>
                                        </p:tgtEl>
                                        <p:attrNameLst>
                                          <p:attrName>style.visibility</p:attrName>
                                        </p:attrNameLst>
                                      </p:cBhvr>
                                      <p:to>
                                        <p:strVal val="visible"/>
                                      </p:to>
                                    </p:set>
                                    <p:animEffect transition="in" filter="fade">
                                      <p:cBhvr>
                                        <p:cTn id="60" dur="500"/>
                                        <p:tgtEl>
                                          <p:spTgt spid="95"/>
                                        </p:tgtEl>
                                      </p:cBhvr>
                                    </p:animEffect>
                                  </p:childTnLst>
                                </p:cTn>
                              </p:par>
                            </p:childTnLst>
                          </p:cTn>
                        </p:par>
                        <p:par>
                          <p:cTn id="61" fill="hold">
                            <p:stCondLst>
                              <p:cond delay="4500"/>
                            </p:stCondLst>
                            <p:childTnLst>
                              <p:par>
                                <p:cTn id="62" presetID="10" presetClass="entr" presetSubtype="0" fill="hold" nodeType="afterEffect">
                                  <p:stCondLst>
                                    <p:cond delay="0"/>
                                  </p:stCondLst>
                                  <p:childTnLst>
                                    <p:set>
                                      <p:cBhvr>
                                        <p:cTn id="63" dur="1" fill="hold">
                                          <p:stCondLst>
                                            <p:cond delay="0"/>
                                          </p:stCondLst>
                                        </p:cTn>
                                        <p:tgtEl>
                                          <p:spTgt spid="43"/>
                                        </p:tgtEl>
                                        <p:attrNameLst>
                                          <p:attrName>style.visibility</p:attrName>
                                        </p:attrNameLst>
                                      </p:cBhvr>
                                      <p:to>
                                        <p:strVal val="visible"/>
                                      </p:to>
                                    </p:set>
                                    <p:animEffect transition="in" filter="fade">
                                      <p:cBhvr>
                                        <p:cTn id="64" dur="500"/>
                                        <p:tgtEl>
                                          <p:spTgt spid="43"/>
                                        </p:tgtEl>
                                      </p:cBhvr>
                                    </p:animEffect>
                                  </p:childTnLst>
                                </p:cTn>
                              </p:par>
                              <p:par>
                                <p:cTn id="65" presetID="10" presetClass="entr" presetSubtype="0" fill="hold" nodeType="with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fade">
                                      <p:cBhvr>
                                        <p:cTn id="67" dur="500"/>
                                        <p:tgtEl>
                                          <p:spTgt spid="45"/>
                                        </p:tgtEl>
                                      </p:cBhvr>
                                    </p:animEffect>
                                  </p:childTnLst>
                                </p:cTn>
                              </p:par>
                              <p:par>
                                <p:cTn id="68" presetID="10" presetClass="entr" presetSubtype="0" fill="hold" nodeType="withEffect">
                                  <p:stCondLst>
                                    <p:cond delay="0"/>
                                  </p:stCondLst>
                                  <p:childTnLst>
                                    <p:set>
                                      <p:cBhvr>
                                        <p:cTn id="69" dur="1" fill="hold">
                                          <p:stCondLst>
                                            <p:cond delay="0"/>
                                          </p:stCondLst>
                                        </p:cTn>
                                        <p:tgtEl>
                                          <p:spTgt spid="92"/>
                                        </p:tgtEl>
                                        <p:attrNameLst>
                                          <p:attrName>style.visibility</p:attrName>
                                        </p:attrNameLst>
                                      </p:cBhvr>
                                      <p:to>
                                        <p:strVal val="visible"/>
                                      </p:to>
                                    </p:set>
                                    <p:animEffect transition="in" filter="fade">
                                      <p:cBhvr>
                                        <p:cTn id="70" dur="500"/>
                                        <p:tgtEl>
                                          <p:spTgt spid="92"/>
                                        </p:tgtEl>
                                      </p:cBhvr>
                                    </p:animEffect>
                                  </p:childTnLst>
                                </p:cTn>
                              </p:par>
                              <p:par>
                                <p:cTn id="71" presetID="10" presetClass="entr" presetSubtype="0" fill="hold" nodeType="withEffect">
                                  <p:stCondLst>
                                    <p:cond delay="0"/>
                                  </p:stCondLst>
                                  <p:childTnLst>
                                    <p:set>
                                      <p:cBhvr>
                                        <p:cTn id="72" dur="1" fill="hold">
                                          <p:stCondLst>
                                            <p:cond delay="0"/>
                                          </p:stCondLst>
                                        </p:cTn>
                                        <p:tgtEl>
                                          <p:spTgt spid="46"/>
                                        </p:tgtEl>
                                        <p:attrNameLst>
                                          <p:attrName>style.visibility</p:attrName>
                                        </p:attrNameLst>
                                      </p:cBhvr>
                                      <p:to>
                                        <p:strVal val="visible"/>
                                      </p:to>
                                    </p:set>
                                    <p:animEffect transition="in" filter="fade">
                                      <p:cBhvr>
                                        <p:cTn id="73" dur="500"/>
                                        <p:tgtEl>
                                          <p:spTgt spid="46"/>
                                        </p:tgtEl>
                                      </p:cBhvr>
                                    </p:animEffect>
                                  </p:childTnLst>
                                </p:cTn>
                              </p:par>
                            </p:childTnLst>
                          </p:cTn>
                        </p:par>
                        <p:par>
                          <p:cTn id="74" fill="hold">
                            <p:stCondLst>
                              <p:cond delay="5000"/>
                            </p:stCondLst>
                            <p:childTnLst>
                              <p:par>
                                <p:cTn id="75" presetID="10" presetClass="entr" presetSubtype="0" fill="hold" nodeType="afterEffect">
                                  <p:stCondLst>
                                    <p:cond delay="0"/>
                                  </p:stCondLst>
                                  <p:childTnLst>
                                    <p:set>
                                      <p:cBhvr>
                                        <p:cTn id="76" dur="1" fill="hold">
                                          <p:stCondLst>
                                            <p:cond delay="0"/>
                                          </p:stCondLst>
                                        </p:cTn>
                                        <p:tgtEl>
                                          <p:spTgt spid="1031"/>
                                        </p:tgtEl>
                                        <p:attrNameLst>
                                          <p:attrName>style.visibility</p:attrName>
                                        </p:attrNameLst>
                                      </p:cBhvr>
                                      <p:to>
                                        <p:strVal val="visible"/>
                                      </p:to>
                                    </p:set>
                                    <p:animEffect transition="in" filter="fade">
                                      <p:cBhvr>
                                        <p:cTn id="77" dur="500"/>
                                        <p:tgtEl>
                                          <p:spTgt spid="1031"/>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59"/>
                                        </p:tgtEl>
                                        <p:attrNameLst>
                                          <p:attrName>style.visibility</p:attrName>
                                        </p:attrNameLst>
                                      </p:cBhvr>
                                      <p:to>
                                        <p:strVal val="visible"/>
                                      </p:to>
                                    </p:set>
                                    <p:animEffect transition="in" filter="fade">
                                      <p:cBhvr>
                                        <p:cTn id="80" dur="500"/>
                                        <p:tgtEl>
                                          <p:spTgt spid="59"/>
                                        </p:tgtEl>
                                      </p:cBhvr>
                                    </p:animEffect>
                                  </p:childTnLst>
                                </p:cTn>
                              </p:par>
                            </p:childTnLst>
                          </p:cTn>
                        </p:par>
                        <p:par>
                          <p:cTn id="81" fill="hold">
                            <p:stCondLst>
                              <p:cond delay="5500"/>
                            </p:stCondLst>
                            <p:childTnLst>
                              <p:par>
                                <p:cTn id="82" presetID="10" presetClass="entr" presetSubtype="0" fill="hold" nodeType="afterEffect">
                                  <p:stCondLst>
                                    <p:cond delay="0"/>
                                  </p:stCondLst>
                                  <p:childTnLst>
                                    <p:set>
                                      <p:cBhvr>
                                        <p:cTn id="83" dur="1" fill="hold">
                                          <p:stCondLst>
                                            <p:cond delay="0"/>
                                          </p:stCondLst>
                                        </p:cTn>
                                        <p:tgtEl>
                                          <p:spTgt spid="1032"/>
                                        </p:tgtEl>
                                        <p:attrNameLst>
                                          <p:attrName>style.visibility</p:attrName>
                                        </p:attrNameLst>
                                      </p:cBhvr>
                                      <p:to>
                                        <p:strVal val="visible"/>
                                      </p:to>
                                    </p:set>
                                    <p:animEffect transition="in" filter="fade">
                                      <p:cBhvr>
                                        <p:cTn id="84" dur="500"/>
                                        <p:tgtEl>
                                          <p:spTgt spid="1032"/>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60"/>
                                        </p:tgtEl>
                                        <p:attrNameLst>
                                          <p:attrName>style.visibility</p:attrName>
                                        </p:attrNameLst>
                                      </p:cBhvr>
                                      <p:to>
                                        <p:strVal val="visible"/>
                                      </p:to>
                                    </p:set>
                                    <p:animEffect transition="in" filter="fade">
                                      <p:cBhvr>
                                        <p:cTn id="87" dur="500"/>
                                        <p:tgtEl>
                                          <p:spTgt spid="60"/>
                                        </p:tgtEl>
                                      </p:cBhvr>
                                    </p:animEffect>
                                  </p:childTnLst>
                                </p:cTn>
                              </p:par>
                            </p:childTnLst>
                          </p:cTn>
                        </p:par>
                        <p:par>
                          <p:cTn id="88" fill="hold">
                            <p:stCondLst>
                              <p:cond delay="6000"/>
                            </p:stCondLst>
                            <p:childTnLst>
                              <p:par>
                                <p:cTn id="89" presetID="10" presetClass="entr" presetSubtype="0" fill="hold" nodeType="afterEffect">
                                  <p:stCondLst>
                                    <p:cond delay="0"/>
                                  </p:stCondLst>
                                  <p:childTnLst>
                                    <p:set>
                                      <p:cBhvr>
                                        <p:cTn id="90" dur="1" fill="hold">
                                          <p:stCondLst>
                                            <p:cond delay="0"/>
                                          </p:stCondLst>
                                        </p:cTn>
                                        <p:tgtEl>
                                          <p:spTgt spid="96"/>
                                        </p:tgtEl>
                                        <p:attrNameLst>
                                          <p:attrName>style.visibility</p:attrName>
                                        </p:attrNameLst>
                                      </p:cBhvr>
                                      <p:to>
                                        <p:strVal val="visible"/>
                                      </p:to>
                                    </p:set>
                                    <p:animEffect transition="in" filter="fade">
                                      <p:cBhvr>
                                        <p:cTn id="91" dur="500"/>
                                        <p:tgtEl>
                                          <p:spTgt spid="96"/>
                                        </p:tgtEl>
                                      </p:cBhvr>
                                    </p:animEffect>
                                  </p:childTnLst>
                                </p:cTn>
                              </p:par>
                            </p:childTnLst>
                          </p:cTn>
                        </p:par>
                        <p:par>
                          <p:cTn id="92" fill="hold">
                            <p:stCondLst>
                              <p:cond delay="6500"/>
                            </p:stCondLst>
                            <p:childTnLst>
                              <p:par>
                                <p:cTn id="93" presetID="10" presetClass="entr" presetSubtype="0" fill="hold" nodeType="afterEffect">
                                  <p:stCondLst>
                                    <p:cond delay="0"/>
                                  </p:stCondLst>
                                  <p:childTnLst>
                                    <p:set>
                                      <p:cBhvr>
                                        <p:cTn id="94" dur="1" fill="hold">
                                          <p:stCondLst>
                                            <p:cond delay="0"/>
                                          </p:stCondLst>
                                        </p:cTn>
                                        <p:tgtEl>
                                          <p:spTgt spid="70"/>
                                        </p:tgtEl>
                                        <p:attrNameLst>
                                          <p:attrName>style.visibility</p:attrName>
                                        </p:attrNameLst>
                                      </p:cBhvr>
                                      <p:to>
                                        <p:strVal val="visible"/>
                                      </p:to>
                                    </p:set>
                                    <p:animEffect transition="in" filter="fade">
                                      <p:cBhvr>
                                        <p:cTn id="95" dur="500"/>
                                        <p:tgtEl>
                                          <p:spTgt spid="70"/>
                                        </p:tgtEl>
                                      </p:cBhvr>
                                    </p:animEffect>
                                  </p:childTnLst>
                                </p:cTn>
                              </p:par>
                              <p:par>
                                <p:cTn id="96" presetID="10" presetClass="entr" presetSubtype="0" fill="hold" nodeType="with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fade">
                                      <p:cBhvr>
                                        <p:cTn id="98" dur="500"/>
                                        <p:tgtEl>
                                          <p:spTgt spid="71"/>
                                        </p:tgtEl>
                                      </p:cBhvr>
                                    </p:animEffect>
                                  </p:childTnLst>
                                </p:cTn>
                              </p:par>
                              <p:par>
                                <p:cTn id="99" presetID="10" presetClass="entr" presetSubtype="0" fill="hold" nodeType="withEffect">
                                  <p:stCondLst>
                                    <p:cond delay="0"/>
                                  </p:stCondLst>
                                  <p:childTnLst>
                                    <p:set>
                                      <p:cBhvr>
                                        <p:cTn id="100" dur="1" fill="hold">
                                          <p:stCondLst>
                                            <p:cond delay="0"/>
                                          </p:stCondLst>
                                        </p:cTn>
                                        <p:tgtEl>
                                          <p:spTgt spid="72"/>
                                        </p:tgtEl>
                                        <p:attrNameLst>
                                          <p:attrName>style.visibility</p:attrName>
                                        </p:attrNameLst>
                                      </p:cBhvr>
                                      <p:to>
                                        <p:strVal val="visible"/>
                                      </p:to>
                                    </p:set>
                                    <p:animEffect transition="in" filter="fade">
                                      <p:cBhvr>
                                        <p:cTn id="101" dur="500"/>
                                        <p:tgtEl>
                                          <p:spTgt spid="72"/>
                                        </p:tgtEl>
                                      </p:cBhvr>
                                    </p:animEffect>
                                  </p:childTnLst>
                                </p:cTn>
                              </p:par>
                            </p:childTnLst>
                          </p:cTn>
                        </p:par>
                        <p:par>
                          <p:cTn id="102" fill="hold">
                            <p:stCondLst>
                              <p:cond delay="7000"/>
                            </p:stCondLst>
                            <p:childTnLst>
                              <p:par>
                                <p:cTn id="103" presetID="10" presetClass="entr" presetSubtype="0" fill="hold" nodeType="afterEffect">
                                  <p:stCondLst>
                                    <p:cond delay="0"/>
                                  </p:stCondLst>
                                  <p:childTnLst>
                                    <p:set>
                                      <p:cBhvr>
                                        <p:cTn id="104" dur="1" fill="hold">
                                          <p:stCondLst>
                                            <p:cond delay="0"/>
                                          </p:stCondLst>
                                        </p:cTn>
                                        <p:tgtEl>
                                          <p:spTgt spid="63"/>
                                        </p:tgtEl>
                                        <p:attrNameLst>
                                          <p:attrName>style.visibility</p:attrName>
                                        </p:attrNameLst>
                                      </p:cBhvr>
                                      <p:to>
                                        <p:strVal val="visible"/>
                                      </p:to>
                                    </p:set>
                                    <p:animEffect transition="in" filter="fade">
                                      <p:cBhvr>
                                        <p:cTn id="105" dur="500"/>
                                        <p:tgtEl>
                                          <p:spTgt spid="63"/>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76"/>
                                        </p:tgtEl>
                                        <p:attrNameLst>
                                          <p:attrName>style.visibility</p:attrName>
                                        </p:attrNameLst>
                                      </p:cBhvr>
                                      <p:to>
                                        <p:strVal val="visible"/>
                                      </p:to>
                                    </p:set>
                                    <p:animEffect transition="in" filter="fade">
                                      <p:cBhvr>
                                        <p:cTn id="108" dur="500"/>
                                        <p:tgtEl>
                                          <p:spTgt spid="76"/>
                                        </p:tgtEl>
                                      </p:cBhvr>
                                    </p:animEffect>
                                  </p:childTnLst>
                                </p:cTn>
                              </p:par>
                            </p:childTnLst>
                          </p:cTn>
                        </p:par>
                        <p:par>
                          <p:cTn id="109" fill="hold">
                            <p:stCondLst>
                              <p:cond delay="7500"/>
                            </p:stCondLst>
                            <p:childTnLst>
                              <p:par>
                                <p:cTn id="110" presetID="10" presetClass="entr" presetSubtype="0" fill="hold" nodeType="afterEffect">
                                  <p:stCondLst>
                                    <p:cond delay="0"/>
                                  </p:stCondLst>
                                  <p:childTnLst>
                                    <p:set>
                                      <p:cBhvr>
                                        <p:cTn id="111" dur="1" fill="hold">
                                          <p:stCondLst>
                                            <p:cond delay="0"/>
                                          </p:stCondLst>
                                        </p:cTn>
                                        <p:tgtEl>
                                          <p:spTgt spid="64"/>
                                        </p:tgtEl>
                                        <p:attrNameLst>
                                          <p:attrName>style.visibility</p:attrName>
                                        </p:attrNameLst>
                                      </p:cBhvr>
                                      <p:to>
                                        <p:strVal val="visible"/>
                                      </p:to>
                                    </p:set>
                                    <p:animEffect transition="in" filter="fade">
                                      <p:cBhvr>
                                        <p:cTn id="112" dur="500"/>
                                        <p:tgtEl>
                                          <p:spTgt spid="64"/>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77"/>
                                        </p:tgtEl>
                                        <p:attrNameLst>
                                          <p:attrName>style.visibility</p:attrName>
                                        </p:attrNameLst>
                                      </p:cBhvr>
                                      <p:to>
                                        <p:strVal val="visible"/>
                                      </p:to>
                                    </p:set>
                                    <p:animEffect transition="in" filter="fade">
                                      <p:cBhvr>
                                        <p:cTn id="115" dur="500"/>
                                        <p:tgtEl>
                                          <p:spTgt spid="77"/>
                                        </p:tgtEl>
                                      </p:cBhvr>
                                    </p:animEffect>
                                  </p:childTnLst>
                                </p:cTn>
                              </p:par>
                            </p:childTnLst>
                          </p:cTn>
                        </p:par>
                        <p:par>
                          <p:cTn id="116" fill="hold">
                            <p:stCondLst>
                              <p:cond delay="8000"/>
                            </p:stCondLst>
                            <p:childTnLst>
                              <p:par>
                                <p:cTn id="117" presetID="10" presetClass="entr" presetSubtype="0" fill="hold" nodeType="afterEffect">
                                  <p:stCondLst>
                                    <p:cond delay="0"/>
                                  </p:stCondLst>
                                  <p:childTnLst>
                                    <p:set>
                                      <p:cBhvr>
                                        <p:cTn id="118" dur="1" fill="hold">
                                          <p:stCondLst>
                                            <p:cond delay="0"/>
                                          </p:stCondLst>
                                        </p:cTn>
                                        <p:tgtEl>
                                          <p:spTgt spid="97"/>
                                        </p:tgtEl>
                                        <p:attrNameLst>
                                          <p:attrName>style.visibility</p:attrName>
                                        </p:attrNameLst>
                                      </p:cBhvr>
                                      <p:to>
                                        <p:strVal val="visible"/>
                                      </p:to>
                                    </p:set>
                                    <p:animEffect transition="in" filter="fade">
                                      <p:cBhvr>
                                        <p:cTn id="119" dur="500"/>
                                        <p:tgtEl>
                                          <p:spTgt spid="97"/>
                                        </p:tgtEl>
                                      </p:cBhvr>
                                    </p:animEffect>
                                  </p:childTnLst>
                                </p:cTn>
                              </p:par>
                            </p:childTnLst>
                          </p:cTn>
                        </p:par>
                        <p:par>
                          <p:cTn id="120" fill="hold">
                            <p:stCondLst>
                              <p:cond delay="8500"/>
                            </p:stCondLst>
                            <p:childTnLst>
                              <p:par>
                                <p:cTn id="121" presetID="10" presetClass="entr" presetSubtype="0" fill="hold" nodeType="afterEffect">
                                  <p:stCondLst>
                                    <p:cond delay="0"/>
                                  </p:stCondLst>
                                  <p:childTnLst>
                                    <p:set>
                                      <p:cBhvr>
                                        <p:cTn id="122" dur="1" fill="hold">
                                          <p:stCondLst>
                                            <p:cond delay="0"/>
                                          </p:stCondLst>
                                        </p:cTn>
                                        <p:tgtEl>
                                          <p:spTgt spid="78"/>
                                        </p:tgtEl>
                                        <p:attrNameLst>
                                          <p:attrName>style.visibility</p:attrName>
                                        </p:attrNameLst>
                                      </p:cBhvr>
                                      <p:to>
                                        <p:strVal val="visible"/>
                                      </p:to>
                                    </p:set>
                                    <p:animEffect transition="in" filter="fade">
                                      <p:cBhvr>
                                        <p:cTn id="123" dur="500"/>
                                        <p:tgtEl>
                                          <p:spTgt spid="78"/>
                                        </p:tgtEl>
                                      </p:cBhvr>
                                    </p:animEffect>
                                  </p:childTnLst>
                                </p:cTn>
                              </p:par>
                              <p:par>
                                <p:cTn id="124" presetID="10" presetClass="entr" presetSubtype="0" fill="hold" nodeType="withEffect">
                                  <p:stCondLst>
                                    <p:cond delay="0"/>
                                  </p:stCondLst>
                                  <p:childTnLst>
                                    <p:set>
                                      <p:cBhvr>
                                        <p:cTn id="125" dur="1" fill="hold">
                                          <p:stCondLst>
                                            <p:cond delay="0"/>
                                          </p:stCondLst>
                                        </p:cTn>
                                        <p:tgtEl>
                                          <p:spTgt spid="79"/>
                                        </p:tgtEl>
                                        <p:attrNameLst>
                                          <p:attrName>style.visibility</p:attrName>
                                        </p:attrNameLst>
                                      </p:cBhvr>
                                      <p:to>
                                        <p:strVal val="visible"/>
                                      </p:to>
                                    </p:set>
                                    <p:animEffect transition="in" filter="fade">
                                      <p:cBhvr>
                                        <p:cTn id="126" dur="500"/>
                                        <p:tgtEl>
                                          <p:spTgt spid="79"/>
                                        </p:tgtEl>
                                      </p:cBhvr>
                                    </p:animEffect>
                                  </p:childTnLst>
                                </p:cTn>
                              </p:par>
                              <p:par>
                                <p:cTn id="127" presetID="10" presetClass="entr" presetSubtype="0" fill="hold" nodeType="withEffect">
                                  <p:stCondLst>
                                    <p:cond delay="0"/>
                                  </p:stCondLst>
                                  <p:childTnLst>
                                    <p:set>
                                      <p:cBhvr>
                                        <p:cTn id="128" dur="1" fill="hold">
                                          <p:stCondLst>
                                            <p:cond delay="0"/>
                                          </p:stCondLst>
                                        </p:cTn>
                                        <p:tgtEl>
                                          <p:spTgt spid="80"/>
                                        </p:tgtEl>
                                        <p:attrNameLst>
                                          <p:attrName>style.visibility</p:attrName>
                                        </p:attrNameLst>
                                      </p:cBhvr>
                                      <p:to>
                                        <p:strVal val="visible"/>
                                      </p:to>
                                    </p:set>
                                    <p:animEffect transition="in" filter="fade">
                                      <p:cBhvr>
                                        <p:cTn id="129" dur="500"/>
                                        <p:tgtEl>
                                          <p:spTgt spid="80"/>
                                        </p:tgtEl>
                                      </p:cBhvr>
                                    </p:animEffect>
                                  </p:childTnLst>
                                </p:cTn>
                              </p:par>
                            </p:childTnLst>
                          </p:cTn>
                        </p:par>
                        <p:par>
                          <p:cTn id="130" fill="hold">
                            <p:stCondLst>
                              <p:cond delay="9000"/>
                            </p:stCondLst>
                            <p:childTnLst>
                              <p:par>
                                <p:cTn id="131" presetID="10" presetClass="entr" presetSubtype="0" fill="hold" nodeType="afterEffect">
                                  <p:stCondLst>
                                    <p:cond delay="0"/>
                                  </p:stCondLst>
                                  <p:childTnLst>
                                    <p:set>
                                      <p:cBhvr>
                                        <p:cTn id="132" dur="1" fill="hold">
                                          <p:stCondLst>
                                            <p:cond delay="0"/>
                                          </p:stCondLst>
                                        </p:cTn>
                                        <p:tgtEl>
                                          <p:spTgt spid="66"/>
                                        </p:tgtEl>
                                        <p:attrNameLst>
                                          <p:attrName>style.visibility</p:attrName>
                                        </p:attrNameLst>
                                      </p:cBhvr>
                                      <p:to>
                                        <p:strVal val="visible"/>
                                      </p:to>
                                    </p:set>
                                    <p:animEffect transition="in" filter="fade">
                                      <p:cBhvr>
                                        <p:cTn id="133" dur="500"/>
                                        <p:tgtEl>
                                          <p:spTgt spid="66"/>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84"/>
                                        </p:tgtEl>
                                        <p:attrNameLst>
                                          <p:attrName>style.visibility</p:attrName>
                                        </p:attrNameLst>
                                      </p:cBhvr>
                                      <p:to>
                                        <p:strVal val="visible"/>
                                      </p:to>
                                    </p:set>
                                    <p:animEffect transition="in" filter="fade">
                                      <p:cBhvr>
                                        <p:cTn id="136" dur="500"/>
                                        <p:tgtEl>
                                          <p:spTgt spid="84"/>
                                        </p:tgtEl>
                                      </p:cBhvr>
                                    </p:animEffect>
                                  </p:childTnLst>
                                </p:cTn>
                              </p:par>
                            </p:childTnLst>
                          </p:cTn>
                        </p:par>
                        <p:par>
                          <p:cTn id="137" fill="hold">
                            <p:stCondLst>
                              <p:cond delay="9500"/>
                            </p:stCondLst>
                            <p:childTnLst>
                              <p:par>
                                <p:cTn id="138" presetID="10" presetClass="entr" presetSubtype="0" fill="hold" nodeType="afterEffect">
                                  <p:stCondLst>
                                    <p:cond delay="0"/>
                                  </p:stCondLst>
                                  <p:childTnLst>
                                    <p:set>
                                      <p:cBhvr>
                                        <p:cTn id="139" dur="1" fill="hold">
                                          <p:stCondLst>
                                            <p:cond delay="0"/>
                                          </p:stCondLst>
                                        </p:cTn>
                                        <p:tgtEl>
                                          <p:spTgt spid="65"/>
                                        </p:tgtEl>
                                        <p:attrNameLst>
                                          <p:attrName>style.visibility</p:attrName>
                                        </p:attrNameLst>
                                      </p:cBhvr>
                                      <p:to>
                                        <p:strVal val="visible"/>
                                      </p:to>
                                    </p:set>
                                    <p:animEffect transition="in" filter="fade">
                                      <p:cBhvr>
                                        <p:cTn id="140" dur="500"/>
                                        <p:tgtEl>
                                          <p:spTgt spid="65"/>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85"/>
                                        </p:tgtEl>
                                        <p:attrNameLst>
                                          <p:attrName>style.visibility</p:attrName>
                                        </p:attrNameLst>
                                      </p:cBhvr>
                                      <p:to>
                                        <p:strVal val="visible"/>
                                      </p:to>
                                    </p:set>
                                    <p:animEffect transition="in" filter="fade">
                                      <p:cBhvr>
                                        <p:cTn id="143" dur="500"/>
                                        <p:tgtEl>
                                          <p:spTgt spid="85"/>
                                        </p:tgtEl>
                                      </p:cBhvr>
                                    </p:animEffect>
                                  </p:childTnLst>
                                </p:cTn>
                              </p:par>
                            </p:childTnLst>
                          </p:cTn>
                        </p:par>
                        <p:par>
                          <p:cTn id="144" fill="hold">
                            <p:stCondLst>
                              <p:cond delay="10000"/>
                            </p:stCondLst>
                            <p:childTnLst>
                              <p:par>
                                <p:cTn id="145" presetID="10" presetClass="entr" presetSubtype="0" fill="hold" nodeType="afterEffect">
                                  <p:stCondLst>
                                    <p:cond delay="0"/>
                                  </p:stCondLst>
                                  <p:childTnLst>
                                    <p:set>
                                      <p:cBhvr>
                                        <p:cTn id="146" dur="1" fill="hold">
                                          <p:stCondLst>
                                            <p:cond delay="0"/>
                                          </p:stCondLst>
                                        </p:cTn>
                                        <p:tgtEl>
                                          <p:spTgt spid="98"/>
                                        </p:tgtEl>
                                        <p:attrNameLst>
                                          <p:attrName>style.visibility</p:attrName>
                                        </p:attrNameLst>
                                      </p:cBhvr>
                                      <p:to>
                                        <p:strVal val="visible"/>
                                      </p:to>
                                    </p:set>
                                    <p:animEffect transition="in" filter="fade">
                                      <p:cBhvr>
                                        <p:cTn id="147" dur="500"/>
                                        <p:tgtEl>
                                          <p:spTgt spid="98"/>
                                        </p:tgtEl>
                                      </p:cBhvr>
                                    </p:animEffect>
                                  </p:childTnLst>
                                </p:cTn>
                              </p:par>
                            </p:childTnLst>
                          </p:cTn>
                        </p:par>
                        <p:par>
                          <p:cTn id="148" fill="hold">
                            <p:stCondLst>
                              <p:cond delay="10500"/>
                            </p:stCondLst>
                            <p:childTnLst>
                              <p:par>
                                <p:cTn id="149" presetID="10" presetClass="entr" presetSubtype="0" fill="hold" nodeType="afterEffect">
                                  <p:stCondLst>
                                    <p:cond delay="0"/>
                                  </p:stCondLst>
                                  <p:childTnLst>
                                    <p:set>
                                      <p:cBhvr>
                                        <p:cTn id="150" dur="1" fill="hold">
                                          <p:stCondLst>
                                            <p:cond delay="0"/>
                                          </p:stCondLst>
                                        </p:cTn>
                                        <p:tgtEl>
                                          <p:spTgt spid="86"/>
                                        </p:tgtEl>
                                        <p:attrNameLst>
                                          <p:attrName>style.visibility</p:attrName>
                                        </p:attrNameLst>
                                      </p:cBhvr>
                                      <p:to>
                                        <p:strVal val="visible"/>
                                      </p:to>
                                    </p:set>
                                    <p:animEffect transition="in" filter="fade">
                                      <p:cBhvr>
                                        <p:cTn id="151" dur="500"/>
                                        <p:tgtEl>
                                          <p:spTgt spid="86"/>
                                        </p:tgtEl>
                                      </p:cBhvr>
                                    </p:animEffect>
                                  </p:childTnLst>
                                </p:cTn>
                              </p:par>
                              <p:par>
                                <p:cTn id="152" presetID="10" presetClass="entr" presetSubtype="0" fill="hold" nodeType="withEffect">
                                  <p:stCondLst>
                                    <p:cond delay="0"/>
                                  </p:stCondLst>
                                  <p:childTnLst>
                                    <p:set>
                                      <p:cBhvr>
                                        <p:cTn id="153" dur="1" fill="hold">
                                          <p:stCondLst>
                                            <p:cond delay="0"/>
                                          </p:stCondLst>
                                        </p:cTn>
                                        <p:tgtEl>
                                          <p:spTgt spid="87"/>
                                        </p:tgtEl>
                                        <p:attrNameLst>
                                          <p:attrName>style.visibility</p:attrName>
                                        </p:attrNameLst>
                                      </p:cBhvr>
                                      <p:to>
                                        <p:strVal val="visible"/>
                                      </p:to>
                                    </p:set>
                                    <p:animEffect transition="in" filter="fade">
                                      <p:cBhvr>
                                        <p:cTn id="154" dur="500"/>
                                        <p:tgtEl>
                                          <p:spTgt spid="87"/>
                                        </p:tgtEl>
                                      </p:cBhvr>
                                    </p:animEffect>
                                  </p:childTnLst>
                                </p:cTn>
                              </p:par>
                              <p:par>
                                <p:cTn id="155" presetID="10" presetClass="entr" presetSubtype="0" fill="hold" nodeType="withEffect">
                                  <p:stCondLst>
                                    <p:cond delay="0"/>
                                  </p:stCondLst>
                                  <p:childTnLst>
                                    <p:set>
                                      <p:cBhvr>
                                        <p:cTn id="156" dur="1" fill="hold">
                                          <p:stCondLst>
                                            <p:cond delay="0"/>
                                          </p:stCondLst>
                                        </p:cTn>
                                        <p:tgtEl>
                                          <p:spTgt spid="88"/>
                                        </p:tgtEl>
                                        <p:attrNameLst>
                                          <p:attrName>style.visibility</p:attrName>
                                        </p:attrNameLst>
                                      </p:cBhvr>
                                      <p:to>
                                        <p:strVal val="visible"/>
                                      </p:to>
                                    </p:set>
                                    <p:animEffect transition="in" filter="fade">
                                      <p:cBhvr>
                                        <p:cTn id="157" dur="500"/>
                                        <p:tgtEl>
                                          <p:spTgt spid="88"/>
                                        </p:tgtEl>
                                      </p:cBhvr>
                                    </p:animEffect>
                                  </p:childTnLst>
                                </p:cTn>
                              </p:par>
                            </p:childTnLst>
                          </p:cTn>
                        </p:par>
                        <p:par>
                          <p:cTn id="158" fill="hold">
                            <p:stCondLst>
                              <p:cond delay="11000"/>
                            </p:stCondLst>
                            <p:childTnLst>
                              <p:par>
                                <p:cTn id="159" presetID="10" presetClass="entr" presetSubtype="0" fill="hold" nodeType="afterEffect">
                                  <p:stCondLst>
                                    <p:cond delay="0"/>
                                  </p:stCondLst>
                                  <p:childTnLst>
                                    <p:set>
                                      <p:cBhvr>
                                        <p:cTn id="160" dur="1" fill="hold">
                                          <p:stCondLst>
                                            <p:cond delay="0"/>
                                          </p:stCondLst>
                                        </p:cTn>
                                        <p:tgtEl>
                                          <p:spTgt spid="67"/>
                                        </p:tgtEl>
                                        <p:attrNameLst>
                                          <p:attrName>style.visibility</p:attrName>
                                        </p:attrNameLst>
                                      </p:cBhvr>
                                      <p:to>
                                        <p:strVal val="visible"/>
                                      </p:to>
                                    </p:set>
                                    <p:animEffect transition="in" filter="fade">
                                      <p:cBhvr>
                                        <p:cTn id="161" dur="500"/>
                                        <p:tgtEl>
                                          <p:spTgt spid="67"/>
                                        </p:tgtEl>
                                      </p:cBhvr>
                                    </p:animEffect>
                                  </p:childTnLst>
                                </p:cTn>
                              </p:par>
                              <p:par>
                                <p:cTn id="162" presetID="10" presetClass="entr" presetSubtype="0" fill="hold" grpId="0" nodeType="withEffect">
                                  <p:stCondLst>
                                    <p:cond delay="0"/>
                                  </p:stCondLst>
                                  <p:childTnLst>
                                    <p:set>
                                      <p:cBhvr>
                                        <p:cTn id="163" dur="1" fill="hold">
                                          <p:stCondLst>
                                            <p:cond delay="0"/>
                                          </p:stCondLst>
                                        </p:cTn>
                                        <p:tgtEl>
                                          <p:spTgt spid="62"/>
                                        </p:tgtEl>
                                        <p:attrNameLst>
                                          <p:attrName>style.visibility</p:attrName>
                                        </p:attrNameLst>
                                      </p:cBhvr>
                                      <p:to>
                                        <p:strVal val="visible"/>
                                      </p:to>
                                    </p:set>
                                    <p:animEffect transition="in" filter="fade">
                                      <p:cBhvr>
                                        <p:cTn id="164" dur="500"/>
                                        <p:tgtEl>
                                          <p:spTgt spid="62"/>
                                        </p:tgtEl>
                                      </p:cBhvr>
                                    </p:animEffect>
                                  </p:childTnLst>
                                </p:cTn>
                              </p:par>
                            </p:childTnLst>
                          </p:cTn>
                        </p:par>
                        <p:par>
                          <p:cTn id="165" fill="hold">
                            <p:stCondLst>
                              <p:cond delay="11500"/>
                            </p:stCondLst>
                            <p:childTnLst>
                              <p:par>
                                <p:cTn id="166" presetID="10" presetClass="entr" presetSubtype="0" fill="hold" nodeType="afterEffect">
                                  <p:stCondLst>
                                    <p:cond delay="0"/>
                                  </p:stCondLst>
                                  <p:childTnLst>
                                    <p:set>
                                      <p:cBhvr>
                                        <p:cTn id="167" dur="1" fill="hold">
                                          <p:stCondLst>
                                            <p:cond delay="0"/>
                                          </p:stCondLst>
                                        </p:cTn>
                                        <p:tgtEl>
                                          <p:spTgt spid="68"/>
                                        </p:tgtEl>
                                        <p:attrNameLst>
                                          <p:attrName>style.visibility</p:attrName>
                                        </p:attrNameLst>
                                      </p:cBhvr>
                                      <p:to>
                                        <p:strVal val="visible"/>
                                      </p:to>
                                    </p:set>
                                    <p:animEffect transition="in" filter="fade">
                                      <p:cBhvr>
                                        <p:cTn id="168" dur="500"/>
                                        <p:tgtEl>
                                          <p:spTgt spid="68"/>
                                        </p:tgtEl>
                                      </p:cBhvr>
                                    </p:animEffect>
                                  </p:childTnLst>
                                </p:cTn>
                              </p:par>
                              <p:par>
                                <p:cTn id="169" presetID="10" presetClass="entr" presetSubtype="0" fill="hold" grpId="0" nodeType="withEffect">
                                  <p:stCondLst>
                                    <p:cond delay="0"/>
                                  </p:stCondLst>
                                  <p:childTnLst>
                                    <p:set>
                                      <p:cBhvr>
                                        <p:cTn id="170" dur="1" fill="hold">
                                          <p:stCondLst>
                                            <p:cond delay="0"/>
                                          </p:stCondLst>
                                        </p:cTn>
                                        <p:tgtEl>
                                          <p:spTgt spid="69"/>
                                        </p:tgtEl>
                                        <p:attrNameLst>
                                          <p:attrName>style.visibility</p:attrName>
                                        </p:attrNameLst>
                                      </p:cBhvr>
                                      <p:to>
                                        <p:strVal val="visible"/>
                                      </p:to>
                                    </p:set>
                                    <p:animEffect transition="in" filter="fade">
                                      <p:cBhvr>
                                        <p:cTn id="171" dur="500"/>
                                        <p:tgtEl>
                                          <p:spTgt spid="69"/>
                                        </p:tgtEl>
                                      </p:cBhvr>
                                    </p:animEffect>
                                  </p:childTnLst>
                                </p:cTn>
                              </p:par>
                            </p:childTnLst>
                          </p:cTn>
                        </p:par>
                        <p:par>
                          <p:cTn id="172" fill="hold">
                            <p:stCondLst>
                              <p:cond delay="12000"/>
                            </p:stCondLst>
                            <p:childTnLst>
                              <p:par>
                                <p:cTn id="173" presetID="10" presetClass="entr" presetSubtype="0" fill="hold" nodeType="afterEffect">
                                  <p:stCondLst>
                                    <p:cond delay="0"/>
                                  </p:stCondLst>
                                  <p:childTnLst>
                                    <p:set>
                                      <p:cBhvr>
                                        <p:cTn id="174" dur="1" fill="hold">
                                          <p:stCondLst>
                                            <p:cond delay="0"/>
                                          </p:stCondLst>
                                        </p:cTn>
                                        <p:tgtEl>
                                          <p:spTgt spid="99"/>
                                        </p:tgtEl>
                                        <p:attrNameLst>
                                          <p:attrName>style.visibility</p:attrName>
                                        </p:attrNameLst>
                                      </p:cBhvr>
                                      <p:to>
                                        <p:strVal val="visible"/>
                                      </p:to>
                                    </p:set>
                                    <p:animEffect transition="in" filter="fade">
                                      <p:cBhvr>
                                        <p:cTn id="175" dur="500"/>
                                        <p:tgtEl>
                                          <p:spTgt spid="99"/>
                                        </p:tgtEl>
                                      </p:cBhvr>
                                    </p:animEffect>
                                  </p:childTnLst>
                                </p:cTn>
                              </p:par>
                              <p:par>
                                <p:cTn id="176" presetID="10" presetClass="entr" presetSubtype="0" fill="hold" nodeType="withEffect">
                                  <p:stCondLst>
                                    <p:cond delay="0"/>
                                  </p:stCondLst>
                                  <p:childTnLst>
                                    <p:set>
                                      <p:cBhvr>
                                        <p:cTn id="177" dur="1" fill="hold">
                                          <p:stCondLst>
                                            <p:cond delay="0"/>
                                          </p:stCondLst>
                                        </p:cTn>
                                        <p:tgtEl>
                                          <p:spTgt spid="89"/>
                                        </p:tgtEl>
                                        <p:attrNameLst>
                                          <p:attrName>style.visibility</p:attrName>
                                        </p:attrNameLst>
                                      </p:cBhvr>
                                      <p:to>
                                        <p:strVal val="visible"/>
                                      </p:to>
                                    </p:set>
                                    <p:animEffect transition="in" filter="fade">
                                      <p:cBhvr>
                                        <p:cTn id="178" dur="500"/>
                                        <p:tgtEl>
                                          <p:spTgt spid="89"/>
                                        </p:tgtEl>
                                      </p:cBhvr>
                                    </p:animEffect>
                                  </p:childTnLst>
                                </p:cTn>
                              </p:par>
                              <p:par>
                                <p:cTn id="179" presetID="10" presetClass="entr" presetSubtype="0" fill="hold" nodeType="withEffect">
                                  <p:stCondLst>
                                    <p:cond delay="0"/>
                                  </p:stCondLst>
                                  <p:childTnLst>
                                    <p:set>
                                      <p:cBhvr>
                                        <p:cTn id="180" dur="1" fill="hold">
                                          <p:stCondLst>
                                            <p:cond delay="0"/>
                                          </p:stCondLst>
                                        </p:cTn>
                                        <p:tgtEl>
                                          <p:spTgt spid="114"/>
                                        </p:tgtEl>
                                        <p:attrNameLst>
                                          <p:attrName>style.visibility</p:attrName>
                                        </p:attrNameLst>
                                      </p:cBhvr>
                                      <p:to>
                                        <p:strVal val="visible"/>
                                      </p:to>
                                    </p:set>
                                    <p:animEffect transition="in" filter="fade">
                                      <p:cBhvr>
                                        <p:cTn id="181" dur="500"/>
                                        <p:tgtEl>
                                          <p:spTgt spid="114"/>
                                        </p:tgtEl>
                                      </p:cBhvr>
                                    </p:animEffect>
                                  </p:childTnLst>
                                </p:cTn>
                              </p:par>
                              <p:par>
                                <p:cTn id="182" presetID="10" presetClass="entr" presetSubtype="0" fill="hold" nodeType="withEffect">
                                  <p:stCondLst>
                                    <p:cond delay="0"/>
                                  </p:stCondLst>
                                  <p:childTnLst>
                                    <p:set>
                                      <p:cBhvr>
                                        <p:cTn id="183" dur="1" fill="hold">
                                          <p:stCondLst>
                                            <p:cond delay="0"/>
                                          </p:stCondLst>
                                        </p:cTn>
                                        <p:tgtEl>
                                          <p:spTgt spid="120"/>
                                        </p:tgtEl>
                                        <p:attrNameLst>
                                          <p:attrName>style.visibility</p:attrName>
                                        </p:attrNameLst>
                                      </p:cBhvr>
                                      <p:to>
                                        <p:strVal val="visible"/>
                                      </p:to>
                                    </p:set>
                                    <p:animEffect transition="in" filter="fade">
                                      <p:cBhvr>
                                        <p:cTn id="184" dur="500"/>
                                        <p:tgtEl>
                                          <p:spTgt spid="120"/>
                                        </p:tgtEl>
                                      </p:cBhvr>
                                    </p:animEffect>
                                  </p:childTnLst>
                                </p:cTn>
                              </p:par>
                              <p:par>
                                <p:cTn id="185" presetID="10" presetClass="entr" presetSubtype="0" fill="hold" nodeType="withEffect">
                                  <p:stCondLst>
                                    <p:cond delay="0"/>
                                  </p:stCondLst>
                                  <p:childTnLst>
                                    <p:set>
                                      <p:cBhvr>
                                        <p:cTn id="186" dur="1" fill="hold">
                                          <p:stCondLst>
                                            <p:cond delay="0"/>
                                          </p:stCondLst>
                                        </p:cTn>
                                        <p:tgtEl>
                                          <p:spTgt spid="123"/>
                                        </p:tgtEl>
                                        <p:attrNameLst>
                                          <p:attrName>style.visibility</p:attrName>
                                        </p:attrNameLst>
                                      </p:cBhvr>
                                      <p:to>
                                        <p:strVal val="visible"/>
                                      </p:to>
                                    </p:set>
                                    <p:animEffect transition="in" filter="fade">
                                      <p:cBhvr>
                                        <p:cTn id="187" dur="500"/>
                                        <p:tgtEl>
                                          <p:spTgt spid="123"/>
                                        </p:tgtEl>
                                      </p:cBhvr>
                                    </p:animEffect>
                                  </p:childTnLst>
                                </p:cTn>
                              </p:par>
                              <p:par>
                                <p:cTn id="188" presetID="10" presetClass="entr" presetSubtype="0" fill="hold" nodeType="withEffect">
                                  <p:stCondLst>
                                    <p:cond delay="0"/>
                                  </p:stCondLst>
                                  <p:childTnLst>
                                    <p:set>
                                      <p:cBhvr>
                                        <p:cTn id="189" dur="1" fill="hold">
                                          <p:stCondLst>
                                            <p:cond delay="0"/>
                                          </p:stCondLst>
                                        </p:cTn>
                                        <p:tgtEl>
                                          <p:spTgt spid="126"/>
                                        </p:tgtEl>
                                        <p:attrNameLst>
                                          <p:attrName>style.visibility</p:attrName>
                                        </p:attrNameLst>
                                      </p:cBhvr>
                                      <p:to>
                                        <p:strVal val="visible"/>
                                      </p:to>
                                    </p:set>
                                    <p:animEffect transition="in" filter="fade">
                                      <p:cBhvr>
                                        <p:cTn id="190" dur="500"/>
                                        <p:tgtEl>
                                          <p:spTgt spid="126"/>
                                        </p:tgtEl>
                                      </p:cBhvr>
                                    </p:animEffect>
                                  </p:childTnLst>
                                </p:cTn>
                              </p:par>
                              <p:par>
                                <p:cTn id="191" presetID="10" presetClass="entr" presetSubtype="0" fill="hold" nodeType="withEffect">
                                  <p:stCondLst>
                                    <p:cond delay="0"/>
                                  </p:stCondLst>
                                  <p:childTnLst>
                                    <p:set>
                                      <p:cBhvr>
                                        <p:cTn id="192" dur="1" fill="hold">
                                          <p:stCondLst>
                                            <p:cond delay="0"/>
                                          </p:stCondLst>
                                        </p:cTn>
                                        <p:tgtEl>
                                          <p:spTgt spid="129"/>
                                        </p:tgtEl>
                                        <p:attrNameLst>
                                          <p:attrName>style.visibility</p:attrName>
                                        </p:attrNameLst>
                                      </p:cBhvr>
                                      <p:to>
                                        <p:strVal val="visible"/>
                                      </p:to>
                                    </p:set>
                                    <p:animEffect transition="in" filter="fade">
                                      <p:cBhvr>
                                        <p:cTn id="193" dur="500"/>
                                        <p:tgtEl>
                                          <p:spTgt spid="129"/>
                                        </p:tgtEl>
                                      </p:cBhvr>
                                    </p:animEffect>
                                  </p:childTnLst>
                                </p:cTn>
                              </p:par>
                              <p:par>
                                <p:cTn id="194" presetID="10" presetClass="entr" presetSubtype="0" fill="hold" nodeType="withEffect">
                                  <p:stCondLst>
                                    <p:cond delay="0"/>
                                  </p:stCondLst>
                                  <p:childTnLst>
                                    <p:set>
                                      <p:cBhvr>
                                        <p:cTn id="195" dur="1" fill="hold">
                                          <p:stCondLst>
                                            <p:cond delay="0"/>
                                          </p:stCondLst>
                                        </p:cTn>
                                        <p:tgtEl>
                                          <p:spTgt spid="132"/>
                                        </p:tgtEl>
                                        <p:attrNameLst>
                                          <p:attrName>style.visibility</p:attrName>
                                        </p:attrNameLst>
                                      </p:cBhvr>
                                      <p:to>
                                        <p:strVal val="visible"/>
                                      </p:to>
                                    </p:set>
                                    <p:animEffect transition="in" filter="fade">
                                      <p:cBhvr>
                                        <p:cTn id="196" dur="500"/>
                                        <p:tgtEl>
                                          <p:spTgt spid="132"/>
                                        </p:tgtEl>
                                      </p:cBhvr>
                                    </p:animEffect>
                                  </p:childTnLst>
                                </p:cTn>
                              </p:par>
                              <p:par>
                                <p:cTn id="197" presetID="10" presetClass="entr" presetSubtype="0" fill="hold" nodeType="withEffect">
                                  <p:stCondLst>
                                    <p:cond delay="0"/>
                                  </p:stCondLst>
                                  <p:childTnLst>
                                    <p:set>
                                      <p:cBhvr>
                                        <p:cTn id="198" dur="1" fill="hold">
                                          <p:stCondLst>
                                            <p:cond delay="0"/>
                                          </p:stCondLst>
                                        </p:cTn>
                                        <p:tgtEl>
                                          <p:spTgt spid="135"/>
                                        </p:tgtEl>
                                        <p:attrNameLst>
                                          <p:attrName>style.visibility</p:attrName>
                                        </p:attrNameLst>
                                      </p:cBhvr>
                                      <p:to>
                                        <p:strVal val="visible"/>
                                      </p:to>
                                    </p:set>
                                    <p:animEffect transition="in" filter="fade">
                                      <p:cBhvr>
                                        <p:cTn id="199" dur="500"/>
                                        <p:tgtEl>
                                          <p:spTgt spid="135"/>
                                        </p:tgtEl>
                                      </p:cBhvr>
                                    </p:animEffect>
                                  </p:childTnLst>
                                </p:cTn>
                              </p:par>
                              <p:par>
                                <p:cTn id="200" presetID="10" presetClass="entr" presetSubtype="0" fill="hold" nodeType="withEffect">
                                  <p:stCondLst>
                                    <p:cond delay="0"/>
                                  </p:stCondLst>
                                  <p:childTnLst>
                                    <p:set>
                                      <p:cBhvr>
                                        <p:cTn id="201" dur="1" fill="hold">
                                          <p:stCondLst>
                                            <p:cond delay="0"/>
                                          </p:stCondLst>
                                        </p:cTn>
                                        <p:tgtEl>
                                          <p:spTgt spid="138"/>
                                        </p:tgtEl>
                                        <p:attrNameLst>
                                          <p:attrName>style.visibility</p:attrName>
                                        </p:attrNameLst>
                                      </p:cBhvr>
                                      <p:to>
                                        <p:strVal val="visible"/>
                                      </p:to>
                                    </p:set>
                                    <p:animEffect transition="in" filter="fade">
                                      <p:cBhvr>
                                        <p:cTn id="202" dur="500"/>
                                        <p:tgtEl>
                                          <p:spTgt spid="138"/>
                                        </p:tgtEl>
                                      </p:cBhvr>
                                    </p:animEffect>
                                  </p:childTnLst>
                                </p:cTn>
                              </p:par>
                              <p:par>
                                <p:cTn id="203" presetID="10" presetClass="entr" presetSubtype="0" fill="hold" nodeType="withEffect">
                                  <p:stCondLst>
                                    <p:cond delay="0"/>
                                  </p:stCondLst>
                                  <p:childTnLst>
                                    <p:set>
                                      <p:cBhvr>
                                        <p:cTn id="204" dur="1" fill="hold">
                                          <p:stCondLst>
                                            <p:cond delay="0"/>
                                          </p:stCondLst>
                                        </p:cTn>
                                        <p:tgtEl>
                                          <p:spTgt spid="141"/>
                                        </p:tgtEl>
                                        <p:attrNameLst>
                                          <p:attrName>style.visibility</p:attrName>
                                        </p:attrNameLst>
                                      </p:cBhvr>
                                      <p:to>
                                        <p:strVal val="visible"/>
                                      </p:to>
                                    </p:set>
                                    <p:animEffect transition="in" filter="fade">
                                      <p:cBhvr>
                                        <p:cTn id="205"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56" grpId="0"/>
      <p:bldP spid="57" grpId="0"/>
      <p:bldP spid="58" grpId="0"/>
      <p:bldP spid="59" grpId="0"/>
      <p:bldP spid="60" grpId="0"/>
      <p:bldP spid="62" grpId="0"/>
      <p:bldP spid="69" grpId="0"/>
      <p:bldP spid="76" grpId="0"/>
      <p:bldP spid="77" grpId="0"/>
      <p:bldP spid="84" grpId="0"/>
      <p:bldP spid="85"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82"/>
            <a:ext cx="9144000" cy="649224"/>
          </a:xfrm>
          <a:prstGeom prst="rect">
            <a:avLst/>
          </a:prstGeom>
        </p:spPr>
      </p:pic>
      <p:sp>
        <p:nvSpPr>
          <p:cNvPr id="13" name="Rectângulo 12"/>
          <p:cNvSpPr/>
          <p:nvPr/>
        </p:nvSpPr>
        <p:spPr>
          <a:xfrm>
            <a:off x="482505" y="1357142"/>
            <a:ext cx="6337459" cy="1274195"/>
          </a:xfrm>
          <a:prstGeom prst="rect">
            <a:avLst/>
          </a:prstGeom>
          <a:solidFill>
            <a:srgbClr val="9ED4E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wrap="square">
            <a:spAutoFit/>
          </a:bodyPr>
          <a:lstStyle/>
          <a:p>
            <a:pPr marL="342900" lvl="0" indent="-342900" algn="just">
              <a:spcBef>
                <a:spcPct val="20000"/>
              </a:spcBef>
            </a:pPr>
            <a:r>
              <a:rPr lang="pt-PT" sz="1200" b="1" dirty="0">
                <a:solidFill>
                  <a:srgbClr val="00759E"/>
                </a:solidFill>
                <a:latin typeface="Arial" panose="020B0604020202020204" pitchFamily="34" charset="0"/>
                <a:cs typeface="Arial" panose="020B0604020202020204" pitchFamily="34" charset="0"/>
              </a:rPr>
              <a:t>COGNOME</a:t>
            </a:r>
          </a:p>
          <a:p>
            <a:pPr algn="just">
              <a:spcBef>
                <a:spcPct val="20000"/>
              </a:spcBef>
            </a:pPr>
            <a:endParaRPr lang="pt-PT" sz="1200" b="1" dirty="0">
              <a:solidFill>
                <a:schemeClr val="bg1"/>
              </a:solidFill>
              <a:latin typeface="Arial" panose="020B0604020202020204" pitchFamily="34" charset="0"/>
              <a:cs typeface="Arial" panose="020B0604020202020204" pitchFamily="34" charset="0"/>
            </a:endParaRPr>
          </a:p>
          <a:p>
            <a:pPr algn="just">
              <a:spcBef>
                <a:spcPct val="20000"/>
              </a:spcBef>
            </a:pPr>
            <a:r>
              <a:rPr lang="pt-PT" sz="1200" b="1" dirty="0">
                <a:solidFill>
                  <a:schemeClr val="tx1"/>
                </a:solidFill>
                <a:latin typeface="Arial" panose="020B0604020202020204" pitchFamily="34" charset="0"/>
                <a:cs typeface="Arial" panose="020B0604020202020204" pitchFamily="34" charset="0"/>
              </a:rPr>
              <a:t>D. Maria II foi cognominada  </a:t>
            </a:r>
            <a:r>
              <a:rPr lang="pt-PT" sz="1200" b="1" i="1" dirty="0">
                <a:solidFill>
                  <a:schemeClr val="tx1"/>
                </a:solidFill>
                <a:latin typeface="Arial" panose="020B0604020202020204" pitchFamily="34" charset="0"/>
                <a:cs typeface="Arial" panose="020B0604020202020204" pitchFamily="34" charset="0"/>
              </a:rPr>
              <a:t>a Educadora </a:t>
            </a:r>
            <a:r>
              <a:rPr lang="pt-PT" sz="1200" b="1" dirty="0">
                <a:solidFill>
                  <a:schemeClr val="tx1"/>
                </a:solidFill>
                <a:latin typeface="Arial" panose="020B0604020202020204" pitchFamily="34" charset="0"/>
                <a:cs typeface="Arial" panose="020B0604020202020204" pitchFamily="34" charset="0"/>
              </a:rPr>
              <a:t>pelo cuidado que colocou na educação dos seus muitos filhos. Concedeu a dignidade de rei a seu marido, Fernando II, que, culto e apaixonado pelo património e pelas artes, ficou conhecido como </a:t>
            </a:r>
            <a:r>
              <a:rPr lang="pt-PT" sz="1200" b="1" i="1" dirty="0">
                <a:solidFill>
                  <a:schemeClr val="tx1"/>
                </a:solidFill>
                <a:latin typeface="Arial" panose="020B0604020202020204" pitchFamily="34" charset="0"/>
                <a:cs typeface="Arial" panose="020B0604020202020204" pitchFamily="34" charset="0"/>
              </a:rPr>
              <a:t>o Rei Artista.</a:t>
            </a:r>
          </a:p>
        </p:txBody>
      </p:sp>
      <p:sp>
        <p:nvSpPr>
          <p:cNvPr id="16" name="CaixaDeTexto 15"/>
          <p:cNvSpPr txBox="1"/>
          <p:nvPr/>
        </p:nvSpPr>
        <p:spPr>
          <a:xfrm>
            <a:off x="482504" y="3136900"/>
            <a:ext cx="6337459" cy="2308324"/>
          </a:xfrm>
          <a:prstGeom prst="rect">
            <a:avLst/>
          </a:prstGeom>
          <a:solidFill>
            <a:srgbClr val="FAC966"/>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pt-PT" sz="1200" b="1" dirty="0">
                <a:solidFill>
                  <a:srgbClr val="C00000"/>
                </a:solidFill>
                <a:latin typeface="Arial" panose="020B0604020202020204" pitchFamily="34" charset="0"/>
                <a:cs typeface="Arial" panose="020B0604020202020204" pitchFamily="34" charset="0"/>
              </a:rPr>
              <a:t>ATUAÇÃO / FACTOS</a:t>
            </a:r>
          </a:p>
          <a:p>
            <a:endParaRPr lang="pt-PT" sz="1200" b="1" strike="sngStrike" dirty="0">
              <a:solidFill>
                <a:srgbClr val="FF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O seu reinado foi marcado pelo confronto entre as várias fações liberais: vintistas, cartistas, setembristas….</a:t>
            </a: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Um profundo desencanto popular materializou-se na revolta da Maria da Fonte, em 1846, e na Guerra da Patuleia, que juntou toda a oposição aos “</a:t>
            </a:r>
            <a:r>
              <a:rPr lang="pt-PT" sz="1200" b="1" dirty="0" err="1">
                <a:solidFill>
                  <a:schemeClr val="tx1"/>
                </a:solidFill>
                <a:latin typeface="Arial" panose="020B0604020202020204" pitchFamily="34" charset="0"/>
                <a:cs typeface="Arial" panose="020B0604020202020204" pitchFamily="34" charset="0"/>
              </a:rPr>
              <a:t>Cabrais</a:t>
            </a:r>
            <a:r>
              <a:rPr lang="pt-PT" sz="1200" b="1" dirty="0">
                <a:solidFill>
                  <a:schemeClr val="tx1"/>
                </a:solidFill>
                <a:latin typeface="Arial" panose="020B0604020202020204" pitchFamily="34" charset="0"/>
                <a:cs typeface="Arial" panose="020B0604020202020204" pitchFamily="34" charset="0"/>
              </a:rPr>
              <a:t>” e que só acabou com a  Convenção de </a:t>
            </a:r>
            <a:r>
              <a:rPr lang="pt-PT" sz="1200" b="1" dirty="0" err="1">
                <a:solidFill>
                  <a:schemeClr val="tx1"/>
                </a:solidFill>
                <a:latin typeface="Arial" panose="020B0604020202020204" pitchFamily="34" charset="0"/>
                <a:cs typeface="Arial" panose="020B0604020202020204" pitchFamily="34" charset="0"/>
              </a:rPr>
              <a:t>Gramido</a:t>
            </a:r>
            <a:r>
              <a:rPr lang="pt-PT" sz="1200" b="1" dirty="0">
                <a:solidFill>
                  <a:schemeClr val="tx1"/>
                </a:solidFill>
                <a:latin typeface="Arial" panose="020B0604020202020204" pitchFamily="34" charset="0"/>
                <a:cs typeface="Arial" panose="020B0604020202020204" pitchFamily="34" charset="0"/>
              </a:rPr>
              <a:t>, em 1847. </a:t>
            </a: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O </a:t>
            </a:r>
            <a:r>
              <a:rPr lang="pt-BR" sz="1200" b="1" dirty="0">
                <a:solidFill>
                  <a:schemeClr val="tx1"/>
                </a:solidFill>
                <a:latin typeface="Arial" panose="020B0604020202020204" pitchFamily="34" charset="0"/>
                <a:cs typeface="Arial" panose="020B0604020202020204" pitchFamily="34" charset="0"/>
              </a:rPr>
              <a:t>Acto Adicional de 5 de Julho de 1852 marcou o </a:t>
            </a:r>
            <a:r>
              <a:rPr lang="pt-PT" sz="1200" b="1" dirty="0">
                <a:solidFill>
                  <a:schemeClr val="tx1"/>
                </a:solidFill>
                <a:latin typeface="Arial" panose="020B0604020202020204" pitchFamily="34" charset="0"/>
                <a:cs typeface="Arial" panose="020B0604020202020204" pitchFamily="34" charset="0"/>
              </a:rPr>
              <a:t>triunfo do Movimento Regenerador.</a:t>
            </a: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Pela mão de Fontes Pereira de Melo, iniciou-se a modernização do país (Fontismo).</a:t>
            </a:r>
          </a:p>
          <a:p>
            <a:pPr marL="285750" indent="-285750">
              <a:buFont typeface="Arial" panose="020B0604020202020204" pitchFamily="34" charset="0"/>
              <a:buChar char="•"/>
            </a:pPr>
            <a:endParaRPr lang="pt-PT" sz="1200" b="1" dirty="0">
              <a:solidFill>
                <a:schemeClr val="bg1"/>
              </a:solidFill>
              <a:latin typeface="Arial" panose="020B0604020202020204" pitchFamily="34" charset="0"/>
              <a:cs typeface="Arial" panose="020B0604020202020204" pitchFamily="34" charset="0"/>
            </a:endParaRPr>
          </a:p>
        </p:txBody>
      </p:sp>
      <p:sp>
        <p:nvSpPr>
          <p:cNvPr id="17" name="CaixaDeTexto 16"/>
          <p:cNvSpPr txBox="1"/>
          <p:nvPr/>
        </p:nvSpPr>
        <p:spPr>
          <a:xfrm>
            <a:off x="482505" y="5661248"/>
            <a:ext cx="6337459" cy="1015663"/>
          </a:xfrm>
          <a:prstGeom prst="rect">
            <a:avLst/>
          </a:prstGeom>
          <a:solidFill>
            <a:srgbClr val="D5781B"/>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buNone/>
            </a:pPr>
            <a:r>
              <a:rPr lang="pt-PT" sz="1200" b="1" dirty="0">
                <a:solidFill>
                  <a:srgbClr val="002060"/>
                </a:solidFill>
                <a:latin typeface="Arial" panose="020B0604020202020204" pitchFamily="34" charset="0"/>
                <a:cs typeface="Arial" panose="020B0604020202020204" pitchFamily="34" charset="0"/>
              </a:rPr>
              <a:t>PECULIARIDADES / CURIOSIDADES</a:t>
            </a:r>
          </a:p>
          <a:p>
            <a:pPr algn="just"/>
            <a:endParaRPr lang="pt-PT" sz="1200" b="1" dirty="0">
              <a:solidFill>
                <a:schemeClr val="bg1"/>
              </a:solidFill>
              <a:latin typeface="Arial" panose="020B0604020202020204" pitchFamily="34" charset="0"/>
              <a:cs typeface="Arial" panose="020B0604020202020204" pitchFamily="34" charset="0"/>
            </a:endParaRPr>
          </a:p>
          <a:p>
            <a:pPr algn="just"/>
            <a:r>
              <a:rPr lang="pt-PT" sz="1200" b="1" dirty="0">
                <a:solidFill>
                  <a:schemeClr val="tx1"/>
                </a:solidFill>
                <a:latin typeface="Arial" panose="020B0604020202020204" pitchFamily="34" charset="0"/>
                <a:cs typeface="Arial" panose="020B0604020202020204" pitchFamily="34" charset="0"/>
              </a:rPr>
              <a:t>Foi extremamente dedicada ao marido e aos filhos, que receberam uma educação primorosa. </a:t>
            </a:r>
          </a:p>
          <a:p>
            <a:pPr algn="just"/>
            <a:endParaRPr lang="pt-PT" sz="1200" b="1" dirty="0">
              <a:solidFill>
                <a:schemeClr val="bg1"/>
              </a:solidFill>
              <a:latin typeface="Arial" panose="020B0604020202020204" pitchFamily="34" charset="0"/>
              <a:cs typeface="Arial" panose="020B0604020202020204" pitchFamily="34" charset="0"/>
            </a:endParaRPr>
          </a:p>
        </p:txBody>
      </p:sp>
      <p:sp>
        <p:nvSpPr>
          <p:cNvPr id="18" name="Right Arrow 10">
            <a:hlinkClick r:id="rId4" action="ppaction://hlinksldjump"/>
          </p:cNvPr>
          <p:cNvSpPr/>
          <p:nvPr/>
        </p:nvSpPr>
        <p:spPr>
          <a:xfrm>
            <a:off x="7853272" y="6165304"/>
            <a:ext cx="1039208" cy="603444"/>
          </a:xfrm>
          <a:prstGeom prst="rightArrow">
            <a:avLst/>
          </a:prstGeom>
          <a:solidFill>
            <a:srgbClr val="008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bg1"/>
                </a:solidFill>
                <a:latin typeface="Arial" panose="020B0604020202020204" pitchFamily="34" charset="0"/>
                <a:cs typeface="Arial" panose="020B0604020202020204" pitchFamily="34" charset="0"/>
              </a:rPr>
              <a:t>VOLTAR</a:t>
            </a:r>
          </a:p>
        </p:txBody>
      </p:sp>
      <p:grpSp>
        <p:nvGrpSpPr>
          <p:cNvPr id="2" name="Grupo 1"/>
          <p:cNvGrpSpPr/>
          <p:nvPr/>
        </p:nvGrpSpPr>
        <p:grpSpPr>
          <a:xfrm>
            <a:off x="7261625" y="1556792"/>
            <a:ext cx="1630855" cy="2034001"/>
            <a:chOff x="7261625" y="1556792"/>
            <a:chExt cx="1630855" cy="2034001"/>
          </a:xfrm>
        </p:grpSpPr>
        <p:pic>
          <p:nvPicPr>
            <p:cNvPr id="8" name="Picture 2" descr="Ficheiro:Maria II Portugal 1829.jpg"/>
            <p:cNvPicPr>
              <a:picLocks noChangeAspect="1" noChangeArrowheads="1"/>
            </p:cNvPicPr>
            <p:nvPr/>
          </p:nvPicPr>
          <p:blipFill>
            <a:blip r:embed="rId5" cstate="print">
              <a:lum contrast="10000"/>
            </a:blip>
            <a:srcRect/>
            <a:stretch>
              <a:fillRect/>
            </a:stretch>
          </p:blipFill>
          <p:spPr bwMode="auto">
            <a:xfrm>
              <a:off x="7403320" y="1556792"/>
              <a:ext cx="1347464" cy="1717211"/>
            </a:xfrm>
            <a:prstGeom prst="rect">
              <a:avLst/>
            </a:prstGeom>
            <a:noFill/>
          </p:spPr>
        </p:pic>
        <p:sp>
          <p:nvSpPr>
            <p:cNvPr id="21" name="Retângulo 3"/>
            <p:cNvSpPr/>
            <p:nvPr/>
          </p:nvSpPr>
          <p:spPr>
            <a:xfrm>
              <a:off x="7261625" y="3283016"/>
              <a:ext cx="1630855" cy="307777"/>
            </a:xfrm>
            <a:prstGeom prst="rect">
              <a:avLst/>
            </a:prstGeom>
          </p:spPr>
          <p:txBody>
            <a:bodyPr wrap="square">
              <a:spAutoFit/>
            </a:bodyPr>
            <a:lstStyle/>
            <a:p>
              <a:pPr marL="342900" lvl="0" indent="-342900" algn="ctr">
                <a:spcBef>
                  <a:spcPct val="20000"/>
                </a:spcBef>
                <a:defRPr/>
              </a:pPr>
              <a:r>
                <a:rPr lang="pt-PT" sz="1400" b="1" dirty="0">
                  <a:solidFill>
                    <a:srgbClr val="00759E"/>
                  </a:solidFill>
                  <a:latin typeface="+mj-lt"/>
                  <a:cs typeface="Arial" panose="020B0604020202020204" pitchFamily="34" charset="0"/>
                </a:rPr>
                <a:t>D. Maria II</a:t>
              </a:r>
            </a:p>
          </p:txBody>
        </p:sp>
      </p:grpSp>
      <p:grpSp>
        <p:nvGrpSpPr>
          <p:cNvPr id="9" name="Group 8"/>
          <p:cNvGrpSpPr/>
          <p:nvPr/>
        </p:nvGrpSpPr>
        <p:grpSpPr>
          <a:xfrm>
            <a:off x="6556332" y="4256658"/>
            <a:ext cx="204482" cy="204482"/>
            <a:chOff x="1660508" y="1280302"/>
            <a:chExt cx="224265" cy="224265"/>
          </a:xfrm>
        </p:grpSpPr>
        <p:sp>
          <p:nvSpPr>
            <p:cNvPr id="10" name="Oval 9"/>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9" descr="pixel_hand.png">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80520" y="2102947"/>
            <a:ext cx="5183568" cy="3486293"/>
          </a:xfrm>
          <a:prstGeom prst="rect">
            <a:avLst/>
          </a:prstGeom>
          <a:noFill/>
        </p:spPr>
      </p:pic>
      <p:sp>
        <p:nvSpPr>
          <p:cNvPr id="7" name="CaixaDeTexto 6"/>
          <p:cNvSpPr txBox="1"/>
          <p:nvPr/>
        </p:nvSpPr>
        <p:spPr>
          <a:xfrm rot="10800000" flipV="1">
            <a:off x="467544" y="5559042"/>
            <a:ext cx="3960440" cy="246221"/>
          </a:xfrm>
          <a:prstGeom prst="rect">
            <a:avLst/>
          </a:prstGeom>
          <a:noFill/>
        </p:spPr>
        <p:txBody>
          <a:bodyPr wrap="square" rtlCol="0">
            <a:spAutoFit/>
          </a:bodyPr>
          <a:lstStyle/>
          <a:p>
            <a:r>
              <a:rPr lang="pt-PT" sz="1000" dirty="0">
                <a:cs typeface="Times New Roman" pitchFamily="18" charset="0"/>
              </a:rPr>
              <a:t>Revolta da Maria da Fonte, em </a:t>
            </a:r>
            <a:r>
              <a:rPr lang="pt-PT" sz="1000" i="1" dirty="0">
                <a:cs typeface="Times New Roman" pitchFamily="18" charset="0"/>
              </a:rPr>
              <a:t>A Ilustração</a:t>
            </a:r>
            <a:r>
              <a:rPr lang="pt-PT" sz="1000" dirty="0">
                <a:cs typeface="Times New Roman" pitchFamily="18" charset="0"/>
              </a:rPr>
              <a:t>, v. II, 1846</a:t>
            </a:r>
            <a:endParaRPr lang="pt-PT" sz="1000" dirty="0">
              <a:solidFill>
                <a:srgbClr val="FF0000"/>
              </a:solidFill>
              <a:cs typeface="Times New Roman" pitchFamily="18" charset="0"/>
            </a:endParaRPr>
          </a:p>
        </p:txBody>
      </p:sp>
      <p:sp>
        <p:nvSpPr>
          <p:cNvPr id="6" name="CaixaDeTexto 5"/>
          <p:cNvSpPr txBox="1"/>
          <p:nvPr/>
        </p:nvSpPr>
        <p:spPr>
          <a:xfrm>
            <a:off x="683568" y="1047354"/>
            <a:ext cx="4392488" cy="430887"/>
          </a:xfrm>
          <a:prstGeom prst="rect">
            <a:avLst/>
          </a:prstGeom>
          <a:noFill/>
        </p:spPr>
        <p:txBody>
          <a:bodyPr wrap="square" rtlCol="0">
            <a:spAutoFit/>
          </a:bodyPr>
          <a:lstStyle/>
          <a:p>
            <a:r>
              <a:rPr lang="pt-PT" sz="2200" b="1" dirty="0">
                <a:solidFill>
                  <a:srgbClr val="00B0F0"/>
                </a:solidFill>
                <a:latin typeface="Arial" panose="020B0604020202020204" pitchFamily="34" charset="0"/>
                <a:cs typeface="Arial" panose="020B0604020202020204" pitchFamily="34" charset="0"/>
              </a:rPr>
              <a:t>A revolta da Maria da Fonte</a:t>
            </a:r>
          </a:p>
        </p:txBody>
      </p:sp>
      <p:sp>
        <p:nvSpPr>
          <p:cNvPr id="10" name="Rectângulo 9"/>
          <p:cNvSpPr/>
          <p:nvPr/>
        </p:nvSpPr>
        <p:spPr>
          <a:xfrm>
            <a:off x="5652120" y="1772816"/>
            <a:ext cx="2201152" cy="4862870"/>
          </a:xfrm>
          <a:prstGeom prst="rect">
            <a:avLst/>
          </a:prstGeom>
          <a:solidFill>
            <a:srgbClr val="FFC000"/>
          </a:solidFill>
        </p:spPr>
        <p:txBody>
          <a:bodyPr wrap="square">
            <a:spAutoFit/>
          </a:bodyPr>
          <a:lstStyle/>
          <a:p>
            <a:endParaRPr lang="pt-PT" sz="1000" dirty="0">
              <a:latin typeface="Arial" panose="020B0604020202020204" pitchFamily="34" charset="0"/>
              <a:cs typeface="Arial" panose="020B0604020202020204" pitchFamily="34" charset="0"/>
            </a:endParaRPr>
          </a:p>
          <a:p>
            <a:pPr marL="85725"/>
            <a:endParaRPr lang="pt-PT" sz="1000" dirty="0">
              <a:latin typeface="Arial" panose="020B0604020202020204" pitchFamily="34" charset="0"/>
              <a:cs typeface="Arial" panose="020B0604020202020204" pitchFamily="34" charset="0"/>
            </a:endParaRPr>
          </a:p>
          <a:p>
            <a:pPr marL="85725"/>
            <a:endParaRPr lang="pt-PT" sz="1000" dirty="0">
              <a:latin typeface="Arial" panose="020B0604020202020204" pitchFamily="34" charset="0"/>
              <a:cs typeface="Arial" panose="020B0604020202020204" pitchFamily="34" charset="0"/>
            </a:endParaRPr>
          </a:p>
          <a:p>
            <a:pPr marL="85725"/>
            <a:endParaRPr lang="pt-PT" sz="1000" dirty="0">
              <a:latin typeface="Arial" panose="020B0604020202020204" pitchFamily="34" charset="0"/>
              <a:cs typeface="Arial" panose="020B0604020202020204" pitchFamily="34" charset="0"/>
            </a:endParaRPr>
          </a:p>
          <a:p>
            <a:pPr marL="85725"/>
            <a:endParaRPr lang="pt-PT" sz="1000" dirty="0">
              <a:latin typeface="Arial" panose="020B0604020202020204" pitchFamily="34" charset="0"/>
              <a:cs typeface="Arial" panose="020B0604020202020204" pitchFamily="34" charset="0"/>
            </a:endParaRPr>
          </a:p>
          <a:p>
            <a:pPr marL="85725"/>
            <a:endParaRPr lang="pt-PT" sz="1000" dirty="0">
              <a:latin typeface="Arial" panose="020B0604020202020204" pitchFamily="34" charset="0"/>
              <a:cs typeface="Arial" panose="020B0604020202020204" pitchFamily="34" charset="0"/>
            </a:endParaRPr>
          </a:p>
          <a:p>
            <a:pPr marL="85725"/>
            <a:r>
              <a:rPr lang="pt-PT" sz="1000" dirty="0">
                <a:latin typeface="Arial" panose="020B0604020202020204" pitchFamily="34" charset="0"/>
                <a:cs typeface="Arial" panose="020B0604020202020204" pitchFamily="34" charset="0"/>
              </a:rPr>
              <a:t>Viva a Maria da Fonte</a:t>
            </a:r>
          </a:p>
          <a:p>
            <a:pPr marL="85725"/>
            <a:r>
              <a:rPr lang="pt-PT" sz="1000" dirty="0">
                <a:latin typeface="Arial" panose="020B0604020202020204" pitchFamily="34" charset="0"/>
                <a:cs typeface="Arial" panose="020B0604020202020204" pitchFamily="34" charset="0"/>
              </a:rPr>
              <a:t>A cavalo, sem cair,</a:t>
            </a:r>
          </a:p>
          <a:p>
            <a:pPr marL="85725"/>
            <a:r>
              <a:rPr lang="pt-PT" sz="1000" dirty="0">
                <a:latin typeface="Arial" panose="020B0604020202020204" pitchFamily="34" charset="0"/>
                <a:cs typeface="Arial" panose="020B0604020202020204" pitchFamily="34" charset="0"/>
              </a:rPr>
              <a:t>Com a corneta na mão</a:t>
            </a:r>
          </a:p>
          <a:p>
            <a:pPr marL="85725"/>
            <a:r>
              <a:rPr lang="pt-PT" sz="1000" dirty="0">
                <a:latin typeface="Arial" panose="020B0604020202020204" pitchFamily="34" charset="0"/>
                <a:cs typeface="Arial" panose="020B0604020202020204" pitchFamily="34" charset="0"/>
              </a:rPr>
              <a:t>A tocar a reunir.</a:t>
            </a:r>
          </a:p>
          <a:p>
            <a:pPr marL="85725"/>
            <a:r>
              <a:rPr lang="pt-PT" sz="1000" dirty="0">
                <a:latin typeface="Arial" panose="020B0604020202020204" pitchFamily="34" charset="0"/>
                <a:cs typeface="Arial" panose="020B0604020202020204" pitchFamily="34" charset="0"/>
              </a:rPr>
              <a:t> </a:t>
            </a:r>
          </a:p>
          <a:p>
            <a:pPr marL="85725"/>
            <a:r>
              <a:rPr lang="pt-PT" sz="1000" dirty="0">
                <a:latin typeface="Arial" panose="020B0604020202020204" pitchFamily="34" charset="0"/>
                <a:cs typeface="Arial" panose="020B0604020202020204" pitchFamily="34" charset="0"/>
              </a:rPr>
              <a:t>Eia avante, portugueses,</a:t>
            </a:r>
          </a:p>
          <a:p>
            <a:pPr marL="85725"/>
            <a:r>
              <a:rPr lang="pt-PT" sz="1000" dirty="0">
                <a:latin typeface="Arial" panose="020B0604020202020204" pitchFamily="34" charset="0"/>
                <a:cs typeface="Arial" panose="020B0604020202020204" pitchFamily="34" charset="0"/>
              </a:rPr>
              <a:t>Eia avante, não temer,</a:t>
            </a:r>
          </a:p>
          <a:p>
            <a:pPr marL="85725"/>
            <a:r>
              <a:rPr lang="pt-PT" sz="1000" dirty="0">
                <a:latin typeface="Arial" panose="020B0604020202020204" pitchFamily="34" charset="0"/>
                <a:cs typeface="Arial" panose="020B0604020202020204" pitchFamily="34" charset="0"/>
              </a:rPr>
              <a:t>Pela Santa Liberdade</a:t>
            </a:r>
          </a:p>
          <a:p>
            <a:pPr marL="85725"/>
            <a:r>
              <a:rPr lang="pt-PT" sz="1000" dirty="0">
                <a:latin typeface="Arial" panose="020B0604020202020204" pitchFamily="34" charset="0"/>
                <a:cs typeface="Arial" panose="020B0604020202020204" pitchFamily="34" charset="0"/>
              </a:rPr>
              <a:t>Triunfar ou perecer.</a:t>
            </a:r>
          </a:p>
          <a:p>
            <a:pPr marL="85725"/>
            <a:endParaRPr lang="pt-PT" sz="1000" dirty="0">
              <a:latin typeface="Arial" panose="020B0604020202020204" pitchFamily="34" charset="0"/>
              <a:cs typeface="Arial" panose="020B0604020202020204" pitchFamily="34" charset="0"/>
            </a:endParaRPr>
          </a:p>
          <a:p>
            <a:pPr marL="85725"/>
            <a:r>
              <a:rPr lang="pt-PT" sz="1000" dirty="0">
                <a:latin typeface="Arial" panose="020B0604020202020204" pitchFamily="34" charset="0"/>
                <a:cs typeface="Arial" panose="020B0604020202020204" pitchFamily="34" charset="0"/>
              </a:rPr>
              <a:t>A Maria da Fonte</a:t>
            </a:r>
          </a:p>
          <a:p>
            <a:pPr marL="85725"/>
            <a:r>
              <a:rPr lang="pt-PT" sz="1000" dirty="0">
                <a:latin typeface="Arial" panose="020B0604020202020204" pitchFamily="34" charset="0"/>
                <a:cs typeface="Arial" panose="020B0604020202020204" pitchFamily="34" charset="0"/>
              </a:rPr>
              <a:t>Está sentada nos poiais,</a:t>
            </a:r>
          </a:p>
          <a:p>
            <a:pPr marL="85725"/>
            <a:r>
              <a:rPr lang="pt-PT" sz="1000" dirty="0">
                <a:latin typeface="Arial" panose="020B0604020202020204" pitchFamily="34" charset="0"/>
                <a:cs typeface="Arial" panose="020B0604020202020204" pitchFamily="34" charset="0"/>
              </a:rPr>
              <a:t>Carregada de baionetas</a:t>
            </a:r>
          </a:p>
          <a:p>
            <a:pPr marL="85725"/>
            <a:r>
              <a:rPr lang="pt-PT" sz="1000" dirty="0">
                <a:latin typeface="Arial" panose="020B0604020202020204" pitchFamily="34" charset="0"/>
                <a:cs typeface="Arial" panose="020B0604020202020204" pitchFamily="34" charset="0"/>
              </a:rPr>
              <a:t>Pra matar os </a:t>
            </a:r>
            <a:r>
              <a:rPr lang="pt-PT" sz="1000" dirty="0" err="1">
                <a:latin typeface="Arial" panose="020B0604020202020204" pitchFamily="34" charset="0"/>
                <a:cs typeface="Arial" panose="020B0604020202020204" pitchFamily="34" charset="0"/>
              </a:rPr>
              <a:t>Cabrais</a:t>
            </a:r>
            <a:r>
              <a:rPr lang="pt-PT" sz="1000" dirty="0">
                <a:latin typeface="Arial" panose="020B0604020202020204" pitchFamily="34" charset="0"/>
                <a:cs typeface="Arial" panose="020B0604020202020204" pitchFamily="34" charset="0"/>
              </a:rPr>
              <a:t>.</a:t>
            </a:r>
          </a:p>
          <a:p>
            <a:pPr marL="85725"/>
            <a:r>
              <a:rPr lang="pt-PT" sz="1000" dirty="0">
                <a:latin typeface="Arial" panose="020B0604020202020204" pitchFamily="34" charset="0"/>
                <a:cs typeface="Arial" panose="020B0604020202020204" pitchFamily="34" charset="0"/>
              </a:rPr>
              <a:t> </a:t>
            </a:r>
          </a:p>
          <a:p>
            <a:pPr marL="85725"/>
            <a:r>
              <a:rPr lang="pt-PT" sz="1000" dirty="0">
                <a:latin typeface="Arial" panose="020B0604020202020204" pitchFamily="34" charset="0"/>
                <a:cs typeface="Arial" panose="020B0604020202020204" pitchFamily="34" charset="0"/>
              </a:rPr>
              <a:t>Viva a Maria da Fonte</a:t>
            </a:r>
          </a:p>
          <a:p>
            <a:pPr marL="85725"/>
            <a:r>
              <a:rPr lang="pt-PT" sz="1000" dirty="0">
                <a:latin typeface="Arial" panose="020B0604020202020204" pitchFamily="34" charset="0"/>
                <a:cs typeface="Arial" panose="020B0604020202020204" pitchFamily="34" charset="0"/>
              </a:rPr>
              <a:t>Na mão tem dois punhais, </a:t>
            </a:r>
          </a:p>
          <a:p>
            <a:pPr marL="85725"/>
            <a:r>
              <a:rPr lang="pt-PT" sz="1000" dirty="0">
                <a:latin typeface="Arial" panose="020B0604020202020204" pitchFamily="34" charset="0"/>
                <a:cs typeface="Arial" panose="020B0604020202020204" pitchFamily="34" charset="0"/>
              </a:rPr>
              <a:t>Um pra matar o Saldanha</a:t>
            </a:r>
          </a:p>
          <a:p>
            <a:pPr marL="85725"/>
            <a:r>
              <a:rPr lang="pt-PT" sz="1000" dirty="0">
                <a:latin typeface="Arial" panose="020B0604020202020204" pitchFamily="34" charset="0"/>
                <a:cs typeface="Arial" panose="020B0604020202020204" pitchFamily="34" charset="0"/>
              </a:rPr>
              <a:t>E outro para os </a:t>
            </a:r>
            <a:r>
              <a:rPr lang="pt-PT" sz="1000" dirty="0" err="1">
                <a:latin typeface="Arial" panose="020B0604020202020204" pitchFamily="34" charset="0"/>
                <a:cs typeface="Arial" panose="020B0604020202020204" pitchFamily="34" charset="0"/>
              </a:rPr>
              <a:t>Cabrais</a:t>
            </a:r>
            <a:r>
              <a:rPr lang="pt-PT" sz="1000" dirty="0">
                <a:latin typeface="Arial" panose="020B0604020202020204" pitchFamily="34" charset="0"/>
                <a:cs typeface="Arial" panose="020B0604020202020204" pitchFamily="34" charset="0"/>
              </a:rPr>
              <a:t>.</a:t>
            </a:r>
          </a:p>
          <a:p>
            <a:pPr marL="85725"/>
            <a:r>
              <a:rPr lang="pt-PT" sz="1000" dirty="0">
                <a:latin typeface="Arial" panose="020B0604020202020204" pitchFamily="34" charset="0"/>
                <a:cs typeface="Arial" panose="020B0604020202020204" pitchFamily="34" charset="0"/>
              </a:rPr>
              <a:t> </a:t>
            </a:r>
          </a:p>
          <a:p>
            <a:pPr marL="85725"/>
            <a:r>
              <a:rPr lang="pt-PT" sz="1000" dirty="0">
                <a:latin typeface="Arial" panose="020B0604020202020204" pitchFamily="34" charset="0"/>
                <a:cs typeface="Arial" panose="020B0604020202020204" pitchFamily="34" charset="0"/>
              </a:rPr>
              <a:t>Viva a Maria da Fonte</a:t>
            </a:r>
          </a:p>
          <a:p>
            <a:pPr marL="85725"/>
            <a:r>
              <a:rPr lang="pt-PT" sz="1000" dirty="0">
                <a:latin typeface="Arial" panose="020B0604020202020204" pitchFamily="34" charset="0"/>
                <a:cs typeface="Arial" panose="020B0604020202020204" pitchFamily="34" charset="0"/>
              </a:rPr>
              <a:t>Com a pistola na mão,</a:t>
            </a:r>
          </a:p>
          <a:p>
            <a:pPr marL="85725"/>
            <a:r>
              <a:rPr lang="pt-PT" sz="1000" dirty="0">
                <a:latin typeface="Arial" panose="020B0604020202020204" pitchFamily="34" charset="0"/>
                <a:cs typeface="Arial" panose="020B0604020202020204" pitchFamily="34" charset="0"/>
              </a:rPr>
              <a:t>Para matar os </a:t>
            </a:r>
            <a:r>
              <a:rPr lang="pt-PT" sz="1000" dirty="0" err="1">
                <a:latin typeface="Arial" panose="020B0604020202020204" pitchFamily="34" charset="0"/>
                <a:cs typeface="Arial" panose="020B0604020202020204" pitchFamily="34" charset="0"/>
              </a:rPr>
              <a:t>Cabrais</a:t>
            </a:r>
            <a:endParaRPr lang="pt-PT" sz="1000" dirty="0">
              <a:latin typeface="Arial" panose="020B0604020202020204" pitchFamily="34" charset="0"/>
              <a:cs typeface="Arial" panose="020B0604020202020204" pitchFamily="34" charset="0"/>
            </a:endParaRPr>
          </a:p>
          <a:p>
            <a:pPr marL="85725"/>
            <a:r>
              <a:rPr lang="pt-PT" sz="1000" dirty="0">
                <a:latin typeface="Arial" panose="020B0604020202020204" pitchFamily="34" charset="0"/>
                <a:cs typeface="Arial" panose="020B0604020202020204" pitchFamily="34" charset="0"/>
              </a:rPr>
              <a:t>Que são falsos à Nação.</a:t>
            </a:r>
          </a:p>
          <a:p>
            <a:endParaRPr lang="pt-PT" sz="1000" dirty="0">
              <a:latin typeface="Arial" panose="020B0604020202020204" pitchFamily="34" charset="0"/>
              <a:cs typeface="Arial" panose="020B0604020202020204" pitchFamily="34" charset="0"/>
            </a:endParaRPr>
          </a:p>
        </p:txBody>
      </p:sp>
      <p:pic>
        <p:nvPicPr>
          <p:cNvPr id="3" name="NTEHA11EMA_loc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40552" y="2514600"/>
            <a:ext cx="609600" cy="609600"/>
          </a:xfrm>
          <a:prstGeom prst="rect">
            <a:avLst/>
          </a:prstGeom>
        </p:spPr>
      </p:pic>
      <p:sp>
        <p:nvSpPr>
          <p:cNvPr id="4" name="Rectângulo 3"/>
          <p:cNvSpPr/>
          <p:nvPr/>
        </p:nvSpPr>
        <p:spPr>
          <a:xfrm>
            <a:off x="5240528" y="548680"/>
            <a:ext cx="3024336" cy="12961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 name="CaixaDeTexto 10"/>
          <p:cNvSpPr txBox="1"/>
          <p:nvPr/>
        </p:nvSpPr>
        <p:spPr>
          <a:xfrm>
            <a:off x="5436096" y="1047354"/>
            <a:ext cx="2304256" cy="647774"/>
          </a:xfrm>
          <a:prstGeom prst="rect">
            <a:avLst/>
          </a:prstGeom>
          <a:noFill/>
        </p:spPr>
        <p:txBody>
          <a:bodyPr wrap="square" rtlCol="0">
            <a:spAutoFit/>
          </a:bodyPr>
          <a:lstStyle/>
          <a:p>
            <a:pPr algn="ctr"/>
            <a:r>
              <a:rPr lang="pt-PT" sz="1200" b="1" dirty="0">
                <a:latin typeface="Arial" panose="020B0604020202020204" pitchFamily="34" charset="0"/>
                <a:cs typeface="Arial" panose="020B0604020202020204" pitchFamily="34" charset="0"/>
              </a:rPr>
              <a:t>CANTIGAS POPULARES DE TRÁS-OS-MONTES XIX: </a:t>
            </a:r>
          </a:p>
          <a:p>
            <a:pPr algn="ctr"/>
            <a:r>
              <a:rPr lang="pt-PT" sz="1200" b="1" dirty="0">
                <a:latin typeface="Arial" panose="020B0604020202020204" pitchFamily="34" charset="0"/>
                <a:cs typeface="Arial" panose="020B0604020202020204" pitchFamily="34" charset="0"/>
              </a:rPr>
              <a:t>A Maria da Fonte</a:t>
            </a:r>
          </a:p>
        </p:txBody>
      </p:sp>
      <p:sp>
        <p:nvSpPr>
          <p:cNvPr id="14" name="Rectângulo 13"/>
          <p:cNvSpPr/>
          <p:nvPr/>
        </p:nvSpPr>
        <p:spPr>
          <a:xfrm>
            <a:off x="5348540" y="2708920"/>
            <a:ext cx="3024336" cy="40598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2"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282"/>
            <a:ext cx="9144000" cy="649224"/>
          </a:xfrm>
          <a:prstGeom prst="rect">
            <a:avLst/>
          </a:prstGeom>
        </p:spPr>
      </p:pic>
      <p:sp>
        <p:nvSpPr>
          <p:cNvPr id="13" name="Right Arrow 10">
            <a:hlinkClick r:id="rId8" action="ppaction://hlinksldjump"/>
          </p:cNvPr>
          <p:cNvSpPr/>
          <p:nvPr/>
        </p:nvSpPr>
        <p:spPr>
          <a:xfrm>
            <a:off x="7853272" y="6165304"/>
            <a:ext cx="1039208" cy="603444"/>
          </a:xfrm>
          <a:prstGeom prst="rightArrow">
            <a:avLst/>
          </a:prstGeom>
          <a:solidFill>
            <a:srgbClr val="008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bg1"/>
                </a:solidFill>
                <a:latin typeface="Arial" panose="020B0604020202020204" pitchFamily="34" charset="0"/>
                <a:cs typeface="Arial" panose="020B0604020202020204" pitchFamily="34" charset="0"/>
              </a:rPr>
              <a:t>VOLTAR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3000"/>
                            </p:stCondLst>
                            <p:childTnLst>
                              <p:par>
                                <p:cTn id="25" presetID="10" presetClass="entr" presetSubtype="0" fill="hold" grpId="0" nodeType="afterEffect">
                                  <p:stCondLst>
                                    <p:cond delay="7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 presetClass="mediacall" presetSubtype="0" fill="hold" nodeType="withEffect">
                                  <p:stCondLst>
                                    <p:cond delay="0"/>
                                  </p:stCondLst>
                                  <p:childTnLst>
                                    <p:cmd type="call" cmd="playFrom(0.0)">
                                      <p:cBhvr>
                                        <p:cTn id="29" dur="30361" fill="hold"/>
                                        <p:tgtEl>
                                          <p:spTgt spid="3"/>
                                        </p:tgtEl>
                                      </p:cBhvr>
                                    </p:cmd>
                                  </p:childTnLst>
                                </p:cTn>
                              </p:par>
                              <p:par>
                                <p:cTn id="30" presetID="64" presetClass="path" presetSubtype="0" fill="hold" grpId="1" nodeType="withEffect">
                                  <p:stCondLst>
                                    <p:cond delay="0"/>
                                  </p:stCondLst>
                                  <p:childTnLst>
                                    <p:animMotion origin="layout" path="M 1.94444E-6 -2.96296E-6 L -0.00209 -0.56435 " pathEditMode="relative" rAng="0" ptsTypes="AA">
                                      <p:cBhvr>
                                        <p:cTn id="31" dur="27300" fill="hold"/>
                                        <p:tgtEl>
                                          <p:spTgt spid="10"/>
                                        </p:tgtEl>
                                        <p:attrNameLst>
                                          <p:attrName>ppt_x</p:attrName>
                                          <p:attrName>ppt_y</p:attrName>
                                        </p:attrNameLst>
                                      </p:cBhvr>
                                      <p:rCtr x="-104" y="-2821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3"/>
                </p:tgtEl>
              </p:cMediaNode>
            </p:audio>
          </p:childTnLst>
        </p:cTn>
      </p:par>
    </p:tnLst>
    <p:bldLst>
      <p:bldP spid="7" grpId="0"/>
      <p:bldP spid="6" grpId="0"/>
      <p:bldP spid="10" grpId="0" animBg="1"/>
      <p:bldP spid="10" grpId="1" animBg="1"/>
      <p:bldP spid="11" grpId="0"/>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ângulo 4"/>
          <p:cNvSpPr/>
          <p:nvPr/>
        </p:nvSpPr>
        <p:spPr>
          <a:xfrm>
            <a:off x="776040" y="4995173"/>
            <a:ext cx="2646254" cy="954107"/>
          </a:xfrm>
          <a:prstGeom prst="rect">
            <a:avLst/>
          </a:prstGeom>
        </p:spPr>
        <p:txBody>
          <a:bodyPr wrap="square">
            <a:spAutoFit/>
          </a:bodyPr>
          <a:lstStyle/>
          <a:p>
            <a:pPr algn="ctr" fontAlgn="base"/>
            <a:r>
              <a:rPr lang="pt-PT" sz="1200" b="1" dirty="0">
                <a:solidFill>
                  <a:srgbClr val="00759E"/>
                </a:solidFill>
                <a:latin typeface="Arial" panose="020B0604020202020204" pitchFamily="34" charset="0"/>
                <a:cs typeface="Arial" panose="020B0604020202020204" pitchFamily="34" charset="0"/>
              </a:rPr>
              <a:t>D. Pedro V</a:t>
            </a:r>
            <a:r>
              <a:rPr lang="pt-PT" sz="1200" dirty="0">
                <a:solidFill>
                  <a:srgbClr val="00759E"/>
                </a:solidFill>
                <a:latin typeface="Arial" panose="020B0604020202020204" pitchFamily="34" charset="0"/>
                <a:cs typeface="Arial" panose="020B0604020202020204" pitchFamily="34" charset="0"/>
              </a:rPr>
              <a:t>, </a:t>
            </a:r>
            <a:r>
              <a:rPr lang="pt-PT" sz="1200" i="1" dirty="0">
                <a:solidFill>
                  <a:srgbClr val="00759E"/>
                </a:solidFill>
                <a:latin typeface="Arial" panose="020B0604020202020204" pitchFamily="34" charset="0"/>
                <a:cs typeface="Arial" panose="020B0604020202020204" pitchFamily="34" charset="0"/>
              </a:rPr>
              <a:t>o Esperançoso,</a:t>
            </a:r>
          </a:p>
          <a:p>
            <a:pPr algn="ctr" fontAlgn="base"/>
            <a:r>
              <a:rPr lang="pt-PT" sz="1200" dirty="0">
                <a:solidFill>
                  <a:srgbClr val="00759E"/>
                </a:solidFill>
                <a:latin typeface="Arial" panose="020B0604020202020204" pitchFamily="34" charset="0"/>
                <a:cs typeface="Arial" panose="020B0604020202020204" pitchFamily="34" charset="0"/>
              </a:rPr>
              <a:t>1837-1861</a:t>
            </a:r>
          </a:p>
          <a:p>
            <a:pPr algn="ctr" fontAlgn="base"/>
            <a:r>
              <a:rPr lang="pt-PT" sz="1200" dirty="0">
                <a:solidFill>
                  <a:srgbClr val="00759E"/>
                </a:solidFill>
                <a:latin typeface="Arial" panose="020B0604020202020204" pitchFamily="34" charset="0"/>
                <a:cs typeface="Arial" panose="020B0604020202020204" pitchFamily="34" charset="0"/>
              </a:rPr>
              <a:t>Reinado: 1853 a 1861</a:t>
            </a:r>
          </a:p>
          <a:p>
            <a:pPr algn="ctr" fontAlgn="base"/>
            <a:endParaRPr lang="pt-PT" dirty="0">
              <a:solidFill>
                <a:srgbClr val="00759E"/>
              </a:solidFill>
              <a:latin typeface="Arial" panose="020B0604020202020204" pitchFamily="34" charset="0"/>
              <a:cs typeface="Arial" panose="020B0604020202020204" pitchFamily="34" charset="0"/>
            </a:endParaRPr>
          </a:p>
        </p:txBody>
      </p:sp>
      <p:sp>
        <p:nvSpPr>
          <p:cNvPr id="8" name="Rectângulo 7"/>
          <p:cNvSpPr/>
          <p:nvPr/>
        </p:nvSpPr>
        <p:spPr>
          <a:xfrm>
            <a:off x="5565080" y="4941446"/>
            <a:ext cx="2411760" cy="646331"/>
          </a:xfrm>
          <a:prstGeom prst="rect">
            <a:avLst/>
          </a:prstGeom>
        </p:spPr>
        <p:txBody>
          <a:bodyPr wrap="square">
            <a:spAutoFit/>
          </a:bodyPr>
          <a:lstStyle/>
          <a:p>
            <a:pPr algn="ctr"/>
            <a:r>
              <a:rPr lang="pt-PT" sz="1200" b="1" dirty="0">
                <a:solidFill>
                  <a:srgbClr val="00759E"/>
                </a:solidFill>
                <a:latin typeface="Arial" panose="020B0604020202020204" pitchFamily="34" charset="0"/>
                <a:cs typeface="Arial" panose="020B0604020202020204" pitchFamily="34" charset="0"/>
              </a:rPr>
              <a:t> D. Estefânia de </a:t>
            </a:r>
          </a:p>
          <a:p>
            <a:pPr algn="ctr"/>
            <a:r>
              <a:rPr lang="pt-PT" sz="1200" b="1" dirty="0" err="1">
                <a:solidFill>
                  <a:srgbClr val="00759E"/>
                </a:solidFill>
                <a:latin typeface="Arial" panose="020B0604020202020204" pitchFamily="34" charset="0"/>
                <a:cs typeface="Arial" panose="020B0604020202020204" pitchFamily="34" charset="0"/>
              </a:rPr>
              <a:t>Hohenzollern-Sigmaringen</a:t>
            </a:r>
            <a:endParaRPr lang="pt-PT" sz="1200" b="1" strike="sngStrike" dirty="0">
              <a:solidFill>
                <a:srgbClr val="FF0000"/>
              </a:solidFill>
              <a:latin typeface="Arial" panose="020B0604020202020204" pitchFamily="34" charset="0"/>
              <a:cs typeface="Arial" panose="020B0604020202020204" pitchFamily="34" charset="0"/>
            </a:endParaRPr>
          </a:p>
          <a:p>
            <a:pPr algn="ctr"/>
            <a:r>
              <a:rPr lang="pt-PT" sz="1200" dirty="0">
                <a:solidFill>
                  <a:srgbClr val="00759E"/>
                </a:solidFill>
                <a:latin typeface="Arial" panose="020B0604020202020204" pitchFamily="34" charset="0"/>
                <a:cs typeface="Arial" panose="020B0604020202020204" pitchFamily="34" charset="0"/>
              </a:rPr>
              <a:t>1834 -1859</a:t>
            </a:r>
          </a:p>
        </p:txBody>
      </p:sp>
      <p:sp>
        <p:nvSpPr>
          <p:cNvPr id="9" name="CaixaDeTexto 8"/>
          <p:cNvSpPr txBox="1"/>
          <p:nvPr/>
        </p:nvSpPr>
        <p:spPr>
          <a:xfrm>
            <a:off x="3477087" y="3068960"/>
            <a:ext cx="2045906" cy="246221"/>
          </a:xfrm>
          <a:prstGeom prst="rect">
            <a:avLst/>
          </a:prstGeom>
          <a:noFill/>
        </p:spPr>
        <p:txBody>
          <a:bodyPr wrap="square" rtlCol="0">
            <a:spAutoFit/>
          </a:bodyPr>
          <a:lstStyle/>
          <a:p>
            <a:pPr algn="ctr"/>
            <a:r>
              <a:rPr lang="pt-PT" sz="1000" dirty="0">
                <a:solidFill>
                  <a:srgbClr val="00759E"/>
                </a:solidFill>
                <a:latin typeface="Arial" panose="020B0604020202020204" pitchFamily="34" charset="0"/>
                <a:cs typeface="Arial" panose="020B0604020202020204" pitchFamily="34" charset="0"/>
              </a:rPr>
              <a:t>Sem descendência</a:t>
            </a:r>
          </a:p>
        </p:txBody>
      </p:sp>
      <p:sp>
        <p:nvSpPr>
          <p:cNvPr id="10" name="CaixaDeTexto 9"/>
          <p:cNvSpPr txBox="1"/>
          <p:nvPr/>
        </p:nvSpPr>
        <p:spPr>
          <a:xfrm>
            <a:off x="4211960" y="2711977"/>
            <a:ext cx="648072" cy="276999"/>
          </a:xfrm>
          <a:prstGeom prst="rect">
            <a:avLst/>
          </a:prstGeom>
          <a:noFill/>
        </p:spPr>
        <p:txBody>
          <a:bodyPr wrap="square" rtlCol="0">
            <a:spAutoFit/>
          </a:bodyPr>
          <a:lstStyle/>
          <a:p>
            <a:r>
              <a:rPr lang="pt-PT" sz="1200" b="1" dirty="0">
                <a:latin typeface="Arial" panose="020B0604020202020204" pitchFamily="34" charset="0"/>
                <a:cs typeface="Arial" panose="020B0604020202020204" pitchFamily="34" charset="0"/>
              </a:rPr>
              <a:t>1858</a:t>
            </a:r>
          </a:p>
        </p:txBody>
      </p:sp>
      <p:pic>
        <p:nvPicPr>
          <p:cNvPr id="11266" name="Picture 2" descr="http://upload.wikimedia.org/wikipedia/commons/6/63/Don_Pedro_V.jpg"/>
          <p:cNvPicPr>
            <a:picLocks noChangeAspect="1" noChangeArrowheads="1"/>
          </p:cNvPicPr>
          <p:nvPr/>
        </p:nvPicPr>
        <p:blipFill rotWithShape="1">
          <a:blip r:embed="rId3" cstate="print"/>
          <a:srcRect l="4574" t="10671" r="7449"/>
          <a:stretch/>
        </p:blipFill>
        <p:spPr bwMode="auto">
          <a:xfrm>
            <a:off x="899593" y="1241849"/>
            <a:ext cx="2649406" cy="3753325"/>
          </a:xfrm>
          <a:prstGeom prst="rect">
            <a:avLst/>
          </a:prstGeom>
          <a:noFill/>
        </p:spPr>
      </p:pic>
      <p:pic>
        <p:nvPicPr>
          <p:cNvPr id="11268" name="Picture 4" descr="http://www.internetstones.com/image-files/stephanie-of-hohenzollern-sigmaringen-wife-and-queen-consort-of-pedro-v.jpg"/>
          <p:cNvPicPr>
            <a:picLocks noChangeAspect="1" noChangeArrowheads="1"/>
          </p:cNvPicPr>
          <p:nvPr/>
        </p:nvPicPr>
        <p:blipFill>
          <a:blip r:embed="rId4" cstate="print"/>
          <a:srcRect/>
          <a:stretch>
            <a:fillRect/>
          </a:stretch>
        </p:blipFill>
        <p:spPr bwMode="auto">
          <a:xfrm>
            <a:off x="5522993" y="1158605"/>
            <a:ext cx="2505391" cy="3768526"/>
          </a:xfrm>
          <a:prstGeom prst="rect">
            <a:avLst/>
          </a:prstGeom>
          <a:noFill/>
        </p:spPr>
      </p:pic>
      <p:grpSp>
        <p:nvGrpSpPr>
          <p:cNvPr id="14" name="Group 13"/>
          <p:cNvGrpSpPr/>
          <p:nvPr/>
        </p:nvGrpSpPr>
        <p:grpSpPr>
          <a:xfrm>
            <a:off x="3296320" y="4827047"/>
            <a:ext cx="224265" cy="224265"/>
            <a:chOff x="1660508" y="1280302"/>
            <a:chExt cx="224265" cy="224265"/>
          </a:xfrm>
        </p:grpSpPr>
        <p:sp>
          <p:nvSpPr>
            <p:cNvPr id="15" name="Oval 14"/>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9" descr="pixel_hand.png">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pic>
        <p:nvPicPr>
          <p:cNvPr id="17"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282"/>
            <a:ext cx="9144000" cy="649224"/>
          </a:xfrm>
          <a:prstGeom prst="rect">
            <a:avLst/>
          </a:prstGeom>
        </p:spPr>
      </p:pic>
      <p:sp>
        <p:nvSpPr>
          <p:cNvPr id="19" name="Right Arrow 10">
            <a:hlinkClick r:id="rId8" action="ppaction://hlinksldjump"/>
          </p:cNvPr>
          <p:cNvSpPr/>
          <p:nvPr/>
        </p:nvSpPr>
        <p:spPr>
          <a:xfrm>
            <a:off x="7853272" y="6165304"/>
            <a:ext cx="1039208" cy="603444"/>
          </a:xfrm>
          <a:prstGeom prst="rightArrow">
            <a:avLst/>
          </a:prstGeom>
          <a:solidFill>
            <a:srgbClr val="008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bg1"/>
                </a:solidFill>
                <a:latin typeface="Arial" panose="020B0604020202020204" pitchFamily="34" charset="0"/>
                <a:cs typeface="Arial" panose="020B0604020202020204" pitchFamily="34" charset="0"/>
              </a:rPr>
              <a:t>VOLTAR</a:t>
            </a:r>
          </a:p>
        </p:txBody>
      </p:sp>
      <p:pic>
        <p:nvPicPr>
          <p:cNvPr id="18" name="Picture 2" descr="C:\Users\JOAO\Desktop\PPT Genealogia para V1\Árvore - Imagens Organizadas\20135306_MAN_P1_DD00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66907" y="2353724"/>
            <a:ext cx="444937" cy="3247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nodeType="after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1268"/>
                                        </p:tgtEl>
                                        <p:attrNameLst>
                                          <p:attrName>style.visibility</p:attrName>
                                        </p:attrNameLst>
                                      </p:cBhvr>
                                      <p:to>
                                        <p:strVal val="visible"/>
                                      </p:to>
                                    </p:set>
                                    <p:animEffect transition="in" filter="fade">
                                      <p:cBhvr>
                                        <p:cTn id="19" dur="500"/>
                                        <p:tgtEl>
                                          <p:spTgt spid="11268"/>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par>
                          <p:cTn id="28" fill="hold">
                            <p:stCondLst>
                              <p:cond delay="35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82"/>
            <a:ext cx="9144000" cy="649224"/>
          </a:xfrm>
          <a:prstGeom prst="rect">
            <a:avLst/>
          </a:prstGeom>
        </p:spPr>
      </p:pic>
      <p:sp>
        <p:nvSpPr>
          <p:cNvPr id="13" name="Right Arrow 10"/>
          <p:cNvSpPr/>
          <p:nvPr/>
        </p:nvSpPr>
        <p:spPr>
          <a:xfrm>
            <a:off x="7853272" y="6165304"/>
            <a:ext cx="1039208" cy="60344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bg1"/>
                </a:solidFill>
                <a:latin typeface="Arial" panose="020B0604020202020204" pitchFamily="34" charset="0"/>
                <a:cs typeface="Arial" panose="020B0604020202020204" pitchFamily="34" charset="0"/>
              </a:rPr>
              <a:t>VOLTAR</a:t>
            </a:r>
          </a:p>
        </p:txBody>
      </p:sp>
      <p:sp>
        <p:nvSpPr>
          <p:cNvPr id="11" name="Rectângulo 10"/>
          <p:cNvSpPr/>
          <p:nvPr/>
        </p:nvSpPr>
        <p:spPr>
          <a:xfrm>
            <a:off x="482505" y="1556792"/>
            <a:ext cx="6337459" cy="1126462"/>
          </a:xfrm>
          <a:prstGeom prst="rect">
            <a:avLst/>
          </a:prstGeom>
          <a:solidFill>
            <a:srgbClr val="9ED4E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wrap="square">
            <a:spAutoFit/>
          </a:bodyPr>
          <a:lstStyle/>
          <a:p>
            <a:pPr marL="342900" lvl="0" indent="-342900" algn="just">
              <a:spcBef>
                <a:spcPct val="20000"/>
              </a:spcBef>
            </a:pPr>
            <a:r>
              <a:rPr lang="pt-PT" sz="1200" b="1" dirty="0">
                <a:solidFill>
                  <a:srgbClr val="00759E"/>
                </a:solidFill>
                <a:latin typeface="Arial" panose="020B0604020202020204" pitchFamily="34" charset="0"/>
                <a:cs typeface="Arial" panose="020B0604020202020204" pitchFamily="34" charset="0"/>
              </a:rPr>
              <a:t>COGNOME</a:t>
            </a:r>
          </a:p>
          <a:p>
            <a:pPr marL="342900" lvl="0" indent="-342900" algn="just">
              <a:spcBef>
                <a:spcPct val="20000"/>
              </a:spcBef>
            </a:pPr>
            <a:endParaRPr lang="pt-PT" sz="1200" b="1" dirty="0">
              <a:solidFill>
                <a:schemeClr val="bg1"/>
              </a:solidFill>
              <a:latin typeface="Arial" panose="020B0604020202020204" pitchFamily="34" charset="0"/>
              <a:cs typeface="Arial" panose="020B0604020202020204" pitchFamily="34" charset="0"/>
            </a:endParaRPr>
          </a:p>
          <a:p>
            <a:pPr algn="just">
              <a:spcBef>
                <a:spcPct val="20000"/>
              </a:spcBef>
            </a:pPr>
            <a:r>
              <a:rPr lang="pt-PT" sz="1200" b="1" dirty="0">
                <a:solidFill>
                  <a:schemeClr val="tx1"/>
                </a:solidFill>
                <a:latin typeface="Arial" panose="020B0604020202020204" pitchFamily="34" charset="0"/>
                <a:cs typeface="Arial" panose="020B0604020202020204" pitchFamily="34" charset="0"/>
              </a:rPr>
              <a:t>D. Pedro V  foi  cognominado </a:t>
            </a:r>
            <a:r>
              <a:rPr lang="pt-PT" sz="1200" b="1" i="1" dirty="0">
                <a:solidFill>
                  <a:schemeClr val="tx1"/>
                </a:solidFill>
                <a:latin typeface="Arial" panose="020B0604020202020204" pitchFamily="34" charset="0"/>
                <a:cs typeface="Arial" panose="020B0604020202020204" pitchFamily="34" charset="0"/>
              </a:rPr>
              <a:t>o Esperançoso </a:t>
            </a:r>
            <a:r>
              <a:rPr lang="pt-PT" sz="1200" b="1" dirty="0">
                <a:solidFill>
                  <a:schemeClr val="tx1"/>
                </a:solidFill>
                <a:latin typeface="Arial" panose="020B0604020202020204" pitchFamily="34" charset="0"/>
                <a:cs typeface="Arial" panose="020B0604020202020204" pitchFamily="34" charset="0"/>
              </a:rPr>
              <a:t>dada a esperança de melhoramento do país que nele depositaram os portugueses durante o seu curto reinado.</a:t>
            </a:r>
          </a:p>
          <a:p>
            <a:pPr lvl="0" algn="just">
              <a:spcBef>
                <a:spcPct val="20000"/>
              </a:spcBef>
            </a:pPr>
            <a:endParaRPr lang="pt-PT" sz="1200" b="1" dirty="0">
              <a:solidFill>
                <a:schemeClr val="bg1"/>
              </a:solidFill>
              <a:latin typeface="Arial" panose="020B0604020202020204" pitchFamily="34" charset="0"/>
              <a:cs typeface="Arial" panose="020B0604020202020204" pitchFamily="34" charset="0"/>
            </a:endParaRPr>
          </a:p>
        </p:txBody>
      </p:sp>
      <p:sp>
        <p:nvSpPr>
          <p:cNvPr id="14" name="CaixaDeTexto 13"/>
          <p:cNvSpPr txBox="1"/>
          <p:nvPr/>
        </p:nvSpPr>
        <p:spPr>
          <a:xfrm>
            <a:off x="482504" y="2970818"/>
            <a:ext cx="6337459" cy="1754326"/>
          </a:xfrm>
          <a:prstGeom prst="rect">
            <a:avLst/>
          </a:prstGeom>
          <a:solidFill>
            <a:srgbClr val="FAC966"/>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pt-PT" sz="1200" b="1" dirty="0">
                <a:solidFill>
                  <a:srgbClr val="C00000"/>
                </a:solidFill>
                <a:latin typeface="Arial" panose="020B0604020202020204" pitchFamily="34" charset="0"/>
                <a:cs typeface="Arial" panose="020B0604020202020204" pitchFamily="34" charset="0"/>
              </a:rPr>
              <a:t>ATUAÇÃO / FACTOS</a:t>
            </a:r>
          </a:p>
          <a:p>
            <a:endParaRPr lang="pt-PT" sz="1200" b="1"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Continuou a política de modernização do Reino com a criação do telégrafo </a:t>
            </a:r>
            <a:r>
              <a:rPr lang="pt-PT" sz="1200" b="1" dirty="0" err="1">
                <a:solidFill>
                  <a:schemeClr val="tx1"/>
                </a:solidFill>
                <a:latin typeface="Arial" panose="020B0604020202020204" pitchFamily="34" charset="0"/>
                <a:cs typeface="Arial" panose="020B0604020202020204" pitchFamily="34" charset="0"/>
              </a:rPr>
              <a:t>elétrico</a:t>
            </a:r>
            <a:r>
              <a:rPr lang="pt-PT" sz="1200" b="1" dirty="0">
                <a:solidFill>
                  <a:schemeClr val="tx1"/>
                </a:solidFill>
                <a:latin typeface="Arial" panose="020B0604020202020204" pitchFamily="34" charset="0"/>
                <a:cs typeface="Arial" panose="020B0604020202020204" pitchFamily="34" charset="0"/>
              </a:rPr>
              <a:t> e o caminho-de-ferro de Lisboa ao Carregado.</a:t>
            </a: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Procurou desenvolver as colónias, principalmente Angola.</a:t>
            </a: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Fomentou o ensino superior com a criação do Curso Superior de Letras.</a:t>
            </a: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Impôs a utilização do sistema métrico para melhorar as trocas comerciais.</a:t>
            </a: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Combateu ao tráfico negreiro colonial.</a:t>
            </a:r>
          </a:p>
          <a:p>
            <a:pPr marL="285750" indent="-285750">
              <a:buFont typeface="Arial" panose="020B0604020202020204" pitchFamily="34" charset="0"/>
              <a:buChar char="•"/>
            </a:pPr>
            <a:endParaRPr lang="pt-PT" sz="1200" b="1" dirty="0">
              <a:solidFill>
                <a:schemeClr val="tx1"/>
              </a:solidFill>
              <a:latin typeface="Arial" panose="020B0604020202020204" pitchFamily="34" charset="0"/>
              <a:cs typeface="Arial" panose="020B0604020202020204" pitchFamily="34" charset="0"/>
            </a:endParaRPr>
          </a:p>
        </p:txBody>
      </p:sp>
      <p:sp>
        <p:nvSpPr>
          <p:cNvPr id="15" name="CaixaDeTexto 14"/>
          <p:cNvSpPr txBox="1"/>
          <p:nvPr/>
        </p:nvSpPr>
        <p:spPr>
          <a:xfrm>
            <a:off x="482505" y="5049208"/>
            <a:ext cx="6337459" cy="1200329"/>
          </a:xfrm>
          <a:prstGeom prst="rect">
            <a:avLst/>
          </a:prstGeom>
          <a:solidFill>
            <a:srgbClr val="D5781B"/>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buNone/>
            </a:pPr>
            <a:r>
              <a:rPr lang="pt-PT" sz="1200" b="1" dirty="0">
                <a:solidFill>
                  <a:srgbClr val="002060"/>
                </a:solidFill>
                <a:latin typeface="Arial" panose="020B0604020202020204" pitchFamily="34" charset="0"/>
                <a:cs typeface="Arial" panose="020B0604020202020204" pitchFamily="34" charset="0"/>
              </a:rPr>
              <a:t>PECULIARIDADES / CURIOSIDADES</a:t>
            </a:r>
          </a:p>
          <a:p>
            <a:pPr algn="just">
              <a:buNone/>
            </a:pPr>
            <a:endParaRPr lang="pt-PT" sz="1200" b="1" dirty="0">
              <a:solidFill>
                <a:schemeClr val="bg1"/>
              </a:solidFill>
              <a:latin typeface="Arial" panose="020B0604020202020204" pitchFamily="34" charset="0"/>
              <a:cs typeface="Arial" panose="020B0604020202020204" pitchFamily="34" charset="0"/>
            </a:endParaRPr>
          </a:p>
          <a:p>
            <a:pPr algn="just"/>
            <a:r>
              <a:rPr lang="pt-PT" sz="1200" b="1" dirty="0">
                <a:solidFill>
                  <a:schemeClr val="tx1"/>
                </a:solidFill>
                <a:latin typeface="Arial" panose="020B0604020202020204" pitchFamily="34" charset="0"/>
                <a:cs typeface="Arial" panose="020B0604020202020204" pitchFamily="34" charset="0"/>
              </a:rPr>
              <a:t>Culto, poliglota e  artista, foi também muito bondoso e compassivo. Visitou os doentes durante as graves epidemias de cólera e de febre amarela que assolaram o reino, o que o tornou muito popular e amado.           </a:t>
            </a:r>
          </a:p>
          <a:p>
            <a:pPr algn="just"/>
            <a:endParaRPr lang="pt-PT" sz="1200" b="1" dirty="0">
              <a:solidFill>
                <a:schemeClr val="bg1"/>
              </a:solidFill>
              <a:latin typeface="Arial" panose="020B0604020202020204" pitchFamily="34" charset="0"/>
              <a:cs typeface="Arial" panose="020B0604020202020204" pitchFamily="34" charset="0"/>
            </a:endParaRPr>
          </a:p>
        </p:txBody>
      </p:sp>
      <p:sp>
        <p:nvSpPr>
          <p:cNvPr id="16" name="Right Arrow 10">
            <a:hlinkClick r:id="rId4" action="ppaction://hlinksldjump"/>
          </p:cNvPr>
          <p:cNvSpPr/>
          <p:nvPr/>
        </p:nvSpPr>
        <p:spPr>
          <a:xfrm>
            <a:off x="7853272" y="6165304"/>
            <a:ext cx="1039208" cy="603444"/>
          </a:xfrm>
          <a:prstGeom prst="rightArrow">
            <a:avLst/>
          </a:prstGeom>
          <a:solidFill>
            <a:srgbClr val="008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bg1"/>
                </a:solidFill>
                <a:latin typeface="Arial" panose="020B0604020202020204" pitchFamily="34" charset="0"/>
                <a:cs typeface="Arial" panose="020B0604020202020204" pitchFamily="34" charset="0"/>
              </a:rPr>
              <a:t>VOLTAR</a:t>
            </a:r>
          </a:p>
        </p:txBody>
      </p:sp>
      <p:grpSp>
        <p:nvGrpSpPr>
          <p:cNvPr id="2" name="Grupo 1"/>
          <p:cNvGrpSpPr/>
          <p:nvPr/>
        </p:nvGrpSpPr>
        <p:grpSpPr>
          <a:xfrm>
            <a:off x="7261625" y="1556792"/>
            <a:ext cx="1630855" cy="2694204"/>
            <a:chOff x="7261625" y="1301770"/>
            <a:chExt cx="1630855" cy="2289023"/>
          </a:xfrm>
        </p:grpSpPr>
        <p:pic>
          <p:nvPicPr>
            <p:cNvPr id="9" name="Picture 2" descr="http://upload.wikimedia.org/wikipedia/commons/6/63/Don_Pedro_V.jpg"/>
            <p:cNvPicPr>
              <a:picLocks noChangeAspect="1" noChangeArrowheads="1"/>
            </p:cNvPicPr>
            <p:nvPr/>
          </p:nvPicPr>
          <p:blipFill rotWithShape="1">
            <a:blip r:embed="rId5" cstate="print"/>
            <a:srcRect l="8021" t="7088" r="10452"/>
            <a:stretch/>
          </p:blipFill>
          <p:spPr bwMode="auto">
            <a:xfrm>
              <a:off x="7380312" y="1301770"/>
              <a:ext cx="1512168" cy="1981246"/>
            </a:xfrm>
            <a:prstGeom prst="rect">
              <a:avLst/>
            </a:prstGeom>
            <a:noFill/>
          </p:spPr>
        </p:pic>
        <p:sp>
          <p:nvSpPr>
            <p:cNvPr id="19" name="Retângulo 3"/>
            <p:cNvSpPr/>
            <p:nvPr/>
          </p:nvSpPr>
          <p:spPr>
            <a:xfrm>
              <a:off x="7261625" y="3283016"/>
              <a:ext cx="1630855" cy="307777"/>
            </a:xfrm>
            <a:prstGeom prst="rect">
              <a:avLst/>
            </a:prstGeom>
          </p:spPr>
          <p:txBody>
            <a:bodyPr wrap="square">
              <a:spAutoFit/>
            </a:bodyPr>
            <a:lstStyle/>
            <a:p>
              <a:pPr marL="342900" lvl="0" indent="-342900" algn="ctr">
                <a:spcBef>
                  <a:spcPct val="20000"/>
                </a:spcBef>
                <a:defRPr/>
              </a:pPr>
              <a:r>
                <a:rPr lang="pt-PT" sz="1400" b="1" dirty="0">
                  <a:solidFill>
                    <a:srgbClr val="00759E"/>
                  </a:solidFill>
                  <a:latin typeface="+mj-lt"/>
                  <a:cs typeface="Arial" panose="020B0604020202020204" pitchFamily="34" charset="0"/>
                </a:rPr>
                <a:t>D. Pedro V</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ângulo 4"/>
          <p:cNvSpPr/>
          <p:nvPr/>
        </p:nvSpPr>
        <p:spPr>
          <a:xfrm>
            <a:off x="724987" y="4869161"/>
            <a:ext cx="3239452" cy="646331"/>
          </a:xfrm>
          <a:prstGeom prst="rect">
            <a:avLst/>
          </a:prstGeom>
        </p:spPr>
        <p:txBody>
          <a:bodyPr wrap="square">
            <a:spAutoFit/>
          </a:bodyPr>
          <a:lstStyle/>
          <a:p>
            <a:pPr algn="ctr" fontAlgn="base"/>
            <a:r>
              <a:rPr lang="pt-PT" sz="1200" b="1" dirty="0">
                <a:solidFill>
                  <a:srgbClr val="00759E"/>
                </a:solidFill>
                <a:latin typeface="Arial" panose="020B0604020202020204" pitchFamily="34" charset="0"/>
                <a:cs typeface="Arial" panose="020B0604020202020204" pitchFamily="34" charset="0"/>
              </a:rPr>
              <a:t>D. Luís, </a:t>
            </a:r>
            <a:r>
              <a:rPr lang="pt-PT" sz="1200" i="1" dirty="0">
                <a:solidFill>
                  <a:srgbClr val="00759E"/>
                </a:solidFill>
                <a:latin typeface="Arial" panose="020B0604020202020204" pitchFamily="34" charset="0"/>
                <a:cs typeface="Arial" panose="020B0604020202020204" pitchFamily="34" charset="0"/>
              </a:rPr>
              <a:t>o Popular</a:t>
            </a:r>
          </a:p>
          <a:p>
            <a:pPr algn="ctr" fontAlgn="base"/>
            <a:r>
              <a:rPr lang="pt-PT" sz="1200" i="1" dirty="0">
                <a:solidFill>
                  <a:srgbClr val="00759E"/>
                </a:solidFill>
                <a:latin typeface="Arial" panose="020B0604020202020204" pitchFamily="34" charset="0"/>
                <a:cs typeface="Arial" panose="020B0604020202020204" pitchFamily="34" charset="0"/>
              </a:rPr>
              <a:t>1861-1889 </a:t>
            </a:r>
          </a:p>
          <a:p>
            <a:pPr algn="ctr" fontAlgn="base"/>
            <a:r>
              <a:rPr lang="pt-PT" sz="1200" dirty="0">
                <a:solidFill>
                  <a:srgbClr val="00759E"/>
                </a:solidFill>
                <a:latin typeface="Arial" panose="020B0604020202020204" pitchFamily="34" charset="0"/>
                <a:cs typeface="Arial" panose="020B0604020202020204" pitchFamily="34" charset="0"/>
              </a:rPr>
              <a:t>Reinado: 1861 a 1889</a:t>
            </a:r>
          </a:p>
        </p:txBody>
      </p:sp>
      <p:pic>
        <p:nvPicPr>
          <p:cNvPr id="4098" name="Picture 2" descr="Ficheiro:Dom luís I.jpg"/>
          <p:cNvPicPr>
            <a:picLocks noChangeAspect="1" noChangeArrowheads="1"/>
          </p:cNvPicPr>
          <p:nvPr/>
        </p:nvPicPr>
        <p:blipFill>
          <a:blip r:embed="rId3" cstate="print"/>
          <a:srcRect/>
          <a:stretch>
            <a:fillRect/>
          </a:stretch>
        </p:blipFill>
        <p:spPr bwMode="auto">
          <a:xfrm>
            <a:off x="1163205" y="1611457"/>
            <a:ext cx="2333858" cy="3254383"/>
          </a:xfrm>
          <a:prstGeom prst="rect">
            <a:avLst/>
          </a:prstGeom>
          <a:noFill/>
        </p:spPr>
      </p:pic>
      <p:sp>
        <p:nvSpPr>
          <p:cNvPr id="8" name="Rectângulo 7"/>
          <p:cNvSpPr/>
          <p:nvPr/>
        </p:nvSpPr>
        <p:spPr>
          <a:xfrm>
            <a:off x="5220072" y="4869160"/>
            <a:ext cx="2232248" cy="461665"/>
          </a:xfrm>
          <a:prstGeom prst="rect">
            <a:avLst/>
          </a:prstGeom>
        </p:spPr>
        <p:txBody>
          <a:bodyPr wrap="square">
            <a:spAutoFit/>
          </a:bodyPr>
          <a:lstStyle/>
          <a:p>
            <a:pPr algn="ctr"/>
            <a:r>
              <a:rPr lang="pt-PT" sz="1200" dirty="0">
                <a:solidFill>
                  <a:srgbClr val="00759E"/>
                </a:solidFill>
                <a:latin typeface="Arial" panose="020B0604020202020204" pitchFamily="34" charset="0"/>
                <a:cs typeface="Arial" panose="020B0604020202020204" pitchFamily="34" charset="0"/>
              </a:rPr>
              <a:t>D. Maria Pia de Saboia, </a:t>
            </a:r>
          </a:p>
          <a:p>
            <a:pPr algn="ctr"/>
            <a:r>
              <a:rPr lang="pt-PT" sz="1200" i="1" dirty="0">
                <a:solidFill>
                  <a:srgbClr val="00759E"/>
                </a:solidFill>
                <a:latin typeface="Arial" panose="020B0604020202020204" pitchFamily="34" charset="0"/>
                <a:cs typeface="Arial" panose="020B0604020202020204" pitchFamily="34" charset="0"/>
              </a:rPr>
              <a:t>1847-1911</a:t>
            </a:r>
          </a:p>
        </p:txBody>
      </p:sp>
      <p:pic>
        <p:nvPicPr>
          <p:cNvPr id="4100" name="Picture 4" descr="Ficheiro:Queen Maria Pia of Portugal.jpg"/>
          <p:cNvPicPr>
            <a:picLocks noChangeAspect="1" noChangeArrowheads="1"/>
          </p:cNvPicPr>
          <p:nvPr/>
        </p:nvPicPr>
        <p:blipFill>
          <a:blip r:embed="rId4" cstate="print"/>
          <a:srcRect/>
          <a:stretch>
            <a:fillRect/>
          </a:stretch>
        </p:blipFill>
        <p:spPr bwMode="auto">
          <a:xfrm>
            <a:off x="5220072" y="1625480"/>
            <a:ext cx="2239880" cy="3240360"/>
          </a:xfrm>
          <a:prstGeom prst="rect">
            <a:avLst/>
          </a:prstGeom>
          <a:noFill/>
        </p:spPr>
      </p:pic>
      <p:cxnSp>
        <p:nvCxnSpPr>
          <p:cNvPr id="10" name="Conexão recta 9"/>
          <p:cNvCxnSpPr/>
          <p:nvPr/>
        </p:nvCxnSpPr>
        <p:spPr>
          <a:xfrm>
            <a:off x="4405510" y="3608377"/>
            <a:ext cx="0" cy="207854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Conexão recta 11"/>
          <p:cNvCxnSpPr/>
          <p:nvPr/>
        </p:nvCxnSpPr>
        <p:spPr>
          <a:xfrm>
            <a:off x="3455875" y="5686922"/>
            <a:ext cx="176419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CaixaDeTexto 13"/>
          <p:cNvSpPr txBox="1"/>
          <p:nvPr/>
        </p:nvSpPr>
        <p:spPr>
          <a:xfrm>
            <a:off x="3275856" y="5693186"/>
            <a:ext cx="1368152" cy="400110"/>
          </a:xfrm>
          <a:prstGeom prst="rect">
            <a:avLst/>
          </a:prstGeom>
          <a:noFill/>
        </p:spPr>
        <p:txBody>
          <a:bodyPr wrap="square" rtlCol="0">
            <a:spAutoFit/>
          </a:bodyPr>
          <a:lstStyle/>
          <a:p>
            <a:r>
              <a:rPr lang="pt-PT" sz="1000" b="1" dirty="0">
                <a:solidFill>
                  <a:srgbClr val="00759E"/>
                </a:solidFill>
                <a:latin typeface="Arial" panose="020B0604020202020204" pitchFamily="34" charset="0"/>
                <a:cs typeface="Arial" panose="020B0604020202020204" pitchFamily="34" charset="0"/>
              </a:rPr>
              <a:t>D. Carlos I</a:t>
            </a:r>
          </a:p>
          <a:p>
            <a:pPr algn="ctr"/>
            <a:endParaRPr lang="pt-PT" sz="1000" b="1" dirty="0">
              <a:solidFill>
                <a:srgbClr val="00759E"/>
              </a:solidFill>
              <a:latin typeface="Arial" panose="020B0604020202020204" pitchFamily="34" charset="0"/>
              <a:cs typeface="Arial" panose="020B0604020202020204" pitchFamily="34" charset="0"/>
            </a:endParaRPr>
          </a:p>
        </p:txBody>
      </p:sp>
      <p:sp>
        <p:nvSpPr>
          <p:cNvPr id="15" name="CaixaDeTexto 14"/>
          <p:cNvSpPr txBox="1"/>
          <p:nvPr/>
        </p:nvSpPr>
        <p:spPr>
          <a:xfrm>
            <a:off x="4788024" y="5727777"/>
            <a:ext cx="1152128" cy="246221"/>
          </a:xfrm>
          <a:prstGeom prst="rect">
            <a:avLst/>
          </a:prstGeom>
          <a:noFill/>
        </p:spPr>
        <p:txBody>
          <a:bodyPr wrap="square" rtlCol="0">
            <a:spAutoFit/>
          </a:bodyPr>
          <a:lstStyle/>
          <a:p>
            <a:r>
              <a:rPr lang="pt-PT" sz="1000" b="1" dirty="0">
                <a:solidFill>
                  <a:srgbClr val="00759E"/>
                </a:solidFill>
                <a:latin typeface="Arial" panose="020B0604020202020204" pitchFamily="34" charset="0"/>
                <a:cs typeface="Arial" panose="020B0604020202020204" pitchFamily="34" charset="0"/>
              </a:rPr>
              <a:t>Afonso</a:t>
            </a:r>
          </a:p>
        </p:txBody>
      </p:sp>
      <p:sp>
        <p:nvSpPr>
          <p:cNvPr id="13" name="CaixaDeTexto 12"/>
          <p:cNvSpPr txBox="1"/>
          <p:nvPr/>
        </p:nvSpPr>
        <p:spPr>
          <a:xfrm>
            <a:off x="4106341" y="3247725"/>
            <a:ext cx="720080" cy="276999"/>
          </a:xfrm>
          <a:prstGeom prst="rect">
            <a:avLst/>
          </a:prstGeom>
          <a:noFill/>
        </p:spPr>
        <p:txBody>
          <a:bodyPr wrap="square" rtlCol="0">
            <a:spAutoFit/>
          </a:bodyPr>
          <a:lstStyle/>
          <a:p>
            <a:r>
              <a:rPr lang="pt-PT" sz="1200" b="1" dirty="0">
                <a:latin typeface="Arial" panose="020B0604020202020204" pitchFamily="34" charset="0"/>
                <a:cs typeface="Arial" panose="020B0604020202020204" pitchFamily="34" charset="0"/>
              </a:rPr>
              <a:t>1862</a:t>
            </a:r>
          </a:p>
        </p:txBody>
      </p:sp>
      <p:pic>
        <p:nvPicPr>
          <p:cNvPr id="17" name="Picture 6"/>
          <p:cNvPicPr>
            <a:picLocks noChangeAspect="1" noChangeArrowheads="1"/>
          </p:cNvPicPr>
          <p:nvPr/>
        </p:nvPicPr>
        <p:blipFill>
          <a:blip r:embed="rId5" cstate="print"/>
          <a:srcRect/>
          <a:stretch>
            <a:fillRect/>
          </a:stretch>
        </p:blipFill>
        <p:spPr bwMode="auto">
          <a:xfrm>
            <a:off x="3513857" y="6021288"/>
            <a:ext cx="416356" cy="354648"/>
          </a:xfrm>
          <a:prstGeom prst="rect">
            <a:avLst/>
          </a:prstGeom>
          <a:noFill/>
          <a:ln w="9525">
            <a:noFill/>
            <a:miter lim="800000"/>
            <a:headEnd/>
            <a:tailEnd/>
          </a:ln>
        </p:spPr>
      </p:pic>
      <p:grpSp>
        <p:nvGrpSpPr>
          <p:cNvPr id="20" name="Group 19"/>
          <p:cNvGrpSpPr/>
          <p:nvPr/>
        </p:nvGrpSpPr>
        <p:grpSpPr>
          <a:xfrm>
            <a:off x="3373514" y="4682284"/>
            <a:ext cx="224265" cy="224265"/>
            <a:chOff x="1660508" y="1280302"/>
            <a:chExt cx="224265" cy="224265"/>
          </a:xfrm>
        </p:grpSpPr>
        <p:sp>
          <p:nvSpPr>
            <p:cNvPr id="21" name="Oval 20"/>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9" descr="pixel_hand.png">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pic>
        <p:nvPicPr>
          <p:cNvPr id="2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282"/>
            <a:ext cx="9144000" cy="649224"/>
          </a:xfrm>
          <a:prstGeom prst="rect">
            <a:avLst/>
          </a:prstGeom>
        </p:spPr>
      </p:pic>
      <p:sp>
        <p:nvSpPr>
          <p:cNvPr id="25" name="Right Arrow 10">
            <a:hlinkClick r:id="rId9" action="ppaction://hlinksldjump"/>
          </p:cNvPr>
          <p:cNvSpPr/>
          <p:nvPr/>
        </p:nvSpPr>
        <p:spPr>
          <a:xfrm>
            <a:off x="7853272" y="6165304"/>
            <a:ext cx="1039208" cy="603444"/>
          </a:xfrm>
          <a:prstGeom prst="rightArrow">
            <a:avLst/>
          </a:prstGeom>
          <a:solidFill>
            <a:srgbClr val="008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bg1"/>
                </a:solidFill>
                <a:latin typeface="Arial" panose="020B0604020202020204" pitchFamily="34" charset="0"/>
                <a:cs typeface="Arial" panose="020B0604020202020204" pitchFamily="34" charset="0"/>
              </a:rPr>
              <a:t>VOLTAR</a:t>
            </a:r>
          </a:p>
        </p:txBody>
      </p:sp>
      <p:pic>
        <p:nvPicPr>
          <p:cNvPr id="24" name="Picture 2" descr="C:\Users\JOAO\Desktop\PPT Genealogia para V1\Árvore - Imagens Organizadas\20135306_MAN_P1_DD00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99071" y="2913911"/>
            <a:ext cx="444937" cy="3247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100"/>
                                        </p:tgtEl>
                                        <p:attrNameLst>
                                          <p:attrName>style.visibility</p:attrName>
                                        </p:attrNameLst>
                                      </p:cBhvr>
                                      <p:to>
                                        <p:strVal val="visible"/>
                                      </p:to>
                                    </p:set>
                                    <p:animEffect transition="in" filter="fade">
                                      <p:cBhvr>
                                        <p:cTn id="19" dur="500"/>
                                        <p:tgtEl>
                                          <p:spTgt spid="4100"/>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par>
                          <p:cTn id="31" fill="hold">
                            <p:stCondLst>
                              <p:cond delay="3500"/>
                            </p:stCondLst>
                            <p:childTnLst>
                              <p:par>
                                <p:cTn id="32" presetID="10" presetClass="entr" presetSubtype="0"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par>
                          <p:cTn id="35" fill="hold">
                            <p:stCondLst>
                              <p:cond delay="4000"/>
                            </p:stCondLst>
                            <p:childTnLst>
                              <p:par>
                                <p:cTn id="36" presetID="10" presetClass="entr" presetSubtype="0"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par>
                          <p:cTn id="39" fill="hold">
                            <p:stCondLst>
                              <p:cond delay="4500"/>
                            </p:stCondLst>
                            <p:childTnLst>
                              <p:par>
                                <p:cTn id="40" presetID="10" presetClass="entr" presetSubtype="0"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par>
                          <p:cTn id="46" fill="hold">
                            <p:stCondLst>
                              <p:cond delay="5000"/>
                            </p:stCondLst>
                            <p:childTnLst>
                              <p:par>
                                <p:cTn id="47" presetID="10" presetClass="entr" presetSubtype="0"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par>
                          <p:cTn id="50" fill="hold">
                            <p:stCondLst>
                              <p:cond delay="5500"/>
                            </p:stCondLst>
                            <p:childTnLst>
                              <p:par>
                                <p:cTn id="51" presetID="10" presetClass="entr" presetSubtype="0" fill="hold" grpId="0" nodeType="after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4" grpId="0"/>
      <p:bldP spid="15" grpId="0"/>
      <p:bldP spid="13" grpId="0"/>
      <p:bldP spid="25"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82"/>
            <a:ext cx="9144000" cy="649224"/>
          </a:xfrm>
          <a:prstGeom prst="rect">
            <a:avLst/>
          </a:prstGeom>
        </p:spPr>
      </p:pic>
      <p:sp>
        <p:nvSpPr>
          <p:cNvPr id="12" name="Right Arrow 10">
            <a:hlinkClick r:id="rId4" action="ppaction://hlinksldjump"/>
          </p:cNvPr>
          <p:cNvSpPr/>
          <p:nvPr/>
        </p:nvSpPr>
        <p:spPr>
          <a:xfrm>
            <a:off x="7853272" y="6165304"/>
            <a:ext cx="1039208" cy="60344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bg1"/>
                </a:solidFill>
                <a:latin typeface="Arial" panose="020B0604020202020204" pitchFamily="34" charset="0"/>
                <a:cs typeface="Arial" panose="020B0604020202020204" pitchFamily="34" charset="0"/>
              </a:rPr>
              <a:t>VOLTAR</a:t>
            </a:r>
          </a:p>
        </p:txBody>
      </p:sp>
      <p:sp>
        <p:nvSpPr>
          <p:cNvPr id="10" name="Rectângulo 9"/>
          <p:cNvSpPr/>
          <p:nvPr/>
        </p:nvSpPr>
        <p:spPr>
          <a:xfrm>
            <a:off x="482505" y="1556792"/>
            <a:ext cx="6337459" cy="941796"/>
          </a:xfrm>
          <a:prstGeom prst="rect">
            <a:avLst/>
          </a:prstGeom>
          <a:solidFill>
            <a:srgbClr val="9ED4E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wrap="square">
            <a:spAutoFit/>
          </a:bodyPr>
          <a:lstStyle/>
          <a:p>
            <a:pPr marL="342900" lvl="0" indent="-342900" algn="just">
              <a:spcBef>
                <a:spcPct val="20000"/>
              </a:spcBef>
            </a:pPr>
            <a:r>
              <a:rPr lang="pt-PT" sz="1200" b="1" dirty="0">
                <a:solidFill>
                  <a:srgbClr val="00759E"/>
                </a:solidFill>
                <a:latin typeface="Arial" panose="020B0604020202020204" pitchFamily="34" charset="0"/>
                <a:cs typeface="Arial" panose="020B0604020202020204" pitchFamily="34" charset="0"/>
              </a:rPr>
              <a:t>COGNOME</a:t>
            </a:r>
          </a:p>
          <a:p>
            <a:pPr marL="342900" lvl="0" indent="-342900" algn="just">
              <a:spcBef>
                <a:spcPct val="20000"/>
              </a:spcBef>
            </a:pPr>
            <a:endParaRPr lang="pt-PT" sz="1200" b="1" dirty="0">
              <a:solidFill>
                <a:schemeClr val="bg1"/>
              </a:solidFill>
              <a:latin typeface="Arial" panose="020B0604020202020204" pitchFamily="34" charset="0"/>
              <a:cs typeface="Arial" panose="020B0604020202020204" pitchFamily="34" charset="0"/>
            </a:endParaRPr>
          </a:p>
          <a:p>
            <a:pPr algn="just">
              <a:spcBef>
                <a:spcPct val="20000"/>
              </a:spcBef>
            </a:pPr>
            <a:r>
              <a:rPr lang="pt-PT" sz="1200" b="1" dirty="0">
                <a:solidFill>
                  <a:schemeClr val="tx1"/>
                </a:solidFill>
                <a:latin typeface="Arial" panose="020B0604020202020204" pitchFamily="34" charset="0"/>
                <a:cs typeface="Arial" panose="020B0604020202020204" pitchFamily="34" charset="0"/>
              </a:rPr>
              <a:t>D. Luís I  foi  cognominado  </a:t>
            </a:r>
            <a:r>
              <a:rPr lang="pt-PT" sz="1200" b="1" i="1" dirty="0">
                <a:solidFill>
                  <a:schemeClr val="tx1"/>
                </a:solidFill>
                <a:latin typeface="Arial" panose="020B0604020202020204" pitchFamily="34" charset="0"/>
                <a:cs typeface="Arial" panose="020B0604020202020204" pitchFamily="34" charset="0"/>
              </a:rPr>
              <a:t>o Popular </a:t>
            </a:r>
            <a:r>
              <a:rPr lang="pt-PT" sz="1200" b="1" dirty="0">
                <a:solidFill>
                  <a:schemeClr val="tx1"/>
                </a:solidFill>
                <a:latin typeface="Arial" panose="020B0604020202020204" pitchFamily="34" charset="0"/>
                <a:cs typeface="Arial" panose="020B0604020202020204" pitchFamily="34" charset="0"/>
              </a:rPr>
              <a:t>pela forma afetiva  como tratava  o povo. </a:t>
            </a:r>
          </a:p>
          <a:p>
            <a:pPr lvl="0" algn="just">
              <a:spcBef>
                <a:spcPct val="20000"/>
              </a:spcBef>
            </a:pPr>
            <a:endParaRPr lang="pt-PT" sz="1200" b="1" dirty="0">
              <a:solidFill>
                <a:schemeClr val="bg1"/>
              </a:solidFill>
              <a:latin typeface="Arial" panose="020B0604020202020204" pitchFamily="34" charset="0"/>
              <a:cs typeface="Arial" panose="020B0604020202020204" pitchFamily="34" charset="0"/>
            </a:endParaRPr>
          </a:p>
        </p:txBody>
      </p:sp>
      <p:sp>
        <p:nvSpPr>
          <p:cNvPr id="13" name="CaixaDeTexto 12"/>
          <p:cNvSpPr txBox="1"/>
          <p:nvPr/>
        </p:nvSpPr>
        <p:spPr>
          <a:xfrm>
            <a:off x="482504" y="2664202"/>
            <a:ext cx="6337459" cy="2492990"/>
          </a:xfrm>
          <a:prstGeom prst="rect">
            <a:avLst/>
          </a:prstGeom>
          <a:solidFill>
            <a:srgbClr val="FAC966"/>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pt-PT" sz="1200" b="1" dirty="0">
                <a:solidFill>
                  <a:srgbClr val="C00000"/>
                </a:solidFill>
                <a:latin typeface="Arial" panose="020B0604020202020204" pitchFamily="34" charset="0"/>
                <a:cs typeface="Arial" panose="020B0604020202020204" pitchFamily="34" charset="0"/>
              </a:rPr>
              <a:t>ATUAÇÃO / FACTOS</a:t>
            </a:r>
          </a:p>
          <a:p>
            <a:endParaRPr lang="pt-PT" sz="1200" b="1"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Subiu ao trono depois da morte de seu irmão, o rei D. Pedro V.</a:t>
            </a: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Enfrentou alguma turbulência política: o motim popular da  Janeirinha (contra um imposto generalizado sobre o consumo), a revolta liderada pelo Duque de Saldanha, que exigia a deposição do Governo e múltiplas disputas entre as fações políticas e partidárias de então.</a:t>
            </a: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Apoiou a política de Fontes Pereira de Melo, centrada nas obras públicas de modernização do país. </a:t>
            </a: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Assinou o decreto que abolia a pena de morte para os crimes civis e também o que abolia a escravatura em todo o reino.</a:t>
            </a: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Promulgou o primeiro Código Civil.</a:t>
            </a:r>
          </a:p>
          <a:p>
            <a:pPr marL="285750" indent="-285750">
              <a:buFont typeface="Arial" panose="020B0604020202020204" pitchFamily="34" charset="0"/>
              <a:buChar char="•"/>
            </a:pPr>
            <a:endParaRPr lang="pt-PT" sz="1200" b="1" dirty="0">
              <a:solidFill>
                <a:schemeClr val="bg1"/>
              </a:solidFill>
              <a:latin typeface="Arial" panose="020B0604020202020204" pitchFamily="34" charset="0"/>
              <a:cs typeface="Arial" panose="020B0604020202020204" pitchFamily="34" charset="0"/>
            </a:endParaRPr>
          </a:p>
        </p:txBody>
      </p:sp>
      <p:sp>
        <p:nvSpPr>
          <p:cNvPr id="14" name="CaixaDeTexto 13"/>
          <p:cNvSpPr txBox="1"/>
          <p:nvPr/>
        </p:nvSpPr>
        <p:spPr>
          <a:xfrm>
            <a:off x="482505" y="5373216"/>
            <a:ext cx="6337459" cy="1015663"/>
          </a:xfrm>
          <a:prstGeom prst="rect">
            <a:avLst/>
          </a:prstGeom>
          <a:solidFill>
            <a:srgbClr val="D5781B"/>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buNone/>
            </a:pPr>
            <a:r>
              <a:rPr lang="pt-PT" sz="1200" b="1" dirty="0">
                <a:solidFill>
                  <a:srgbClr val="002060"/>
                </a:solidFill>
                <a:latin typeface="Arial" panose="020B0604020202020204" pitchFamily="34" charset="0"/>
                <a:cs typeface="Arial" panose="020B0604020202020204" pitchFamily="34" charset="0"/>
              </a:rPr>
              <a:t>PECULIARIDADES / CURIOSIDADES</a:t>
            </a:r>
          </a:p>
          <a:p>
            <a:pPr algn="just">
              <a:buNone/>
            </a:pPr>
            <a:endParaRPr lang="pt-PT" sz="1200" b="1" dirty="0">
              <a:solidFill>
                <a:schemeClr val="bg1"/>
              </a:solidFill>
              <a:latin typeface="Arial" panose="020B0604020202020204" pitchFamily="34" charset="0"/>
              <a:cs typeface="Arial" panose="020B0604020202020204" pitchFamily="34" charset="0"/>
            </a:endParaRPr>
          </a:p>
          <a:p>
            <a:pPr algn="just"/>
            <a:r>
              <a:rPr lang="pt-PT" sz="1200" b="1" dirty="0">
                <a:solidFill>
                  <a:schemeClr val="tx1"/>
                </a:solidFill>
                <a:latin typeface="Arial" panose="020B0604020202020204" pitchFamily="34" charset="0"/>
                <a:cs typeface="Arial" panose="020B0604020202020204" pitchFamily="34" charset="0"/>
              </a:rPr>
              <a:t>O rei D. Luís era culto e um artista. Pintava, tocava  mais de um instrumento musical e fez diversas traduções de Shakespeare  para português.  </a:t>
            </a:r>
          </a:p>
          <a:p>
            <a:pPr algn="just"/>
            <a:endParaRPr lang="pt-PT" sz="1200" b="1" dirty="0">
              <a:solidFill>
                <a:schemeClr val="bg1"/>
              </a:solidFill>
              <a:latin typeface="Arial" panose="020B0604020202020204" pitchFamily="34" charset="0"/>
              <a:cs typeface="Arial" panose="020B0604020202020204" pitchFamily="34" charset="0"/>
            </a:endParaRPr>
          </a:p>
        </p:txBody>
      </p:sp>
      <p:sp>
        <p:nvSpPr>
          <p:cNvPr id="15" name="Right Arrow 10">
            <a:hlinkClick r:id="rId4" action="ppaction://hlinksldjump"/>
          </p:cNvPr>
          <p:cNvSpPr/>
          <p:nvPr/>
        </p:nvSpPr>
        <p:spPr>
          <a:xfrm>
            <a:off x="7853272" y="6165304"/>
            <a:ext cx="1039208" cy="603444"/>
          </a:xfrm>
          <a:prstGeom prst="rightArrow">
            <a:avLst/>
          </a:prstGeom>
          <a:solidFill>
            <a:srgbClr val="008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bg1"/>
                </a:solidFill>
                <a:latin typeface="Arial" panose="020B0604020202020204" pitchFamily="34" charset="0"/>
                <a:cs typeface="Arial" panose="020B0604020202020204" pitchFamily="34" charset="0"/>
              </a:rPr>
              <a:t>VOLTAR</a:t>
            </a:r>
          </a:p>
        </p:txBody>
      </p:sp>
      <p:grpSp>
        <p:nvGrpSpPr>
          <p:cNvPr id="2" name="Grupo 1"/>
          <p:cNvGrpSpPr/>
          <p:nvPr/>
        </p:nvGrpSpPr>
        <p:grpSpPr>
          <a:xfrm>
            <a:off x="7261625" y="1556792"/>
            <a:ext cx="1630855" cy="2592288"/>
            <a:chOff x="7261625" y="1556792"/>
            <a:chExt cx="1630855" cy="2034001"/>
          </a:xfrm>
        </p:grpSpPr>
        <p:pic>
          <p:nvPicPr>
            <p:cNvPr id="8" name="Picture 2" descr="Ficheiro:Dom luís I.jpg"/>
            <p:cNvPicPr>
              <a:picLocks noChangeAspect="1" noChangeArrowheads="1"/>
            </p:cNvPicPr>
            <p:nvPr/>
          </p:nvPicPr>
          <p:blipFill>
            <a:blip r:embed="rId5" cstate="print"/>
            <a:srcRect/>
            <a:stretch>
              <a:fillRect/>
            </a:stretch>
          </p:blipFill>
          <p:spPr bwMode="auto">
            <a:xfrm>
              <a:off x="7309301" y="1556792"/>
              <a:ext cx="1535502" cy="1726224"/>
            </a:xfrm>
            <a:prstGeom prst="rect">
              <a:avLst/>
            </a:prstGeom>
            <a:noFill/>
          </p:spPr>
        </p:pic>
        <p:sp>
          <p:nvSpPr>
            <p:cNvPr id="18" name="Retângulo 3"/>
            <p:cNvSpPr/>
            <p:nvPr/>
          </p:nvSpPr>
          <p:spPr>
            <a:xfrm>
              <a:off x="7261625" y="3283016"/>
              <a:ext cx="1630855" cy="307777"/>
            </a:xfrm>
            <a:prstGeom prst="rect">
              <a:avLst/>
            </a:prstGeom>
          </p:spPr>
          <p:txBody>
            <a:bodyPr wrap="square">
              <a:spAutoFit/>
            </a:bodyPr>
            <a:lstStyle/>
            <a:p>
              <a:pPr marL="342900" lvl="0" indent="-342900" algn="ctr">
                <a:spcBef>
                  <a:spcPct val="20000"/>
                </a:spcBef>
                <a:defRPr/>
              </a:pPr>
              <a:r>
                <a:rPr lang="pt-PT" sz="1400" b="1" dirty="0">
                  <a:solidFill>
                    <a:srgbClr val="00759E"/>
                  </a:solidFill>
                  <a:latin typeface="+mj-lt"/>
                  <a:cs typeface="Arial" panose="020B0604020202020204" pitchFamily="34" charset="0"/>
                </a:rPr>
                <a:t>D. Luís I</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4427984" y="2690165"/>
            <a:ext cx="1944216" cy="1015663"/>
          </a:xfrm>
          <a:prstGeom prst="rect">
            <a:avLst/>
          </a:prstGeom>
          <a:noFill/>
        </p:spPr>
        <p:txBody>
          <a:bodyPr wrap="square" rtlCol="0">
            <a:spAutoFit/>
          </a:bodyPr>
          <a:lstStyle/>
          <a:p>
            <a:pPr algn="ctr"/>
            <a:r>
              <a:rPr lang="pt-PT" sz="1200" b="1" dirty="0">
                <a:solidFill>
                  <a:srgbClr val="00759E"/>
                </a:solidFill>
                <a:latin typeface="Arial" panose="020B0604020202020204" pitchFamily="34" charset="0"/>
                <a:cs typeface="Arial" panose="020B0604020202020204" pitchFamily="34" charset="0"/>
              </a:rPr>
              <a:t>D. Carlos I </a:t>
            </a:r>
            <a:r>
              <a:rPr lang="pt-PT" sz="1200" b="1" i="1" dirty="0">
                <a:solidFill>
                  <a:srgbClr val="00759E"/>
                </a:solidFill>
                <a:latin typeface="Arial" panose="020B0604020202020204" pitchFamily="34" charset="0"/>
                <a:cs typeface="Arial" panose="020B0604020202020204" pitchFamily="34" charset="0"/>
              </a:rPr>
              <a:t>, o</a:t>
            </a:r>
            <a:r>
              <a:rPr lang="pt-PT" sz="1200" i="1" dirty="0">
                <a:solidFill>
                  <a:srgbClr val="00759E"/>
                </a:solidFill>
                <a:latin typeface="Arial" panose="020B0604020202020204" pitchFamily="34" charset="0"/>
                <a:cs typeface="Arial" panose="020B0604020202020204" pitchFamily="34" charset="0"/>
              </a:rPr>
              <a:t> Diplomata </a:t>
            </a:r>
            <a:r>
              <a:rPr lang="pt-PT" sz="1200" dirty="0">
                <a:solidFill>
                  <a:srgbClr val="00759E"/>
                </a:solidFill>
                <a:latin typeface="Arial" panose="020B0604020202020204" pitchFamily="34" charset="0"/>
                <a:cs typeface="Arial" panose="020B0604020202020204" pitchFamily="34" charset="0"/>
              </a:rPr>
              <a:t>ou </a:t>
            </a:r>
            <a:r>
              <a:rPr lang="pt-PT" sz="1200" i="1" dirty="0">
                <a:solidFill>
                  <a:srgbClr val="00759E"/>
                </a:solidFill>
                <a:latin typeface="Arial" panose="020B0604020202020204" pitchFamily="34" charset="0"/>
                <a:cs typeface="Arial" panose="020B0604020202020204" pitchFamily="34" charset="0"/>
              </a:rPr>
              <a:t> o Martirizado”, </a:t>
            </a:r>
          </a:p>
          <a:p>
            <a:pPr algn="ctr"/>
            <a:r>
              <a:rPr lang="pt-PT" sz="1200" dirty="0">
                <a:solidFill>
                  <a:srgbClr val="00759E"/>
                </a:solidFill>
                <a:latin typeface="Arial" panose="020B0604020202020204" pitchFamily="34" charset="0"/>
                <a:cs typeface="Arial" panose="020B0604020202020204" pitchFamily="34" charset="0"/>
              </a:rPr>
              <a:t>1863-1908</a:t>
            </a:r>
            <a:endParaRPr lang="pt-PT" sz="1200" strike="sngStrike" dirty="0">
              <a:solidFill>
                <a:srgbClr val="FF0000"/>
              </a:solidFill>
              <a:latin typeface="Arial" panose="020B0604020202020204" pitchFamily="34" charset="0"/>
              <a:cs typeface="Arial" panose="020B0604020202020204" pitchFamily="34" charset="0"/>
            </a:endParaRPr>
          </a:p>
          <a:p>
            <a:pPr algn="ctr"/>
            <a:r>
              <a:rPr lang="pt-PT" sz="1200" dirty="0">
                <a:solidFill>
                  <a:srgbClr val="00759E"/>
                </a:solidFill>
                <a:latin typeface="Arial" panose="020B0604020202020204" pitchFamily="34" charset="0"/>
                <a:cs typeface="Arial" panose="020B0604020202020204" pitchFamily="34" charset="0"/>
              </a:rPr>
              <a:t>Reinado: 1889-1908</a:t>
            </a:r>
          </a:p>
          <a:p>
            <a:pPr algn="ctr"/>
            <a:endParaRPr lang="pt-PT" sz="1200" b="1" dirty="0">
              <a:solidFill>
                <a:srgbClr val="00759E"/>
              </a:solidFill>
              <a:latin typeface="Arial" panose="020B0604020202020204" pitchFamily="34" charset="0"/>
              <a:cs typeface="Arial" panose="020B0604020202020204" pitchFamily="34" charset="0"/>
            </a:endParaRPr>
          </a:p>
        </p:txBody>
      </p:sp>
      <p:pic>
        <p:nvPicPr>
          <p:cNvPr id="1030" name="Picture 6" descr="http://3.bp.blogspot.com/-mYeVuCa1ZvE/UgoQRfsiPRI/AAAAAAAAeoA/xLED61qYWvA/s1600/D.Amelia+e+Rei+D.+Carlos.jpeg"/>
          <p:cNvPicPr>
            <a:picLocks noChangeAspect="1" noChangeArrowheads="1"/>
          </p:cNvPicPr>
          <p:nvPr/>
        </p:nvPicPr>
        <p:blipFill>
          <a:blip r:embed="rId3" cstate="print">
            <a:lum contrast="10000"/>
          </a:blip>
          <a:srcRect b="6250"/>
          <a:stretch>
            <a:fillRect/>
          </a:stretch>
        </p:blipFill>
        <p:spPr bwMode="auto">
          <a:xfrm>
            <a:off x="467544" y="962838"/>
            <a:ext cx="3806823" cy="5400600"/>
          </a:xfrm>
          <a:prstGeom prst="rect">
            <a:avLst/>
          </a:prstGeom>
          <a:noFill/>
        </p:spPr>
      </p:pic>
      <p:sp>
        <p:nvSpPr>
          <p:cNvPr id="11" name="Rectângulo 10"/>
          <p:cNvSpPr/>
          <p:nvPr/>
        </p:nvSpPr>
        <p:spPr>
          <a:xfrm>
            <a:off x="7267457" y="2708920"/>
            <a:ext cx="1769039" cy="646331"/>
          </a:xfrm>
          <a:prstGeom prst="rect">
            <a:avLst/>
          </a:prstGeom>
        </p:spPr>
        <p:txBody>
          <a:bodyPr wrap="square">
            <a:spAutoFit/>
          </a:bodyPr>
          <a:lstStyle/>
          <a:p>
            <a:pPr algn="ctr"/>
            <a:r>
              <a:rPr lang="pt-PT" sz="1200" b="1" dirty="0">
                <a:solidFill>
                  <a:srgbClr val="00759E"/>
                </a:solidFill>
                <a:latin typeface="Arial" panose="020B0604020202020204" pitchFamily="34" charset="0"/>
                <a:cs typeface="Arial" panose="020B0604020202020204" pitchFamily="34" charset="0"/>
              </a:rPr>
              <a:t>Maria Amélia Orleães </a:t>
            </a:r>
            <a:r>
              <a:rPr lang="pt-PT" sz="1200" dirty="0">
                <a:solidFill>
                  <a:srgbClr val="00759E"/>
                </a:solidFill>
                <a:latin typeface="Arial" panose="020B0604020202020204" pitchFamily="34" charset="0"/>
                <a:cs typeface="Arial" panose="020B0604020202020204" pitchFamily="34" charset="0"/>
              </a:rPr>
              <a:t>1865-1951</a:t>
            </a:r>
          </a:p>
          <a:p>
            <a:pPr algn="ctr"/>
            <a:endParaRPr lang="pt-PT" sz="1200" b="1" dirty="0">
              <a:solidFill>
                <a:srgbClr val="FF0000"/>
              </a:solidFill>
              <a:latin typeface="Arial" panose="020B0604020202020204" pitchFamily="34" charset="0"/>
              <a:cs typeface="Arial" panose="020B0604020202020204" pitchFamily="34" charset="0"/>
            </a:endParaRPr>
          </a:p>
        </p:txBody>
      </p:sp>
      <p:sp>
        <p:nvSpPr>
          <p:cNvPr id="10" name="CaixaDeTexto 9"/>
          <p:cNvSpPr txBox="1"/>
          <p:nvPr/>
        </p:nvSpPr>
        <p:spPr>
          <a:xfrm>
            <a:off x="6583553" y="3079993"/>
            <a:ext cx="652743" cy="276999"/>
          </a:xfrm>
          <a:prstGeom prst="rect">
            <a:avLst/>
          </a:prstGeom>
          <a:noFill/>
        </p:spPr>
        <p:txBody>
          <a:bodyPr wrap="square" rtlCol="0">
            <a:spAutoFit/>
          </a:bodyPr>
          <a:lstStyle/>
          <a:p>
            <a:r>
              <a:rPr lang="pt-PT" sz="1200" b="1" dirty="0">
                <a:latin typeface="Arial" panose="020B0604020202020204" pitchFamily="34" charset="0"/>
                <a:cs typeface="Arial" panose="020B0604020202020204" pitchFamily="34" charset="0"/>
              </a:rPr>
              <a:t>1886</a:t>
            </a:r>
          </a:p>
        </p:txBody>
      </p:sp>
      <p:cxnSp>
        <p:nvCxnSpPr>
          <p:cNvPr id="14" name="Conexão recta 13"/>
          <p:cNvCxnSpPr/>
          <p:nvPr/>
        </p:nvCxnSpPr>
        <p:spPr>
          <a:xfrm>
            <a:off x="6869865" y="3502842"/>
            <a:ext cx="0" cy="115212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Conexão recta 16"/>
          <p:cNvCxnSpPr/>
          <p:nvPr/>
        </p:nvCxnSpPr>
        <p:spPr>
          <a:xfrm>
            <a:off x="5472132" y="4654970"/>
            <a:ext cx="2628291"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8" name="CaixaDeTexto 17"/>
          <p:cNvSpPr txBox="1"/>
          <p:nvPr/>
        </p:nvSpPr>
        <p:spPr>
          <a:xfrm>
            <a:off x="5364088" y="4654970"/>
            <a:ext cx="1296144" cy="246221"/>
          </a:xfrm>
          <a:prstGeom prst="rect">
            <a:avLst/>
          </a:prstGeom>
          <a:noFill/>
        </p:spPr>
        <p:txBody>
          <a:bodyPr wrap="square" rtlCol="0">
            <a:spAutoFit/>
          </a:bodyPr>
          <a:lstStyle/>
          <a:p>
            <a:r>
              <a:rPr lang="pt-PT" sz="1000" dirty="0">
                <a:solidFill>
                  <a:srgbClr val="00759E"/>
                </a:solidFill>
                <a:latin typeface="Arial" panose="020B0604020202020204" pitchFamily="34" charset="0"/>
                <a:cs typeface="Arial" panose="020B0604020202020204" pitchFamily="34" charset="0"/>
              </a:rPr>
              <a:t>Luís Filipe</a:t>
            </a:r>
          </a:p>
        </p:txBody>
      </p:sp>
      <p:sp>
        <p:nvSpPr>
          <p:cNvPr id="19" name="CaixaDeTexto 18"/>
          <p:cNvSpPr txBox="1"/>
          <p:nvPr/>
        </p:nvSpPr>
        <p:spPr>
          <a:xfrm>
            <a:off x="7301343" y="4654971"/>
            <a:ext cx="1152128" cy="246221"/>
          </a:xfrm>
          <a:prstGeom prst="rect">
            <a:avLst/>
          </a:prstGeom>
          <a:noFill/>
        </p:spPr>
        <p:txBody>
          <a:bodyPr wrap="square" rtlCol="0">
            <a:spAutoFit/>
          </a:bodyPr>
          <a:lstStyle/>
          <a:p>
            <a:r>
              <a:rPr lang="pt-PT" sz="1000" dirty="0">
                <a:solidFill>
                  <a:srgbClr val="00759E"/>
                </a:solidFill>
                <a:latin typeface="Arial" panose="020B0604020202020204" pitchFamily="34" charset="0"/>
                <a:cs typeface="Arial" panose="020B0604020202020204" pitchFamily="34" charset="0"/>
              </a:rPr>
              <a:t>D. Manuel II</a:t>
            </a:r>
          </a:p>
        </p:txBody>
      </p:sp>
      <p:pic>
        <p:nvPicPr>
          <p:cNvPr id="20" name="Picture 6"/>
          <p:cNvPicPr>
            <a:picLocks noChangeAspect="1" noChangeArrowheads="1"/>
          </p:cNvPicPr>
          <p:nvPr/>
        </p:nvPicPr>
        <p:blipFill>
          <a:blip r:embed="rId4" cstate="print"/>
          <a:srcRect/>
          <a:stretch>
            <a:fillRect/>
          </a:stretch>
        </p:blipFill>
        <p:spPr bwMode="auto">
          <a:xfrm>
            <a:off x="7579202" y="4941168"/>
            <a:ext cx="338149" cy="288032"/>
          </a:xfrm>
          <a:prstGeom prst="rect">
            <a:avLst/>
          </a:prstGeom>
          <a:noFill/>
          <a:ln w="9525">
            <a:noFill/>
            <a:miter lim="800000"/>
            <a:headEnd/>
            <a:tailEnd/>
          </a:ln>
        </p:spPr>
      </p:pic>
      <p:sp>
        <p:nvSpPr>
          <p:cNvPr id="15" name="Rectângulo 14"/>
          <p:cNvSpPr/>
          <p:nvPr/>
        </p:nvSpPr>
        <p:spPr>
          <a:xfrm rot="10800000" flipV="1">
            <a:off x="6372200" y="4654970"/>
            <a:ext cx="1008112" cy="246221"/>
          </a:xfrm>
          <a:prstGeom prst="rect">
            <a:avLst/>
          </a:prstGeom>
        </p:spPr>
        <p:txBody>
          <a:bodyPr wrap="square">
            <a:spAutoFit/>
          </a:bodyPr>
          <a:lstStyle/>
          <a:p>
            <a:r>
              <a:rPr lang="pt-PT" sz="1000" dirty="0">
                <a:solidFill>
                  <a:srgbClr val="00759E"/>
                </a:solidFill>
                <a:latin typeface="Arial" panose="020B0604020202020204" pitchFamily="34" charset="0"/>
                <a:cs typeface="Arial" panose="020B0604020202020204" pitchFamily="34" charset="0"/>
              </a:rPr>
              <a:t>Maria Ana</a:t>
            </a:r>
          </a:p>
        </p:txBody>
      </p:sp>
      <p:grpSp>
        <p:nvGrpSpPr>
          <p:cNvPr id="22" name="Group 21"/>
          <p:cNvGrpSpPr/>
          <p:nvPr/>
        </p:nvGrpSpPr>
        <p:grpSpPr>
          <a:xfrm>
            <a:off x="4162234" y="6165304"/>
            <a:ext cx="224265" cy="224265"/>
            <a:chOff x="1660508" y="1280302"/>
            <a:chExt cx="224265" cy="224265"/>
          </a:xfrm>
        </p:grpSpPr>
        <p:sp>
          <p:nvSpPr>
            <p:cNvPr id="23" name="Oval 22"/>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9" descr="pixel_hand.png">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pic>
        <p:nvPicPr>
          <p:cNvPr id="25"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282"/>
            <a:ext cx="9144000" cy="649224"/>
          </a:xfrm>
          <a:prstGeom prst="rect">
            <a:avLst/>
          </a:prstGeom>
        </p:spPr>
      </p:pic>
      <p:sp>
        <p:nvSpPr>
          <p:cNvPr id="21" name="Right Arrow 10">
            <a:hlinkClick r:id="rId8" action="ppaction://hlinksldjump"/>
          </p:cNvPr>
          <p:cNvSpPr/>
          <p:nvPr/>
        </p:nvSpPr>
        <p:spPr>
          <a:xfrm>
            <a:off x="7853272" y="6165304"/>
            <a:ext cx="1039208" cy="603444"/>
          </a:xfrm>
          <a:prstGeom prst="rightArrow">
            <a:avLst/>
          </a:prstGeom>
          <a:solidFill>
            <a:srgbClr val="008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bg1"/>
                </a:solidFill>
                <a:latin typeface="Arial" panose="020B0604020202020204" pitchFamily="34" charset="0"/>
                <a:cs typeface="Arial" panose="020B0604020202020204" pitchFamily="34" charset="0"/>
              </a:rPr>
              <a:t>VOLTAR</a:t>
            </a:r>
          </a:p>
        </p:txBody>
      </p:sp>
      <p:pic>
        <p:nvPicPr>
          <p:cNvPr id="26" name="Picture 2" descr="C:\Users\JOAO\Desktop\PPT Genealogia para V1\Árvore - Imagens Organizadas\20135306_MAN_P1_DD00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60232" y="2744222"/>
            <a:ext cx="444937" cy="3247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nodeType="after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par>
                          <p:cTn id="31" fill="hold">
                            <p:stCondLst>
                              <p:cond delay="3500"/>
                            </p:stCondLst>
                            <p:childTnLst>
                              <p:par>
                                <p:cTn id="32" presetID="10" presetClass="entr" presetSubtype="0"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par>
                          <p:cTn id="35" fill="hold">
                            <p:stCondLst>
                              <p:cond delay="4000"/>
                            </p:stCondLst>
                            <p:childTnLst>
                              <p:par>
                                <p:cTn id="36" presetID="10" presetClass="entr" presetSubtype="0"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par>
                          <p:cTn id="39" fill="hold">
                            <p:stCondLst>
                              <p:cond delay="4500"/>
                            </p:stCondLst>
                            <p:childTnLst>
                              <p:par>
                                <p:cTn id="40" presetID="10" presetClass="entr" presetSubtype="0"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par>
                          <p:cTn id="43" fill="hold">
                            <p:stCondLst>
                              <p:cond delay="5000"/>
                            </p:stCondLst>
                            <p:childTnLst>
                              <p:par>
                                <p:cTn id="44" presetID="10" presetClass="entr" presetSubtype="0"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10"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childTnLst>
                          </p:cTn>
                        </p:par>
                        <p:par>
                          <p:cTn id="50" fill="hold">
                            <p:stCondLst>
                              <p:cond delay="5500"/>
                            </p:stCondLst>
                            <p:childTnLst>
                              <p:par>
                                <p:cTn id="51" presetID="10" presetClass="entr" presetSubtype="0"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0" grpId="0"/>
      <p:bldP spid="18" grpId="0"/>
      <p:bldP spid="19" grpId="0"/>
      <p:bldP spid="15" grpId="0"/>
      <p:bldP spid="21"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82"/>
            <a:ext cx="9144000" cy="649224"/>
          </a:xfrm>
          <a:prstGeom prst="rect">
            <a:avLst/>
          </a:prstGeom>
        </p:spPr>
      </p:pic>
      <p:sp>
        <p:nvSpPr>
          <p:cNvPr id="23" name="Rectângulo 22"/>
          <p:cNvSpPr/>
          <p:nvPr/>
        </p:nvSpPr>
        <p:spPr>
          <a:xfrm>
            <a:off x="482505" y="1556792"/>
            <a:ext cx="6337459" cy="1311128"/>
          </a:xfrm>
          <a:prstGeom prst="rect">
            <a:avLst/>
          </a:prstGeom>
          <a:solidFill>
            <a:srgbClr val="9ED4E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wrap="square">
            <a:spAutoFit/>
          </a:bodyPr>
          <a:lstStyle/>
          <a:p>
            <a:pPr marL="342900" lvl="0" indent="-342900" algn="just">
              <a:spcBef>
                <a:spcPct val="20000"/>
              </a:spcBef>
            </a:pPr>
            <a:r>
              <a:rPr lang="pt-PT" sz="1200" b="1" dirty="0">
                <a:solidFill>
                  <a:srgbClr val="00759E"/>
                </a:solidFill>
                <a:latin typeface="Arial" panose="020B0604020202020204" pitchFamily="34" charset="0"/>
                <a:cs typeface="Arial" panose="020B0604020202020204" pitchFamily="34" charset="0"/>
              </a:rPr>
              <a:t>COGNOME</a:t>
            </a:r>
          </a:p>
          <a:p>
            <a:pPr marL="342900" lvl="0" indent="-342900" algn="just">
              <a:spcBef>
                <a:spcPct val="20000"/>
              </a:spcBef>
            </a:pPr>
            <a:endParaRPr lang="pt-PT" sz="1200" b="1" dirty="0">
              <a:solidFill>
                <a:schemeClr val="bg1"/>
              </a:solidFill>
              <a:latin typeface="Arial" panose="020B0604020202020204" pitchFamily="34" charset="0"/>
              <a:cs typeface="Arial" panose="020B0604020202020204" pitchFamily="34" charset="0"/>
            </a:endParaRPr>
          </a:p>
          <a:p>
            <a:pPr algn="just">
              <a:spcBef>
                <a:spcPct val="20000"/>
              </a:spcBef>
            </a:pPr>
            <a:r>
              <a:rPr lang="pt-PT" sz="1200" b="1" dirty="0">
                <a:solidFill>
                  <a:schemeClr val="tx1"/>
                </a:solidFill>
                <a:latin typeface="Arial" panose="020B0604020202020204" pitchFamily="34" charset="0"/>
                <a:cs typeface="Arial" panose="020B0604020202020204" pitchFamily="34" charset="0"/>
              </a:rPr>
              <a:t>D. Carlos I foi cognominado </a:t>
            </a:r>
            <a:r>
              <a:rPr lang="pt-PT" sz="1200" b="1" i="1" dirty="0">
                <a:solidFill>
                  <a:schemeClr val="tx1"/>
                </a:solidFill>
                <a:latin typeface="Arial" panose="020B0604020202020204" pitchFamily="34" charset="0"/>
                <a:cs typeface="Arial" panose="020B0604020202020204" pitchFamily="34" charset="0"/>
              </a:rPr>
              <a:t>o Diplomata </a:t>
            </a:r>
            <a:r>
              <a:rPr lang="pt-PT" sz="1200" b="1" dirty="0">
                <a:solidFill>
                  <a:schemeClr val="tx1"/>
                </a:solidFill>
                <a:latin typeface="Arial" panose="020B0604020202020204" pitchFamily="34" charset="0"/>
                <a:cs typeface="Arial" panose="020B0604020202020204" pitchFamily="34" charset="0"/>
              </a:rPr>
              <a:t>devido aos múltiplos esforços que desenvolveu para dinamizar as relações políticas de Portugal com os outros países. Também foi chamado de  </a:t>
            </a:r>
            <a:r>
              <a:rPr lang="pt-PT" sz="1200" b="1" i="1" dirty="0">
                <a:solidFill>
                  <a:schemeClr val="tx1"/>
                </a:solidFill>
                <a:latin typeface="Arial" panose="020B0604020202020204" pitchFamily="34" charset="0"/>
                <a:cs typeface="Arial" panose="020B0604020202020204" pitchFamily="34" charset="0"/>
              </a:rPr>
              <a:t>o Martirizado</a:t>
            </a:r>
            <a:r>
              <a:rPr lang="pt-PT" sz="1200" b="1" dirty="0">
                <a:solidFill>
                  <a:schemeClr val="tx1"/>
                </a:solidFill>
                <a:latin typeface="Arial" panose="020B0604020202020204" pitchFamily="34" charset="0"/>
                <a:cs typeface="Arial" panose="020B0604020202020204" pitchFamily="34" charset="0"/>
              </a:rPr>
              <a:t> por ter morrido “pela Pátria”. </a:t>
            </a:r>
          </a:p>
          <a:p>
            <a:pPr lvl="0" algn="just">
              <a:spcBef>
                <a:spcPct val="20000"/>
              </a:spcBef>
            </a:pPr>
            <a:endParaRPr lang="pt-PT" sz="1200" b="1" dirty="0">
              <a:solidFill>
                <a:schemeClr val="bg1"/>
              </a:solidFill>
              <a:latin typeface="Arial" panose="020B0604020202020204" pitchFamily="34" charset="0"/>
              <a:cs typeface="Arial" panose="020B0604020202020204" pitchFamily="34" charset="0"/>
            </a:endParaRPr>
          </a:p>
        </p:txBody>
      </p:sp>
      <p:sp>
        <p:nvSpPr>
          <p:cNvPr id="24" name="CaixaDeTexto 23"/>
          <p:cNvSpPr txBox="1"/>
          <p:nvPr/>
        </p:nvSpPr>
        <p:spPr>
          <a:xfrm>
            <a:off x="482504" y="2996952"/>
            <a:ext cx="6337459" cy="2308324"/>
          </a:xfrm>
          <a:prstGeom prst="rect">
            <a:avLst/>
          </a:prstGeom>
          <a:solidFill>
            <a:srgbClr val="FAC966"/>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pt-PT" sz="1200" b="1" dirty="0">
                <a:solidFill>
                  <a:srgbClr val="C00000"/>
                </a:solidFill>
                <a:latin typeface="Arial" panose="020B0604020202020204" pitchFamily="34" charset="0"/>
                <a:cs typeface="Arial" panose="020B0604020202020204" pitchFamily="34" charset="0"/>
              </a:rPr>
              <a:t>ATUAÇÃO / FACTOS</a:t>
            </a:r>
          </a:p>
          <a:p>
            <a:endParaRPr lang="pt-PT" sz="1200" b="1"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Logo no início do reinado confrontou-se com o Ultimato Britânico e todo o descontentamento provocado pela cedência de Portugal às exigências inglesas.</a:t>
            </a: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Procurou defender os território coloniais portugueses pela via diplomática.</a:t>
            </a: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Sofreu  as investidas do Partido Republicano e o progressivo descrédito da monarquia.</a:t>
            </a: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Tomou a decisão de  dissolver o Parlamento (1907), concentrando os poderes no executivo (ministério de João Franco).</a:t>
            </a: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Morreu assassinado por elementos da Carbonária a 1 de fevereiro de 1908. No regicídio foi também morto o príncipe herdeiro, D. Luís Filipe.</a:t>
            </a:r>
          </a:p>
          <a:p>
            <a:pPr marL="285750" indent="-285750">
              <a:buFont typeface="Arial" panose="020B0604020202020204" pitchFamily="34" charset="0"/>
              <a:buChar char="•"/>
            </a:pPr>
            <a:endParaRPr lang="pt-PT" sz="1200" b="1" dirty="0">
              <a:solidFill>
                <a:schemeClr val="tx1"/>
              </a:solidFill>
              <a:latin typeface="Arial" panose="020B0604020202020204" pitchFamily="34" charset="0"/>
              <a:cs typeface="Arial" panose="020B0604020202020204" pitchFamily="34" charset="0"/>
            </a:endParaRPr>
          </a:p>
        </p:txBody>
      </p:sp>
      <p:sp>
        <p:nvSpPr>
          <p:cNvPr id="25" name="CaixaDeTexto 24"/>
          <p:cNvSpPr txBox="1"/>
          <p:nvPr/>
        </p:nvSpPr>
        <p:spPr>
          <a:xfrm>
            <a:off x="482503" y="5469031"/>
            <a:ext cx="6337459" cy="1200329"/>
          </a:xfrm>
          <a:prstGeom prst="rect">
            <a:avLst/>
          </a:prstGeom>
          <a:solidFill>
            <a:srgbClr val="D5781B"/>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buNone/>
            </a:pPr>
            <a:r>
              <a:rPr lang="pt-PT" sz="1200" b="1" dirty="0">
                <a:solidFill>
                  <a:srgbClr val="002060"/>
                </a:solidFill>
                <a:latin typeface="Arial" panose="020B0604020202020204" pitchFamily="34" charset="0"/>
                <a:cs typeface="Arial" panose="020B0604020202020204" pitchFamily="34" charset="0"/>
              </a:rPr>
              <a:t>PECULIARIDADES / CURIOSIDADES</a:t>
            </a:r>
          </a:p>
          <a:p>
            <a:pPr algn="just">
              <a:buNone/>
            </a:pPr>
            <a:endParaRPr lang="pt-PT" sz="1200" b="1" dirty="0">
              <a:solidFill>
                <a:schemeClr val="bg1"/>
              </a:solidFill>
              <a:latin typeface="Arial" panose="020B0604020202020204" pitchFamily="34" charset="0"/>
              <a:cs typeface="Arial" panose="020B0604020202020204" pitchFamily="34" charset="0"/>
            </a:endParaRPr>
          </a:p>
          <a:p>
            <a:pPr algn="just"/>
            <a:r>
              <a:rPr lang="pt-PT" sz="1200" b="1" dirty="0">
                <a:solidFill>
                  <a:schemeClr val="tx1"/>
                </a:solidFill>
                <a:latin typeface="Arial" panose="020B0604020202020204" pitchFamily="34" charset="0"/>
                <a:cs typeface="Arial" panose="020B0604020202020204" pitchFamily="34" charset="0"/>
              </a:rPr>
              <a:t>Além de artista notável, foi um apaixonado pela agricultura e um homem de ciência. Foi também pioneiro, a nível europeu, nos estudos oceanográficos,  tendo criado o Aquário Vasco da Gama.</a:t>
            </a:r>
          </a:p>
          <a:p>
            <a:pPr algn="just"/>
            <a:endParaRPr lang="pt-PT" sz="1200" b="1" dirty="0">
              <a:solidFill>
                <a:schemeClr val="bg1"/>
              </a:solidFill>
              <a:latin typeface="Arial" panose="020B0604020202020204" pitchFamily="34" charset="0"/>
              <a:cs typeface="Arial" panose="020B0604020202020204" pitchFamily="34" charset="0"/>
            </a:endParaRPr>
          </a:p>
        </p:txBody>
      </p:sp>
      <p:sp>
        <p:nvSpPr>
          <p:cNvPr id="26" name="Right Arrow 10">
            <a:hlinkClick r:id="rId4" action="ppaction://hlinksldjump"/>
          </p:cNvPr>
          <p:cNvSpPr/>
          <p:nvPr/>
        </p:nvSpPr>
        <p:spPr>
          <a:xfrm>
            <a:off x="7853272" y="6165304"/>
            <a:ext cx="1039208" cy="603444"/>
          </a:xfrm>
          <a:prstGeom prst="rightArrow">
            <a:avLst/>
          </a:prstGeom>
          <a:solidFill>
            <a:srgbClr val="008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bg1"/>
                </a:solidFill>
                <a:latin typeface="Arial" panose="020B0604020202020204" pitchFamily="34" charset="0"/>
                <a:cs typeface="Arial" panose="020B0604020202020204" pitchFamily="34" charset="0"/>
              </a:rPr>
              <a:t>VOLTAR</a:t>
            </a:r>
          </a:p>
        </p:txBody>
      </p:sp>
      <p:grpSp>
        <p:nvGrpSpPr>
          <p:cNvPr id="8" name="Group 7"/>
          <p:cNvGrpSpPr/>
          <p:nvPr/>
        </p:nvGrpSpPr>
        <p:grpSpPr>
          <a:xfrm>
            <a:off x="5436096" y="4871064"/>
            <a:ext cx="224265" cy="224265"/>
            <a:chOff x="1660508" y="1280302"/>
            <a:chExt cx="224265" cy="224265"/>
          </a:xfrm>
        </p:grpSpPr>
        <p:sp>
          <p:nvSpPr>
            <p:cNvPr id="9" name="Oval 8"/>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pixel_hand.png">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grpSp>
        <p:nvGrpSpPr>
          <p:cNvPr id="13" name="Group 12"/>
          <p:cNvGrpSpPr/>
          <p:nvPr/>
        </p:nvGrpSpPr>
        <p:grpSpPr>
          <a:xfrm>
            <a:off x="2483768" y="6321374"/>
            <a:ext cx="224265" cy="224265"/>
            <a:chOff x="1660508" y="1280302"/>
            <a:chExt cx="224265" cy="224265"/>
          </a:xfrm>
        </p:grpSpPr>
        <p:sp>
          <p:nvSpPr>
            <p:cNvPr id="14" name="Oval 13"/>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pixel_hand.png">
              <a:hlinkClick r:id="rId7"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grpSp>
        <p:nvGrpSpPr>
          <p:cNvPr id="3" name="Grupo 2"/>
          <p:cNvGrpSpPr/>
          <p:nvPr/>
        </p:nvGrpSpPr>
        <p:grpSpPr>
          <a:xfrm>
            <a:off x="7135420" y="1572173"/>
            <a:ext cx="1630855" cy="3686360"/>
            <a:chOff x="7135420" y="1572173"/>
            <a:chExt cx="1630855" cy="3686360"/>
          </a:xfrm>
        </p:grpSpPr>
        <p:sp>
          <p:nvSpPr>
            <p:cNvPr id="29" name="Retângulo 3"/>
            <p:cNvSpPr/>
            <p:nvPr/>
          </p:nvSpPr>
          <p:spPr>
            <a:xfrm>
              <a:off x="7135420" y="4950756"/>
              <a:ext cx="1630855" cy="307777"/>
            </a:xfrm>
            <a:prstGeom prst="rect">
              <a:avLst/>
            </a:prstGeom>
          </p:spPr>
          <p:txBody>
            <a:bodyPr wrap="square">
              <a:spAutoFit/>
            </a:bodyPr>
            <a:lstStyle/>
            <a:p>
              <a:pPr marL="342900" lvl="0" indent="-342900" algn="ctr">
                <a:spcBef>
                  <a:spcPct val="20000"/>
                </a:spcBef>
                <a:defRPr/>
              </a:pPr>
              <a:r>
                <a:rPr lang="pt-PT" sz="1400" b="1" dirty="0">
                  <a:solidFill>
                    <a:srgbClr val="00759E"/>
                  </a:solidFill>
                  <a:latin typeface="+mj-lt"/>
                  <a:cs typeface="Arial" panose="020B0604020202020204" pitchFamily="34" charset="0"/>
                </a:rPr>
                <a:t>D. Carlos I</a:t>
              </a:r>
            </a:p>
          </p:txBody>
        </p:sp>
        <p:pic>
          <p:nvPicPr>
            <p:cNvPr id="9218" name="Picture 2" descr="C:\Users\JOAO\Desktop\PPT Genealogia para V1\Árvore - Imagens Organizadas\20135306_MAN_P1_F02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64288" y="1572173"/>
              <a:ext cx="1601987" cy="3355371"/>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ângulo 4"/>
          <p:cNvSpPr/>
          <p:nvPr/>
        </p:nvSpPr>
        <p:spPr>
          <a:xfrm>
            <a:off x="4421164" y="2221701"/>
            <a:ext cx="4183284" cy="2431435"/>
          </a:xfrm>
          <a:prstGeom prst="rect">
            <a:avLst/>
          </a:prstGeom>
          <a:solidFill>
            <a:srgbClr val="FFC000"/>
          </a:solidFill>
        </p:spPr>
        <p:txBody>
          <a:bodyPr wrap="square">
            <a:spAutoFit/>
          </a:bodyPr>
          <a:lstStyle/>
          <a:p>
            <a:pPr indent="361950" algn="just"/>
            <a:r>
              <a:rPr lang="pt-PT" sz="1200" i="1" dirty="0">
                <a:latin typeface="Arial" panose="020B0604020202020204" pitchFamily="34" charset="0"/>
                <a:cs typeface="Arial" panose="020B0604020202020204" pitchFamily="34" charset="0"/>
              </a:rPr>
              <a:t>«Tu julgas que eu ignoro o perigo em que ando? No estado de excitação em que se acham os ânimos, qualquer dia matam-me à esquina de uma rua. Mas, que queres tu que eu faça? Se me metesse em casa, se não saísse, provocaria um grande descalabro. Seria a bancarrota. E que ideia fariam de mim os estrangeiros, se vissem o rei impedido de sair? Seria o descrédito. Eu, fazendo o que faço, mostro que há sossego no País e que têm respeito pela minha pessoa. Cumpro o meu dever. Os outros que cumpram o seu.»</a:t>
            </a:r>
          </a:p>
          <a:p>
            <a:pPr algn="just"/>
            <a:endParaRPr lang="pt-PT" sz="1200" i="1" dirty="0">
              <a:latin typeface="Arial" panose="020B0604020202020204" pitchFamily="34" charset="0"/>
              <a:cs typeface="Arial" panose="020B0604020202020204" pitchFamily="34" charset="0"/>
            </a:endParaRPr>
          </a:p>
          <a:p>
            <a:pPr algn="just"/>
            <a:r>
              <a:rPr lang="pt-PT" sz="1000" i="1" dirty="0">
                <a:cs typeface="Arial" panose="020B0604020202020204" pitchFamily="34" charset="0"/>
              </a:rPr>
              <a:t>(Desabafo do rei D. Carlos ao seu ajudante de campo, tenente-coronel José Lobo de Vasconcelos, meses antes de morrer)</a:t>
            </a:r>
          </a:p>
        </p:txBody>
      </p:sp>
      <p:pic>
        <p:nvPicPr>
          <p:cNvPr id="5734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60724" y="1014007"/>
            <a:ext cx="3607220" cy="5310120"/>
          </a:xfrm>
          <a:prstGeom prst="rect">
            <a:avLst/>
          </a:prstGeom>
          <a:noFill/>
        </p:spPr>
      </p:pic>
      <p:sp>
        <p:nvSpPr>
          <p:cNvPr id="6" name="CaixaDeTexto 5"/>
          <p:cNvSpPr txBox="1"/>
          <p:nvPr/>
        </p:nvSpPr>
        <p:spPr>
          <a:xfrm>
            <a:off x="444594" y="6343915"/>
            <a:ext cx="3555636" cy="246221"/>
          </a:xfrm>
          <a:prstGeom prst="rect">
            <a:avLst/>
          </a:prstGeom>
          <a:noFill/>
        </p:spPr>
        <p:txBody>
          <a:bodyPr wrap="square" rtlCol="0">
            <a:spAutoFit/>
          </a:bodyPr>
          <a:lstStyle/>
          <a:p>
            <a:r>
              <a:rPr lang="pt-PT" sz="1000" dirty="0">
                <a:cs typeface="Times New Roman" pitchFamily="18" charset="0"/>
              </a:rPr>
              <a:t>Relato do regicídio na imprensa estrangeira</a:t>
            </a:r>
          </a:p>
        </p:txBody>
      </p:sp>
      <p:pic>
        <p:nvPicPr>
          <p:cNvPr id="9"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282"/>
            <a:ext cx="9144000" cy="649224"/>
          </a:xfrm>
          <a:prstGeom prst="rect">
            <a:avLst/>
          </a:prstGeom>
        </p:spPr>
      </p:pic>
      <p:sp>
        <p:nvSpPr>
          <p:cNvPr id="8" name="Right Arrow 10">
            <a:hlinkClick r:id="rId7" action="ppaction://hlinksldjump"/>
          </p:cNvPr>
          <p:cNvSpPr/>
          <p:nvPr/>
        </p:nvSpPr>
        <p:spPr>
          <a:xfrm>
            <a:off x="7853272" y="6165304"/>
            <a:ext cx="1039208" cy="603444"/>
          </a:xfrm>
          <a:prstGeom prst="rightArrow">
            <a:avLst/>
          </a:prstGeom>
          <a:solidFill>
            <a:srgbClr val="008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bg1"/>
                </a:solidFill>
                <a:latin typeface="Arial" panose="020B0604020202020204" pitchFamily="34" charset="0"/>
                <a:cs typeface="Arial" panose="020B0604020202020204" pitchFamily="34" charset="0"/>
              </a:rPr>
              <a:t>VOLTAR</a:t>
            </a:r>
          </a:p>
        </p:txBody>
      </p:sp>
      <p:pic>
        <p:nvPicPr>
          <p:cNvPr id="2" name="NTEHA11EMA_loc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468544" y="284618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nodeType="afterEffect">
                                  <p:stCondLst>
                                    <p:cond delay="0"/>
                                  </p:stCondLst>
                                  <p:childTnLst>
                                    <p:set>
                                      <p:cBhvr>
                                        <p:cTn id="6" dur="1" fill="hold">
                                          <p:stCondLst>
                                            <p:cond delay="0"/>
                                          </p:stCondLst>
                                        </p:cTn>
                                        <p:tgtEl>
                                          <p:spTgt spid="57346"/>
                                        </p:tgtEl>
                                        <p:attrNameLst>
                                          <p:attrName>style.visibility</p:attrName>
                                        </p:attrNameLst>
                                      </p:cBhvr>
                                      <p:to>
                                        <p:strVal val="visible"/>
                                      </p:to>
                                    </p:set>
                                    <p:animEffect transition="in" filter="fade">
                                      <p:cBhvr>
                                        <p:cTn id="7" dur="500"/>
                                        <p:tgtEl>
                                          <p:spTgt spid="5734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 presetClass="mediacall" presetSubtype="0" fill="hold" nodeType="withEffect">
                                  <p:stCondLst>
                                    <p:cond delay="0"/>
                                  </p:stCondLst>
                                  <p:childTnLst>
                                    <p:cmd type="call" cmd="playFrom(0.0)">
                                      <p:cBhvr>
                                        <p:cTn id="21" dur="348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5" grpId="0" animBg="1"/>
      <p:bldP spid="6" grpId="0"/>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8" name="Picture 4" descr="http://ebicuba.drealentejo.pt/ebicuba/jornal/jornal08/fotos-personalidades/carlos-rei/cabo_da_roca.jpg"/>
          <p:cNvPicPr>
            <a:picLocks noChangeAspect="1" noChangeArrowheads="1"/>
          </p:cNvPicPr>
          <p:nvPr/>
        </p:nvPicPr>
        <p:blipFill>
          <a:blip r:embed="rId3" cstate="print"/>
          <a:srcRect/>
          <a:stretch>
            <a:fillRect/>
          </a:stretch>
        </p:blipFill>
        <p:spPr bwMode="auto">
          <a:xfrm>
            <a:off x="512560" y="764705"/>
            <a:ext cx="6823455" cy="4608512"/>
          </a:xfrm>
          <a:prstGeom prst="rect">
            <a:avLst/>
          </a:prstGeom>
          <a:noFill/>
        </p:spPr>
      </p:pic>
      <p:sp>
        <p:nvSpPr>
          <p:cNvPr id="7" name="Rectângulo 6"/>
          <p:cNvSpPr/>
          <p:nvPr/>
        </p:nvSpPr>
        <p:spPr>
          <a:xfrm>
            <a:off x="512560" y="5942351"/>
            <a:ext cx="6840760" cy="646331"/>
          </a:xfrm>
          <a:prstGeom prst="rect">
            <a:avLst/>
          </a:prstGeom>
          <a:solidFill>
            <a:srgbClr val="D5781B"/>
          </a:solidFill>
        </p:spPr>
        <p:txBody>
          <a:bodyPr wrap="square">
            <a:spAutoFit/>
          </a:bodyPr>
          <a:lstStyle/>
          <a:p>
            <a:pPr algn="just"/>
            <a:r>
              <a:rPr lang="pt-PT" sz="1200" b="1" dirty="0">
                <a:latin typeface="Arial" panose="020B0604020202020204" pitchFamily="34" charset="0"/>
                <a:cs typeface="Arial" panose="020B0604020202020204" pitchFamily="34" charset="0"/>
              </a:rPr>
              <a:t>O rei D. Carlos era apaixonado pela oceanografia, fotografia, desenho, pintura e outras manifestações de carácter cultural e científico.</a:t>
            </a:r>
          </a:p>
          <a:p>
            <a:pPr algn="just"/>
            <a:r>
              <a:rPr lang="pt-PT" sz="1200" b="1" dirty="0">
                <a:latin typeface="Arial" panose="020B0604020202020204" pitchFamily="34" charset="0"/>
                <a:cs typeface="Arial" panose="020B0604020202020204" pitchFamily="34" charset="0"/>
              </a:rPr>
              <a:t>Na pintura  teve como mestre o aguarelista Henrique Casanova, mestre da Casa Real. </a:t>
            </a:r>
          </a:p>
        </p:txBody>
      </p:sp>
      <p:sp>
        <p:nvSpPr>
          <p:cNvPr id="5" name="Rectângulo 4"/>
          <p:cNvSpPr/>
          <p:nvPr/>
        </p:nvSpPr>
        <p:spPr>
          <a:xfrm>
            <a:off x="488950" y="5473754"/>
            <a:ext cx="6408712" cy="400110"/>
          </a:xfrm>
          <a:prstGeom prst="rect">
            <a:avLst/>
          </a:prstGeom>
        </p:spPr>
        <p:txBody>
          <a:bodyPr wrap="square">
            <a:spAutoFit/>
          </a:bodyPr>
          <a:lstStyle/>
          <a:p>
            <a:r>
              <a:rPr lang="pt-PT" sz="1000" b="1" dirty="0"/>
              <a:t>D. Carlos, </a:t>
            </a:r>
            <a:r>
              <a:rPr lang="pt-PT" sz="1000" b="1" i="1" dirty="0"/>
              <a:t>Farol da Guia</a:t>
            </a:r>
            <a:r>
              <a:rPr lang="pt-PT" sz="1000" b="1" dirty="0"/>
              <a:t>, 1900</a:t>
            </a:r>
            <a:r>
              <a:rPr lang="pt-PT" sz="1000" dirty="0"/>
              <a:t>. Aguarela s/ papel. 35,5 x 39,2 cm. Coleção particular. </a:t>
            </a:r>
            <a:br>
              <a:rPr lang="pt-PT" sz="1000" dirty="0"/>
            </a:br>
            <a:r>
              <a:rPr lang="pt-PT" sz="1000" dirty="0"/>
              <a:t>Foto: Pedro Aboim Borges</a:t>
            </a:r>
          </a:p>
        </p:txBody>
      </p:sp>
      <p:pic>
        <p:nvPicPr>
          <p:cNvPr id="9"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82"/>
            <a:ext cx="9144000" cy="649224"/>
          </a:xfrm>
          <a:prstGeom prst="rect">
            <a:avLst/>
          </a:prstGeom>
        </p:spPr>
      </p:pic>
      <p:sp>
        <p:nvSpPr>
          <p:cNvPr id="8" name="Right Arrow 10">
            <a:hlinkClick r:id="rId5" action="ppaction://hlinksldjump"/>
          </p:cNvPr>
          <p:cNvSpPr/>
          <p:nvPr/>
        </p:nvSpPr>
        <p:spPr>
          <a:xfrm>
            <a:off x="7853272" y="6093296"/>
            <a:ext cx="1039208" cy="603444"/>
          </a:xfrm>
          <a:prstGeom prst="rightArrow">
            <a:avLst/>
          </a:prstGeom>
          <a:solidFill>
            <a:srgbClr val="008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bg1"/>
                </a:solidFill>
                <a:latin typeface="Arial" panose="020B0604020202020204" pitchFamily="34" charset="0"/>
                <a:cs typeface="Arial" panose="020B0604020202020204" pitchFamily="34" charset="0"/>
              </a:rPr>
              <a:t>VOLTAR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5796136" y="6164222"/>
            <a:ext cx="983550" cy="246221"/>
          </a:xfrm>
          <a:prstGeom prst="rect">
            <a:avLst/>
          </a:prstGeom>
          <a:noFill/>
        </p:spPr>
        <p:txBody>
          <a:bodyPr wrap="square" rtlCol="0">
            <a:spAutoFit/>
          </a:bodyPr>
          <a:lstStyle/>
          <a:p>
            <a:pPr algn="ctr"/>
            <a:r>
              <a:rPr lang="pt-PT" sz="1000" b="1" dirty="0">
                <a:solidFill>
                  <a:srgbClr val="00759E"/>
                </a:solidFill>
              </a:rPr>
              <a:t>D. Luís Filipe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82"/>
            <a:ext cx="9144000" cy="649224"/>
          </a:xfrm>
          <a:prstGeom prst="rect">
            <a:avLst/>
          </a:prstGeom>
        </p:spPr>
      </p:pic>
      <p:pic>
        <p:nvPicPr>
          <p:cNvPr id="13" name="Picture 8" descr="C:\Users\JOAO\Desktop\PPT Genealogia para V1\Árvore - Imagens Organizadas\F015.jp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568" y="2143544"/>
            <a:ext cx="661571" cy="7863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JOAO\Desktop\PPT Genealogia para V1\Árvore - Imagens Organizadas\F017.jp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24101" y="2196982"/>
            <a:ext cx="619907" cy="772952"/>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JOAO\Desktop\PPT Genealogia para V1\Árvore - Imagens Organizadas\F014.jpg">
            <a:hlinkClick r:id="rId4"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28899" y="2152412"/>
            <a:ext cx="608678" cy="76861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JOAO\Desktop\PPT Genealogia para V1\Árvore - Imagens Organizadas\F018.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1403" y="3560555"/>
            <a:ext cx="612245" cy="769383"/>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JOAO\Desktop\PPT Genealogia para V1\Árvore - Imagens Organizadas\F019.png">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37191" y="3560555"/>
            <a:ext cx="662601" cy="7693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sers\JOAO\Desktop\PPT Genealogia para V1\Árvore - Imagens Organizadas\F020.jpg">
            <a:hlinkClick r:id="rId10"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516472" y="3560555"/>
            <a:ext cx="551472" cy="769383"/>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C:\Users\JOAO\Desktop\PPT1_IMAGENS\20135306_MAN_P1_F021.jpg">
            <a:hlinkClick r:id="rId13" action="ppaction://hlinksldjump"/>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333299" y="1913278"/>
            <a:ext cx="351865" cy="7493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Users\JOAO\Desktop\PPT Genealogia para V1\Árvore - Imagens Organizadas\F022.jpg">
            <a:hlinkClick r:id="rId13" action="ppaction://hlinksldjump"/>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087141" y="1871007"/>
            <a:ext cx="521130" cy="749300"/>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C:\Users\JOAO\Desktop\PPT Genealogia para V1\Árvore - Imagens Organizadas\F023.jpg">
            <a:hlinkClick r:id="rId16" action="ppaction://hlinksldjump"/>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831131" y="1901325"/>
            <a:ext cx="529649" cy="74013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Users\JOAO\Desktop\PPT1_IMAGENS\20135306_MAN_P1_F024.jpg">
            <a:hlinkClick r:id="rId18" action="ppaction://hlinksldjump"/>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216249" y="3573016"/>
            <a:ext cx="367334" cy="769383"/>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C:\Users\JOAO\Desktop\PPT Genealogia para V1\Árvore - Imagens Organizadas\F025.jpg">
            <a:hlinkClick r:id="rId18" action="ppaction://hlinksldjump"/>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367516" y="3573016"/>
            <a:ext cx="565011" cy="75478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C:\Users\JOAO\Desktop\PPT Genealogia para V1\Árvore - Imagens Organizadas\F026.jpg">
            <a:hlinkClick r:id="rId21" action="ppaction://hlinksldjump"/>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191299" y="5395937"/>
            <a:ext cx="708946" cy="768285"/>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C:\Users\JOAO\Desktop\PPT1_IMAGENS\20135306_MAN_P1_F027.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061204" y="5409693"/>
            <a:ext cx="443965" cy="769914"/>
          </a:xfrm>
          <a:prstGeom prst="rect">
            <a:avLst/>
          </a:prstGeom>
          <a:noFill/>
          <a:extLst>
            <a:ext uri="{909E8E84-426E-40DD-AFC4-6F175D3DCCD1}">
              <a14:hiddenFill xmlns:a14="http://schemas.microsoft.com/office/drawing/2010/main">
                <a:solidFill>
                  <a:srgbClr val="FFFFFF"/>
                </a:solidFill>
              </a14:hiddenFill>
            </a:ext>
          </a:extLst>
        </p:spPr>
      </p:pic>
      <p:sp>
        <p:nvSpPr>
          <p:cNvPr id="35" name="Retângulo 3"/>
          <p:cNvSpPr/>
          <p:nvPr/>
        </p:nvSpPr>
        <p:spPr>
          <a:xfrm>
            <a:off x="1639161" y="1556003"/>
            <a:ext cx="1708703" cy="430887"/>
          </a:xfrm>
          <a:prstGeom prst="rect">
            <a:avLst/>
          </a:prstGeom>
        </p:spPr>
        <p:txBody>
          <a:bodyPr wrap="square">
            <a:spAutoFit/>
          </a:bodyPr>
          <a:lstStyle/>
          <a:p>
            <a:pPr marL="342900" lvl="0" indent="-342900" algn="ctr">
              <a:spcBef>
                <a:spcPct val="20000"/>
              </a:spcBef>
              <a:defRPr/>
            </a:pPr>
            <a:r>
              <a:rPr lang="pt-PT" sz="1000" b="1" dirty="0">
                <a:solidFill>
                  <a:srgbClr val="00759E"/>
                </a:solidFill>
                <a:latin typeface="+mj-lt"/>
                <a:cs typeface="Arial" panose="020B0604020202020204" pitchFamily="34" charset="0"/>
              </a:rPr>
              <a:t>D. João VI</a:t>
            </a:r>
          </a:p>
          <a:p>
            <a:pPr marL="342900" lvl="0" indent="-342900" algn="ctr">
              <a:spcBef>
                <a:spcPct val="20000"/>
              </a:spcBef>
              <a:defRPr/>
            </a:pPr>
            <a:r>
              <a:rPr lang="pt-PT" sz="1000" b="1" dirty="0">
                <a:solidFill>
                  <a:srgbClr val="00759E"/>
                </a:solidFill>
                <a:latin typeface="+mj-lt"/>
                <a:cs typeface="Arial" panose="020B0604020202020204" pitchFamily="34" charset="0"/>
              </a:rPr>
              <a:t> – </a:t>
            </a:r>
            <a:r>
              <a:rPr lang="pt-PT" sz="1000" b="1" i="1" dirty="0">
                <a:solidFill>
                  <a:srgbClr val="00759E"/>
                </a:solidFill>
                <a:latin typeface="+mj-lt"/>
                <a:cs typeface="Arial" panose="020B0604020202020204" pitchFamily="34" charset="0"/>
              </a:rPr>
              <a:t>o Clemente </a:t>
            </a:r>
          </a:p>
        </p:txBody>
      </p:sp>
      <p:pic>
        <p:nvPicPr>
          <p:cNvPr id="36" name="Picture 6" descr="C:\Users\JOAO\Desktop\PPT Genealogia para V1\Árvore - Imagens Organizadas\F012.jpg">
            <a:hlinkClick r:id="rId24" action="ppaction://hlinksldjump"/>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195736" y="764546"/>
            <a:ext cx="622723" cy="76638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JOAO\Desktop\PPT Genealogia para V1\Árvore - Imagens Organizadas\F013.jpg">
            <a:hlinkClick r:id="rId24" action="ppaction://hlinksldjump"/>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898579" y="762754"/>
            <a:ext cx="596142" cy="768175"/>
          </a:xfrm>
          <a:prstGeom prst="rect">
            <a:avLst/>
          </a:prstGeom>
          <a:noFill/>
          <a:extLst>
            <a:ext uri="{909E8E84-426E-40DD-AFC4-6F175D3DCCD1}">
              <a14:hiddenFill xmlns:a14="http://schemas.microsoft.com/office/drawing/2010/main">
                <a:solidFill>
                  <a:srgbClr val="FFFFFF"/>
                </a:solidFill>
              </a14:hiddenFill>
            </a:ext>
          </a:extLst>
        </p:spPr>
      </p:pic>
      <p:sp>
        <p:nvSpPr>
          <p:cNvPr id="38" name="Retângulo 3"/>
          <p:cNvSpPr/>
          <p:nvPr/>
        </p:nvSpPr>
        <p:spPr>
          <a:xfrm>
            <a:off x="3380273" y="1554842"/>
            <a:ext cx="1708703" cy="246221"/>
          </a:xfrm>
          <a:prstGeom prst="rect">
            <a:avLst/>
          </a:prstGeom>
        </p:spPr>
        <p:txBody>
          <a:bodyPr wrap="square">
            <a:spAutoFit/>
          </a:bodyPr>
          <a:lstStyle/>
          <a:p>
            <a:pPr marL="342900" lvl="0" indent="-342900" algn="ctr">
              <a:spcBef>
                <a:spcPct val="20000"/>
              </a:spcBef>
              <a:defRPr/>
            </a:pPr>
            <a:r>
              <a:rPr lang="pt-PT" sz="1000" b="1" dirty="0">
                <a:solidFill>
                  <a:srgbClr val="00759E"/>
                </a:solidFill>
                <a:latin typeface="+mj-lt"/>
                <a:cs typeface="Arial" panose="020B0604020202020204" pitchFamily="34" charset="0"/>
              </a:rPr>
              <a:t>D. Carlota Joaquina</a:t>
            </a:r>
            <a:endParaRPr lang="pt-PT" sz="1000" b="1" i="1" dirty="0">
              <a:solidFill>
                <a:srgbClr val="00759E"/>
              </a:solidFill>
              <a:latin typeface="+mj-lt"/>
              <a:cs typeface="Arial" panose="020B0604020202020204" pitchFamily="34" charset="0"/>
            </a:endParaRPr>
          </a:p>
        </p:txBody>
      </p:sp>
      <p:cxnSp>
        <p:nvCxnSpPr>
          <p:cNvPr id="39" name="Conexão recta 38"/>
          <p:cNvCxnSpPr>
            <a:endCxn id="41" idx="1"/>
          </p:cNvCxnSpPr>
          <p:nvPr/>
        </p:nvCxnSpPr>
        <p:spPr>
          <a:xfrm>
            <a:off x="2890467" y="1147737"/>
            <a:ext cx="2805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 name="Conexão recta 39"/>
          <p:cNvCxnSpPr/>
          <p:nvPr/>
        </p:nvCxnSpPr>
        <p:spPr>
          <a:xfrm>
            <a:off x="3546001" y="1145788"/>
            <a:ext cx="28057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1" name="Picture 2" descr="C:\Users\JOAO\Desktop\PPT Genealogia para V1\Árvore - Imagens Organizadas\20135306_MAN_P1_DD001.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171037" y="1026892"/>
            <a:ext cx="331149" cy="241690"/>
          </a:xfrm>
          <a:prstGeom prst="rect">
            <a:avLst/>
          </a:prstGeom>
          <a:noFill/>
          <a:extLst>
            <a:ext uri="{909E8E84-426E-40DD-AFC4-6F175D3DCCD1}">
              <a14:hiddenFill xmlns:a14="http://schemas.microsoft.com/office/drawing/2010/main">
                <a:solidFill>
                  <a:srgbClr val="FFFFFF"/>
                </a:solidFill>
              </a14:hiddenFill>
            </a:ext>
          </a:extLst>
        </p:spPr>
      </p:pic>
      <p:cxnSp>
        <p:nvCxnSpPr>
          <p:cNvPr id="42" name="Conexão recta 41"/>
          <p:cNvCxnSpPr/>
          <p:nvPr/>
        </p:nvCxnSpPr>
        <p:spPr>
          <a:xfrm>
            <a:off x="3365902" y="1268760"/>
            <a:ext cx="0" cy="69039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 name="Conexão recta 42"/>
          <p:cNvCxnSpPr/>
          <p:nvPr/>
        </p:nvCxnSpPr>
        <p:spPr>
          <a:xfrm>
            <a:off x="2455824" y="1959159"/>
            <a:ext cx="183997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4" name="Conexão recta unidireccional 43"/>
          <p:cNvCxnSpPr/>
          <p:nvPr/>
        </p:nvCxnSpPr>
        <p:spPr>
          <a:xfrm>
            <a:off x="2460336" y="1959159"/>
            <a:ext cx="0" cy="19248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45" name="Conexão recta unidireccional 44"/>
          <p:cNvCxnSpPr/>
          <p:nvPr/>
        </p:nvCxnSpPr>
        <p:spPr>
          <a:xfrm>
            <a:off x="4283968" y="1959159"/>
            <a:ext cx="0" cy="21602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pSp>
        <p:nvGrpSpPr>
          <p:cNvPr id="33" name="Grupo 32"/>
          <p:cNvGrpSpPr/>
          <p:nvPr/>
        </p:nvGrpSpPr>
        <p:grpSpPr>
          <a:xfrm>
            <a:off x="1403648" y="2420888"/>
            <a:ext cx="648072" cy="241690"/>
            <a:chOff x="1403648" y="2420888"/>
            <a:chExt cx="648072" cy="241690"/>
          </a:xfrm>
        </p:grpSpPr>
        <p:cxnSp>
          <p:nvCxnSpPr>
            <p:cNvPr id="49" name="Conexão recta 48"/>
            <p:cNvCxnSpPr/>
            <p:nvPr/>
          </p:nvCxnSpPr>
          <p:spPr>
            <a:xfrm>
              <a:off x="1900849" y="2539784"/>
              <a:ext cx="150871"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50" name="Picture 2" descr="C:\Users\JOAO\Desktop\PPT Genealogia para V1\Árvore - Imagens Organizadas\20135306_MAN_P1_DD001.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576555" y="2420888"/>
              <a:ext cx="331149" cy="241690"/>
            </a:xfrm>
            <a:prstGeom prst="rect">
              <a:avLst/>
            </a:prstGeom>
            <a:noFill/>
            <a:extLst>
              <a:ext uri="{909E8E84-426E-40DD-AFC4-6F175D3DCCD1}">
                <a14:hiddenFill xmlns:a14="http://schemas.microsoft.com/office/drawing/2010/main">
                  <a:solidFill>
                    <a:srgbClr val="FFFFFF"/>
                  </a:solidFill>
                </a14:hiddenFill>
              </a:ext>
            </a:extLst>
          </p:spPr>
        </p:pic>
        <p:cxnSp>
          <p:nvCxnSpPr>
            <p:cNvPr id="53" name="Conexão recta 52"/>
            <p:cNvCxnSpPr/>
            <p:nvPr/>
          </p:nvCxnSpPr>
          <p:spPr>
            <a:xfrm>
              <a:off x="1403648" y="2539098"/>
              <a:ext cx="150871"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56" name="CaixaDeTexto 55"/>
          <p:cNvSpPr txBox="1"/>
          <p:nvPr/>
        </p:nvSpPr>
        <p:spPr>
          <a:xfrm>
            <a:off x="222629" y="2953356"/>
            <a:ext cx="1541059" cy="246221"/>
          </a:xfrm>
          <a:prstGeom prst="rect">
            <a:avLst/>
          </a:prstGeom>
          <a:noFill/>
        </p:spPr>
        <p:txBody>
          <a:bodyPr wrap="square" rtlCol="0">
            <a:spAutoFit/>
          </a:bodyPr>
          <a:lstStyle/>
          <a:p>
            <a:pPr algn="ctr"/>
            <a:r>
              <a:rPr lang="pt-PT" sz="1000" b="1" dirty="0">
                <a:solidFill>
                  <a:srgbClr val="00759E"/>
                </a:solidFill>
              </a:rPr>
              <a:t>D. Leopoldina de Áustria</a:t>
            </a:r>
          </a:p>
        </p:txBody>
      </p:sp>
      <p:sp>
        <p:nvSpPr>
          <p:cNvPr id="58" name="CaixaDeTexto 57"/>
          <p:cNvSpPr txBox="1"/>
          <p:nvPr/>
        </p:nvSpPr>
        <p:spPr>
          <a:xfrm>
            <a:off x="1619672" y="2924944"/>
            <a:ext cx="1368152" cy="400110"/>
          </a:xfrm>
          <a:prstGeom prst="rect">
            <a:avLst/>
          </a:prstGeom>
          <a:noFill/>
        </p:spPr>
        <p:txBody>
          <a:bodyPr wrap="square" rtlCol="0">
            <a:spAutoFit/>
          </a:bodyPr>
          <a:lstStyle/>
          <a:p>
            <a:pPr algn="ctr"/>
            <a:r>
              <a:rPr lang="pt-PT" sz="1000" b="1" dirty="0">
                <a:solidFill>
                  <a:srgbClr val="00759E"/>
                </a:solidFill>
              </a:rPr>
              <a:t>D. Pedro IV </a:t>
            </a:r>
          </a:p>
          <a:p>
            <a:pPr algn="ctr"/>
            <a:r>
              <a:rPr lang="pt-PT" sz="1000" b="1" dirty="0">
                <a:solidFill>
                  <a:srgbClr val="00759E"/>
                </a:solidFill>
              </a:rPr>
              <a:t>– </a:t>
            </a:r>
            <a:r>
              <a:rPr lang="pt-PT" sz="1000" b="1" i="1" dirty="0">
                <a:solidFill>
                  <a:srgbClr val="00759E"/>
                </a:solidFill>
              </a:rPr>
              <a:t>o Rei Soldado</a:t>
            </a:r>
            <a:endParaRPr lang="pt-PT" sz="1000" b="1" dirty="0">
              <a:solidFill>
                <a:srgbClr val="00759E"/>
              </a:solidFill>
            </a:endParaRPr>
          </a:p>
        </p:txBody>
      </p:sp>
      <p:sp>
        <p:nvSpPr>
          <p:cNvPr id="59" name="CaixaDeTexto 58"/>
          <p:cNvSpPr txBox="1"/>
          <p:nvPr/>
        </p:nvSpPr>
        <p:spPr>
          <a:xfrm>
            <a:off x="1835696" y="4325034"/>
            <a:ext cx="993533" cy="400110"/>
          </a:xfrm>
          <a:prstGeom prst="rect">
            <a:avLst/>
          </a:prstGeom>
          <a:noFill/>
        </p:spPr>
        <p:txBody>
          <a:bodyPr wrap="square" rtlCol="0">
            <a:spAutoFit/>
          </a:bodyPr>
          <a:lstStyle/>
          <a:p>
            <a:pPr algn="ctr"/>
            <a:r>
              <a:rPr lang="pt-PT" sz="1000" b="1" dirty="0">
                <a:solidFill>
                  <a:srgbClr val="00759E"/>
                </a:solidFill>
              </a:rPr>
              <a:t>D. Maria II </a:t>
            </a:r>
          </a:p>
          <a:p>
            <a:pPr algn="ctr"/>
            <a:r>
              <a:rPr lang="pt-PT" sz="1000" b="1" dirty="0">
                <a:solidFill>
                  <a:srgbClr val="00759E"/>
                </a:solidFill>
              </a:rPr>
              <a:t>– </a:t>
            </a:r>
            <a:r>
              <a:rPr lang="pt-PT" sz="1000" b="1" i="1" dirty="0">
                <a:solidFill>
                  <a:srgbClr val="00759E"/>
                </a:solidFill>
              </a:rPr>
              <a:t>a Educadora</a:t>
            </a:r>
            <a:endParaRPr lang="pt-PT" sz="1000" b="1" dirty="0">
              <a:solidFill>
                <a:srgbClr val="00759E"/>
              </a:solidFill>
            </a:endParaRPr>
          </a:p>
        </p:txBody>
      </p:sp>
      <p:sp>
        <p:nvSpPr>
          <p:cNvPr id="60" name="CaixaDeTexto 59"/>
          <p:cNvSpPr txBox="1"/>
          <p:nvPr/>
        </p:nvSpPr>
        <p:spPr>
          <a:xfrm>
            <a:off x="3779912" y="2956882"/>
            <a:ext cx="1116124" cy="400110"/>
          </a:xfrm>
          <a:prstGeom prst="rect">
            <a:avLst/>
          </a:prstGeom>
          <a:noFill/>
        </p:spPr>
        <p:txBody>
          <a:bodyPr wrap="square" rtlCol="0">
            <a:spAutoFit/>
          </a:bodyPr>
          <a:lstStyle/>
          <a:p>
            <a:pPr algn="ctr"/>
            <a:r>
              <a:rPr lang="pt-PT" sz="1000" b="1" dirty="0">
                <a:solidFill>
                  <a:srgbClr val="00759E"/>
                </a:solidFill>
              </a:rPr>
              <a:t>D. Miguel</a:t>
            </a:r>
          </a:p>
          <a:p>
            <a:pPr algn="ctr"/>
            <a:r>
              <a:rPr lang="pt-PT" sz="1000" b="1" dirty="0">
                <a:solidFill>
                  <a:srgbClr val="00759E"/>
                </a:solidFill>
              </a:rPr>
              <a:t>– </a:t>
            </a:r>
            <a:r>
              <a:rPr lang="pt-PT" sz="1000" b="1" i="1" dirty="0">
                <a:solidFill>
                  <a:srgbClr val="00759E"/>
                </a:solidFill>
              </a:rPr>
              <a:t>o Rei Absoluto</a:t>
            </a:r>
          </a:p>
        </p:txBody>
      </p:sp>
      <p:cxnSp>
        <p:nvCxnSpPr>
          <p:cNvPr id="61" name="Conexão recta 60"/>
          <p:cNvCxnSpPr/>
          <p:nvPr/>
        </p:nvCxnSpPr>
        <p:spPr>
          <a:xfrm>
            <a:off x="1732221" y="2654132"/>
            <a:ext cx="0" cy="69039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2" name="Conexão recta 61"/>
          <p:cNvCxnSpPr/>
          <p:nvPr/>
        </p:nvCxnSpPr>
        <p:spPr>
          <a:xfrm>
            <a:off x="1105004" y="3344531"/>
            <a:ext cx="130675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3" name="Conexão recta unidireccional 62"/>
          <p:cNvCxnSpPr/>
          <p:nvPr/>
        </p:nvCxnSpPr>
        <p:spPr>
          <a:xfrm>
            <a:off x="1115616" y="3344531"/>
            <a:ext cx="0" cy="19248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64" name="Conexão recta unidireccional 63"/>
          <p:cNvCxnSpPr/>
          <p:nvPr/>
        </p:nvCxnSpPr>
        <p:spPr>
          <a:xfrm>
            <a:off x="2411760" y="3344531"/>
            <a:ext cx="0" cy="21602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pSp>
        <p:nvGrpSpPr>
          <p:cNvPr id="34" name="Grupo 33"/>
          <p:cNvGrpSpPr/>
          <p:nvPr/>
        </p:nvGrpSpPr>
        <p:grpSpPr>
          <a:xfrm>
            <a:off x="2771800" y="3733081"/>
            <a:ext cx="648072" cy="241690"/>
            <a:chOff x="2771800" y="3733081"/>
            <a:chExt cx="648072" cy="241690"/>
          </a:xfrm>
        </p:grpSpPr>
        <p:cxnSp>
          <p:nvCxnSpPr>
            <p:cNvPr id="66" name="Conexão recta 65"/>
            <p:cNvCxnSpPr/>
            <p:nvPr/>
          </p:nvCxnSpPr>
          <p:spPr>
            <a:xfrm>
              <a:off x="3269001" y="3851977"/>
              <a:ext cx="150871"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67" name="Picture 2" descr="C:\Users\JOAO\Desktop\PPT Genealogia para V1\Árvore - Imagens Organizadas\20135306_MAN_P1_DD001.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944707" y="3733081"/>
              <a:ext cx="331149" cy="241690"/>
            </a:xfrm>
            <a:prstGeom prst="rect">
              <a:avLst/>
            </a:prstGeom>
            <a:noFill/>
            <a:extLst>
              <a:ext uri="{909E8E84-426E-40DD-AFC4-6F175D3DCCD1}">
                <a14:hiddenFill xmlns:a14="http://schemas.microsoft.com/office/drawing/2010/main">
                  <a:solidFill>
                    <a:srgbClr val="FFFFFF"/>
                  </a:solidFill>
                </a14:hiddenFill>
              </a:ext>
            </a:extLst>
          </p:spPr>
        </p:pic>
        <p:cxnSp>
          <p:nvCxnSpPr>
            <p:cNvPr id="68" name="Conexão recta 67"/>
            <p:cNvCxnSpPr/>
            <p:nvPr/>
          </p:nvCxnSpPr>
          <p:spPr>
            <a:xfrm>
              <a:off x="2771800" y="3851291"/>
              <a:ext cx="150871"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69" name="CaixaDeTexto 68"/>
          <p:cNvSpPr txBox="1"/>
          <p:nvPr/>
        </p:nvSpPr>
        <p:spPr>
          <a:xfrm>
            <a:off x="529270" y="4329937"/>
            <a:ext cx="1162410" cy="246221"/>
          </a:xfrm>
          <a:prstGeom prst="rect">
            <a:avLst/>
          </a:prstGeom>
          <a:noFill/>
        </p:spPr>
        <p:txBody>
          <a:bodyPr wrap="square" rtlCol="0">
            <a:spAutoFit/>
          </a:bodyPr>
          <a:lstStyle/>
          <a:p>
            <a:pPr algn="ctr"/>
            <a:r>
              <a:rPr lang="pt-PT" sz="1000" b="1" dirty="0">
                <a:solidFill>
                  <a:srgbClr val="00759E"/>
                </a:solidFill>
              </a:rPr>
              <a:t>D. Pedro II (Brasil)</a:t>
            </a:r>
          </a:p>
        </p:txBody>
      </p:sp>
      <p:sp>
        <p:nvSpPr>
          <p:cNvPr id="70" name="CaixaDeTexto 69"/>
          <p:cNvSpPr txBox="1"/>
          <p:nvPr/>
        </p:nvSpPr>
        <p:spPr>
          <a:xfrm>
            <a:off x="2919967" y="4325034"/>
            <a:ext cx="1807096" cy="246221"/>
          </a:xfrm>
          <a:prstGeom prst="rect">
            <a:avLst/>
          </a:prstGeom>
          <a:noFill/>
        </p:spPr>
        <p:txBody>
          <a:bodyPr wrap="square" rtlCol="0">
            <a:spAutoFit/>
          </a:bodyPr>
          <a:lstStyle/>
          <a:p>
            <a:pPr algn="ctr"/>
            <a:r>
              <a:rPr lang="pt-PT" sz="1000" b="1" dirty="0">
                <a:solidFill>
                  <a:srgbClr val="00759E"/>
                </a:solidFill>
              </a:rPr>
              <a:t>D. Fernando II (Regente)</a:t>
            </a:r>
          </a:p>
        </p:txBody>
      </p:sp>
      <p:cxnSp>
        <p:nvCxnSpPr>
          <p:cNvPr id="71" name="Conexão recta 70"/>
          <p:cNvCxnSpPr/>
          <p:nvPr/>
        </p:nvCxnSpPr>
        <p:spPr>
          <a:xfrm>
            <a:off x="3110436" y="3958722"/>
            <a:ext cx="0" cy="91043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2" name="Conexão recta 71"/>
          <p:cNvCxnSpPr/>
          <p:nvPr/>
        </p:nvCxnSpPr>
        <p:spPr>
          <a:xfrm>
            <a:off x="3095328" y="4869160"/>
            <a:ext cx="231449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4" name="Conexão recta 73"/>
          <p:cNvCxnSpPr/>
          <p:nvPr/>
        </p:nvCxnSpPr>
        <p:spPr>
          <a:xfrm>
            <a:off x="5389348" y="1332752"/>
            <a:ext cx="0" cy="353640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6" name="Conexão recta 75"/>
          <p:cNvCxnSpPr/>
          <p:nvPr/>
        </p:nvCxnSpPr>
        <p:spPr>
          <a:xfrm>
            <a:off x="7829693" y="1332752"/>
            <a:ext cx="0" cy="3452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7" name="Conexão recta 76"/>
          <p:cNvCxnSpPr/>
          <p:nvPr/>
        </p:nvCxnSpPr>
        <p:spPr>
          <a:xfrm>
            <a:off x="7304805" y="1677952"/>
            <a:ext cx="120442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8" name="Conexão recta unidireccional 77"/>
          <p:cNvCxnSpPr/>
          <p:nvPr/>
        </p:nvCxnSpPr>
        <p:spPr>
          <a:xfrm>
            <a:off x="7308304" y="1677952"/>
            <a:ext cx="0" cy="19248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79" name="Conexão recta unidireccional 78"/>
          <p:cNvCxnSpPr/>
          <p:nvPr/>
        </p:nvCxnSpPr>
        <p:spPr>
          <a:xfrm>
            <a:off x="8509232" y="1677952"/>
            <a:ext cx="0" cy="21602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5" name="Conexão recta 24"/>
          <p:cNvCxnSpPr/>
          <p:nvPr/>
        </p:nvCxnSpPr>
        <p:spPr>
          <a:xfrm>
            <a:off x="5389348" y="1332752"/>
            <a:ext cx="2440345" cy="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7" name="Grupo 46"/>
          <p:cNvGrpSpPr/>
          <p:nvPr/>
        </p:nvGrpSpPr>
        <p:grpSpPr>
          <a:xfrm>
            <a:off x="7639135" y="2114448"/>
            <a:ext cx="648072" cy="241690"/>
            <a:chOff x="6372200" y="2124812"/>
            <a:chExt cx="648072" cy="241690"/>
          </a:xfrm>
        </p:grpSpPr>
        <p:cxnSp>
          <p:nvCxnSpPr>
            <p:cNvPr id="84" name="Conexão recta 83"/>
            <p:cNvCxnSpPr/>
            <p:nvPr/>
          </p:nvCxnSpPr>
          <p:spPr>
            <a:xfrm>
              <a:off x="6869401" y="2243708"/>
              <a:ext cx="150871"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85" name="Picture 2" descr="C:\Users\JOAO\Desktop\PPT Genealogia para V1\Árvore - Imagens Organizadas\20135306_MAN_P1_DD001.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545107" y="2124812"/>
              <a:ext cx="331149" cy="241690"/>
            </a:xfrm>
            <a:prstGeom prst="rect">
              <a:avLst/>
            </a:prstGeom>
            <a:noFill/>
            <a:extLst>
              <a:ext uri="{909E8E84-426E-40DD-AFC4-6F175D3DCCD1}">
                <a14:hiddenFill xmlns:a14="http://schemas.microsoft.com/office/drawing/2010/main">
                  <a:solidFill>
                    <a:srgbClr val="FFFFFF"/>
                  </a:solidFill>
                </a14:hiddenFill>
              </a:ext>
            </a:extLst>
          </p:spPr>
        </p:pic>
        <p:cxnSp>
          <p:nvCxnSpPr>
            <p:cNvPr id="86" name="Conexão recta 85"/>
            <p:cNvCxnSpPr/>
            <p:nvPr/>
          </p:nvCxnSpPr>
          <p:spPr>
            <a:xfrm>
              <a:off x="6372200" y="2243022"/>
              <a:ext cx="150871"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87" name="CaixaDeTexto 86"/>
          <p:cNvSpPr txBox="1"/>
          <p:nvPr/>
        </p:nvSpPr>
        <p:spPr>
          <a:xfrm>
            <a:off x="6948264" y="2636912"/>
            <a:ext cx="875939" cy="400110"/>
          </a:xfrm>
          <a:prstGeom prst="rect">
            <a:avLst/>
          </a:prstGeom>
          <a:noFill/>
        </p:spPr>
        <p:txBody>
          <a:bodyPr wrap="square" rtlCol="0">
            <a:spAutoFit/>
          </a:bodyPr>
          <a:lstStyle/>
          <a:p>
            <a:pPr algn="ctr"/>
            <a:r>
              <a:rPr lang="pt-PT" sz="1000" b="1" dirty="0">
                <a:solidFill>
                  <a:srgbClr val="00759E"/>
                </a:solidFill>
              </a:rPr>
              <a:t>D Luís</a:t>
            </a:r>
          </a:p>
          <a:p>
            <a:pPr algn="ctr"/>
            <a:r>
              <a:rPr lang="pt-PT" sz="1000" b="1" dirty="0">
                <a:solidFill>
                  <a:srgbClr val="00759E"/>
                </a:solidFill>
                <a:cs typeface="Arial" panose="020B0604020202020204" pitchFamily="34" charset="0"/>
              </a:rPr>
              <a:t>– </a:t>
            </a:r>
            <a:r>
              <a:rPr lang="pt-PT" sz="1000" b="1" dirty="0">
                <a:solidFill>
                  <a:srgbClr val="00759E"/>
                </a:solidFill>
              </a:rPr>
              <a:t> </a:t>
            </a:r>
            <a:r>
              <a:rPr lang="pt-PT" sz="1000" b="1" i="1" dirty="0">
                <a:solidFill>
                  <a:srgbClr val="00759E"/>
                </a:solidFill>
              </a:rPr>
              <a:t>o Popular</a:t>
            </a:r>
            <a:endParaRPr lang="pt-PT" sz="1000" b="1" dirty="0">
              <a:solidFill>
                <a:srgbClr val="00759E"/>
              </a:solidFill>
            </a:endParaRPr>
          </a:p>
        </p:txBody>
      </p:sp>
      <p:sp>
        <p:nvSpPr>
          <p:cNvPr id="88" name="CaixaDeTexto 87"/>
          <p:cNvSpPr txBox="1"/>
          <p:nvPr/>
        </p:nvSpPr>
        <p:spPr>
          <a:xfrm>
            <a:off x="5564296" y="2679766"/>
            <a:ext cx="1082024" cy="400110"/>
          </a:xfrm>
          <a:prstGeom prst="rect">
            <a:avLst/>
          </a:prstGeom>
          <a:noFill/>
        </p:spPr>
        <p:txBody>
          <a:bodyPr wrap="square" rtlCol="0">
            <a:spAutoFit/>
          </a:bodyPr>
          <a:lstStyle/>
          <a:p>
            <a:pPr algn="ctr"/>
            <a:r>
              <a:rPr lang="pt-PT" sz="1000" b="1" dirty="0">
                <a:solidFill>
                  <a:srgbClr val="00759E"/>
                </a:solidFill>
              </a:rPr>
              <a:t>D. Pedro V</a:t>
            </a:r>
          </a:p>
          <a:p>
            <a:pPr algn="ctr"/>
            <a:r>
              <a:rPr lang="pt-PT" sz="1000" b="1" dirty="0">
                <a:solidFill>
                  <a:srgbClr val="00759E"/>
                </a:solidFill>
              </a:rPr>
              <a:t> – </a:t>
            </a:r>
            <a:r>
              <a:rPr lang="pt-PT" sz="1000" b="1" i="1" dirty="0">
                <a:solidFill>
                  <a:srgbClr val="00759E"/>
                </a:solidFill>
              </a:rPr>
              <a:t>o Esperançoso</a:t>
            </a:r>
            <a:endParaRPr lang="pt-PT" sz="1000" b="1" dirty="0">
              <a:solidFill>
                <a:srgbClr val="00759E"/>
              </a:solidFill>
            </a:endParaRPr>
          </a:p>
        </p:txBody>
      </p:sp>
      <p:sp>
        <p:nvSpPr>
          <p:cNvPr id="89" name="CaixaDeTexto 88"/>
          <p:cNvSpPr txBox="1"/>
          <p:nvPr/>
        </p:nvSpPr>
        <p:spPr>
          <a:xfrm>
            <a:off x="8009750" y="2631228"/>
            <a:ext cx="932012" cy="400110"/>
          </a:xfrm>
          <a:prstGeom prst="rect">
            <a:avLst/>
          </a:prstGeom>
          <a:noFill/>
        </p:spPr>
        <p:txBody>
          <a:bodyPr wrap="square" rtlCol="0">
            <a:spAutoFit/>
          </a:bodyPr>
          <a:lstStyle/>
          <a:p>
            <a:pPr algn="ctr"/>
            <a:r>
              <a:rPr lang="pt-PT" sz="1000" b="1" dirty="0">
                <a:solidFill>
                  <a:srgbClr val="00759E"/>
                </a:solidFill>
              </a:rPr>
              <a:t>D. Maria Pia de Sabóia</a:t>
            </a:r>
          </a:p>
        </p:txBody>
      </p:sp>
      <p:cxnSp>
        <p:nvCxnSpPr>
          <p:cNvPr id="90" name="Conexão recta 89"/>
          <p:cNvCxnSpPr/>
          <p:nvPr/>
        </p:nvCxnSpPr>
        <p:spPr>
          <a:xfrm>
            <a:off x="7977616" y="2373821"/>
            <a:ext cx="0" cy="91492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1" name="Conexão recta 90"/>
          <p:cNvCxnSpPr/>
          <p:nvPr/>
        </p:nvCxnSpPr>
        <p:spPr>
          <a:xfrm flipV="1">
            <a:off x="6948264" y="3287515"/>
            <a:ext cx="1029352" cy="122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2" name="Conexão recta unidireccional 91"/>
          <p:cNvCxnSpPr/>
          <p:nvPr/>
        </p:nvCxnSpPr>
        <p:spPr>
          <a:xfrm>
            <a:off x="6963874" y="3284984"/>
            <a:ext cx="0" cy="3600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pSp>
        <p:nvGrpSpPr>
          <p:cNvPr id="51" name="Grupo 50"/>
          <p:cNvGrpSpPr/>
          <p:nvPr/>
        </p:nvGrpSpPr>
        <p:grpSpPr>
          <a:xfrm>
            <a:off x="6656733" y="3766335"/>
            <a:ext cx="648072" cy="241690"/>
            <a:chOff x="6656733" y="3766335"/>
            <a:chExt cx="648072" cy="241690"/>
          </a:xfrm>
        </p:grpSpPr>
        <p:cxnSp>
          <p:nvCxnSpPr>
            <p:cNvPr id="94" name="Conexão recta 93"/>
            <p:cNvCxnSpPr/>
            <p:nvPr/>
          </p:nvCxnSpPr>
          <p:spPr>
            <a:xfrm>
              <a:off x="7153934" y="3885231"/>
              <a:ext cx="150871"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95" name="Picture 2" descr="C:\Users\JOAO\Desktop\PPT Genealogia para V1\Árvore - Imagens Organizadas\20135306_MAN_P1_DD001.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829640" y="3766335"/>
              <a:ext cx="331149" cy="241690"/>
            </a:xfrm>
            <a:prstGeom prst="rect">
              <a:avLst/>
            </a:prstGeom>
            <a:noFill/>
            <a:extLst>
              <a:ext uri="{909E8E84-426E-40DD-AFC4-6F175D3DCCD1}">
                <a14:hiddenFill xmlns:a14="http://schemas.microsoft.com/office/drawing/2010/main">
                  <a:solidFill>
                    <a:srgbClr val="FFFFFF"/>
                  </a:solidFill>
                </a14:hiddenFill>
              </a:ext>
            </a:extLst>
          </p:spPr>
        </p:pic>
        <p:cxnSp>
          <p:nvCxnSpPr>
            <p:cNvPr id="96" name="Conexão recta 95"/>
            <p:cNvCxnSpPr/>
            <p:nvPr/>
          </p:nvCxnSpPr>
          <p:spPr>
            <a:xfrm>
              <a:off x="6656733" y="3884545"/>
              <a:ext cx="150871"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97" name="CaixaDeTexto 96"/>
          <p:cNvSpPr txBox="1"/>
          <p:nvPr/>
        </p:nvSpPr>
        <p:spPr>
          <a:xfrm>
            <a:off x="5868144" y="4363187"/>
            <a:ext cx="972108" cy="400110"/>
          </a:xfrm>
          <a:prstGeom prst="rect">
            <a:avLst/>
          </a:prstGeom>
          <a:noFill/>
        </p:spPr>
        <p:txBody>
          <a:bodyPr wrap="square" rtlCol="0">
            <a:spAutoFit/>
          </a:bodyPr>
          <a:lstStyle/>
          <a:p>
            <a:pPr algn="ctr"/>
            <a:r>
              <a:rPr lang="pt-PT" sz="1000" b="1" dirty="0">
                <a:solidFill>
                  <a:srgbClr val="00759E"/>
                </a:solidFill>
              </a:rPr>
              <a:t>D. Carlos</a:t>
            </a:r>
          </a:p>
          <a:p>
            <a:pPr algn="ctr"/>
            <a:r>
              <a:rPr lang="pt-PT" sz="1000" b="1" dirty="0">
                <a:solidFill>
                  <a:srgbClr val="00759E"/>
                </a:solidFill>
                <a:cs typeface="Arial" panose="020B0604020202020204" pitchFamily="34" charset="0"/>
              </a:rPr>
              <a:t>–</a:t>
            </a:r>
            <a:r>
              <a:rPr lang="pt-PT" sz="1000" b="1" dirty="0">
                <a:solidFill>
                  <a:srgbClr val="00759E"/>
                </a:solidFill>
              </a:rPr>
              <a:t> </a:t>
            </a:r>
            <a:r>
              <a:rPr lang="pt-PT" sz="1000" b="1" i="1" dirty="0">
                <a:solidFill>
                  <a:srgbClr val="00759E"/>
                </a:solidFill>
              </a:rPr>
              <a:t>o Diplomata</a:t>
            </a:r>
            <a:endParaRPr lang="pt-PT" sz="1000" b="1" dirty="0">
              <a:solidFill>
                <a:srgbClr val="00759E"/>
              </a:solidFill>
            </a:endParaRPr>
          </a:p>
        </p:txBody>
      </p:sp>
      <p:sp>
        <p:nvSpPr>
          <p:cNvPr id="98" name="CaixaDeTexto 97"/>
          <p:cNvSpPr txBox="1"/>
          <p:nvPr/>
        </p:nvSpPr>
        <p:spPr>
          <a:xfrm>
            <a:off x="7018611" y="4342399"/>
            <a:ext cx="1357017" cy="246221"/>
          </a:xfrm>
          <a:prstGeom prst="rect">
            <a:avLst/>
          </a:prstGeom>
          <a:noFill/>
        </p:spPr>
        <p:txBody>
          <a:bodyPr wrap="square" rtlCol="0">
            <a:spAutoFit/>
          </a:bodyPr>
          <a:lstStyle/>
          <a:p>
            <a:pPr algn="ctr"/>
            <a:r>
              <a:rPr lang="pt-PT" sz="1000" b="1" dirty="0">
                <a:solidFill>
                  <a:srgbClr val="00759E"/>
                </a:solidFill>
              </a:rPr>
              <a:t>D. Amélia de Orleães</a:t>
            </a:r>
          </a:p>
        </p:txBody>
      </p:sp>
      <p:cxnSp>
        <p:nvCxnSpPr>
          <p:cNvPr id="100" name="Conexão recta 99"/>
          <p:cNvCxnSpPr/>
          <p:nvPr/>
        </p:nvCxnSpPr>
        <p:spPr>
          <a:xfrm>
            <a:off x="6972797" y="4005064"/>
            <a:ext cx="0" cy="115212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8" name="Conexão recta 107"/>
          <p:cNvCxnSpPr/>
          <p:nvPr/>
        </p:nvCxnSpPr>
        <p:spPr>
          <a:xfrm>
            <a:off x="6272575" y="5157192"/>
            <a:ext cx="130675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9" name="Conexão recta unidireccional 108"/>
          <p:cNvCxnSpPr/>
          <p:nvPr/>
        </p:nvCxnSpPr>
        <p:spPr>
          <a:xfrm>
            <a:off x="6283187" y="5157192"/>
            <a:ext cx="0" cy="19248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10" name="Conexão recta unidireccional 109"/>
          <p:cNvCxnSpPr/>
          <p:nvPr/>
        </p:nvCxnSpPr>
        <p:spPr>
          <a:xfrm>
            <a:off x="7579331" y="5157192"/>
            <a:ext cx="0" cy="21602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11" name="CaixaDeTexto 110"/>
          <p:cNvSpPr txBox="1"/>
          <p:nvPr/>
        </p:nvSpPr>
        <p:spPr>
          <a:xfrm>
            <a:off x="7092280" y="6165304"/>
            <a:ext cx="908487" cy="400110"/>
          </a:xfrm>
          <a:prstGeom prst="rect">
            <a:avLst/>
          </a:prstGeom>
          <a:noFill/>
        </p:spPr>
        <p:txBody>
          <a:bodyPr wrap="square" rtlCol="0">
            <a:spAutoFit/>
          </a:bodyPr>
          <a:lstStyle/>
          <a:p>
            <a:pPr algn="ctr"/>
            <a:r>
              <a:rPr lang="pt-PT" sz="1000" b="1" dirty="0">
                <a:solidFill>
                  <a:srgbClr val="00759E"/>
                </a:solidFill>
              </a:rPr>
              <a:t>D. Manuel II </a:t>
            </a:r>
          </a:p>
          <a:p>
            <a:pPr algn="ctr"/>
            <a:r>
              <a:rPr lang="pt-PT" sz="1000" b="1" dirty="0">
                <a:solidFill>
                  <a:srgbClr val="00759E"/>
                </a:solidFill>
              </a:rPr>
              <a:t>– </a:t>
            </a:r>
            <a:r>
              <a:rPr lang="pt-PT" sz="1000" b="1" i="1" dirty="0">
                <a:solidFill>
                  <a:srgbClr val="00759E"/>
                </a:solidFill>
              </a:rPr>
              <a:t>o Exilado</a:t>
            </a:r>
            <a:endParaRPr lang="pt-PT" sz="1000" b="1" dirty="0">
              <a:solidFill>
                <a:srgbClr val="00759E"/>
              </a:solidFill>
            </a:endParaRPr>
          </a:p>
        </p:txBody>
      </p:sp>
      <p:grpSp>
        <p:nvGrpSpPr>
          <p:cNvPr id="75" name="Group 28"/>
          <p:cNvGrpSpPr/>
          <p:nvPr/>
        </p:nvGrpSpPr>
        <p:grpSpPr>
          <a:xfrm>
            <a:off x="2737577" y="1399378"/>
            <a:ext cx="224265" cy="224265"/>
            <a:chOff x="1660508" y="1280302"/>
            <a:chExt cx="224265" cy="224265"/>
          </a:xfrm>
        </p:grpSpPr>
        <p:sp>
          <p:nvSpPr>
            <p:cNvPr id="80" name="Oval 79"/>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1" name="Picture 9" descr="pixel_hand.png">
              <a:hlinkClick r:id="rId24" action="ppaction://hlinksldjump"/>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grpSp>
        <p:nvGrpSpPr>
          <p:cNvPr id="82" name="Group 28"/>
          <p:cNvGrpSpPr/>
          <p:nvPr/>
        </p:nvGrpSpPr>
        <p:grpSpPr>
          <a:xfrm>
            <a:off x="4382588" y="1399378"/>
            <a:ext cx="224265" cy="224265"/>
            <a:chOff x="1660508" y="1280302"/>
            <a:chExt cx="224265" cy="224265"/>
          </a:xfrm>
        </p:grpSpPr>
        <p:sp>
          <p:nvSpPr>
            <p:cNvPr id="83" name="Oval 82"/>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3" name="Picture 9" descr="pixel_hand.png">
              <a:hlinkClick r:id="rId24" action="ppaction://hlinksldjump"/>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grpSp>
        <p:nvGrpSpPr>
          <p:cNvPr id="99" name="Group 28"/>
          <p:cNvGrpSpPr/>
          <p:nvPr/>
        </p:nvGrpSpPr>
        <p:grpSpPr>
          <a:xfrm>
            <a:off x="1233006" y="2766216"/>
            <a:ext cx="224265" cy="224265"/>
            <a:chOff x="1660508" y="1280302"/>
            <a:chExt cx="224265" cy="224265"/>
          </a:xfrm>
        </p:grpSpPr>
        <p:sp>
          <p:nvSpPr>
            <p:cNvPr id="101" name="Oval 100"/>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 name="Picture 9" descr="pixel_hand.png">
              <a:hlinkClick r:id="rId4" action="ppaction://hlinksldjump"/>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grpSp>
        <p:nvGrpSpPr>
          <p:cNvPr id="103" name="Group 28"/>
          <p:cNvGrpSpPr/>
          <p:nvPr/>
        </p:nvGrpSpPr>
        <p:grpSpPr>
          <a:xfrm>
            <a:off x="2640097" y="2766216"/>
            <a:ext cx="224265" cy="224265"/>
            <a:chOff x="1660508" y="1280302"/>
            <a:chExt cx="224265" cy="224265"/>
          </a:xfrm>
        </p:grpSpPr>
        <p:sp>
          <p:nvSpPr>
            <p:cNvPr id="104" name="Oval 103"/>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5" name="Picture 9" descr="pixel_hand.png">
              <a:hlinkClick r:id="rId4" action="ppaction://hlinksldjump"/>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grpSp>
        <p:nvGrpSpPr>
          <p:cNvPr id="106" name="Group 28"/>
          <p:cNvGrpSpPr/>
          <p:nvPr/>
        </p:nvGrpSpPr>
        <p:grpSpPr>
          <a:xfrm>
            <a:off x="4531875" y="2793918"/>
            <a:ext cx="224265" cy="224265"/>
            <a:chOff x="1660508" y="1280302"/>
            <a:chExt cx="224265" cy="224265"/>
          </a:xfrm>
        </p:grpSpPr>
        <p:sp>
          <p:nvSpPr>
            <p:cNvPr id="107" name="Oval 106"/>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2" name="Picture 9" descr="pixel_hand.png">
              <a:hlinkClick r:id="rId6" action="ppaction://hlinksldjump"/>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grpSp>
        <p:nvGrpSpPr>
          <p:cNvPr id="113" name="Group 28"/>
          <p:cNvGrpSpPr/>
          <p:nvPr/>
        </p:nvGrpSpPr>
        <p:grpSpPr>
          <a:xfrm>
            <a:off x="2594194" y="4189676"/>
            <a:ext cx="224265" cy="224265"/>
            <a:chOff x="1660508" y="1280302"/>
            <a:chExt cx="224265" cy="224265"/>
          </a:xfrm>
        </p:grpSpPr>
        <p:sp>
          <p:nvSpPr>
            <p:cNvPr id="114" name="Oval 113"/>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5" name="Picture 9" descr="pixel_hand.png">
              <a:hlinkClick r:id="rId10" action="ppaction://hlinksldjump"/>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grpSp>
        <p:nvGrpSpPr>
          <p:cNvPr id="116" name="Group 28"/>
          <p:cNvGrpSpPr/>
          <p:nvPr/>
        </p:nvGrpSpPr>
        <p:grpSpPr>
          <a:xfrm>
            <a:off x="3955811" y="4167440"/>
            <a:ext cx="224265" cy="224265"/>
            <a:chOff x="1660508" y="1280302"/>
            <a:chExt cx="224265" cy="224265"/>
          </a:xfrm>
        </p:grpSpPr>
        <p:sp>
          <p:nvSpPr>
            <p:cNvPr id="117" name="Oval 116"/>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8" name="Picture 9" descr="pixel_hand.png">
              <a:hlinkClick r:id="rId10" action="ppaction://hlinksldjump"/>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grpSp>
        <p:nvGrpSpPr>
          <p:cNvPr id="119" name="Group 28"/>
          <p:cNvGrpSpPr/>
          <p:nvPr/>
        </p:nvGrpSpPr>
        <p:grpSpPr>
          <a:xfrm>
            <a:off x="8646446" y="2496301"/>
            <a:ext cx="224265" cy="224265"/>
            <a:chOff x="1660508" y="1280302"/>
            <a:chExt cx="224265" cy="224265"/>
          </a:xfrm>
        </p:grpSpPr>
        <p:sp>
          <p:nvSpPr>
            <p:cNvPr id="120" name="Oval 119"/>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1" name="Picture 9" descr="pixel_hand.png">
              <a:hlinkClick r:id="rId13" action="ppaction://hlinksldjump"/>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grpSp>
        <p:nvGrpSpPr>
          <p:cNvPr id="122" name="Group 28"/>
          <p:cNvGrpSpPr/>
          <p:nvPr/>
        </p:nvGrpSpPr>
        <p:grpSpPr>
          <a:xfrm>
            <a:off x="7496138" y="2475284"/>
            <a:ext cx="224265" cy="224265"/>
            <a:chOff x="1660508" y="1280302"/>
            <a:chExt cx="224265" cy="224265"/>
          </a:xfrm>
        </p:grpSpPr>
        <p:sp>
          <p:nvSpPr>
            <p:cNvPr id="123" name="Oval 122"/>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4" name="Picture 9" descr="pixel_hand.png">
              <a:hlinkClick r:id="rId13" action="ppaction://hlinksldjump"/>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grpSp>
        <p:nvGrpSpPr>
          <p:cNvPr id="125" name="Group 28"/>
          <p:cNvGrpSpPr/>
          <p:nvPr/>
        </p:nvGrpSpPr>
        <p:grpSpPr>
          <a:xfrm>
            <a:off x="6270463" y="2478455"/>
            <a:ext cx="224265" cy="224265"/>
            <a:chOff x="1660508" y="1280302"/>
            <a:chExt cx="224265" cy="224265"/>
          </a:xfrm>
        </p:grpSpPr>
        <p:sp>
          <p:nvSpPr>
            <p:cNvPr id="126" name="Oval 125"/>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7" name="Picture 9" descr="pixel_hand.png">
              <a:hlinkClick r:id="rId16" action="ppaction://hlinksldjump"/>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grpSp>
        <p:nvGrpSpPr>
          <p:cNvPr id="128" name="Group 28"/>
          <p:cNvGrpSpPr/>
          <p:nvPr/>
        </p:nvGrpSpPr>
        <p:grpSpPr>
          <a:xfrm>
            <a:off x="6471450" y="4209634"/>
            <a:ext cx="224265" cy="224265"/>
            <a:chOff x="1660508" y="1280302"/>
            <a:chExt cx="224265" cy="224265"/>
          </a:xfrm>
        </p:grpSpPr>
        <p:sp>
          <p:nvSpPr>
            <p:cNvPr id="129" name="Oval 128"/>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0" name="Picture 9" descr="pixel_hand.png">
              <a:hlinkClick r:id="rId18" action="ppaction://hlinksldjump"/>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grpSp>
        <p:nvGrpSpPr>
          <p:cNvPr id="131" name="Group 28"/>
          <p:cNvGrpSpPr/>
          <p:nvPr/>
        </p:nvGrpSpPr>
        <p:grpSpPr>
          <a:xfrm>
            <a:off x="7829693" y="4189851"/>
            <a:ext cx="224265" cy="224265"/>
            <a:chOff x="1660508" y="1280302"/>
            <a:chExt cx="224265" cy="224265"/>
          </a:xfrm>
        </p:grpSpPr>
        <p:sp>
          <p:nvSpPr>
            <p:cNvPr id="132" name="Oval 131"/>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3" name="Picture 9" descr="pixel_hand.png">
              <a:hlinkClick r:id="rId18" action="ppaction://hlinksldjump"/>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grpSp>
        <p:nvGrpSpPr>
          <p:cNvPr id="134" name="Group 28"/>
          <p:cNvGrpSpPr/>
          <p:nvPr/>
        </p:nvGrpSpPr>
        <p:grpSpPr>
          <a:xfrm>
            <a:off x="7812360" y="6021288"/>
            <a:ext cx="224265" cy="224265"/>
            <a:chOff x="1660508" y="1280302"/>
            <a:chExt cx="224265" cy="224265"/>
          </a:xfrm>
        </p:grpSpPr>
        <p:sp>
          <p:nvSpPr>
            <p:cNvPr id="135" name="Oval 134"/>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6" name="Picture 9" descr="pixel_hand.png">
              <a:hlinkClick r:id="rId21" action="ppaction://hlinksldjump"/>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cxnSp>
        <p:nvCxnSpPr>
          <p:cNvPr id="137" name="Conexão recta unidireccional 77"/>
          <p:cNvCxnSpPr/>
          <p:nvPr/>
        </p:nvCxnSpPr>
        <p:spPr>
          <a:xfrm>
            <a:off x="6086128" y="1340768"/>
            <a:ext cx="9828" cy="532983"/>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31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par>
                                <p:cTn id="17" presetID="10"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500"/>
                                        <p:tgtEl>
                                          <p:spTgt spid="40"/>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par>
                                <p:cTn id="30" presetID="10" presetClass="entr" presetSubtype="0"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par>
                                <p:cTn id="33" presetID="10" presetClass="entr" presetSubtype="0"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500"/>
                                        <p:tgtEl>
                                          <p:spTgt spid="44"/>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1035"/>
                                        </p:tgtEl>
                                        <p:attrNameLst>
                                          <p:attrName>style.visibility</p:attrName>
                                        </p:attrNameLst>
                                      </p:cBhvr>
                                      <p:to>
                                        <p:strVal val="visible"/>
                                      </p:to>
                                    </p:set>
                                    <p:animEffect transition="in" filter="fade">
                                      <p:cBhvr>
                                        <p:cTn id="39" dur="500"/>
                                        <p:tgtEl>
                                          <p:spTgt spid="103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8"/>
                                        </p:tgtEl>
                                        <p:attrNameLst>
                                          <p:attrName>style.visibility</p:attrName>
                                        </p:attrNameLst>
                                      </p:cBhvr>
                                      <p:to>
                                        <p:strVal val="visible"/>
                                      </p:to>
                                    </p:set>
                                    <p:animEffect transition="in" filter="fade">
                                      <p:cBhvr>
                                        <p:cTn id="42" dur="500"/>
                                        <p:tgtEl>
                                          <p:spTgt spid="58"/>
                                        </p:tgtEl>
                                      </p:cBhvr>
                                    </p:animEffect>
                                  </p:childTnLst>
                                </p:cTn>
                              </p:par>
                            </p:childTnLst>
                          </p:cTn>
                        </p:par>
                        <p:par>
                          <p:cTn id="43" fill="hold">
                            <p:stCondLst>
                              <p:cond delay="1500"/>
                            </p:stCondLst>
                            <p:childTnLst>
                              <p:par>
                                <p:cTn id="44" presetID="10" presetClass="entr" presetSubtype="0" fill="hold" nodeType="after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fade">
                                      <p:cBhvr>
                                        <p:cTn id="46" dur="500"/>
                                        <p:tgtEl>
                                          <p:spTgt spid="45"/>
                                        </p:tgtEl>
                                      </p:cBhvr>
                                    </p:animEffect>
                                  </p:childTnLst>
                                </p:cTn>
                              </p:par>
                            </p:childTnLst>
                          </p:cTn>
                        </p:par>
                        <p:par>
                          <p:cTn id="47" fill="hold">
                            <p:stCondLst>
                              <p:cond delay="2000"/>
                            </p:stCondLst>
                            <p:childTnLst>
                              <p:par>
                                <p:cTn id="48" presetID="10" presetClass="entr" presetSubtype="0" fill="hold" nodeType="afterEffect">
                                  <p:stCondLst>
                                    <p:cond delay="0"/>
                                  </p:stCondLst>
                                  <p:childTnLst>
                                    <p:set>
                                      <p:cBhvr>
                                        <p:cTn id="49" dur="1" fill="hold">
                                          <p:stCondLst>
                                            <p:cond delay="0"/>
                                          </p:stCondLst>
                                        </p:cTn>
                                        <p:tgtEl>
                                          <p:spTgt spid="1034"/>
                                        </p:tgtEl>
                                        <p:attrNameLst>
                                          <p:attrName>style.visibility</p:attrName>
                                        </p:attrNameLst>
                                      </p:cBhvr>
                                      <p:to>
                                        <p:strVal val="visible"/>
                                      </p:to>
                                    </p:set>
                                    <p:animEffect transition="in" filter="fade">
                                      <p:cBhvr>
                                        <p:cTn id="50" dur="500"/>
                                        <p:tgtEl>
                                          <p:spTgt spid="103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0"/>
                                        </p:tgtEl>
                                        <p:attrNameLst>
                                          <p:attrName>style.visibility</p:attrName>
                                        </p:attrNameLst>
                                      </p:cBhvr>
                                      <p:to>
                                        <p:strVal val="visible"/>
                                      </p:to>
                                    </p:set>
                                    <p:animEffect transition="in" filter="fade">
                                      <p:cBhvr>
                                        <p:cTn id="53" dur="500"/>
                                        <p:tgtEl>
                                          <p:spTgt spid="60"/>
                                        </p:tgtEl>
                                      </p:cBhvr>
                                    </p:animEffect>
                                  </p:childTnLst>
                                </p:cTn>
                              </p:par>
                            </p:childTnLst>
                          </p:cTn>
                        </p:par>
                        <p:par>
                          <p:cTn id="54" fill="hold">
                            <p:stCondLst>
                              <p:cond delay="2500"/>
                            </p:stCondLst>
                            <p:childTnLst>
                              <p:par>
                                <p:cTn id="55" presetID="10" presetClass="entr" presetSubtype="0" fill="hold" nodeType="after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500"/>
                                        <p:tgtEl>
                                          <p:spTgt spid="56"/>
                                        </p:tgtEl>
                                      </p:cBhvr>
                                    </p:animEffect>
                                  </p:childTnLst>
                                </p:cTn>
                              </p:par>
                            </p:childTnLst>
                          </p:cTn>
                        </p:par>
                        <p:par>
                          <p:cTn id="61" fill="hold">
                            <p:stCondLst>
                              <p:cond delay="3000"/>
                            </p:stCondLst>
                            <p:childTnLst>
                              <p:par>
                                <p:cTn id="62" presetID="10" presetClass="entr" presetSubtype="0" fill="hold" nodeType="after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500"/>
                                        <p:tgtEl>
                                          <p:spTgt spid="33"/>
                                        </p:tgtEl>
                                      </p:cBhvr>
                                    </p:animEffect>
                                  </p:childTnLst>
                                </p:cTn>
                              </p:par>
                            </p:childTnLst>
                          </p:cTn>
                        </p:par>
                        <p:par>
                          <p:cTn id="65" fill="hold">
                            <p:stCondLst>
                              <p:cond delay="3500"/>
                            </p:stCondLst>
                            <p:childTnLst>
                              <p:par>
                                <p:cTn id="66" presetID="10" presetClass="entr" presetSubtype="0" fill="hold" nodeType="afterEffect">
                                  <p:stCondLst>
                                    <p:cond delay="0"/>
                                  </p:stCondLst>
                                  <p:childTnLst>
                                    <p:set>
                                      <p:cBhvr>
                                        <p:cTn id="67" dur="1" fill="hold">
                                          <p:stCondLst>
                                            <p:cond delay="0"/>
                                          </p:stCondLst>
                                        </p:cTn>
                                        <p:tgtEl>
                                          <p:spTgt spid="61"/>
                                        </p:tgtEl>
                                        <p:attrNameLst>
                                          <p:attrName>style.visibility</p:attrName>
                                        </p:attrNameLst>
                                      </p:cBhvr>
                                      <p:to>
                                        <p:strVal val="visible"/>
                                      </p:to>
                                    </p:set>
                                    <p:animEffect transition="in" filter="fade">
                                      <p:cBhvr>
                                        <p:cTn id="68" dur="500"/>
                                        <p:tgtEl>
                                          <p:spTgt spid="61"/>
                                        </p:tgtEl>
                                      </p:cBhvr>
                                    </p:animEffect>
                                  </p:childTnLst>
                                </p:cTn>
                              </p:par>
                              <p:par>
                                <p:cTn id="69" presetID="10" presetClass="entr" presetSubtype="0" fill="hold" nodeType="withEffect">
                                  <p:stCondLst>
                                    <p:cond delay="0"/>
                                  </p:stCondLst>
                                  <p:childTnLst>
                                    <p:set>
                                      <p:cBhvr>
                                        <p:cTn id="70" dur="1" fill="hold">
                                          <p:stCondLst>
                                            <p:cond delay="0"/>
                                          </p:stCondLst>
                                        </p:cTn>
                                        <p:tgtEl>
                                          <p:spTgt spid="62"/>
                                        </p:tgtEl>
                                        <p:attrNameLst>
                                          <p:attrName>style.visibility</p:attrName>
                                        </p:attrNameLst>
                                      </p:cBhvr>
                                      <p:to>
                                        <p:strVal val="visible"/>
                                      </p:to>
                                    </p:set>
                                    <p:animEffect transition="in" filter="fade">
                                      <p:cBhvr>
                                        <p:cTn id="71" dur="500"/>
                                        <p:tgtEl>
                                          <p:spTgt spid="62"/>
                                        </p:tgtEl>
                                      </p:cBhvr>
                                    </p:animEffect>
                                  </p:childTnLst>
                                </p:cTn>
                              </p:par>
                              <p:par>
                                <p:cTn id="72" presetID="10" presetClass="entr" presetSubtype="0" fill="hold" nodeType="withEffect">
                                  <p:stCondLst>
                                    <p:cond delay="0"/>
                                  </p:stCondLst>
                                  <p:childTnLst>
                                    <p:set>
                                      <p:cBhvr>
                                        <p:cTn id="73" dur="1" fill="hold">
                                          <p:stCondLst>
                                            <p:cond delay="0"/>
                                          </p:stCondLst>
                                        </p:cTn>
                                        <p:tgtEl>
                                          <p:spTgt spid="63"/>
                                        </p:tgtEl>
                                        <p:attrNameLst>
                                          <p:attrName>style.visibility</p:attrName>
                                        </p:attrNameLst>
                                      </p:cBhvr>
                                      <p:to>
                                        <p:strVal val="visible"/>
                                      </p:to>
                                    </p:set>
                                    <p:animEffect transition="in" filter="fade">
                                      <p:cBhvr>
                                        <p:cTn id="74" dur="500"/>
                                        <p:tgtEl>
                                          <p:spTgt spid="63"/>
                                        </p:tgtEl>
                                      </p:cBhvr>
                                    </p:animEffect>
                                  </p:childTnLst>
                                </p:cTn>
                              </p:par>
                            </p:childTnLst>
                          </p:cTn>
                        </p:par>
                        <p:par>
                          <p:cTn id="75" fill="hold">
                            <p:stCondLst>
                              <p:cond delay="4000"/>
                            </p:stCondLst>
                            <p:childTnLst>
                              <p:par>
                                <p:cTn id="76" presetID="10" presetClass="entr" presetSubtype="0" fill="hold" nodeType="afterEffect">
                                  <p:stCondLst>
                                    <p:cond delay="0"/>
                                  </p:stCondLst>
                                  <p:childTnLst>
                                    <p:set>
                                      <p:cBhvr>
                                        <p:cTn id="77" dur="1" fill="hold">
                                          <p:stCondLst>
                                            <p:cond delay="0"/>
                                          </p:stCondLst>
                                        </p:cTn>
                                        <p:tgtEl>
                                          <p:spTgt spid="1036"/>
                                        </p:tgtEl>
                                        <p:attrNameLst>
                                          <p:attrName>style.visibility</p:attrName>
                                        </p:attrNameLst>
                                      </p:cBhvr>
                                      <p:to>
                                        <p:strVal val="visible"/>
                                      </p:to>
                                    </p:set>
                                    <p:animEffect transition="in" filter="fade">
                                      <p:cBhvr>
                                        <p:cTn id="78" dur="500"/>
                                        <p:tgtEl>
                                          <p:spTgt spid="1036"/>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69"/>
                                        </p:tgtEl>
                                        <p:attrNameLst>
                                          <p:attrName>style.visibility</p:attrName>
                                        </p:attrNameLst>
                                      </p:cBhvr>
                                      <p:to>
                                        <p:strVal val="visible"/>
                                      </p:to>
                                    </p:set>
                                    <p:animEffect transition="in" filter="fade">
                                      <p:cBhvr>
                                        <p:cTn id="81" dur="500"/>
                                        <p:tgtEl>
                                          <p:spTgt spid="69"/>
                                        </p:tgtEl>
                                      </p:cBhvr>
                                    </p:animEffect>
                                  </p:childTnLst>
                                </p:cTn>
                              </p:par>
                            </p:childTnLst>
                          </p:cTn>
                        </p:par>
                        <p:par>
                          <p:cTn id="82" fill="hold">
                            <p:stCondLst>
                              <p:cond delay="4500"/>
                            </p:stCondLst>
                            <p:childTnLst>
                              <p:par>
                                <p:cTn id="83" presetID="10" presetClass="entr" presetSubtype="0" fill="hold" nodeType="afterEffect">
                                  <p:stCondLst>
                                    <p:cond delay="0"/>
                                  </p:stCondLst>
                                  <p:childTnLst>
                                    <p:set>
                                      <p:cBhvr>
                                        <p:cTn id="84" dur="1" fill="hold">
                                          <p:stCondLst>
                                            <p:cond delay="0"/>
                                          </p:stCondLst>
                                        </p:cTn>
                                        <p:tgtEl>
                                          <p:spTgt spid="64"/>
                                        </p:tgtEl>
                                        <p:attrNameLst>
                                          <p:attrName>style.visibility</p:attrName>
                                        </p:attrNameLst>
                                      </p:cBhvr>
                                      <p:to>
                                        <p:strVal val="visible"/>
                                      </p:to>
                                    </p:set>
                                    <p:animEffect transition="in" filter="fade">
                                      <p:cBhvr>
                                        <p:cTn id="85" dur="500"/>
                                        <p:tgtEl>
                                          <p:spTgt spid="64"/>
                                        </p:tgtEl>
                                      </p:cBhvr>
                                    </p:animEffect>
                                  </p:childTnLst>
                                </p:cTn>
                              </p:par>
                            </p:childTnLst>
                          </p:cTn>
                        </p:par>
                        <p:par>
                          <p:cTn id="86" fill="hold">
                            <p:stCondLst>
                              <p:cond delay="5000"/>
                            </p:stCondLst>
                            <p:childTnLst>
                              <p:par>
                                <p:cTn id="87" presetID="10" presetClass="entr" presetSubtype="0" fill="hold" nodeType="afterEffect">
                                  <p:stCondLst>
                                    <p:cond delay="0"/>
                                  </p:stCondLst>
                                  <p:childTnLst>
                                    <p:set>
                                      <p:cBhvr>
                                        <p:cTn id="88" dur="1" fill="hold">
                                          <p:stCondLst>
                                            <p:cond delay="0"/>
                                          </p:stCondLst>
                                        </p:cTn>
                                        <p:tgtEl>
                                          <p:spTgt spid="1037"/>
                                        </p:tgtEl>
                                        <p:attrNameLst>
                                          <p:attrName>style.visibility</p:attrName>
                                        </p:attrNameLst>
                                      </p:cBhvr>
                                      <p:to>
                                        <p:strVal val="visible"/>
                                      </p:to>
                                    </p:set>
                                    <p:animEffect transition="in" filter="fade">
                                      <p:cBhvr>
                                        <p:cTn id="89" dur="500"/>
                                        <p:tgtEl>
                                          <p:spTgt spid="1037"/>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59"/>
                                        </p:tgtEl>
                                        <p:attrNameLst>
                                          <p:attrName>style.visibility</p:attrName>
                                        </p:attrNameLst>
                                      </p:cBhvr>
                                      <p:to>
                                        <p:strVal val="visible"/>
                                      </p:to>
                                    </p:set>
                                    <p:animEffect transition="in" filter="fade">
                                      <p:cBhvr>
                                        <p:cTn id="92" dur="500"/>
                                        <p:tgtEl>
                                          <p:spTgt spid="59"/>
                                        </p:tgtEl>
                                      </p:cBhvr>
                                    </p:animEffect>
                                  </p:childTnLst>
                                </p:cTn>
                              </p:par>
                            </p:childTnLst>
                          </p:cTn>
                        </p:par>
                        <p:par>
                          <p:cTn id="93" fill="hold">
                            <p:stCondLst>
                              <p:cond delay="5500"/>
                            </p:stCondLst>
                            <p:childTnLst>
                              <p:par>
                                <p:cTn id="94" presetID="10" presetClass="entr" presetSubtype="0" fill="hold" nodeType="afterEffect">
                                  <p:stCondLst>
                                    <p:cond delay="0"/>
                                  </p:stCondLst>
                                  <p:childTnLst>
                                    <p:set>
                                      <p:cBhvr>
                                        <p:cTn id="95" dur="1" fill="hold">
                                          <p:stCondLst>
                                            <p:cond delay="0"/>
                                          </p:stCondLst>
                                        </p:cTn>
                                        <p:tgtEl>
                                          <p:spTgt spid="1038"/>
                                        </p:tgtEl>
                                        <p:attrNameLst>
                                          <p:attrName>style.visibility</p:attrName>
                                        </p:attrNameLst>
                                      </p:cBhvr>
                                      <p:to>
                                        <p:strVal val="visible"/>
                                      </p:to>
                                    </p:set>
                                    <p:animEffect transition="in" filter="fade">
                                      <p:cBhvr>
                                        <p:cTn id="96" dur="500"/>
                                        <p:tgtEl>
                                          <p:spTgt spid="1038"/>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70"/>
                                        </p:tgtEl>
                                        <p:attrNameLst>
                                          <p:attrName>style.visibility</p:attrName>
                                        </p:attrNameLst>
                                      </p:cBhvr>
                                      <p:to>
                                        <p:strVal val="visible"/>
                                      </p:to>
                                    </p:set>
                                    <p:animEffect transition="in" filter="fade">
                                      <p:cBhvr>
                                        <p:cTn id="99" dur="500"/>
                                        <p:tgtEl>
                                          <p:spTgt spid="70"/>
                                        </p:tgtEl>
                                      </p:cBhvr>
                                    </p:animEffect>
                                  </p:childTnLst>
                                </p:cTn>
                              </p:par>
                            </p:childTnLst>
                          </p:cTn>
                        </p:par>
                        <p:par>
                          <p:cTn id="100" fill="hold">
                            <p:stCondLst>
                              <p:cond delay="6000"/>
                            </p:stCondLst>
                            <p:childTnLst>
                              <p:par>
                                <p:cTn id="101" presetID="10" presetClass="entr" presetSubtype="0" fill="hold" nodeType="afterEffect">
                                  <p:stCondLst>
                                    <p:cond delay="0"/>
                                  </p:stCondLst>
                                  <p:childTnLst>
                                    <p:set>
                                      <p:cBhvr>
                                        <p:cTn id="102" dur="1" fill="hold">
                                          <p:stCondLst>
                                            <p:cond delay="0"/>
                                          </p:stCondLst>
                                        </p:cTn>
                                        <p:tgtEl>
                                          <p:spTgt spid="34"/>
                                        </p:tgtEl>
                                        <p:attrNameLst>
                                          <p:attrName>style.visibility</p:attrName>
                                        </p:attrNameLst>
                                      </p:cBhvr>
                                      <p:to>
                                        <p:strVal val="visible"/>
                                      </p:to>
                                    </p:set>
                                    <p:animEffect transition="in" filter="fade">
                                      <p:cBhvr>
                                        <p:cTn id="103" dur="500"/>
                                        <p:tgtEl>
                                          <p:spTgt spid="34"/>
                                        </p:tgtEl>
                                      </p:cBhvr>
                                    </p:animEffect>
                                  </p:childTnLst>
                                </p:cTn>
                              </p:par>
                            </p:childTnLst>
                          </p:cTn>
                        </p:par>
                        <p:par>
                          <p:cTn id="104" fill="hold">
                            <p:stCondLst>
                              <p:cond delay="6500"/>
                            </p:stCondLst>
                            <p:childTnLst>
                              <p:par>
                                <p:cTn id="105" presetID="10" presetClass="entr" presetSubtype="0" fill="hold" nodeType="afterEffect">
                                  <p:stCondLst>
                                    <p:cond delay="0"/>
                                  </p:stCondLst>
                                  <p:childTnLst>
                                    <p:set>
                                      <p:cBhvr>
                                        <p:cTn id="106" dur="1" fill="hold">
                                          <p:stCondLst>
                                            <p:cond delay="0"/>
                                          </p:stCondLst>
                                        </p:cTn>
                                        <p:tgtEl>
                                          <p:spTgt spid="71"/>
                                        </p:tgtEl>
                                        <p:attrNameLst>
                                          <p:attrName>style.visibility</p:attrName>
                                        </p:attrNameLst>
                                      </p:cBhvr>
                                      <p:to>
                                        <p:strVal val="visible"/>
                                      </p:to>
                                    </p:set>
                                    <p:animEffect transition="in" filter="fade">
                                      <p:cBhvr>
                                        <p:cTn id="107" dur="500"/>
                                        <p:tgtEl>
                                          <p:spTgt spid="71"/>
                                        </p:tgtEl>
                                      </p:cBhvr>
                                    </p:animEffect>
                                  </p:childTnLst>
                                </p:cTn>
                              </p:par>
                              <p:par>
                                <p:cTn id="108" presetID="10" presetClass="entr" presetSubtype="0" fill="hold" nodeType="withEffect">
                                  <p:stCondLst>
                                    <p:cond delay="0"/>
                                  </p:stCondLst>
                                  <p:childTnLst>
                                    <p:set>
                                      <p:cBhvr>
                                        <p:cTn id="109" dur="1" fill="hold">
                                          <p:stCondLst>
                                            <p:cond delay="0"/>
                                          </p:stCondLst>
                                        </p:cTn>
                                        <p:tgtEl>
                                          <p:spTgt spid="72"/>
                                        </p:tgtEl>
                                        <p:attrNameLst>
                                          <p:attrName>style.visibility</p:attrName>
                                        </p:attrNameLst>
                                      </p:cBhvr>
                                      <p:to>
                                        <p:strVal val="visible"/>
                                      </p:to>
                                    </p:set>
                                    <p:animEffect transition="in" filter="fade">
                                      <p:cBhvr>
                                        <p:cTn id="110" dur="500"/>
                                        <p:tgtEl>
                                          <p:spTgt spid="72"/>
                                        </p:tgtEl>
                                      </p:cBhvr>
                                    </p:animEffect>
                                  </p:childTnLst>
                                </p:cTn>
                              </p:par>
                              <p:par>
                                <p:cTn id="111" presetID="10" presetClass="entr" presetSubtype="0" fill="hold" nodeType="withEffect">
                                  <p:stCondLst>
                                    <p:cond delay="0"/>
                                  </p:stCondLst>
                                  <p:childTnLst>
                                    <p:set>
                                      <p:cBhvr>
                                        <p:cTn id="112" dur="1" fill="hold">
                                          <p:stCondLst>
                                            <p:cond delay="0"/>
                                          </p:stCondLst>
                                        </p:cTn>
                                        <p:tgtEl>
                                          <p:spTgt spid="74"/>
                                        </p:tgtEl>
                                        <p:attrNameLst>
                                          <p:attrName>style.visibility</p:attrName>
                                        </p:attrNameLst>
                                      </p:cBhvr>
                                      <p:to>
                                        <p:strVal val="visible"/>
                                      </p:to>
                                    </p:set>
                                    <p:animEffect transition="in" filter="fade">
                                      <p:cBhvr>
                                        <p:cTn id="113" dur="500"/>
                                        <p:tgtEl>
                                          <p:spTgt spid="74"/>
                                        </p:tgtEl>
                                      </p:cBhvr>
                                    </p:animEffect>
                                  </p:childTnLst>
                                </p:cTn>
                              </p:par>
                              <p:par>
                                <p:cTn id="114" presetID="10" presetClass="entr" presetSubtype="0" fill="hold" nodeType="withEffect">
                                  <p:stCondLst>
                                    <p:cond delay="0"/>
                                  </p:stCondLst>
                                  <p:childTnLst>
                                    <p:set>
                                      <p:cBhvr>
                                        <p:cTn id="115" dur="1" fill="hold">
                                          <p:stCondLst>
                                            <p:cond delay="0"/>
                                          </p:stCondLst>
                                        </p:cTn>
                                        <p:tgtEl>
                                          <p:spTgt spid="25"/>
                                        </p:tgtEl>
                                        <p:attrNameLst>
                                          <p:attrName>style.visibility</p:attrName>
                                        </p:attrNameLst>
                                      </p:cBhvr>
                                      <p:to>
                                        <p:strVal val="visible"/>
                                      </p:to>
                                    </p:set>
                                    <p:animEffect transition="in" filter="fade">
                                      <p:cBhvr>
                                        <p:cTn id="116" dur="500"/>
                                        <p:tgtEl>
                                          <p:spTgt spid="25"/>
                                        </p:tgtEl>
                                      </p:cBhvr>
                                    </p:animEffect>
                                  </p:childTnLst>
                                </p:cTn>
                              </p:par>
                              <p:par>
                                <p:cTn id="117" presetID="10" presetClass="entr" presetSubtype="0" fill="hold" nodeType="withEffect">
                                  <p:stCondLst>
                                    <p:cond delay="0"/>
                                  </p:stCondLst>
                                  <p:childTnLst>
                                    <p:set>
                                      <p:cBhvr>
                                        <p:cTn id="118" dur="1" fill="hold">
                                          <p:stCondLst>
                                            <p:cond delay="0"/>
                                          </p:stCondLst>
                                        </p:cTn>
                                        <p:tgtEl>
                                          <p:spTgt spid="137"/>
                                        </p:tgtEl>
                                        <p:attrNameLst>
                                          <p:attrName>style.visibility</p:attrName>
                                        </p:attrNameLst>
                                      </p:cBhvr>
                                      <p:to>
                                        <p:strVal val="visible"/>
                                      </p:to>
                                    </p:set>
                                    <p:animEffect transition="in" filter="fade">
                                      <p:cBhvr>
                                        <p:cTn id="119" dur="500"/>
                                        <p:tgtEl>
                                          <p:spTgt spid="137"/>
                                        </p:tgtEl>
                                      </p:cBhvr>
                                    </p:animEffect>
                                  </p:childTnLst>
                                </p:cTn>
                              </p:par>
                              <p:par>
                                <p:cTn id="120" presetID="10" presetClass="entr" presetSubtype="0" fill="hold" nodeType="withEffect">
                                  <p:stCondLst>
                                    <p:cond delay="0"/>
                                  </p:stCondLst>
                                  <p:childTnLst>
                                    <p:set>
                                      <p:cBhvr>
                                        <p:cTn id="121" dur="1" fill="hold">
                                          <p:stCondLst>
                                            <p:cond delay="0"/>
                                          </p:stCondLst>
                                        </p:cTn>
                                        <p:tgtEl>
                                          <p:spTgt spid="76"/>
                                        </p:tgtEl>
                                        <p:attrNameLst>
                                          <p:attrName>style.visibility</p:attrName>
                                        </p:attrNameLst>
                                      </p:cBhvr>
                                      <p:to>
                                        <p:strVal val="visible"/>
                                      </p:to>
                                    </p:set>
                                    <p:animEffect transition="in" filter="fade">
                                      <p:cBhvr>
                                        <p:cTn id="122" dur="500"/>
                                        <p:tgtEl>
                                          <p:spTgt spid="76"/>
                                        </p:tgtEl>
                                      </p:cBhvr>
                                    </p:animEffect>
                                  </p:childTnLst>
                                </p:cTn>
                              </p:par>
                              <p:par>
                                <p:cTn id="123" presetID="10" presetClass="entr" presetSubtype="0" fill="hold" nodeType="withEffect">
                                  <p:stCondLst>
                                    <p:cond delay="0"/>
                                  </p:stCondLst>
                                  <p:childTnLst>
                                    <p:set>
                                      <p:cBhvr>
                                        <p:cTn id="124" dur="1" fill="hold">
                                          <p:stCondLst>
                                            <p:cond delay="0"/>
                                          </p:stCondLst>
                                        </p:cTn>
                                        <p:tgtEl>
                                          <p:spTgt spid="77"/>
                                        </p:tgtEl>
                                        <p:attrNameLst>
                                          <p:attrName>style.visibility</p:attrName>
                                        </p:attrNameLst>
                                      </p:cBhvr>
                                      <p:to>
                                        <p:strVal val="visible"/>
                                      </p:to>
                                    </p:set>
                                    <p:animEffect transition="in" filter="fade">
                                      <p:cBhvr>
                                        <p:cTn id="125" dur="500"/>
                                        <p:tgtEl>
                                          <p:spTgt spid="77"/>
                                        </p:tgtEl>
                                      </p:cBhvr>
                                    </p:animEffect>
                                  </p:childTnLst>
                                </p:cTn>
                              </p:par>
                              <p:par>
                                <p:cTn id="126" presetID="10" presetClass="entr" presetSubtype="0" fill="hold" nodeType="withEffect">
                                  <p:stCondLst>
                                    <p:cond delay="0"/>
                                  </p:stCondLst>
                                  <p:childTnLst>
                                    <p:set>
                                      <p:cBhvr>
                                        <p:cTn id="127" dur="1" fill="hold">
                                          <p:stCondLst>
                                            <p:cond delay="0"/>
                                          </p:stCondLst>
                                        </p:cTn>
                                        <p:tgtEl>
                                          <p:spTgt spid="78"/>
                                        </p:tgtEl>
                                        <p:attrNameLst>
                                          <p:attrName>style.visibility</p:attrName>
                                        </p:attrNameLst>
                                      </p:cBhvr>
                                      <p:to>
                                        <p:strVal val="visible"/>
                                      </p:to>
                                    </p:set>
                                    <p:animEffect transition="in" filter="fade">
                                      <p:cBhvr>
                                        <p:cTn id="128" dur="500"/>
                                        <p:tgtEl>
                                          <p:spTgt spid="78"/>
                                        </p:tgtEl>
                                      </p:cBhvr>
                                    </p:animEffect>
                                  </p:childTnLst>
                                </p:cTn>
                              </p:par>
                            </p:childTnLst>
                          </p:cTn>
                        </p:par>
                        <p:par>
                          <p:cTn id="129" fill="hold">
                            <p:stCondLst>
                              <p:cond delay="7000"/>
                            </p:stCondLst>
                            <p:childTnLst>
                              <p:par>
                                <p:cTn id="130" presetID="10" presetClass="entr" presetSubtype="0" fill="hold" nodeType="afterEffect">
                                  <p:stCondLst>
                                    <p:cond delay="0"/>
                                  </p:stCondLst>
                                  <p:childTnLst>
                                    <p:set>
                                      <p:cBhvr>
                                        <p:cTn id="131" dur="1" fill="hold">
                                          <p:stCondLst>
                                            <p:cond delay="0"/>
                                          </p:stCondLst>
                                        </p:cTn>
                                        <p:tgtEl>
                                          <p:spTgt spid="1040"/>
                                        </p:tgtEl>
                                        <p:attrNameLst>
                                          <p:attrName>style.visibility</p:attrName>
                                        </p:attrNameLst>
                                      </p:cBhvr>
                                      <p:to>
                                        <p:strVal val="visible"/>
                                      </p:to>
                                    </p:set>
                                    <p:animEffect transition="in" filter="fade">
                                      <p:cBhvr>
                                        <p:cTn id="132" dur="500"/>
                                        <p:tgtEl>
                                          <p:spTgt spid="1040"/>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87"/>
                                        </p:tgtEl>
                                        <p:attrNameLst>
                                          <p:attrName>style.visibility</p:attrName>
                                        </p:attrNameLst>
                                      </p:cBhvr>
                                      <p:to>
                                        <p:strVal val="visible"/>
                                      </p:to>
                                    </p:set>
                                    <p:animEffect transition="in" filter="fade">
                                      <p:cBhvr>
                                        <p:cTn id="135" dur="500"/>
                                        <p:tgtEl>
                                          <p:spTgt spid="87"/>
                                        </p:tgtEl>
                                      </p:cBhvr>
                                    </p:animEffect>
                                  </p:childTnLst>
                                </p:cTn>
                              </p:par>
                            </p:childTnLst>
                          </p:cTn>
                        </p:par>
                        <p:par>
                          <p:cTn id="136" fill="hold">
                            <p:stCondLst>
                              <p:cond delay="7500"/>
                            </p:stCondLst>
                            <p:childTnLst>
                              <p:par>
                                <p:cTn id="137" presetID="10" presetClass="entr" presetSubtype="0" fill="hold" nodeType="afterEffect">
                                  <p:stCondLst>
                                    <p:cond delay="0"/>
                                  </p:stCondLst>
                                  <p:childTnLst>
                                    <p:set>
                                      <p:cBhvr>
                                        <p:cTn id="138" dur="1" fill="hold">
                                          <p:stCondLst>
                                            <p:cond delay="0"/>
                                          </p:stCondLst>
                                        </p:cTn>
                                        <p:tgtEl>
                                          <p:spTgt spid="79"/>
                                        </p:tgtEl>
                                        <p:attrNameLst>
                                          <p:attrName>style.visibility</p:attrName>
                                        </p:attrNameLst>
                                      </p:cBhvr>
                                      <p:to>
                                        <p:strVal val="visible"/>
                                      </p:to>
                                    </p:set>
                                    <p:animEffect transition="in" filter="fade">
                                      <p:cBhvr>
                                        <p:cTn id="139" dur="500"/>
                                        <p:tgtEl>
                                          <p:spTgt spid="79"/>
                                        </p:tgtEl>
                                      </p:cBhvr>
                                    </p:animEffect>
                                  </p:childTnLst>
                                </p:cTn>
                              </p:par>
                            </p:childTnLst>
                          </p:cTn>
                        </p:par>
                        <p:par>
                          <p:cTn id="140" fill="hold">
                            <p:stCondLst>
                              <p:cond delay="8000"/>
                            </p:stCondLst>
                            <p:childTnLst>
                              <p:par>
                                <p:cTn id="141" presetID="10" presetClass="entr" presetSubtype="0" fill="hold" nodeType="afterEffect">
                                  <p:stCondLst>
                                    <p:cond delay="0"/>
                                  </p:stCondLst>
                                  <p:childTnLst>
                                    <p:set>
                                      <p:cBhvr>
                                        <p:cTn id="142" dur="1" fill="hold">
                                          <p:stCondLst>
                                            <p:cond delay="0"/>
                                          </p:stCondLst>
                                        </p:cTn>
                                        <p:tgtEl>
                                          <p:spTgt spid="1041"/>
                                        </p:tgtEl>
                                        <p:attrNameLst>
                                          <p:attrName>style.visibility</p:attrName>
                                        </p:attrNameLst>
                                      </p:cBhvr>
                                      <p:to>
                                        <p:strVal val="visible"/>
                                      </p:to>
                                    </p:set>
                                    <p:animEffect transition="in" filter="fade">
                                      <p:cBhvr>
                                        <p:cTn id="143" dur="500"/>
                                        <p:tgtEl>
                                          <p:spTgt spid="1041"/>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88"/>
                                        </p:tgtEl>
                                        <p:attrNameLst>
                                          <p:attrName>style.visibility</p:attrName>
                                        </p:attrNameLst>
                                      </p:cBhvr>
                                      <p:to>
                                        <p:strVal val="visible"/>
                                      </p:to>
                                    </p:set>
                                    <p:animEffect transition="in" filter="fade">
                                      <p:cBhvr>
                                        <p:cTn id="146" dur="500"/>
                                        <p:tgtEl>
                                          <p:spTgt spid="88"/>
                                        </p:tgtEl>
                                      </p:cBhvr>
                                    </p:animEffect>
                                  </p:childTnLst>
                                </p:cTn>
                              </p:par>
                            </p:childTnLst>
                          </p:cTn>
                        </p:par>
                        <p:par>
                          <p:cTn id="147" fill="hold">
                            <p:stCondLst>
                              <p:cond delay="8500"/>
                            </p:stCondLst>
                            <p:childTnLst>
                              <p:par>
                                <p:cTn id="148" presetID="10" presetClass="entr" presetSubtype="0" fill="hold" nodeType="afterEffect">
                                  <p:stCondLst>
                                    <p:cond delay="0"/>
                                  </p:stCondLst>
                                  <p:childTnLst>
                                    <p:set>
                                      <p:cBhvr>
                                        <p:cTn id="149" dur="1" fill="hold">
                                          <p:stCondLst>
                                            <p:cond delay="0"/>
                                          </p:stCondLst>
                                        </p:cTn>
                                        <p:tgtEl>
                                          <p:spTgt spid="1039"/>
                                        </p:tgtEl>
                                        <p:attrNameLst>
                                          <p:attrName>style.visibility</p:attrName>
                                        </p:attrNameLst>
                                      </p:cBhvr>
                                      <p:to>
                                        <p:strVal val="visible"/>
                                      </p:to>
                                    </p:set>
                                    <p:animEffect transition="in" filter="fade">
                                      <p:cBhvr>
                                        <p:cTn id="150" dur="500"/>
                                        <p:tgtEl>
                                          <p:spTgt spid="1039"/>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89"/>
                                        </p:tgtEl>
                                        <p:attrNameLst>
                                          <p:attrName>style.visibility</p:attrName>
                                        </p:attrNameLst>
                                      </p:cBhvr>
                                      <p:to>
                                        <p:strVal val="visible"/>
                                      </p:to>
                                    </p:set>
                                    <p:animEffect transition="in" filter="fade">
                                      <p:cBhvr>
                                        <p:cTn id="153" dur="500"/>
                                        <p:tgtEl>
                                          <p:spTgt spid="89"/>
                                        </p:tgtEl>
                                      </p:cBhvr>
                                    </p:animEffect>
                                  </p:childTnLst>
                                </p:cTn>
                              </p:par>
                            </p:childTnLst>
                          </p:cTn>
                        </p:par>
                        <p:par>
                          <p:cTn id="154" fill="hold">
                            <p:stCondLst>
                              <p:cond delay="9000"/>
                            </p:stCondLst>
                            <p:childTnLst>
                              <p:par>
                                <p:cTn id="155" presetID="10" presetClass="entr" presetSubtype="0" fill="hold" nodeType="afterEffect">
                                  <p:stCondLst>
                                    <p:cond delay="0"/>
                                  </p:stCondLst>
                                  <p:childTnLst>
                                    <p:set>
                                      <p:cBhvr>
                                        <p:cTn id="156" dur="1" fill="hold">
                                          <p:stCondLst>
                                            <p:cond delay="0"/>
                                          </p:stCondLst>
                                        </p:cTn>
                                        <p:tgtEl>
                                          <p:spTgt spid="47"/>
                                        </p:tgtEl>
                                        <p:attrNameLst>
                                          <p:attrName>style.visibility</p:attrName>
                                        </p:attrNameLst>
                                      </p:cBhvr>
                                      <p:to>
                                        <p:strVal val="visible"/>
                                      </p:to>
                                    </p:set>
                                    <p:animEffect transition="in" filter="fade">
                                      <p:cBhvr>
                                        <p:cTn id="157" dur="500"/>
                                        <p:tgtEl>
                                          <p:spTgt spid="47"/>
                                        </p:tgtEl>
                                      </p:cBhvr>
                                    </p:animEffect>
                                  </p:childTnLst>
                                </p:cTn>
                              </p:par>
                            </p:childTnLst>
                          </p:cTn>
                        </p:par>
                        <p:par>
                          <p:cTn id="158" fill="hold">
                            <p:stCondLst>
                              <p:cond delay="9500"/>
                            </p:stCondLst>
                            <p:childTnLst>
                              <p:par>
                                <p:cTn id="159" presetID="10" presetClass="entr" presetSubtype="0" fill="hold" nodeType="afterEffect">
                                  <p:stCondLst>
                                    <p:cond delay="0"/>
                                  </p:stCondLst>
                                  <p:childTnLst>
                                    <p:set>
                                      <p:cBhvr>
                                        <p:cTn id="160" dur="1" fill="hold">
                                          <p:stCondLst>
                                            <p:cond delay="0"/>
                                          </p:stCondLst>
                                        </p:cTn>
                                        <p:tgtEl>
                                          <p:spTgt spid="90"/>
                                        </p:tgtEl>
                                        <p:attrNameLst>
                                          <p:attrName>style.visibility</p:attrName>
                                        </p:attrNameLst>
                                      </p:cBhvr>
                                      <p:to>
                                        <p:strVal val="visible"/>
                                      </p:to>
                                    </p:set>
                                    <p:animEffect transition="in" filter="fade">
                                      <p:cBhvr>
                                        <p:cTn id="161" dur="500"/>
                                        <p:tgtEl>
                                          <p:spTgt spid="90"/>
                                        </p:tgtEl>
                                      </p:cBhvr>
                                    </p:animEffect>
                                  </p:childTnLst>
                                </p:cTn>
                              </p:par>
                              <p:par>
                                <p:cTn id="162" presetID="10" presetClass="entr" presetSubtype="0" fill="hold" nodeType="withEffect">
                                  <p:stCondLst>
                                    <p:cond delay="0"/>
                                  </p:stCondLst>
                                  <p:childTnLst>
                                    <p:set>
                                      <p:cBhvr>
                                        <p:cTn id="163" dur="1" fill="hold">
                                          <p:stCondLst>
                                            <p:cond delay="0"/>
                                          </p:stCondLst>
                                        </p:cTn>
                                        <p:tgtEl>
                                          <p:spTgt spid="91"/>
                                        </p:tgtEl>
                                        <p:attrNameLst>
                                          <p:attrName>style.visibility</p:attrName>
                                        </p:attrNameLst>
                                      </p:cBhvr>
                                      <p:to>
                                        <p:strVal val="visible"/>
                                      </p:to>
                                    </p:set>
                                    <p:animEffect transition="in" filter="fade">
                                      <p:cBhvr>
                                        <p:cTn id="164" dur="500"/>
                                        <p:tgtEl>
                                          <p:spTgt spid="91"/>
                                        </p:tgtEl>
                                      </p:cBhvr>
                                    </p:animEffect>
                                  </p:childTnLst>
                                </p:cTn>
                              </p:par>
                              <p:par>
                                <p:cTn id="165" presetID="10" presetClass="entr" presetSubtype="0" fill="hold" nodeType="withEffect">
                                  <p:stCondLst>
                                    <p:cond delay="0"/>
                                  </p:stCondLst>
                                  <p:childTnLst>
                                    <p:set>
                                      <p:cBhvr>
                                        <p:cTn id="166" dur="1" fill="hold">
                                          <p:stCondLst>
                                            <p:cond delay="0"/>
                                          </p:stCondLst>
                                        </p:cTn>
                                        <p:tgtEl>
                                          <p:spTgt spid="92"/>
                                        </p:tgtEl>
                                        <p:attrNameLst>
                                          <p:attrName>style.visibility</p:attrName>
                                        </p:attrNameLst>
                                      </p:cBhvr>
                                      <p:to>
                                        <p:strVal val="visible"/>
                                      </p:to>
                                    </p:set>
                                    <p:animEffect transition="in" filter="fade">
                                      <p:cBhvr>
                                        <p:cTn id="167" dur="500"/>
                                        <p:tgtEl>
                                          <p:spTgt spid="92"/>
                                        </p:tgtEl>
                                      </p:cBhvr>
                                    </p:animEffect>
                                  </p:childTnLst>
                                </p:cTn>
                              </p:par>
                            </p:childTnLst>
                          </p:cTn>
                        </p:par>
                        <p:par>
                          <p:cTn id="168" fill="hold">
                            <p:stCondLst>
                              <p:cond delay="10000"/>
                            </p:stCondLst>
                            <p:childTnLst>
                              <p:par>
                                <p:cTn id="169" presetID="10" presetClass="entr" presetSubtype="0" fill="hold" nodeType="afterEffect">
                                  <p:stCondLst>
                                    <p:cond delay="0"/>
                                  </p:stCondLst>
                                  <p:childTnLst>
                                    <p:set>
                                      <p:cBhvr>
                                        <p:cTn id="170" dur="1" fill="hold">
                                          <p:stCondLst>
                                            <p:cond delay="0"/>
                                          </p:stCondLst>
                                        </p:cTn>
                                        <p:tgtEl>
                                          <p:spTgt spid="1042"/>
                                        </p:tgtEl>
                                        <p:attrNameLst>
                                          <p:attrName>style.visibility</p:attrName>
                                        </p:attrNameLst>
                                      </p:cBhvr>
                                      <p:to>
                                        <p:strVal val="visible"/>
                                      </p:to>
                                    </p:set>
                                    <p:animEffect transition="in" filter="fade">
                                      <p:cBhvr>
                                        <p:cTn id="171" dur="500"/>
                                        <p:tgtEl>
                                          <p:spTgt spid="1042"/>
                                        </p:tgtEl>
                                      </p:cBhvr>
                                    </p:animEffect>
                                  </p:childTnLst>
                                </p:cTn>
                              </p:par>
                              <p:par>
                                <p:cTn id="172" presetID="10" presetClass="entr" presetSubtype="0" fill="hold" grpId="0" nodeType="withEffect">
                                  <p:stCondLst>
                                    <p:cond delay="0"/>
                                  </p:stCondLst>
                                  <p:childTnLst>
                                    <p:set>
                                      <p:cBhvr>
                                        <p:cTn id="173" dur="1" fill="hold">
                                          <p:stCondLst>
                                            <p:cond delay="0"/>
                                          </p:stCondLst>
                                        </p:cTn>
                                        <p:tgtEl>
                                          <p:spTgt spid="97"/>
                                        </p:tgtEl>
                                        <p:attrNameLst>
                                          <p:attrName>style.visibility</p:attrName>
                                        </p:attrNameLst>
                                      </p:cBhvr>
                                      <p:to>
                                        <p:strVal val="visible"/>
                                      </p:to>
                                    </p:set>
                                    <p:animEffect transition="in" filter="fade">
                                      <p:cBhvr>
                                        <p:cTn id="174" dur="500"/>
                                        <p:tgtEl>
                                          <p:spTgt spid="97"/>
                                        </p:tgtEl>
                                      </p:cBhvr>
                                    </p:animEffect>
                                  </p:childTnLst>
                                </p:cTn>
                              </p:par>
                            </p:childTnLst>
                          </p:cTn>
                        </p:par>
                        <p:par>
                          <p:cTn id="175" fill="hold">
                            <p:stCondLst>
                              <p:cond delay="10500"/>
                            </p:stCondLst>
                            <p:childTnLst>
                              <p:par>
                                <p:cTn id="176" presetID="10" presetClass="entr" presetSubtype="0" fill="hold" nodeType="afterEffect">
                                  <p:stCondLst>
                                    <p:cond delay="0"/>
                                  </p:stCondLst>
                                  <p:childTnLst>
                                    <p:set>
                                      <p:cBhvr>
                                        <p:cTn id="177" dur="1" fill="hold">
                                          <p:stCondLst>
                                            <p:cond delay="0"/>
                                          </p:stCondLst>
                                        </p:cTn>
                                        <p:tgtEl>
                                          <p:spTgt spid="1043"/>
                                        </p:tgtEl>
                                        <p:attrNameLst>
                                          <p:attrName>style.visibility</p:attrName>
                                        </p:attrNameLst>
                                      </p:cBhvr>
                                      <p:to>
                                        <p:strVal val="visible"/>
                                      </p:to>
                                    </p:set>
                                    <p:animEffect transition="in" filter="fade">
                                      <p:cBhvr>
                                        <p:cTn id="178" dur="500"/>
                                        <p:tgtEl>
                                          <p:spTgt spid="1043"/>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98"/>
                                        </p:tgtEl>
                                        <p:attrNameLst>
                                          <p:attrName>style.visibility</p:attrName>
                                        </p:attrNameLst>
                                      </p:cBhvr>
                                      <p:to>
                                        <p:strVal val="visible"/>
                                      </p:to>
                                    </p:set>
                                    <p:animEffect transition="in" filter="fade">
                                      <p:cBhvr>
                                        <p:cTn id="181" dur="500"/>
                                        <p:tgtEl>
                                          <p:spTgt spid="98"/>
                                        </p:tgtEl>
                                      </p:cBhvr>
                                    </p:animEffect>
                                  </p:childTnLst>
                                </p:cTn>
                              </p:par>
                            </p:childTnLst>
                          </p:cTn>
                        </p:par>
                        <p:par>
                          <p:cTn id="182" fill="hold">
                            <p:stCondLst>
                              <p:cond delay="11000"/>
                            </p:stCondLst>
                            <p:childTnLst>
                              <p:par>
                                <p:cTn id="183" presetID="10" presetClass="entr" presetSubtype="0" fill="hold" nodeType="afterEffect">
                                  <p:stCondLst>
                                    <p:cond delay="0"/>
                                  </p:stCondLst>
                                  <p:childTnLst>
                                    <p:set>
                                      <p:cBhvr>
                                        <p:cTn id="184" dur="1" fill="hold">
                                          <p:stCondLst>
                                            <p:cond delay="0"/>
                                          </p:stCondLst>
                                        </p:cTn>
                                        <p:tgtEl>
                                          <p:spTgt spid="51"/>
                                        </p:tgtEl>
                                        <p:attrNameLst>
                                          <p:attrName>style.visibility</p:attrName>
                                        </p:attrNameLst>
                                      </p:cBhvr>
                                      <p:to>
                                        <p:strVal val="visible"/>
                                      </p:to>
                                    </p:set>
                                    <p:animEffect transition="in" filter="fade">
                                      <p:cBhvr>
                                        <p:cTn id="185" dur="500"/>
                                        <p:tgtEl>
                                          <p:spTgt spid="51"/>
                                        </p:tgtEl>
                                      </p:cBhvr>
                                    </p:animEffect>
                                  </p:childTnLst>
                                </p:cTn>
                              </p:par>
                            </p:childTnLst>
                          </p:cTn>
                        </p:par>
                        <p:par>
                          <p:cTn id="186" fill="hold">
                            <p:stCondLst>
                              <p:cond delay="11500"/>
                            </p:stCondLst>
                            <p:childTnLst>
                              <p:par>
                                <p:cTn id="187" presetID="10" presetClass="entr" presetSubtype="0" fill="hold" nodeType="afterEffect">
                                  <p:stCondLst>
                                    <p:cond delay="0"/>
                                  </p:stCondLst>
                                  <p:childTnLst>
                                    <p:set>
                                      <p:cBhvr>
                                        <p:cTn id="188" dur="1" fill="hold">
                                          <p:stCondLst>
                                            <p:cond delay="0"/>
                                          </p:stCondLst>
                                        </p:cTn>
                                        <p:tgtEl>
                                          <p:spTgt spid="100"/>
                                        </p:tgtEl>
                                        <p:attrNameLst>
                                          <p:attrName>style.visibility</p:attrName>
                                        </p:attrNameLst>
                                      </p:cBhvr>
                                      <p:to>
                                        <p:strVal val="visible"/>
                                      </p:to>
                                    </p:set>
                                    <p:animEffect transition="in" filter="fade">
                                      <p:cBhvr>
                                        <p:cTn id="189" dur="500"/>
                                        <p:tgtEl>
                                          <p:spTgt spid="100"/>
                                        </p:tgtEl>
                                      </p:cBhvr>
                                    </p:animEffect>
                                  </p:childTnLst>
                                </p:cTn>
                              </p:par>
                              <p:par>
                                <p:cTn id="190" presetID="10" presetClass="entr" presetSubtype="0" fill="hold" nodeType="withEffect">
                                  <p:stCondLst>
                                    <p:cond delay="0"/>
                                  </p:stCondLst>
                                  <p:childTnLst>
                                    <p:set>
                                      <p:cBhvr>
                                        <p:cTn id="191" dur="1" fill="hold">
                                          <p:stCondLst>
                                            <p:cond delay="0"/>
                                          </p:stCondLst>
                                        </p:cTn>
                                        <p:tgtEl>
                                          <p:spTgt spid="108"/>
                                        </p:tgtEl>
                                        <p:attrNameLst>
                                          <p:attrName>style.visibility</p:attrName>
                                        </p:attrNameLst>
                                      </p:cBhvr>
                                      <p:to>
                                        <p:strVal val="visible"/>
                                      </p:to>
                                    </p:set>
                                    <p:animEffect transition="in" filter="fade">
                                      <p:cBhvr>
                                        <p:cTn id="192" dur="500"/>
                                        <p:tgtEl>
                                          <p:spTgt spid="108"/>
                                        </p:tgtEl>
                                      </p:cBhvr>
                                    </p:animEffect>
                                  </p:childTnLst>
                                </p:cTn>
                              </p:par>
                              <p:par>
                                <p:cTn id="193" presetID="10" presetClass="entr" presetSubtype="0" fill="hold" nodeType="withEffect">
                                  <p:stCondLst>
                                    <p:cond delay="0"/>
                                  </p:stCondLst>
                                  <p:childTnLst>
                                    <p:set>
                                      <p:cBhvr>
                                        <p:cTn id="194" dur="1" fill="hold">
                                          <p:stCondLst>
                                            <p:cond delay="0"/>
                                          </p:stCondLst>
                                        </p:cTn>
                                        <p:tgtEl>
                                          <p:spTgt spid="109"/>
                                        </p:tgtEl>
                                        <p:attrNameLst>
                                          <p:attrName>style.visibility</p:attrName>
                                        </p:attrNameLst>
                                      </p:cBhvr>
                                      <p:to>
                                        <p:strVal val="visible"/>
                                      </p:to>
                                    </p:set>
                                    <p:animEffect transition="in" filter="fade">
                                      <p:cBhvr>
                                        <p:cTn id="195" dur="500"/>
                                        <p:tgtEl>
                                          <p:spTgt spid="109"/>
                                        </p:tgtEl>
                                      </p:cBhvr>
                                    </p:animEffect>
                                  </p:childTnLst>
                                </p:cTn>
                              </p:par>
                            </p:childTnLst>
                          </p:cTn>
                        </p:par>
                        <p:par>
                          <p:cTn id="196" fill="hold">
                            <p:stCondLst>
                              <p:cond delay="12000"/>
                            </p:stCondLst>
                            <p:childTnLst>
                              <p:par>
                                <p:cTn id="197" presetID="10" presetClass="entr" presetSubtype="0" fill="hold" nodeType="afterEffect">
                                  <p:stCondLst>
                                    <p:cond delay="0"/>
                                  </p:stCondLst>
                                  <p:childTnLst>
                                    <p:set>
                                      <p:cBhvr>
                                        <p:cTn id="198" dur="1" fill="hold">
                                          <p:stCondLst>
                                            <p:cond delay="0"/>
                                          </p:stCondLst>
                                        </p:cTn>
                                        <p:tgtEl>
                                          <p:spTgt spid="1045"/>
                                        </p:tgtEl>
                                        <p:attrNameLst>
                                          <p:attrName>style.visibility</p:attrName>
                                        </p:attrNameLst>
                                      </p:cBhvr>
                                      <p:to>
                                        <p:strVal val="visible"/>
                                      </p:to>
                                    </p:set>
                                    <p:animEffect transition="in" filter="fade">
                                      <p:cBhvr>
                                        <p:cTn id="199" dur="500"/>
                                        <p:tgtEl>
                                          <p:spTgt spid="1045"/>
                                        </p:tgtEl>
                                      </p:cBhvr>
                                    </p:animEffect>
                                  </p:childTnLst>
                                </p:cTn>
                              </p:par>
                              <p:par>
                                <p:cTn id="200" presetID="10" presetClass="entr" presetSubtype="0" fill="hold" grpId="0" nodeType="withEffect">
                                  <p:stCondLst>
                                    <p:cond delay="0"/>
                                  </p:stCondLst>
                                  <p:childTnLst>
                                    <p:set>
                                      <p:cBhvr>
                                        <p:cTn id="201" dur="1" fill="hold">
                                          <p:stCondLst>
                                            <p:cond delay="0"/>
                                          </p:stCondLst>
                                        </p:cTn>
                                        <p:tgtEl>
                                          <p:spTgt spid="4"/>
                                        </p:tgtEl>
                                        <p:attrNameLst>
                                          <p:attrName>style.visibility</p:attrName>
                                        </p:attrNameLst>
                                      </p:cBhvr>
                                      <p:to>
                                        <p:strVal val="visible"/>
                                      </p:to>
                                    </p:set>
                                    <p:animEffect transition="in" filter="fade">
                                      <p:cBhvr>
                                        <p:cTn id="202" dur="500"/>
                                        <p:tgtEl>
                                          <p:spTgt spid="4"/>
                                        </p:tgtEl>
                                      </p:cBhvr>
                                    </p:animEffect>
                                  </p:childTnLst>
                                </p:cTn>
                              </p:par>
                            </p:childTnLst>
                          </p:cTn>
                        </p:par>
                        <p:par>
                          <p:cTn id="203" fill="hold">
                            <p:stCondLst>
                              <p:cond delay="12500"/>
                            </p:stCondLst>
                            <p:childTnLst>
                              <p:par>
                                <p:cTn id="204" presetID="10" presetClass="entr" presetSubtype="0" fill="hold" nodeType="afterEffect">
                                  <p:stCondLst>
                                    <p:cond delay="0"/>
                                  </p:stCondLst>
                                  <p:childTnLst>
                                    <p:set>
                                      <p:cBhvr>
                                        <p:cTn id="205" dur="1" fill="hold">
                                          <p:stCondLst>
                                            <p:cond delay="0"/>
                                          </p:stCondLst>
                                        </p:cTn>
                                        <p:tgtEl>
                                          <p:spTgt spid="110"/>
                                        </p:tgtEl>
                                        <p:attrNameLst>
                                          <p:attrName>style.visibility</p:attrName>
                                        </p:attrNameLst>
                                      </p:cBhvr>
                                      <p:to>
                                        <p:strVal val="visible"/>
                                      </p:to>
                                    </p:set>
                                    <p:animEffect transition="in" filter="fade">
                                      <p:cBhvr>
                                        <p:cTn id="206" dur="500"/>
                                        <p:tgtEl>
                                          <p:spTgt spid="110"/>
                                        </p:tgtEl>
                                      </p:cBhvr>
                                    </p:animEffect>
                                  </p:childTnLst>
                                </p:cTn>
                              </p:par>
                            </p:childTnLst>
                          </p:cTn>
                        </p:par>
                        <p:par>
                          <p:cTn id="207" fill="hold">
                            <p:stCondLst>
                              <p:cond delay="13000"/>
                            </p:stCondLst>
                            <p:childTnLst>
                              <p:par>
                                <p:cTn id="208" presetID="10" presetClass="entr" presetSubtype="0" fill="hold" nodeType="afterEffect">
                                  <p:stCondLst>
                                    <p:cond delay="0"/>
                                  </p:stCondLst>
                                  <p:childTnLst>
                                    <p:set>
                                      <p:cBhvr>
                                        <p:cTn id="209" dur="1" fill="hold">
                                          <p:stCondLst>
                                            <p:cond delay="0"/>
                                          </p:stCondLst>
                                        </p:cTn>
                                        <p:tgtEl>
                                          <p:spTgt spid="1044"/>
                                        </p:tgtEl>
                                        <p:attrNameLst>
                                          <p:attrName>style.visibility</p:attrName>
                                        </p:attrNameLst>
                                      </p:cBhvr>
                                      <p:to>
                                        <p:strVal val="visible"/>
                                      </p:to>
                                    </p:set>
                                    <p:animEffect transition="in" filter="fade">
                                      <p:cBhvr>
                                        <p:cTn id="210" dur="500"/>
                                        <p:tgtEl>
                                          <p:spTgt spid="1044"/>
                                        </p:tgtEl>
                                      </p:cBhvr>
                                    </p:animEffect>
                                  </p:childTnLst>
                                </p:cTn>
                              </p:par>
                              <p:par>
                                <p:cTn id="211" presetID="10" presetClass="entr" presetSubtype="0" fill="hold" grpId="0" nodeType="withEffect">
                                  <p:stCondLst>
                                    <p:cond delay="0"/>
                                  </p:stCondLst>
                                  <p:childTnLst>
                                    <p:set>
                                      <p:cBhvr>
                                        <p:cTn id="212" dur="1" fill="hold">
                                          <p:stCondLst>
                                            <p:cond delay="0"/>
                                          </p:stCondLst>
                                        </p:cTn>
                                        <p:tgtEl>
                                          <p:spTgt spid="111"/>
                                        </p:tgtEl>
                                        <p:attrNameLst>
                                          <p:attrName>style.visibility</p:attrName>
                                        </p:attrNameLst>
                                      </p:cBhvr>
                                      <p:to>
                                        <p:strVal val="visible"/>
                                      </p:to>
                                    </p:set>
                                    <p:animEffect transition="in" filter="fade">
                                      <p:cBhvr>
                                        <p:cTn id="213" dur="500"/>
                                        <p:tgtEl>
                                          <p:spTgt spid="111"/>
                                        </p:tgtEl>
                                      </p:cBhvr>
                                    </p:animEffect>
                                  </p:childTnLst>
                                </p:cTn>
                              </p:par>
                              <p:par>
                                <p:cTn id="214" presetID="10" presetClass="entr" presetSubtype="0" fill="hold" nodeType="withEffect">
                                  <p:stCondLst>
                                    <p:cond delay="0"/>
                                  </p:stCondLst>
                                  <p:childTnLst>
                                    <p:set>
                                      <p:cBhvr>
                                        <p:cTn id="215" dur="1" fill="hold">
                                          <p:stCondLst>
                                            <p:cond delay="0"/>
                                          </p:stCondLst>
                                        </p:cTn>
                                        <p:tgtEl>
                                          <p:spTgt spid="75"/>
                                        </p:tgtEl>
                                        <p:attrNameLst>
                                          <p:attrName>style.visibility</p:attrName>
                                        </p:attrNameLst>
                                      </p:cBhvr>
                                      <p:to>
                                        <p:strVal val="visible"/>
                                      </p:to>
                                    </p:set>
                                    <p:animEffect transition="in" filter="fade">
                                      <p:cBhvr>
                                        <p:cTn id="216" dur="500"/>
                                        <p:tgtEl>
                                          <p:spTgt spid="75"/>
                                        </p:tgtEl>
                                      </p:cBhvr>
                                    </p:animEffect>
                                  </p:childTnLst>
                                </p:cTn>
                              </p:par>
                              <p:par>
                                <p:cTn id="217" presetID="10" presetClass="entr" presetSubtype="0" fill="hold" nodeType="withEffect">
                                  <p:stCondLst>
                                    <p:cond delay="0"/>
                                  </p:stCondLst>
                                  <p:childTnLst>
                                    <p:set>
                                      <p:cBhvr>
                                        <p:cTn id="218" dur="1" fill="hold">
                                          <p:stCondLst>
                                            <p:cond delay="0"/>
                                          </p:stCondLst>
                                        </p:cTn>
                                        <p:tgtEl>
                                          <p:spTgt spid="82"/>
                                        </p:tgtEl>
                                        <p:attrNameLst>
                                          <p:attrName>style.visibility</p:attrName>
                                        </p:attrNameLst>
                                      </p:cBhvr>
                                      <p:to>
                                        <p:strVal val="visible"/>
                                      </p:to>
                                    </p:set>
                                    <p:animEffect transition="in" filter="fade">
                                      <p:cBhvr>
                                        <p:cTn id="219" dur="500"/>
                                        <p:tgtEl>
                                          <p:spTgt spid="82"/>
                                        </p:tgtEl>
                                      </p:cBhvr>
                                    </p:animEffect>
                                  </p:childTnLst>
                                </p:cTn>
                              </p:par>
                              <p:par>
                                <p:cTn id="220" presetID="10" presetClass="entr" presetSubtype="0" fill="hold" nodeType="withEffect">
                                  <p:stCondLst>
                                    <p:cond delay="0"/>
                                  </p:stCondLst>
                                  <p:childTnLst>
                                    <p:set>
                                      <p:cBhvr>
                                        <p:cTn id="221" dur="1" fill="hold">
                                          <p:stCondLst>
                                            <p:cond delay="0"/>
                                          </p:stCondLst>
                                        </p:cTn>
                                        <p:tgtEl>
                                          <p:spTgt spid="99"/>
                                        </p:tgtEl>
                                        <p:attrNameLst>
                                          <p:attrName>style.visibility</p:attrName>
                                        </p:attrNameLst>
                                      </p:cBhvr>
                                      <p:to>
                                        <p:strVal val="visible"/>
                                      </p:to>
                                    </p:set>
                                    <p:animEffect transition="in" filter="fade">
                                      <p:cBhvr>
                                        <p:cTn id="222" dur="500"/>
                                        <p:tgtEl>
                                          <p:spTgt spid="99"/>
                                        </p:tgtEl>
                                      </p:cBhvr>
                                    </p:animEffect>
                                  </p:childTnLst>
                                </p:cTn>
                              </p:par>
                              <p:par>
                                <p:cTn id="223" presetID="10" presetClass="entr" presetSubtype="0" fill="hold" nodeType="withEffect">
                                  <p:stCondLst>
                                    <p:cond delay="0"/>
                                  </p:stCondLst>
                                  <p:childTnLst>
                                    <p:set>
                                      <p:cBhvr>
                                        <p:cTn id="224" dur="1" fill="hold">
                                          <p:stCondLst>
                                            <p:cond delay="0"/>
                                          </p:stCondLst>
                                        </p:cTn>
                                        <p:tgtEl>
                                          <p:spTgt spid="103"/>
                                        </p:tgtEl>
                                        <p:attrNameLst>
                                          <p:attrName>style.visibility</p:attrName>
                                        </p:attrNameLst>
                                      </p:cBhvr>
                                      <p:to>
                                        <p:strVal val="visible"/>
                                      </p:to>
                                    </p:set>
                                    <p:animEffect transition="in" filter="fade">
                                      <p:cBhvr>
                                        <p:cTn id="225" dur="500"/>
                                        <p:tgtEl>
                                          <p:spTgt spid="103"/>
                                        </p:tgtEl>
                                      </p:cBhvr>
                                    </p:animEffect>
                                  </p:childTnLst>
                                </p:cTn>
                              </p:par>
                              <p:par>
                                <p:cTn id="226" presetID="10" presetClass="entr" presetSubtype="0" fill="hold" nodeType="withEffect">
                                  <p:stCondLst>
                                    <p:cond delay="0"/>
                                  </p:stCondLst>
                                  <p:childTnLst>
                                    <p:set>
                                      <p:cBhvr>
                                        <p:cTn id="227" dur="1" fill="hold">
                                          <p:stCondLst>
                                            <p:cond delay="0"/>
                                          </p:stCondLst>
                                        </p:cTn>
                                        <p:tgtEl>
                                          <p:spTgt spid="106"/>
                                        </p:tgtEl>
                                        <p:attrNameLst>
                                          <p:attrName>style.visibility</p:attrName>
                                        </p:attrNameLst>
                                      </p:cBhvr>
                                      <p:to>
                                        <p:strVal val="visible"/>
                                      </p:to>
                                    </p:set>
                                    <p:animEffect transition="in" filter="fade">
                                      <p:cBhvr>
                                        <p:cTn id="228" dur="500"/>
                                        <p:tgtEl>
                                          <p:spTgt spid="106"/>
                                        </p:tgtEl>
                                      </p:cBhvr>
                                    </p:animEffect>
                                  </p:childTnLst>
                                </p:cTn>
                              </p:par>
                              <p:par>
                                <p:cTn id="229" presetID="10" presetClass="entr" presetSubtype="0" fill="hold" nodeType="withEffect">
                                  <p:stCondLst>
                                    <p:cond delay="0"/>
                                  </p:stCondLst>
                                  <p:childTnLst>
                                    <p:set>
                                      <p:cBhvr>
                                        <p:cTn id="230" dur="1" fill="hold">
                                          <p:stCondLst>
                                            <p:cond delay="0"/>
                                          </p:stCondLst>
                                        </p:cTn>
                                        <p:tgtEl>
                                          <p:spTgt spid="113"/>
                                        </p:tgtEl>
                                        <p:attrNameLst>
                                          <p:attrName>style.visibility</p:attrName>
                                        </p:attrNameLst>
                                      </p:cBhvr>
                                      <p:to>
                                        <p:strVal val="visible"/>
                                      </p:to>
                                    </p:set>
                                    <p:animEffect transition="in" filter="fade">
                                      <p:cBhvr>
                                        <p:cTn id="231" dur="500"/>
                                        <p:tgtEl>
                                          <p:spTgt spid="113"/>
                                        </p:tgtEl>
                                      </p:cBhvr>
                                    </p:animEffect>
                                  </p:childTnLst>
                                </p:cTn>
                              </p:par>
                              <p:par>
                                <p:cTn id="232" presetID="10" presetClass="entr" presetSubtype="0" fill="hold" nodeType="withEffect">
                                  <p:stCondLst>
                                    <p:cond delay="0"/>
                                  </p:stCondLst>
                                  <p:childTnLst>
                                    <p:set>
                                      <p:cBhvr>
                                        <p:cTn id="233" dur="1" fill="hold">
                                          <p:stCondLst>
                                            <p:cond delay="0"/>
                                          </p:stCondLst>
                                        </p:cTn>
                                        <p:tgtEl>
                                          <p:spTgt spid="116"/>
                                        </p:tgtEl>
                                        <p:attrNameLst>
                                          <p:attrName>style.visibility</p:attrName>
                                        </p:attrNameLst>
                                      </p:cBhvr>
                                      <p:to>
                                        <p:strVal val="visible"/>
                                      </p:to>
                                    </p:set>
                                    <p:animEffect transition="in" filter="fade">
                                      <p:cBhvr>
                                        <p:cTn id="234" dur="500"/>
                                        <p:tgtEl>
                                          <p:spTgt spid="116"/>
                                        </p:tgtEl>
                                      </p:cBhvr>
                                    </p:animEffect>
                                  </p:childTnLst>
                                </p:cTn>
                              </p:par>
                              <p:par>
                                <p:cTn id="235" presetID="10" presetClass="entr" presetSubtype="0" fill="hold" nodeType="withEffect">
                                  <p:stCondLst>
                                    <p:cond delay="0"/>
                                  </p:stCondLst>
                                  <p:childTnLst>
                                    <p:set>
                                      <p:cBhvr>
                                        <p:cTn id="236" dur="1" fill="hold">
                                          <p:stCondLst>
                                            <p:cond delay="0"/>
                                          </p:stCondLst>
                                        </p:cTn>
                                        <p:tgtEl>
                                          <p:spTgt spid="119"/>
                                        </p:tgtEl>
                                        <p:attrNameLst>
                                          <p:attrName>style.visibility</p:attrName>
                                        </p:attrNameLst>
                                      </p:cBhvr>
                                      <p:to>
                                        <p:strVal val="visible"/>
                                      </p:to>
                                    </p:set>
                                    <p:animEffect transition="in" filter="fade">
                                      <p:cBhvr>
                                        <p:cTn id="237" dur="500"/>
                                        <p:tgtEl>
                                          <p:spTgt spid="119"/>
                                        </p:tgtEl>
                                      </p:cBhvr>
                                    </p:animEffect>
                                  </p:childTnLst>
                                </p:cTn>
                              </p:par>
                              <p:par>
                                <p:cTn id="238" presetID="10" presetClass="entr" presetSubtype="0" fill="hold" nodeType="withEffect">
                                  <p:stCondLst>
                                    <p:cond delay="0"/>
                                  </p:stCondLst>
                                  <p:childTnLst>
                                    <p:set>
                                      <p:cBhvr>
                                        <p:cTn id="239" dur="1" fill="hold">
                                          <p:stCondLst>
                                            <p:cond delay="0"/>
                                          </p:stCondLst>
                                        </p:cTn>
                                        <p:tgtEl>
                                          <p:spTgt spid="122"/>
                                        </p:tgtEl>
                                        <p:attrNameLst>
                                          <p:attrName>style.visibility</p:attrName>
                                        </p:attrNameLst>
                                      </p:cBhvr>
                                      <p:to>
                                        <p:strVal val="visible"/>
                                      </p:to>
                                    </p:set>
                                    <p:animEffect transition="in" filter="fade">
                                      <p:cBhvr>
                                        <p:cTn id="240" dur="500"/>
                                        <p:tgtEl>
                                          <p:spTgt spid="122"/>
                                        </p:tgtEl>
                                      </p:cBhvr>
                                    </p:animEffect>
                                  </p:childTnLst>
                                </p:cTn>
                              </p:par>
                              <p:par>
                                <p:cTn id="241" presetID="10" presetClass="entr" presetSubtype="0" fill="hold" nodeType="withEffect">
                                  <p:stCondLst>
                                    <p:cond delay="0"/>
                                  </p:stCondLst>
                                  <p:childTnLst>
                                    <p:set>
                                      <p:cBhvr>
                                        <p:cTn id="242" dur="1" fill="hold">
                                          <p:stCondLst>
                                            <p:cond delay="0"/>
                                          </p:stCondLst>
                                        </p:cTn>
                                        <p:tgtEl>
                                          <p:spTgt spid="125"/>
                                        </p:tgtEl>
                                        <p:attrNameLst>
                                          <p:attrName>style.visibility</p:attrName>
                                        </p:attrNameLst>
                                      </p:cBhvr>
                                      <p:to>
                                        <p:strVal val="visible"/>
                                      </p:to>
                                    </p:set>
                                    <p:animEffect transition="in" filter="fade">
                                      <p:cBhvr>
                                        <p:cTn id="243" dur="500"/>
                                        <p:tgtEl>
                                          <p:spTgt spid="125"/>
                                        </p:tgtEl>
                                      </p:cBhvr>
                                    </p:animEffect>
                                  </p:childTnLst>
                                </p:cTn>
                              </p:par>
                              <p:par>
                                <p:cTn id="244" presetID="10" presetClass="entr" presetSubtype="0" fill="hold" nodeType="withEffect">
                                  <p:stCondLst>
                                    <p:cond delay="0"/>
                                  </p:stCondLst>
                                  <p:childTnLst>
                                    <p:set>
                                      <p:cBhvr>
                                        <p:cTn id="245" dur="1" fill="hold">
                                          <p:stCondLst>
                                            <p:cond delay="0"/>
                                          </p:stCondLst>
                                        </p:cTn>
                                        <p:tgtEl>
                                          <p:spTgt spid="128"/>
                                        </p:tgtEl>
                                        <p:attrNameLst>
                                          <p:attrName>style.visibility</p:attrName>
                                        </p:attrNameLst>
                                      </p:cBhvr>
                                      <p:to>
                                        <p:strVal val="visible"/>
                                      </p:to>
                                    </p:set>
                                    <p:animEffect transition="in" filter="fade">
                                      <p:cBhvr>
                                        <p:cTn id="246" dur="500"/>
                                        <p:tgtEl>
                                          <p:spTgt spid="128"/>
                                        </p:tgtEl>
                                      </p:cBhvr>
                                    </p:animEffect>
                                  </p:childTnLst>
                                </p:cTn>
                              </p:par>
                              <p:par>
                                <p:cTn id="247" presetID="10" presetClass="entr" presetSubtype="0" fill="hold" nodeType="withEffect">
                                  <p:stCondLst>
                                    <p:cond delay="0"/>
                                  </p:stCondLst>
                                  <p:childTnLst>
                                    <p:set>
                                      <p:cBhvr>
                                        <p:cTn id="248" dur="1" fill="hold">
                                          <p:stCondLst>
                                            <p:cond delay="0"/>
                                          </p:stCondLst>
                                        </p:cTn>
                                        <p:tgtEl>
                                          <p:spTgt spid="131"/>
                                        </p:tgtEl>
                                        <p:attrNameLst>
                                          <p:attrName>style.visibility</p:attrName>
                                        </p:attrNameLst>
                                      </p:cBhvr>
                                      <p:to>
                                        <p:strVal val="visible"/>
                                      </p:to>
                                    </p:set>
                                    <p:animEffect transition="in" filter="fade">
                                      <p:cBhvr>
                                        <p:cTn id="249" dur="500"/>
                                        <p:tgtEl>
                                          <p:spTgt spid="131"/>
                                        </p:tgtEl>
                                      </p:cBhvr>
                                    </p:animEffect>
                                  </p:childTnLst>
                                </p:cTn>
                              </p:par>
                              <p:par>
                                <p:cTn id="250" presetID="10" presetClass="entr" presetSubtype="0" fill="hold" nodeType="withEffect">
                                  <p:stCondLst>
                                    <p:cond delay="0"/>
                                  </p:stCondLst>
                                  <p:childTnLst>
                                    <p:set>
                                      <p:cBhvr>
                                        <p:cTn id="251" dur="1" fill="hold">
                                          <p:stCondLst>
                                            <p:cond delay="0"/>
                                          </p:stCondLst>
                                        </p:cTn>
                                        <p:tgtEl>
                                          <p:spTgt spid="134"/>
                                        </p:tgtEl>
                                        <p:attrNameLst>
                                          <p:attrName>style.visibility</p:attrName>
                                        </p:attrNameLst>
                                      </p:cBhvr>
                                      <p:to>
                                        <p:strVal val="visible"/>
                                      </p:to>
                                    </p:set>
                                    <p:animEffect transition="in" filter="fade">
                                      <p:cBhvr>
                                        <p:cTn id="252"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5" grpId="0"/>
      <p:bldP spid="38" grpId="0"/>
      <p:bldP spid="56" grpId="0"/>
      <p:bldP spid="58" grpId="0"/>
      <p:bldP spid="59" grpId="0"/>
      <p:bldP spid="60" grpId="0"/>
      <p:bldP spid="69" grpId="0"/>
      <p:bldP spid="70" grpId="0"/>
      <p:bldP spid="87" grpId="0"/>
      <p:bldP spid="88" grpId="0"/>
      <p:bldP spid="89" grpId="0"/>
      <p:bldP spid="97" grpId="0"/>
      <p:bldP spid="98" grpId="0"/>
      <p:bldP spid="1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ângulo 4"/>
          <p:cNvSpPr/>
          <p:nvPr/>
        </p:nvSpPr>
        <p:spPr>
          <a:xfrm>
            <a:off x="1115616" y="4725144"/>
            <a:ext cx="2520280" cy="646331"/>
          </a:xfrm>
          <a:prstGeom prst="rect">
            <a:avLst/>
          </a:prstGeom>
        </p:spPr>
        <p:txBody>
          <a:bodyPr wrap="square">
            <a:spAutoFit/>
          </a:bodyPr>
          <a:lstStyle/>
          <a:p>
            <a:pPr algn="ctr" fontAlgn="base"/>
            <a:r>
              <a:rPr lang="pt-PT" sz="1200" b="1" dirty="0">
                <a:solidFill>
                  <a:srgbClr val="00759E"/>
                </a:solidFill>
                <a:latin typeface="Arial" panose="020B0604020202020204" pitchFamily="34" charset="0"/>
                <a:cs typeface="Arial" panose="020B0604020202020204" pitchFamily="34" charset="0"/>
              </a:rPr>
              <a:t>D. Manuel II</a:t>
            </a:r>
            <a:r>
              <a:rPr lang="pt-PT" sz="1200" dirty="0">
                <a:solidFill>
                  <a:srgbClr val="00759E"/>
                </a:solidFill>
                <a:latin typeface="Arial" panose="020B0604020202020204" pitchFamily="34" charset="0"/>
                <a:cs typeface="Arial" panose="020B0604020202020204" pitchFamily="34" charset="0"/>
              </a:rPr>
              <a:t>, </a:t>
            </a:r>
            <a:r>
              <a:rPr lang="pt-PT" sz="1200" i="1" dirty="0">
                <a:solidFill>
                  <a:srgbClr val="00759E"/>
                </a:solidFill>
                <a:latin typeface="Arial" panose="020B0604020202020204" pitchFamily="34" charset="0"/>
                <a:cs typeface="Arial" panose="020B0604020202020204" pitchFamily="34" charset="0"/>
              </a:rPr>
              <a:t>o Exilado</a:t>
            </a:r>
            <a:r>
              <a:rPr lang="pt-PT" sz="1200" dirty="0">
                <a:solidFill>
                  <a:srgbClr val="00759E"/>
                </a:solidFill>
                <a:latin typeface="Arial" panose="020B0604020202020204" pitchFamily="34" charset="0"/>
                <a:cs typeface="Arial" panose="020B0604020202020204" pitchFamily="34" charset="0"/>
              </a:rPr>
              <a:t>.</a:t>
            </a:r>
          </a:p>
          <a:p>
            <a:pPr algn="ctr" fontAlgn="base"/>
            <a:r>
              <a:rPr lang="pt-PT" sz="1200" dirty="0">
                <a:solidFill>
                  <a:srgbClr val="00759E"/>
                </a:solidFill>
                <a:latin typeface="Arial" panose="020B0604020202020204" pitchFamily="34" charset="0"/>
                <a:cs typeface="Arial" panose="020B0604020202020204" pitchFamily="34" charset="0"/>
              </a:rPr>
              <a:t>1889-1932</a:t>
            </a:r>
          </a:p>
          <a:p>
            <a:pPr algn="ctr" fontAlgn="base"/>
            <a:r>
              <a:rPr lang="pt-PT" sz="1200" dirty="0">
                <a:solidFill>
                  <a:srgbClr val="00759E"/>
                </a:solidFill>
                <a:latin typeface="Arial" panose="020B0604020202020204" pitchFamily="34" charset="0"/>
                <a:cs typeface="Arial" panose="020B0604020202020204" pitchFamily="34" charset="0"/>
              </a:rPr>
              <a:t>Reinado: 1908-1910 </a:t>
            </a:r>
          </a:p>
        </p:txBody>
      </p:sp>
      <p:pic>
        <p:nvPicPr>
          <p:cNvPr id="2050" name="Picture 2" descr="Ficheiro:Rei D. Manuel II.jpg"/>
          <p:cNvPicPr>
            <a:picLocks noChangeAspect="1" noChangeArrowheads="1"/>
          </p:cNvPicPr>
          <p:nvPr/>
        </p:nvPicPr>
        <p:blipFill>
          <a:blip r:embed="rId3" cstate="print"/>
          <a:srcRect/>
          <a:stretch>
            <a:fillRect/>
          </a:stretch>
        </p:blipFill>
        <p:spPr bwMode="auto">
          <a:xfrm>
            <a:off x="1043608" y="1196752"/>
            <a:ext cx="2664296" cy="3517184"/>
          </a:xfrm>
          <a:prstGeom prst="rect">
            <a:avLst/>
          </a:prstGeom>
          <a:noFill/>
        </p:spPr>
      </p:pic>
      <p:pic>
        <p:nvPicPr>
          <p:cNvPr id="2052" name="Picture 4" descr="Imagem:QueenPortugalAugustaVictoria.jpg"/>
          <p:cNvPicPr>
            <a:picLocks noChangeAspect="1" noChangeArrowheads="1"/>
          </p:cNvPicPr>
          <p:nvPr/>
        </p:nvPicPr>
        <p:blipFill>
          <a:blip r:embed="rId4" cstate="print">
            <a:lum contrast="10000"/>
          </a:blip>
          <a:srcRect/>
          <a:stretch>
            <a:fillRect/>
          </a:stretch>
        </p:blipFill>
        <p:spPr bwMode="auto">
          <a:xfrm>
            <a:off x="5364088" y="1196752"/>
            <a:ext cx="2652557" cy="3536743"/>
          </a:xfrm>
          <a:prstGeom prst="rect">
            <a:avLst/>
          </a:prstGeom>
          <a:noFill/>
        </p:spPr>
      </p:pic>
      <p:sp>
        <p:nvSpPr>
          <p:cNvPr id="8" name="Rectângulo 7"/>
          <p:cNvSpPr/>
          <p:nvPr/>
        </p:nvSpPr>
        <p:spPr>
          <a:xfrm>
            <a:off x="5463908" y="4683384"/>
            <a:ext cx="2452915" cy="646331"/>
          </a:xfrm>
          <a:prstGeom prst="rect">
            <a:avLst/>
          </a:prstGeom>
        </p:spPr>
        <p:txBody>
          <a:bodyPr wrap="none">
            <a:spAutoFit/>
          </a:bodyPr>
          <a:lstStyle/>
          <a:p>
            <a:pPr algn="ctr"/>
            <a:r>
              <a:rPr lang="pt-PT" sz="1200" b="1" dirty="0">
                <a:solidFill>
                  <a:srgbClr val="00759E"/>
                </a:solidFill>
                <a:latin typeface="Arial" panose="020B0604020202020204" pitchFamily="34" charset="0"/>
                <a:cs typeface="Arial" panose="020B0604020202020204" pitchFamily="34" charset="0"/>
              </a:rPr>
              <a:t>Augusta Vitória </a:t>
            </a:r>
          </a:p>
          <a:p>
            <a:pPr algn="ctr"/>
            <a:r>
              <a:rPr lang="pt-PT" sz="1200" b="1" dirty="0">
                <a:solidFill>
                  <a:srgbClr val="00759E"/>
                </a:solidFill>
                <a:latin typeface="Arial" panose="020B0604020202020204" pitchFamily="34" charset="0"/>
                <a:cs typeface="Arial" panose="020B0604020202020204" pitchFamily="34" charset="0"/>
              </a:rPr>
              <a:t>de </a:t>
            </a:r>
            <a:r>
              <a:rPr lang="pt-PT" sz="1200" b="1" dirty="0" err="1">
                <a:solidFill>
                  <a:srgbClr val="00759E"/>
                </a:solidFill>
                <a:latin typeface="Arial" panose="020B0604020202020204" pitchFamily="34" charset="0"/>
                <a:cs typeface="Arial" panose="020B0604020202020204" pitchFamily="34" charset="0"/>
              </a:rPr>
              <a:t>Hohenzollern-Siegmaringen</a:t>
            </a:r>
            <a:endParaRPr lang="pt-PT" sz="1200" b="1" dirty="0">
              <a:solidFill>
                <a:srgbClr val="00759E"/>
              </a:solidFill>
              <a:latin typeface="Arial" panose="020B0604020202020204" pitchFamily="34" charset="0"/>
              <a:cs typeface="Arial" panose="020B0604020202020204" pitchFamily="34" charset="0"/>
            </a:endParaRPr>
          </a:p>
          <a:p>
            <a:pPr algn="ctr"/>
            <a:r>
              <a:rPr lang="pt-PT" sz="1200" dirty="0">
                <a:solidFill>
                  <a:srgbClr val="00759E"/>
                </a:solidFill>
                <a:latin typeface="Arial" panose="020B0604020202020204" pitchFamily="34" charset="0"/>
                <a:cs typeface="Arial" panose="020B0604020202020204" pitchFamily="34" charset="0"/>
              </a:rPr>
              <a:t>1890-1966</a:t>
            </a:r>
          </a:p>
        </p:txBody>
      </p:sp>
      <p:sp>
        <p:nvSpPr>
          <p:cNvPr id="12" name="CaixaDeTexto 11"/>
          <p:cNvSpPr txBox="1"/>
          <p:nvPr/>
        </p:nvSpPr>
        <p:spPr>
          <a:xfrm>
            <a:off x="3721636" y="3455422"/>
            <a:ext cx="1700728" cy="261610"/>
          </a:xfrm>
          <a:prstGeom prst="rect">
            <a:avLst/>
          </a:prstGeom>
          <a:noFill/>
        </p:spPr>
        <p:txBody>
          <a:bodyPr wrap="square" rtlCol="0">
            <a:spAutoFit/>
          </a:bodyPr>
          <a:lstStyle/>
          <a:p>
            <a:pPr algn="ctr"/>
            <a:r>
              <a:rPr lang="pt-PT" sz="1100" dirty="0">
                <a:solidFill>
                  <a:srgbClr val="0070C0"/>
                </a:solidFill>
                <a:latin typeface="Arial" panose="020B0604020202020204" pitchFamily="34" charset="0"/>
                <a:cs typeface="Arial" panose="020B0604020202020204" pitchFamily="34" charset="0"/>
              </a:rPr>
              <a:t>Sem descendência</a:t>
            </a:r>
          </a:p>
        </p:txBody>
      </p:sp>
      <p:sp>
        <p:nvSpPr>
          <p:cNvPr id="13" name="CaixaDeTexto 12"/>
          <p:cNvSpPr txBox="1"/>
          <p:nvPr/>
        </p:nvSpPr>
        <p:spPr>
          <a:xfrm>
            <a:off x="4280004" y="3184571"/>
            <a:ext cx="524503" cy="276999"/>
          </a:xfrm>
          <a:prstGeom prst="rect">
            <a:avLst/>
          </a:prstGeom>
          <a:noFill/>
        </p:spPr>
        <p:txBody>
          <a:bodyPr wrap="none" rtlCol="0">
            <a:spAutoFit/>
          </a:bodyPr>
          <a:lstStyle/>
          <a:p>
            <a:r>
              <a:rPr lang="pt-PT" sz="1200" b="1" dirty="0">
                <a:latin typeface="Arial" panose="020B0604020202020204" pitchFamily="34" charset="0"/>
                <a:cs typeface="Arial" panose="020B0604020202020204" pitchFamily="34" charset="0"/>
              </a:rPr>
              <a:t>1913</a:t>
            </a:r>
          </a:p>
        </p:txBody>
      </p:sp>
      <p:grpSp>
        <p:nvGrpSpPr>
          <p:cNvPr id="17" name="Group 16"/>
          <p:cNvGrpSpPr/>
          <p:nvPr/>
        </p:nvGrpSpPr>
        <p:grpSpPr>
          <a:xfrm>
            <a:off x="3556894" y="4591261"/>
            <a:ext cx="224265" cy="224265"/>
            <a:chOff x="1660508" y="1280302"/>
            <a:chExt cx="224265" cy="224265"/>
          </a:xfrm>
        </p:grpSpPr>
        <p:sp>
          <p:nvSpPr>
            <p:cNvPr id="18" name="Oval 17"/>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descr="pixel_hand.png">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pic>
        <p:nvPicPr>
          <p:cNvPr id="20"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282"/>
            <a:ext cx="9144000" cy="649224"/>
          </a:xfrm>
          <a:prstGeom prst="rect">
            <a:avLst/>
          </a:prstGeom>
        </p:spPr>
      </p:pic>
      <p:sp>
        <p:nvSpPr>
          <p:cNvPr id="22" name="Right Arrow 10">
            <a:hlinkClick r:id="rId8" action="ppaction://hlinksldjump"/>
          </p:cNvPr>
          <p:cNvSpPr/>
          <p:nvPr/>
        </p:nvSpPr>
        <p:spPr>
          <a:xfrm>
            <a:off x="7853272" y="6165304"/>
            <a:ext cx="1039208" cy="603444"/>
          </a:xfrm>
          <a:prstGeom prst="rightArrow">
            <a:avLst/>
          </a:prstGeom>
          <a:solidFill>
            <a:srgbClr val="008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bg1"/>
                </a:solidFill>
                <a:latin typeface="Arial" panose="020B0604020202020204" pitchFamily="34" charset="0"/>
                <a:cs typeface="Arial" panose="020B0604020202020204" pitchFamily="34" charset="0"/>
              </a:rPr>
              <a:t>VOLTAR</a:t>
            </a:r>
          </a:p>
        </p:txBody>
      </p:sp>
      <p:pic>
        <p:nvPicPr>
          <p:cNvPr id="21" name="Picture 2" descr="C:\Users\JOAO\Desktop\PPT Genealogia para V1\Árvore - Imagens Organizadas\20135306_MAN_P1_DD00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43087" y="2852936"/>
            <a:ext cx="444937" cy="3247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fade">
                                      <p:cBhvr>
                                        <p:cTn id="19" dur="500"/>
                                        <p:tgtEl>
                                          <p:spTgt spid="2052"/>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par>
                          <p:cTn id="31" fill="hold">
                            <p:stCondLst>
                              <p:cond delay="3500"/>
                            </p:stCondLst>
                            <p:childTnLst>
                              <p:par>
                                <p:cTn id="32" presetID="10" presetClass="entr" presetSubtype="0"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par>
                          <p:cTn id="35" fill="hold">
                            <p:stCondLst>
                              <p:cond delay="4000"/>
                            </p:stCondLst>
                            <p:childTnLst>
                              <p:par>
                                <p:cTn id="36" presetID="10" presetClass="entr" presetSubtype="0"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2" grpId="0"/>
      <p:bldP spid="13" grpId="0"/>
      <p:bldP spid="22"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82"/>
            <a:ext cx="9144000" cy="649224"/>
          </a:xfrm>
          <a:prstGeom prst="rect">
            <a:avLst/>
          </a:prstGeom>
        </p:spPr>
      </p:pic>
      <p:sp>
        <p:nvSpPr>
          <p:cNvPr id="21" name="Rectângulo 20"/>
          <p:cNvSpPr/>
          <p:nvPr/>
        </p:nvSpPr>
        <p:spPr>
          <a:xfrm>
            <a:off x="482505" y="1556792"/>
            <a:ext cx="6337459" cy="904863"/>
          </a:xfrm>
          <a:prstGeom prst="rect">
            <a:avLst/>
          </a:prstGeom>
          <a:solidFill>
            <a:srgbClr val="9ED4E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wrap="square">
            <a:spAutoFit/>
          </a:bodyPr>
          <a:lstStyle/>
          <a:p>
            <a:pPr marL="342900" lvl="0" indent="-342900" algn="just">
              <a:spcBef>
                <a:spcPct val="20000"/>
              </a:spcBef>
            </a:pPr>
            <a:r>
              <a:rPr lang="pt-PT" sz="1200" b="1" dirty="0">
                <a:solidFill>
                  <a:srgbClr val="00759E"/>
                </a:solidFill>
                <a:latin typeface="Arial" panose="020B0604020202020204" pitchFamily="34" charset="0"/>
                <a:cs typeface="Arial" panose="020B0604020202020204" pitchFamily="34" charset="0"/>
              </a:rPr>
              <a:t>COGNOME</a:t>
            </a:r>
            <a:endParaRPr lang="pt-PT" sz="1200" b="1" dirty="0">
              <a:solidFill>
                <a:schemeClr val="bg1"/>
              </a:solidFill>
              <a:latin typeface="Arial" panose="020B0604020202020204" pitchFamily="34" charset="0"/>
              <a:cs typeface="Arial" panose="020B0604020202020204" pitchFamily="34" charset="0"/>
            </a:endParaRPr>
          </a:p>
          <a:p>
            <a:pPr algn="just">
              <a:spcBef>
                <a:spcPct val="20000"/>
              </a:spcBef>
            </a:pPr>
            <a:r>
              <a:rPr lang="pt-PT" sz="1200" b="1" dirty="0">
                <a:solidFill>
                  <a:schemeClr val="tx1"/>
                </a:solidFill>
                <a:latin typeface="Arial" panose="020B0604020202020204" pitchFamily="34" charset="0"/>
                <a:cs typeface="Arial" panose="020B0604020202020204" pitchFamily="34" charset="0"/>
              </a:rPr>
              <a:t>D. Manuel II  foi cognominado o Exilado por ter partido para o exílio na sequência da implantação da República, a 5 de Outubro de 1910.</a:t>
            </a:r>
          </a:p>
          <a:p>
            <a:pPr lvl="0" algn="just">
              <a:spcBef>
                <a:spcPct val="20000"/>
              </a:spcBef>
            </a:pPr>
            <a:endParaRPr lang="pt-PT" sz="1200" b="1" dirty="0">
              <a:solidFill>
                <a:schemeClr val="bg1"/>
              </a:solidFill>
              <a:latin typeface="Arial" panose="020B0604020202020204" pitchFamily="34" charset="0"/>
              <a:cs typeface="Arial" panose="020B0604020202020204" pitchFamily="34" charset="0"/>
            </a:endParaRPr>
          </a:p>
        </p:txBody>
      </p:sp>
      <p:sp>
        <p:nvSpPr>
          <p:cNvPr id="22" name="CaixaDeTexto 21"/>
          <p:cNvSpPr txBox="1"/>
          <p:nvPr/>
        </p:nvSpPr>
        <p:spPr>
          <a:xfrm>
            <a:off x="482504" y="2808218"/>
            <a:ext cx="6337459" cy="2492990"/>
          </a:xfrm>
          <a:prstGeom prst="rect">
            <a:avLst/>
          </a:prstGeom>
          <a:solidFill>
            <a:srgbClr val="FAC966"/>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pt-PT" sz="1200" b="1" dirty="0">
                <a:solidFill>
                  <a:srgbClr val="C00000"/>
                </a:solidFill>
                <a:latin typeface="Arial" panose="020B0604020202020204" pitchFamily="34" charset="0"/>
                <a:cs typeface="Arial" panose="020B0604020202020204" pitchFamily="34" charset="0"/>
              </a:rPr>
              <a:t>ATUAÇÃO / FACTOS</a:t>
            </a:r>
          </a:p>
          <a:p>
            <a:endParaRPr lang="pt-PT" sz="1200" b="1"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Procurou pacificar o país, demitindo João Franco e dando mais liberdade de </a:t>
            </a:r>
            <a:r>
              <a:rPr lang="pt-PT" sz="1200" b="1" dirty="0" err="1">
                <a:solidFill>
                  <a:schemeClr val="tx1"/>
                </a:solidFill>
                <a:latin typeface="Arial" panose="020B0604020202020204" pitchFamily="34" charset="0"/>
                <a:cs typeface="Arial" panose="020B0604020202020204" pitchFamily="34" charset="0"/>
              </a:rPr>
              <a:t>atuação</a:t>
            </a:r>
            <a:r>
              <a:rPr lang="pt-PT" sz="1200" b="1" dirty="0">
                <a:solidFill>
                  <a:schemeClr val="tx1"/>
                </a:solidFill>
                <a:latin typeface="Arial" panose="020B0604020202020204" pitchFamily="34" charset="0"/>
                <a:cs typeface="Arial" panose="020B0604020202020204" pitchFamily="34" charset="0"/>
              </a:rPr>
              <a:t> política. </a:t>
            </a: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Procurou apoios internacionais para a causa da monarquia e, nesse sentido, foi a Inglaterra conferenciar com  rei Eduardo VII. Não teve êxito.</a:t>
            </a: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Na sequência da Revolução de 5 de Outubro, partiu para o exílio, em Inglaterra, onde morreu, deixando os seus bens a Portugal. </a:t>
            </a: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Já exilado, exortou os monárquicos a lutarem pelos Aliados, na 1.ª Guerra Mundial.</a:t>
            </a: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Sabendo-se sem herdeiros, reabilitou os descendentes de D. Miguel, a quem reconheceu como herdeiros do trono de Portugal</a:t>
            </a:r>
          </a:p>
          <a:p>
            <a:pPr marL="285750" indent="-285750">
              <a:buFont typeface="Arial" panose="020B0604020202020204" pitchFamily="34" charset="0"/>
              <a:buChar char="•"/>
            </a:pPr>
            <a:endParaRPr lang="pt-PT" sz="1200" b="1" dirty="0">
              <a:solidFill>
                <a:schemeClr val="bg1"/>
              </a:solidFill>
              <a:latin typeface="Arial" panose="020B0604020202020204" pitchFamily="34" charset="0"/>
              <a:cs typeface="Arial" panose="020B0604020202020204" pitchFamily="34" charset="0"/>
            </a:endParaRPr>
          </a:p>
        </p:txBody>
      </p:sp>
      <p:sp>
        <p:nvSpPr>
          <p:cNvPr id="23" name="CaixaDeTexto 22"/>
          <p:cNvSpPr txBox="1"/>
          <p:nvPr/>
        </p:nvSpPr>
        <p:spPr>
          <a:xfrm>
            <a:off x="482505" y="5661248"/>
            <a:ext cx="6337459" cy="1015663"/>
          </a:xfrm>
          <a:prstGeom prst="rect">
            <a:avLst/>
          </a:prstGeom>
          <a:solidFill>
            <a:srgbClr val="D5781B"/>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buNone/>
            </a:pPr>
            <a:r>
              <a:rPr lang="pt-PT" sz="1200" b="1" dirty="0">
                <a:solidFill>
                  <a:srgbClr val="002060"/>
                </a:solidFill>
                <a:latin typeface="Arial" panose="020B0604020202020204" pitchFamily="34" charset="0"/>
                <a:cs typeface="Arial" panose="020B0604020202020204" pitchFamily="34" charset="0"/>
              </a:rPr>
              <a:t>PECULIARIDADES / CURIOSIDADES</a:t>
            </a:r>
          </a:p>
          <a:p>
            <a:pPr algn="just"/>
            <a:endParaRPr lang="pt-PT" sz="1200" b="1" dirty="0">
              <a:solidFill>
                <a:schemeClr val="bg1"/>
              </a:solidFill>
              <a:latin typeface="Arial" panose="020B0604020202020204" pitchFamily="34" charset="0"/>
              <a:cs typeface="Arial" panose="020B0604020202020204" pitchFamily="34" charset="0"/>
            </a:endParaRPr>
          </a:p>
          <a:p>
            <a:pPr algn="just"/>
            <a:r>
              <a:rPr lang="pt-PT" sz="1200" b="1" dirty="0">
                <a:solidFill>
                  <a:schemeClr val="tx1"/>
                </a:solidFill>
                <a:latin typeface="Arial" panose="020B0604020202020204" pitchFamily="34" charset="0"/>
                <a:cs typeface="Arial" panose="020B0604020202020204" pitchFamily="34" charset="0"/>
              </a:rPr>
              <a:t>Amou a música e foi um excelente organista. Além disso foi bibliógrafo notável e deixou várias obras publicadas.</a:t>
            </a:r>
          </a:p>
          <a:p>
            <a:pPr algn="just"/>
            <a:endParaRPr lang="pt-PT" sz="1200" b="1" dirty="0">
              <a:solidFill>
                <a:schemeClr val="bg1"/>
              </a:solidFill>
              <a:latin typeface="Arial" panose="020B0604020202020204" pitchFamily="34" charset="0"/>
              <a:cs typeface="Arial" panose="020B0604020202020204" pitchFamily="34" charset="0"/>
            </a:endParaRPr>
          </a:p>
        </p:txBody>
      </p:sp>
      <p:sp>
        <p:nvSpPr>
          <p:cNvPr id="24" name="Right Arrow 10">
            <a:hlinkClick r:id="rId4" action="ppaction://hlinksldjump"/>
          </p:cNvPr>
          <p:cNvSpPr/>
          <p:nvPr/>
        </p:nvSpPr>
        <p:spPr>
          <a:xfrm>
            <a:off x="7853272" y="6165304"/>
            <a:ext cx="1039208" cy="603444"/>
          </a:xfrm>
          <a:prstGeom prst="rightArrow">
            <a:avLst/>
          </a:prstGeom>
          <a:solidFill>
            <a:srgbClr val="008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bg1"/>
                </a:solidFill>
                <a:latin typeface="Arial" panose="020B0604020202020204" pitchFamily="34" charset="0"/>
                <a:cs typeface="Arial" panose="020B0604020202020204" pitchFamily="34" charset="0"/>
              </a:rPr>
              <a:t>VOLTAR</a:t>
            </a:r>
          </a:p>
        </p:txBody>
      </p:sp>
      <p:grpSp>
        <p:nvGrpSpPr>
          <p:cNvPr id="2" name="Grupo 1"/>
          <p:cNvGrpSpPr/>
          <p:nvPr/>
        </p:nvGrpSpPr>
        <p:grpSpPr>
          <a:xfrm>
            <a:off x="7261625" y="1556791"/>
            <a:ext cx="1630855" cy="2034002"/>
            <a:chOff x="7261625" y="1556791"/>
            <a:chExt cx="1630855" cy="2034002"/>
          </a:xfrm>
        </p:grpSpPr>
        <p:pic>
          <p:nvPicPr>
            <p:cNvPr id="6" name="Picture 2" descr="Ficheiro:Rei D. Manuel II.jpg"/>
            <p:cNvPicPr>
              <a:picLocks noChangeAspect="1" noChangeArrowheads="1"/>
            </p:cNvPicPr>
            <p:nvPr/>
          </p:nvPicPr>
          <p:blipFill>
            <a:blip r:embed="rId5" cstate="print"/>
            <a:srcRect/>
            <a:stretch>
              <a:fillRect/>
            </a:stretch>
          </p:blipFill>
          <p:spPr bwMode="auto">
            <a:xfrm>
              <a:off x="7452320" y="1556791"/>
              <a:ext cx="1275879" cy="1726225"/>
            </a:xfrm>
            <a:prstGeom prst="rect">
              <a:avLst/>
            </a:prstGeom>
            <a:noFill/>
          </p:spPr>
        </p:pic>
        <p:sp>
          <p:nvSpPr>
            <p:cNvPr id="27" name="Retângulo 3"/>
            <p:cNvSpPr/>
            <p:nvPr/>
          </p:nvSpPr>
          <p:spPr>
            <a:xfrm>
              <a:off x="7261625" y="3283016"/>
              <a:ext cx="1630855" cy="307777"/>
            </a:xfrm>
            <a:prstGeom prst="rect">
              <a:avLst/>
            </a:prstGeom>
          </p:spPr>
          <p:txBody>
            <a:bodyPr wrap="square">
              <a:spAutoFit/>
            </a:bodyPr>
            <a:lstStyle/>
            <a:p>
              <a:pPr marL="342900" lvl="0" indent="-342900" algn="ctr">
                <a:spcBef>
                  <a:spcPct val="20000"/>
                </a:spcBef>
                <a:defRPr/>
              </a:pPr>
              <a:r>
                <a:rPr lang="pt-PT" sz="1400" b="1" dirty="0">
                  <a:solidFill>
                    <a:srgbClr val="00759E"/>
                  </a:solidFill>
                  <a:latin typeface="+mj-lt"/>
                  <a:cs typeface="Arial" panose="020B0604020202020204" pitchFamily="34" charset="0"/>
                </a:rPr>
                <a:t>D. Manuel II</a:t>
              </a:r>
            </a:p>
          </p:txBody>
        </p:sp>
      </p:grpSp>
      <p:grpSp>
        <p:nvGrpSpPr>
          <p:cNvPr id="9" name="Group 8"/>
          <p:cNvGrpSpPr/>
          <p:nvPr/>
        </p:nvGrpSpPr>
        <p:grpSpPr>
          <a:xfrm>
            <a:off x="4491751" y="4140839"/>
            <a:ext cx="224265" cy="224265"/>
            <a:chOff x="1660508" y="1280302"/>
            <a:chExt cx="224265" cy="224265"/>
          </a:xfrm>
        </p:grpSpPr>
        <p:sp>
          <p:nvSpPr>
            <p:cNvPr id="10" name="Oval 9"/>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pixel_hand.png">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aixaDeTexto 4"/>
          <p:cNvSpPr txBox="1"/>
          <p:nvPr/>
        </p:nvSpPr>
        <p:spPr>
          <a:xfrm>
            <a:off x="908661" y="836712"/>
            <a:ext cx="7191731" cy="769441"/>
          </a:xfrm>
          <a:prstGeom prst="rect">
            <a:avLst/>
          </a:prstGeom>
          <a:noFill/>
        </p:spPr>
        <p:txBody>
          <a:bodyPr wrap="square" rtlCol="0">
            <a:spAutoFit/>
          </a:bodyPr>
          <a:lstStyle/>
          <a:p>
            <a:pPr algn="ctr"/>
            <a:r>
              <a:rPr lang="pt-PT" sz="2200" b="1" dirty="0">
                <a:solidFill>
                  <a:srgbClr val="00B0F0"/>
                </a:solidFill>
                <a:latin typeface="Arial" panose="020B0604020202020204" pitchFamily="34" charset="0"/>
                <a:cs typeface="Arial" panose="020B0604020202020204" pitchFamily="34" charset="0"/>
              </a:rPr>
              <a:t>A partida para o exílio do rei D. Manuel II, com a sua mãe, a avó e alguns fidalgos.</a:t>
            </a:r>
          </a:p>
        </p:txBody>
      </p:sp>
      <p:pic>
        <p:nvPicPr>
          <p:cNvPr id="2050" name="Picture 2" descr="http://4.bp.blogspot.com/-NOk2PP4WKUs/UBkMeDdUt9I/AAAAAAAAMJE/mn07Rri1Jwc/s1600/14.jpg"/>
          <p:cNvPicPr>
            <a:picLocks noChangeAspect="1" noChangeArrowheads="1"/>
          </p:cNvPicPr>
          <p:nvPr/>
        </p:nvPicPr>
        <p:blipFill>
          <a:blip r:embed="rId3" cstate="print">
            <a:lum contrast="10000"/>
          </a:blip>
          <a:srcRect/>
          <a:stretch>
            <a:fillRect/>
          </a:stretch>
        </p:blipFill>
        <p:spPr bwMode="auto">
          <a:xfrm>
            <a:off x="1552198" y="1793220"/>
            <a:ext cx="5904656" cy="4388129"/>
          </a:xfrm>
          <a:prstGeom prst="rect">
            <a:avLst/>
          </a:prstGeom>
          <a:noFill/>
        </p:spPr>
      </p:pic>
      <p:pic>
        <p:nvPicPr>
          <p:cNvPr id="8"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82"/>
            <a:ext cx="9144000" cy="649224"/>
          </a:xfrm>
          <a:prstGeom prst="rect">
            <a:avLst/>
          </a:prstGeom>
        </p:spPr>
      </p:pic>
      <p:sp>
        <p:nvSpPr>
          <p:cNvPr id="7" name="Right Arrow 10">
            <a:hlinkClick r:id="rId5" action="ppaction://hlinksldjump"/>
          </p:cNvPr>
          <p:cNvSpPr/>
          <p:nvPr/>
        </p:nvSpPr>
        <p:spPr>
          <a:xfrm>
            <a:off x="7853272" y="6165304"/>
            <a:ext cx="1039208" cy="603444"/>
          </a:xfrm>
          <a:prstGeom prst="rightArrow">
            <a:avLst/>
          </a:prstGeom>
          <a:solidFill>
            <a:srgbClr val="008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bg1"/>
                </a:solidFill>
                <a:latin typeface="Arial" panose="020B0604020202020204" pitchFamily="34" charset="0"/>
                <a:cs typeface="Arial" panose="020B0604020202020204" pitchFamily="34" charset="0"/>
              </a:rPr>
              <a:t>VOLTAR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500"/>
                                        <p:tgtEl>
                                          <p:spTgt spid="205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e Conteúdo 2"/>
          <p:cNvSpPr txBox="1">
            <a:spLocks/>
          </p:cNvSpPr>
          <p:nvPr/>
        </p:nvSpPr>
        <p:spPr>
          <a:xfrm>
            <a:off x="4067944" y="1052736"/>
            <a:ext cx="4248472" cy="5182419"/>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pt-PT"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CaixaDeTexto 4"/>
          <p:cNvSpPr txBox="1"/>
          <p:nvPr/>
        </p:nvSpPr>
        <p:spPr>
          <a:xfrm>
            <a:off x="971600" y="1124744"/>
            <a:ext cx="3024336" cy="4247317"/>
          </a:xfrm>
          <a:prstGeom prst="rect">
            <a:avLst/>
          </a:prstGeom>
          <a:noFill/>
        </p:spPr>
        <p:txBody>
          <a:bodyPr wrap="square" rtlCol="0">
            <a:spAutoFit/>
          </a:bodyPr>
          <a:lstStyle/>
          <a:p>
            <a:endParaRPr lang="pt-PT" dirty="0"/>
          </a:p>
          <a:p>
            <a:endParaRPr lang="pt-PT" dirty="0"/>
          </a:p>
          <a:p>
            <a:endParaRPr lang="pt-PT" dirty="0"/>
          </a:p>
          <a:p>
            <a:endParaRPr lang="pt-PT" dirty="0"/>
          </a:p>
          <a:p>
            <a:endParaRPr lang="pt-PT" dirty="0"/>
          </a:p>
          <a:p>
            <a:endParaRPr lang="pt-PT" dirty="0"/>
          </a:p>
          <a:p>
            <a:endParaRPr lang="pt-PT" dirty="0"/>
          </a:p>
          <a:p>
            <a:endParaRPr lang="pt-PT" dirty="0"/>
          </a:p>
          <a:p>
            <a:endParaRPr lang="pt-PT" dirty="0"/>
          </a:p>
          <a:p>
            <a:endParaRPr lang="pt-PT" dirty="0"/>
          </a:p>
          <a:p>
            <a:endParaRPr lang="pt-PT" dirty="0"/>
          </a:p>
          <a:p>
            <a:endParaRPr lang="pt-PT" dirty="0"/>
          </a:p>
          <a:p>
            <a:endParaRPr lang="pt-PT" dirty="0"/>
          </a:p>
          <a:p>
            <a:endParaRPr lang="pt-PT" dirty="0"/>
          </a:p>
          <a:p>
            <a:endParaRPr lang="pt-PT" dirty="0"/>
          </a:p>
        </p:txBody>
      </p:sp>
      <p:sp>
        <p:nvSpPr>
          <p:cNvPr id="6" name="CaixaDeTexto 5"/>
          <p:cNvSpPr txBox="1"/>
          <p:nvPr/>
        </p:nvSpPr>
        <p:spPr>
          <a:xfrm>
            <a:off x="1043608" y="4077072"/>
            <a:ext cx="3024336" cy="1015663"/>
          </a:xfrm>
          <a:prstGeom prst="rect">
            <a:avLst/>
          </a:prstGeom>
          <a:noFill/>
        </p:spPr>
        <p:txBody>
          <a:bodyPr wrap="square" rtlCol="0">
            <a:spAutoFit/>
          </a:bodyPr>
          <a:lstStyle/>
          <a:p>
            <a:pPr algn="ctr"/>
            <a:r>
              <a:rPr lang="pt-PT" sz="1200" b="1" dirty="0">
                <a:solidFill>
                  <a:srgbClr val="00759E"/>
                </a:solidFill>
                <a:latin typeface="Arial" panose="020B0604020202020204" pitchFamily="34" charset="0"/>
                <a:cs typeface="Arial" panose="020B0604020202020204" pitchFamily="34" charset="0"/>
              </a:rPr>
              <a:t>D. João IV</a:t>
            </a:r>
            <a:r>
              <a:rPr lang="pt-PT" sz="1200" dirty="0">
                <a:solidFill>
                  <a:srgbClr val="00759E"/>
                </a:solidFill>
                <a:latin typeface="Arial" panose="020B0604020202020204" pitchFamily="34" charset="0"/>
                <a:cs typeface="Arial" panose="020B0604020202020204" pitchFamily="34" charset="0"/>
              </a:rPr>
              <a:t>, o </a:t>
            </a:r>
            <a:r>
              <a:rPr lang="pt-PT" sz="1200" i="1" dirty="0">
                <a:solidFill>
                  <a:srgbClr val="00759E"/>
                </a:solidFill>
                <a:latin typeface="Arial" panose="020B0604020202020204" pitchFamily="34" charset="0"/>
                <a:cs typeface="Arial" panose="020B0604020202020204" pitchFamily="34" charset="0"/>
              </a:rPr>
              <a:t>Restaurador</a:t>
            </a:r>
          </a:p>
          <a:p>
            <a:pPr algn="ctr"/>
            <a:r>
              <a:rPr lang="pt-PT" sz="1200" dirty="0">
                <a:solidFill>
                  <a:srgbClr val="00759E"/>
                </a:solidFill>
                <a:latin typeface="Arial" panose="020B0604020202020204" pitchFamily="34" charset="0"/>
                <a:cs typeface="Arial" panose="020B0604020202020204" pitchFamily="34" charset="0"/>
              </a:rPr>
              <a:t>1604-1656.</a:t>
            </a:r>
          </a:p>
          <a:p>
            <a:pPr algn="ctr"/>
            <a:r>
              <a:rPr lang="pt-PT" sz="1200" dirty="0">
                <a:solidFill>
                  <a:srgbClr val="00759E"/>
                </a:solidFill>
                <a:latin typeface="Arial" panose="020B0604020202020204" pitchFamily="34" charset="0"/>
                <a:cs typeface="Arial" panose="020B0604020202020204" pitchFamily="34" charset="0"/>
              </a:rPr>
              <a:t>Reinado: 1640-1656</a:t>
            </a:r>
            <a:br>
              <a:rPr lang="pt-PT" sz="1200" dirty="0"/>
            </a:br>
            <a:r>
              <a:rPr lang="pt-PT" sz="1200" dirty="0"/>
              <a:t>  		</a:t>
            </a:r>
          </a:p>
          <a:p>
            <a:endParaRPr lang="pt-PT" sz="1200" dirty="0"/>
          </a:p>
        </p:txBody>
      </p:sp>
      <p:sp>
        <p:nvSpPr>
          <p:cNvPr id="7" name="CaixaDeTexto 6"/>
          <p:cNvSpPr txBox="1"/>
          <p:nvPr/>
        </p:nvSpPr>
        <p:spPr>
          <a:xfrm>
            <a:off x="5262601" y="4077072"/>
            <a:ext cx="2452262" cy="1015663"/>
          </a:xfrm>
          <a:prstGeom prst="rect">
            <a:avLst/>
          </a:prstGeom>
          <a:noFill/>
        </p:spPr>
        <p:txBody>
          <a:bodyPr wrap="square" rtlCol="0">
            <a:spAutoFit/>
          </a:bodyPr>
          <a:lstStyle/>
          <a:p>
            <a:pPr algn="ctr"/>
            <a:r>
              <a:rPr lang="pt-PT" sz="1200" b="1" dirty="0">
                <a:solidFill>
                  <a:srgbClr val="00759E"/>
                </a:solidFill>
                <a:latin typeface="Arial" panose="020B0604020202020204" pitchFamily="34" charset="0"/>
                <a:cs typeface="Arial" panose="020B0604020202020204" pitchFamily="34" charset="0"/>
              </a:rPr>
              <a:t>D. Luísa de Gusmão</a:t>
            </a:r>
          </a:p>
          <a:p>
            <a:pPr algn="ctr"/>
            <a:r>
              <a:rPr lang="pt-PT" sz="1200" dirty="0">
                <a:solidFill>
                  <a:srgbClr val="00759E"/>
                </a:solidFill>
                <a:latin typeface="Arial" panose="020B0604020202020204" pitchFamily="34" charset="0"/>
                <a:cs typeface="Arial" panose="020B0604020202020204" pitchFamily="34" charset="0"/>
              </a:rPr>
              <a:t>1613-1662</a:t>
            </a:r>
          </a:p>
          <a:p>
            <a:pPr algn="ctr"/>
            <a:r>
              <a:rPr lang="pt-PT" sz="1200" dirty="0">
                <a:solidFill>
                  <a:srgbClr val="00759E"/>
                </a:solidFill>
                <a:latin typeface="Arial" panose="020B0604020202020204" pitchFamily="34" charset="0"/>
                <a:cs typeface="Arial" panose="020B0604020202020204" pitchFamily="34" charset="0"/>
              </a:rPr>
              <a:t>Rainha e regente do Reino durante a menoridade de </a:t>
            </a:r>
          </a:p>
          <a:p>
            <a:pPr algn="ctr"/>
            <a:r>
              <a:rPr lang="pt-PT" sz="1200" dirty="0">
                <a:solidFill>
                  <a:srgbClr val="00759E"/>
                </a:solidFill>
                <a:latin typeface="Arial" panose="020B0604020202020204" pitchFamily="34" charset="0"/>
                <a:cs typeface="Arial" panose="020B0604020202020204" pitchFamily="34" charset="0"/>
              </a:rPr>
              <a:t>D.</a:t>
            </a:r>
            <a:r>
              <a:rPr lang="pt-PT" sz="1200" dirty="0">
                <a:solidFill>
                  <a:srgbClr val="FF0000"/>
                </a:solidFill>
                <a:latin typeface="Arial" panose="020B0604020202020204" pitchFamily="34" charset="0"/>
                <a:cs typeface="Arial" panose="020B0604020202020204" pitchFamily="34" charset="0"/>
              </a:rPr>
              <a:t> </a:t>
            </a:r>
            <a:r>
              <a:rPr lang="pt-PT" sz="1200" dirty="0">
                <a:solidFill>
                  <a:srgbClr val="00759E"/>
                </a:solidFill>
                <a:latin typeface="Arial" panose="020B0604020202020204" pitchFamily="34" charset="0"/>
                <a:cs typeface="Arial" panose="020B0604020202020204" pitchFamily="34" charset="0"/>
              </a:rPr>
              <a:t>Afonso VI</a:t>
            </a:r>
          </a:p>
        </p:txBody>
      </p:sp>
      <p:sp>
        <p:nvSpPr>
          <p:cNvPr id="10" name="CaixaDeTexto 9"/>
          <p:cNvSpPr txBox="1"/>
          <p:nvPr/>
        </p:nvSpPr>
        <p:spPr>
          <a:xfrm>
            <a:off x="4067944" y="2772217"/>
            <a:ext cx="1080120" cy="461665"/>
          </a:xfrm>
          <a:prstGeom prst="rect">
            <a:avLst/>
          </a:prstGeom>
          <a:noFill/>
        </p:spPr>
        <p:txBody>
          <a:bodyPr wrap="square" rtlCol="0">
            <a:spAutoFit/>
          </a:bodyPr>
          <a:lstStyle/>
          <a:p>
            <a:pPr algn="ctr"/>
            <a:r>
              <a:rPr lang="pt-PT" sz="1200" b="1" dirty="0">
                <a:latin typeface="Arial" panose="020B0604020202020204" pitchFamily="34" charset="0"/>
                <a:cs typeface="Arial" panose="020B0604020202020204" pitchFamily="34" charset="0"/>
              </a:rPr>
              <a:t>Casamento 1633</a:t>
            </a:r>
          </a:p>
        </p:txBody>
      </p:sp>
      <p:cxnSp>
        <p:nvCxnSpPr>
          <p:cNvPr id="12" name="Conexão recta 11"/>
          <p:cNvCxnSpPr/>
          <p:nvPr/>
        </p:nvCxnSpPr>
        <p:spPr>
          <a:xfrm flipH="1">
            <a:off x="4559424" y="3429000"/>
            <a:ext cx="15929" cy="232581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Conexão recta 13"/>
          <p:cNvCxnSpPr/>
          <p:nvPr/>
        </p:nvCxnSpPr>
        <p:spPr>
          <a:xfrm>
            <a:off x="899592" y="5754817"/>
            <a:ext cx="702646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7" name="CaixaDeTexto 16"/>
          <p:cNvSpPr txBox="1"/>
          <p:nvPr/>
        </p:nvSpPr>
        <p:spPr>
          <a:xfrm>
            <a:off x="872747" y="5745062"/>
            <a:ext cx="1008112" cy="246221"/>
          </a:xfrm>
          <a:prstGeom prst="rect">
            <a:avLst/>
          </a:prstGeom>
          <a:noFill/>
        </p:spPr>
        <p:txBody>
          <a:bodyPr wrap="square" rtlCol="0">
            <a:spAutoFit/>
          </a:bodyPr>
          <a:lstStyle/>
          <a:p>
            <a:pPr algn="ctr"/>
            <a:r>
              <a:rPr lang="pt-PT" sz="1000" b="1" dirty="0">
                <a:solidFill>
                  <a:srgbClr val="00759E"/>
                </a:solidFill>
                <a:latin typeface="Arial" panose="020B0604020202020204" pitchFamily="34" charset="0"/>
                <a:cs typeface="Arial" panose="020B0604020202020204" pitchFamily="34" charset="0"/>
              </a:rPr>
              <a:t>Teodósio</a:t>
            </a:r>
          </a:p>
        </p:txBody>
      </p:sp>
      <p:sp>
        <p:nvSpPr>
          <p:cNvPr id="23" name="CaixaDeTexto 22"/>
          <p:cNvSpPr txBox="1"/>
          <p:nvPr/>
        </p:nvSpPr>
        <p:spPr>
          <a:xfrm>
            <a:off x="2699792" y="5751958"/>
            <a:ext cx="792088" cy="246221"/>
          </a:xfrm>
          <a:prstGeom prst="rect">
            <a:avLst/>
          </a:prstGeom>
          <a:noFill/>
        </p:spPr>
        <p:txBody>
          <a:bodyPr wrap="square" rtlCol="0">
            <a:spAutoFit/>
          </a:bodyPr>
          <a:lstStyle/>
          <a:p>
            <a:pPr algn="ctr"/>
            <a:r>
              <a:rPr lang="pt-PT" sz="1000" b="1" dirty="0">
                <a:solidFill>
                  <a:srgbClr val="00759E"/>
                </a:solidFill>
                <a:latin typeface="Arial" panose="020B0604020202020204" pitchFamily="34" charset="0"/>
                <a:cs typeface="Arial" panose="020B0604020202020204" pitchFamily="34" charset="0"/>
              </a:rPr>
              <a:t>Joana</a:t>
            </a:r>
          </a:p>
        </p:txBody>
      </p:sp>
      <p:sp>
        <p:nvSpPr>
          <p:cNvPr id="24" name="CaixaDeTexto 23"/>
          <p:cNvSpPr txBox="1"/>
          <p:nvPr/>
        </p:nvSpPr>
        <p:spPr>
          <a:xfrm>
            <a:off x="6845932" y="5754662"/>
            <a:ext cx="1080120" cy="400110"/>
          </a:xfrm>
          <a:prstGeom prst="rect">
            <a:avLst/>
          </a:prstGeom>
          <a:noFill/>
        </p:spPr>
        <p:txBody>
          <a:bodyPr wrap="square" rtlCol="0">
            <a:spAutoFit/>
          </a:bodyPr>
          <a:lstStyle/>
          <a:p>
            <a:pPr algn="ctr"/>
            <a:r>
              <a:rPr lang="pt-PT" sz="1000" b="1" dirty="0">
                <a:solidFill>
                  <a:srgbClr val="00759E"/>
                </a:solidFill>
                <a:latin typeface="Arial" panose="020B0604020202020204" pitchFamily="34" charset="0"/>
                <a:cs typeface="Arial" panose="020B0604020202020204" pitchFamily="34" charset="0"/>
              </a:rPr>
              <a:t>D Pedro II</a:t>
            </a:r>
          </a:p>
          <a:p>
            <a:pPr algn="ctr"/>
            <a:endParaRPr lang="pt-PT" sz="1000" b="1" dirty="0">
              <a:solidFill>
                <a:srgbClr val="00759E"/>
              </a:solidFill>
              <a:latin typeface="Arial" panose="020B0604020202020204" pitchFamily="34" charset="0"/>
              <a:cs typeface="Arial" panose="020B0604020202020204" pitchFamily="34" charset="0"/>
            </a:endParaRPr>
          </a:p>
        </p:txBody>
      </p:sp>
      <p:sp>
        <p:nvSpPr>
          <p:cNvPr id="26" name="CaixaDeTexto 25"/>
          <p:cNvSpPr txBox="1"/>
          <p:nvPr/>
        </p:nvSpPr>
        <p:spPr>
          <a:xfrm>
            <a:off x="4644008" y="5767164"/>
            <a:ext cx="792088" cy="246221"/>
          </a:xfrm>
          <a:prstGeom prst="rect">
            <a:avLst/>
          </a:prstGeom>
          <a:noFill/>
        </p:spPr>
        <p:txBody>
          <a:bodyPr wrap="square" rtlCol="0">
            <a:spAutoFit/>
          </a:bodyPr>
          <a:lstStyle/>
          <a:p>
            <a:pPr algn="ctr"/>
            <a:r>
              <a:rPr lang="pt-PT" sz="1000" b="1" dirty="0">
                <a:solidFill>
                  <a:srgbClr val="00759E"/>
                </a:solidFill>
                <a:latin typeface="Arial" panose="020B0604020202020204" pitchFamily="34" charset="0"/>
                <a:cs typeface="Arial" panose="020B0604020202020204" pitchFamily="34" charset="0"/>
              </a:rPr>
              <a:t> Manuel</a:t>
            </a:r>
          </a:p>
        </p:txBody>
      </p:sp>
      <p:sp>
        <p:nvSpPr>
          <p:cNvPr id="27" name="CaixaDeTexto 26"/>
          <p:cNvSpPr txBox="1"/>
          <p:nvPr/>
        </p:nvSpPr>
        <p:spPr>
          <a:xfrm>
            <a:off x="3635896" y="5751958"/>
            <a:ext cx="792088" cy="246221"/>
          </a:xfrm>
          <a:prstGeom prst="rect">
            <a:avLst/>
          </a:prstGeom>
          <a:noFill/>
        </p:spPr>
        <p:txBody>
          <a:bodyPr wrap="square" rtlCol="0">
            <a:spAutoFit/>
          </a:bodyPr>
          <a:lstStyle/>
          <a:p>
            <a:pPr algn="ctr"/>
            <a:r>
              <a:rPr lang="pt-PT" sz="1000" b="1" dirty="0">
                <a:solidFill>
                  <a:srgbClr val="00759E"/>
                </a:solidFill>
                <a:latin typeface="Arial" panose="020B0604020202020204" pitchFamily="34" charset="0"/>
                <a:cs typeface="Arial" panose="020B0604020202020204" pitchFamily="34" charset="0"/>
              </a:rPr>
              <a:t>Catarina</a:t>
            </a:r>
          </a:p>
        </p:txBody>
      </p:sp>
      <p:pic>
        <p:nvPicPr>
          <p:cNvPr id="4101" name="Picture 5"/>
          <p:cNvPicPr>
            <a:picLocks noChangeAspect="1" noChangeArrowheads="1"/>
          </p:cNvPicPr>
          <p:nvPr/>
        </p:nvPicPr>
        <p:blipFill>
          <a:blip r:embed="rId3" cstate="print"/>
          <a:srcRect/>
          <a:stretch>
            <a:fillRect/>
          </a:stretch>
        </p:blipFill>
        <p:spPr bwMode="auto">
          <a:xfrm>
            <a:off x="6005573" y="6093296"/>
            <a:ext cx="366627" cy="238034"/>
          </a:xfrm>
          <a:prstGeom prst="rect">
            <a:avLst/>
          </a:prstGeom>
          <a:noFill/>
          <a:ln w="9525">
            <a:noFill/>
            <a:miter lim="800000"/>
            <a:headEnd/>
            <a:tailEnd/>
          </a:ln>
        </p:spPr>
      </p:pic>
      <p:pic>
        <p:nvPicPr>
          <p:cNvPr id="4102" name="Picture 6"/>
          <p:cNvPicPr>
            <a:picLocks noChangeAspect="1" noChangeArrowheads="1"/>
          </p:cNvPicPr>
          <p:nvPr/>
        </p:nvPicPr>
        <p:blipFill>
          <a:blip r:embed="rId4" cstate="print"/>
          <a:srcRect/>
          <a:stretch>
            <a:fillRect/>
          </a:stretch>
        </p:blipFill>
        <p:spPr bwMode="auto">
          <a:xfrm>
            <a:off x="7179980" y="6061009"/>
            <a:ext cx="416356" cy="270321"/>
          </a:xfrm>
          <a:prstGeom prst="rect">
            <a:avLst/>
          </a:prstGeom>
          <a:noFill/>
          <a:ln w="9525">
            <a:noFill/>
            <a:miter lim="800000"/>
            <a:headEnd/>
            <a:tailEnd/>
          </a:ln>
        </p:spPr>
      </p:pic>
      <p:sp>
        <p:nvSpPr>
          <p:cNvPr id="36" name="CaixaDeTexto 35"/>
          <p:cNvSpPr txBox="1"/>
          <p:nvPr/>
        </p:nvSpPr>
        <p:spPr>
          <a:xfrm>
            <a:off x="5652120" y="5759097"/>
            <a:ext cx="1152128" cy="246221"/>
          </a:xfrm>
          <a:prstGeom prst="rect">
            <a:avLst/>
          </a:prstGeom>
          <a:noFill/>
        </p:spPr>
        <p:txBody>
          <a:bodyPr wrap="square" rtlCol="0">
            <a:spAutoFit/>
          </a:bodyPr>
          <a:lstStyle/>
          <a:p>
            <a:pPr algn="ctr"/>
            <a:r>
              <a:rPr lang="pt-PT" sz="1000" b="1" dirty="0" err="1">
                <a:solidFill>
                  <a:srgbClr val="00759E"/>
                </a:solidFill>
                <a:latin typeface="Arial" panose="020B0604020202020204" pitchFamily="34" charset="0"/>
                <a:cs typeface="Arial" panose="020B0604020202020204" pitchFamily="34" charset="0"/>
              </a:rPr>
              <a:t>D.Afonso</a:t>
            </a:r>
            <a:r>
              <a:rPr lang="pt-PT" sz="1000" b="1" dirty="0">
                <a:solidFill>
                  <a:srgbClr val="00759E"/>
                </a:solidFill>
                <a:latin typeface="Arial" panose="020B0604020202020204" pitchFamily="34" charset="0"/>
                <a:cs typeface="Arial" panose="020B0604020202020204" pitchFamily="34" charset="0"/>
              </a:rPr>
              <a:t> VI </a:t>
            </a:r>
          </a:p>
        </p:txBody>
      </p:sp>
      <p:pic>
        <p:nvPicPr>
          <p:cNvPr id="41986" name="Picture 2" descr="http://upload.wikimedia.org/wikipedia/commons/e/e0/Jos%C3%A9_de_Avelar_Rebelo_-_Retrato_da_Rainha_D.Luisa_de_Gusm%C3%A3o.jpg"/>
          <p:cNvPicPr>
            <a:picLocks noChangeAspect="1" noChangeArrowheads="1"/>
          </p:cNvPicPr>
          <p:nvPr/>
        </p:nvPicPr>
        <p:blipFill>
          <a:blip r:embed="rId5" cstate="print"/>
          <a:srcRect/>
          <a:stretch>
            <a:fillRect/>
          </a:stretch>
        </p:blipFill>
        <p:spPr bwMode="auto">
          <a:xfrm>
            <a:off x="5436096" y="1233975"/>
            <a:ext cx="2133395" cy="2822877"/>
          </a:xfrm>
          <a:prstGeom prst="rect">
            <a:avLst/>
          </a:prstGeom>
          <a:noFill/>
        </p:spPr>
      </p:pic>
      <p:sp>
        <p:nvSpPr>
          <p:cNvPr id="34" name="CaixaDeTexto 33"/>
          <p:cNvSpPr txBox="1"/>
          <p:nvPr/>
        </p:nvSpPr>
        <p:spPr>
          <a:xfrm>
            <a:off x="1979712" y="5744289"/>
            <a:ext cx="648072" cy="246221"/>
          </a:xfrm>
          <a:prstGeom prst="rect">
            <a:avLst/>
          </a:prstGeom>
          <a:noFill/>
        </p:spPr>
        <p:txBody>
          <a:bodyPr wrap="square" rtlCol="0">
            <a:spAutoFit/>
          </a:bodyPr>
          <a:lstStyle/>
          <a:p>
            <a:pPr algn="ctr"/>
            <a:r>
              <a:rPr lang="pt-PT" sz="1000" b="1" dirty="0">
                <a:solidFill>
                  <a:srgbClr val="00759E"/>
                </a:solidFill>
                <a:latin typeface="Arial" panose="020B0604020202020204" pitchFamily="34" charset="0"/>
                <a:cs typeface="Arial" panose="020B0604020202020204" pitchFamily="34" charset="0"/>
              </a:rPr>
              <a:t>Ana</a:t>
            </a:r>
          </a:p>
        </p:txBody>
      </p:sp>
      <p:pic>
        <p:nvPicPr>
          <p:cNvPr id="2" name="Picture 2" descr="http://upload.wikimedia.org/wikipedia/commons/0/02/Joao_IV.jpg"/>
          <p:cNvPicPr>
            <a:picLocks noChangeAspect="1" noChangeArrowheads="1"/>
          </p:cNvPicPr>
          <p:nvPr/>
        </p:nvPicPr>
        <p:blipFill>
          <a:blip r:embed="rId6" cstate="print"/>
          <a:srcRect/>
          <a:stretch>
            <a:fillRect/>
          </a:stretch>
        </p:blipFill>
        <p:spPr bwMode="auto">
          <a:xfrm>
            <a:off x="1376803" y="1238399"/>
            <a:ext cx="2433380" cy="2808312"/>
          </a:xfrm>
          <a:prstGeom prst="rect">
            <a:avLst/>
          </a:prstGeom>
          <a:noFill/>
        </p:spPr>
      </p:pic>
      <p:grpSp>
        <p:nvGrpSpPr>
          <p:cNvPr id="29" name="Group 28"/>
          <p:cNvGrpSpPr/>
          <p:nvPr/>
        </p:nvGrpSpPr>
        <p:grpSpPr>
          <a:xfrm>
            <a:off x="3699663" y="3890911"/>
            <a:ext cx="224265" cy="224265"/>
            <a:chOff x="1660508" y="1280302"/>
            <a:chExt cx="224265" cy="224265"/>
          </a:xfrm>
        </p:grpSpPr>
        <p:sp>
          <p:nvSpPr>
            <p:cNvPr id="30" name="Oval 29"/>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1" name="Picture 9" descr="pixel_hand.png">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grpSp>
        <p:nvGrpSpPr>
          <p:cNvPr id="32" name="Group 31"/>
          <p:cNvGrpSpPr/>
          <p:nvPr/>
        </p:nvGrpSpPr>
        <p:grpSpPr>
          <a:xfrm>
            <a:off x="7453238" y="3924698"/>
            <a:ext cx="224265" cy="224265"/>
            <a:chOff x="1660508" y="1280302"/>
            <a:chExt cx="224265" cy="224265"/>
          </a:xfrm>
        </p:grpSpPr>
        <p:sp>
          <p:nvSpPr>
            <p:cNvPr id="38" name="Oval 37"/>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9" name="Picture 9" descr="pixel_hand.png">
              <a:hlinkClick r:id="rId9"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grpSp>
        <p:nvGrpSpPr>
          <p:cNvPr id="40" name="Group 39"/>
          <p:cNvGrpSpPr/>
          <p:nvPr/>
        </p:nvGrpSpPr>
        <p:grpSpPr>
          <a:xfrm>
            <a:off x="3923928" y="6062885"/>
            <a:ext cx="224265" cy="224265"/>
            <a:chOff x="1660508" y="1280302"/>
            <a:chExt cx="224265" cy="224265"/>
          </a:xfrm>
        </p:grpSpPr>
        <p:sp>
          <p:nvSpPr>
            <p:cNvPr id="41" name="Oval 40"/>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9" descr="pixel_hand.png">
              <a:hlinkClick r:id="rId10"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pic>
        <p:nvPicPr>
          <p:cNvPr id="4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2282"/>
            <a:ext cx="9144000" cy="649224"/>
          </a:xfrm>
          <a:prstGeom prst="rect">
            <a:avLst/>
          </a:prstGeom>
        </p:spPr>
      </p:pic>
      <p:sp>
        <p:nvSpPr>
          <p:cNvPr id="37" name="Right Arrow 10">
            <a:hlinkClick r:id="rId12" action="ppaction://hlinksldjump"/>
          </p:cNvPr>
          <p:cNvSpPr/>
          <p:nvPr/>
        </p:nvSpPr>
        <p:spPr>
          <a:xfrm>
            <a:off x="7853272" y="6165304"/>
            <a:ext cx="1039208" cy="603444"/>
          </a:xfrm>
          <a:prstGeom prst="rightArrow">
            <a:avLst/>
          </a:prstGeom>
          <a:solidFill>
            <a:srgbClr val="008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bg1"/>
                </a:solidFill>
                <a:latin typeface="Arial" panose="020B0604020202020204" pitchFamily="34" charset="0"/>
                <a:cs typeface="Arial" panose="020B0604020202020204" pitchFamily="34" charset="0"/>
              </a:rPr>
              <a:t>VOLTAR</a:t>
            </a:r>
          </a:p>
        </p:txBody>
      </p:sp>
      <p:pic>
        <p:nvPicPr>
          <p:cNvPr id="3074" name="Picture 2" descr="C:\Users\JOAO\Desktop\PPT Genealogia para V1\Árvore - Imagens Organizadas\20135306_MAN_P1_DD00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55976" y="2456190"/>
            <a:ext cx="444937" cy="3247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1986"/>
                                        </p:tgtEl>
                                        <p:attrNameLst>
                                          <p:attrName>style.visibility</p:attrName>
                                        </p:attrNameLst>
                                      </p:cBhvr>
                                      <p:to>
                                        <p:strVal val="visible"/>
                                      </p:to>
                                    </p:set>
                                    <p:animEffect transition="in" filter="fade">
                                      <p:cBhvr>
                                        <p:cTn id="18" dur="500"/>
                                        <p:tgtEl>
                                          <p:spTgt spid="41986"/>
                                        </p:tgtEl>
                                      </p:cBhvr>
                                    </p:animEffect>
                                  </p:childTnLst>
                                </p:cTn>
                              </p:par>
                              <p:par>
                                <p:cTn id="19" presetID="10"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3074"/>
                                        </p:tgtEl>
                                        <p:attrNameLst>
                                          <p:attrName>style.visibility</p:attrName>
                                        </p:attrNameLst>
                                      </p:cBhvr>
                                      <p:to>
                                        <p:strVal val="visible"/>
                                      </p:to>
                                    </p:set>
                                    <p:animEffect transition="in" filter="fade">
                                      <p:cBhvr>
                                        <p:cTn id="29" dur="500"/>
                                        <p:tgtEl>
                                          <p:spTgt spid="3074"/>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par>
                          <p:cTn id="38" fill="hold">
                            <p:stCondLst>
                              <p:cond delay="3500"/>
                            </p:stCondLst>
                            <p:childTnLst>
                              <p:par>
                                <p:cTn id="39" presetID="10" presetClass="entr" presetSubtype="0"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par>
                          <p:cTn id="46" fill="hold">
                            <p:stCondLst>
                              <p:cond delay="4500"/>
                            </p:stCondLst>
                            <p:childTnLst>
                              <p:par>
                                <p:cTn id="47" presetID="10" presetClass="entr" presetSubtype="0" fill="hold" grpId="0" nodeType="after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500"/>
                                        <p:tgtEl>
                                          <p:spTgt spid="34"/>
                                        </p:tgtEl>
                                      </p:cBhvr>
                                    </p:animEffect>
                                  </p:childTnLst>
                                </p:cTn>
                              </p:par>
                            </p:childTnLst>
                          </p:cTn>
                        </p:par>
                        <p:par>
                          <p:cTn id="50" fill="hold">
                            <p:stCondLst>
                              <p:cond delay="5000"/>
                            </p:stCondLst>
                            <p:childTnLst>
                              <p:par>
                                <p:cTn id="51" presetID="10" presetClass="entr" presetSubtype="0" fill="hold" grpId="0" nodeType="after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childTnLst>
                          </p:cTn>
                        </p:par>
                        <p:par>
                          <p:cTn id="54" fill="hold">
                            <p:stCondLst>
                              <p:cond delay="5500"/>
                            </p:stCondLst>
                            <p:childTnLst>
                              <p:par>
                                <p:cTn id="55" presetID="10" presetClass="entr" presetSubtype="0" fill="hold" grpId="0" nodeType="after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10" presetClass="entr" presetSubtype="0"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childTnLst>
                          </p:cTn>
                        </p:par>
                        <p:par>
                          <p:cTn id="61" fill="hold">
                            <p:stCondLst>
                              <p:cond delay="6000"/>
                            </p:stCondLst>
                            <p:childTnLst>
                              <p:par>
                                <p:cTn id="62" presetID="10" presetClass="entr" presetSubtype="0" fill="hold" grpId="0" nodeType="after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childTnLst>
                          </p:cTn>
                        </p:par>
                        <p:par>
                          <p:cTn id="65" fill="hold">
                            <p:stCondLst>
                              <p:cond delay="6500"/>
                            </p:stCondLst>
                            <p:childTnLst>
                              <p:par>
                                <p:cTn id="66" presetID="10" presetClass="entr" presetSubtype="0" fill="hold" grpId="0" nodeType="after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fade">
                                      <p:cBhvr>
                                        <p:cTn id="68" dur="500"/>
                                        <p:tgtEl>
                                          <p:spTgt spid="36"/>
                                        </p:tgtEl>
                                      </p:cBhvr>
                                    </p:animEffect>
                                  </p:childTnLst>
                                </p:cTn>
                              </p:par>
                              <p:par>
                                <p:cTn id="69" presetID="10" presetClass="entr" presetSubtype="0" fill="hold" nodeType="withEffect">
                                  <p:stCondLst>
                                    <p:cond delay="0"/>
                                  </p:stCondLst>
                                  <p:childTnLst>
                                    <p:set>
                                      <p:cBhvr>
                                        <p:cTn id="70" dur="1" fill="hold">
                                          <p:stCondLst>
                                            <p:cond delay="0"/>
                                          </p:stCondLst>
                                        </p:cTn>
                                        <p:tgtEl>
                                          <p:spTgt spid="4101"/>
                                        </p:tgtEl>
                                        <p:attrNameLst>
                                          <p:attrName>style.visibility</p:attrName>
                                        </p:attrNameLst>
                                      </p:cBhvr>
                                      <p:to>
                                        <p:strVal val="visible"/>
                                      </p:to>
                                    </p:set>
                                    <p:animEffect transition="in" filter="fade">
                                      <p:cBhvr>
                                        <p:cTn id="71" dur="500"/>
                                        <p:tgtEl>
                                          <p:spTgt spid="4101"/>
                                        </p:tgtEl>
                                      </p:cBhvr>
                                    </p:animEffect>
                                  </p:childTnLst>
                                </p:cTn>
                              </p:par>
                            </p:childTnLst>
                          </p:cTn>
                        </p:par>
                        <p:par>
                          <p:cTn id="72" fill="hold">
                            <p:stCondLst>
                              <p:cond delay="7000"/>
                            </p:stCondLst>
                            <p:childTnLst>
                              <p:par>
                                <p:cTn id="73" presetID="10" presetClass="entr" presetSubtype="0" fill="hold" grpId="0" nodeType="after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500"/>
                                        <p:tgtEl>
                                          <p:spTgt spid="24"/>
                                        </p:tgtEl>
                                      </p:cBhvr>
                                    </p:animEffect>
                                  </p:childTnLst>
                                </p:cTn>
                              </p:par>
                              <p:par>
                                <p:cTn id="76" presetID="10" presetClass="entr" presetSubtype="0" fill="hold" nodeType="withEffect">
                                  <p:stCondLst>
                                    <p:cond delay="0"/>
                                  </p:stCondLst>
                                  <p:childTnLst>
                                    <p:set>
                                      <p:cBhvr>
                                        <p:cTn id="77" dur="1" fill="hold">
                                          <p:stCondLst>
                                            <p:cond delay="0"/>
                                          </p:stCondLst>
                                        </p:cTn>
                                        <p:tgtEl>
                                          <p:spTgt spid="4102"/>
                                        </p:tgtEl>
                                        <p:attrNameLst>
                                          <p:attrName>style.visibility</p:attrName>
                                        </p:attrNameLst>
                                      </p:cBhvr>
                                      <p:to>
                                        <p:strVal val="visible"/>
                                      </p:to>
                                    </p:set>
                                    <p:animEffect transition="in" filter="fade">
                                      <p:cBhvr>
                                        <p:cTn id="78" dur="500"/>
                                        <p:tgtEl>
                                          <p:spTgt spid="4102"/>
                                        </p:tgtEl>
                                      </p:cBhvr>
                                    </p:animEffect>
                                  </p:childTnLst>
                                </p:cTn>
                              </p:par>
                            </p:childTnLst>
                          </p:cTn>
                        </p:par>
                        <p:par>
                          <p:cTn id="79" fill="hold">
                            <p:stCondLst>
                              <p:cond delay="7500"/>
                            </p:stCondLst>
                            <p:childTnLst>
                              <p:par>
                                <p:cTn id="80" presetID="10" presetClass="entr" presetSubtype="0" fill="hold" grpId="0" nodeType="after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fade">
                                      <p:cBhvr>
                                        <p:cTn id="8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7" grpId="0"/>
      <p:bldP spid="23" grpId="0"/>
      <p:bldP spid="24" grpId="0"/>
      <p:bldP spid="26" grpId="0"/>
      <p:bldP spid="27" grpId="0"/>
      <p:bldP spid="36" grpId="0"/>
      <p:bldP spid="34" grpId="0"/>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ângulo 4"/>
          <p:cNvSpPr/>
          <p:nvPr/>
        </p:nvSpPr>
        <p:spPr>
          <a:xfrm>
            <a:off x="482505" y="1556792"/>
            <a:ext cx="6337459" cy="1126462"/>
          </a:xfrm>
          <a:prstGeom prst="rect">
            <a:avLst/>
          </a:prstGeom>
          <a:solidFill>
            <a:srgbClr val="9ED4E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wrap="square">
            <a:spAutoFit/>
          </a:bodyPr>
          <a:lstStyle/>
          <a:p>
            <a:pPr marL="342900" lvl="0" indent="-342900" algn="just">
              <a:spcBef>
                <a:spcPct val="20000"/>
              </a:spcBef>
            </a:pPr>
            <a:r>
              <a:rPr lang="pt-PT" sz="1200" b="1" dirty="0">
                <a:solidFill>
                  <a:srgbClr val="00759E"/>
                </a:solidFill>
                <a:latin typeface="Arial" panose="020B0604020202020204" pitchFamily="34" charset="0"/>
                <a:cs typeface="Arial" panose="020B0604020202020204" pitchFamily="34" charset="0"/>
              </a:rPr>
              <a:t>COGNOME</a:t>
            </a:r>
          </a:p>
          <a:p>
            <a:pPr marL="342900" lvl="0" indent="-342900" algn="just">
              <a:spcBef>
                <a:spcPct val="20000"/>
              </a:spcBef>
            </a:pPr>
            <a:endParaRPr lang="pt-PT" sz="1200" b="1" dirty="0">
              <a:solidFill>
                <a:schemeClr val="bg1"/>
              </a:solidFill>
              <a:latin typeface="Arial" panose="020B0604020202020204" pitchFamily="34" charset="0"/>
              <a:cs typeface="Arial" panose="020B0604020202020204" pitchFamily="34" charset="0"/>
            </a:endParaRPr>
          </a:p>
          <a:p>
            <a:pPr lvl="0" algn="just">
              <a:spcBef>
                <a:spcPct val="20000"/>
              </a:spcBef>
            </a:pPr>
            <a:r>
              <a:rPr lang="pt-PT" sz="1200" b="1" dirty="0">
                <a:solidFill>
                  <a:schemeClr val="tx1"/>
                </a:solidFill>
                <a:latin typeface="Arial" panose="020B0604020202020204" pitchFamily="34" charset="0"/>
                <a:cs typeface="Arial" panose="020B0604020202020204" pitchFamily="34" charset="0"/>
              </a:rPr>
              <a:t>D. João IV foi cognominado </a:t>
            </a:r>
            <a:r>
              <a:rPr lang="pt-PT" sz="1200" b="1" i="1" dirty="0">
                <a:solidFill>
                  <a:schemeClr val="tx1"/>
                </a:solidFill>
                <a:latin typeface="Arial" panose="020B0604020202020204" pitchFamily="34" charset="0"/>
                <a:cs typeface="Arial" panose="020B0604020202020204" pitchFamily="34" charset="0"/>
              </a:rPr>
              <a:t>o Restaurador </a:t>
            </a:r>
            <a:r>
              <a:rPr lang="pt-PT" sz="1200" b="1" dirty="0">
                <a:solidFill>
                  <a:schemeClr val="tx1"/>
                </a:solidFill>
                <a:latin typeface="Arial" panose="020B0604020202020204" pitchFamily="34" charset="0"/>
                <a:cs typeface="Arial" panose="020B0604020202020204" pitchFamily="34" charset="0"/>
              </a:rPr>
              <a:t>por ser o rei que restaurou a independência de Portugal, depois de 60 anos de domínio filipino</a:t>
            </a:r>
          </a:p>
          <a:p>
            <a:pPr lvl="0" algn="just">
              <a:spcBef>
                <a:spcPct val="20000"/>
              </a:spcBef>
            </a:pPr>
            <a:endParaRPr lang="pt-PT" sz="1200" b="1" dirty="0">
              <a:solidFill>
                <a:schemeClr val="bg1"/>
              </a:solidFill>
              <a:latin typeface="Arial" panose="020B0604020202020204" pitchFamily="34" charset="0"/>
              <a:cs typeface="Arial" panose="020B0604020202020204" pitchFamily="34" charset="0"/>
            </a:endParaRPr>
          </a:p>
        </p:txBody>
      </p:sp>
      <p:sp>
        <p:nvSpPr>
          <p:cNvPr id="2" name="CaixaDeTexto 1"/>
          <p:cNvSpPr txBox="1"/>
          <p:nvPr/>
        </p:nvSpPr>
        <p:spPr>
          <a:xfrm>
            <a:off x="482504" y="2896735"/>
            <a:ext cx="6337459" cy="1938992"/>
          </a:xfrm>
          <a:prstGeom prst="rect">
            <a:avLst/>
          </a:prstGeom>
          <a:solidFill>
            <a:srgbClr val="FAC966"/>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pt-PT" sz="1200" b="1" dirty="0">
                <a:solidFill>
                  <a:srgbClr val="C00000"/>
                </a:solidFill>
                <a:latin typeface="Arial" panose="020B0604020202020204" pitchFamily="34" charset="0"/>
                <a:cs typeface="Arial" panose="020B0604020202020204" pitchFamily="34" charset="0"/>
              </a:rPr>
              <a:t>ATUAÇÃO / FACTOS</a:t>
            </a:r>
          </a:p>
          <a:p>
            <a:endParaRPr lang="pt-PT" sz="1200" b="1"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A sua maior preocupação foi assegurar a recém-proclamada independência de Portugal face à vizinha Espanha. Com esse fim, reorganizou militarmente o reino e afirmou a soberania do país através de uma intensa atividade diplomática junto das cortes estrangeiras.</a:t>
            </a: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Iniciou a reconquista das possessões do nosso império ultramarino, perdidas durante o domínio espanhol.</a:t>
            </a:r>
          </a:p>
          <a:p>
            <a:pPr marL="285750" indent="-285750">
              <a:buFont typeface="Arial" panose="020B0604020202020204" pitchFamily="34" charset="0"/>
              <a:buChar char="•"/>
            </a:pPr>
            <a:r>
              <a:rPr lang="pt-PT" sz="1200" b="1" dirty="0">
                <a:solidFill>
                  <a:schemeClr val="tx1"/>
                </a:solidFill>
                <a:latin typeface="Arial" panose="020B0604020202020204" pitchFamily="34" charset="0"/>
                <a:cs typeface="Arial" panose="020B0604020202020204" pitchFamily="34" charset="0"/>
              </a:rPr>
              <a:t>Reorganizou a administração pública.</a:t>
            </a:r>
          </a:p>
          <a:p>
            <a:pPr marL="285750" indent="-285750">
              <a:buFont typeface="Arial" panose="020B0604020202020204" pitchFamily="34" charset="0"/>
              <a:buChar char="•"/>
            </a:pPr>
            <a:endParaRPr lang="pt-PT" sz="1200" b="1" dirty="0">
              <a:solidFill>
                <a:schemeClr val="bg1"/>
              </a:solidFill>
              <a:latin typeface="Arial" panose="020B0604020202020204" pitchFamily="34" charset="0"/>
              <a:cs typeface="Arial" panose="020B0604020202020204" pitchFamily="34" charset="0"/>
            </a:endParaRPr>
          </a:p>
        </p:txBody>
      </p:sp>
      <p:sp>
        <p:nvSpPr>
          <p:cNvPr id="7" name="CaixaDeTexto 6"/>
          <p:cNvSpPr txBox="1"/>
          <p:nvPr/>
        </p:nvSpPr>
        <p:spPr>
          <a:xfrm>
            <a:off x="482505" y="5049208"/>
            <a:ext cx="6337459" cy="830997"/>
          </a:xfrm>
          <a:prstGeom prst="rect">
            <a:avLst/>
          </a:prstGeom>
          <a:solidFill>
            <a:srgbClr val="D5781B"/>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buNone/>
            </a:pPr>
            <a:r>
              <a:rPr lang="pt-PT" sz="1200" b="1" dirty="0">
                <a:solidFill>
                  <a:srgbClr val="002060"/>
                </a:solidFill>
                <a:latin typeface="Arial" panose="020B0604020202020204" pitchFamily="34" charset="0"/>
                <a:cs typeface="Arial" panose="020B0604020202020204" pitchFamily="34" charset="0"/>
              </a:rPr>
              <a:t>PECULIARIDADES / CURIOSIDADES</a:t>
            </a:r>
          </a:p>
          <a:p>
            <a:pPr algn="just">
              <a:buNone/>
            </a:pPr>
            <a:endParaRPr lang="pt-PT" sz="1200" b="1" dirty="0">
              <a:solidFill>
                <a:schemeClr val="bg1"/>
              </a:solidFill>
              <a:latin typeface="Arial" panose="020B0604020202020204" pitchFamily="34" charset="0"/>
              <a:cs typeface="Arial" panose="020B0604020202020204" pitchFamily="34" charset="0"/>
            </a:endParaRPr>
          </a:p>
          <a:p>
            <a:pPr algn="just"/>
            <a:r>
              <a:rPr lang="pt-PT" sz="1200" b="1" dirty="0">
                <a:solidFill>
                  <a:schemeClr val="tx1"/>
                </a:solidFill>
                <a:latin typeface="Arial" panose="020B0604020202020204" pitchFamily="34" charset="0"/>
                <a:cs typeface="Arial" panose="020B0604020202020204" pitchFamily="34" charset="0"/>
              </a:rPr>
              <a:t>Foi grande conhecedor e entusiasta de música tendo escrito obras sobre o tema.</a:t>
            </a:r>
          </a:p>
          <a:p>
            <a:pPr algn="just"/>
            <a:endParaRPr lang="pt-PT" sz="1200" b="1" dirty="0">
              <a:solidFill>
                <a:schemeClr val="bg1"/>
              </a:solidFill>
              <a:latin typeface="Arial" panose="020B0604020202020204" pitchFamily="34" charset="0"/>
              <a:cs typeface="Arial" panose="020B0604020202020204" pitchFamily="34" charset="0"/>
            </a:endParaRPr>
          </a:p>
        </p:txBody>
      </p:sp>
      <p:sp>
        <p:nvSpPr>
          <p:cNvPr id="11" name="Right Arrow 10">
            <a:hlinkClick r:id="rId3" action="ppaction://hlinksldjump"/>
          </p:cNvPr>
          <p:cNvSpPr/>
          <p:nvPr/>
        </p:nvSpPr>
        <p:spPr>
          <a:xfrm>
            <a:off x="7853272" y="6165304"/>
            <a:ext cx="1039208" cy="603444"/>
          </a:xfrm>
          <a:prstGeom prst="rightArrow">
            <a:avLst/>
          </a:prstGeom>
          <a:solidFill>
            <a:srgbClr val="008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bg1"/>
                </a:solidFill>
                <a:latin typeface="Arial" panose="020B0604020202020204" pitchFamily="34" charset="0"/>
                <a:cs typeface="Arial" panose="020B0604020202020204" pitchFamily="34" charset="0"/>
              </a:rPr>
              <a:t>VOLTAR</a:t>
            </a:r>
          </a:p>
        </p:txBody>
      </p:sp>
      <p:pic>
        <p:nvPicPr>
          <p:cNvPr id="1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82"/>
            <a:ext cx="9144000" cy="649224"/>
          </a:xfrm>
          <a:prstGeom prst="rect">
            <a:avLst/>
          </a:prstGeom>
        </p:spPr>
      </p:pic>
      <p:grpSp>
        <p:nvGrpSpPr>
          <p:cNvPr id="3" name="Grupo 2"/>
          <p:cNvGrpSpPr/>
          <p:nvPr/>
        </p:nvGrpSpPr>
        <p:grpSpPr>
          <a:xfrm>
            <a:off x="7261625" y="1556792"/>
            <a:ext cx="1630855" cy="2034001"/>
            <a:chOff x="7261625" y="1556792"/>
            <a:chExt cx="1630855" cy="2034001"/>
          </a:xfrm>
        </p:grpSpPr>
        <p:pic>
          <p:nvPicPr>
            <p:cNvPr id="9" name="Picture 2" descr="http://upload.wikimedia.org/wikipedia/commons/0/02/Joao_IV.jpg"/>
            <p:cNvPicPr>
              <a:picLocks noChangeAspect="1" noChangeArrowheads="1"/>
            </p:cNvPicPr>
            <p:nvPr/>
          </p:nvPicPr>
          <p:blipFill>
            <a:blip r:embed="rId5" cstate="print"/>
            <a:srcRect/>
            <a:stretch>
              <a:fillRect/>
            </a:stretch>
          </p:blipFill>
          <p:spPr bwMode="auto">
            <a:xfrm>
              <a:off x="7272808" y="1556792"/>
              <a:ext cx="1619672" cy="1726224"/>
            </a:xfrm>
            <a:prstGeom prst="rect">
              <a:avLst/>
            </a:prstGeom>
            <a:noFill/>
          </p:spPr>
        </p:pic>
        <p:sp>
          <p:nvSpPr>
            <p:cNvPr id="14" name="Retângulo 3"/>
            <p:cNvSpPr/>
            <p:nvPr/>
          </p:nvSpPr>
          <p:spPr>
            <a:xfrm>
              <a:off x="7261625" y="3283016"/>
              <a:ext cx="1630855" cy="307777"/>
            </a:xfrm>
            <a:prstGeom prst="rect">
              <a:avLst/>
            </a:prstGeom>
          </p:spPr>
          <p:txBody>
            <a:bodyPr wrap="square">
              <a:spAutoFit/>
            </a:bodyPr>
            <a:lstStyle/>
            <a:p>
              <a:pPr marL="342900" lvl="0" indent="-342900" algn="ctr">
                <a:spcBef>
                  <a:spcPct val="20000"/>
                </a:spcBef>
                <a:defRPr/>
              </a:pPr>
              <a:r>
                <a:rPr lang="pt-PT" sz="1400" b="1" dirty="0">
                  <a:solidFill>
                    <a:srgbClr val="00759E"/>
                  </a:solidFill>
                  <a:latin typeface="+mj-lt"/>
                  <a:cs typeface="Arial" panose="020B0604020202020204" pitchFamily="34" charset="0"/>
                </a:rPr>
                <a:t>D. João IV</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7"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upo 1"/>
          <p:cNvGrpSpPr/>
          <p:nvPr/>
        </p:nvGrpSpPr>
        <p:grpSpPr>
          <a:xfrm>
            <a:off x="7227549" y="1558761"/>
            <a:ext cx="1637821" cy="2034000"/>
            <a:chOff x="7227549" y="1558761"/>
            <a:chExt cx="1637821" cy="2034000"/>
          </a:xfrm>
        </p:grpSpPr>
        <p:sp>
          <p:nvSpPr>
            <p:cNvPr id="4" name="Retângulo 3"/>
            <p:cNvSpPr/>
            <p:nvPr/>
          </p:nvSpPr>
          <p:spPr>
            <a:xfrm>
              <a:off x="7227549" y="3284984"/>
              <a:ext cx="1637821" cy="307777"/>
            </a:xfrm>
            <a:prstGeom prst="rect">
              <a:avLst/>
            </a:prstGeom>
          </p:spPr>
          <p:txBody>
            <a:bodyPr wrap="none">
              <a:spAutoFit/>
            </a:bodyPr>
            <a:lstStyle/>
            <a:p>
              <a:pPr marL="342900" lvl="0" indent="-342900">
                <a:spcBef>
                  <a:spcPct val="20000"/>
                </a:spcBef>
                <a:defRPr/>
              </a:pPr>
              <a:r>
                <a:rPr lang="pt-PT" sz="1400" b="1" dirty="0">
                  <a:solidFill>
                    <a:srgbClr val="00759E"/>
                  </a:solidFill>
                  <a:latin typeface="+mj-lt"/>
                  <a:cs typeface="Arial" panose="020B0604020202020204" pitchFamily="34" charset="0"/>
                </a:rPr>
                <a:t>D. Luísa de Gusmão</a:t>
              </a:r>
            </a:p>
          </p:txBody>
        </p:sp>
        <p:pic>
          <p:nvPicPr>
            <p:cNvPr id="8" name="Picture 2" descr="http://upload.wikimedia.org/wikipedia/commons/e/e0/Jos%C3%A9_de_Avelar_Rebelo_-_Retrato_da_Rainha_D.Luisa_de_Gusm%C3%A3o.jpg"/>
            <p:cNvPicPr>
              <a:picLocks noChangeAspect="1" noChangeArrowheads="1"/>
            </p:cNvPicPr>
            <p:nvPr/>
          </p:nvPicPr>
          <p:blipFill>
            <a:blip r:embed="rId3" cstate="print"/>
            <a:srcRect/>
            <a:stretch>
              <a:fillRect/>
            </a:stretch>
          </p:blipFill>
          <p:spPr bwMode="auto">
            <a:xfrm>
              <a:off x="7380312" y="1558761"/>
              <a:ext cx="1380978" cy="1726223"/>
            </a:xfrm>
            <a:prstGeom prst="rect">
              <a:avLst/>
            </a:prstGeom>
            <a:noFill/>
          </p:spPr>
        </p:pic>
      </p:grpSp>
      <p:pic>
        <p:nvPicPr>
          <p:cNvPr id="11"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82"/>
            <a:ext cx="9144000" cy="649224"/>
          </a:xfrm>
          <a:prstGeom prst="rect">
            <a:avLst/>
          </a:prstGeom>
        </p:spPr>
      </p:pic>
      <p:sp>
        <p:nvSpPr>
          <p:cNvPr id="13" name="CaixaDeTexto 12"/>
          <p:cNvSpPr txBox="1"/>
          <p:nvPr/>
        </p:nvSpPr>
        <p:spPr>
          <a:xfrm>
            <a:off x="482504" y="1556792"/>
            <a:ext cx="6337459" cy="1754326"/>
          </a:xfrm>
          <a:prstGeom prst="rect">
            <a:avLst/>
          </a:prstGeom>
          <a:solidFill>
            <a:srgbClr val="FAC966"/>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pt-PT" sz="1200" b="1" dirty="0">
                <a:solidFill>
                  <a:srgbClr val="C00000"/>
                </a:solidFill>
                <a:latin typeface="Arial" panose="020B0604020202020204" pitchFamily="34" charset="0"/>
                <a:cs typeface="Arial" panose="020B0604020202020204" pitchFamily="34" charset="0"/>
              </a:rPr>
              <a:t>ATUAÇÃO / FACTOS</a:t>
            </a:r>
          </a:p>
          <a:p>
            <a:endParaRPr lang="pt-PT" sz="1200" b="1" dirty="0">
              <a:solidFill>
                <a:schemeClr val="tx1"/>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defRPr/>
            </a:pPr>
            <a:r>
              <a:rPr lang="pt-PT" sz="1200" b="1" dirty="0">
                <a:solidFill>
                  <a:schemeClr val="tx1"/>
                </a:solidFill>
                <a:latin typeface="Arial" panose="020B0604020202020204" pitchFamily="34" charset="0"/>
                <a:cs typeface="Arial" panose="020B0604020202020204" pitchFamily="34" charset="0"/>
              </a:rPr>
              <a:t>Foi regente do Reino seis anos (1656-62), em nome de seu filho, Afonso VI.</a:t>
            </a:r>
          </a:p>
          <a:p>
            <a:pPr marL="285750" indent="-285750" algn="just">
              <a:buFont typeface="Arial" panose="020B0604020202020204" pitchFamily="34" charset="0"/>
              <a:buChar char="•"/>
              <a:defRPr/>
            </a:pPr>
            <a:r>
              <a:rPr lang="pt-PT" sz="1200" b="1" dirty="0">
                <a:solidFill>
                  <a:schemeClr val="tx1"/>
                </a:solidFill>
                <a:latin typeface="Arial" panose="020B0604020202020204" pitchFamily="34" charset="0"/>
                <a:cs typeface="Arial" panose="020B0604020202020204" pitchFamily="34" charset="0"/>
              </a:rPr>
              <a:t>Durante a sua regência, Portugal obteve uma das maiores vitórias da Guerra da Restauração, na batalha de  Linhas de Elvas. </a:t>
            </a:r>
          </a:p>
          <a:p>
            <a:pPr marL="285750" lvl="0" indent="-285750" algn="just">
              <a:buFont typeface="Arial" panose="020B0604020202020204" pitchFamily="34" charset="0"/>
              <a:buChar char="•"/>
              <a:defRPr/>
            </a:pPr>
            <a:r>
              <a:rPr lang="pt-PT" sz="1200" b="1" dirty="0">
                <a:solidFill>
                  <a:schemeClr val="tx1"/>
                </a:solidFill>
                <a:latin typeface="Arial" panose="020B0604020202020204" pitchFamily="34" charset="0"/>
                <a:cs typeface="Arial" panose="020B0604020202020204" pitchFamily="34" charset="0"/>
              </a:rPr>
              <a:t>Também durante o seu governo, realizou-se o casamento da infanta D. Catarina com o rei Carlos II de Inglaterra, o que selou a aliança luso-britânica na Guerra da Independência.</a:t>
            </a:r>
          </a:p>
          <a:p>
            <a:pPr marL="285750" indent="-285750">
              <a:buFont typeface="Arial" panose="020B0604020202020204" pitchFamily="34" charset="0"/>
              <a:buChar char="•"/>
            </a:pPr>
            <a:endParaRPr lang="pt-PT" sz="1200" b="1" dirty="0">
              <a:solidFill>
                <a:schemeClr val="tx1"/>
              </a:solidFill>
              <a:latin typeface="Arial" panose="020B0604020202020204" pitchFamily="34" charset="0"/>
              <a:cs typeface="Arial" panose="020B0604020202020204" pitchFamily="34" charset="0"/>
            </a:endParaRPr>
          </a:p>
        </p:txBody>
      </p:sp>
      <p:sp>
        <p:nvSpPr>
          <p:cNvPr id="14" name="CaixaDeTexto 13"/>
          <p:cNvSpPr txBox="1"/>
          <p:nvPr/>
        </p:nvSpPr>
        <p:spPr>
          <a:xfrm>
            <a:off x="482505" y="3709265"/>
            <a:ext cx="6337459" cy="1384995"/>
          </a:xfrm>
          <a:prstGeom prst="rect">
            <a:avLst/>
          </a:prstGeom>
          <a:solidFill>
            <a:srgbClr val="D5781B"/>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buNone/>
            </a:pPr>
            <a:r>
              <a:rPr lang="pt-PT" sz="1200" b="1" dirty="0">
                <a:solidFill>
                  <a:srgbClr val="002060"/>
                </a:solidFill>
                <a:latin typeface="Arial" panose="020B0604020202020204" pitchFamily="34" charset="0"/>
                <a:cs typeface="Arial" panose="020B0604020202020204" pitchFamily="34" charset="0"/>
              </a:rPr>
              <a:t>PECULIARIDADES / CURIOSIDADES</a:t>
            </a:r>
          </a:p>
          <a:p>
            <a:pPr algn="just">
              <a:buNone/>
            </a:pPr>
            <a:endParaRPr lang="pt-PT" sz="1200" b="1" dirty="0">
              <a:solidFill>
                <a:schemeClr val="bg1"/>
              </a:solidFill>
              <a:latin typeface="Arial" panose="020B0604020202020204" pitchFamily="34" charset="0"/>
              <a:cs typeface="Arial" panose="020B0604020202020204" pitchFamily="34" charset="0"/>
            </a:endParaRPr>
          </a:p>
          <a:p>
            <a:pPr algn="just"/>
            <a:r>
              <a:rPr lang="pt-PT" sz="1200" b="1" dirty="0">
                <a:solidFill>
                  <a:schemeClr val="tx1"/>
                </a:solidFill>
                <a:latin typeface="Arial" panose="020B0604020202020204" pitchFamily="34" charset="0"/>
                <a:cs typeface="Arial" panose="020B0604020202020204" pitchFamily="34" charset="0"/>
              </a:rPr>
              <a:t>Atribui-se à personalidade forte da rainha o ter incentivado seu marido a encabeçar a Restauração de 1640, dizendo-lhe : “ Mais vale morrer reinando do que viver servindo.” ou, segundo uma versão mais popular, “ Mais vale ser rainha por uma hora do que duquesa toda a vida.”</a:t>
            </a:r>
          </a:p>
          <a:p>
            <a:pPr algn="just"/>
            <a:endParaRPr lang="pt-PT" sz="1200" b="1" dirty="0">
              <a:solidFill>
                <a:schemeClr val="tx1"/>
              </a:solidFill>
              <a:latin typeface="Arial" panose="020B0604020202020204" pitchFamily="34" charset="0"/>
              <a:cs typeface="Arial" panose="020B0604020202020204" pitchFamily="34" charset="0"/>
            </a:endParaRPr>
          </a:p>
        </p:txBody>
      </p:sp>
      <p:sp>
        <p:nvSpPr>
          <p:cNvPr id="18" name="Right Arrow 10">
            <a:hlinkClick r:id="rId5" action="ppaction://hlinksldjump"/>
          </p:cNvPr>
          <p:cNvSpPr/>
          <p:nvPr/>
        </p:nvSpPr>
        <p:spPr>
          <a:xfrm>
            <a:off x="7853272" y="6165304"/>
            <a:ext cx="1039208" cy="603444"/>
          </a:xfrm>
          <a:prstGeom prst="rightArrow">
            <a:avLst/>
          </a:prstGeom>
          <a:solidFill>
            <a:srgbClr val="008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bg1"/>
                </a:solidFill>
                <a:latin typeface="Arial" panose="020B0604020202020204" pitchFamily="34" charset="0"/>
                <a:cs typeface="Arial" panose="020B0604020202020204" pitchFamily="34" charset="0"/>
              </a:rPr>
              <a:t>VOLTAR</a:t>
            </a:r>
          </a:p>
        </p:txBody>
      </p:sp>
    </p:spTree>
    <p:extLst>
      <p:ext uri="{BB962C8B-B14F-4D97-AF65-F5344CB8AC3E}">
        <p14:creationId xmlns:p14="http://schemas.microsoft.com/office/powerpoint/2010/main" val="97836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a:xfrm>
            <a:off x="611560" y="3429000"/>
            <a:ext cx="8229600" cy="1143000"/>
          </a:xfrm>
        </p:spPr>
        <p:txBody>
          <a:bodyPr>
            <a:normAutofit/>
          </a:bodyPr>
          <a:lstStyle/>
          <a:p>
            <a:br>
              <a:rPr lang="pt-PT" sz="2800" dirty="0"/>
            </a:br>
            <a:endParaRPr lang="pt-PT" sz="1600" dirty="0"/>
          </a:p>
        </p:txBody>
      </p:sp>
      <p:grpSp>
        <p:nvGrpSpPr>
          <p:cNvPr id="7" name="Grupo 6"/>
          <p:cNvGrpSpPr/>
          <p:nvPr/>
        </p:nvGrpSpPr>
        <p:grpSpPr>
          <a:xfrm>
            <a:off x="499151" y="1030922"/>
            <a:ext cx="4016457" cy="5278398"/>
            <a:chOff x="499151" y="1030922"/>
            <a:chExt cx="4016457" cy="5278398"/>
          </a:xfrm>
        </p:grpSpPr>
        <p:pic>
          <p:nvPicPr>
            <p:cNvPr id="1026" name="Picture 2" descr="File:Catherine of Braganza.jpg"/>
            <p:cNvPicPr>
              <a:picLocks noChangeAspect="1" noChangeArrowheads="1"/>
            </p:cNvPicPr>
            <p:nvPr/>
          </p:nvPicPr>
          <p:blipFill>
            <a:blip r:embed="rId3" cstate="print">
              <a:lum contrast="10000"/>
              <a:extLst>
                <a:ext uri="{28A0092B-C50C-407E-A947-70E740481C1C}">
                  <a14:useLocalDpi xmlns:a14="http://schemas.microsoft.com/office/drawing/2010/main" val="0"/>
                </a:ext>
              </a:extLst>
            </a:blip>
            <a:srcRect/>
            <a:stretch>
              <a:fillRect/>
            </a:stretch>
          </p:blipFill>
          <p:spPr bwMode="auto">
            <a:xfrm>
              <a:off x="499151" y="1030922"/>
              <a:ext cx="4016457" cy="4878288"/>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499151" y="5909210"/>
              <a:ext cx="4016457" cy="400110"/>
            </a:xfrm>
            <a:prstGeom prst="rect">
              <a:avLst/>
            </a:prstGeom>
            <a:noFill/>
          </p:spPr>
          <p:txBody>
            <a:bodyPr wrap="square" rtlCol="0">
              <a:spAutoFit/>
            </a:bodyPr>
            <a:lstStyle/>
            <a:p>
              <a:r>
                <a:rPr lang="pt-PT" sz="1000" b="1" dirty="0"/>
                <a:t>Catarina de Bragança </a:t>
              </a:r>
              <a:r>
                <a:rPr lang="pt-PT" sz="1000" dirty="0"/>
                <a:t>(1638-1705)</a:t>
              </a:r>
              <a:r>
                <a:rPr lang="pt-PT" sz="1000" b="1" dirty="0"/>
                <a:t> </a:t>
              </a:r>
              <a:r>
                <a:rPr lang="pt-PT" sz="1000" dirty="0"/>
                <a:t>, retratada por </a:t>
              </a:r>
              <a:r>
                <a:rPr lang="pt-PT" sz="1000" dirty="0" err="1"/>
                <a:t>Dirk</a:t>
              </a:r>
              <a:r>
                <a:rPr lang="pt-PT" sz="1000" dirty="0"/>
                <a:t> </a:t>
              </a:r>
              <a:r>
                <a:rPr lang="pt-PT" sz="1000" dirty="0" err="1"/>
                <a:t>Stoop</a:t>
              </a:r>
              <a:r>
                <a:rPr lang="pt-PT" sz="1000" dirty="0"/>
                <a:t>, c. 1660. </a:t>
              </a:r>
              <a:r>
                <a:rPr lang="pt-PT" sz="1000" dirty="0" err="1"/>
                <a:t>National</a:t>
              </a:r>
              <a:r>
                <a:rPr lang="pt-PT" sz="1000" dirty="0"/>
                <a:t> </a:t>
              </a:r>
              <a:r>
                <a:rPr lang="pt-PT" sz="1000" dirty="0" err="1"/>
                <a:t>Portrait</a:t>
              </a:r>
              <a:r>
                <a:rPr lang="pt-PT" sz="1000" dirty="0"/>
                <a:t> </a:t>
              </a:r>
              <a:r>
                <a:rPr lang="pt-PT" sz="1000" dirty="0" err="1"/>
                <a:t>Gallery</a:t>
              </a:r>
              <a:r>
                <a:rPr lang="pt-PT" sz="1000" dirty="0"/>
                <a:t>, Londres</a:t>
              </a:r>
              <a:endParaRPr lang="pt-PT" sz="1600" dirty="0">
                <a:solidFill>
                  <a:srgbClr val="FF0000"/>
                </a:solidFill>
              </a:endParaRPr>
            </a:p>
          </p:txBody>
        </p:sp>
      </p:grpSp>
      <p:sp>
        <p:nvSpPr>
          <p:cNvPr id="6" name="CaixaDeTexto 5"/>
          <p:cNvSpPr txBox="1"/>
          <p:nvPr/>
        </p:nvSpPr>
        <p:spPr>
          <a:xfrm>
            <a:off x="5226336" y="1030922"/>
            <a:ext cx="3306104" cy="3262432"/>
          </a:xfrm>
          <a:prstGeom prst="rect">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pt-PT" sz="1200" i="1" dirty="0">
                <a:latin typeface="Arial" panose="020B0604020202020204" pitchFamily="34" charset="0"/>
                <a:cs typeface="Arial" panose="020B0604020202020204" pitchFamily="34" charset="0"/>
              </a:rPr>
              <a:t>Esta filha de João IV casou com o rei inglês Carlos II, em 1662, levando como dote Tânger, Bombaim e 300 mil libras. Tímida, formal e piedosa, era dedicada a Carlos que, embora a tenha magoado com múltiplas infidelidades, lhe era genuinamente devotado.</a:t>
            </a:r>
          </a:p>
          <a:p>
            <a:pPr algn="just"/>
            <a:r>
              <a:rPr lang="pt-PT" sz="1200" i="1" dirty="0">
                <a:latin typeface="Arial" panose="020B0604020202020204" pitchFamily="34" charset="0"/>
                <a:cs typeface="Arial" panose="020B0604020202020204" pitchFamily="34" charset="0"/>
              </a:rPr>
              <a:t>Neste retrato, encontra-se vestida ao gosto da corte portuguesa, o qual foi muito escarnecido em Inglaterra, onde reinava uma moda mais desinibida e provocante. A rainha rapidamente abandonou este tipo de indumentária, mas nunca abandonou a fé católica, apesar  de ter reinado num país protestante.</a:t>
            </a:r>
          </a:p>
          <a:p>
            <a:pPr algn="just"/>
            <a:endParaRPr lang="pt-PT" i="1" dirty="0"/>
          </a:p>
          <a:p>
            <a:pPr algn="just"/>
            <a:r>
              <a:rPr lang="pt-PT" sz="1000" dirty="0"/>
              <a:t>Com base no texto da </a:t>
            </a:r>
            <a:r>
              <a:rPr lang="pt-PT" sz="1000" dirty="0" err="1"/>
              <a:t>National</a:t>
            </a:r>
            <a:r>
              <a:rPr lang="pt-PT" sz="1000" dirty="0"/>
              <a:t> </a:t>
            </a:r>
            <a:r>
              <a:rPr lang="pt-PT" sz="1000" dirty="0" err="1"/>
              <a:t>Portrait</a:t>
            </a:r>
            <a:r>
              <a:rPr lang="pt-PT" sz="1000" dirty="0"/>
              <a:t> </a:t>
            </a:r>
            <a:r>
              <a:rPr lang="pt-PT" sz="1000" dirty="0" err="1"/>
              <a:t>Gallery</a:t>
            </a:r>
            <a:r>
              <a:rPr lang="pt-PT" sz="1000" dirty="0"/>
              <a:t> que acompanha o retrato aqui reproduzido</a:t>
            </a:r>
          </a:p>
        </p:txBody>
      </p:sp>
      <p:pic>
        <p:nvPicPr>
          <p:cNvPr id="11"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82"/>
            <a:ext cx="9144000" cy="649224"/>
          </a:xfrm>
          <a:prstGeom prst="rect">
            <a:avLst/>
          </a:prstGeom>
        </p:spPr>
      </p:pic>
      <p:sp>
        <p:nvSpPr>
          <p:cNvPr id="13" name="Right Arrow 10">
            <a:hlinkClick r:id="rId5" action="ppaction://hlinksldjump"/>
          </p:cNvPr>
          <p:cNvSpPr/>
          <p:nvPr/>
        </p:nvSpPr>
        <p:spPr>
          <a:xfrm>
            <a:off x="7853272" y="6165304"/>
            <a:ext cx="1039208" cy="603444"/>
          </a:xfrm>
          <a:prstGeom prst="rightArrow">
            <a:avLst/>
          </a:prstGeom>
          <a:solidFill>
            <a:srgbClr val="008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bg1"/>
                </a:solidFill>
                <a:latin typeface="Arial" panose="020B0604020202020204" pitchFamily="34" charset="0"/>
                <a:cs typeface="Arial" panose="020B0604020202020204" pitchFamily="34" charset="0"/>
              </a:rPr>
              <a:t>VOLTAR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p:cNvSpPr txBox="1">
            <a:spLocks/>
          </p:cNvSpPr>
          <p:nvPr/>
        </p:nvSpPr>
        <p:spPr>
          <a:xfrm>
            <a:off x="899592" y="4653136"/>
            <a:ext cx="3096344" cy="64807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PT" sz="1200" b="1" i="0" u="none" strike="noStrike" kern="1200" cap="none" spc="0" normalizeH="0" baseline="0" noProof="0" dirty="0">
                <a:ln>
                  <a:noFill/>
                </a:ln>
                <a:solidFill>
                  <a:srgbClr val="00759E"/>
                </a:solidFill>
                <a:effectLst/>
                <a:uLnTx/>
                <a:uFillTx/>
                <a:latin typeface="Arial" panose="020B0604020202020204" pitchFamily="34" charset="0"/>
                <a:ea typeface="+mj-ea"/>
                <a:cs typeface="Arial" panose="020B0604020202020204" pitchFamily="34" charset="0"/>
              </a:rPr>
              <a:t>D. Afonso VI</a:t>
            </a:r>
            <a:r>
              <a:rPr kumimoji="0" lang="pt-PT" sz="1200" b="1" i="1" u="none" strike="noStrike" kern="1200" cap="none" spc="0" normalizeH="0" baseline="0" noProof="0" dirty="0">
                <a:ln>
                  <a:noFill/>
                </a:ln>
                <a:solidFill>
                  <a:srgbClr val="00759E"/>
                </a:solidFill>
                <a:effectLst/>
                <a:uLnTx/>
                <a:uFillTx/>
                <a:latin typeface="Arial" panose="020B0604020202020204" pitchFamily="34" charset="0"/>
                <a:ea typeface="+mj-ea"/>
                <a:cs typeface="Arial" panose="020B0604020202020204" pitchFamily="34" charset="0"/>
              </a:rPr>
              <a:t>, </a:t>
            </a:r>
            <a:r>
              <a:rPr kumimoji="0" lang="pt-PT" sz="1200" i="1" u="none" strike="noStrike" kern="1200" cap="none" spc="0" normalizeH="0" baseline="0" noProof="0" dirty="0">
                <a:ln>
                  <a:noFill/>
                </a:ln>
                <a:solidFill>
                  <a:srgbClr val="00759E"/>
                </a:solidFill>
                <a:effectLst/>
                <a:uLnTx/>
                <a:uFillTx/>
                <a:latin typeface="Arial" panose="020B0604020202020204" pitchFamily="34" charset="0"/>
                <a:ea typeface="+mj-ea"/>
                <a:cs typeface="Arial" panose="020B0604020202020204" pitchFamily="34" charset="0"/>
              </a:rPr>
              <a:t>o Vitorioso</a:t>
            </a:r>
            <a:endParaRPr kumimoji="0" lang="pt-PT" sz="1200" i="1" u="none" strike="sngStrike" kern="1200" cap="none" spc="0" normalizeH="0" baseline="0" noProof="0" dirty="0">
              <a:ln>
                <a:noFill/>
              </a:ln>
              <a:solidFill>
                <a:srgbClr val="00759E"/>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PT" sz="1200" i="1" u="none" strike="noStrike" kern="1200" cap="none" spc="0" normalizeH="0" baseline="0" noProof="0" dirty="0">
                <a:ln>
                  <a:noFill/>
                </a:ln>
                <a:solidFill>
                  <a:srgbClr val="00759E"/>
                </a:solidFill>
                <a:effectLst/>
                <a:uLnTx/>
                <a:uFillTx/>
                <a:latin typeface="Arial" panose="020B0604020202020204" pitchFamily="34" charset="0"/>
                <a:ea typeface="+mj-ea"/>
                <a:cs typeface="Arial" panose="020B0604020202020204" pitchFamily="34" charset="0"/>
              </a:rPr>
              <a:t> </a:t>
            </a:r>
            <a:r>
              <a:rPr lang="pt-PT" sz="1200" dirty="0">
                <a:solidFill>
                  <a:srgbClr val="00759E"/>
                </a:solidFill>
                <a:latin typeface="Arial" panose="020B0604020202020204" pitchFamily="34" charset="0"/>
                <a:cs typeface="Arial" panose="020B0604020202020204" pitchFamily="34" charset="0"/>
              </a:rPr>
              <a:t>1643-1683</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PT" sz="1200" i="0" u="none" strike="noStrike" kern="1200" cap="none" spc="0" normalizeH="0" baseline="0" noProof="0" dirty="0">
                <a:ln>
                  <a:noFill/>
                </a:ln>
                <a:solidFill>
                  <a:srgbClr val="00759E"/>
                </a:solidFill>
                <a:effectLst/>
                <a:uLnTx/>
                <a:uFillTx/>
                <a:latin typeface="Arial" panose="020B0604020202020204" pitchFamily="34" charset="0"/>
                <a:ea typeface="+mj-ea"/>
                <a:cs typeface="Arial" panose="020B0604020202020204" pitchFamily="34" charset="0"/>
              </a:rPr>
              <a:t>Reinado: 1656-1683</a:t>
            </a:r>
          </a:p>
        </p:txBody>
      </p:sp>
      <p:sp>
        <p:nvSpPr>
          <p:cNvPr id="11" name="CaixaDeTexto 10"/>
          <p:cNvSpPr txBox="1"/>
          <p:nvPr/>
        </p:nvSpPr>
        <p:spPr>
          <a:xfrm>
            <a:off x="3779912" y="3284984"/>
            <a:ext cx="1152129" cy="830997"/>
          </a:xfrm>
          <a:prstGeom prst="rect">
            <a:avLst/>
          </a:prstGeom>
          <a:noFill/>
        </p:spPr>
        <p:txBody>
          <a:bodyPr wrap="square" rtlCol="0">
            <a:spAutoFit/>
          </a:bodyPr>
          <a:lstStyle/>
          <a:p>
            <a:pPr algn="ctr"/>
            <a:r>
              <a:rPr lang="pt-PT" sz="1200" b="1" dirty="0">
                <a:latin typeface="Arial" panose="020B0604020202020204" pitchFamily="34" charset="0"/>
                <a:cs typeface="Arial" panose="020B0604020202020204" pitchFamily="34" charset="0"/>
              </a:rPr>
              <a:t>1666</a:t>
            </a:r>
          </a:p>
          <a:p>
            <a:pPr algn="ctr"/>
            <a:r>
              <a:rPr lang="pt-PT" sz="1200" b="1" dirty="0">
                <a:latin typeface="Arial" panose="020B0604020202020204" pitchFamily="34" charset="0"/>
                <a:cs typeface="Arial" panose="020B0604020202020204" pitchFamily="34" charset="0"/>
              </a:rPr>
              <a:t>Casamento anulado  por Bula Papal</a:t>
            </a:r>
          </a:p>
        </p:txBody>
      </p:sp>
      <p:sp>
        <p:nvSpPr>
          <p:cNvPr id="12" name="CaixaDeTexto 11"/>
          <p:cNvSpPr txBox="1"/>
          <p:nvPr/>
        </p:nvSpPr>
        <p:spPr>
          <a:xfrm>
            <a:off x="4805345" y="4649946"/>
            <a:ext cx="3384376" cy="646331"/>
          </a:xfrm>
          <a:prstGeom prst="rect">
            <a:avLst/>
          </a:prstGeom>
          <a:noFill/>
        </p:spPr>
        <p:txBody>
          <a:bodyPr wrap="square" rtlCol="0">
            <a:spAutoFit/>
          </a:bodyPr>
          <a:lstStyle/>
          <a:p>
            <a:pPr algn="ctr"/>
            <a:r>
              <a:rPr lang="pt-PT" sz="1200" b="1" dirty="0">
                <a:solidFill>
                  <a:srgbClr val="00759E"/>
                </a:solidFill>
                <a:latin typeface="Arial" panose="020B0604020202020204" pitchFamily="34" charset="0"/>
                <a:cs typeface="Arial" panose="020B0604020202020204" pitchFamily="34" charset="0"/>
              </a:rPr>
              <a:t>D. Maria Francisca Isabel de Saboia</a:t>
            </a:r>
          </a:p>
          <a:p>
            <a:pPr algn="ctr"/>
            <a:r>
              <a:rPr lang="pt-PT" sz="1200" b="1" dirty="0">
                <a:solidFill>
                  <a:srgbClr val="00759E"/>
                </a:solidFill>
                <a:latin typeface="Arial" panose="020B0604020202020204" pitchFamily="34" charset="0"/>
                <a:cs typeface="Arial" panose="020B0604020202020204" pitchFamily="34" charset="0"/>
              </a:rPr>
              <a:t> </a:t>
            </a:r>
            <a:r>
              <a:rPr lang="pt-PT" sz="1200" dirty="0">
                <a:solidFill>
                  <a:srgbClr val="00759E"/>
                </a:solidFill>
                <a:latin typeface="Arial" panose="020B0604020202020204" pitchFamily="34" charset="0"/>
                <a:cs typeface="Arial" panose="020B0604020202020204" pitchFamily="34" charset="0"/>
              </a:rPr>
              <a:t>1646-1683</a:t>
            </a:r>
          </a:p>
          <a:p>
            <a:endParaRPr lang="pt-PT" sz="1200" b="1" dirty="0">
              <a:solidFill>
                <a:srgbClr val="00759E"/>
              </a:solidFill>
              <a:latin typeface="Arial" panose="020B0604020202020204" pitchFamily="34" charset="0"/>
              <a:cs typeface="Arial" panose="020B0604020202020204" pitchFamily="34" charset="0"/>
            </a:endParaRPr>
          </a:p>
        </p:txBody>
      </p:sp>
      <p:pic>
        <p:nvPicPr>
          <p:cNvPr id="37890" name="Picture 2" descr="http://upload.wikimedia.org/wikipedia/commons/9/9b/FRANCISCA_DE_SABOIA_NEMOURS_-_velha.jpg"/>
          <p:cNvPicPr>
            <a:picLocks noChangeAspect="1" noChangeArrowheads="1"/>
          </p:cNvPicPr>
          <p:nvPr/>
        </p:nvPicPr>
        <p:blipFill>
          <a:blip r:embed="rId3" cstate="print"/>
          <a:srcRect/>
          <a:stretch>
            <a:fillRect/>
          </a:stretch>
        </p:blipFill>
        <p:spPr bwMode="auto">
          <a:xfrm>
            <a:off x="5288024" y="1556792"/>
            <a:ext cx="2419018" cy="3096344"/>
          </a:xfrm>
          <a:prstGeom prst="rect">
            <a:avLst/>
          </a:prstGeom>
          <a:noFill/>
        </p:spPr>
      </p:pic>
      <p:pic>
        <p:nvPicPr>
          <p:cNvPr id="20"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82"/>
            <a:ext cx="9144000" cy="649224"/>
          </a:xfrm>
          <a:prstGeom prst="rect">
            <a:avLst/>
          </a:prstGeom>
        </p:spPr>
      </p:pic>
      <p:sp>
        <p:nvSpPr>
          <p:cNvPr id="22" name="Right Arrow 10">
            <a:hlinkClick r:id="rId5" action="ppaction://hlinksldjump"/>
          </p:cNvPr>
          <p:cNvSpPr/>
          <p:nvPr/>
        </p:nvSpPr>
        <p:spPr>
          <a:xfrm>
            <a:off x="7853272" y="6165304"/>
            <a:ext cx="1039208" cy="603444"/>
          </a:xfrm>
          <a:prstGeom prst="rightArrow">
            <a:avLst/>
          </a:prstGeom>
          <a:solidFill>
            <a:srgbClr val="008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bg1"/>
                </a:solidFill>
                <a:latin typeface="Arial" panose="020B0604020202020204" pitchFamily="34" charset="0"/>
                <a:cs typeface="Arial" panose="020B0604020202020204" pitchFamily="34" charset="0"/>
              </a:rPr>
              <a:t>VOLTAR</a:t>
            </a:r>
          </a:p>
        </p:txBody>
      </p:sp>
      <p:pic>
        <p:nvPicPr>
          <p:cNvPr id="25" name="Picture 2" descr="C:\Users\JOAO\Desktop\PPT Genealogia para V1\Árvore - Imagens Organizadas\20135306_MAN_P1_DD0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4008" y="2960246"/>
            <a:ext cx="444937" cy="32473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583603" y="1556792"/>
            <a:ext cx="1728322" cy="3096344"/>
          </a:xfrm>
          <a:prstGeom prst="rect">
            <a:avLst/>
          </a:prstGeom>
          <a:noFill/>
        </p:spPr>
      </p:pic>
      <p:grpSp>
        <p:nvGrpSpPr>
          <p:cNvPr id="17" name="Group 16"/>
          <p:cNvGrpSpPr/>
          <p:nvPr/>
        </p:nvGrpSpPr>
        <p:grpSpPr>
          <a:xfrm>
            <a:off x="3231501" y="4541003"/>
            <a:ext cx="224265" cy="224265"/>
            <a:chOff x="1660508" y="1280302"/>
            <a:chExt cx="224265" cy="224265"/>
          </a:xfrm>
        </p:grpSpPr>
        <p:sp>
          <p:nvSpPr>
            <p:cNvPr id="18" name="Oval 17"/>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9" descr="pixel_hand.png">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37890"/>
                                        </p:tgtEl>
                                        <p:attrNameLst>
                                          <p:attrName>style.visibility</p:attrName>
                                        </p:attrNameLst>
                                      </p:cBhvr>
                                      <p:to>
                                        <p:strVal val="visible"/>
                                      </p:to>
                                    </p:set>
                                    <p:animEffect transition="in" filter="fade">
                                      <p:cBhvr>
                                        <p:cTn id="19" dur="500"/>
                                        <p:tgtEl>
                                          <p:spTgt spid="37890"/>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par>
                          <p:cTn id="31" fill="hold">
                            <p:stCondLst>
                              <p:cond delay="4000"/>
                            </p:stCondLst>
                            <p:childTnLst>
                              <p:par>
                                <p:cTn id="32" presetID="10" presetClass="entr" presetSubtype="0" fill="hold" grpId="0"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22" grpId="0" animBg="1"/>
    </p:bldLst>
  </p:timing>
</p:sld>
</file>

<file path=ppt/theme/theme1.xml><?xml version="1.0" encoding="utf-8"?>
<a:theme xmlns:a="http://schemas.openxmlformats.org/drawingml/2006/main" name="Tema do Office">
  <a:themeElements>
    <a:clrScheme name="Tons de Cinzento">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19268</TotalTime>
  <Words>4065</Words>
  <Application>Microsoft Office PowerPoint</Application>
  <PresentationFormat>Apresentação no Ecrã (4:3)</PresentationFormat>
  <Paragraphs>577</Paragraphs>
  <Slides>42</Slides>
  <Notes>42</Notes>
  <HiddenSlides>23</HiddenSlides>
  <MMClips>2</MMClips>
  <ScaleCrop>false</ScaleCrop>
  <HeadingPairs>
    <vt:vector size="6" baseType="variant">
      <vt:variant>
        <vt:lpstr>Tipos de letra usados</vt:lpstr>
      </vt:variant>
      <vt:variant>
        <vt:i4>4</vt:i4>
      </vt:variant>
      <vt:variant>
        <vt:lpstr>Tema</vt:lpstr>
      </vt:variant>
      <vt:variant>
        <vt:i4>1</vt:i4>
      </vt:variant>
      <vt:variant>
        <vt:lpstr>Títulos dos diapositivos</vt:lpstr>
      </vt:variant>
      <vt:variant>
        <vt:i4>42</vt:i4>
      </vt:variant>
    </vt:vector>
  </HeadingPairs>
  <TitlesOfParts>
    <vt:vector size="47" baseType="lpstr">
      <vt:lpstr>Arial</vt:lpstr>
      <vt:lpstr>Arial Narrow</vt:lpstr>
      <vt:lpstr>Calibri</vt:lpstr>
      <vt:lpstr>Times New Roman</vt:lpstr>
      <vt:lpstr>Tema do Office</vt:lpstr>
      <vt:lpstr>Apresentação do PowerPoint</vt:lpstr>
      <vt:lpstr>Dinastia de Bragança ou Brigantina  </vt:lpstr>
      <vt:lpstr>Apresentação do PowerPoint</vt:lpstr>
      <vt:lpstr>Apresentação do PowerPoint</vt:lpstr>
      <vt:lpstr>Apresentação do PowerPoint</vt:lpstr>
      <vt:lpstr>Apresentação do PowerPoint</vt:lpstr>
      <vt:lpstr>Apresentação do PowerPoint</vt:lpstr>
      <vt:lpstr> </vt:lpstr>
      <vt:lpstr>Apresentação do PowerPoint</vt:lpstr>
      <vt:lpstr>Apresentação do PowerPoint</vt:lpstr>
      <vt:lpstr>Apresentação do PowerPoint</vt:lpstr>
      <vt:lpstr>Apresentação do PowerPoint</vt:lpstr>
      <vt:lpstr>Apresentação do PowerPoint</vt:lpstr>
      <vt:lpstr>Apresentação do PowerPoint</vt:lpstr>
      <vt:lpstr>Biblioteca Joanina da Universidade de Coimbra, classificada com Património da Humanidade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Diapositivo 1</dc:title>
  <dc:creator>Rosário</dc:creator>
  <cp:lastModifiedBy>Guilherme Domingos G. P. Tanissa</cp:lastModifiedBy>
  <cp:revision>589</cp:revision>
  <cp:lastPrinted>2014-06-09T09:35:51Z</cp:lastPrinted>
  <dcterms:created xsi:type="dcterms:W3CDTF">2014-02-12T17:29:33Z</dcterms:created>
  <dcterms:modified xsi:type="dcterms:W3CDTF">2025-09-30T16:02:58Z</dcterms:modified>
</cp:coreProperties>
</file>