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3"/>
  </p:notesMasterIdLst>
  <p:sldIdLst>
    <p:sldId id="305" r:id="rId2"/>
    <p:sldId id="267" r:id="rId3"/>
    <p:sldId id="284" r:id="rId4"/>
    <p:sldId id="285" r:id="rId5"/>
    <p:sldId id="287" r:id="rId6"/>
    <p:sldId id="288" r:id="rId7"/>
    <p:sldId id="286" r:id="rId8"/>
    <p:sldId id="289" r:id="rId9"/>
    <p:sldId id="290" r:id="rId10"/>
    <p:sldId id="291" r:id="rId11"/>
    <p:sldId id="304" r:id="rId12"/>
    <p:sldId id="292" r:id="rId13"/>
    <p:sldId id="293" r:id="rId14"/>
    <p:sldId id="294" r:id="rId15"/>
    <p:sldId id="295" r:id="rId16"/>
    <p:sldId id="296" r:id="rId17"/>
    <p:sldId id="301" r:id="rId18"/>
    <p:sldId id="302" r:id="rId19"/>
    <p:sldId id="303" r:id="rId20"/>
    <p:sldId id="298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E4F161-0479-AE92-F47A-CC81F0DF668D}" name="Alfredo Costa" initials="AC" userId="5c16e06fbd23c53e" providerId="Windows Live"/>
  <p188:author id="{5577E468-BBA5-060D-BAD6-133B84463C49}" name="Pedro Rocha" initials="PR" userId="S::pedro.rocha@csaudeboavista.com::18c7368f-19c3-4c8d-8ace-980ac9bbba31" providerId="AD"/>
  <p188:author id="{61E959C1-9E8B-85E0-EE1C-26355F988F4C}" name="Ana Magalhães" initials="AM" userId="S::AMagalhaes@portoeditora.pt::87340ae4-986f-4283-a2c9-b798ad5930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2E6"/>
    <a:srgbClr val="FBE5D6"/>
    <a:srgbClr val="008BCF"/>
    <a:srgbClr val="E46E5E"/>
    <a:srgbClr val="E40000"/>
    <a:srgbClr val="6C822D"/>
    <a:srgbClr val="22B8C3"/>
    <a:srgbClr val="ED8E0C"/>
    <a:srgbClr val="B3147F"/>
    <a:srgbClr val="CD1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9" autoAdjust="0"/>
    <p:restoredTop sz="9466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3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382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766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6355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7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8198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4276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8851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310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05808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6395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088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9860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8554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872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795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7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710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6207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290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3808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378E3-EAA4-44BD-9E16-40A0E45C1CA1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2059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05/03/2026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tif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"/><Relationship Id="rId4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3661"/>
            <a:ext cx="9143995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476327" y="3106976"/>
            <a:ext cx="804763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D. Maria II e a Revolução</a:t>
            </a:r>
          </a:p>
        </p:txBody>
      </p:sp>
    </p:spTree>
    <p:extLst>
      <p:ext uri="{BB962C8B-B14F-4D97-AF65-F5344CB8AC3E}">
        <p14:creationId xmlns:p14="http://schemas.microsoft.com/office/powerpoint/2010/main" val="358437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55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regresso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avô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49498"/>
            <a:ext cx="8324961" cy="98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D. João regressa a Portugal em 1821, deixando o seu filho Pedro como regente de um território ansioso pela independência. Mal desembarcou em Lisboa, o seu primeiro ato político foi jurar as Bases da Constituição.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2F8E624-30E1-401C-8E29-E27A3CB77F54}"/>
              </a:ext>
            </a:extLst>
          </p:cNvPr>
          <p:cNvGrpSpPr/>
          <p:nvPr/>
        </p:nvGrpSpPr>
        <p:grpSpPr>
          <a:xfrm>
            <a:off x="409519" y="2722768"/>
            <a:ext cx="4566808" cy="3339732"/>
            <a:chOff x="409519" y="2722768"/>
            <a:chExt cx="4566808" cy="3339732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621744" y="5705310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Desembarque de D. João VI em Lisboa (4 de julho de 1821)</a:t>
              </a:r>
              <a:endParaRPr lang="pt-PT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5268AF4-D2A2-4C57-8EF7-120BAAD64B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0" t="15833" r="12456" b="15833"/>
            <a:stretch/>
          </p:blipFill>
          <p:spPr bwMode="auto">
            <a:xfrm>
              <a:off x="409519" y="2722768"/>
              <a:ext cx="4566808" cy="2927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122BA5C0-58AC-465E-9987-0CBAC4AA0729}"/>
              </a:ext>
            </a:extLst>
          </p:cNvPr>
          <p:cNvSpPr/>
          <p:nvPr/>
        </p:nvSpPr>
        <p:spPr>
          <a:xfrm>
            <a:off x="5103077" y="2197510"/>
            <a:ext cx="3631403" cy="4318734"/>
          </a:xfrm>
          <a:custGeom>
            <a:avLst/>
            <a:gdLst>
              <a:gd name="csX0" fmla="*/ 0 w 3631403"/>
              <a:gd name="csY0" fmla="*/ 151575 h 4318734"/>
              <a:gd name="csX1" fmla="*/ 151575 w 3631403"/>
              <a:gd name="csY1" fmla="*/ 0 h 4318734"/>
              <a:gd name="csX2" fmla="*/ 783943 w 3631403"/>
              <a:gd name="csY2" fmla="*/ 0 h 4318734"/>
              <a:gd name="csX3" fmla="*/ 1349746 w 3631403"/>
              <a:gd name="csY3" fmla="*/ 0 h 4318734"/>
              <a:gd name="csX4" fmla="*/ 2048679 w 3631403"/>
              <a:gd name="csY4" fmla="*/ 0 h 4318734"/>
              <a:gd name="csX5" fmla="*/ 2647765 w 3631403"/>
              <a:gd name="csY5" fmla="*/ 0 h 4318734"/>
              <a:gd name="csX6" fmla="*/ 3479828 w 3631403"/>
              <a:gd name="csY6" fmla="*/ 0 h 4318734"/>
              <a:gd name="csX7" fmla="*/ 3631403 w 3631403"/>
              <a:gd name="csY7" fmla="*/ 151575 h 4318734"/>
              <a:gd name="csX8" fmla="*/ 3631403 w 3631403"/>
              <a:gd name="csY8" fmla="*/ 740527 h 4318734"/>
              <a:gd name="csX9" fmla="*/ 3631403 w 3631403"/>
              <a:gd name="csY9" fmla="*/ 1289324 h 4318734"/>
              <a:gd name="csX10" fmla="*/ 3631403 w 3631403"/>
              <a:gd name="csY10" fmla="*/ 1878276 h 4318734"/>
              <a:gd name="csX11" fmla="*/ 3631403 w 3631403"/>
              <a:gd name="csY11" fmla="*/ 2507384 h 4318734"/>
              <a:gd name="csX12" fmla="*/ 3631403 w 3631403"/>
              <a:gd name="csY12" fmla="*/ 3176648 h 4318734"/>
              <a:gd name="csX13" fmla="*/ 3631403 w 3631403"/>
              <a:gd name="csY13" fmla="*/ 4167159 h 4318734"/>
              <a:gd name="csX14" fmla="*/ 3479828 w 3631403"/>
              <a:gd name="csY14" fmla="*/ 4318734 h 4318734"/>
              <a:gd name="csX15" fmla="*/ 2814177 w 3631403"/>
              <a:gd name="csY15" fmla="*/ 4318734 h 4318734"/>
              <a:gd name="csX16" fmla="*/ 2115244 w 3631403"/>
              <a:gd name="csY16" fmla="*/ 4318734 h 4318734"/>
              <a:gd name="csX17" fmla="*/ 1482876 w 3631403"/>
              <a:gd name="csY17" fmla="*/ 4318734 h 4318734"/>
              <a:gd name="csX18" fmla="*/ 783943 w 3631403"/>
              <a:gd name="csY18" fmla="*/ 4318734 h 4318734"/>
              <a:gd name="csX19" fmla="*/ 151575 w 3631403"/>
              <a:gd name="csY19" fmla="*/ 4318734 h 4318734"/>
              <a:gd name="csX20" fmla="*/ 0 w 3631403"/>
              <a:gd name="csY20" fmla="*/ 4167159 h 4318734"/>
              <a:gd name="csX21" fmla="*/ 0 w 3631403"/>
              <a:gd name="csY21" fmla="*/ 3457739 h 4318734"/>
              <a:gd name="csX22" fmla="*/ 0 w 3631403"/>
              <a:gd name="csY22" fmla="*/ 2788475 h 4318734"/>
              <a:gd name="csX23" fmla="*/ 0 w 3631403"/>
              <a:gd name="csY23" fmla="*/ 2038899 h 4318734"/>
              <a:gd name="csX24" fmla="*/ 0 w 3631403"/>
              <a:gd name="csY24" fmla="*/ 1409791 h 4318734"/>
              <a:gd name="csX25" fmla="*/ 0 w 3631403"/>
              <a:gd name="csY25" fmla="*/ 820839 h 4318734"/>
              <a:gd name="csX26" fmla="*/ 0 w 3631403"/>
              <a:gd name="csY26" fmla="*/ 151575 h 43187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631403" h="4318734" fill="none" extrusionOk="0">
                <a:moveTo>
                  <a:pt x="0" y="151575"/>
                </a:moveTo>
                <a:cubicBezTo>
                  <a:pt x="-320" y="61227"/>
                  <a:pt x="76056" y="5162"/>
                  <a:pt x="151575" y="0"/>
                </a:cubicBezTo>
                <a:cubicBezTo>
                  <a:pt x="425226" y="11316"/>
                  <a:pt x="636389" y="-21320"/>
                  <a:pt x="783943" y="0"/>
                </a:cubicBezTo>
                <a:cubicBezTo>
                  <a:pt x="931497" y="21320"/>
                  <a:pt x="1070164" y="-11657"/>
                  <a:pt x="1349746" y="0"/>
                </a:cubicBezTo>
                <a:cubicBezTo>
                  <a:pt x="1629328" y="11657"/>
                  <a:pt x="1907657" y="-29898"/>
                  <a:pt x="2048679" y="0"/>
                </a:cubicBezTo>
                <a:cubicBezTo>
                  <a:pt x="2189701" y="29898"/>
                  <a:pt x="2524955" y="10128"/>
                  <a:pt x="2647765" y="0"/>
                </a:cubicBezTo>
                <a:cubicBezTo>
                  <a:pt x="2770575" y="-10128"/>
                  <a:pt x="3261468" y="6749"/>
                  <a:pt x="3479828" y="0"/>
                </a:cubicBezTo>
                <a:cubicBezTo>
                  <a:pt x="3565269" y="-7542"/>
                  <a:pt x="3618526" y="67447"/>
                  <a:pt x="3631403" y="151575"/>
                </a:cubicBezTo>
                <a:cubicBezTo>
                  <a:pt x="3639146" y="386664"/>
                  <a:pt x="3635135" y="489113"/>
                  <a:pt x="3631403" y="740527"/>
                </a:cubicBezTo>
                <a:cubicBezTo>
                  <a:pt x="3627671" y="991941"/>
                  <a:pt x="3634581" y="1118946"/>
                  <a:pt x="3631403" y="1289324"/>
                </a:cubicBezTo>
                <a:cubicBezTo>
                  <a:pt x="3628225" y="1459702"/>
                  <a:pt x="3645741" y="1725629"/>
                  <a:pt x="3631403" y="1878276"/>
                </a:cubicBezTo>
                <a:cubicBezTo>
                  <a:pt x="3617065" y="2030923"/>
                  <a:pt x="3627592" y="2305680"/>
                  <a:pt x="3631403" y="2507384"/>
                </a:cubicBezTo>
                <a:cubicBezTo>
                  <a:pt x="3635214" y="2709088"/>
                  <a:pt x="3650509" y="2919700"/>
                  <a:pt x="3631403" y="3176648"/>
                </a:cubicBezTo>
                <a:cubicBezTo>
                  <a:pt x="3612297" y="3433596"/>
                  <a:pt x="3652589" y="3915611"/>
                  <a:pt x="3631403" y="4167159"/>
                </a:cubicBezTo>
                <a:cubicBezTo>
                  <a:pt x="3634267" y="4258234"/>
                  <a:pt x="3577140" y="4325060"/>
                  <a:pt x="3479828" y="4318734"/>
                </a:cubicBezTo>
                <a:cubicBezTo>
                  <a:pt x="3298166" y="4300174"/>
                  <a:pt x="3102690" y="4295091"/>
                  <a:pt x="2814177" y="4318734"/>
                </a:cubicBezTo>
                <a:cubicBezTo>
                  <a:pt x="2525664" y="4342377"/>
                  <a:pt x="2310157" y="4350565"/>
                  <a:pt x="2115244" y="4318734"/>
                </a:cubicBezTo>
                <a:cubicBezTo>
                  <a:pt x="1920331" y="4286903"/>
                  <a:pt x="1634065" y="4292193"/>
                  <a:pt x="1482876" y="4318734"/>
                </a:cubicBezTo>
                <a:cubicBezTo>
                  <a:pt x="1331687" y="4345275"/>
                  <a:pt x="1121505" y="4306901"/>
                  <a:pt x="783943" y="4318734"/>
                </a:cubicBezTo>
                <a:cubicBezTo>
                  <a:pt x="446381" y="4330567"/>
                  <a:pt x="341955" y="4327030"/>
                  <a:pt x="151575" y="4318734"/>
                </a:cubicBezTo>
                <a:cubicBezTo>
                  <a:pt x="69039" y="4306837"/>
                  <a:pt x="5728" y="4233938"/>
                  <a:pt x="0" y="4167159"/>
                </a:cubicBezTo>
                <a:cubicBezTo>
                  <a:pt x="2868" y="3839520"/>
                  <a:pt x="-19664" y="3794863"/>
                  <a:pt x="0" y="3457739"/>
                </a:cubicBezTo>
                <a:cubicBezTo>
                  <a:pt x="19664" y="3120615"/>
                  <a:pt x="6502" y="2961369"/>
                  <a:pt x="0" y="2788475"/>
                </a:cubicBezTo>
                <a:cubicBezTo>
                  <a:pt x="-6502" y="2615581"/>
                  <a:pt x="-33120" y="2341139"/>
                  <a:pt x="0" y="2038899"/>
                </a:cubicBezTo>
                <a:cubicBezTo>
                  <a:pt x="33120" y="1736659"/>
                  <a:pt x="16097" y="1707487"/>
                  <a:pt x="0" y="1409791"/>
                </a:cubicBezTo>
                <a:cubicBezTo>
                  <a:pt x="-16097" y="1112095"/>
                  <a:pt x="6278" y="1031455"/>
                  <a:pt x="0" y="820839"/>
                </a:cubicBezTo>
                <a:cubicBezTo>
                  <a:pt x="-6278" y="610223"/>
                  <a:pt x="21886" y="442677"/>
                  <a:pt x="0" y="151575"/>
                </a:cubicBezTo>
                <a:close/>
              </a:path>
              <a:path w="3631403" h="4318734" stroke="0" extrusionOk="0">
                <a:moveTo>
                  <a:pt x="0" y="151575"/>
                </a:moveTo>
                <a:cubicBezTo>
                  <a:pt x="-1844" y="66725"/>
                  <a:pt x="51981" y="5961"/>
                  <a:pt x="151575" y="0"/>
                </a:cubicBezTo>
                <a:cubicBezTo>
                  <a:pt x="389421" y="17910"/>
                  <a:pt x="623864" y="-20653"/>
                  <a:pt x="883791" y="0"/>
                </a:cubicBezTo>
                <a:cubicBezTo>
                  <a:pt x="1143718" y="20653"/>
                  <a:pt x="1274893" y="8448"/>
                  <a:pt x="1516159" y="0"/>
                </a:cubicBezTo>
                <a:cubicBezTo>
                  <a:pt x="1757425" y="-8448"/>
                  <a:pt x="1901651" y="-10682"/>
                  <a:pt x="2115244" y="0"/>
                </a:cubicBezTo>
                <a:cubicBezTo>
                  <a:pt x="2328837" y="10682"/>
                  <a:pt x="2524808" y="29537"/>
                  <a:pt x="2814177" y="0"/>
                </a:cubicBezTo>
                <a:cubicBezTo>
                  <a:pt x="3103546" y="-29537"/>
                  <a:pt x="3154436" y="15908"/>
                  <a:pt x="3479828" y="0"/>
                </a:cubicBezTo>
                <a:cubicBezTo>
                  <a:pt x="3574422" y="-17708"/>
                  <a:pt x="3615855" y="81526"/>
                  <a:pt x="3631403" y="151575"/>
                </a:cubicBezTo>
                <a:cubicBezTo>
                  <a:pt x="3624640" y="387055"/>
                  <a:pt x="3652983" y="605600"/>
                  <a:pt x="3631403" y="820839"/>
                </a:cubicBezTo>
                <a:cubicBezTo>
                  <a:pt x="3609823" y="1036078"/>
                  <a:pt x="3634300" y="1212703"/>
                  <a:pt x="3631403" y="1369635"/>
                </a:cubicBezTo>
                <a:cubicBezTo>
                  <a:pt x="3628506" y="1526567"/>
                  <a:pt x="3630878" y="1837283"/>
                  <a:pt x="3631403" y="2038899"/>
                </a:cubicBezTo>
                <a:cubicBezTo>
                  <a:pt x="3631928" y="2240515"/>
                  <a:pt x="3642467" y="2464464"/>
                  <a:pt x="3631403" y="2708163"/>
                </a:cubicBezTo>
                <a:cubicBezTo>
                  <a:pt x="3620339" y="2951862"/>
                  <a:pt x="3621355" y="3132010"/>
                  <a:pt x="3631403" y="3337272"/>
                </a:cubicBezTo>
                <a:cubicBezTo>
                  <a:pt x="3641451" y="3542534"/>
                  <a:pt x="3665227" y="3903382"/>
                  <a:pt x="3631403" y="4167159"/>
                </a:cubicBezTo>
                <a:cubicBezTo>
                  <a:pt x="3637014" y="4243906"/>
                  <a:pt x="3546414" y="4312113"/>
                  <a:pt x="3479828" y="4318734"/>
                </a:cubicBezTo>
                <a:cubicBezTo>
                  <a:pt x="3315119" y="4349185"/>
                  <a:pt x="3112296" y="4287475"/>
                  <a:pt x="2814177" y="4318734"/>
                </a:cubicBezTo>
                <a:cubicBezTo>
                  <a:pt x="2516058" y="4349993"/>
                  <a:pt x="2307835" y="4291084"/>
                  <a:pt x="2081962" y="4318734"/>
                </a:cubicBezTo>
                <a:cubicBezTo>
                  <a:pt x="1856089" y="4346384"/>
                  <a:pt x="1567531" y="4304087"/>
                  <a:pt x="1416311" y="4318734"/>
                </a:cubicBezTo>
                <a:cubicBezTo>
                  <a:pt x="1265091" y="4333381"/>
                  <a:pt x="1030966" y="4321289"/>
                  <a:pt x="850508" y="4318734"/>
                </a:cubicBezTo>
                <a:cubicBezTo>
                  <a:pt x="670050" y="4316179"/>
                  <a:pt x="418573" y="4287159"/>
                  <a:pt x="151575" y="4318734"/>
                </a:cubicBezTo>
                <a:cubicBezTo>
                  <a:pt x="72043" y="4316254"/>
                  <a:pt x="-5328" y="4259331"/>
                  <a:pt x="0" y="4167159"/>
                </a:cubicBezTo>
                <a:cubicBezTo>
                  <a:pt x="10969" y="3921617"/>
                  <a:pt x="26618" y="3707596"/>
                  <a:pt x="0" y="3538051"/>
                </a:cubicBezTo>
                <a:cubicBezTo>
                  <a:pt x="-26618" y="3368506"/>
                  <a:pt x="-11501" y="3148194"/>
                  <a:pt x="0" y="2868787"/>
                </a:cubicBezTo>
                <a:cubicBezTo>
                  <a:pt x="11501" y="2589380"/>
                  <a:pt x="-25764" y="2481836"/>
                  <a:pt x="0" y="2319990"/>
                </a:cubicBezTo>
                <a:cubicBezTo>
                  <a:pt x="25764" y="2158144"/>
                  <a:pt x="-10022" y="1917191"/>
                  <a:pt x="0" y="1771194"/>
                </a:cubicBezTo>
                <a:cubicBezTo>
                  <a:pt x="10022" y="1625197"/>
                  <a:pt x="6959" y="1407099"/>
                  <a:pt x="0" y="1101930"/>
                </a:cubicBezTo>
                <a:cubicBezTo>
                  <a:pt x="-6959" y="796761"/>
                  <a:pt x="38771" y="350979"/>
                  <a:pt x="0" y="15157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É impossível relatar vivamente a alegria, e excessivo contentamento, que expressava o imenso, e incalculável número de povo de todas as classes, que a este tempo enchia o grande, e nobre Terreiro do Paço: os vivas ressoavam por entre o estrondo da artilharia de mar, e terra, e os repiques dos sinos de toda a cidade, que lhe anunciavam o momento desejado da entrada do seu soberano […].</a:t>
            </a:r>
          </a:p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[…] pareceu que a cidade se queria indemnizar das lágrimas, que chorou no dia 29 de novembro de 1807.</a:t>
            </a:r>
          </a:p>
          <a:p>
            <a:pPr>
              <a:defRPr/>
            </a:pPr>
            <a:endParaRPr lang="pt-PT" sz="12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2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Relação circunstanciada da entrada de Sua Majestade na cidade de Lisboa no dia 4 de julho de 1821.</a:t>
            </a:r>
          </a:p>
          <a:p>
            <a:pPr algn="r"/>
            <a:r>
              <a:rPr lang="pt-PT" sz="1050" dirty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ETHA11_PPT3_Track4">
            <a:hlinkClick r:id="" action="ppaction://media"/>
            <a:extLst>
              <a:ext uri="{FF2B5EF4-FFF2-40B4-BE49-F238E27FC236}">
                <a16:creationId xmlns:a16="http://schemas.microsoft.com/office/drawing/2014/main" id="{8BFBAEDC-F504-4752-A154-22638E09A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824" y="575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ângulo 5">
            <a:extLst>
              <a:ext uri="{FF2B5EF4-FFF2-40B4-BE49-F238E27FC236}">
                <a16:creationId xmlns:a16="http://schemas.microsoft.com/office/drawing/2014/main" id="{BF5C1BBC-7034-4AAB-A250-1EC39A8144C8}"/>
              </a:ext>
            </a:extLst>
          </p:cNvPr>
          <p:cNvSpPr/>
          <p:nvPr/>
        </p:nvSpPr>
        <p:spPr>
          <a:xfrm>
            <a:off x="483741" y="1383553"/>
            <a:ext cx="8324961" cy="98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Constituição de 1822, resultado dos acesos debates nas Cortes Constituintes, consagrou a soberania nacional e a separação de poderes. Além deste diploma tão arrojado para o Portugal dos inícios do século XIX, os deputados vintistas legislaram sobre outras matérias, acabando mesmo por extinguir a Inquisição e instituir a liberdade de imprensa. Já em relação ao Brasil…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0714292-9A22-4FD6-8DCB-DFE3835080D5}"/>
              </a:ext>
            </a:extLst>
          </p:cNvPr>
          <p:cNvGrpSpPr/>
          <p:nvPr/>
        </p:nvGrpSpPr>
        <p:grpSpPr>
          <a:xfrm>
            <a:off x="1152805" y="2486097"/>
            <a:ext cx="6621076" cy="4296730"/>
            <a:chOff x="1329786" y="997427"/>
            <a:chExt cx="6621076" cy="429673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3E309BAC-44CD-4737-9520-604A58A16A75}"/>
                </a:ext>
              </a:extLst>
            </p:cNvPr>
            <p:cNvSpPr/>
            <p:nvPr/>
          </p:nvSpPr>
          <p:spPr>
            <a:xfrm>
              <a:off x="2569145" y="4936967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Cortes Constituintes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B0BF602-7E05-4827-8612-087926E87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786" y="997427"/>
              <a:ext cx="6621076" cy="393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2">
            <a:extLst>
              <a:ext uri="{FF2B5EF4-FFF2-40B4-BE49-F238E27FC236}">
                <a16:creationId xmlns:a16="http://schemas.microsoft.com/office/drawing/2014/main" id="{74006DD5-E580-4910-885A-12D4DACA7C46}"/>
              </a:ext>
            </a:extLst>
          </p:cNvPr>
          <p:cNvSpPr txBox="1"/>
          <p:nvPr/>
        </p:nvSpPr>
        <p:spPr>
          <a:xfrm>
            <a:off x="0" y="82955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Constituição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de 1822</a:t>
            </a:r>
          </a:p>
        </p:txBody>
      </p:sp>
    </p:spTree>
    <p:extLst>
      <p:ext uri="{BB962C8B-B14F-4D97-AF65-F5344CB8AC3E}">
        <p14:creationId xmlns:p14="http://schemas.microsoft.com/office/powerpoint/2010/main" val="126721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1" y="77083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“fico” do pai</a:t>
            </a:r>
            <a:endParaRPr lang="en-GB" sz="3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24832"/>
            <a:ext cx="8324961" cy="940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Contrariando as decisões das Cortes Constituintes, D. Pedro ficou no Brasil e deu ainda mais alento aos anseios autonomistas. A 7 de setembro de 1822, proclamou  mesmo a independência daquele território, tornando-se seu imperador. Com apenas 3 anos, D. Maria passou a ser princesa imperial.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F479FF6-1F1E-4ACB-83C4-3D5F0356881C}"/>
              </a:ext>
            </a:extLst>
          </p:cNvPr>
          <p:cNvGrpSpPr/>
          <p:nvPr/>
        </p:nvGrpSpPr>
        <p:grpSpPr>
          <a:xfrm>
            <a:off x="1419758" y="2367121"/>
            <a:ext cx="6304481" cy="4317190"/>
            <a:chOff x="1325939" y="1143829"/>
            <a:chExt cx="6304481" cy="4317190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2296655" y="5103829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i="1" dirty="0">
                  <a:solidFill>
                    <a:schemeClr val="tx1"/>
                  </a:solidFill>
                  <a:cs typeface="Arial" pitchFamily="34" charset="0"/>
                </a:rPr>
                <a:t>Independência ou morte</a:t>
              </a:r>
              <a:endParaRPr lang="pt-PT" sz="1200" i="1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521DE2D-9D34-4FEE-BE7F-18DBE4001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939" y="1143829"/>
              <a:ext cx="6304481" cy="39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300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891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1826, </a:t>
            </a:r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annus horribilis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639B9EE0-B1F9-429A-A402-69F24C7861F7}"/>
              </a:ext>
            </a:extLst>
          </p:cNvPr>
          <p:cNvSpPr/>
          <p:nvPr/>
        </p:nvSpPr>
        <p:spPr>
          <a:xfrm>
            <a:off x="4359234" y="1932909"/>
            <a:ext cx="4516442" cy="4318734"/>
          </a:xfrm>
          <a:custGeom>
            <a:avLst/>
            <a:gdLst>
              <a:gd name="csX0" fmla="*/ 0 w 4516442"/>
              <a:gd name="csY0" fmla="*/ 180264 h 4318734"/>
              <a:gd name="csX1" fmla="*/ 180264 w 4516442"/>
              <a:gd name="csY1" fmla="*/ 0 h 4318734"/>
              <a:gd name="csX2" fmla="*/ 872916 w 4516442"/>
              <a:gd name="csY2" fmla="*/ 0 h 4318734"/>
              <a:gd name="csX3" fmla="*/ 1482450 w 4516442"/>
              <a:gd name="csY3" fmla="*/ 0 h 4318734"/>
              <a:gd name="csX4" fmla="*/ 2050425 w 4516442"/>
              <a:gd name="csY4" fmla="*/ 0 h 4318734"/>
              <a:gd name="csX5" fmla="*/ 2659959 w 4516442"/>
              <a:gd name="csY5" fmla="*/ 0 h 4318734"/>
              <a:gd name="csX6" fmla="*/ 3394171 w 4516442"/>
              <a:gd name="csY6" fmla="*/ 0 h 4318734"/>
              <a:gd name="csX7" fmla="*/ 4336178 w 4516442"/>
              <a:gd name="csY7" fmla="*/ 0 h 4318734"/>
              <a:gd name="csX8" fmla="*/ 4516442 w 4516442"/>
              <a:gd name="csY8" fmla="*/ 180264 h 4318734"/>
              <a:gd name="csX9" fmla="*/ 4516442 w 4516442"/>
              <a:gd name="csY9" fmla="*/ 839965 h 4318734"/>
              <a:gd name="csX10" fmla="*/ 4516442 w 4516442"/>
              <a:gd name="csY10" fmla="*/ 1499666 h 4318734"/>
              <a:gd name="csX11" fmla="*/ 4516442 w 4516442"/>
              <a:gd name="csY11" fmla="*/ 2080203 h 4318734"/>
              <a:gd name="csX12" fmla="*/ 4516442 w 4516442"/>
              <a:gd name="csY12" fmla="*/ 2819068 h 4318734"/>
              <a:gd name="csX13" fmla="*/ 4516442 w 4516442"/>
              <a:gd name="csY13" fmla="*/ 3478769 h 4318734"/>
              <a:gd name="csX14" fmla="*/ 4516442 w 4516442"/>
              <a:gd name="csY14" fmla="*/ 4138470 h 4318734"/>
              <a:gd name="csX15" fmla="*/ 4336178 w 4516442"/>
              <a:gd name="csY15" fmla="*/ 4318734 h 4318734"/>
              <a:gd name="csX16" fmla="*/ 3560407 w 4516442"/>
              <a:gd name="csY16" fmla="*/ 4318734 h 4318734"/>
              <a:gd name="csX17" fmla="*/ 2950873 w 4516442"/>
              <a:gd name="csY17" fmla="*/ 4318734 h 4318734"/>
              <a:gd name="csX18" fmla="*/ 2258221 w 4516442"/>
              <a:gd name="csY18" fmla="*/ 4318734 h 4318734"/>
              <a:gd name="csX19" fmla="*/ 1690246 w 4516442"/>
              <a:gd name="csY19" fmla="*/ 4318734 h 4318734"/>
              <a:gd name="csX20" fmla="*/ 914475 w 4516442"/>
              <a:gd name="csY20" fmla="*/ 4318734 h 4318734"/>
              <a:gd name="csX21" fmla="*/ 180264 w 4516442"/>
              <a:gd name="csY21" fmla="*/ 4318734 h 4318734"/>
              <a:gd name="csX22" fmla="*/ 0 w 4516442"/>
              <a:gd name="csY22" fmla="*/ 4138470 h 4318734"/>
              <a:gd name="csX23" fmla="*/ 0 w 4516442"/>
              <a:gd name="csY23" fmla="*/ 3478769 h 4318734"/>
              <a:gd name="csX24" fmla="*/ 0 w 4516442"/>
              <a:gd name="csY24" fmla="*/ 2819068 h 4318734"/>
              <a:gd name="csX25" fmla="*/ 0 w 4516442"/>
              <a:gd name="csY25" fmla="*/ 2119785 h 4318734"/>
              <a:gd name="csX26" fmla="*/ 0 w 4516442"/>
              <a:gd name="csY26" fmla="*/ 1380920 h 4318734"/>
              <a:gd name="csX27" fmla="*/ 0 w 4516442"/>
              <a:gd name="csY27" fmla="*/ 180264 h 43187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516442" h="4318734" fill="none" extrusionOk="0">
                <a:moveTo>
                  <a:pt x="0" y="180264"/>
                </a:moveTo>
                <a:cubicBezTo>
                  <a:pt x="-778" y="83134"/>
                  <a:pt x="77273" y="-10814"/>
                  <a:pt x="180264" y="0"/>
                </a:cubicBezTo>
                <a:cubicBezTo>
                  <a:pt x="329641" y="-8892"/>
                  <a:pt x="642907" y="8823"/>
                  <a:pt x="872916" y="0"/>
                </a:cubicBezTo>
                <a:cubicBezTo>
                  <a:pt x="1102925" y="-8823"/>
                  <a:pt x="1333139" y="1114"/>
                  <a:pt x="1482450" y="0"/>
                </a:cubicBezTo>
                <a:cubicBezTo>
                  <a:pt x="1631761" y="-1114"/>
                  <a:pt x="1821218" y="-4986"/>
                  <a:pt x="2050425" y="0"/>
                </a:cubicBezTo>
                <a:cubicBezTo>
                  <a:pt x="2279632" y="4986"/>
                  <a:pt x="2447321" y="26077"/>
                  <a:pt x="2659959" y="0"/>
                </a:cubicBezTo>
                <a:cubicBezTo>
                  <a:pt x="2872597" y="-26077"/>
                  <a:pt x="3127766" y="-19707"/>
                  <a:pt x="3394171" y="0"/>
                </a:cubicBezTo>
                <a:cubicBezTo>
                  <a:pt x="3660576" y="19707"/>
                  <a:pt x="3952587" y="27598"/>
                  <a:pt x="4336178" y="0"/>
                </a:cubicBezTo>
                <a:cubicBezTo>
                  <a:pt x="4446360" y="338"/>
                  <a:pt x="4522991" y="87492"/>
                  <a:pt x="4516442" y="180264"/>
                </a:cubicBezTo>
                <a:cubicBezTo>
                  <a:pt x="4494112" y="417947"/>
                  <a:pt x="4503829" y="619316"/>
                  <a:pt x="4516442" y="839965"/>
                </a:cubicBezTo>
                <a:cubicBezTo>
                  <a:pt x="4529055" y="1060614"/>
                  <a:pt x="4487160" y="1305349"/>
                  <a:pt x="4516442" y="1499666"/>
                </a:cubicBezTo>
                <a:cubicBezTo>
                  <a:pt x="4545724" y="1693983"/>
                  <a:pt x="4539579" y="1959624"/>
                  <a:pt x="4516442" y="2080203"/>
                </a:cubicBezTo>
                <a:cubicBezTo>
                  <a:pt x="4493305" y="2200782"/>
                  <a:pt x="4519343" y="2589393"/>
                  <a:pt x="4516442" y="2819068"/>
                </a:cubicBezTo>
                <a:cubicBezTo>
                  <a:pt x="4513541" y="3048743"/>
                  <a:pt x="4499499" y="3234271"/>
                  <a:pt x="4516442" y="3478769"/>
                </a:cubicBezTo>
                <a:cubicBezTo>
                  <a:pt x="4533385" y="3723267"/>
                  <a:pt x="4529897" y="4002215"/>
                  <a:pt x="4516442" y="4138470"/>
                </a:cubicBezTo>
                <a:cubicBezTo>
                  <a:pt x="4502310" y="4221859"/>
                  <a:pt x="4451387" y="4301798"/>
                  <a:pt x="4336178" y="4318734"/>
                </a:cubicBezTo>
                <a:cubicBezTo>
                  <a:pt x="4135060" y="4352792"/>
                  <a:pt x="3776153" y="4300329"/>
                  <a:pt x="3560407" y="4318734"/>
                </a:cubicBezTo>
                <a:cubicBezTo>
                  <a:pt x="3344661" y="4337139"/>
                  <a:pt x="3080537" y="4297714"/>
                  <a:pt x="2950873" y="4318734"/>
                </a:cubicBezTo>
                <a:cubicBezTo>
                  <a:pt x="2821209" y="4339754"/>
                  <a:pt x="2453683" y="4289440"/>
                  <a:pt x="2258221" y="4318734"/>
                </a:cubicBezTo>
                <a:cubicBezTo>
                  <a:pt x="2062759" y="4348028"/>
                  <a:pt x="1933021" y="4309367"/>
                  <a:pt x="1690246" y="4318734"/>
                </a:cubicBezTo>
                <a:cubicBezTo>
                  <a:pt x="1447472" y="4328101"/>
                  <a:pt x="1203844" y="4336449"/>
                  <a:pt x="914475" y="4318734"/>
                </a:cubicBezTo>
                <a:cubicBezTo>
                  <a:pt x="625106" y="4301019"/>
                  <a:pt x="408933" y="4334504"/>
                  <a:pt x="180264" y="4318734"/>
                </a:cubicBezTo>
                <a:cubicBezTo>
                  <a:pt x="82944" y="4310076"/>
                  <a:pt x="1338" y="4233002"/>
                  <a:pt x="0" y="4138470"/>
                </a:cubicBezTo>
                <a:cubicBezTo>
                  <a:pt x="-23410" y="3828266"/>
                  <a:pt x="-3680" y="3755011"/>
                  <a:pt x="0" y="3478769"/>
                </a:cubicBezTo>
                <a:cubicBezTo>
                  <a:pt x="3680" y="3202527"/>
                  <a:pt x="17670" y="3065784"/>
                  <a:pt x="0" y="2819068"/>
                </a:cubicBezTo>
                <a:cubicBezTo>
                  <a:pt x="-17670" y="2572352"/>
                  <a:pt x="-18721" y="2418943"/>
                  <a:pt x="0" y="2119785"/>
                </a:cubicBezTo>
                <a:cubicBezTo>
                  <a:pt x="18721" y="1820627"/>
                  <a:pt x="6330" y="1632086"/>
                  <a:pt x="0" y="1380920"/>
                </a:cubicBezTo>
                <a:cubicBezTo>
                  <a:pt x="-6330" y="1129755"/>
                  <a:pt x="53292" y="693157"/>
                  <a:pt x="0" y="180264"/>
                </a:cubicBezTo>
                <a:close/>
              </a:path>
              <a:path w="4516442" h="4318734" stroke="0" extrusionOk="0">
                <a:moveTo>
                  <a:pt x="0" y="180264"/>
                </a:moveTo>
                <a:cubicBezTo>
                  <a:pt x="-6529" y="76680"/>
                  <a:pt x="60154" y="7714"/>
                  <a:pt x="180264" y="0"/>
                </a:cubicBezTo>
                <a:cubicBezTo>
                  <a:pt x="433432" y="-6392"/>
                  <a:pt x="737701" y="-19636"/>
                  <a:pt x="956035" y="0"/>
                </a:cubicBezTo>
                <a:cubicBezTo>
                  <a:pt x="1174369" y="19636"/>
                  <a:pt x="1425721" y="25986"/>
                  <a:pt x="1607128" y="0"/>
                </a:cubicBezTo>
                <a:cubicBezTo>
                  <a:pt x="1788535" y="-25986"/>
                  <a:pt x="1995758" y="27653"/>
                  <a:pt x="2216662" y="0"/>
                </a:cubicBezTo>
                <a:cubicBezTo>
                  <a:pt x="2437566" y="-27653"/>
                  <a:pt x="2800967" y="-33793"/>
                  <a:pt x="2950873" y="0"/>
                </a:cubicBezTo>
                <a:cubicBezTo>
                  <a:pt x="3100779" y="33793"/>
                  <a:pt x="3432891" y="-28676"/>
                  <a:pt x="3601967" y="0"/>
                </a:cubicBezTo>
                <a:cubicBezTo>
                  <a:pt x="3771043" y="28676"/>
                  <a:pt x="4064680" y="-18306"/>
                  <a:pt x="4336178" y="0"/>
                </a:cubicBezTo>
                <a:cubicBezTo>
                  <a:pt x="4434817" y="-8756"/>
                  <a:pt x="4507715" y="92835"/>
                  <a:pt x="4516442" y="180264"/>
                </a:cubicBezTo>
                <a:cubicBezTo>
                  <a:pt x="4519827" y="457602"/>
                  <a:pt x="4525883" y="471248"/>
                  <a:pt x="4516442" y="760801"/>
                </a:cubicBezTo>
                <a:cubicBezTo>
                  <a:pt x="4507001" y="1050354"/>
                  <a:pt x="4520425" y="1283742"/>
                  <a:pt x="4516442" y="1420502"/>
                </a:cubicBezTo>
                <a:cubicBezTo>
                  <a:pt x="4512459" y="1557262"/>
                  <a:pt x="4504705" y="1779924"/>
                  <a:pt x="4516442" y="2080203"/>
                </a:cubicBezTo>
                <a:cubicBezTo>
                  <a:pt x="4528179" y="2380482"/>
                  <a:pt x="4539780" y="2555308"/>
                  <a:pt x="4516442" y="2700322"/>
                </a:cubicBezTo>
                <a:cubicBezTo>
                  <a:pt x="4493104" y="2845336"/>
                  <a:pt x="4494006" y="3091382"/>
                  <a:pt x="4516442" y="3439187"/>
                </a:cubicBezTo>
                <a:cubicBezTo>
                  <a:pt x="4538878" y="3786993"/>
                  <a:pt x="4542820" y="3854020"/>
                  <a:pt x="4516442" y="4138470"/>
                </a:cubicBezTo>
                <a:cubicBezTo>
                  <a:pt x="4511544" y="4238831"/>
                  <a:pt x="4430994" y="4315463"/>
                  <a:pt x="4336178" y="4318734"/>
                </a:cubicBezTo>
                <a:cubicBezTo>
                  <a:pt x="4068150" y="4308501"/>
                  <a:pt x="3955305" y="4337878"/>
                  <a:pt x="3601967" y="4318734"/>
                </a:cubicBezTo>
                <a:cubicBezTo>
                  <a:pt x="3248629" y="4299590"/>
                  <a:pt x="3048538" y="4328190"/>
                  <a:pt x="2909314" y="4318734"/>
                </a:cubicBezTo>
                <a:cubicBezTo>
                  <a:pt x="2770090" y="4309278"/>
                  <a:pt x="2479875" y="4306890"/>
                  <a:pt x="2341339" y="4318734"/>
                </a:cubicBezTo>
                <a:cubicBezTo>
                  <a:pt x="2202803" y="4330578"/>
                  <a:pt x="1863659" y="4343614"/>
                  <a:pt x="1731805" y="4318734"/>
                </a:cubicBezTo>
                <a:cubicBezTo>
                  <a:pt x="1599951" y="4293854"/>
                  <a:pt x="1142162" y="4293078"/>
                  <a:pt x="956035" y="4318734"/>
                </a:cubicBezTo>
                <a:cubicBezTo>
                  <a:pt x="769908" y="4344391"/>
                  <a:pt x="514365" y="4351278"/>
                  <a:pt x="180264" y="4318734"/>
                </a:cubicBezTo>
                <a:cubicBezTo>
                  <a:pt x="85041" y="4327316"/>
                  <a:pt x="-7111" y="4241777"/>
                  <a:pt x="0" y="4138470"/>
                </a:cubicBezTo>
                <a:cubicBezTo>
                  <a:pt x="-3034" y="3971043"/>
                  <a:pt x="-5210" y="3750634"/>
                  <a:pt x="0" y="3439187"/>
                </a:cubicBezTo>
                <a:cubicBezTo>
                  <a:pt x="5210" y="3127740"/>
                  <a:pt x="5994" y="3044058"/>
                  <a:pt x="0" y="2898232"/>
                </a:cubicBezTo>
                <a:cubicBezTo>
                  <a:pt x="-5994" y="2752406"/>
                  <a:pt x="-21733" y="2403739"/>
                  <a:pt x="0" y="2238531"/>
                </a:cubicBezTo>
                <a:cubicBezTo>
                  <a:pt x="21733" y="2073323"/>
                  <a:pt x="-24421" y="1932687"/>
                  <a:pt x="0" y="1657994"/>
                </a:cubicBezTo>
                <a:cubicBezTo>
                  <a:pt x="24421" y="1383301"/>
                  <a:pt x="-5551" y="1238376"/>
                  <a:pt x="0" y="958711"/>
                </a:cubicBezTo>
                <a:cubicBezTo>
                  <a:pt x="5551" y="679046"/>
                  <a:pt x="-36541" y="445517"/>
                  <a:pt x="0" y="18026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11 de dezembro, pelas 10 horas da manhã</a:t>
            </a:r>
            <a:endParaRPr lang="pt-PT" sz="16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16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Sua Majestade  [D. Leopoldina] tem passado pior; as suas forças vão desaparecendo e tudo quanto faz parte da sua enfermidade tem piorado. […] Sua Majestade ainda vive, e as diligências continuam, mas o seu estado é para desanimar.</a:t>
            </a:r>
          </a:p>
          <a:p>
            <a:pPr algn="just">
              <a:defRPr/>
            </a:pPr>
            <a:endParaRPr lang="pt-PT" sz="16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6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11 de dezembro, pelas 10 horas e um quarto</a:t>
            </a:r>
            <a:endParaRPr lang="pt-PT" sz="16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Pela maior das desgraças se faz público que a enfermidade de Sua Majestade a Imperatriz resistiu a todas as diligências médicas empregadas com todo o cuidado por todos os médicos da Imperial Câmara. Foi Deus servido chamá-la a Si pelas 10 horas e um quarto.</a:t>
            </a:r>
          </a:p>
          <a:p>
            <a:pPr algn="just">
              <a:defRPr/>
            </a:pPr>
            <a:endParaRPr lang="pt-PT" sz="16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2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Diário Fluminense</a:t>
            </a:r>
            <a:r>
              <a:rPr lang="pt-PT" sz="12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11 de dezembro de 1826.</a:t>
            </a:r>
            <a:endParaRPr lang="pt-PT" sz="12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/>
            <a:r>
              <a:rPr lang="pt-PT" sz="1050" dirty="0">
                <a:solidFill>
                  <a:schemeClr val="tx1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5792961-67F1-4FC4-8AA2-92A56BC01259}"/>
              </a:ext>
            </a:extLst>
          </p:cNvPr>
          <p:cNvSpPr/>
          <p:nvPr/>
        </p:nvSpPr>
        <p:spPr>
          <a:xfrm>
            <a:off x="409519" y="1932909"/>
            <a:ext cx="3808520" cy="4318734"/>
          </a:xfrm>
          <a:custGeom>
            <a:avLst/>
            <a:gdLst>
              <a:gd name="csX0" fmla="*/ 0 w 3808520"/>
              <a:gd name="csY0" fmla="*/ 158968 h 4318734"/>
              <a:gd name="csX1" fmla="*/ 158968 w 3808520"/>
              <a:gd name="csY1" fmla="*/ 0 h 4318734"/>
              <a:gd name="csX2" fmla="*/ 822179 w 3808520"/>
              <a:gd name="csY2" fmla="*/ 0 h 4318734"/>
              <a:gd name="csX3" fmla="*/ 1415578 w 3808520"/>
              <a:gd name="csY3" fmla="*/ 0 h 4318734"/>
              <a:gd name="csX4" fmla="*/ 2148601 w 3808520"/>
              <a:gd name="csY4" fmla="*/ 0 h 4318734"/>
              <a:gd name="csX5" fmla="*/ 2776906 w 3808520"/>
              <a:gd name="csY5" fmla="*/ 0 h 4318734"/>
              <a:gd name="csX6" fmla="*/ 3649552 w 3808520"/>
              <a:gd name="csY6" fmla="*/ 0 h 4318734"/>
              <a:gd name="csX7" fmla="*/ 3808520 w 3808520"/>
              <a:gd name="csY7" fmla="*/ 158968 h 4318734"/>
              <a:gd name="csX8" fmla="*/ 3808520 w 3808520"/>
              <a:gd name="csY8" fmla="*/ 745752 h 4318734"/>
              <a:gd name="csX9" fmla="*/ 3808520 w 3808520"/>
              <a:gd name="csY9" fmla="*/ 1292527 h 4318734"/>
              <a:gd name="csX10" fmla="*/ 3808520 w 3808520"/>
              <a:gd name="csY10" fmla="*/ 1879311 h 4318734"/>
              <a:gd name="csX11" fmla="*/ 3808520 w 3808520"/>
              <a:gd name="csY11" fmla="*/ 2506103 h 4318734"/>
              <a:gd name="csX12" fmla="*/ 3808520 w 3808520"/>
              <a:gd name="csY12" fmla="*/ 3172902 h 4318734"/>
              <a:gd name="csX13" fmla="*/ 3808520 w 3808520"/>
              <a:gd name="csY13" fmla="*/ 4159766 h 4318734"/>
              <a:gd name="csX14" fmla="*/ 3649552 w 3808520"/>
              <a:gd name="csY14" fmla="*/ 4318734 h 4318734"/>
              <a:gd name="csX15" fmla="*/ 2951435 w 3808520"/>
              <a:gd name="csY15" fmla="*/ 4318734 h 4318734"/>
              <a:gd name="csX16" fmla="*/ 2218413 w 3808520"/>
              <a:gd name="csY16" fmla="*/ 4318734 h 4318734"/>
              <a:gd name="csX17" fmla="*/ 1555202 w 3808520"/>
              <a:gd name="csY17" fmla="*/ 4318734 h 4318734"/>
              <a:gd name="csX18" fmla="*/ 822179 w 3808520"/>
              <a:gd name="csY18" fmla="*/ 4318734 h 4318734"/>
              <a:gd name="csX19" fmla="*/ 158968 w 3808520"/>
              <a:gd name="csY19" fmla="*/ 4318734 h 4318734"/>
              <a:gd name="csX20" fmla="*/ 0 w 3808520"/>
              <a:gd name="csY20" fmla="*/ 4159766 h 4318734"/>
              <a:gd name="csX21" fmla="*/ 0 w 3808520"/>
              <a:gd name="csY21" fmla="*/ 3452958 h 4318734"/>
              <a:gd name="csX22" fmla="*/ 0 w 3808520"/>
              <a:gd name="csY22" fmla="*/ 2786159 h 4318734"/>
              <a:gd name="csX23" fmla="*/ 0 w 3808520"/>
              <a:gd name="csY23" fmla="*/ 2039343 h 4318734"/>
              <a:gd name="csX24" fmla="*/ 0 w 3808520"/>
              <a:gd name="csY24" fmla="*/ 1412551 h 4318734"/>
              <a:gd name="csX25" fmla="*/ 0 w 3808520"/>
              <a:gd name="csY25" fmla="*/ 825768 h 4318734"/>
              <a:gd name="csX26" fmla="*/ 0 w 3808520"/>
              <a:gd name="csY26" fmla="*/ 158968 h 43187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808520" h="4318734" fill="none" extrusionOk="0">
                <a:moveTo>
                  <a:pt x="0" y="158968"/>
                </a:moveTo>
                <a:cubicBezTo>
                  <a:pt x="-923" y="52011"/>
                  <a:pt x="79615" y="5319"/>
                  <a:pt x="158968" y="0"/>
                </a:cubicBezTo>
                <a:cubicBezTo>
                  <a:pt x="335317" y="-208"/>
                  <a:pt x="499461" y="1944"/>
                  <a:pt x="822179" y="0"/>
                </a:cubicBezTo>
                <a:cubicBezTo>
                  <a:pt x="1144897" y="-1944"/>
                  <a:pt x="1272244" y="17722"/>
                  <a:pt x="1415578" y="0"/>
                </a:cubicBezTo>
                <a:cubicBezTo>
                  <a:pt x="1558912" y="-17722"/>
                  <a:pt x="1805745" y="-17846"/>
                  <a:pt x="2148601" y="0"/>
                </a:cubicBezTo>
                <a:cubicBezTo>
                  <a:pt x="2491457" y="17846"/>
                  <a:pt x="2547715" y="-27807"/>
                  <a:pt x="2776906" y="0"/>
                </a:cubicBezTo>
                <a:cubicBezTo>
                  <a:pt x="3006097" y="27807"/>
                  <a:pt x="3451314" y="31312"/>
                  <a:pt x="3649552" y="0"/>
                </a:cubicBezTo>
                <a:cubicBezTo>
                  <a:pt x="3741556" y="-18365"/>
                  <a:pt x="3794945" y="70735"/>
                  <a:pt x="3808520" y="158968"/>
                </a:cubicBezTo>
                <a:cubicBezTo>
                  <a:pt x="3803591" y="385411"/>
                  <a:pt x="3789407" y="550077"/>
                  <a:pt x="3808520" y="745752"/>
                </a:cubicBezTo>
                <a:cubicBezTo>
                  <a:pt x="3827633" y="941427"/>
                  <a:pt x="3815560" y="1078257"/>
                  <a:pt x="3808520" y="1292527"/>
                </a:cubicBezTo>
                <a:cubicBezTo>
                  <a:pt x="3801480" y="1506797"/>
                  <a:pt x="3786113" y="1619568"/>
                  <a:pt x="3808520" y="1879311"/>
                </a:cubicBezTo>
                <a:cubicBezTo>
                  <a:pt x="3830927" y="2139054"/>
                  <a:pt x="3815278" y="2309264"/>
                  <a:pt x="3808520" y="2506103"/>
                </a:cubicBezTo>
                <a:cubicBezTo>
                  <a:pt x="3801762" y="2702942"/>
                  <a:pt x="3776179" y="2893135"/>
                  <a:pt x="3808520" y="3172902"/>
                </a:cubicBezTo>
                <a:cubicBezTo>
                  <a:pt x="3840861" y="3452669"/>
                  <a:pt x="3804857" y="3687824"/>
                  <a:pt x="3808520" y="4159766"/>
                </a:cubicBezTo>
                <a:cubicBezTo>
                  <a:pt x="3809936" y="4251201"/>
                  <a:pt x="3741859" y="4320832"/>
                  <a:pt x="3649552" y="4318734"/>
                </a:cubicBezTo>
                <a:cubicBezTo>
                  <a:pt x="3348458" y="4318591"/>
                  <a:pt x="3291736" y="4296528"/>
                  <a:pt x="2951435" y="4318734"/>
                </a:cubicBezTo>
                <a:cubicBezTo>
                  <a:pt x="2611134" y="4340940"/>
                  <a:pt x="2536758" y="4345941"/>
                  <a:pt x="2218413" y="4318734"/>
                </a:cubicBezTo>
                <a:cubicBezTo>
                  <a:pt x="1900068" y="4291527"/>
                  <a:pt x="1779899" y="4300151"/>
                  <a:pt x="1555202" y="4318734"/>
                </a:cubicBezTo>
                <a:cubicBezTo>
                  <a:pt x="1330505" y="4337317"/>
                  <a:pt x="1020435" y="4321505"/>
                  <a:pt x="822179" y="4318734"/>
                </a:cubicBezTo>
                <a:cubicBezTo>
                  <a:pt x="623923" y="4315963"/>
                  <a:pt x="451819" y="4321227"/>
                  <a:pt x="158968" y="4318734"/>
                </a:cubicBezTo>
                <a:cubicBezTo>
                  <a:pt x="73132" y="4298921"/>
                  <a:pt x="2565" y="4239981"/>
                  <a:pt x="0" y="4159766"/>
                </a:cubicBezTo>
                <a:cubicBezTo>
                  <a:pt x="8631" y="3836102"/>
                  <a:pt x="-24815" y="3687392"/>
                  <a:pt x="0" y="3452958"/>
                </a:cubicBezTo>
                <a:cubicBezTo>
                  <a:pt x="24815" y="3218524"/>
                  <a:pt x="-31063" y="3045897"/>
                  <a:pt x="0" y="2786159"/>
                </a:cubicBezTo>
                <a:cubicBezTo>
                  <a:pt x="31063" y="2526421"/>
                  <a:pt x="15994" y="2215386"/>
                  <a:pt x="0" y="2039343"/>
                </a:cubicBezTo>
                <a:cubicBezTo>
                  <a:pt x="-15994" y="1863300"/>
                  <a:pt x="23833" y="1572980"/>
                  <a:pt x="0" y="1412551"/>
                </a:cubicBezTo>
                <a:cubicBezTo>
                  <a:pt x="-23833" y="1252122"/>
                  <a:pt x="-25971" y="952091"/>
                  <a:pt x="0" y="825768"/>
                </a:cubicBezTo>
                <a:cubicBezTo>
                  <a:pt x="25971" y="699445"/>
                  <a:pt x="1577" y="453772"/>
                  <a:pt x="0" y="158968"/>
                </a:cubicBezTo>
                <a:close/>
              </a:path>
              <a:path w="3808520" h="4318734" stroke="0" extrusionOk="0">
                <a:moveTo>
                  <a:pt x="0" y="158968"/>
                </a:moveTo>
                <a:cubicBezTo>
                  <a:pt x="-17703" y="60253"/>
                  <a:pt x="53284" y="6714"/>
                  <a:pt x="158968" y="0"/>
                </a:cubicBezTo>
                <a:cubicBezTo>
                  <a:pt x="483120" y="24450"/>
                  <a:pt x="602229" y="31199"/>
                  <a:pt x="926896" y="0"/>
                </a:cubicBezTo>
                <a:cubicBezTo>
                  <a:pt x="1251563" y="-31199"/>
                  <a:pt x="1291072" y="17838"/>
                  <a:pt x="1590107" y="0"/>
                </a:cubicBezTo>
                <a:cubicBezTo>
                  <a:pt x="1889142" y="-17838"/>
                  <a:pt x="2038476" y="11406"/>
                  <a:pt x="2218413" y="0"/>
                </a:cubicBezTo>
                <a:cubicBezTo>
                  <a:pt x="2398350" y="-11406"/>
                  <a:pt x="2695429" y="-17096"/>
                  <a:pt x="2951435" y="0"/>
                </a:cubicBezTo>
                <a:cubicBezTo>
                  <a:pt x="3207441" y="17096"/>
                  <a:pt x="3357879" y="-10163"/>
                  <a:pt x="3649552" y="0"/>
                </a:cubicBezTo>
                <a:cubicBezTo>
                  <a:pt x="3744255" y="-11240"/>
                  <a:pt x="3796825" y="81449"/>
                  <a:pt x="3808520" y="158968"/>
                </a:cubicBezTo>
                <a:cubicBezTo>
                  <a:pt x="3826035" y="316527"/>
                  <a:pt x="3777801" y="641866"/>
                  <a:pt x="3808520" y="825768"/>
                </a:cubicBezTo>
                <a:cubicBezTo>
                  <a:pt x="3839239" y="1009670"/>
                  <a:pt x="3804664" y="1255013"/>
                  <a:pt x="3808520" y="1372543"/>
                </a:cubicBezTo>
                <a:cubicBezTo>
                  <a:pt x="3812376" y="1490073"/>
                  <a:pt x="3782382" y="1866389"/>
                  <a:pt x="3808520" y="2039343"/>
                </a:cubicBezTo>
                <a:cubicBezTo>
                  <a:pt x="3834658" y="2212297"/>
                  <a:pt x="3798986" y="2538200"/>
                  <a:pt x="3808520" y="2706143"/>
                </a:cubicBezTo>
                <a:cubicBezTo>
                  <a:pt x="3818054" y="2874086"/>
                  <a:pt x="3778483" y="3077858"/>
                  <a:pt x="3808520" y="3332934"/>
                </a:cubicBezTo>
                <a:cubicBezTo>
                  <a:pt x="3838557" y="3588010"/>
                  <a:pt x="3821733" y="3750330"/>
                  <a:pt x="3808520" y="4159766"/>
                </a:cubicBezTo>
                <a:cubicBezTo>
                  <a:pt x="3815944" y="4238345"/>
                  <a:pt x="3731510" y="4316477"/>
                  <a:pt x="3649552" y="4318734"/>
                </a:cubicBezTo>
                <a:cubicBezTo>
                  <a:pt x="3499873" y="4322116"/>
                  <a:pt x="3224943" y="4303015"/>
                  <a:pt x="2951435" y="4318734"/>
                </a:cubicBezTo>
                <a:cubicBezTo>
                  <a:pt x="2677927" y="4334453"/>
                  <a:pt x="2499984" y="4309338"/>
                  <a:pt x="2183507" y="4318734"/>
                </a:cubicBezTo>
                <a:cubicBezTo>
                  <a:pt x="1867030" y="4328130"/>
                  <a:pt x="1658557" y="4353434"/>
                  <a:pt x="1485390" y="4318734"/>
                </a:cubicBezTo>
                <a:cubicBezTo>
                  <a:pt x="1312223" y="4284034"/>
                  <a:pt x="1106929" y="4325127"/>
                  <a:pt x="891991" y="4318734"/>
                </a:cubicBezTo>
                <a:cubicBezTo>
                  <a:pt x="677053" y="4312341"/>
                  <a:pt x="473627" y="4308558"/>
                  <a:pt x="158968" y="4318734"/>
                </a:cubicBezTo>
                <a:cubicBezTo>
                  <a:pt x="75198" y="4316346"/>
                  <a:pt x="-7835" y="4260000"/>
                  <a:pt x="0" y="4159766"/>
                </a:cubicBezTo>
                <a:cubicBezTo>
                  <a:pt x="1002" y="3893215"/>
                  <a:pt x="18795" y="3797078"/>
                  <a:pt x="0" y="3532974"/>
                </a:cubicBezTo>
                <a:cubicBezTo>
                  <a:pt x="-18795" y="3268870"/>
                  <a:pt x="-18747" y="3063827"/>
                  <a:pt x="0" y="2866175"/>
                </a:cubicBezTo>
                <a:cubicBezTo>
                  <a:pt x="18747" y="2668523"/>
                  <a:pt x="-14174" y="2490775"/>
                  <a:pt x="0" y="2319399"/>
                </a:cubicBezTo>
                <a:cubicBezTo>
                  <a:pt x="14174" y="2148023"/>
                  <a:pt x="-4306" y="1957796"/>
                  <a:pt x="0" y="1772623"/>
                </a:cubicBezTo>
                <a:cubicBezTo>
                  <a:pt x="4306" y="1587450"/>
                  <a:pt x="-13282" y="1349604"/>
                  <a:pt x="0" y="1105824"/>
                </a:cubicBezTo>
                <a:cubicBezTo>
                  <a:pt x="13282" y="862044"/>
                  <a:pt x="35681" y="561994"/>
                  <a:pt x="0" y="15896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Paço da Bemposta, 10 de março de 1826</a:t>
            </a:r>
          </a:p>
          <a:p>
            <a:pPr algn="just">
              <a:defRPr/>
            </a:pPr>
            <a:endParaRPr lang="pt-PT" sz="16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Sua Majestade Imperial e Real [D. João VI], que Deus há em glória, tendo continuado a sofrer repetidos insultos nervosos, sobrevieram amiudadamente três, dos quais o primeiro começou às 4 horas da tarde com grandes ansiedades; o segundo às 4 horas e um quarto, e durou quatro minutos; o terceiro principiou às 4 quatro horas e 25 minutos, terminando desgraçadamente por uma síncope, à qual se seguiu a morte mais calamitosa para os Portugueses às 4 horas e 40 minutos.</a:t>
            </a:r>
          </a:p>
          <a:p>
            <a:pPr>
              <a:defRPr/>
            </a:pPr>
            <a:endParaRPr lang="pt-PT" sz="12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2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Gazeta de Lisboa</a:t>
            </a:r>
            <a:r>
              <a:rPr lang="pt-PT" sz="12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11 de março de 1826.</a:t>
            </a:r>
            <a:endParaRPr lang="pt-PT" sz="105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4" name="ETHA11_PPT3_Track5">
            <a:hlinkClick r:id="" action="ppaction://media"/>
            <a:extLst>
              <a:ext uri="{FF2B5EF4-FFF2-40B4-BE49-F238E27FC236}">
                <a16:creationId xmlns:a16="http://schemas.microsoft.com/office/drawing/2014/main" id="{5F2E02CA-2DB3-41D0-B2AC-694BDC58C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5642043"/>
            <a:ext cx="609600" cy="609600"/>
          </a:xfrm>
          <a:prstGeom prst="rect">
            <a:avLst/>
          </a:prstGeom>
        </p:spPr>
      </p:pic>
      <p:pic>
        <p:nvPicPr>
          <p:cNvPr id="7" name="ETHA11_PPT3_Track6">
            <a:hlinkClick r:id="" action="ppaction://media"/>
            <a:extLst>
              <a:ext uri="{FF2B5EF4-FFF2-40B4-BE49-F238E27FC236}">
                <a16:creationId xmlns:a16="http://schemas.microsoft.com/office/drawing/2014/main" id="{97C896BA-5C21-423B-9AAA-E664B23245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68968" y="5696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6929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sucessão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de D. João VI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0BF5361-5EFF-488C-A4E2-700A6FB20FD1}"/>
              </a:ext>
            </a:extLst>
          </p:cNvPr>
          <p:cNvGrpSpPr/>
          <p:nvPr/>
        </p:nvGrpSpPr>
        <p:grpSpPr>
          <a:xfrm>
            <a:off x="284932" y="1442112"/>
            <a:ext cx="3032098" cy="3493922"/>
            <a:chOff x="3258912" y="1799302"/>
            <a:chExt cx="3032098" cy="3493922"/>
          </a:xfrm>
        </p:grpSpPr>
        <p:sp>
          <p:nvSpPr>
            <p:cNvPr id="7" name="Rectângulo 7">
              <a:extLst>
                <a:ext uri="{FF2B5EF4-FFF2-40B4-BE49-F238E27FC236}">
                  <a16:creationId xmlns:a16="http://schemas.microsoft.com/office/drawing/2014/main" id="{4E819403-346C-43C2-8572-FE48BBBA32EA}"/>
                </a:ext>
              </a:extLst>
            </p:cNvPr>
            <p:cNvSpPr/>
            <p:nvPr/>
          </p:nvSpPr>
          <p:spPr>
            <a:xfrm>
              <a:off x="3258912" y="4936034"/>
              <a:ext cx="3032098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Maria a ler a Carta Constitucional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5" name="Imagem 4" descr="Uma imagem com texto&#10;&#10;Descrição gerada automaticamente">
              <a:extLst>
                <a:ext uri="{FF2B5EF4-FFF2-40B4-BE49-F238E27FC236}">
                  <a16:creationId xmlns:a16="http://schemas.microsoft.com/office/drawing/2014/main" id="{E02432EA-67F0-4D90-8024-D26E5DCBC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580" t="9452" r="11609" b="17967"/>
            <a:stretch/>
          </p:blipFill>
          <p:spPr>
            <a:xfrm>
              <a:off x="3458838" y="1799302"/>
              <a:ext cx="2632246" cy="3185653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FA6E359-A8B9-4932-A457-AB20CB66A857}"/>
              </a:ext>
            </a:extLst>
          </p:cNvPr>
          <p:cNvGrpSpPr/>
          <p:nvPr/>
        </p:nvGrpSpPr>
        <p:grpSpPr>
          <a:xfrm>
            <a:off x="3172968" y="2562305"/>
            <a:ext cx="2798064" cy="4033078"/>
            <a:chOff x="0" y="2513066"/>
            <a:chExt cx="2798064" cy="4033078"/>
          </a:xfrm>
        </p:grpSpPr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676635E0-8B26-42A6-94B4-DF1601F6254B}"/>
                </a:ext>
              </a:extLst>
            </p:cNvPr>
            <p:cNvSpPr/>
            <p:nvPr/>
          </p:nvSpPr>
          <p:spPr>
            <a:xfrm>
              <a:off x="485462" y="6188954"/>
              <a:ext cx="1875995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Miguel, em 1827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3" name="Imagem 12" descr="Uma imagem com pessoa&#10;&#10;Descrição gerada automaticamente">
              <a:extLst>
                <a:ext uri="{FF2B5EF4-FFF2-40B4-BE49-F238E27FC236}">
                  <a16:creationId xmlns:a16="http://schemas.microsoft.com/office/drawing/2014/main" id="{A799DC22-F819-48EF-AF90-B72F98A2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13066"/>
              <a:ext cx="2798064" cy="3675888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12AEEAE-EC9C-4793-9EA1-2EF6B98F1927}"/>
              </a:ext>
            </a:extLst>
          </p:cNvPr>
          <p:cNvGrpSpPr/>
          <p:nvPr/>
        </p:nvGrpSpPr>
        <p:grpSpPr>
          <a:xfrm>
            <a:off x="6634059" y="379184"/>
            <a:ext cx="2051071" cy="6478816"/>
            <a:chOff x="6634059" y="379184"/>
            <a:chExt cx="2051071" cy="647881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109D2298-AC76-4919-8976-35EE3EEC5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634060" y="738000"/>
              <a:ext cx="2051070" cy="6120000"/>
            </a:xfrm>
            <a:prstGeom prst="rect">
              <a:avLst/>
            </a:prstGeom>
          </p:spPr>
        </p:pic>
        <p:sp>
          <p:nvSpPr>
            <p:cNvPr id="10" name="Rectângulo 5">
              <a:extLst>
                <a:ext uri="{FF2B5EF4-FFF2-40B4-BE49-F238E27FC236}">
                  <a16:creationId xmlns:a16="http://schemas.microsoft.com/office/drawing/2014/main" id="{4AA1644A-F705-42FF-B1D7-4152441B0D83}"/>
                </a:ext>
              </a:extLst>
            </p:cNvPr>
            <p:cNvSpPr/>
            <p:nvPr/>
          </p:nvSpPr>
          <p:spPr>
            <a:xfrm>
              <a:off x="6634059" y="379184"/>
              <a:ext cx="1176619" cy="392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1826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62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8228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tio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Miguel, </a:t>
            </a:r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i="1" dirty="0" err="1">
                <a:solidFill>
                  <a:schemeClr val="accent2">
                    <a:lumMod val="75000"/>
                  </a:schemeClr>
                </a:solidFill>
              </a:rPr>
              <a:t>Usurpador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3B8C3D1-3639-4B6B-83F4-9E3478FDB627}"/>
              </a:ext>
            </a:extLst>
          </p:cNvPr>
          <p:cNvGrpSpPr/>
          <p:nvPr/>
        </p:nvGrpSpPr>
        <p:grpSpPr>
          <a:xfrm>
            <a:off x="766382" y="4517276"/>
            <a:ext cx="4710337" cy="2160000"/>
            <a:chOff x="766382" y="4517276"/>
            <a:chExt cx="4710337" cy="2160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60E83D15-34BC-4812-A677-81DE410EF9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86" b="14869"/>
            <a:stretch/>
          </p:blipFill>
          <p:spPr bwMode="auto">
            <a:xfrm>
              <a:off x="766382" y="4517276"/>
              <a:ext cx="298355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4871C1EB-8177-458C-8392-041ED58FFAB3}"/>
                </a:ext>
              </a:extLst>
            </p:cNvPr>
            <p:cNvSpPr/>
            <p:nvPr/>
          </p:nvSpPr>
          <p:spPr>
            <a:xfrm>
              <a:off x="3634307" y="6320086"/>
              <a:ext cx="1842412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Miguel, rei absoluto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FA12E56-E2AA-4CE2-99B0-0CBAA3F8CD4A}"/>
              </a:ext>
            </a:extLst>
          </p:cNvPr>
          <p:cNvSpPr/>
          <p:nvPr/>
        </p:nvSpPr>
        <p:spPr>
          <a:xfrm>
            <a:off x="433313" y="1492462"/>
            <a:ext cx="5888042" cy="2833942"/>
          </a:xfrm>
          <a:custGeom>
            <a:avLst/>
            <a:gdLst>
              <a:gd name="csX0" fmla="*/ 0 w 5888042"/>
              <a:gd name="csY0" fmla="*/ 118289 h 2833942"/>
              <a:gd name="csX1" fmla="*/ 118289 w 5888042"/>
              <a:gd name="csY1" fmla="*/ 0 h 2833942"/>
              <a:gd name="csX2" fmla="*/ 802744 w 5888042"/>
              <a:gd name="csY2" fmla="*/ 0 h 2833942"/>
              <a:gd name="csX3" fmla="*/ 1261141 w 5888042"/>
              <a:gd name="csY3" fmla="*/ 0 h 2833942"/>
              <a:gd name="csX4" fmla="*/ 1776052 w 5888042"/>
              <a:gd name="csY4" fmla="*/ 0 h 2833942"/>
              <a:gd name="csX5" fmla="*/ 2460507 w 5888042"/>
              <a:gd name="csY5" fmla="*/ 0 h 2833942"/>
              <a:gd name="csX6" fmla="*/ 2975418 w 5888042"/>
              <a:gd name="csY6" fmla="*/ 0 h 2833942"/>
              <a:gd name="csX7" fmla="*/ 3433815 w 5888042"/>
              <a:gd name="csY7" fmla="*/ 0 h 2833942"/>
              <a:gd name="csX8" fmla="*/ 3948726 w 5888042"/>
              <a:gd name="csY8" fmla="*/ 0 h 2833942"/>
              <a:gd name="csX9" fmla="*/ 4520152 w 5888042"/>
              <a:gd name="csY9" fmla="*/ 0 h 2833942"/>
              <a:gd name="csX10" fmla="*/ 5148092 w 5888042"/>
              <a:gd name="csY10" fmla="*/ 0 h 2833942"/>
              <a:gd name="csX11" fmla="*/ 5769753 w 5888042"/>
              <a:gd name="csY11" fmla="*/ 0 h 2833942"/>
              <a:gd name="csX12" fmla="*/ 5888042 w 5888042"/>
              <a:gd name="csY12" fmla="*/ 118289 h 2833942"/>
              <a:gd name="csX13" fmla="*/ 5888042 w 5888042"/>
              <a:gd name="csY13" fmla="*/ 767630 h 2833942"/>
              <a:gd name="csX14" fmla="*/ 5888042 w 5888042"/>
              <a:gd name="csY14" fmla="*/ 1442945 h 2833942"/>
              <a:gd name="csX15" fmla="*/ 5888042 w 5888042"/>
              <a:gd name="csY15" fmla="*/ 2066312 h 2833942"/>
              <a:gd name="csX16" fmla="*/ 5888042 w 5888042"/>
              <a:gd name="csY16" fmla="*/ 2715653 h 2833942"/>
              <a:gd name="csX17" fmla="*/ 5769753 w 5888042"/>
              <a:gd name="csY17" fmla="*/ 2833942 h 2833942"/>
              <a:gd name="csX18" fmla="*/ 5141813 w 5888042"/>
              <a:gd name="csY18" fmla="*/ 2833942 h 2833942"/>
              <a:gd name="csX19" fmla="*/ 4400843 w 5888042"/>
              <a:gd name="csY19" fmla="*/ 2833942 h 2833942"/>
              <a:gd name="csX20" fmla="*/ 3772902 w 5888042"/>
              <a:gd name="csY20" fmla="*/ 2833942 h 2833942"/>
              <a:gd name="csX21" fmla="*/ 3031933 w 5888042"/>
              <a:gd name="csY21" fmla="*/ 2833942 h 2833942"/>
              <a:gd name="csX22" fmla="*/ 2460507 w 5888042"/>
              <a:gd name="csY22" fmla="*/ 2833942 h 2833942"/>
              <a:gd name="csX23" fmla="*/ 1945596 w 5888042"/>
              <a:gd name="csY23" fmla="*/ 2833942 h 2833942"/>
              <a:gd name="csX24" fmla="*/ 1317655 w 5888042"/>
              <a:gd name="csY24" fmla="*/ 2833942 h 2833942"/>
              <a:gd name="csX25" fmla="*/ 118289 w 5888042"/>
              <a:gd name="csY25" fmla="*/ 2833942 h 2833942"/>
              <a:gd name="csX26" fmla="*/ 0 w 5888042"/>
              <a:gd name="csY26" fmla="*/ 2715653 h 2833942"/>
              <a:gd name="csX27" fmla="*/ 0 w 5888042"/>
              <a:gd name="csY27" fmla="*/ 2144233 h 2833942"/>
              <a:gd name="csX28" fmla="*/ 0 w 5888042"/>
              <a:gd name="csY28" fmla="*/ 1468918 h 2833942"/>
              <a:gd name="csX29" fmla="*/ 0 w 5888042"/>
              <a:gd name="csY29" fmla="*/ 871525 h 2833942"/>
              <a:gd name="csX30" fmla="*/ 0 w 5888042"/>
              <a:gd name="csY30" fmla="*/ 118289 h 28339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5888042" h="2833942" fill="none" extrusionOk="0">
                <a:moveTo>
                  <a:pt x="0" y="118289"/>
                </a:moveTo>
                <a:cubicBezTo>
                  <a:pt x="-7347" y="60397"/>
                  <a:pt x="50942" y="4318"/>
                  <a:pt x="118289" y="0"/>
                </a:cubicBezTo>
                <a:cubicBezTo>
                  <a:pt x="319954" y="-8735"/>
                  <a:pt x="585901" y="-613"/>
                  <a:pt x="802744" y="0"/>
                </a:cubicBezTo>
                <a:cubicBezTo>
                  <a:pt x="1019588" y="613"/>
                  <a:pt x="1071142" y="-13743"/>
                  <a:pt x="1261141" y="0"/>
                </a:cubicBezTo>
                <a:cubicBezTo>
                  <a:pt x="1451140" y="13743"/>
                  <a:pt x="1640254" y="-7787"/>
                  <a:pt x="1776052" y="0"/>
                </a:cubicBezTo>
                <a:cubicBezTo>
                  <a:pt x="1911850" y="7787"/>
                  <a:pt x="2148081" y="24229"/>
                  <a:pt x="2460507" y="0"/>
                </a:cubicBezTo>
                <a:cubicBezTo>
                  <a:pt x="2772934" y="-24229"/>
                  <a:pt x="2839445" y="-19978"/>
                  <a:pt x="2975418" y="0"/>
                </a:cubicBezTo>
                <a:cubicBezTo>
                  <a:pt x="3111391" y="19978"/>
                  <a:pt x="3296004" y="-19572"/>
                  <a:pt x="3433815" y="0"/>
                </a:cubicBezTo>
                <a:cubicBezTo>
                  <a:pt x="3571626" y="19572"/>
                  <a:pt x="3756026" y="-3996"/>
                  <a:pt x="3948726" y="0"/>
                </a:cubicBezTo>
                <a:cubicBezTo>
                  <a:pt x="4141426" y="3996"/>
                  <a:pt x="4329112" y="14106"/>
                  <a:pt x="4520152" y="0"/>
                </a:cubicBezTo>
                <a:cubicBezTo>
                  <a:pt x="4711192" y="-14106"/>
                  <a:pt x="4961692" y="2191"/>
                  <a:pt x="5148092" y="0"/>
                </a:cubicBezTo>
                <a:cubicBezTo>
                  <a:pt x="5334492" y="-2191"/>
                  <a:pt x="5547822" y="3753"/>
                  <a:pt x="5769753" y="0"/>
                </a:cubicBezTo>
                <a:cubicBezTo>
                  <a:pt x="5838379" y="8475"/>
                  <a:pt x="5894193" y="55822"/>
                  <a:pt x="5888042" y="118289"/>
                </a:cubicBezTo>
                <a:cubicBezTo>
                  <a:pt x="5897682" y="352514"/>
                  <a:pt x="5878458" y="600990"/>
                  <a:pt x="5888042" y="767630"/>
                </a:cubicBezTo>
                <a:cubicBezTo>
                  <a:pt x="5897626" y="934270"/>
                  <a:pt x="5872501" y="1307367"/>
                  <a:pt x="5888042" y="1442945"/>
                </a:cubicBezTo>
                <a:cubicBezTo>
                  <a:pt x="5903583" y="1578523"/>
                  <a:pt x="5869189" y="1918017"/>
                  <a:pt x="5888042" y="2066312"/>
                </a:cubicBezTo>
                <a:cubicBezTo>
                  <a:pt x="5906895" y="2214607"/>
                  <a:pt x="5890801" y="2457669"/>
                  <a:pt x="5888042" y="2715653"/>
                </a:cubicBezTo>
                <a:cubicBezTo>
                  <a:pt x="5888109" y="2784025"/>
                  <a:pt x="5840918" y="2828705"/>
                  <a:pt x="5769753" y="2833942"/>
                </a:cubicBezTo>
                <a:cubicBezTo>
                  <a:pt x="5548619" y="2848335"/>
                  <a:pt x="5282061" y="2826942"/>
                  <a:pt x="5141813" y="2833942"/>
                </a:cubicBezTo>
                <a:cubicBezTo>
                  <a:pt x="5001565" y="2840942"/>
                  <a:pt x="4587196" y="2863447"/>
                  <a:pt x="4400843" y="2833942"/>
                </a:cubicBezTo>
                <a:cubicBezTo>
                  <a:pt x="4214490" y="2804438"/>
                  <a:pt x="4065081" y="2811972"/>
                  <a:pt x="3772902" y="2833942"/>
                </a:cubicBezTo>
                <a:cubicBezTo>
                  <a:pt x="3480723" y="2855912"/>
                  <a:pt x="3225110" y="2839227"/>
                  <a:pt x="3031933" y="2833942"/>
                </a:cubicBezTo>
                <a:cubicBezTo>
                  <a:pt x="2838756" y="2828657"/>
                  <a:pt x="2586102" y="2806683"/>
                  <a:pt x="2460507" y="2833942"/>
                </a:cubicBezTo>
                <a:cubicBezTo>
                  <a:pt x="2334912" y="2861201"/>
                  <a:pt x="2117318" y="2818157"/>
                  <a:pt x="1945596" y="2833942"/>
                </a:cubicBezTo>
                <a:cubicBezTo>
                  <a:pt x="1773874" y="2849727"/>
                  <a:pt x="1518481" y="2809209"/>
                  <a:pt x="1317655" y="2833942"/>
                </a:cubicBezTo>
                <a:cubicBezTo>
                  <a:pt x="1116829" y="2858675"/>
                  <a:pt x="614420" y="2892239"/>
                  <a:pt x="118289" y="2833942"/>
                </a:cubicBezTo>
                <a:cubicBezTo>
                  <a:pt x="58330" y="2829527"/>
                  <a:pt x="375" y="2770061"/>
                  <a:pt x="0" y="2715653"/>
                </a:cubicBezTo>
                <a:cubicBezTo>
                  <a:pt x="4372" y="2434712"/>
                  <a:pt x="11589" y="2333996"/>
                  <a:pt x="0" y="2144233"/>
                </a:cubicBezTo>
                <a:cubicBezTo>
                  <a:pt x="-11589" y="1954470"/>
                  <a:pt x="23623" y="1690550"/>
                  <a:pt x="0" y="1468918"/>
                </a:cubicBezTo>
                <a:cubicBezTo>
                  <a:pt x="-23623" y="1247286"/>
                  <a:pt x="10280" y="1127079"/>
                  <a:pt x="0" y="871525"/>
                </a:cubicBezTo>
                <a:cubicBezTo>
                  <a:pt x="-10280" y="615971"/>
                  <a:pt x="-20684" y="386566"/>
                  <a:pt x="0" y="118289"/>
                </a:cubicBezTo>
                <a:close/>
              </a:path>
              <a:path w="5888042" h="2833942" stroke="0" extrusionOk="0">
                <a:moveTo>
                  <a:pt x="0" y="118289"/>
                </a:moveTo>
                <a:cubicBezTo>
                  <a:pt x="-4438" y="50222"/>
                  <a:pt x="47097" y="2200"/>
                  <a:pt x="118289" y="0"/>
                </a:cubicBezTo>
                <a:cubicBezTo>
                  <a:pt x="385493" y="-15712"/>
                  <a:pt x="530507" y="14896"/>
                  <a:pt x="859259" y="0"/>
                </a:cubicBezTo>
                <a:cubicBezTo>
                  <a:pt x="1188011" y="-14896"/>
                  <a:pt x="1300867" y="-22630"/>
                  <a:pt x="1430685" y="0"/>
                </a:cubicBezTo>
                <a:cubicBezTo>
                  <a:pt x="1560503" y="22630"/>
                  <a:pt x="1719227" y="5755"/>
                  <a:pt x="1945596" y="0"/>
                </a:cubicBezTo>
                <a:cubicBezTo>
                  <a:pt x="2171965" y="-5755"/>
                  <a:pt x="2419042" y="20889"/>
                  <a:pt x="2630051" y="0"/>
                </a:cubicBezTo>
                <a:cubicBezTo>
                  <a:pt x="2841061" y="-20889"/>
                  <a:pt x="2981337" y="26519"/>
                  <a:pt x="3201477" y="0"/>
                </a:cubicBezTo>
                <a:cubicBezTo>
                  <a:pt x="3421617" y="-26519"/>
                  <a:pt x="3611902" y="-13191"/>
                  <a:pt x="3942446" y="0"/>
                </a:cubicBezTo>
                <a:cubicBezTo>
                  <a:pt x="4272990" y="13191"/>
                  <a:pt x="4249826" y="17563"/>
                  <a:pt x="4457357" y="0"/>
                </a:cubicBezTo>
                <a:cubicBezTo>
                  <a:pt x="4664888" y="-17563"/>
                  <a:pt x="4998779" y="35906"/>
                  <a:pt x="5198327" y="0"/>
                </a:cubicBezTo>
                <a:cubicBezTo>
                  <a:pt x="5397875" y="-35906"/>
                  <a:pt x="5635711" y="27268"/>
                  <a:pt x="5769753" y="0"/>
                </a:cubicBezTo>
                <a:cubicBezTo>
                  <a:pt x="5821863" y="-756"/>
                  <a:pt x="5890863" y="45223"/>
                  <a:pt x="5888042" y="118289"/>
                </a:cubicBezTo>
                <a:cubicBezTo>
                  <a:pt x="5915165" y="433110"/>
                  <a:pt x="5884886" y="458587"/>
                  <a:pt x="5888042" y="793604"/>
                </a:cubicBezTo>
                <a:cubicBezTo>
                  <a:pt x="5891198" y="1128621"/>
                  <a:pt x="5893114" y="1227655"/>
                  <a:pt x="5888042" y="1494892"/>
                </a:cubicBezTo>
                <a:cubicBezTo>
                  <a:pt x="5882970" y="1762129"/>
                  <a:pt x="5904358" y="2228150"/>
                  <a:pt x="5888042" y="2715653"/>
                </a:cubicBezTo>
                <a:cubicBezTo>
                  <a:pt x="5877595" y="2782698"/>
                  <a:pt x="5832272" y="2832003"/>
                  <a:pt x="5769753" y="2833942"/>
                </a:cubicBezTo>
                <a:cubicBezTo>
                  <a:pt x="5625097" y="2842398"/>
                  <a:pt x="5271108" y="2825278"/>
                  <a:pt x="5085298" y="2833942"/>
                </a:cubicBezTo>
                <a:cubicBezTo>
                  <a:pt x="4899488" y="2842606"/>
                  <a:pt x="4661330" y="2825198"/>
                  <a:pt x="4457357" y="2833942"/>
                </a:cubicBezTo>
                <a:cubicBezTo>
                  <a:pt x="4253384" y="2842686"/>
                  <a:pt x="4180561" y="2825126"/>
                  <a:pt x="3998961" y="2833942"/>
                </a:cubicBezTo>
                <a:cubicBezTo>
                  <a:pt x="3817361" y="2842758"/>
                  <a:pt x="3739427" y="2848897"/>
                  <a:pt x="3484050" y="2833942"/>
                </a:cubicBezTo>
                <a:cubicBezTo>
                  <a:pt x="3228673" y="2818987"/>
                  <a:pt x="2990371" y="2814937"/>
                  <a:pt x="2743080" y="2833942"/>
                </a:cubicBezTo>
                <a:cubicBezTo>
                  <a:pt x="2495789" y="2852948"/>
                  <a:pt x="2328988" y="2853060"/>
                  <a:pt x="2115140" y="2833942"/>
                </a:cubicBezTo>
                <a:cubicBezTo>
                  <a:pt x="1901292" y="2814824"/>
                  <a:pt x="1781627" y="2845336"/>
                  <a:pt x="1600228" y="2833942"/>
                </a:cubicBezTo>
                <a:cubicBezTo>
                  <a:pt x="1418829" y="2822548"/>
                  <a:pt x="1157590" y="2822357"/>
                  <a:pt x="972288" y="2833942"/>
                </a:cubicBezTo>
                <a:cubicBezTo>
                  <a:pt x="786986" y="2845527"/>
                  <a:pt x="534914" y="2850551"/>
                  <a:pt x="118289" y="2833942"/>
                </a:cubicBezTo>
                <a:cubicBezTo>
                  <a:pt x="54973" y="2827752"/>
                  <a:pt x="1169" y="2782246"/>
                  <a:pt x="0" y="2715653"/>
                </a:cubicBezTo>
                <a:cubicBezTo>
                  <a:pt x="-9607" y="2449133"/>
                  <a:pt x="17811" y="2163983"/>
                  <a:pt x="0" y="2014365"/>
                </a:cubicBezTo>
                <a:cubicBezTo>
                  <a:pt x="-17811" y="1864747"/>
                  <a:pt x="28750" y="1546289"/>
                  <a:pt x="0" y="1339050"/>
                </a:cubicBezTo>
                <a:cubicBezTo>
                  <a:pt x="-28750" y="1131812"/>
                  <a:pt x="-14233" y="1013709"/>
                  <a:pt x="0" y="741656"/>
                </a:cubicBezTo>
                <a:cubicBezTo>
                  <a:pt x="14233" y="469603"/>
                  <a:pt x="-12283" y="373803"/>
                  <a:pt x="0" y="11828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D. Pedro, temendo a restauração do absolutismo, dirige-se assim aos portugueses.</a:t>
            </a:r>
          </a:p>
          <a:p>
            <a:pPr algn="just">
              <a:defRPr/>
            </a:pPr>
            <a:endParaRPr lang="pt-PT" sz="14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Não é como vosso rei que agora vos falo, pois minha abdicação está completa: é sim como pai da vossa legítima rainha D. Maria II e como seu tutor.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Uma fação desorganizadora, debaixo do pretexto de defender o trono e o altar, trabalha incessantemente no meio do desgraçado Portugal […].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É tempo de abrirdes os olhos e de vos unirdes todos para sustentar o juramento que prestastes à Carta Constitucional e aos direitos da vossa rainha. Fazendo isto, vós não só salvareis a Pátria, mas também a meu irmão.</a:t>
            </a: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Diário Fluminense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28 de julho de 1826</a:t>
            </a:r>
            <a:r>
              <a:rPr lang="pt-PT" sz="1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AD8B946-1074-46E8-ADC8-C1ECD6679A70}"/>
              </a:ext>
            </a:extLst>
          </p:cNvPr>
          <p:cNvGrpSpPr/>
          <p:nvPr/>
        </p:nvGrpSpPr>
        <p:grpSpPr>
          <a:xfrm>
            <a:off x="6634059" y="379184"/>
            <a:ext cx="2037122" cy="6478815"/>
            <a:chOff x="6634059" y="379184"/>
            <a:chExt cx="2037122" cy="6478815"/>
          </a:xfrm>
        </p:grpSpPr>
        <p:sp>
          <p:nvSpPr>
            <p:cNvPr id="11" name="Rectângulo 5">
              <a:extLst>
                <a:ext uri="{FF2B5EF4-FFF2-40B4-BE49-F238E27FC236}">
                  <a16:creationId xmlns:a16="http://schemas.microsoft.com/office/drawing/2014/main" id="{B49B1924-7355-4441-94CB-B60FA8AD96B4}"/>
                </a:ext>
              </a:extLst>
            </p:cNvPr>
            <p:cNvSpPr/>
            <p:nvPr/>
          </p:nvSpPr>
          <p:spPr>
            <a:xfrm>
              <a:off x="6634059" y="379184"/>
              <a:ext cx="1176619" cy="392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400" b="1" dirty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1828 </a:t>
              </a: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CD9ACBBB-B1ED-4648-A140-E882D908C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648008" y="738001"/>
              <a:ext cx="2023173" cy="6119998"/>
            </a:xfrm>
            <a:prstGeom prst="rect">
              <a:avLst/>
            </a:prstGeom>
          </p:spPr>
        </p:pic>
      </p:grpSp>
      <p:pic>
        <p:nvPicPr>
          <p:cNvPr id="4" name="ETHA11_PPT2_Track1">
            <a:hlinkClick r:id="" action="ppaction://media"/>
            <a:extLst>
              <a:ext uri="{FF2B5EF4-FFF2-40B4-BE49-F238E27FC236}">
                <a16:creationId xmlns:a16="http://schemas.microsoft.com/office/drawing/2014/main" id="{D14DA16F-C8EC-4CD0-B19C-D3D512169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9106" y="3279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633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7670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guerra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civil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30705"/>
            <a:ext cx="8439513" cy="1370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7 de abril de 1831, D. Pedro abdicou do trono brasileiro no filho, seguindo com D. Maria para Inglaterra e França.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1832, depois de ter assumido a regência nos Açores, liderou o “Exército Libertador” que, no dia 8 de julho, desembarcou a norte de Portugal. Era o início de uma guerra civil entre liberais e absolutistas, conflito que se estendeu até 1834.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D6CA14E-2E76-46FF-845C-E51224133117}"/>
              </a:ext>
            </a:extLst>
          </p:cNvPr>
          <p:cNvGrpSpPr/>
          <p:nvPr/>
        </p:nvGrpSpPr>
        <p:grpSpPr>
          <a:xfrm>
            <a:off x="2299213" y="2737601"/>
            <a:ext cx="5039619" cy="4120399"/>
            <a:chOff x="2052190" y="1092490"/>
            <a:chExt cx="5039619" cy="4120399"/>
          </a:xfrm>
        </p:grpSpPr>
        <p:sp>
          <p:nvSpPr>
            <p:cNvPr id="5" name="Rectângulo 7">
              <a:extLst>
                <a:ext uri="{FF2B5EF4-FFF2-40B4-BE49-F238E27FC236}">
                  <a16:creationId xmlns:a16="http://schemas.microsoft.com/office/drawing/2014/main" id="{46CA09E9-481B-434B-93B4-4E182D9B21C2}"/>
                </a:ext>
              </a:extLst>
            </p:cNvPr>
            <p:cNvSpPr/>
            <p:nvPr/>
          </p:nvSpPr>
          <p:spPr>
            <a:xfrm>
              <a:off x="2393883" y="4855699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A disputa entre D. Pedro e D. Miguel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ABD3EB57-C286-4248-AD2B-5CB3BA989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" t="12000" r="7691" b="12000"/>
            <a:stretch/>
          </p:blipFill>
          <p:spPr bwMode="auto">
            <a:xfrm>
              <a:off x="2052190" y="1092490"/>
              <a:ext cx="5039619" cy="3763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885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8B0B89D-6B75-48BF-B369-A5E361B64E0A}"/>
              </a:ext>
            </a:extLst>
          </p:cNvPr>
          <p:cNvSpPr/>
          <p:nvPr/>
        </p:nvSpPr>
        <p:spPr>
          <a:xfrm>
            <a:off x="543375" y="1723226"/>
            <a:ext cx="3312276" cy="2833942"/>
          </a:xfrm>
          <a:custGeom>
            <a:avLst/>
            <a:gdLst>
              <a:gd name="csX0" fmla="*/ 0 w 3312276"/>
              <a:gd name="csY0" fmla="*/ 118289 h 2833942"/>
              <a:gd name="csX1" fmla="*/ 118289 w 3312276"/>
              <a:gd name="csY1" fmla="*/ 0 h 2833942"/>
              <a:gd name="csX2" fmla="*/ 733429 w 3312276"/>
              <a:gd name="csY2" fmla="*/ 0 h 2833942"/>
              <a:gd name="csX3" fmla="*/ 1287054 w 3312276"/>
              <a:gd name="csY3" fmla="*/ 0 h 2833942"/>
              <a:gd name="csX4" fmla="*/ 1932951 w 3312276"/>
              <a:gd name="csY4" fmla="*/ 0 h 2833942"/>
              <a:gd name="csX5" fmla="*/ 2486576 w 3312276"/>
              <a:gd name="csY5" fmla="*/ 0 h 2833942"/>
              <a:gd name="csX6" fmla="*/ 3193987 w 3312276"/>
              <a:gd name="csY6" fmla="*/ 0 h 2833942"/>
              <a:gd name="csX7" fmla="*/ 3312276 w 3312276"/>
              <a:gd name="csY7" fmla="*/ 118289 h 2833942"/>
              <a:gd name="csX8" fmla="*/ 3312276 w 3312276"/>
              <a:gd name="csY8" fmla="*/ 793604 h 2833942"/>
              <a:gd name="csX9" fmla="*/ 3312276 w 3312276"/>
              <a:gd name="csY9" fmla="*/ 1365024 h 2833942"/>
              <a:gd name="csX10" fmla="*/ 3312276 w 3312276"/>
              <a:gd name="csY10" fmla="*/ 1962417 h 2833942"/>
              <a:gd name="csX11" fmla="*/ 3312276 w 3312276"/>
              <a:gd name="csY11" fmla="*/ 2715653 h 2833942"/>
              <a:gd name="csX12" fmla="*/ 3193987 w 3312276"/>
              <a:gd name="csY12" fmla="*/ 2833942 h 2833942"/>
              <a:gd name="csX13" fmla="*/ 2640361 w 3312276"/>
              <a:gd name="csY13" fmla="*/ 2833942 h 2833942"/>
              <a:gd name="csX14" fmla="*/ 2055979 w 3312276"/>
              <a:gd name="csY14" fmla="*/ 2833942 h 2833942"/>
              <a:gd name="csX15" fmla="*/ 1440839 w 3312276"/>
              <a:gd name="csY15" fmla="*/ 2833942 h 2833942"/>
              <a:gd name="csX16" fmla="*/ 887213 w 3312276"/>
              <a:gd name="csY16" fmla="*/ 2833942 h 2833942"/>
              <a:gd name="csX17" fmla="*/ 118289 w 3312276"/>
              <a:gd name="csY17" fmla="*/ 2833942 h 2833942"/>
              <a:gd name="csX18" fmla="*/ 0 w 3312276"/>
              <a:gd name="csY18" fmla="*/ 2715653 h 2833942"/>
              <a:gd name="csX19" fmla="*/ 0 w 3312276"/>
              <a:gd name="csY19" fmla="*/ 2144233 h 2833942"/>
              <a:gd name="csX20" fmla="*/ 0 w 3312276"/>
              <a:gd name="csY20" fmla="*/ 1520866 h 2833942"/>
              <a:gd name="csX21" fmla="*/ 0 w 3312276"/>
              <a:gd name="csY21" fmla="*/ 845551 h 2833942"/>
              <a:gd name="csX22" fmla="*/ 0 w 3312276"/>
              <a:gd name="csY22" fmla="*/ 118289 h 28339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</a:cxnLst>
            <a:rect l="l" t="t" r="r" b="b"/>
            <a:pathLst>
              <a:path w="3312276" h="2833942" fill="none" extrusionOk="0">
                <a:moveTo>
                  <a:pt x="0" y="118289"/>
                </a:moveTo>
                <a:cubicBezTo>
                  <a:pt x="-8231" y="52494"/>
                  <a:pt x="61307" y="7186"/>
                  <a:pt x="118289" y="0"/>
                </a:cubicBezTo>
                <a:cubicBezTo>
                  <a:pt x="403627" y="-14654"/>
                  <a:pt x="524506" y="-26227"/>
                  <a:pt x="733429" y="0"/>
                </a:cubicBezTo>
                <a:cubicBezTo>
                  <a:pt x="942352" y="26227"/>
                  <a:pt x="1023981" y="-637"/>
                  <a:pt x="1287054" y="0"/>
                </a:cubicBezTo>
                <a:cubicBezTo>
                  <a:pt x="1550127" y="637"/>
                  <a:pt x="1677662" y="1649"/>
                  <a:pt x="1932951" y="0"/>
                </a:cubicBezTo>
                <a:cubicBezTo>
                  <a:pt x="2188240" y="-1649"/>
                  <a:pt x="2307101" y="26999"/>
                  <a:pt x="2486576" y="0"/>
                </a:cubicBezTo>
                <a:cubicBezTo>
                  <a:pt x="2666051" y="-26999"/>
                  <a:pt x="2882441" y="12967"/>
                  <a:pt x="3193987" y="0"/>
                </a:cubicBezTo>
                <a:cubicBezTo>
                  <a:pt x="3251969" y="7437"/>
                  <a:pt x="3310258" y="57278"/>
                  <a:pt x="3312276" y="118289"/>
                </a:cubicBezTo>
                <a:cubicBezTo>
                  <a:pt x="3293307" y="323145"/>
                  <a:pt x="3328537" y="597116"/>
                  <a:pt x="3312276" y="793604"/>
                </a:cubicBezTo>
                <a:cubicBezTo>
                  <a:pt x="3296015" y="990093"/>
                  <a:pt x="3335900" y="1118780"/>
                  <a:pt x="3312276" y="1365024"/>
                </a:cubicBezTo>
                <a:cubicBezTo>
                  <a:pt x="3288652" y="1611268"/>
                  <a:pt x="3299526" y="1825936"/>
                  <a:pt x="3312276" y="1962417"/>
                </a:cubicBezTo>
                <a:cubicBezTo>
                  <a:pt x="3325026" y="2098898"/>
                  <a:pt x="3297644" y="2503832"/>
                  <a:pt x="3312276" y="2715653"/>
                </a:cubicBezTo>
                <a:cubicBezTo>
                  <a:pt x="3323816" y="2777928"/>
                  <a:pt x="3258881" y="2836954"/>
                  <a:pt x="3193987" y="2833942"/>
                </a:cubicBezTo>
                <a:cubicBezTo>
                  <a:pt x="2989254" y="2859366"/>
                  <a:pt x="2896354" y="2816263"/>
                  <a:pt x="2640361" y="2833942"/>
                </a:cubicBezTo>
                <a:cubicBezTo>
                  <a:pt x="2384368" y="2851621"/>
                  <a:pt x="2322299" y="2861403"/>
                  <a:pt x="2055979" y="2833942"/>
                </a:cubicBezTo>
                <a:cubicBezTo>
                  <a:pt x="1789659" y="2806481"/>
                  <a:pt x="1570870" y="2860833"/>
                  <a:pt x="1440839" y="2833942"/>
                </a:cubicBezTo>
                <a:cubicBezTo>
                  <a:pt x="1310808" y="2807051"/>
                  <a:pt x="1107102" y="2822103"/>
                  <a:pt x="887213" y="2833942"/>
                </a:cubicBezTo>
                <a:cubicBezTo>
                  <a:pt x="667324" y="2845781"/>
                  <a:pt x="332444" y="2831383"/>
                  <a:pt x="118289" y="2833942"/>
                </a:cubicBezTo>
                <a:cubicBezTo>
                  <a:pt x="49251" y="2827317"/>
                  <a:pt x="-10798" y="2786000"/>
                  <a:pt x="0" y="2715653"/>
                </a:cubicBezTo>
                <a:cubicBezTo>
                  <a:pt x="3005" y="2477073"/>
                  <a:pt x="17402" y="2337138"/>
                  <a:pt x="0" y="2144233"/>
                </a:cubicBezTo>
                <a:cubicBezTo>
                  <a:pt x="-17402" y="1951328"/>
                  <a:pt x="18853" y="1669161"/>
                  <a:pt x="0" y="1520866"/>
                </a:cubicBezTo>
                <a:cubicBezTo>
                  <a:pt x="-18853" y="1372571"/>
                  <a:pt x="12195" y="1032100"/>
                  <a:pt x="0" y="845551"/>
                </a:cubicBezTo>
                <a:cubicBezTo>
                  <a:pt x="-12195" y="659002"/>
                  <a:pt x="-32385" y="424100"/>
                  <a:pt x="0" y="118289"/>
                </a:cubicBezTo>
                <a:close/>
              </a:path>
              <a:path w="3312276" h="2833942" stroke="0" extrusionOk="0">
                <a:moveTo>
                  <a:pt x="0" y="118289"/>
                </a:moveTo>
                <a:cubicBezTo>
                  <a:pt x="-4438" y="50222"/>
                  <a:pt x="47097" y="2200"/>
                  <a:pt x="118289" y="0"/>
                </a:cubicBezTo>
                <a:cubicBezTo>
                  <a:pt x="392118" y="-14371"/>
                  <a:pt x="616747" y="25204"/>
                  <a:pt x="794943" y="0"/>
                </a:cubicBezTo>
                <a:cubicBezTo>
                  <a:pt x="973139" y="-25204"/>
                  <a:pt x="1236277" y="4543"/>
                  <a:pt x="1379325" y="0"/>
                </a:cubicBezTo>
                <a:cubicBezTo>
                  <a:pt x="1522373" y="-4543"/>
                  <a:pt x="1716268" y="-17431"/>
                  <a:pt x="1932951" y="0"/>
                </a:cubicBezTo>
                <a:cubicBezTo>
                  <a:pt x="2149634" y="17431"/>
                  <a:pt x="2283337" y="-14057"/>
                  <a:pt x="2578847" y="0"/>
                </a:cubicBezTo>
                <a:cubicBezTo>
                  <a:pt x="2874357" y="14057"/>
                  <a:pt x="3035999" y="20052"/>
                  <a:pt x="3193987" y="0"/>
                </a:cubicBezTo>
                <a:cubicBezTo>
                  <a:pt x="3261874" y="-4163"/>
                  <a:pt x="3308974" y="55862"/>
                  <a:pt x="3312276" y="118289"/>
                </a:cubicBezTo>
                <a:cubicBezTo>
                  <a:pt x="3299130" y="260919"/>
                  <a:pt x="3314349" y="522427"/>
                  <a:pt x="3312276" y="767630"/>
                </a:cubicBezTo>
                <a:cubicBezTo>
                  <a:pt x="3310203" y="1012833"/>
                  <a:pt x="3331842" y="1069238"/>
                  <a:pt x="3312276" y="1339050"/>
                </a:cubicBezTo>
                <a:cubicBezTo>
                  <a:pt x="3292710" y="1608862"/>
                  <a:pt x="3338776" y="1794216"/>
                  <a:pt x="3312276" y="1988391"/>
                </a:cubicBezTo>
                <a:cubicBezTo>
                  <a:pt x="3285776" y="2182566"/>
                  <a:pt x="3279693" y="2475069"/>
                  <a:pt x="3312276" y="2715653"/>
                </a:cubicBezTo>
                <a:cubicBezTo>
                  <a:pt x="3318795" y="2774540"/>
                  <a:pt x="3272729" y="2825293"/>
                  <a:pt x="3193987" y="2833942"/>
                </a:cubicBezTo>
                <a:cubicBezTo>
                  <a:pt x="2976081" y="2847786"/>
                  <a:pt x="2808644" y="2850028"/>
                  <a:pt x="2578847" y="2833942"/>
                </a:cubicBezTo>
                <a:cubicBezTo>
                  <a:pt x="2349050" y="2817856"/>
                  <a:pt x="2199332" y="2810665"/>
                  <a:pt x="2025222" y="2833942"/>
                </a:cubicBezTo>
                <a:cubicBezTo>
                  <a:pt x="1851113" y="2857219"/>
                  <a:pt x="1602760" y="2814862"/>
                  <a:pt x="1410082" y="2833942"/>
                </a:cubicBezTo>
                <a:cubicBezTo>
                  <a:pt x="1217404" y="2853022"/>
                  <a:pt x="889792" y="2841641"/>
                  <a:pt x="733429" y="2833942"/>
                </a:cubicBezTo>
                <a:cubicBezTo>
                  <a:pt x="577066" y="2826243"/>
                  <a:pt x="353522" y="2838087"/>
                  <a:pt x="118289" y="2833942"/>
                </a:cubicBezTo>
                <a:cubicBezTo>
                  <a:pt x="51798" y="2836019"/>
                  <a:pt x="5710" y="2785225"/>
                  <a:pt x="0" y="2715653"/>
                </a:cubicBezTo>
                <a:cubicBezTo>
                  <a:pt x="-19321" y="2428319"/>
                  <a:pt x="23362" y="2346232"/>
                  <a:pt x="0" y="2118259"/>
                </a:cubicBezTo>
                <a:cubicBezTo>
                  <a:pt x="-23362" y="1890286"/>
                  <a:pt x="6506" y="1731906"/>
                  <a:pt x="0" y="1468918"/>
                </a:cubicBezTo>
                <a:cubicBezTo>
                  <a:pt x="-6506" y="1205930"/>
                  <a:pt x="8185" y="993276"/>
                  <a:pt x="0" y="871525"/>
                </a:cubicBezTo>
                <a:cubicBezTo>
                  <a:pt x="-8185" y="749774"/>
                  <a:pt x="-8382" y="288423"/>
                  <a:pt x="0" y="118289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Sempre franco e fiel aos meus juramentos e obedecendo à voz da minha consciência […] julgo também do meu consciencioso dever participar-vos que o mesmo estado de moléstia que ontem me ditou aquelas revoluções me inibe de tomar conhecimento dos negócios públicos […].  Eu faço os mais ardentes votos ao céu pela felicidade pública. </a:t>
            </a:r>
          </a:p>
          <a:p>
            <a:pPr algn="r">
              <a:defRPr/>
            </a:pPr>
            <a:endParaRPr lang="pt-PT" sz="14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D. Pedro, Palácio de Queluz, 18 de setembro de 1834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546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Rainha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15 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7" y="5832140"/>
            <a:ext cx="8324961" cy="68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vitória dos liberais chegou a 26 de maio de 1834, com a assinatura da Convenção de Évora Monte. D. Miguel partiu, definitivamente, para o exílio. Doente, D. Pedro acabaria por renunciar à regência. Com 15 anos, D. Maria II era, finalmente, rainha de todo o Portugal. </a:t>
            </a:r>
          </a:p>
        </p:txBody>
      </p:sp>
      <p:sp>
        <p:nvSpPr>
          <p:cNvPr id="11" name="Rectângulo 5">
            <a:extLst>
              <a:ext uri="{FF2B5EF4-FFF2-40B4-BE49-F238E27FC236}">
                <a16:creationId xmlns:a16="http://schemas.microsoft.com/office/drawing/2014/main" id="{A7481404-E1BB-47D8-8E0F-5E75C13659A8}"/>
              </a:ext>
            </a:extLst>
          </p:cNvPr>
          <p:cNvSpPr/>
          <p:nvPr/>
        </p:nvSpPr>
        <p:spPr>
          <a:xfrm>
            <a:off x="406431" y="5844000"/>
            <a:ext cx="8324961" cy="666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Poucos dias depois da sua subida ao trono, foi logo confrontada com a primeira provação do seu reinado. A 24 de setembro, D. Pedro morria de tuberculose, no mesmo quarto do Palácio de Queluz onde nascera.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0300FAB-A73B-41B6-B7E2-C1150A2A333C}"/>
              </a:ext>
            </a:extLst>
          </p:cNvPr>
          <p:cNvGrpSpPr/>
          <p:nvPr/>
        </p:nvGrpSpPr>
        <p:grpSpPr>
          <a:xfrm>
            <a:off x="2760606" y="1336290"/>
            <a:ext cx="4705409" cy="4320000"/>
            <a:chOff x="2760606" y="1443826"/>
            <a:chExt cx="4705409" cy="432000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83132107-0FCB-49EC-ACD8-16609F4C49E5}"/>
                </a:ext>
              </a:extLst>
            </p:cNvPr>
            <p:cNvSpPr/>
            <p:nvPr/>
          </p:nvSpPr>
          <p:spPr>
            <a:xfrm>
              <a:off x="2760606" y="5300990"/>
              <a:ext cx="1808306" cy="357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D. Maria II</a:t>
              </a:r>
              <a:endParaRPr lang="pt-PT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Imagem 2" descr="Uma imagem com interior&#10;&#10;Descrição gerada automaticamente">
              <a:extLst>
                <a:ext uri="{FF2B5EF4-FFF2-40B4-BE49-F238E27FC236}">
                  <a16:creationId xmlns:a16="http://schemas.microsoft.com/office/drawing/2014/main" id="{734B1602-72E3-48C3-99E1-E24A7E0E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3038" y="1443826"/>
              <a:ext cx="3382977" cy="4320000"/>
            </a:xfrm>
            <a:prstGeom prst="rect">
              <a:avLst/>
            </a:prstGeom>
          </p:spPr>
        </p:pic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8E47B50-4A37-4922-B8FF-210781470CD1}"/>
              </a:ext>
            </a:extLst>
          </p:cNvPr>
          <p:cNvGrpSpPr/>
          <p:nvPr/>
        </p:nvGrpSpPr>
        <p:grpSpPr>
          <a:xfrm>
            <a:off x="1677985" y="1375960"/>
            <a:ext cx="4822460" cy="4519356"/>
            <a:chOff x="2157682" y="1312784"/>
            <a:chExt cx="4822460" cy="4519356"/>
          </a:xfrm>
        </p:grpSpPr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531B065F-1B91-458A-A984-F5F4AD011627}"/>
                </a:ext>
              </a:extLst>
            </p:cNvPr>
            <p:cNvSpPr/>
            <p:nvPr/>
          </p:nvSpPr>
          <p:spPr>
            <a:xfrm>
              <a:off x="2497733" y="5474950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D. Pedro no leito de morte</a:t>
              </a:r>
              <a:endParaRPr lang="pt-PT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Imagem 12" descr="Uma imagem com pessoa, interior&#10;&#10;Descrição gerada automaticamente">
              <a:extLst>
                <a:ext uri="{FF2B5EF4-FFF2-40B4-BE49-F238E27FC236}">
                  <a16:creationId xmlns:a16="http://schemas.microsoft.com/office/drawing/2014/main" id="{09685AE3-7B95-4FB0-B455-7BC88A3BD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7682" y="1312784"/>
              <a:ext cx="4822460" cy="4201568"/>
            </a:xfrm>
            <a:prstGeom prst="rect">
              <a:avLst/>
            </a:prstGeom>
          </p:spPr>
        </p:pic>
      </p:grpSp>
      <p:pic>
        <p:nvPicPr>
          <p:cNvPr id="5" name="ETHA11_PPT3_Track7">
            <a:hlinkClick r:id="" action="ppaction://media"/>
            <a:extLst>
              <a:ext uri="{FF2B5EF4-FFF2-40B4-BE49-F238E27FC236}">
                <a16:creationId xmlns:a16="http://schemas.microsoft.com/office/drawing/2014/main" id="{3F209414-3357-471F-ABA6-7799B99EA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0288" y="4888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8" grpId="0"/>
      <p:bldP spid="10" grpId="0"/>
      <p:bldP spid="10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7051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Entre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vintistas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63224"/>
            <a:ext cx="8324961" cy="1087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Os liberais vitoriosos não deram tréguas à jovem rainha. Logo em 1836, ano do seu casamento com D. Fernando, a Revolução de Setembro repôs a Constituição de 1822. A rainha ainda tentou travar o movimento, mas sem sucesso. Em 1838, uma nova Constituição procurou fazer a ponte entre vintistas e cartistas. 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4C9E537-F3A9-4EC8-BEB6-B278432CD66A}"/>
              </a:ext>
            </a:extLst>
          </p:cNvPr>
          <p:cNvGrpSpPr/>
          <p:nvPr/>
        </p:nvGrpSpPr>
        <p:grpSpPr>
          <a:xfrm>
            <a:off x="6033175" y="2558298"/>
            <a:ext cx="2701305" cy="3351862"/>
            <a:chOff x="5926238" y="1354446"/>
            <a:chExt cx="2701305" cy="335186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B1F708D7-DCB7-46D3-9B7A-F4729B3665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9F3F3"/>
                </a:clrFrom>
                <a:clrTo>
                  <a:srgbClr val="F9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73" t="6241" r="1"/>
            <a:stretch/>
          </p:blipFill>
          <p:spPr bwMode="auto">
            <a:xfrm>
              <a:off x="5926238" y="1354446"/>
              <a:ext cx="2701305" cy="31345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ângulo 7">
              <a:extLst>
                <a:ext uri="{FF2B5EF4-FFF2-40B4-BE49-F238E27FC236}">
                  <a16:creationId xmlns:a16="http://schemas.microsoft.com/office/drawing/2014/main" id="{6EFB60CA-2212-4E82-BFB9-1F0B288E696B}"/>
                </a:ext>
              </a:extLst>
            </p:cNvPr>
            <p:cNvSpPr/>
            <p:nvPr/>
          </p:nvSpPr>
          <p:spPr>
            <a:xfrm>
              <a:off x="6292646" y="4349118"/>
              <a:ext cx="2159214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Visconde Sá da Bandeira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F8F2ED5E-FF4B-4441-A6FA-7ECD5DAFAA8F}"/>
              </a:ext>
            </a:extLst>
          </p:cNvPr>
          <p:cNvSpPr/>
          <p:nvPr/>
        </p:nvSpPr>
        <p:spPr>
          <a:xfrm>
            <a:off x="409517" y="2527876"/>
            <a:ext cx="5623658" cy="3702769"/>
          </a:xfrm>
          <a:custGeom>
            <a:avLst/>
            <a:gdLst>
              <a:gd name="csX0" fmla="*/ 0 w 5623658"/>
              <a:gd name="csY0" fmla="*/ 154554 h 3702769"/>
              <a:gd name="csX1" fmla="*/ 154554 w 5623658"/>
              <a:gd name="csY1" fmla="*/ 0 h 3702769"/>
              <a:gd name="csX2" fmla="*/ 765727 w 5623658"/>
              <a:gd name="csY2" fmla="*/ 0 h 3702769"/>
              <a:gd name="csX3" fmla="*/ 1323755 w 5623658"/>
              <a:gd name="csY3" fmla="*/ 0 h 3702769"/>
              <a:gd name="csX4" fmla="*/ 2041219 w 5623658"/>
              <a:gd name="csY4" fmla="*/ 0 h 3702769"/>
              <a:gd name="csX5" fmla="*/ 2599247 w 5623658"/>
              <a:gd name="csY5" fmla="*/ 0 h 3702769"/>
              <a:gd name="csX6" fmla="*/ 3104129 w 5623658"/>
              <a:gd name="csY6" fmla="*/ 0 h 3702769"/>
              <a:gd name="csX7" fmla="*/ 3662157 w 5623658"/>
              <a:gd name="csY7" fmla="*/ 0 h 3702769"/>
              <a:gd name="csX8" fmla="*/ 4273330 w 5623658"/>
              <a:gd name="csY8" fmla="*/ 0 h 3702769"/>
              <a:gd name="csX9" fmla="*/ 5469104 w 5623658"/>
              <a:gd name="csY9" fmla="*/ 0 h 3702769"/>
              <a:gd name="csX10" fmla="*/ 5623658 w 5623658"/>
              <a:gd name="csY10" fmla="*/ 154554 h 3702769"/>
              <a:gd name="csX11" fmla="*/ 5623658 w 5623658"/>
              <a:gd name="csY11" fmla="*/ 901159 h 3702769"/>
              <a:gd name="csX12" fmla="*/ 5623658 w 5623658"/>
              <a:gd name="csY12" fmla="*/ 1647765 h 3702769"/>
              <a:gd name="csX13" fmla="*/ 5623658 w 5623658"/>
              <a:gd name="csY13" fmla="*/ 2360434 h 3702769"/>
              <a:gd name="csX14" fmla="*/ 5623658 w 5623658"/>
              <a:gd name="csY14" fmla="*/ 3548215 h 3702769"/>
              <a:gd name="csX15" fmla="*/ 5469104 w 5623658"/>
              <a:gd name="csY15" fmla="*/ 3702769 h 3702769"/>
              <a:gd name="csX16" fmla="*/ 4857931 w 5623658"/>
              <a:gd name="csY16" fmla="*/ 3702769 h 3702769"/>
              <a:gd name="csX17" fmla="*/ 4353049 w 5623658"/>
              <a:gd name="csY17" fmla="*/ 3702769 h 3702769"/>
              <a:gd name="csX18" fmla="*/ 3582439 w 5623658"/>
              <a:gd name="csY18" fmla="*/ 3702769 h 3702769"/>
              <a:gd name="csX19" fmla="*/ 2918120 w 5623658"/>
              <a:gd name="csY19" fmla="*/ 3702769 h 3702769"/>
              <a:gd name="csX20" fmla="*/ 2147510 w 5623658"/>
              <a:gd name="csY20" fmla="*/ 3702769 h 3702769"/>
              <a:gd name="csX21" fmla="*/ 1536337 w 5623658"/>
              <a:gd name="csY21" fmla="*/ 3702769 h 3702769"/>
              <a:gd name="csX22" fmla="*/ 978309 w 5623658"/>
              <a:gd name="csY22" fmla="*/ 3702769 h 3702769"/>
              <a:gd name="csX23" fmla="*/ 154554 w 5623658"/>
              <a:gd name="csY23" fmla="*/ 3702769 h 3702769"/>
              <a:gd name="csX24" fmla="*/ 0 w 5623658"/>
              <a:gd name="csY24" fmla="*/ 3548215 h 3702769"/>
              <a:gd name="csX25" fmla="*/ 0 w 5623658"/>
              <a:gd name="csY25" fmla="*/ 2869483 h 3702769"/>
              <a:gd name="csX26" fmla="*/ 0 w 5623658"/>
              <a:gd name="csY26" fmla="*/ 2122877 h 3702769"/>
              <a:gd name="csX27" fmla="*/ 0 w 5623658"/>
              <a:gd name="csY27" fmla="*/ 1410209 h 3702769"/>
              <a:gd name="csX28" fmla="*/ 0 w 5623658"/>
              <a:gd name="csY28" fmla="*/ 799350 h 3702769"/>
              <a:gd name="csX29" fmla="*/ 0 w 5623658"/>
              <a:gd name="csY29" fmla="*/ 154554 h 37027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5623658" h="3702769" fill="none" extrusionOk="0">
                <a:moveTo>
                  <a:pt x="0" y="154554"/>
                </a:moveTo>
                <a:cubicBezTo>
                  <a:pt x="2071" y="65600"/>
                  <a:pt x="58343" y="-4161"/>
                  <a:pt x="154554" y="0"/>
                </a:cubicBezTo>
                <a:cubicBezTo>
                  <a:pt x="290956" y="9645"/>
                  <a:pt x="635464" y="-25870"/>
                  <a:pt x="765727" y="0"/>
                </a:cubicBezTo>
                <a:cubicBezTo>
                  <a:pt x="895990" y="25870"/>
                  <a:pt x="1086259" y="-8896"/>
                  <a:pt x="1323755" y="0"/>
                </a:cubicBezTo>
                <a:cubicBezTo>
                  <a:pt x="1561251" y="8896"/>
                  <a:pt x="1684445" y="18158"/>
                  <a:pt x="2041219" y="0"/>
                </a:cubicBezTo>
                <a:cubicBezTo>
                  <a:pt x="2397993" y="-18158"/>
                  <a:pt x="2464913" y="-16144"/>
                  <a:pt x="2599247" y="0"/>
                </a:cubicBezTo>
                <a:cubicBezTo>
                  <a:pt x="2733581" y="16144"/>
                  <a:pt x="2904479" y="-24595"/>
                  <a:pt x="3104129" y="0"/>
                </a:cubicBezTo>
                <a:cubicBezTo>
                  <a:pt x="3303779" y="24595"/>
                  <a:pt x="3473276" y="-7264"/>
                  <a:pt x="3662157" y="0"/>
                </a:cubicBezTo>
                <a:cubicBezTo>
                  <a:pt x="3851038" y="7264"/>
                  <a:pt x="3996268" y="22855"/>
                  <a:pt x="4273330" y="0"/>
                </a:cubicBezTo>
                <a:cubicBezTo>
                  <a:pt x="4550392" y="-22855"/>
                  <a:pt x="4949002" y="44718"/>
                  <a:pt x="5469104" y="0"/>
                </a:cubicBezTo>
                <a:cubicBezTo>
                  <a:pt x="5549660" y="4767"/>
                  <a:pt x="5626053" y="69734"/>
                  <a:pt x="5623658" y="154554"/>
                </a:cubicBezTo>
                <a:cubicBezTo>
                  <a:pt x="5620127" y="455674"/>
                  <a:pt x="5632838" y="553997"/>
                  <a:pt x="5623658" y="901159"/>
                </a:cubicBezTo>
                <a:cubicBezTo>
                  <a:pt x="5614478" y="1248321"/>
                  <a:pt x="5622299" y="1423230"/>
                  <a:pt x="5623658" y="1647765"/>
                </a:cubicBezTo>
                <a:cubicBezTo>
                  <a:pt x="5625017" y="1872300"/>
                  <a:pt x="5624641" y="2023761"/>
                  <a:pt x="5623658" y="2360434"/>
                </a:cubicBezTo>
                <a:cubicBezTo>
                  <a:pt x="5622675" y="2697107"/>
                  <a:pt x="5619808" y="3194676"/>
                  <a:pt x="5623658" y="3548215"/>
                </a:cubicBezTo>
                <a:cubicBezTo>
                  <a:pt x="5631658" y="3634944"/>
                  <a:pt x="5550138" y="3704351"/>
                  <a:pt x="5469104" y="3702769"/>
                </a:cubicBezTo>
                <a:cubicBezTo>
                  <a:pt x="5181988" y="3724045"/>
                  <a:pt x="5050228" y="3714996"/>
                  <a:pt x="4857931" y="3702769"/>
                </a:cubicBezTo>
                <a:cubicBezTo>
                  <a:pt x="4665634" y="3690542"/>
                  <a:pt x="4532669" y="3684598"/>
                  <a:pt x="4353049" y="3702769"/>
                </a:cubicBezTo>
                <a:cubicBezTo>
                  <a:pt x="4173429" y="3720940"/>
                  <a:pt x="3864552" y="3726865"/>
                  <a:pt x="3582439" y="3702769"/>
                </a:cubicBezTo>
                <a:cubicBezTo>
                  <a:pt x="3300326" y="3678674"/>
                  <a:pt x="3062335" y="3718422"/>
                  <a:pt x="2918120" y="3702769"/>
                </a:cubicBezTo>
                <a:cubicBezTo>
                  <a:pt x="2773905" y="3687116"/>
                  <a:pt x="2493300" y="3691760"/>
                  <a:pt x="2147510" y="3702769"/>
                </a:cubicBezTo>
                <a:cubicBezTo>
                  <a:pt x="1801720" y="3713779"/>
                  <a:pt x="1707009" y="3682233"/>
                  <a:pt x="1536337" y="3702769"/>
                </a:cubicBezTo>
                <a:cubicBezTo>
                  <a:pt x="1365665" y="3723305"/>
                  <a:pt x="1204955" y="3692319"/>
                  <a:pt x="978309" y="3702769"/>
                </a:cubicBezTo>
                <a:cubicBezTo>
                  <a:pt x="751663" y="3713219"/>
                  <a:pt x="494435" y="3707884"/>
                  <a:pt x="154554" y="3702769"/>
                </a:cubicBezTo>
                <a:cubicBezTo>
                  <a:pt x="62192" y="3705226"/>
                  <a:pt x="-142" y="3626476"/>
                  <a:pt x="0" y="3548215"/>
                </a:cubicBezTo>
                <a:cubicBezTo>
                  <a:pt x="-3382" y="3290386"/>
                  <a:pt x="15131" y="3155999"/>
                  <a:pt x="0" y="2869483"/>
                </a:cubicBezTo>
                <a:cubicBezTo>
                  <a:pt x="-15131" y="2582967"/>
                  <a:pt x="-5425" y="2404757"/>
                  <a:pt x="0" y="2122877"/>
                </a:cubicBezTo>
                <a:cubicBezTo>
                  <a:pt x="5425" y="1840997"/>
                  <a:pt x="-31065" y="1666407"/>
                  <a:pt x="0" y="1410209"/>
                </a:cubicBezTo>
                <a:cubicBezTo>
                  <a:pt x="31065" y="1154011"/>
                  <a:pt x="10603" y="1049590"/>
                  <a:pt x="0" y="799350"/>
                </a:cubicBezTo>
                <a:cubicBezTo>
                  <a:pt x="-10603" y="549110"/>
                  <a:pt x="-23748" y="408819"/>
                  <a:pt x="0" y="154554"/>
                </a:cubicBezTo>
                <a:close/>
              </a:path>
              <a:path w="5623658" h="3702769" stroke="0" extrusionOk="0">
                <a:moveTo>
                  <a:pt x="0" y="154554"/>
                </a:moveTo>
                <a:cubicBezTo>
                  <a:pt x="-9617" y="63264"/>
                  <a:pt x="59544" y="3623"/>
                  <a:pt x="154554" y="0"/>
                </a:cubicBezTo>
                <a:cubicBezTo>
                  <a:pt x="477462" y="19317"/>
                  <a:pt x="622028" y="36793"/>
                  <a:pt x="925164" y="0"/>
                </a:cubicBezTo>
                <a:cubicBezTo>
                  <a:pt x="1228300" y="-36793"/>
                  <a:pt x="1412228" y="-21499"/>
                  <a:pt x="1536337" y="0"/>
                </a:cubicBezTo>
                <a:cubicBezTo>
                  <a:pt x="1660446" y="21499"/>
                  <a:pt x="1958372" y="-14639"/>
                  <a:pt x="2094365" y="0"/>
                </a:cubicBezTo>
                <a:cubicBezTo>
                  <a:pt x="2230358" y="14639"/>
                  <a:pt x="2632748" y="12616"/>
                  <a:pt x="2811829" y="0"/>
                </a:cubicBezTo>
                <a:cubicBezTo>
                  <a:pt x="2990910" y="-12616"/>
                  <a:pt x="3260205" y="3346"/>
                  <a:pt x="3423002" y="0"/>
                </a:cubicBezTo>
                <a:cubicBezTo>
                  <a:pt x="3585799" y="-3346"/>
                  <a:pt x="3889454" y="36019"/>
                  <a:pt x="4193612" y="0"/>
                </a:cubicBezTo>
                <a:cubicBezTo>
                  <a:pt x="4497770" y="-36019"/>
                  <a:pt x="4585970" y="-22156"/>
                  <a:pt x="4751640" y="0"/>
                </a:cubicBezTo>
                <a:cubicBezTo>
                  <a:pt x="4917310" y="22156"/>
                  <a:pt x="5134820" y="18599"/>
                  <a:pt x="5469104" y="0"/>
                </a:cubicBezTo>
                <a:cubicBezTo>
                  <a:pt x="5567682" y="3179"/>
                  <a:pt x="5607589" y="66597"/>
                  <a:pt x="5623658" y="154554"/>
                </a:cubicBezTo>
                <a:cubicBezTo>
                  <a:pt x="5610547" y="393579"/>
                  <a:pt x="5644190" y="553053"/>
                  <a:pt x="5623658" y="833286"/>
                </a:cubicBezTo>
                <a:cubicBezTo>
                  <a:pt x="5603126" y="1113519"/>
                  <a:pt x="5591562" y="1205549"/>
                  <a:pt x="5623658" y="1478082"/>
                </a:cubicBezTo>
                <a:cubicBezTo>
                  <a:pt x="5655754" y="1750615"/>
                  <a:pt x="5597924" y="1924365"/>
                  <a:pt x="5623658" y="2224687"/>
                </a:cubicBezTo>
                <a:cubicBezTo>
                  <a:pt x="5649392" y="2525010"/>
                  <a:pt x="5616426" y="2611226"/>
                  <a:pt x="5623658" y="2971293"/>
                </a:cubicBezTo>
                <a:cubicBezTo>
                  <a:pt x="5630890" y="3331360"/>
                  <a:pt x="5635879" y="3271638"/>
                  <a:pt x="5623658" y="3548215"/>
                </a:cubicBezTo>
                <a:cubicBezTo>
                  <a:pt x="5617526" y="3627796"/>
                  <a:pt x="5545340" y="3689133"/>
                  <a:pt x="5469104" y="3702769"/>
                </a:cubicBezTo>
                <a:cubicBezTo>
                  <a:pt x="5199598" y="3734871"/>
                  <a:pt x="4919786" y="3716295"/>
                  <a:pt x="4751640" y="3702769"/>
                </a:cubicBezTo>
                <a:cubicBezTo>
                  <a:pt x="4583494" y="3689243"/>
                  <a:pt x="4483961" y="3704571"/>
                  <a:pt x="4246758" y="3702769"/>
                </a:cubicBezTo>
                <a:cubicBezTo>
                  <a:pt x="4009555" y="3700967"/>
                  <a:pt x="3896539" y="3706507"/>
                  <a:pt x="3688730" y="3702769"/>
                </a:cubicBezTo>
                <a:cubicBezTo>
                  <a:pt x="3480921" y="3699031"/>
                  <a:pt x="3086515" y="3679480"/>
                  <a:pt x="2918120" y="3702769"/>
                </a:cubicBezTo>
                <a:cubicBezTo>
                  <a:pt x="2749725" y="3726059"/>
                  <a:pt x="2575788" y="3692774"/>
                  <a:pt x="2253801" y="3702769"/>
                </a:cubicBezTo>
                <a:cubicBezTo>
                  <a:pt x="1931814" y="3712764"/>
                  <a:pt x="1907244" y="3723977"/>
                  <a:pt x="1695774" y="3702769"/>
                </a:cubicBezTo>
                <a:cubicBezTo>
                  <a:pt x="1484304" y="3681561"/>
                  <a:pt x="1308278" y="3675602"/>
                  <a:pt x="1031455" y="3702769"/>
                </a:cubicBezTo>
                <a:cubicBezTo>
                  <a:pt x="754632" y="3729936"/>
                  <a:pt x="482560" y="3680689"/>
                  <a:pt x="154554" y="3702769"/>
                </a:cubicBezTo>
                <a:cubicBezTo>
                  <a:pt x="75257" y="3684127"/>
                  <a:pt x="4875" y="3638844"/>
                  <a:pt x="0" y="3548215"/>
                </a:cubicBezTo>
                <a:cubicBezTo>
                  <a:pt x="-11038" y="3250354"/>
                  <a:pt x="-33684" y="3070081"/>
                  <a:pt x="0" y="2801610"/>
                </a:cubicBezTo>
                <a:cubicBezTo>
                  <a:pt x="33684" y="2533139"/>
                  <a:pt x="-20171" y="2393107"/>
                  <a:pt x="0" y="2088941"/>
                </a:cubicBezTo>
                <a:cubicBezTo>
                  <a:pt x="20171" y="1784775"/>
                  <a:pt x="-19692" y="1614394"/>
                  <a:pt x="0" y="1478082"/>
                </a:cubicBezTo>
                <a:cubicBezTo>
                  <a:pt x="19692" y="1341770"/>
                  <a:pt x="17796" y="995218"/>
                  <a:pt x="0" y="765413"/>
                </a:cubicBezTo>
                <a:cubicBezTo>
                  <a:pt x="-17796" y="535608"/>
                  <a:pt x="-24517" y="389234"/>
                  <a:pt x="0" y="15455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[…] Sua Majestade, a muito alta e muito poderosa  Senhora Dona Maria II […], acompanhada d’El-Rei Dom Fernando II, seu augusto esposo, sendo recebida na Sala das Sessões com as solenidades do costume e ocupando a cadeira do trono, leu um discurso adequado à natureza do ato. Em seguimento, foram apresentados a Sua Majestade pelo visconde Sá da Bandeira, Presidente do Conselho de Ministros, os dois autógrafos</a:t>
            </a:r>
            <a:r>
              <a:rPr lang="pt-PT" sz="16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da Constituição Política e então Sua Majestade disse: </a:t>
            </a:r>
            <a:r>
              <a:rPr lang="pt-PT" sz="16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Aceito a Constituição Política que as Cortes Gerais Extraordinárias e Constituintes da Nação Portuguesa acabam de decretar</a:t>
            </a:r>
            <a:r>
              <a:rPr lang="pt-PT" sz="16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</a:t>
            </a:r>
          </a:p>
          <a:p>
            <a:pPr algn="just">
              <a:defRPr/>
            </a:pPr>
            <a:endParaRPr lang="pt-PT" sz="11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200" dirty="0">
                <a:solidFill>
                  <a:schemeClr val="tx1"/>
                </a:solidFill>
              </a:rPr>
              <a:t>Auto de Juramento de D. Maria II da Constituição de 1838, nas Cortes Gerais Extraordinárias e Constituintes, (4 de abril de 1838).</a:t>
            </a:r>
          </a:p>
          <a:p>
            <a:pPr algn="r">
              <a:defRPr/>
            </a:pPr>
            <a:endParaRPr lang="pt-PT" sz="12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r>
              <a:rPr lang="pt-PT" sz="1200" baseline="30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1</a:t>
            </a:r>
            <a:r>
              <a:rPr lang="pt-PT" sz="12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 Manuscritos</a:t>
            </a:r>
          </a:p>
        </p:txBody>
      </p:sp>
      <p:pic>
        <p:nvPicPr>
          <p:cNvPr id="4" name="ETHA11_PPT3_Track8">
            <a:hlinkClick r:id="" action="ppaction://media"/>
            <a:extLst>
              <a:ext uri="{FF2B5EF4-FFF2-40B4-BE49-F238E27FC236}">
                <a16:creationId xmlns:a16="http://schemas.microsoft.com/office/drawing/2014/main" id="{8EBCCE24-7DB5-4C1D-B156-DEF0C5B6C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1144" y="5300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844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 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cartistas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78128"/>
            <a:ext cx="8324961" cy="1087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1842, mais um sobressalto. Desta vez, no dia 27 de janeiro, Costa Cabral liderou um golpe que restaurou a Carta Constitucional. A impopularidade de algumas das suas medidas lançou o país, de novo, numa guerra civil, entre 1846 e 1847.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F34FB3E-DEF1-4396-9B65-02159AB73A7F}"/>
              </a:ext>
            </a:extLst>
          </p:cNvPr>
          <p:cNvGrpSpPr/>
          <p:nvPr/>
        </p:nvGrpSpPr>
        <p:grpSpPr>
          <a:xfrm>
            <a:off x="657470" y="2995272"/>
            <a:ext cx="1935391" cy="2720345"/>
            <a:chOff x="214196" y="1766156"/>
            <a:chExt cx="1935391" cy="272034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4D88DFF-CFE4-4402-8EA5-7C663EB86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2" t="18223" r="29645" b="44740"/>
            <a:stretch/>
          </p:blipFill>
          <p:spPr bwMode="auto">
            <a:xfrm>
              <a:off x="214196" y="1766156"/>
              <a:ext cx="1935391" cy="238348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3958CC8F-8357-4891-A882-1EDAE61A9838}"/>
                </a:ext>
              </a:extLst>
            </p:cNvPr>
            <p:cNvSpPr/>
            <p:nvPr/>
          </p:nvSpPr>
          <p:spPr>
            <a:xfrm>
              <a:off x="462147" y="4129311"/>
              <a:ext cx="143948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Costa Cabral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1017BE8E-2C97-4EBC-B3EE-CBF4E313D741}"/>
              </a:ext>
            </a:extLst>
          </p:cNvPr>
          <p:cNvSpPr/>
          <p:nvPr/>
        </p:nvSpPr>
        <p:spPr>
          <a:xfrm>
            <a:off x="3110822" y="2540839"/>
            <a:ext cx="5623658" cy="3702769"/>
          </a:xfrm>
          <a:custGeom>
            <a:avLst/>
            <a:gdLst>
              <a:gd name="csX0" fmla="*/ 0 w 5623658"/>
              <a:gd name="csY0" fmla="*/ 154554 h 3702769"/>
              <a:gd name="csX1" fmla="*/ 154554 w 5623658"/>
              <a:gd name="csY1" fmla="*/ 0 h 3702769"/>
              <a:gd name="csX2" fmla="*/ 765727 w 5623658"/>
              <a:gd name="csY2" fmla="*/ 0 h 3702769"/>
              <a:gd name="csX3" fmla="*/ 1323755 w 5623658"/>
              <a:gd name="csY3" fmla="*/ 0 h 3702769"/>
              <a:gd name="csX4" fmla="*/ 2041219 w 5623658"/>
              <a:gd name="csY4" fmla="*/ 0 h 3702769"/>
              <a:gd name="csX5" fmla="*/ 2599247 w 5623658"/>
              <a:gd name="csY5" fmla="*/ 0 h 3702769"/>
              <a:gd name="csX6" fmla="*/ 3104129 w 5623658"/>
              <a:gd name="csY6" fmla="*/ 0 h 3702769"/>
              <a:gd name="csX7" fmla="*/ 3662157 w 5623658"/>
              <a:gd name="csY7" fmla="*/ 0 h 3702769"/>
              <a:gd name="csX8" fmla="*/ 4273330 w 5623658"/>
              <a:gd name="csY8" fmla="*/ 0 h 3702769"/>
              <a:gd name="csX9" fmla="*/ 5469104 w 5623658"/>
              <a:gd name="csY9" fmla="*/ 0 h 3702769"/>
              <a:gd name="csX10" fmla="*/ 5623658 w 5623658"/>
              <a:gd name="csY10" fmla="*/ 154554 h 3702769"/>
              <a:gd name="csX11" fmla="*/ 5623658 w 5623658"/>
              <a:gd name="csY11" fmla="*/ 901159 h 3702769"/>
              <a:gd name="csX12" fmla="*/ 5623658 w 5623658"/>
              <a:gd name="csY12" fmla="*/ 1647765 h 3702769"/>
              <a:gd name="csX13" fmla="*/ 5623658 w 5623658"/>
              <a:gd name="csY13" fmla="*/ 2360434 h 3702769"/>
              <a:gd name="csX14" fmla="*/ 5623658 w 5623658"/>
              <a:gd name="csY14" fmla="*/ 3548215 h 3702769"/>
              <a:gd name="csX15" fmla="*/ 5469104 w 5623658"/>
              <a:gd name="csY15" fmla="*/ 3702769 h 3702769"/>
              <a:gd name="csX16" fmla="*/ 4857931 w 5623658"/>
              <a:gd name="csY16" fmla="*/ 3702769 h 3702769"/>
              <a:gd name="csX17" fmla="*/ 4353049 w 5623658"/>
              <a:gd name="csY17" fmla="*/ 3702769 h 3702769"/>
              <a:gd name="csX18" fmla="*/ 3582439 w 5623658"/>
              <a:gd name="csY18" fmla="*/ 3702769 h 3702769"/>
              <a:gd name="csX19" fmla="*/ 2918120 w 5623658"/>
              <a:gd name="csY19" fmla="*/ 3702769 h 3702769"/>
              <a:gd name="csX20" fmla="*/ 2147510 w 5623658"/>
              <a:gd name="csY20" fmla="*/ 3702769 h 3702769"/>
              <a:gd name="csX21" fmla="*/ 1536337 w 5623658"/>
              <a:gd name="csY21" fmla="*/ 3702769 h 3702769"/>
              <a:gd name="csX22" fmla="*/ 978309 w 5623658"/>
              <a:gd name="csY22" fmla="*/ 3702769 h 3702769"/>
              <a:gd name="csX23" fmla="*/ 154554 w 5623658"/>
              <a:gd name="csY23" fmla="*/ 3702769 h 3702769"/>
              <a:gd name="csX24" fmla="*/ 0 w 5623658"/>
              <a:gd name="csY24" fmla="*/ 3548215 h 3702769"/>
              <a:gd name="csX25" fmla="*/ 0 w 5623658"/>
              <a:gd name="csY25" fmla="*/ 2869483 h 3702769"/>
              <a:gd name="csX26" fmla="*/ 0 w 5623658"/>
              <a:gd name="csY26" fmla="*/ 2122877 h 3702769"/>
              <a:gd name="csX27" fmla="*/ 0 w 5623658"/>
              <a:gd name="csY27" fmla="*/ 1410209 h 3702769"/>
              <a:gd name="csX28" fmla="*/ 0 w 5623658"/>
              <a:gd name="csY28" fmla="*/ 799350 h 3702769"/>
              <a:gd name="csX29" fmla="*/ 0 w 5623658"/>
              <a:gd name="csY29" fmla="*/ 154554 h 37027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5623658" h="3702769" fill="none" extrusionOk="0">
                <a:moveTo>
                  <a:pt x="0" y="154554"/>
                </a:moveTo>
                <a:cubicBezTo>
                  <a:pt x="2071" y="65600"/>
                  <a:pt x="58343" y="-4161"/>
                  <a:pt x="154554" y="0"/>
                </a:cubicBezTo>
                <a:cubicBezTo>
                  <a:pt x="290956" y="9645"/>
                  <a:pt x="635464" y="-25870"/>
                  <a:pt x="765727" y="0"/>
                </a:cubicBezTo>
                <a:cubicBezTo>
                  <a:pt x="895990" y="25870"/>
                  <a:pt x="1086259" y="-8896"/>
                  <a:pt x="1323755" y="0"/>
                </a:cubicBezTo>
                <a:cubicBezTo>
                  <a:pt x="1561251" y="8896"/>
                  <a:pt x="1684445" y="18158"/>
                  <a:pt x="2041219" y="0"/>
                </a:cubicBezTo>
                <a:cubicBezTo>
                  <a:pt x="2397993" y="-18158"/>
                  <a:pt x="2464913" y="-16144"/>
                  <a:pt x="2599247" y="0"/>
                </a:cubicBezTo>
                <a:cubicBezTo>
                  <a:pt x="2733581" y="16144"/>
                  <a:pt x="2904479" y="-24595"/>
                  <a:pt x="3104129" y="0"/>
                </a:cubicBezTo>
                <a:cubicBezTo>
                  <a:pt x="3303779" y="24595"/>
                  <a:pt x="3473276" y="-7264"/>
                  <a:pt x="3662157" y="0"/>
                </a:cubicBezTo>
                <a:cubicBezTo>
                  <a:pt x="3851038" y="7264"/>
                  <a:pt x="3996268" y="22855"/>
                  <a:pt x="4273330" y="0"/>
                </a:cubicBezTo>
                <a:cubicBezTo>
                  <a:pt x="4550392" y="-22855"/>
                  <a:pt x="4949002" y="44718"/>
                  <a:pt x="5469104" y="0"/>
                </a:cubicBezTo>
                <a:cubicBezTo>
                  <a:pt x="5549660" y="4767"/>
                  <a:pt x="5626053" y="69734"/>
                  <a:pt x="5623658" y="154554"/>
                </a:cubicBezTo>
                <a:cubicBezTo>
                  <a:pt x="5620127" y="455674"/>
                  <a:pt x="5632838" y="553997"/>
                  <a:pt x="5623658" y="901159"/>
                </a:cubicBezTo>
                <a:cubicBezTo>
                  <a:pt x="5614478" y="1248321"/>
                  <a:pt x="5622299" y="1423230"/>
                  <a:pt x="5623658" y="1647765"/>
                </a:cubicBezTo>
                <a:cubicBezTo>
                  <a:pt x="5625017" y="1872300"/>
                  <a:pt x="5624641" y="2023761"/>
                  <a:pt x="5623658" y="2360434"/>
                </a:cubicBezTo>
                <a:cubicBezTo>
                  <a:pt x="5622675" y="2697107"/>
                  <a:pt x="5619808" y="3194676"/>
                  <a:pt x="5623658" y="3548215"/>
                </a:cubicBezTo>
                <a:cubicBezTo>
                  <a:pt x="5631658" y="3634944"/>
                  <a:pt x="5550138" y="3704351"/>
                  <a:pt x="5469104" y="3702769"/>
                </a:cubicBezTo>
                <a:cubicBezTo>
                  <a:pt x="5181988" y="3724045"/>
                  <a:pt x="5050228" y="3714996"/>
                  <a:pt x="4857931" y="3702769"/>
                </a:cubicBezTo>
                <a:cubicBezTo>
                  <a:pt x="4665634" y="3690542"/>
                  <a:pt x="4532669" y="3684598"/>
                  <a:pt x="4353049" y="3702769"/>
                </a:cubicBezTo>
                <a:cubicBezTo>
                  <a:pt x="4173429" y="3720940"/>
                  <a:pt x="3864552" y="3726865"/>
                  <a:pt x="3582439" y="3702769"/>
                </a:cubicBezTo>
                <a:cubicBezTo>
                  <a:pt x="3300326" y="3678674"/>
                  <a:pt x="3062335" y="3718422"/>
                  <a:pt x="2918120" y="3702769"/>
                </a:cubicBezTo>
                <a:cubicBezTo>
                  <a:pt x="2773905" y="3687116"/>
                  <a:pt x="2493300" y="3691760"/>
                  <a:pt x="2147510" y="3702769"/>
                </a:cubicBezTo>
                <a:cubicBezTo>
                  <a:pt x="1801720" y="3713779"/>
                  <a:pt x="1707009" y="3682233"/>
                  <a:pt x="1536337" y="3702769"/>
                </a:cubicBezTo>
                <a:cubicBezTo>
                  <a:pt x="1365665" y="3723305"/>
                  <a:pt x="1204955" y="3692319"/>
                  <a:pt x="978309" y="3702769"/>
                </a:cubicBezTo>
                <a:cubicBezTo>
                  <a:pt x="751663" y="3713219"/>
                  <a:pt x="494435" y="3707884"/>
                  <a:pt x="154554" y="3702769"/>
                </a:cubicBezTo>
                <a:cubicBezTo>
                  <a:pt x="62192" y="3705226"/>
                  <a:pt x="-142" y="3626476"/>
                  <a:pt x="0" y="3548215"/>
                </a:cubicBezTo>
                <a:cubicBezTo>
                  <a:pt x="-3382" y="3290386"/>
                  <a:pt x="15131" y="3155999"/>
                  <a:pt x="0" y="2869483"/>
                </a:cubicBezTo>
                <a:cubicBezTo>
                  <a:pt x="-15131" y="2582967"/>
                  <a:pt x="-5425" y="2404757"/>
                  <a:pt x="0" y="2122877"/>
                </a:cubicBezTo>
                <a:cubicBezTo>
                  <a:pt x="5425" y="1840997"/>
                  <a:pt x="-31065" y="1666407"/>
                  <a:pt x="0" y="1410209"/>
                </a:cubicBezTo>
                <a:cubicBezTo>
                  <a:pt x="31065" y="1154011"/>
                  <a:pt x="10603" y="1049590"/>
                  <a:pt x="0" y="799350"/>
                </a:cubicBezTo>
                <a:cubicBezTo>
                  <a:pt x="-10603" y="549110"/>
                  <a:pt x="-23748" y="408819"/>
                  <a:pt x="0" y="154554"/>
                </a:cubicBezTo>
                <a:close/>
              </a:path>
              <a:path w="5623658" h="3702769" stroke="0" extrusionOk="0">
                <a:moveTo>
                  <a:pt x="0" y="154554"/>
                </a:moveTo>
                <a:cubicBezTo>
                  <a:pt x="-9617" y="63264"/>
                  <a:pt x="59544" y="3623"/>
                  <a:pt x="154554" y="0"/>
                </a:cubicBezTo>
                <a:cubicBezTo>
                  <a:pt x="477462" y="19317"/>
                  <a:pt x="622028" y="36793"/>
                  <a:pt x="925164" y="0"/>
                </a:cubicBezTo>
                <a:cubicBezTo>
                  <a:pt x="1228300" y="-36793"/>
                  <a:pt x="1412228" y="-21499"/>
                  <a:pt x="1536337" y="0"/>
                </a:cubicBezTo>
                <a:cubicBezTo>
                  <a:pt x="1660446" y="21499"/>
                  <a:pt x="1958372" y="-14639"/>
                  <a:pt x="2094365" y="0"/>
                </a:cubicBezTo>
                <a:cubicBezTo>
                  <a:pt x="2230358" y="14639"/>
                  <a:pt x="2632748" y="12616"/>
                  <a:pt x="2811829" y="0"/>
                </a:cubicBezTo>
                <a:cubicBezTo>
                  <a:pt x="2990910" y="-12616"/>
                  <a:pt x="3260205" y="3346"/>
                  <a:pt x="3423002" y="0"/>
                </a:cubicBezTo>
                <a:cubicBezTo>
                  <a:pt x="3585799" y="-3346"/>
                  <a:pt x="3889454" y="36019"/>
                  <a:pt x="4193612" y="0"/>
                </a:cubicBezTo>
                <a:cubicBezTo>
                  <a:pt x="4497770" y="-36019"/>
                  <a:pt x="4585970" y="-22156"/>
                  <a:pt x="4751640" y="0"/>
                </a:cubicBezTo>
                <a:cubicBezTo>
                  <a:pt x="4917310" y="22156"/>
                  <a:pt x="5134820" y="18599"/>
                  <a:pt x="5469104" y="0"/>
                </a:cubicBezTo>
                <a:cubicBezTo>
                  <a:pt x="5567682" y="3179"/>
                  <a:pt x="5607589" y="66597"/>
                  <a:pt x="5623658" y="154554"/>
                </a:cubicBezTo>
                <a:cubicBezTo>
                  <a:pt x="5610547" y="393579"/>
                  <a:pt x="5644190" y="553053"/>
                  <a:pt x="5623658" y="833286"/>
                </a:cubicBezTo>
                <a:cubicBezTo>
                  <a:pt x="5603126" y="1113519"/>
                  <a:pt x="5591562" y="1205549"/>
                  <a:pt x="5623658" y="1478082"/>
                </a:cubicBezTo>
                <a:cubicBezTo>
                  <a:pt x="5655754" y="1750615"/>
                  <a:pt x="5597924" y="1924365"/>
                  <a:pt x="5623658" y="2224687"/>
                </a:cubicBezTo>
                <a:cubicBezTo>
                  <a:pt x="5649392" y="2525010"/>
                  <a:pt x="5616426" y="2611226"/>
                  <a:pt x="5623658" y="2971293"/>
                </a:cubicBezTo>
                <a:cubicBezTo>
                  <a:pt x="5630890" y="3331360"/>
                  <a:pt x="5635879" y="3271638"/>
                  <a:pt x="5623658" y="3548215"/>
                </a:cubicBezTo>
                <a:cubicBezTo>
                  <a:pt x="5617526" y="3627796"/>
                  <a:pt x="5545340" y="3689133"/>
                  <a:pt x="5469104" y="3702769"/>
                </a:cubicBezTo>
                <a:cubicBezTo>
                  <a:pt x="5199598" y="3734871"/>
                  <a:pt x="4919786" y="3716295"/>
                  <a:pt x="4751640" y="3702769"/>
                </a:cubicBezTo>
                <a:cubicBezTo>
                  <a:pt x="4583494" y="3689243"/>
                  <a:pt x="4483961" y="3704571"/>
                  <a:pt x="4246758" y="3702769"/>
                </a:cubicBezTo>
                <a:cubicBezTo>
                  <a:pt x="4009555" y="3700967"/>
                  <a:pt x="3896539" y="3706507"/>
                  <a:pt x="3688730" y="3702769"/>
                </a:cubicBezTo>
                <a:cubicBezTo>
                  <a:pt x="3480921" y="3699031"/>
                  <a:pt x="3086515" y="3679480"/>
                  <a:pt x="2918120" y="3702769"/>
                </a:cubicBezTo>
                <a:cubicBezTo>
                  <a:pt x="2749725" y="3726059"/>
                  <a:pt x="2575788" y="3692774"/>
                  <a:pt x="2253801" y="3702769"/>
                </a:cubicBezTo>
                <a:cubicBezTo>
                  <a:pt x="1931814" y="3712764"/>
                  <a:pt x="1907244" y="3723977"/>
                  <a:pt x="1695774" y="3702769"/>
                </a:cubicBezTo>
                <a:cubicBezTo>
                  <a:pt x="1484304" y="3681561"/>
                  <a:pt x="1308278" y="3675602"/>
                  <a:pt x="1031455" y="3702769"/>
                </a:cubicBezTo>
                <a:cubicBezTo>
                  <a:pt x="754632" y="3729936"/>
                  <a:pt x="482560" y="3680689"/>
                  <a:pt x="154554" y="3702769"/>
                </a:cubicBezTo>
                <a:cubicBezTo>
                  <a:pt x="75257" y="3684127"/>
                  <a:pt x="4875" y="3638844"/>
                  <a:pt x="0" y="3548215"/>
                </a:cubicBezTo>
                <a:cubicBezTo>
                  <a:pt x="-11038" y="3250354"/>
                  <a:pt x="-33684" y="3070081"/>
                  <a:pt x="0" y="2801610"/>
                </a:cubicBezTo>
                <a:cubicBezTo>
                  <a:pt x="33684" y="2533139"/>
                  <a:pt x="-20171" y="2393107"/>
                  <a:pt x="0" y="2088941"/>
                </a:cubicBezTo>
                <a:cubicBezTo>
                  <a:pt x="20171" y="1784775"/>
                  <a:pt x="-19692" y="1614394"/>
                  <a:pt x="0" y="1478082"/>
                </a:cubicBezTo>
                <a:cubicBezTo>
                  <a:pt x="19692" y="1341770"/>
                  <a:pt x="17796" y="995218"/>
                  <a:pt x="0" y="765413"/>
                </a:cubicBezTo>
                <a:cubicBezTo>
                  <a:pt x="-17796" y="535608"/>
                  <a:pt x="-24517" y="389234"/>
                  <a:pt x="0" y="15455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600" dirty="0">
                <a:solidFill>
                  <a:srgbClr val="000000"/>
                </a:solidFill>
              </a:rPr>
              <a:t>Sua Majestade não concorreu nem direta, nem indiretamente para o movimento de 27 de janeiro. Nem eu entendo que Sua Majestade careça de mais declarações para ser justificado o seu procedimento. […] A Rainha está sempre fora das discussões dos Partidos e, constitucionalmente falando, não é permitido a Partido algum invocar o seu Augusto Nome para obter vitória sobre os seus contrários. […]</a:t>
            </a:r>
          </a:p>
          <a:p>
            <a:pPr algn="just">
              <a:defRPr/>
            </a:pPr>
            <a:r>
              <a:rPr lang="pt-PT" sz="1600" dirty="0">
                <a:solidFill>
                  <a:srgbClr val="000000"/>
                </a:solidFill>
              </a:rPr>
              <a:t>Ninguém poderá provar que para levar ao fim a restauração da Carta […] eu dissesse uma única palavra tendente a mostrar que Sua Majestade estava de acordo ou que aprovava o movimento de 27 de janeiro.</a:t>
            </a:r>
          </a:p>
          <a:p>
            <a:pPr algn="r">
              <a:defRPr/>
            </a:pPr>
            <a:endParaRPr lang="pt-PT" sz="1200" dirty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pt-PT" sz="1200" dirty="0">
                <a:solidFill>
                  <a:srgbClr val="000000"/>
                </a:solidFill>
              </a:rPr>
              <a:t>Discurso de Costa Cabral na Câmara dos Deputados, 10 de Agosto de 1842.</a:t>
            </a:r>
            <a:endParaRPr lang="pt-PT" sz="1200" i="1" dirty="0"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ETHA11_PPT3_Track9">
            <a:hlinkClick r:id="" action="ppaction://media"/>
            <a:extLst>
              <a:ext uri="{FF2B5EF4-FFF2-40B4-BE49-F238E27FC236}">
                <a16:creationId xmlns:a16="http://schemas.microsoft.com/office/drawing/2014/main" id="{3CC16CAD-AD29-4D2B-9468-9969389C0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2106" y="5410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vestuário, pessoa, vestido, saia&#10;&#10;Descrição gerada automaticamente">
            <a:extLst>
              <a:ext uri="{FF2B5EF4-FFF2-40B4-BE49-F238E27FC236}">
                <a16:creationId xmlns:a16="http://schemas.microsoft.com/office/drawing/2014/main" id="{D7BEFBE0-D93E-47C6-9CFF-26FF096DF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26" b="10268"/>
          <a:stretch/>
        </p:blipFill>
        <p:spPr>
          <a:xfrm>
            <a:off x="1656116" y="774000"/>
            <a:ext cx="5831768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8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7787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GB" sz="3000" b="1" i="1" dirty="0" err="1">
                <a:solidFill>
                  <a:schemeClr val="accent2">
                    <a:lumMod val="75000"/>
                  </a:schemeClr>
                </a:solidFill>
              </a:rPr>
              <a:t>Educadora</a:t>
            </a:r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e </a:t>
            </a:r>
            <a:r>
              <a:rPr lang="en-GB" sz="3000" b="1" i="1" dirty="0">
                <a:solidFill>
                  <a:schemeClr val="accent2">
                    <a:lumMod val="75000"/>
                  </a:schemeClr>
                </a:solidFill>
              </a:rPr>
              <a:t>a Boa </a:t>
            </a:r>
            <a:r>
              <a:rPr lang="en-GB" sz="3000" b="1" i="1" dirty="0" err="1">
                <a:solidFill>
                  <a:schemeClr val="accent2">
                    <a:lumMod val="75000"/>
                  </a:schemeClr>
                </a:solidFill>
              </a:rPr>
              <a:t>Mãe</a:t>
            </a:r>
            <a:endParaRPr lang="en-GB" sz="3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78664"/>
            <a:ext cx="8324961" cy="1314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D. Maria II casou por duas vezes. O seu primeiro marido, Augusto de </a:t>
            </a:r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Leuchtenberg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, morreu dois meses após o casamento, em 1835. No ano seguinte, casou com D. Fernando de Saxe-Coburgo-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-</a:t>
            </a:r>
            <a:r>
              <a:rPr lang="pt-PT" sz="1600" dirty="0" err="1">
                <a:solidFill>
                  <a:schemeClr val="tx1"/>
                </a:solidFill>
                <a:cs typeface="Arial" pitchFamily="34" charset="0"/>
              </a:rPr>
              <a:t>Gotha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. Dois dos seus onze filhos foram reis de Portugal: D. Pedro V e D. Luís. 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Quando, finalmente, o reino parecia entrar numa fase de acalmia com a Regeneração, morreu, aos 34 anos, de um parto fatal.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3C3C77C-72B9-4780-8A13-B032C68C8C93}"/>
              </a:ext>
            </a:extLst>
          </p:cNvPr>
          <p:cNvGrpSpPr/>
          <p:nvPr/>
        </p:nvGrpSpPr>
        <p:grpSpPr>
          <a:xfrm>
            <a:off x="410174" y="2871671"/>
            <a:ext cx="2843927" cy="3626847"/>
            <a:chOff x="516456" y="1225067"/>
            <a:chExt cx="2843927" cy="362684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5BEACF2-A89B-4188-BF63-7405E32187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" b="12428"/>
            <a:stretch/>
          </p:blipFill>
          <p:spPr bwMode="auto">
            <a:xfrm>
              <a:off x="516456" y="1225067"/>
              <a:ext cx="2843927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ângulo 7">
              <a:extLst>
                <a:ext uri="{FF2B5EF4-FFF2-40B4-BE49-F238E27FC236}">
                  <a16:creationId xmlns:a16="http://schemas.microsoft.com/office/drawing/2014/main" id="{5A55BD60-9A54-4924-A541-E6F2D557A68A}"/>
                </a:ext>
              </a:extLst>
            </p:cNvPr>
            <p:cNvSpPr/>
            <p:nvPr/>
          </p:nvSpPr>
          <p:spPr>
            <a:xfrm>
              <a:off x="646063" y="4494724"/>
              <a:ext cx="2664212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Maria II com o filho mais velho, futuro D. Pedro V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0146580-43BE-44F0-A636-FD069228F04A}"/>
              </a:ext>
            </a:extLst>
          </p:cNvPr>
          <p:cNvGrpSpPr/>
          <p:nvPr/>
        </p:nvGrpSpPr>
        <p:grpSpPr>
          <a:xfrm>
            <a:off x="6757029" y="3036466"/>
            <a:ext cx="2005864" cy="2868631"/>
            <a:chOff x="6667751" y="3036466"/>
            <a:chExt cx="2005864" cy="2868631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592FA1E-ED5C-404E-AA0D-82BF9EF008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4" t="10097" r="25032" b="36348"/>
            <a:stretch/>
          </p:blipFill>
          <p:spPr bwMode="auto">
            <a:xfrm>
              <a:off x="6667751" y="3036466"/>
              <a:ext cx="2005864" cy="252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4C4C96B6-494D-405E-8731-B7A18050CA5C}"/>
                </a:ext>
              </a:extLst>
            </p:cNvPr>
            <p:cNvSpPr/>
            <p:nvPr/>
          </p:nvSpPr>
          <p:spPr>
            <a:xfrm>
              <a:off x="7072021" y="5547907"/>
              <a:ext cx="1258188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Fernando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CEE6F9AE-1252-41F3-83E0-941A69C3BF8F}"/>
              </a:ext>
            </a:extLst>
          </p:cNvPr>
          <p:cNvSpPr/>
          <p:nvPr/>
        </p:nvSpPr>
        <p:spPr>
          <a:xfrm>
            <a:off x="3343379" y="2856950"/>
            <a:ext cx="3324372" cy="3240000"/>
          </a:xfrm>
          <a:custGeom>
            <a:avLst/>
            <a:gdLst>
              <a:gd name="csX0" fmla="*/ 0 w 3324372"/>
              <a:gd name="csY0" fmla="*/ 135238 h 3240000"/>
              <a:gd name="csX1" fmla="*/ 135238 w 3324372"/>
              <a:gd name="csY1" fmla="*/ 0 h 3240000"/>
              <a:gd name="csX2" fmla="*/ 776556 w 3324372"/>
              <a:gd name="csY2" fmla="*/ 0 h 3240000"/>
              <a:gd name="csX3" fmla="*/ 1326257 w 3324372"/>
              <a:gd name="csY3" fmla="*/ 0 h 3240000"/>
              <a:gd name="csX4" fmla="*/ 1967576 w 3324372"/>
              <a:gd name="csY4" fmla="*/ 0 h 3240000"/>
              <a:gd name="csX5" fmla="*/ 2486738 w 3324372"/>
              <a:gd name="csY5" fmla="*/ 0 h 3240000"/>
              <a:gd name="csX6" fmla="*/ 3189134 w 3324372"/>
              <a:gd name="csY6" fmla="*/ 0 h 3240000"/>
              <a:gd name="csX7" fmla="*/ 3324372 w 3324372"/>
              <a:gd name="csY7" fmla="*/ 135238 h 3240000"/>
              <a:gd name="csX8" fmla="*/ 3324372 w 3324372"/>
              <a:gd name="csY8" fmla="*/ 729143 h 3240000"/>
              <a:gd name="csX9" fmla="*/ 3324372 w 3324372"/>
              <a:gd name="csY9" fmla="*/ 1352743 h 3240000"/>
              <a:gd name="csX10" fmla="*/ 3324372 w 3324372"/>
              <a:gd name="csY10" fmla="*/ 1887257 h 3240000"/>
              <a:gd name="csX11" fmla="*/ 3324372 w 3324372"/>
              <a:gd name="csY11" fmla="*/ 2392076 h 3240000"/>
              <a:gd name="csX12" fmla="*/ 3324372 w 3324372"/>
              <a:gd name="csY12" fmla="*/ 3104762 h 3240000"/>
              <a:gd name="csX13" fmla="*/ 3189134 w 3324372"/>
              <a:gd name="csY13" fmla="*/ 3240000 h 3240000"/>
              <a:gd name="csX14" fmla="*/ 2669972 w 3324372"/>
              <a:gd name="csY14" fmla="*/ 3240000 h 3240000"/>
              <a:gd name="csX15" fmla="*/ 1998115 w 3324372"/>
              <a:gd name="csY15" fmla="*/ 3240000 h 3240000"/>
              <a:gd name="csX16" fmla="*/ 1387335 w 3324372"/>
              <a:gd name="csY16" fmla="*/ 3240000 h 3240000"/>
              <a:gd name="csX17" fmla="*/ 715478 w 3324372"/>
              <a:gd name="csY17" fmla="*/ 3240000 h 3240000"/>
              <a:gd name="csX18" fmla="*/ 135238 w 3324372"/>
              <a:gd name="csY18" fmla="*/ 3240000 h 3240000"/>
              <a:gd name="csX19" fmla="*/ 0 w 3324372"/>
              <a:gd name="csY19" fmla="*/ 3104762 h 3240000"/>
              <a:gd name="csX20" fmla="*/ 0 w 3324372"/>
              <a:gd name="csY20" fmla="*/ 2540552 h 3240000"/>
              <a:gd name="csX21" fmla="*/ 0 w 3324372"/>
              <a:gd name="csY21" fmla="*/ 1946648 h 3240000"/>
              <a:gd name="csX22" fmla="*/ 0 w 3324372"/>
              <a:gd name="csY22" fmla="*/ 1441829 h 3240000"/>
              <a:gd name="csX23" fmla="*/ 0 w 3324372"/>
              <a:gd name="csY23" fmla="*/ 788533 h 3240000"/>
              <a:gd name="csX24" fmla="*/ 0 w 3324372"/>
              <a:gd name="csY24" fmla="*/ 135238 h 324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3324372" h="3240000" fill="none" extrusionOk="0">
                <a:moveTo>
                  <a:pt x="0" y="135238"/>
                </a:moveTo>
                <a:cubicBezTo>
                  <a:pt x="-802" y="62158"/>
                  <a:pt x="51154" y="-12464"/>
                  <a:pt x="135238" y="0"/>
                </a:cubicBezTo>
                <a:cubicBezTo>
                  <a:pt x="302735" y="2230"/>
                  <a:pt x="550993" y="-30783"/>
                  <a:pt x="776556" y="0"/>
                </a:cubicBezTo>
                <a:cubicBezTo>
                  <a:pt x="1002119" y="30783"/>
                  <a:pt x="1210946" y="-112"/>
                  <a:pt x="1326257" y="0"/>
                </a:cubicBezTo>
                <a:cubicBezTo>
                  <a:pt x="1441568" y="112"/>
                  <a:pt x="1709625" y="10263"/>
                  <a:pt x="1967576" y="0"/>
                </a:cubicBezTo>
                <a:cubicBezTo>
                  <a:pt x="2225527" y="-10263"/>
                  <a:pt x="2358519" y="22062"/>
                  <a:pt x="2486738" y="0"/>
                </a:cubicBezTo>
                <a:cubicBezTo>
                  <a:pt x="2614957" y="-22062"/>
                  <a:pt x="3013245" y="22905"/>
                  <a:pt x="3189134" y="0"/>
                </a:cubicBezTo>
                <a:cubicBezTo>
                  <a:pt x="3268514" y="4349"/>
                  <a:pt x="3332828" y="55492"/>
                  <a:pt x="3324372" y="135238"/>
                </a:cubicBezTo>
                <a:cubicBezTo>
                  <a:pt x="3351599" y="288037"/>
                  <a:pt x="3343182" y="546672"/>
                  <a:pt x="3324372" y="729143"/>
                </a:cubicBezTo>
                <a:cubicBezTo>
                  <a:pt x="3305562" y="911614"/>
                  <a:pt x="3353391" y="1081035"/>
                  <a:pt x="3324372" y="1352743"/>
                </a:cubicBezTo>
                <a:cubicBezTo>
                  <a:pt x="3295353" y="1624451"/>
                  <a:pt x="3337664" y="1731843"/>
                  <a:pt x="3324372" y="1887257"/>
                </a:cubicBezTo>
                <a:cubicBezTo>
                  <a:pt x="3311080" y="2042671"/>
                  <a:pt x="3300548" y="2200602"/>
                  <a:pt x="3324372" y="2392076"/>
                </a:cubicBezTo>
                <a:cubicBezTo>
                  <a:pt x="3348196" y="2583550"/>
                  <a:pt x="3351363" y="2814340"/>
                  <a:pt x="3324372" y="3104762"/>
                </a:cubicBezTo>
                <a:cubicBezTo>
                  <a:pt x="3330590" y="3194650"/>
                  <a:pt x="3266488" y="3242636"/>
                  <a:pt x="3189134" y="3240000"/>
                </a:cubicBezTo>
                <a:cubicBezTo>
                  <a:pt x="2982794" y="3218845"/>
                  <a:pt x="2813131" y="3264486"/>
                  <a:pt x="2669972" y="3240000"/>
                </a:cubicBezTo>
                <a:cubicBezTo>
                  <a:pt x="2526813" y="3215514"/>
                  <a:pt x="2140978" y="3224829"/>
                  <a:pt x="1998115" y="3240000"/>
                </a:cubicBezTo>
                <a:cubicBezTo>
                  <a:pt x="1855252" y="3255171"/>
                  <a:pt x="1562192" y="3211532"/>
                  <a:pt x="1387335" y="3240000"/>
                </a:cubicBezTo>
                <a:cubicBezTo>
                  <a:pt x="1212478" y="3268468"/>
                  <a:pt x="861919" y="3242547"/>
                  <a:pt x="715478" y="3240000"/>
                </a:cubicBezTo>
                <a:cubicBezTo>
                  <a:pt x="569037" y="3237453"/>
                  <a:pt x="326024" y="3257143"/>
                  <a:pt x="135238" y="3240000"/>
                </a:cubicBezTo>
                <a:cubicBezTo>
                  <a:pt x="57899" y="3249702"/>
                  <a:pt x="6781" y="3168031"/>
                  <a:pt x="0" y="3104762"/>
                </a:cubicBezTo>
                <a:cubicBezTo>
                  <a:pt x="20565" y="2933128"/>
                  <a:pt x="-5734" y="2698117"/>
                  <a:pt x="0" y="2540552"/>
                </a:cubicBezTo>
                <a:cubicBezTo>
                  <a:pt x="5734" y="2382987"/>
                  <a:pt x="-18050" y="2086143"/>
                  <a:pt x="0" y="1946648"/>
                </a:cubicBezTo>
                <a:cubicBezTo>
                  <a:pt x="18050" y="1807153"/>
                  <a:pt x="-3661" y="1595394"/>
                  <a:pt x="0" y="1441829"/>
                </a:cubicBezTo>
                <a:cubicBezTo>
                  <a:pt x="3661" y="1288264"/>
                  <a:pt x="-29151" y="934539"/>
                  <a:pt x="0" y="788533"/>
                </a:cubicBezTo>
                <a:cubicBezTo>
                  <a:pt x="29151" y="642527"/>
                  <a:pt x="32312" y="299343"/>
                  <a:pt x="0" y="135238"/>
                </a:cubicBezTo>
                <a:close/>
              </a:path>
              <a:path w="3324372" h="3240000" stroke="0" extrusionOk="0">
                <a:moveTo>
                  <a:pt x="0" y="135238"/>
                </a:moveTo>
                <a:cubicBezTo>
                  <a:pt x="-13613" y="52151"/>
                  <a:pt x="47373" y="4945"/>
                  <a:pt x="135238" y="0"/>
                </a:cubicBezTo>
                <a:cubicBezTo>
                  <a:pt x="371672" y="-31169"/>
                  <a:pt x="471530" y="-19137"/>
                  <a:pt x="807095" y="0"/>
                </a:cubicBezTo>
                <a:cubicBezTo>
                  <a:pt x="1142660" y="19137"/>
                  <a:pt x="1111917" y="8264"/>
                  <a:pt x="1387335" y="0"/>
                </a:cubicBezTo>
                <a:cubicBezTo>
                  <a:pt x="1662753" y="-8264"/>
                  <a:pt x="1797657" y="930"/>
                  <a:pt x="1937037" y="0"/>
                </a:cubicBezTo>
                <a:cubicBezTo>
                  <a:pt x="2076417" y="-930"/>
                  <a:pt x="2406675" y="-1247"/>
                  <a:pt x="2578355" y="0"/>
                </a:cubicBezTo>
                <a:cubicBezTo>
                  <a:pt x="2750035" y="1247"/>
                  <a:pt x="2898134" y="26595"/>
                  <a:pt x="3189134" y="0"/>
                </a:cubicBezTo>
                <a:cubicBezTo>
                  <a:pt x="3273487" y="-15726"/>
                  <a:pt x="3322765" y="61960"/>
                  <a:pt x="3324372" y="135238"/>
                </a:cubicBezTo>
                <a:cubicBezTo>
                  <a:pt x="3308097" y="378404"/>
                  <a:pt x="3353161" y="593454"/>
                  <a:pt x="3324372" y="729143"/>
                </a:cubicBezTo>
                <a:cubicBezTo>
                  <a:pt x="3295583" y="864833"/>
                  <a:pt x="3305415" y="1056986"/>
                  <a:pt x="3324372" y="1233962"/>
                </a:cubicBezTo>
                <a:cubicBezTo>
                  <a:pt x="3343329" y="1410938"/>
                  <a:pt x="3308501" y="1684191"/>
                  <a:pt x="3324372" y="1827867"/>
                </a:cubicBezTo>
                <a:cubicBezTo>
                  <a:pt x="3340243" y="1971543"/>
                  <a:pt x="3351977" y="2247104"/>
                  <a:pt x="3324372" y="2421771"/>
                </a:cubicBezTo>
                <a:cubicBezTo>
                  <a:pt x="3296767" y="2596438"/>
                  <a:pt x="3312567" y="2834863"/>
                  <a:pt x="3324372" y="3104762"/>
                </a:cubicBezTo>
                <a:cubicBezTo>
                  <a:pt x="3327010" y="3182684"/>
                  <a:pt x="3270303" y="3234327"/>
                  <a:pt x="3189134" y="3240000"/>
                </a:cubicBezTo>
                <a:cubicBezTo>
                  <a:pt x="3037448" y="3216905"/>
                  <a:pt x="2721983" y="3262901"/>
                  <a:pt x="2578355" y="3240000"/>
                </a:cubicBezTo>
                <a:cubicBezTo>
                  <a:pt x="2434727" y="3217099"/>
                  <a:pt x="2095205" y="3214497"/>
                  <a:pt x="1967576" y="3240000"/>
                </a:cubicBezTo>
                <a:cubicBezTo>
                  <a:pt x="1839947" y="3265503"/>
                  <a:pt x="1570398" y="3257413"/>
                  <a:pt x="1295718" y="3240000"/>
                </a:cubicBezTo>
                <a:cubicBezTo>
                  <a:pt x="1021038" y="3222587"/>
                  <a:pt x="945031" y="3261354"/>
                  <a:pt x="684939" y="3240000"/>
                </a:cubicBezTo>
                <a:cubicBezTo>
                  <a:pt x="424847" y="3218646"/>
                  <a:pt x="270741" y="3240243"/>
                  <a:pt x="135238" y="3240000"/>
                </a:cubicBezTo>
                <a:cubicBezTo>
                  <a:pt x="58118" y="3240100"/>
                  <a:pt x="6277" y="3168136"/>
                  <a:pt x="0" y="3104762"/>
                </a:cubicBezTo>
                <a:cubicBezTo>
                  <a:pt x="-233" y="2869949"/>
                  <a:pt x="-22193" y="2749069"/>
                  <a:pt x="0" y="2481162"/>
                </a:cubicBezTo>
                <a:cubicBezTo>
                  <a:pt x="22193" y="2213255"/>
                  <a:pt x="-17857" y="2061160"/>
                  <a:pt x="0" y="1946648"/>
                </a:cubicBezTo>
                <a:cubicBezTo>
                  <a:pt x="17857" y="1832136"/>
                  <a:pt x="10953" y="1532087"/>
                  <a:pt x="0" y="1352743"/>
                </a:cubicBezTo>
                <a:cubicBezTo>
                  <a:pt x="-10953" y="1173400"/>
                  <a:pt x="-10496" y="978484"/>
                  <a:pt x="0" y="847924"/>
                </a:cubicBezTo>
                <a:cubicBezTo>
                  <a:pt x="10496" y="717364"/>
                  <a:pt x="18807" y="491244"/>
                  <a:pt x="0" y="135238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Maria, a minha bem-amada, já não existe; foi hoje que agradou ao céu tirá-la aos que lhe são afeiçoados, após muitos sofrimentos e angústias suportados sempre com aquele sangue-frio e aquela admirável coragem, dignos de um herói, que esta mulher generosa mostrou durante toda a sua vida. […] Era inevitável que a sua constituição naturalmente robusta se ressentisse de tantas gravidezes sucessivas. </a:t>
            </a:r>
          </a:p>
          <a:p>
            <a:pPr algn="just">
              <a:defRPr/>
            </a:pPr>
            <a:endParaRPr lang="pt-PT" sz="1100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Memórias de D. Fernando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em Maria de Fátima Bonifácio, 2005 – </a:t>
            </a:r>
            <a:r>
              <a:rPr lang="pt-PT" sz="1100" i="1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D. Maria II</a:t>
            </a: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, Ed. Círculo de Leitores</a:t>
            </a:r>
            <a:r>
              <a:rPr lang="pt-PT" sz="10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ETHA11_PPT4_Track10">
            <a:hlinkClick r:id="" action="ppaction://media"/>
            <a:extLst>
              <a:ext uri="{FF2B5EF4-FFF2-40B4-BE49-F238E27FC236}">
                <a16:creationId xmlns:a16="http://schemas.microsoft.com/office/drawing/2014/main" id="{7ACF4131-A6EB-4D87-95C1-A0B5E061D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4488" y="511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8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7">
            <a:extLst>
              <a:ext uri="{FF2B5EF4-FFF2-40B4-BE49-F238E27FC236}">
                <a16:creationId xmlns:a16="http://schemas.microsoft.com/office/drawing/2014/main" id="{2D67B295-26FF-9946-961E-8A8AA519269E}"/>
              </a:ext>
            </a:extLst>
          </p:cNvPr>
          <p:cNvSpPr txBox="1"/>
          <p:nvPr/>
        </p:nvSpPr>
        <p:spPr>
          <a:xfrm>
            <a:off x="7722296" y="2421611"/>
            <a:ext cx="122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Areópago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6066A7-C4F5-9940-80D2-E94058C997EB}"/>
              </a:ext>
            </a:extLst>
          </p:cNvPr>
          <p:cNvSpPr/>
          <p:nvPr/>
        </p:nvSpPr>
        <p:spPr>
          <a:xfrm>
            <a:off x="474867" y="2629861"/>
            <a:ext cx="2932212" cy="3309551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3838" indent="-22383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</a:rPr>
              <a:t>Apresente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três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causas</a:t>
            </a:r>
            <a:r>
              <a:rPr lang="en-GB" dirty="0">
                <a:solidFill>
                  <a:schemeClr val="tx1"/>
                </a:solidFill>
              </a:rPr>
              <a:t> da </a:t>
            </a:r>
            <a:r>
              <a:rPr lang="en-GB" dirty="0" err="1">
                <a:solidFill>
                  <a:schemeClr val="tx1"/>
                </a:solidFill>
              </a:rPr>
              <a:t>Revolução</a:t>
            </a:r>
            <a:r>
              <a:rPr lang="en-GB" dirty="0">
                <a:solidFill>
                  <a:schemeClr val="tx1"/>
                </a:solidFill>
              </a:rPr>
              <a:t> Liberal de 1820.</a:t>
            </a:r>
          </a:p>
          <a:p>
            <a:pPr marL="223838" indent="-22383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</a:rPr>
              <a:t>Identifique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os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três</a:t>
            </a:r>
            <a:r>
              <a:rPr lang="en-GB" dirty="0">
                <a:solidFill>
                  <a:schemeClr val="tx1"/>
                </a:solidFill>
              </a:rPr>
              <a:t> diplomas </a:t>
            </a:r>
            <a:r>
              <a:rPr lang="en-GB" dirty="0" err="1">
                <a:solidFill>
                  <a:schemeClr val="tx1"/>
                </a:solidFill>
              </a:rPr>
              <a:t>constitucionais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portugueses</a:t>
            </a:r>
            <a:r>
              <a:rPr lang="en-GB" dirty="0">
                <a:solidFill>
                  <a:schemeClr val="tx1"/>
                </a:solidFill>
              </a:rPr>
              <a:t> da </a:t>
            </a:r>
            <a:r>
              <a:rPr lang="en-GB" dirty="0" err="1">
                <a:solidFill>
                  <a:schemeClr val="tx1"/>
                </a:solidFill>
              </a:rPr>
              <a:t>primeira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metade</a:t>
            </a:r>
            <a:r>
              <a:rPr lang="en-GB" dirty="0">
                <a:solidFill>
                  <a:schemeClr val="tx1"/>
                </a:solidFill>
              </a:rPr>
              <a:t> do </a:t>
            </a:r>
            <a:r>
              <a:rPr lang="en-GB" dirty="0" err="1">
                <a:solidFill>
                  <a:schemeClr val="tx1"/>
                </a:solidFill>
              </a:rPr>
              <a:t>século</a:t>
            </a:r>
            <a:r>
              <a:rPr lang="en-GB" dirty="0">
                <a:solidFill>
                  <a:schemeClr val="tx1"/>
                </a:solidFill>
              </a:rPr>
              <a:t> XIX.</a:t>
            </a:r>
          </a:p>
          <a:p>
            <a:pPr marL="223838" indent="-223838">
              <a:buClr>
                <a:schemeClr val="accent2">
                  <a:lumMod val="75000"/>
                </a:schemeClr>
              </a:buClr>
              <a:buFont typeface="+mj-lt"/>
              <a:buAutoNum type="arabicPeriod"/>
            </a:pPr>
            <a:r>
              <a:rPr lang="en-GB" dirty="0" err="1">
                <a:solidFill>
                  <a:schemeClr val="tx1"/>
                </a:solidFill>
              </a:rPr>
              <a:t>Explique</a:t>
            </a:r>
            <a:r>
              <a:rPr lang="en-GB" dirty="0">
                <a:solidFill>
                  <a:schemeClr val="tx1"/>
                </a:solidFill>
              </a:rPr>
              <a:t> a </a:t>
            </a:r>
            <a:r>
              <a:rPr lang="en-GB" dirty="0" err="1">
                <a:solidFill>
                  <a:schemeClr val="tx1"/>
                </a:solidFill>
              </a:rPr>
              <a:t>instabilidade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política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durante</a:t>
            </a:r>
            <a:r>
              <a:rPr lang="en-GB" dirty="0">
                <a:solidFill>
                  <a:schemeClr val="tx1"/>
                </a:solidFill>
              </a:rPr>
              <a:t> o </a:t>
            </a:r>
            <a:r>
              <a:rPr lang="en-GB" dirty="0" err="1">
                <a:solidFill>
                  <a:schemeClr val="tx1"/>
                </a:solidFill>
              </a:rPr>
              <a:t>reinado</a:t>
            </a:r>
            <a:r>
              <a:rPr lang="en-GB" dirty="0">
                <a:solidFill>
                  <a:schemeClr val="tx1"/>
                </a:solidFill>
              </a:rPr>
              <a:t> de D. Maria II.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27F7B4-9E65-3A49-8E1E-F5EC30173C18}"/>
              </a:ext>
            </a:extLst>
          </p:cNvPr>
          <p:cNvSpPr txBox="1"/>
          <p:nvPr/>
        </p:nvSpPr>
        <p:spPr>
          <a:xfrm>
            <a:off x="474867" y="1016177"/>
            <a:ext cx="213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accent2">
                    <a:lumMod val="75000"/>
                  </a:schemeClr>
                </a:solidFill>
              </a:rPr>
              <a:t>Questões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7EED790-EFD8-4C43-A925-7CB94C3B2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6"/>
          <a:stretch/>
        </p:blipFill>
        <p:spPr bwMode="auto">
          <a:xfrm>
            <a:off x="3608557" y="768782"/>
            <a:ext cx="5535443" cy="6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1853"/>
            <a:ext cx="9143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nascimento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princesa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ângulo 5">
            <a:extLst>
              <a:ext uri="{FF2B5EF4-FFF2-40B4-BE49-F238E27FC236}">
                <a16:creationId xmlns:a16="http://schemas.microsoft.com/office/drawing/2014/main" id="{86714FCD-1DCC-4F93-9974-5901370A0C7B}"/>
              </a:ext>
            </a:extLst>
          </p:cNvPr>
          <p:cNvSpPr/>
          <p:nvPr/>
        </p:nvSpPr>
        <p:spPr>
          <a:xfrm>
            <a:off x="366555" y="1337403"/>
            <a:ext cx="8160918" cy="69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Rio de Janeiro, 4 de abril de 1819. D. Maria da Glória nasce no Palácio de S. Cristóvão, residência habitual da família real desde a sua chegada ao Brasil, em 1808.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575066E-C91C-450A-8EF7-75259328A5DE}"/>
              </a:ext>
            </a:extLst>
          </p:cNvPr>
          <p:cNvGrpSpPr/>
          <p:nvPr/>
        </p:nvGrpSpPr>
        <p:grpSpPr>
          <a:xfrm>
            <a:off x="304657" y="2756641"/>
            <a:ext cx="4142357" cy="2954056"/>
            <a:chOff x="152095" y="1669733"/>
            <a:chExt cx="4142357" cy="2954056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7C70ADDD-9AC5-4ADD-A1D0-0CEE0883358A}"/>
                </a:ext>
              </a:extLst>
            </p:cNvPr>
            <p:cNvSpPr/>
            <p:nvPr/>
          </p:nvSpPr>
          <p:spPr>
            <a:xfrm>
              <a:off x="152095" y="4266599"/>
              <a:ext cx="414235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Palácio de S. Cristóvão, na Quinta da Boa Vista</a:t>
              </a:r>
            </a:p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(Rio de Janeiro)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5E67020-CEB3-4BB0-A8C8-800181E7A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60" t="33808" r="16778" b="17846"/>
            <a:stretch/>
          </p:blipFill>
          <p:spPr bwMode="auto">
            <a:xfrm>
              <a:off x="152095" y="1669733"/>
              <a:ext cx="4142357" cy="2586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8A4F9B3-C0D6-4A42-A94D-C099092EDB4A}"/>
              </a:ext>
            </a:extLst>
          </p:cNvPr>
          <p:cNvSpPr/>
          <p:nvPr/>
        </p:nvSpPr>
        <p:spPr>
          <a:xfrm>
            <a:off x="4696988" y="2186370"/>
            <a:ext cx="4142357" cy="4199140"/>
          </a:xfrm>
          <a:custGeom>
            <a:avLst/>
            <a:gdLst>
              <a:gd name="csX0" fmla="*/ 0 w 4142357"/>
              <a:gd name="csY0" fmla="*/ 172902 h 4199140"/>
              <a:gd name="csX1" fmla="*/ 172902 w 4142357"/>
              <a:gd name="csY1" fmla="*/ 0 h 4199140"/>
              <a:gd name="csX2" fmla="*/ 805661 w 4142357"/>
              <a:gd name="csY2" fmla="*/ 0 h 4199140"/>
              <a:gd name="csX3" fmla="*/ 1362489 w 4142357"/>
              <a:gd name="csY3" fmla="*/ 0 h 4199140"/>
              <a:gd name="csX4" fmla="*/ 1881351 w 4142357"/>
              <a:gd name="csY4" fmla="*/ 0 h 4199140"/>
              <a:gd name="csX5" fmla="*/ 2438179 w 4142357"/>
              <a:gd name="csY5" fmla="*/ 0 h 4199140"/>
              <a:gd name="csX6" fmla="*/ 3108903 w 4142357"/>
              <a:gd name="csY6" fmla="*/ 0 h 4199140"/>
              <a:gd name="csX7" fmla="*/ 3969455 w 4142357"/>
              <a:gd name="csY7" fmla="*/ 0 h 4199140"/>
              <a:gd name="csX8" fmla="*/ 4142357 w 4142357"/>
              <a:gd name="csY8" fmla="*/ 172902 h 4199140"/>
              <a:gd name="csX9" fmla="*/ 4142357 w 4142357"/>
              <a:gd name="csY9" fmla="*/ 815125 h 4199140"/>
              <a:gd name="csX10" fmla="*/ 4142357 w 4142357"/>
              <a:gd name="csY10" fmla="*/ 1457347 h 4199140"/>
              <a:gd name="csX11" fmla="*/ 4142357 w 4142357"/>
              <a:gd name="csY11" fmla="*/ 2022503 h 4199140"/>
              <a:gd name="csX12" fmla="*/ 4142357 w 4142357"/>
              <a:gd name="csY12" fmla="*/ 2741793 h 4199140"/>
              <a:gd name="csX13" fmla="*/ 4142357 w 4142357"/>
              <a:gd name="csY13" fmla="*/ 3384015 h 4199140"/>
              <a:gd name="csX14" fmla="*/ 4142357 w 4142357"/>
              <a:gd name="csY14" fmla="*/ 4026238 h 4199140"/>
              <a:gd name="csX15" fmla="*/ 3969455 w 4142357"/>
              <a:gd name="csY15" fmla="*/ 4199140 h 4199140"/>
              <a:gd name="csX16" fmla="*/ 3260765 w 4142357"/>
              <a:gd name="csY16" fmla="*/ 4199140 h 4199140"/>
              <a:gd name="csX17" fmla="*/ 2703937 w 4142357"/>
              <a:gd name="csY17" fmla="*/ 4199140 h 4199140"/>
              <a:gd name="csX18" fmla="*/ 2071179 w 4142357"/>
              <a:gd name="csY18" fmla="*/ 4199140 h 4199140"/>
              <a:gd name="csX19" fmla="*/ 1552316 w 4142357"/>
              <a:gd name="csY19" fmla="*/ 4199140 h 4199140"/>
              <a:gd name="csX20" fmla="*/ 843626 w 4142357"/>
              <a:gd name="csY20" fmla="*/ 4199140 h 4199140"/>
              <a:gd name="csX21" fmla="*/ 172902 w 4142357"/>
              <a:gd name="csY21" fmla="*/ 4199140 h 4199140"/>
              <a:gd name="csX22" fmla="*/ 0 w 4142357"/>
              <a:gd name="csY22" fmla="*/ 4026238 h 4199140"/>
              <a:gd name="csX23" fmla="*/ 0 w 4142357"/>
              <a:gd name="csY23" fmla="*/ 3384015 h 4199140"/>
              <a:gd name="csX24" fmla="*/ 0 w 4142357"/>
              <a:gd name="csY24" fmla="*/ 2741793 h 4199140"/>
              <a:gd name="csX25" fmla="*/ 0 w 4142357"/>
              <a:gd name="csY25" fmla="*/ 2061037 h 4199140"/>
              <a:gd name="csX26" fmla="*/ 0 w 4142357"/>
              <a:gd name="csY26" fmla="*/ 1341747 h 4199140"/>
              <a:gd name="csX27" fmla="*/ 0 w 4142357"/>
              <a:gd name="csY27" fmla="*/ 172902 h 41991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42357" h="4199140" fill="none" extrusionOk="0">
                <a:moveTo>
                  <a:pt x="0" y="172902"/>
                </a:moveTo>
                <a:cubicBezTo>
                  <a:pt x="-5904" y="95817"/>
                  <a:pt x="74345" y="-9657"/>
                  <a:pt x="172902" y="0"/>
                </a:cubicBezTo>
                <a:cubicBezTo>
                  <a:pt x="375205" y="27613"/>
                  <a:pt x="495906" y="12508"/>
                  <a:pt x="805661" y="0"/>
                </a:cubicBezTo>
                <a:cubicBezTo>
                  <a:pt x="1115416" y="-12508"/>
                  <a:pt x="1141729" y="-15916"/>
                  <a:pt x="1362489" y="0"/>
                </a:cubicBezTo>
                <a:cubicBezTo>
                  <a:pt x="1583249" y="15916"/>
                  <a:pt x="1653456" y="-10719"/>
                  <a:pt x="1881351" y="0"/>
                </a:cubicBezTo>
                <a:cubicBezTo>
                  <a:pt x="2109246" y="10719"/>
                  <a:pt x="2260923" y="-24845"/>
                  <a:pt x="2438179" y="0"/>
                </a:cubicBezTo>
                <a:cubicBezTo>
                  <a:pt x="2615435" y="24845"/>
                  <a:pt x="2798433" y="25060"/>
                  <a:pt x="3108903" y="0"/>
                </a:cubicBezTo>
                <a:cubicBezTo>
                  <a:pt x="3419373" y="-25060"/>
                  <a:pt x="3553182" y="40335"/>
                  <a:pt x="3969455" y="0"/>
                </a:cubicBezTo>
                <a:cubicBezTo>
                  <a:pt x="4080183" y="484"/>
                  <a:pt x="4146896" y="82114"/>
                  <a:pt x="4142357" y="172902"/>
                </a:cubicBezTo>
                <a:cubicBezTo>
                  <a:pt x="4148477" y="341166"/>
                  <a:pt x="4127241" y="643223"/>
                  <a:pt x="4142357" y="815125"/>
                </a:cubicBezTo>
                <a:cubicBezTo>
                  <a:pt x="4157473" y="987027"/>
                  <a:pt x="4172210" y="1175605"/>
                  <a:pt x="4142357" y="1457347"/>
                </a:cubicBezTo>
                <a:cubicBezTo>
                  <a:pt x="4112504" y="1739089"/>
                  <a:pt x="4151309" y="1852449"/>
                  <a:pt x="4142357" y="2022503"/>
                </a:cubicBezTo>
                <a:cubicBezTo>
                  <a:pt x="4133405" y="2192557"/>
                  <a:pt x="4112396" y="2554627"/>
                  <a:pt x="4142357" y="2741793"/>
                </a:cubicBezTo>
                <a:cubicBezTo>
                  <a:pt x="4172319" y="2928959"/>
                  <a:pt x="4133432" y="3078876"/>
                  <a:pt x="4142357" y="3384015"/>
                </a:cubicBezTo>
                <a:cubicBezTo>
                  <a:pt x="4151282" y="3689154"/>
                  <a:pt x="4119314" y="3747165"/>
                  <a:pt x="4142357" y="4026238"/>
                </a:cubicBezTo>
                <a:cubicBezTo>
                  <a:pt x="4138230" y="4117007"/>
                  <a:pt x="4068045" y="4195787"/>
                  <a:pt x="3969455" y="4199140"/>
                </a:cubicBezTo>
                <a:cubicBezTo>
                  <a:pt x="3685518" y="4219868"/>
                  <a:pt x="3519812" y="4181896"/>
                  <a:pt x="3260765" y="4199140"/>
                </a:cubicBezTo>
                <a:cubicBezTo>
                  <a:pt x="3001718" y="4216385"/>
                  <a:pt x="2941574" y="4181260"/>
                  <a:pt x="2703937" y="4199140"/>
                </a:cubicBezTo>
                <a:cubicBezTo>
                  <a:pt x="2466300" y="4217020"/>
                  <a:pt x="2310945" y="4169131"/>
                  <a:pt x="2071179" y="4199140"/>
                </a:cubicBezTo>
                <a:cubicBezTo>
                  <a:pt x="1831413" y="4229149"/>
                  <a:pt x="1727836" y="4208700"/>
                  <a:pt x="1552316" y="4199140"/>
                </a:cubicBezTo>
                <a:cubicBezTo>
                  <a:pt x="1376796" y="4189580"/>
                  <a:pt x="1137995" y="4172380"/>
                  <a:pt x="843626" y="4199140"/>
                </a:cubicBezTo>
                <a:cubicBezTo>
                  <a:pt x="549257" y="4225901"/>
                  <a:pt x="326947" y="4220071"/>
                  <a:pt x="172902" y="4199140"/>
                </a:cubicBezTo>
                <a:cubicBezTo>
                  <a:pt x="78766" y="4193895"/>
                  <a:pt x="5442" y="4101287"/>
                  <a:pt x="0" y="4026238"/>
                </a:cubicBezTo>
                <a:cubicBezTo>
                  <a:pt x="-10471" y="3715951"/>
                  <a:pt x="1947" y="3537915"/>
                  <a:pt x="0" y="3384015"/>
                </a:cubicBezTo>
                <a:cubicBezTo>
                  <a:pt x="-1947" y="3230115"/>
                  <a:pt x="9292" y="2889997"/>
                  <a:pt x="0" y="2741793"/>
                </a:cubicBezTo>
                <a:cubicBezTo>
                  <a:pt x="-9292" y="2593589"/>
                  <a:pt x="17603" y="2362938"/>
                  <a:pt x="0" y="2061037"/>
                </a:cubicBezTo>
                <a:cubicBezTo>
                  <a:pt x="-17603" y="1759136"/>
                  <a:pt x="-31385" y="1668065"/>
                  <a:pt x="0" y="1341747"/>
                </a:cubicBezTo>
                <a:cubicBezTo>
                  <a:pt x="31385" y="1015429"/>
                  <a:pt x="5596" y="592661"/>
                  <a:pt x="0" y="172902"/>
                </a:cubicBezTo>
                <a:close/>
              </a:path>
              <a:path w="4142357" h="4199140" stroke="0" extrusionOk="0">
                <a:moveTo>
                  <a:pt x="0" y="172902"/>
                </a:moveTo>
                <a:cubicBezTo>
                  <a:pt x="-4444" y="74670"/>
                  <a:pt x="57560" y="7450"/>
                  <a:pt x="172902" y="0"/>
                </a:cubicBezTo>
                <a:cubicBezTo>
                  <a:pt x="453362" y="29724"/>
                  <a:pt x="666152" y="23761"/>
                  <a:pt x="881592" y="0"/>
                </a:cubicBezTo>
                <a:cubicBezTo>
                  <a:pt x="1097032" y="-23761"/>
                  <a:pt x="1339337" y="13360"/>
                  <a:pt x="1476385" y="0"/>
                </a:cubicBezTo>
                <a:cubicBezTo>
                  <a:pt x="1613433" y="-13360"/>
                  <a:pt x="1920500" y="16995"/>
                  <a:pt x="2033213" y="0"/>
                </a:cubicBezTo>
                <a:cubicBezTo>
                  <a:pt x="2145926" y="-16995"/>
                  <a:pt x="2541874" y="20263"/>
                  <a:pt x="2703937" y="0"/>
                </a:cubicBezTo>
                <a:cubicBezTo>
                  <a:pt x="2866000" y="-20263"/>
                  <a:pt x="3083010" y="-6588"/>
                  <a:pt x="3298731" y="0"/>
                </a:cubicBezTo>
                <a:cubicBezTo>
                  <a:pt x="3514452" y="6588"/>
                  <a:pt x="3756140" y="-12281"/>
                  <a:pt x="3969455" y="0"/>
                </a:cubicBezTo>
                <a:cubicBezTo>
                  <a:pt x="4063808" y="-10856"/>
                  <a:pt x="4130073" y="94482"/>
                  <a:pt x="4142357" y="172902"/>
                </a:cubicBezTo>
                <a:cubicBezTo>
                  <a:pt x="4138722" y="389805"/>
                  <a:pt x="4137395" y="565483"/>
                  <a:pt x="4142357" y="738058"/>
                </a:cubicBezTo>
                <a:cubicBezTo>
                  <a:pt x="4147319" y="910633"/>
                  <a:pt x="4163325" y="1167706"/>
                  <a:pt x="4142357" y="1380281"/>
                </a:cubicBezTo>
                <a:cubicBezTo>
                  <a:pt x="4121389" y="1592856"/>
                  <a:pt x="4110941" y="1829616"/>
                  <a:pt x="4142357" y="2022503"/>
                </a:cubicBezTo>
                <a:cubicBezTo>
                  <a:pt x="4173773" y="2215390"/>
                  <a:pt x="4113099" y="2367802"/>
                  <a:pt x="4142357" y="2626193"/>
                </a:cubicBezTo>
                <a:cubicBezTo>
                  <a:pt x="4171616" y="2884584"/>
                  <a:pt x="4134195" y="3151283"/>
                  <a:pt x="4142357" y="3345482"/>
                </a:cubicBezTo>
                <a:cubicBezTo>
                  <a:pt x="4150519" y="3539681"/>
                  <a:pt x="4124083" y="3884866"/>
                  <a:pt x="4142357" y="4026238"/>
                </a:cubicBezTo>
                <a:cubicBezTo>
                  <a:pt x="4131779" y="4123466"/>
                  <a:pt x="4049740" y="4188648"/>
                  <a:pt x="3969455" y="4199140"/>
                </a:cubicBezTo>
                <a:cubicBezTo>
                  <a:pt x="3761205" y="4196474"/>
                  <a:pt x="3597238" y="4194938"/>
                  <a:pt x="3298731" y="4199140"/>
                </a:cubicBezTo>
                <a:cubicBezTo>
                  <a:pt x="3000224" y="4203342"/>
                  <a:pt x="2948531" y="4214311"/>
                  <a:pt x="2665972" y="4199140"/>
                </a:cubicBezTo>
                <a:cubicBezTo>
                  <a:pt x="2383413" y="4183969"/>
                  <a:pt x="2284668" y="4220586"/>
                  <a:pt x="2147110" y="4199140"/>
                </a:cubicBezTo>
                <a:cubicBezTo>
                  <a:pt x="2009552" y="4177694"/>
                  <a:pt x="1801194" y="4179751"/>
                  <a:pt x="1590282" y="4199140"/>
                </a:cubicBezTo>
                <a:cubicBezTo>
                  <a:pt x="1379370" y="4218529"/>
                  <a:pt x="1146307" y="4188481"/>
                  <a:pt x="881592" y="4199140"/>
                </a:cubicBezTo>
                <a:cubicBezTo>
                  <a:pt x="616877" y="4209800"/>
                  <a:pt x="518039" y="4169089"/>
                  <a:pt x="172902" y="4199140"/>
                </a:cubicBezTo>
                <a:cubicBezTo>
                  <a:pt x="81722" y="4207675"/>
                  <a:pt x="-13170" y="4128674"/>
                  <a:pt x="0" y="4026238"/>
                </a:cubicBezTo>
                <a:cubicBezTo>
                  <a:pt x="-28318" y="3799689"/>
                  <a:pt x="-9015" y="3531054"/>
                  <a:pt x="0" y="3345482"/>
                </a:cubicBezTo>
                <a:cubicBezTo>
                  <a:pt x="9015" y="3159910"/>
                  <a:pt x="3222" y="2941192"/>
                  <a:pt x="0" y="2818859"/>
                </a:cubicBezTo>
                <a:cubicBezTo>
                  <a:pt x="-3222" y="2696526"/>
                  <a:pt x="-28911" y="2306605"/>
                  <a:pt x="0" y="2176637"/>
                </a:cubicBezTo>
                <a:cubicBezTo>
                  <a:pt x="28911" y="2046669"/>
                  <a:pt x="9064" y="1886333"/>
                  <a:pt x="0" y="1611481"/>
                </a:cubicBezTo>
                <a:cubicBezTo>
                  <a:pt x="-9064" y="1336629"/>
                  <a:pt x="-18072" y="1226845"/>
                  <a:pt x="0" y="930725"/>
                </a:cubicBezTo>
                <a:cubicBezTo>
                  <a:pt x="18072" y="634605"/>
                  <a:pt x="18533" y="387340"/>
                  <a:pt x="0" y="17290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Domingo, 4 do corrente [1819], pelas 5 horas da tarde, os fogos de artifício, as salvas das fortalezas e das embarcações de guerra e os repiques dos sinos anunciaram que o céu, em prémio das singulares virtudes de Sua Majestade, El-Rei Nosso Senhor, concedera ao seu augusto sucessor as primícias da feliz fecundidade de S. A. R. a Princesa Real do Reino Unido de Portugal, do Brasil e Algarves, que naquele afortunado momento, e com o mais próspero sucesso, dera à luz uma princesa.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Apenas aqueles alegres indícios fizeram conhecer o feliz acontecimento, começaram instantaneamente as costumadas demonstrações de público regozijo, às quais sucedeu uma brilhante iluminação, […] sobressaindo a todas a da Real Quinta da Boa Vista […].</a:t>
            </a:r>
          </a:p>
          <a:p>
            <a:pPr algn="just">
              <a:defRPr/>
            </a:pPr>
            <a:endParaRPr lang="pt-PT" sz="14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Gazeta do Rio de Janeiro, 7 de abril de 1819. 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ETHA11_PPT3_Track2">
            <a:hlinkClick r:id="" action="ppaction://media"/>
            <a:extLst>
              <a:ext uri="{FF2B5EF4-FFF2-40B4-BE49-F238E27FC236}">
                <a16:creationId xmlns:a16="http://schemas.microsoft.com/office/drawing/2014/main" id="{41B83354-3BDB-4494-878F-F0DED0913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4208" y="5775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1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312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Doze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anos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antes…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73395"/>
            <a:ext cx="8223493" cy="1209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1807, Portugal sofreu a 1.</a:t>
            </a:r>
            <a:r>
              <a:rPr lang="pt-PT" sz="1600" baseline="30000" dirty="0">
                <a:solidFill>
                  <a:schemeClr val="tx1"/>
                </a:solidFill>
                <a:cs typeface="Arial" pitchFamily="34" charset="0"/>
              </a:rPr>
              <a:t>a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 invasão francesa. As tropas do general francês Junot marchavam já no nosso reino, quando a família real e a restante corte portuguesa rumaram ao Brasil. A rainha D. Maria I, o príncipe regente D. João e os seus filhos Pedro e Miguel seguiram a bordo da nau </a:t>
            </a:r>
            <a:r>
              <a:rPr lang="pt-PT" sz="1600" i="1" dirty="0">
                <a:solidFill>
                  <a:schemeClr val="tx1"/>
                </a:solidFill>
                <a:cs typeface="Arial" pitchFamily="34" charset="0"/>
              </a:rPr>
              <a:t>Príncipe Real, 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enquanto D. Carlota Joaquina embarcou, com as filhas, na nau </a:t>
            </a:r>
            <a:r>
              <a:rPr lang="pt-PT" sz="1600" i="1" dirty="0">
                <a:solidFill>
                  <a:schemeClr val="tx1"/>
                </a:solidFill>
                <a:cs typeface="Arial" pitchFamily="34" charset="0"/>
              </a:rPr>
              <a:t>Afonso de Albuquerque</a:t>
            </a:r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.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F66B9A2-7A91-4B4E-B1E0-04563317246F}"/>
              </a:ext>
            </a:extLst>
          </p:cNvPr>
          <p:cNvGrpSpPr/>
          <p:nvPr/>
        </p:nvGrpSpPr>
        <p:grpSpPr>
          <a:xfrm>
            <a:off x="3420282" y="2764771"/>
            <a:ext cx="5314198" cy="4085855"/>
            <a:chOff x="3803143" y="1151420"/>
            <a:chExt cx="5314198" cy="4085855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EF125B19-381C-438C-A9EE-FB2D63706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143" y="1151420"/>
              <a:ext cx="5314198" cy="37597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3803143" y="4880085"/>
              <a:ext cx="5314198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Embarque da família real para o Brasil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C656D3B-DB37-42D5-A893-3FCC5FED5896}"/>
              </a:ext>
            </a:extLst>
          </p:cNvPr>
          <p:cNvGrpSpPr/>
          <p:nvPr/>
        </p:nvGrpSpPr>
        <p:grpSpPr>
          <a:xfrm>
            <a:off x="409519" y="2764771"/>
            <a:ext cx="2921377" cy="4117023"/>
            <a:chOff x="555585" y="1151419"/>
            <a:chExt cx="2921377" cy="411702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4058939-B3FE-4AE6-A7C2-8AF7DA36B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85" y="1151419"/>
              <a:ext cx="2921377" cy="3769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555585" y="4911252"/>
              <a:ext cx="292137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Junot</a:t>
              </a:r>
              <a:endParaRPr lang="pt-PT" sz="105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23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1084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Portugal a ferro e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fogo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285483" y="1426840"/>
            <a:ext cx="8573034" cy="1549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Seguiram-se mais duas invasões, em 1809 e 1810. O apoio do exército inglês revelou-se determinante para a retirada definitiva dos franceses, em abril de 1811. Foram tempos difíceis para Portugal. As invasões deixaram um rasto de destruição e, enquanto a família real continuava no Brasil, os ingleses aumentavam a sua influência na governação e no comando do exército português. Os focos de descontentamento eram duramente reprimidos, como sucedeu, em 1817, com a condenação à morte do general Gomes Freire de Andrade e de mais 11 oficiais do exército.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01F6A8F-8740-4498-8F3A-1EF46717E941}"/>
              </a:ext>
            </a:extLst>
          </p:cNvPr>
          <p:cNvGrpSpPr/>
          <p:nvPr/>
        </p:nvGrpSpPr>
        <p:grpSpPr>
          <a:xfrm>
            <a:off x="5126677" y="3224017"/>
            <a:ext cx="3731839" cy="3441961"/>
            <a:chOff x="5070966" y="1503126"/>
            <a:chExt cx="3731839" cy="3441961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5070966" y="4587897"/>
              <a:ext cx="3731839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</a:rPr>
                <a:t>Execução de Gomes Freire de Andrade</a:t>
              </a:r>
              <a:endParaRPr lang="pt-PT" sz="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1BF5611-1B0C-4A17-ABDA-69A2C868C9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77"/>
            <a:stretch/>
          </p:blipFill>
          <p:spPr bwMode="auto">
            <a:xfrm>
              <a:off x="5070966" y="1503126"/>
              <a:ext cx="3731839" cy="3072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C2183A7-4429-4628-AB6C-6080630D25FD}"/>
              </a:ext>
            </a:extLst>
          </p:cNvPr>
          <p:cNvGrpSpPr/>
          <p:nvPr/>
        </p:nvGrpSpPr>
        <p:grpSpPr>
          <a:xfrm>
            <a:off x="285483" y="3232222"/>
            <a:ext cx="4442246" cy="3433756"/>
            <a:chOff x="229770" y="1515344"/>
            <a:chExt cx="4442246" cy="3433756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229771" y="4591910"/>
              <a:ext cx="4442245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Batalha do Buçaco (1810)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EA8F4441-96F7-4577-8BC1-F61DE00D8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70" y="1515344"/>
              <a:ext cx="4442246" cy="3072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07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2212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Entretanto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, no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Brasil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D66A2F2-A9DB-4CA6-9B44-2F88ABD2466A}"/>
              </a:ext>
            </a:extLst>
          </p:cNvPr>
          <p:cNvGrpSpPr/>
          <p:nvPr/>
        </p:nvGrpSpPr>
        <p:grpSpPr>
          <a:xfrm>
            <a:off x="429643" y="1498132"/>
            <a:ext cx="4482488" cy="2954679"/>
            <a:chOff x="429643" y="1188416"/>
            <a:chExt cx="4482488" cy="2954679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429644" y="3785905"/>
              <a:ext cx="4482487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Aclamação de D. João VI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F9A25F7-8732-47ED-8093-18BE66B113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9" t="22454" r="18001" b="30946"/>
            <a:stretch/>
          </p:blipFill>
          <p:spPr bwMode="auto">
            <a:xfrm>
              <a:off x="429643" y="1188416"/>
              <a:ext cx="4482488" cy="25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79C8466-C0A0-4CA7-B7F8-3751746FA1A3}"/>
              </a:ext>
            </a:extLst>
          </p:cNvPr>
          <p:cNvSpPr/>
          <p:nvPr/>
        </p:nvSpPr>
        <p:spPr>
          <a:xfrm>
            <a:off x="498456" y="4660489"/>
            <a:ext cx="8147088" cy="1746461"/>
          </a:xfrm>
          <a:custGeom>
            <a:avLst/>
            <a:gdLst>
              <a:gd name="csX0" fmla="*/ 0 w 8147088"/>
              <a:gd name="csY0" fmla="*/ 72897 h 1746461"/>
              <a:gd name="csX1" fmla="*/ 72897 w 8147088"/>
              <a:gd name="csY1" fmla="*/ 0 h 1746461"/>
              <a:gd name="csX2" fmla="*/ 579646 w 8147088"/>
              <a:gd name="csY2" fmla="*/ 0 h 1746461"/>
              <a:gd name="csX3" fmla="*/ 1166407 w 8147088"/>
              <a:gd name="csY3" fmla="*/ 0 h 1746461"/>
              <a:gd name="csX4" fmla="*/ 1833182 w 8147088"/>
              <a:gd name="csY4" fmla="*/ 0 h 1746461"/>
              <a:gd name="csX5" fmla="*/ 2339930 w 8147088"/>
              <a:gd name="csY5" fmla="*/ 0 h 1746461"/>
              <a:gd name="csX6" fmla="*/ 3166731 w 8147088"/>
              <a:gd name="csY6" fmla="*/ 0 h 1746461"/>
              <a:gd name="csX7" fmla="*/ 3833505 w 8147088"/>
              <a:gd name="csY7" fmla="*/ 0 h 1746461"/>
              <a:gd name="csX8" fmla="*/ 4660306 w 8147088"/>
              <a:gd name="csY8" fmla="*/ 0 h 1746461"/>
              <a:gd name="csX9" fmla="*/ 5407093 w 8147088"/>
              <a:gd name="csY9" fmla="*/ 0 h 1746461"/>
              <a:gd name="csX10" fmla="*/ 5993855 w 8147088"/>
              <a:gd name="csY10" fmla="*/ 0 h 1746461"/>
              <a:gd name="csX11" fmla="*/ 6740642 w 8147088"/>
              <a:gd name="csY11" fmla="*/ 0 h 1746461"/>
              <a:gd name="csX12" fmla="*/ 7247391 w 8147088"/>
              <a:gd name="csY12" fmla="*/ 0 h 1746461"/>
              <a:gd name="csX13" fmla="*/ 8074191 w 8147088"/>
              <a:gd name="csY13" fmla="*/ 0 h 1746461"/>
              <a:gd name="csX14" fmla="*/ 8147088 w 8147088"/>
              <a:gd name="csY14" fmla="*/ 72897 h 1746461"/>
              <a:gd name="csX15" fmla="*/ 8147088 w 8147088"/>
              <a:gd name="csY15" fmla="*/ 622459 h 1746461"/>
              <a:gd name="csX16" fmla="*/ 8147088 w 8147088"/>
              <a:gd name="csY16" fmla="*/ 1188028 h 1746461"/>
              <a:gd name="csX17" fmla="*/ 8147088 w 8147088"/>
              <a:gd name="csY17" fmla="*/ 1673564 h 1746461"/>
              <a:gd name="csX18" fmla="*/ 8074191 w 8147088"/>
              <a:gd name="csY18" fmla="*/ 1746461 h 1746461"/>
              <a:gd name="csX19" fmla="*/ 7407417 w 8147088"/>
              <a:gd name="csY19" fmla="*/ 1746461 h 1746461"/>
              <a:gd name="csX20" fmla="*/ 6580616 w 8147088"/>
              <a:gd name="csY20" fmla="*/ 1746461 h 1746461"/>
              <a:gd name="csX21" fmla="*/ 5833829 w 8147088"/>
              <a:gd name="csY21" fmla="*/ 1746461 h 1746461"/>
              <a:gd name="csX22" fmla="*/ 5007028 w 8147088"/>
              <a:gd name="csY22" fmla="*/ 1746461 h 1746461"/>
              <a:gd name="csX23" fmla="*/ 4260241 w 8147088"/>
              <a:gd name="csY23" fmla="*/ 1746461 h 1746461"/>
              <a:gd name="csX24" fmla="*/ 3753492 w 8147088"/>
              <a:gd name="csY24" fmla="*/ 1746461 h 1746461"/>
              <a:gd name="csX25" fmla="*/ 3006705 w 8147088"/>
              <a:gd name="csY25" fmla="*/ 1746461 h 1746461"/>
              <a:gd name="csX26" fmla="*/ 2419943 w 8147088"/>
              <a:gd name="csY26" fmla="*/ 1746461 h 1746461"/>
              <a:gd name="csX27" fmla="*/ 1913195 w 8147088"/>
              <a:gd name="csY27" fmla="*/ 1746461 h 1746461"/>
              <a:gd name="csX28" fmla="*/ 1486459 w 8147088"/>
              <a:gd name="csY28" fmla="*/ 1746461 h 1746461"/>
              <a:gd name="csX29" fmla="*/ 979710 w 8147088"/>
              <a:gd name="csY29" fmla="*/ 1746461 h 1746461"/>
              <a:gd name="csX30" fmla="*/ 72897 w 8147088"/>
              <a:gd name="csY30" fmla="*/ 1746461 h 1746461"/>
              <a:gd name="csX31" fmla="*/ 0 w 8147088"/>
              <a:gd name="csY31" fmla="*/ 1673564 h 1746461"/>
              <a:gd name="csX32" fmla="*/ 0 w 8147088"/>
              <a:gd name="csY32" fmla="*/ 1107995 h 1746461"/>
              <a:gd name="csX33" fmla="*/ 0 w 8147088"/>
              <a:gd name="csY33" fmla="*/ 542426 h 1746461"/>
              <a:gd name="csX34" fmla="*/ 0 w 8147088"/>
              <a:gd name="csY34" fmla="*/ 72897 h 174646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8147088" h="1746461" fill="none" extrusionOk="0">
                <a:moveTo>
                  <a:pt x="0" y="72897"/>
                </a:moveTo>
                <a:cubicBezTo>
                  <a:pt x="9190" y="30205"/>
                  <a:pt x="31965" y="4653"/>
                  <a:pt x="72897" y="0"/>
                </a:cubicBezTo>
                <a:cubicBezTo>
                  <a:pt x="271803" y="21281"/>
                  <a:pt x="364581" y="-10871"/>
                  <a:pt x="579646" y="0"/>
                </a:cubicBezTo>
                <a:cubicBezTo>
                  <a:pt x="794711" y="10871"/>
                  <a:pt x="1042877" y="27240"/>
                  <a:pt x="1166407" y="0"/>
                </a:cubicBezTo>
                <a:cubicBezTo>
                  <a:pt x="1289937" y="-27240"/>
                  <a:pt x="1559058" y="-23623"/>
                  <a:pt x="1833182" y="0"/>
                </a:cubicBezTo>
                <a:cubicBezTo>
                  <a:pt x="2107307" y="23623"/>
                  <a:pt x="2087162" y="-23891"/>
                  <a:pt x="2339930" y="0"/>
                </a:cubicBezTo>
                <a:cubicBezTo>
                  <a:pt x="2592698" y="23891"/>
                  <a:pt x="2870213" y="-6963"/>
                  <a:pt x="3166731" y="0"/>
                </a:cubicBezTo>
                <a:cubicBezTo>
                  <a:pt x="3463249" y="6963"/>
                  <a:pt x="3648632" y="17592"/>
                  <a:pt x="3833505" y="0"/>
                </a:cubicBezTo>
                <a:cubicBezTo>
                  <a:pt x="4018378" y="-17592"/>
                  <a:pt x="4262489" y="32375"/>
                  <a:pt x="4660306" y="0"/>
                </a:cubicBezTo>
                <a:cubicBezTo>
                  <a:pt x="5058123" y="-32375"/>
                  <a:pt x="5087836" y="21394"/>
                  <a:pt x="5407093" y="0"/>
                </a:cubicBezTo>
                <a:cubicBezTo>
                  <a:pt x="5726350" y="-21394"/>
                  <a:pt x="5811083" y="-9380"/>
                  <a:pt x="5993855" y="0"/>
                </a:cubicBezTo>
                <a:cubicBezTo>
                  <a:pt x="6176627" y="9380"/>
                  <a:pt x="6439225" y="-4216"/>
                  <a:pt x="6740642" y="0"/>
                </a:cubicBezTo>
                <a:cubicBezTo>
                  <a:pt x="7042059" y="4216"/>
                  <a:pt x="7021921" y="15229"/>
                  <a:pt x="7247391" y="0"/>
                </a:cubicBezTo>
                <a:cubicBezTo>
                  <a:pt x="7472861" y="-15229"/>
                  <a:pt x="7811691" y="-7557"/>
                  <a:pt x="8074191" y="0"/>
                </a:cubicBezTo>
                <a:cubicBezTo>
                  <a:pt x="8120951" y="2230"/>
                  <a:pt x="8143442" y="25401"/>
                  <a:pt x="8147088" y="72897"/>
                </a:cubicBezTo>
                <a:cubicBezTo>
                  <a:pt x="8164914" y="294313"/>
                  <a:pt x="8135846" y="353285"/>
                  <a:pt x="8147088" y="622459"/>
                </a:cubicBezTo>
                <a:cubicBezTo>
                  <a:pt x="8158330" y="891633"/>
                  <a:pt x="8160234" y="967648"/>
                  <a:pt x="8147088" y="1188028"/>
                </a:cubicBezTo>
                <a:cubicBezTo>
                  <a:pt x="8133942" y="1408408"/>
                  <a:pt x="8143885" y="1509534"/>
                  <a:pt x="8147088" y="1673564"/>
                </a:cubicBezTo>
                <a:cubicBezTo>
                  <a:pt x="8145479" y="1712100"/>
                  <a:pt x="8120431" y="1751276"/>
                  <a:pt x="8074191" y="1746461"/>
                </a:cubicBezTo>
                <a:cubicBezTo>
                  <a:pt x="7776632" y="1740931"/>
                  <a:pt x="7703436" y="1734704"/>
                  <a:pt x="7407417" y="1746461"/>
                </a:cubicBezTo>
                <a:cubicBezTo>
                  <a:pt x="7111398" y="1758218"/>
                  <a:pt x="6970796" y="1717960"/>
                  <a:pt x="6580616" y="1746461"/>
                </a:cubicBezTo>
                <a:cubicBezTo>
                  <a:pt x="6190436" y="1774962"/>
                  <a:pt x="6029910" y="1742770"/>
                  <a:pt x="5833829" y="1746461"/>
                </a:cubicBezTo>
                <a:cubicBezTo>
                  <a:pt x="5637748" y="1750152"/>
                  <a:pt x="5278389" y="1787582"/>
                  <a:pt x="5007028" y="1746461"/>
                </a:cubicBezTo>
                <a:cubicBezTo>
                  <a:pt x="4735667" y="1705340"/>
                  <a:pt x="4576956" y="1735601"/>
                  <a:pt x="4260241" y="1746461"/>
                </a:cubicBezTo>
                <a:cubicBezTo>
                  <a:pt x="3943526" y="1757321"/>
                  <a:pt x="3886240" y="1755956"/>
                  <a:pt x="3753492" y="1746461"/>
                </a:cubicBezTo>
                <a:cubicBezTo>
                  <a:pt x="3620744" y="1736966"/>
                  <a:pt x="3342108" y="1723388"/>
                  <a:pt x="3006705" y="1746461"/>
                </a:cubicBezTo>
                <a:cubicBezTo>
                  <a:pt x="2671302" y="1769534"/>
                  <a:pt x="2695065" y="1772914"/>
                  <a:pt x="2419943" y="1746461"/>
                </a:cubicBezTo>
                <a:cubicBezTo>
                  <a:pt x="2144821" y="1720008"/>
                  <a:pt x="2106052" y="1761051"/>
                  <a:pt x="1913195" y="1746461"/>
                </a:cubicBezTo>
                <a:cubicBezTo>
                  <a:pt x="1720338" y="1731871"/>
                  <a:pt x="1656478" y="1742735"/>
                  <a:pt x="1486459" y="1746461"/>
                </a:cubicBezTo>
                <a:cubicBezTo>
                  <a:pt x="1316440" y="1750187"/>
                  <a:pt x="1157879" y="1766375"/>
                  <a:pt x="979710" y="1746461"/>
                </a:cubicBezTo>
                <a:cubicBezTo>
                  <a:pt x="801541" y="1726547"/>
                  <a:pt x="507667" y="1722481"/>
                  <a:pt x="72897" y="1746461"/>
                </a:cubicBezTo>
                <a:cubicBezTo>
                  <a:pt x="39587" y="1741675"/>
                  <a:pt x="1943" y="1712181"/>
                  <a:pt x="0" y="1673564"/>
                </a:cubicBezTo>
                <a:cubicBezTo>
                  <a:pt x="-17563" y="1520237"/>
                  <a:pt x="21549" y="1362443"/>
                  <a:pt x="0" y="1107995"/>
                </a:cubicBezTo>
                <a:cubicBezTo>
                  <a:pt x="-21549" y="853547"/>
                  <a:pt x="25751" y="668145"/>
                  <a:pt x="0" y="542426"/>
                </a:cubicBezTo>
                <a:cubicBezTo>
                  <a:pt x="-25751" y="416707"/>
                  <a:pt x="-18231" y="251423"/>
                  <a:pt x="0" y="72897"/>
                </a:cubicBezTo>
                <a:close/>
              </a:path>
              <a:path w="8147088" h="1746461" stroke="0" extrusionOk="0">
                <a:moveTo>
                  <a:pt x="0" y="72897"/>
                </a:moveTo>
                <a:cubicBezTo>
                  <a:pt x="-5842" y="29033"/>
                  <a:pt x="27126" y="2068"/>
                  <a:pt x="72897" y="0"/>
                </a:cubicBezTo>
                <a:cubicBezTo>
                  <a:pt x="394329" y="31363"/>
                  <a:pt x="502990" y="-16591"/>
                  <a:pt x="899697" y="0"/>
                </a:cubicBezTo>
                <a:cubicBezTo>
                  <a:pt x="1296404" y="16591"/>
                  <a:pt x="1246633" y="16840"/>
                  <a:pt x="1486459" y="0"/>
                </a:cubicBezTo>
                <a:cubicBezTo>
                  <a:pt x="1726285" y="-16840"/>
                  <a:pt x="1787847" y="-11055"/>
                  <a:pt x="1993208" y="0"/>
                </a:cubicBezTo>
                <a:cubicBezTo>
                  <a:pt x="2198569" y="11055"/>
                  <a:pt x="2448739" y="1097"/>
                  <a:pt x="2739995" y="0"/>
                </a:cubicBezTo>
                <a:cubicBezTo>
                  <a:pt x="3031251" y="-1097"/>
                  <a:pt x="3040289" y="-5113"/>
                  <a:pt x="3326757" y="0"/>
                </a:cubicBezTo>
                <a:cubicBezTo>
                  <a:pt x="3613225" y="5113"/>
                  <a:pt x="3906389" y="38339"/>
                  <a:pt x="4153557" y="0"/>
                </a:cubicBezTo>
                <a:cubicBezTo>
                  <a:pt x="4400725" y="-38339"/>
                  <a:pt x="4438866" y="-14172"/>
                  <a:pt x="4660306" y="0"/>
                </a:cubicBezTo>
                <a:cubicBezTo>
                  <a:pt x="4881746" y="14172"/>
                  <a:pt x="5143840" y="34719"/>
                  <a:pt x="5487106" y="0"/>
                </a:cubicBezTo>
                <a:cubicBezTo>
                  <a:pt x="5830372" y="-34719"/>
                  <a:pt x="5735570" y="-4471"/>
                  <a:pt x="5913842" y="0"/>
                </a:cubicBezTo>
                <a:cubicBezTo>
                  <a:pt x="6092114" y="4471"/>
                  <a:pt x="6441862" y="8165"/>
                  <a:pt x="6580616" y="0"/>
                </a:cubicBezTo>
                <a:cubicBezTo>
                  <a:pt x="6719370" y="-8165"/>
                  <a:pt x="7100588" y="3500"/>
                  <a:pt x="7247391" y="0"/>
                </a:cubicBezTo>
                <a:cubicBezTo>
                  <a:pt x="7394194" y="-3500"/>
                  <a:pt x="7755235" y="-12122"/>
                  <a:pt x="8074191" y="0"/>
                </a:cubicBezTo>
                <a:cubicBezTo>
                  <a:pt x="8118219" y="4616"/>
                  <a:pt x="8150826" y="29364"/>
                  <a:pt x="8147088" y="72897"/>
                </a:cubicBezTo>
                <a:cubicBezTo>
                  <a:pt x="8135868" y="198158"/>
                  <a:pt x="8143706" y="396402"/>
                  <a:pt x="8147088" y="606453"/>
                </a:cubicBezTo>
                <a:cubicBezTo>
                  <a:pt x="8150470" y="816504"/>
                  <a:pt x="8123818" y="951036"/>
                  <a:pt x="8147088" y="1140008"/>
                </a:cubicBezTo>
                <a:cubicBezTo>
                  <a:pt x="8170358" y="1328981"/>
                  <a:pt x="8161693" y="1554961"/>
                  <a:pt x="8147088" y="1673564"/>
                </a:cubicBezTo>
                <a:cubicBezTo>
                  <a:pt x="8146765" y="1712853"/>
                  <a:pt x="8116612" y="1746022"/>
                  <a:pt x="8074191" y="1746461"/>
                </a:cubicBezTo>
                <a:cubicBezTo>
                  <a:pt x="7936992" y="1729117"/>
                  <a:pt x="7759344" y="1747368"/>
                  <a:pt x="7647455" y="1746461"/>
                </a:cubicBezTo>
                <a:cubicBezTo>
                  <a:pt x="7535566" y="1745554"/>
                  <a:pt x="7053689" y="1776513"/>
                  <a:pt x="6820655" y="1746461"/>
                </a:cubicBezTo>
                <a:cubicBezTo>
                  <a:pt x="6587621" y="1716409"/>
                  <a:pt x="6347825" y="1735550"/>
                  <a:pt x="6153880" y="1746461"/>
                </a:cubicBezTo>
                <a:cubicBezTo>
                  <a:pt x="5959935" y="1757372"/>
                  <a:pt x="5880797" y="1727910"/>
                  <a:pt x="5647132" y="1746461"/>
                </a:cubicBezTo>
                <a:cubicBezTo>
                  <a:pt x="5413467" y="1765012"/>
                  <a:pt x="5149846" y="1726833"/>
                  <a:pt x="4980357" y="1746461"/>
                </a:cubicBezTo>
                <a:cubicBezTo>
                  <a:pt x="4810869" y="1766089"/>
                  <a:pt x="4676922" y="1745611"/>
                  <a:pt x="4553622" y="1746461"/>
                </a:cubicBezTo>
                <a:cubicBezTo>
                  <a:pt x="4430323" y="1747311"/>
                  <a:pt x="4216655" y="1757684"/>
                  <a:pt x="4126886" y="1746461"/>
                </a:cubicBezTo>
                <a:cubicBezTo>
                  <a:pt x="4037117" y="1735238"/>
                  <a:pt x="3666152" y="1766669"/>
                  <a:pt x="3460111" y="1746461"/>
                </a:cubicBezTo>
                <a:cubicBezTo>
                  <a:pt x="3254071" y="1726253"/>
                  <a:pt x="3156914" y="1738232"/>
                  <a:pt x="2953363" y="1746461"/>
                </a:cubicBezTo>
                <a:cubicBezTo>
                  <a:pt x="2749812" y="1754690"/>
                  <a:pt x="2576690" y="1710503"/>
                  <a:pt x="2206575" y="1746461"/>
                </a:cubicBezTo>
                <a:cubicBezTo>
                  <a:pt x="1836460" y="1782419"/>
                  <a:pt x="1847186" y="1767150"/>
                  <a:pt x="1699827" y="1746461"/>
                </a:cubicBezTo>
                <a:cubicBezTo>
                  <a:pt x="1552468" y="1725772"/>
                  <a:pt x="1271176" y="1730037"/>
                  <a:pt x="953039" y="1746461"/>
                </a:cubicBezTo>
                <a:cubicBezTo>
                  <a:pt x="634902" y="1762885"/>
                  <a:pt x="499475" y="1776779"/>
                  <a:pt x="72897" y="1746461"/>
                </a:cubicBezTo>
                <a:cubicBezTo>
                  <a:pt x="33131" y="1745604"/>
                  <a:pt x="-8143" y="1710702"/>
                  <a:pt x="0" y="1673564"/>
                </a:cubicBezTo>
                <a:cubicBezTo>
                  <a:pt x="16922" y="1454580"/>
                  <a:pt x="25297" y="1346157"/>
                  <a:pt x="0" y="1156015"/>
                </a:cubicBezTo>
                <a:cubicBezTo>
                  <a:pt x="-25297" y="965873"/>
                  <a:pt x="-15893" y="872669"/>
                  <a:pt x="0" y="654473"/>
                </a:cubicBezTo>
                <a:cubicBezTo>
                  <a:pt x="15893" y="436277"/>
                  <a:pt x="-19759" y="192037"/>
                  <a:pt x="0" y="7289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Raiou finalmente o dia 6 [de fevereiro de 1818] tão ansiosamente desejado e que devia ser testemunha do mais completo prazer […].</a:t>
            </a:r>
          </a:p>
          <a:p>
            <a:pPr algn="just">
              <a:defRPr/>
            </a:pPr>
            <a:r>
              <a:rPr lang="pt-PT" sz="14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Para se celebrar a gloriosa aclamação estava destinado o Largo do Paço, onde se erigira uma sumptuosa varanda […]. Ocupava ela toda a face do Real Paço […]; compunha-se de 18 arcos elegantes e no princípio do seu dilatado plano se fabricou um corpo de vistosa arquitetura em que havia uma escada que servia para subir a nobreza e pessoas distintas que deviam concorrer àquela soleníssima ação.</a:t>
            </a:r>
          </a:p>
          <a:p>
            <a:pPr>
              <a:defRPr/>
            </a:pPr>
            <a:endParaRPr lang="pt-PT" sz="1100" i="1" dirty="0">
              <a:solidFill>
                <a:schemeClr val="tx1"/>
              </a:solidFill>
              <a:ea typeface="Verdana" pitchFamily="34" charset="0"/>
              <a:cs typeface="Arial" pitchFamily="34" charset="0"/>
            </a:endParaRPr>
          </a:p>
          <a:p>
            <a:pPr algn="r">
              <a:defRPr/>
            </a:pPr>
            <a:r>
              <a:rPr lang="pt-PT" sz="1100" dirty="0">
                <a:solidFill>
                  <a:schemeClr val="tx1"/>
                </a:solidFill>
                <a:ea typeface="Verdana" pitchFamily="34" charset="0"/>
                <a:cs typeface="Arial" pitchFamily="34" charset="0"/>
              </a:rPr>
              <a:t>Gazeta Extraordinária do Rio de Janeiro, 10 de fevereiro de 1818.</a:t>
            </a:r>
            <a:endParaRPr lang="pt-PT" sz="1000" dirty="0">
              <a:solidFill>
                <a:schemeClr val="tx1"/>
              </a:solidFill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C7BF6646-F395-4743-85E4-23447B6536D4}"/>
              </a:ext>
            </a:extLst>
          </p:cNvPr>
          <p:cNvGrpSpPr/>
          <p:nvPr/>
        </p:nvGrpSpPr>
        <p:grpSpPr>
          <a:xfrm>
            <a:off x="5321882" y="1764486"/>
            <a:ext cx="2819484" cy="2688325"/>
            <a:chOff x="5321882" y="1302377"/>
            <a:chExt cx="2819484" cy="2688325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DEBC7FDD-5A82-4CE9-A714-2F01EC412CA1}"/>
                </a:ext>
              </a:extLst>
            </p:cNvPr>
            <p:cNvSpPr/>
            <p:nvPr/>
          </p:nvSpPr>
          <p:spPr>
            <a:xfrm>
              <a:off x="5509755" y="3633512"/>
              <a:ext cx="2443739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Coroa usada por D. João VI na sua coroação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4" name="Imagem 3" descr="Uma imagem com escuro, decorado&#10;&#10;Descrição gerada automaticamente">
              <a:extLst>
                <a:ext uri="{FF2B5EF4-FFF2-40B4-BE49-F238E27FC236}">
                  <a16:creationId xmlns:a16="http://schemas.microsoft.com/office/drawing/2014/main" id="{598DB29F-DD34-4B54-884B-BCBADCFDE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21882" y="1302377"/>
              <a:ext cx="2819484" cy="2340000"/>
            </a:xfrm>
            <a:prstGeom prst="rect">
              <a:avLst/>
            </a:prstGeom>
          </p:spPr>
        </p:pic>
      </p:grpSp>
      <p:pic>
        <p:nvPicPr>
          <p:cNvPr id="3" name="ETHA11_PPT3_Track3">
            <a:hlinkClick r:id="" action="ppaction://media"/>
            <a:extLst>
              <a:ext uri="{FF2B5EF4-FFF2-40B4-BE49-F238E27FC236}">
                <a16:creationId xmlns:a16="http://schemas.microsoft.com/office/drawing/2014/main" id="{6599C1B0-E030-4F86-87B4-5902376C4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2120" y="579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17128" y="825014"/>
            <a:ext cx="9126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casamento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de D. Pedro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606457"/>
            <a:ext cx="8324961" cy="69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1817, D. Pedro, o filho primogénito de D. João VI, casa com Leopoldina de Habsburgo, filha  do imperador da Áustria. Dois anos depois, nascia a primeira filha do jovem casal, D. Maria da Glória, futura D. Maria II.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02A09E7-24D1-4B6E-A93F-1460310271F5}"/>
              </a:ext>
            </a:extLst>
          </p:cNvPr>
          <p:cNvGrpSpPr/>
          <p:nvPr/>
        </p:nvGrpSpPr>
        <p:grpSpPr>
          <a:xfrm>
            <a:off x="2418876" y="2532066"/>
            <a:ext cx="4306245" cy="3830948"/>
            <a:chOff x="2487605" y="1753005"/>
            <a:chExt cx="4306245" cy="3830948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2487605" y="5226763"/>
              <a:ext cx="4297680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Desembarque de D. Leopoldina no Brasil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6F0AF264-03B6-429A-A182-3864A20450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8" r="11916"/>
            <a:stretch/>
          </p:blipFill>
          <p:spPr bwMode="auto">
            <a:xfrm>
              <a:off x="2496170" y="1753005"/>
              <a:ext cx="4297680" cy="3456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98280D0-BDDA-42BA-A93F-0A9895D43229}"/>
              </a:ext>
            </a:extLst>
          </p:cNvPr>
          <p:cNvGrpSpPr/>
          <p:nvPr/>
        </p:nvGrpSpPr>
        <p:grpSpPr>
          <a:xfrm>
            <a:off x="403568" y="2832504"/>
            <a:ext cx="1793988" cy="2877190"/>
            <a:chOff x="403568" y="2832504"/>
            <a:chExt cx="1793988" cy="2877190"/>
          </a:xfrm>
        </p:grpSpPr>
        <p:sp>
          <p:nvSpPr>
            <p:cNvPr id="9" name="Rectângulo 7">
              <a:extLst>
                <a:ext uri="{FF2B5EF4-FFF2-40B4-BE49-F238E27FC236}">
                  <a16:creationId xmlns:a16="http://schemas.microsoft.com/office/drawing/2014/main" id="{A87A81EE-9D28-4962-AE2A-9DA6A1014F87}"/>
                </a:ext>
              </a:extLst>
            </p:cNvPr>
            <p:cNvSpPr/>
            <p:nvPr/>
          </p:nvSpPr>
          <p:spPr>
            <a:xfrm>
              <a:off x="542420" y="5352504"/>
              <a:ext cx="1516283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Pedro</a:t>
              </a:r>
              <a:endParaRPr lang="pt-PT" sz="105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29EE032-5DD6-4307-8C50-4E3B65920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68" y="2832504"/>
              <a:ext cx="1793988" cy="2520000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41E3555-0D8F-4D78-8A2B-DF6D6596B744}"/>
              </a:ext>
            </a:extLst>
          </p:cNvPr>
          <p:cNvGrpSpPr/>
          <p:nvPr/>
        </p:nvGrpSpPr>
        <p:grpSpPr>
          <a:xfrm>
            <a:off x="7093859" y="3259275"/>
            <a:ext cx="1564931" cy="2364660"/>
            <a:chOff x="7093859" y="3259275"/>
            <a:chExt cx="1564931" cy="236466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BE27788F-CF86-4DFF-BF4D-5BA7CEC108FF}"/>
                </a:ext>
              </a:extLst>
            </p:cNvPr>
            <p:cNvSpPr/>
            <p:nvPr/>
          </p:nvSpPr>
          <p:spPr>
            <a:xfrm>
              <a:off x="7093859" y="5266745"/>
              <a:ext cx="1526393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Leopoldina</a:t>
              </a:r>
              <a:endParaRPr lang="pt-PT" sz="105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7" name="Imagem 6" descr="Uma imagem com texto, artigos de cerâmica, porcelana&#10;&#10;Descrição gerada automaticamente">
              <a:extLst>
                <a:ext uri="{FF2B5EF4-FFF2-40B4-BE49-F238E27FC236}">
                  <a16:creationId xmlns:a16="http://schemas.microsoft.com/office/drawing/2014/main" id="{2B8812FC-7F19-4BFC-977E-0C9563C41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3859" y="3259275"/>
              <a:ext cx="1564931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0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79364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batismo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princesa</a:t>
            </a:r>
            <a:endParaRPr lang="en-GB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659251" y="1459472"/>
            <a:ext cx="7825498" cy="698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A 3 de maio de 1819, um mês depois do seu nascimento, D. Maria da Glória foi batizada, na presença da família real e da corte, sendo apadrinhada pelos avós paternos, D. João VI e           D. Carlota Joaquina.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01A5A10-D9B5-4160-BDAC-C0C284B59C76}"/>
              </a:ext>
            </a:extLst>
          </p:cNvPr>
          <p:cNvGrpSpPr/>
          <p:nvPr/>
        </p:nvGrpSpPr>
        <p:grpSpPr>
          <a:xfrm>
            <a:off x="1627897" y="3141407"/>
            <a:ext cx="5888206" cy="3580590"/>
            <a:chOff x="1467502" y="2059638"/>
            <a:chExt cx="5888206" cy="3580590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1467502" y="5283038"/>
              <a:ext cx="5872072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Cortejo do batismo de D. Maria da Glória (Rio de Janeiro)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6F3F5093-FBAF-47AF-AB3A-7706C24FD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5" t="16155" r="4022" b="14759"/>
            <a:stretch/>
          </p:blipFill>
          <p:spPr bwMode="auto">
            <a:xfrm>
              <a:off x="1467502" y="2059638"/>
              <a:ext cx="5888206" cy="32131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86790E7-2055-4EC9-A094-3686712395E1}"/>
              </a:ext>
            </a:extLst>
          </p:cNvPr>
          <p:cNvGrpSpPr/>
          <p:nvPr/>
        </p:nvGrpSpPr>
        <p:grpSpPr>
          <a:xfrm>
            <a:off x="7370788" y="2507885"/>
            <a:ext cx="1588941" cy="2557313"/>
            <a:chOff x="14698279" y="2670578"/>
            <a:chExt cx="1588941" cy="2557313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487120F4-5A22-45D4-AEFF-C17E2F0A5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9" t="1439" r="27392" b="43571"/>
            <a:stretch/>
          </p:blipFill>
          <p:spPr bwMode="auto">
            <a:xfrm>
              <a:off x="14698279" y="2670578"/>
              <a:ext cx="1516283" cy="21898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ângulo 7">
              <a:extLst>
                <a:ext uri="{FF2B5EF4-FFF2-40B4-BE49-F238E27FC236}">
                  <a16:creationId xmlns:a16="http://schemas.microsoft.com/office/drawing/2014/main" id="{C246A0FB-CD4D-4231-AA35-5A88BD2D95F1}"/>
                </a:ext>
              </a:extLst>
            </p:cNvPr>
            <p:cNvSpPr/>
            <p:nvPr/>
          </p:nvSpPr>
          <p:spPr>
            <a:xfrm>
              <a:off x="14770937" y="4870701"/>
              <a:ext cx="1516283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Carlota Joaquina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68EA3EF-9719-4D1C-B2B3-EDFA06D21EDF}"/>
              </a:ext>
            </a:extLst>
          </p:cNvPr>
          <p:cNvGrpSpPr/>
          <p:nvPr/>
        </p:nvGrpSpPr>
        <p:grpSpPr>
          <a:xfrm>
            <a:off x="267462" y="2222853"/>
            <a:ext cx="1598879" cy="2855550"/>
            <a:chOff x="-6049681" y="1612794"/>
            <a:chExt cx="1598879" cy="2855550"/>
          </a:xfrm>
        </p:grpSpPr>
        <p:sp>
          <p:nvSpPr>
            <p:cNvPr id="12" name="Rectângulo 7">
              <a:extLst>
                <a:ext uri="{FF2B5EF4-FFF2-40B4-BE49-F238E27FC236}">
                  <a16:creationId xmlns:a16="http://schemas.microsoft.com/office/drawing/2014/main" id="{B5D03954-D14A-4AE7-9DEC-CFF885C4A00C}"/>
                </a:ext>
              </a:extLst>
            </p:cNvPr>
            <p:cNvSpPr/>
            <p:nvPr/>
          </p:nvSpPr>
          <p:spPr>
            <a:xfrm>
              <a:off x="-6049681" y="4137921"/>
              <a:ext cx="1516283" cy="3304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D. João VI</a:t>
              </a:r>
              <a:endParaRPr lang="pt-PT" sz="1200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pic>
          <p:nvPicPr>
            <p:cNvPr id="6" name="Imagem 5" descr="Uma imagem com texto, interior&#10;&#10;Descrição gerada automaticamente">
              <a:extLst>
                <a:ext uri="{FF2B5EF4-FFF2-40B4-BE49-F238E27FC236}">
                  <a16:creationId xmlns:a16="http://schemas.microsoft.com/office/drawing/2014/main" id="{6A1D57AF-2FD5-4A25-96D0-85DC03677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041819" y="1612794"/>
              <a:ext cx="1591017" cy="25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>
            <a:extLst>
              <a:ext uri="{FF2B5EF4-FFF2-40B4-BE49-F238E27FC236}">
                <a16:creationId xmlns:a16="http://schemas.microsoft.com/office/drawing/2014/main" id="{6B224A79-7ACE-4DEB-880A-DE15D231A842}"/>
              </a:ext>
            </a:extLst>
          </p:cNvPr>
          <p:cNvSpPr txBox="1"/>
          <p:nvPr/>
        </p:nvSpPr>
        <p:spPr>
          <a:xfrm>
            <a:off x="0" y="805061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Enquanto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princesa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3000" b="1" dirty="0" err="1">
                <a:solidFill>
                  <a:schemeClr val="accent2">
                    <a:lumMod val="75000"/>
                  </a:schemeClr>
                </a:solidFill>
              </a:rPr>
              <a:t>brincava</a:t>
            </a:r>
            <a:r>
              <a:rPr lang="en-GB" sz="30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0" name="Rectângulo 5">
            <a:extLst>
              <a:ext uri="{FF2B5EF4-FFF2-40B4-BE49-F238E27FC236}">
                <a16:creationId xmlns:a16="http://schemas.microsoft.com/office/drawing/2014/main" id="{34852DBF-4B9C-47CA-A921-6CA0D449374F}"/>
              </a:ext>
            </a:extLst>
          </p:cNvPr>
          <p:cNvSpPr/>
          <p:nvPr/>
        </p:nvSpPr>
        <p:spPr>
          <a:xfrm>
            <a:off x="409519" y="1370286"/>
            <a:ext cx="8324961" cy="123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Em Portugal, o descontentamento não esmorecia e, a 24 de agosto de 1820, no Porto, eclodiu a Revolução Liberal. Militares e burgueses pediram o regresso do rei e a convocação de Cortes que dessem ao país uma Constituição. </a:t>
            </a:r>
          </a:p>
          <a:p>
            <a:r>
              <a:rPr lang="pt-PT" sz="1600" dirty="0">
                <a:solidFill>
                  <a:schemeClr val="tx1"/>
                </a:solidFill>
                <a:cs typeface="Arial" pitchFamily="34" charset="0"/>
              </a:rPr>
              <a:t>Mais de trinta anos depois da França, os portugueses assistiam ao nascimento de uma monarquia constitucional.    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BD061DF-E14B-4B90-8E56-A23D632CF09D}"/>
              </a:ext>
            </a:extLst>
          </p:cNvPr>
          <p:cNvGrpSpPr/>
          <p:nvPr/>
        </p:nvGrpSpPr>
        <p:grpSpPr>
          <a:xfrm>
            <a:off x="1761668" y="2892316"/>
            <a:ext cx="5402670" cy="3931545"/>
            <a:chOff x="1761668" y="2892316"/>
            <a:chExt cx="5402670" cy="3931545"/>
          </a:xfrm>
        </p:grpSpPr>
        <p:sp>
          <p:nvSpPr>
            <p:cNvPr id="11" name="Rectângulo 7">
              <a:extLst>
                <a:ext uri="{FF2B5EF4-FFF2-40B4-BE49-F238E27FC236}">
                  <a16:creationId xmlns:a16="http://schemas.microsoft.com/office/drawing/2014/main" id="{6EE20D17-39DD-40EF-8F8C-1CFB7B6EC89B}"/>
                </a:ext>
              </a:extLst>
            </p:cNvPr>
            <p:cNvSpPr/>
            <p:nvPr/>
          </p:nvSpPr>
          <p:spPr>
            <a:xfrm>
              <a:off x="1761668" y="6466671"/>
              <a:ext cx="5402670" cy="357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Alegoria à </a:t>
              </a:r>
              <a:r>
                <a:rPr lang="pt-PT" sz="1200" b="1" dirty="0">
                  <a:solidFill>
                    <a:schemeClr val="tx1"/>
                  </a:solidFill>
                  <a:cs typeface="Arial" pitchFamily="34" charset="0"/>
                </a:rPr>
                <a:t>revolução</a:t>
              </a:r>
              <a:r>
                <a:rPr lang="pt-PT" sz="11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no Porto</a:t>
              </a:r>
              <a:endParaRPr lang="pt-PT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FB82324D-505F-4FE5-B9FB-D2AF2B1B4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9" b="14760"/>
            <a:stretch/>
          </p:blipFill>
          <p:spPr bwMode="auto">
            <a:xfrm>
              <a:off x="1761668" y="2892316"/>
              <a:ext cx="5402669" cy="360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3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2040</TotalTime>
  <Words>2389</Words>
  <Application>Microsoft Office PowerPoint</Application>
  <PresentationFormat>Apresentação no Ecrã (4:3)</PresentationFormat>
  <Paragraphs>144</Paragraphs>
  <Slides>21</Slides>
  <Notes>21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99</cp:revision>
  <dcterms:created xsi:type="dcterms:W3CDTF">2020-12-14T11:51:29Z</dcterms:created>
  <dcterms:modified xsi:type="dcterms:W3CDTF">2026-03-05T15:53:45Z</dcterms:modified>
</cp:coreProperties>
</file>