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31"/>
  </p:notesMasterIdLst>
  <p:sldIdLst>
    <p:sldId id="264" r:id="rId3"/>
    <p:sldId id="257" r:id="rId4"/>
    <p:sldId id="283" r:id="rId5"/>
    <p:sldId id="288" r:id="rId6"/>
    <p:sldId id="302" r:id="rId7"/>
    <p:sldId id="310" r:id="rId8"/>
    <p:sldId id="287" r:id="rId9"/>
    <p:sldId id="303" r:id="rId10"/>
    <p:sldId id="289" r:id="rId11"/>
    <p:sldId id="274" r:id="rId12"/>
    <p:sldId id="272" r:id="rId13"/>
    <p:sldId id="273" r:id="rId14"/>
    <p:sldId id="277" r:id="rId15"/>
    <p:sldId id="275" r:id="rId16"/>
    <p:sldId id="304" r:id="rId17"/>
    <p:sldId id="279" r:id="rId18"/>
    <p:sldId id="306" r:id="rId19"/>
    <p:sldId id="305" r:id="rId20"/>
    <p:sldId id="307" r:id="rId21"/>
    <p:sldId id="271" r:id="rId22"/>
    <p:sldId id="311" r:id="rId23"/>
    <p:sldId id="290" r:id="rId24"/>
    <p:sldId id="293" r:id="rId25"/>
    <p:sldId id="294" r:id="rId26"/>
    <p:sldId id="295" r:id="rId27"/>
    <p:sldId id="296" r:id="rId28"/>
    <p:sldId id="312" r:id="rId29"/>
    <p:sldId id="29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2E6"/>
    <a:srgbClr val="FBE5D6"/>
    <a:srgbClr val="008BCF"/>
    <a:srgbClr val="E46E5E"/>
    <a:srgbClr val="E40000"/>
    <a:srgbClr val="6C822D"/>
    <a:srgbClr val="22B8C3"/>
    <a:srgbClr val="ED8E0C"/>
    <a:srgbClr val="B3147F"/>
    <a:srgbClr val="CD1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2" autoAdjust="0"/>
    <p:restoredTop sz="9466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72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30/09/2025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986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8B849-E5E1-408C-9B55-CB6A1B8AA07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3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94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5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8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86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02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12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4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92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" y="1829"/>
            <a:ext cx="9143996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9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9.png"/><Relationship Id="rId7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slide" Target="slide2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8.png"/><Relationship Id="rId10" Type="http://schemas.openxmlformats.org/officeDocument/2006/relationships/image" Target="../media/image49.jpeg"/><Relationship Id="rId4" Type="http://schemas.openxmlformats.org/officeDocument/2006/relationships/slide" Target="slide18.xml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2.png"/><Relationship Id="rId7" Type="http://schemas.openxmlformats.org/officeDocument/2006/relationships/slide" Target="slide16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4.wdp"/><Relationship Id="rId4" Type="http://schemas.openxmlformats.org/officeDocument/2006/relationships/image" Target="../media/image68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22.xml"/><Relationship Id="rId7" Type="http://schemas.openxmlformats.org/officeDocument/2006/relationships/image" Target="../media/image3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microsoft.com/office/2007/relationships/hdphoto" Target="../media/hdphoto3.wdp"/><Relationship Id="rId10" Type="http://schemas.openxmlformats.org/officeDocument/2006/relationships/slide" Target="slide26.xml"/><Relationship Id="rId4" Type="http://schemas.openxmlformats.org/officeDocument/2006/relationships/image" Target="../media/image34.png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8.jpeg"/><Relationship Id="rId7" Type="http://schemas.openxmlformats.org/officeDocument/2006/relationships/image" Target="../media/image8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g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8.png"/><Relationship Id="rId4" Type="http://schemas.openxmlformats.org/officeDocument/2006/relationships/slide" Target="slide4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0.xml"/><Relationship Id="rId7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microsoft.com/office/2007/relationships/hdphoto" Target="../media/hdphoto3.wdp"/><Relationship Id="rId10" Type="http://schemas.openxmlformats.org/officeDocument/2006/relationships/slide" Target="slide14.xml"/><Relationship Id="rId4" Type="http://schemas.openxmlformats.org/officeDocument/2006/relationships/image" Target="../media/image34.png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829"/>
            <a:ext cx="9143996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815541" y="3239712"/>
            <a:ext cx="6897866" cy="160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As novas correntes da pintura: o Realismo;</a:t>
            </a:r>
          </a:p>
          <a:p>
            <a:pPr algn="ctr">
              <a:lnSpc>
                <a:spcPts val="3750"/>
              </a:lnSpc>
            </a:pP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 o Impressionismo</a:t>
            </a:r>
            <a:endParaRPr lang="en-GB" sz="5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35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9" y="1595999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084" y="1768006"/>
            <a:ext cx="2601604" cy="4714286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14" y="2233170"/>
            <a:ext cx="4385158" cy="4421129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CaixaDeTexto 3"/>
          <p:cNvSpPr txBox="1"/>
          <p:nvPr/>
        </p:nvSpPr>
        <p:spPr>
          <a:xfrm>
            <a:off x="238658" y="771326"/>
            <a:ext cx="8642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Um rapaz e um velho trabalham na berma de uma estrada. O trabalho de calceteiro era dos mais mal pagos desta época. Os rostos escondidos fazem deles figuras anónimas, a representação de todos os que trabalham nestas duras condições. </a:t>
            </a:r>
          </a:p>
        </p:txBody>
      </p:sp>
      <p:sp>
        <p:nvSpPr>
          <p:cNvPr id="6" name="Bisel 5">
            <a:hlinkClick r:id="rId5" action="ppaction://hlinksldjump"/>
          </p:cNvPr>
          <p:cNvSpPr/>
          <p:nvPr/>
        </p:nvSpPr>
        <p:spPr>
          <a:xfrm>
            <a:off x="98453" y="6313683"/>
            <a:ext cx="1509341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/>
              <a:t> VOLTAR À ANÁLISE DA OBRA</a:t>
            </a:r>
          </a:p>
        </p:txBody>
      </p:sp>
      <p:pic>
        <p:nvPicPr>
          <p:cNvPr id="9" name="Imagem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143358" y="6469270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4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179"/>
            <a:ext cx="9144000" cy="51435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09514" y="901076"/>
            <a:ext cx="834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A miséria está bem representada nas roupas sujas, usadas e rasgadas dos trabalhadores.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050" y="2689100"/>
            <a:ext cx="1007143" cy="1014286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967" y="3299249"/>
            <a:ext cx="1125941" cy="90778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457" y="5021210"/>
            <a:ext cx="785714" cy="935714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2" name="Bisel 11">
            <a:hlinkClick r:id="rId6" action="ppaction://hlinksldjump"/>
          </p:cNvPr>
          <p:cNvSpPr/>
          <p:nvPr/>
        </p:nvSpPr>
        <p:spPr>
          <a:xfrm>
            <a:off x="316184" y="6163224"/>
            <a:ext cx="1510937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/>
              <a:t>VOLTAR À ANÁLISE DA OBRA</a:t>
            </a:r>
          </a:p>
        </p:txBody>
      </p:sp>
      <p:pic>
        <p:nvPicPr>
          <p:cNvPr id="14" name="Imagem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73027" y="6326985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7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965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70849" y="912581"/>
            <a:ext cx="817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Os instrumentos rudimentares evidenciam a dureza do trabalho.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49" y="3509662"/>
            <a:ext cx="1442858" cy="180000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289" y="2890898"/>
            <a:ext cx="2186522" cy="173784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883" y="2373947"/>
            <a:ext cx="1549556" cy="203571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9" name="Bisel 8">
            <a:hlinkClick r:id="rId6" action="ppaction://hlinksldjump"/>
          </p:cNvPr>
          <p:cNvSpPr/>
          <p:nvPr/>
        </p:nvSpPr>
        <p:spPr>
          <a:xfrm>
            <a:off x="316184" y="6135792"/>
            <a:ext cx="1362679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50" b="1" dirty="0"/>
              <a:t>VOLTAR À ANÁLISE DA OBRA</a:t>
            </a:r>
          </a:p>
        </p:txBody>
      </p:sp>
      <p:pic>
        <p:nvPicPr>
          <p:cNvPr id="10" name="Imagem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73027" y="6308165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2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397"/>
            <a:ext cx="9144000" cy="51435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661" y="3593466"/>
            <a:ext cx="1321429" cy="1214286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228600" y="849946"/>
            <a:ext cx="8293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O pormenor da panela e do pão salienta a ideia de um descanso breve e de uma refeição frugal, comida na poeira da estrada.</a:t>
            </a:r>
          </a:p>
        </p:txBody>
      </p:sp>
      <p:sp>
        <p:nvSpPr>
          <p:cNvPr id="8" name="Bisel 7">
            <a:hlinkClick r:id="rId4" action="ppaction://hlinksldjump"/>
          </p:cNvPr>
          <p:cNvSpPr/>
          <p:nvPr/>
        </p:nvSpPr>
        <p:spPr>
          <a:xfrm>
            <a:off x="161519" y="6208877"/>
            <a:ext cx="1437195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50" b="1" dirty="0"/>
              <a:t>VOLTAR À ANÁLISE DA OBRA</a:t>
            </a:r>
          </a:p>
        </p:txBody>
      </p:sp>
      <p:pic>
        <p:nvPicPr>
          <p:cNvPr id="10" name="Imagem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218364" y="6381250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7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" y="1373770"/>
            <a:ext cx="9144000" cy="5143500"/>
          </a:xfrm>
          <a:prstGeom prst="rect">
            <a:avLst/>
          </a:prstGeom>
        </p:spPr>
      </p:pic>
      <p:pic>
        <p:nvPicPr>
          <p:cNvPr id="2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" y="1423827"/>
            <a:ext cx="9053059" cy="5043387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340289" y="985160"/>
            <a:ext cx="705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Os tons escuros e as sombras carregadas acentuam a atmosfera pesada do quadro.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0872" y="4893673"/>
            <a:ext cx="11560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350" dirty="0"/>
          </a:p>
        </p:txBody>
      </p:sp>
    </p:spTree>
    <p:extLst>
      <p:ext uri="{BB962C8B-B14F-4D97-AF65-F5344CB8AC3E}">
        <p14:creationId xmlns:p14="http://schemas.microsoft.com/office/powerpoint/2010/main" val="27947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771"/>
            <a:ext cx="9144000" cy="516297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656"/>
            <a:ext cx="9144000" cy="5162979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1" y="5980176"/>
            <a:ext cx="6150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000" b="1" dirty="0"/>
              <a:t>Gustave </a:t>
            </a:r>
            <a:r>
              <a:rPr lang="pt-PT" sz="1000" b="1" dirty="0" err="1"/>
              <a:t>Courbet</a:t>
            </a:r>
            <a:r>
              <a:rPr lang="pt-PT" sz="1000" b="1" dirty="0"/>
              <a:t>, </a:t>
            </a:r>
            <a:r>
              <a:rPr lang="pt-PT" sz="1000" b="1" i="1" dirty="0"/>
              <a:t>Os Britadores de Pedra</a:t>
            </a:r>
            <a:r>
              <a:rPr lang="pt-PT" sz="1000" b="1" dirty="0"/>
              <a:t>, 1849. Óleo sobre tela, 195x257 cm, Museu de Dresden, Alemanha.  </a:t>
            </a:r>
          </a:p>
        </p:txBody>
      </p:sp>
      <p:sp>
        <p:nvSpPr>
          <p:cNvPr id="25" name="Bisel 24">
            <a:hlinkClick r:id="rId3" action="ppaction://hlinksldjump"/>
          </p:cNvPr>
          <p:cNvSpPr/>
          <p:nvPr/>
        </p:nvSpPr>
        <p:spPr>
          <a:xfrm>
            <a:off x="80247" y="5083797"/>
            <a:ext cx="1151981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VOLTAR AO SLIDE INICIAL</a:t>
            </a:r>
          </a:p>
        </p:txBody>
      </p:sp>
      <p:sp>
        <p:nvSpPr>
          <p:cNvPr id="31" name="Seta em curva para a esquerda 30">
            <a:hlinkClick r:id="rId3" action="ppaction://hlinksldjump"/>
          </p:cNvPr>
          <p:cNvSpPr/>
          <p:nvPr/>
        </p:nvSpPr>
        <p:spPr>
          <a:xfrm>
            <a:off x="915165" y="4799452"/>
            <a:ext cx="634127" cy="1069033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>
              <a:solidFill>
                <a:schemeClr val="tx1"/>
              </a:solidFill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8FA887B5-EE21-4D7A-A5B4-AF79B4BD5AC3}"/>
              </a:ext>
            </a:extLst>
          </p:cNvPr>
          <p:cNvSpPr/>
          <p:nvPr/>
        </p:nvSpPr>
        <p:spPr>
          <a:xfrm>
            <a:off x="2358727" y="3943093"/>
            <a:ext cx="6705026" cy="1707736"/>
          </a:xfrm>
          <a:custGeom>
            <a:avLst/>
            <a:gdLst>
              <a:gd name="connsiteX0" fmla="*/ 0 w 6705026"/>
              <a:gd name="connsiteY0" fmla="*/ 71281 h 1707736"/>
              <a:gd name="connsiteX1" fmla="*/ 71281 w 6705026"/>
              <a:gd name="connsiteY1" fmla="*/ 0 h 1707736"/>
              <a:gd name="connsiteX2" fmla="*/ 727527 w 6705026"/>
              <a:gd name="connsiteY2" fmla="*/ 0 h 1707736"/>
              <a:gd name="connsiteX3" fmla="*/ 1449398 w 6705026"/>
              <a:gd name="connsiteY3" fmla="*/ 0 h 1707736"/>
              <a:gd name="connsiteX4" fmla="*/ 1974396 w 6705026"/>
              <a:gd name="connsiteY4" fmla="*/ 0 h 1707736"/>
              <a:gd name="connsiteX5" fmla="*/ 2433768 w 6705026"/>
              <a:gd name="connsiteY5" fmla="*/ 0 h 1707736"/>
              <a:gd name="connsiteX6" fmla="*/ 2958765 w 6705026"/>
              <a:gd name="connsiteY6" fmla="*/ 0 h 1707736"/>
              <a:gd name="connsiteX7" fmla="*/ 3549387 w 6705026"/>
              <a:gd name="connsiteY7" fmla="*/ 0 h 1707736"/>
              <a:gd name="connsiteX8" fmla="*/ 4205633 w 6705026"/>
              <a:gd name="connsiteY8" fmla="*/ 0 h 1707736"/>
              <a:gd name="connsiteX9" fmla="*/ 4730630 w 6705026"/>
              <a:gd name="connsiteY9" fmla="*/ 0 h 1707736"/>
              <a:gd name="connsiteX10" fmla="*/ 5518126 w 6705026"/>
              <a:gd name="connsiteY10" fmla="*/ 0 h 1707736"/>
              <a:gd name="connsiteX11" fmla="*/ 6633745 w 6705026"/>
              <a:gd name="connsiteY11" fmla="*/ 0 h 1707736"/>
              <a:gd name="connsiteX12" fmla="*/ 6705026 w 6705026"/>
              <a:gd name="connsiteY12" fmla="*/ 71281 h 1707736"/>
              <a:gd name="connsiteX13" fmla="*/ 6705026 w 6705026"/>
              <a:gd name="connsiteY13" fmla="*/ 593006 h 1707736"/>
              <a:gd name="connsiteX14" fmla="*/ 6705026 w 6705026"/>
              <a:gd name="connsiteY14" fmla="*/ 1130382 h 1707736"/>
              <a:gd name="connsiteX15" fmla="*/ 6705026 w 6705026"/>
              <a:gd name="connsiteY15" fmla="*/ 1636455 h 1707736"/>
              <a:gd name="connsiteX16" fmla="*/ 6633745 w 6705026"/>
              <a:gd name="connsiteY16" fmla="*/ 1707736 h 1707736"/>
              <a:gd name="connsiteX17" fmla="*/ 5911874 w 6705026"/>
              <a:gd name="connsiteY17" fmla="*/ 1707736 h 1707736"/>
              <a:gd name="connsiteX18" fmla="*/ 5255628 w 6705026"/>
              <a:gd name="connsiteY18" fmla="*/ 1707736 h 1707736"/>
              <a:gd name="connsiteX19" fmla="*/ 4468132 w 6705026"/>
              <a:gd name="connsiteY19" fmla="*/ 1707736 h 1707736"/>
              <a:gd name="connsiteX20" fmla="*/ 3877510 w 6705026"/>
              <a:gd name="connsiteY20" fmla="*/ 1707736 h 1707736"/>
              <a:gd name="connsiteX21" fmla="*/ 3352513 w 6705026"/>
              <a:gd name="connsiteY21" fmla="*/ 1707736 h 1707736"/>
              <a:gd name="connsiteX22" fmla="*/ 2696267 w 6705026"/>
              <a:gd name="connsiteY22" fmla="*/ 1707736 h 1707736"/>
              <a:gd name="connsiteX23" fmla="*/ 1974396 w 6705026"/>
              <a:gd name="connsiteY23" fmla="*/ 1707736 h 1707736"/>
              <a:gd name="connsiteX24" fmla="*/ 1186900 w 6705026"/>
              <a:gd name="connsiteY24" fmla="*/ 1707736 h 1707736"/>
              <a:gd name="connsiteX25" fmla="*/ 71281 w 6705026"/>
              <a:gd name="connsiteY25" fmla="*/ 1707736 h 1707736"/>
              <a:gd name="connsiteX26" fmla="*/ 0 w 6705026"/>
              <a:gd name="connsiteY26" fmla="*/ 1636455 h 1707736"/>
              <a:gd name="connsiteX27" fmla="*/ 0 w 6705026"/>
              <a:gd name="connsiteY27" fmla="*/ 1161686 h 1707736"/>
              <a:gd name="connsiteX28" fmla="*/ 0 w 6705026"/>
              <a:gd name="connsiteY28" fmla="*/ 624309 h 1707736"/>
              <a:gd name="connsiteX29" fmla="*/ 0 w 6705026"/>
              <a:gd name="connsiteY29" fmla="*/ 71281 h 170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05026" h="1707736" fill="none" extrusionOk="0">
                <a:moveTo>
                  <a:pt x="0" y="71281"/>
                </a:moveTo>
                <a:cubicBezTo>
                  <a:pt x="3275" y="34951"/>
                  <a:pt x="35070" y="-1887"/>
                  <a:pt x="71281" y="0"/>
                </a:cubicBezTo>
                <a:cubicBezTo>
                  <a:pt x="391204" y="-14579"/>
                  <a:pt x="503386" y="-30345"/>
                  <a:pt x="727527" y="0"/>
                </a:cubicBezTo>
                <a:cubicBezTo>
                  <a:pt x="951668" y="30345"/>
                  <a:pt x="1283995" y="23042"/>
                  <a:pt x="1449398" y="0"/>
                </a:cubicBezTo>
                <a:cubicBezTo>
                  <a:pt x="1614801" y="-23042"/>
                  <a:pt x="1746971" y="8272"/>
                  <a:pt x="1974396" y="0"/>
                </a:cubicBezTo>
                <a:cubicBezTo>
                  <a:pt x="2201821" y="-8272"/>
                  <a:pt x="2331471" y="18922"/>
                  <a:pt x="2433768" y="0"/>
                </a:cubicBezTo>
                <a:cubicBezTo>
                  <a:pt x="2536065" y="-18922"/>
                  <a:pt x="2746011" y="-20398"/>
                  <a:pt x="2958765" y="0"/>
                </a:cubicBezTo>
                <a:cubicBezTo>
                  <a:pt x="3171519" y="20398"/>
                  <a:pt x="3353999" y="8248"/>
                  <a:pt x="3549387" y="0"/>
                </a:cubicBezTo>
                <a:cubicBezTo>
                  <a:pt x="3744775" y="-8248"/>
                  <a:pt x="4044379" y="2905"/>
                  <a:pt x="4205633" y="0"/>
                </a:cubicBezTo>
                <a:cubicBezTo>
                  <a:pt x="4366887" y="-2905"/>
                  <a:pt x="4534504" y="23410"/>
                  <a:pt x="4730630" y="0"/>
                </a:cubicBezTo>
                <a:cubicBezTo>
                  <a:pt x="4926756" y="-23410"/>
                  <a:pt x="5144683" y="-29441"/>
                  <a:pt x="5518126" y="0"/>
                </a:cubicBezTo>
                <a:cubicBezTo>
                  <a:pt x="5891569" y="29441"/>
                  <a:pt x="6360718" y="45599"/>
                  <a:pt x="6633745" y="0"/>
                </a:cubicBezTo>
                <a:cubicBezTo>
                  <a:pt x="6674000" y="3119"/>
                  <a:pt x="6706944" y="32722"/>
                  <a:pt x="6705026" y="71281"/>
                </a:cubicBezTo>
                <a:cubicBezTo>
                  <a:pt x="6715414" y="224924"/>
                  <a:pt x="6716549" y="451308"/>
                  <a:pt x="6705026" y="593006"/>
                </a:cubicBezTo>
                <a:cubicBezTo>
                  <a:pt x="6693503" y="734705"/>
                  <a:pt x="6697615" y="892629"/>
                  <a:pt x="6705026" y="1130382"/>
                </a:cubicBezTo>
                <a:cubicBezTo>
                  <a:pt x="6712437" y="1368135"/>
                  <a:pt x="6696330" y="1398693"/>
                  <a:pt x="6705026" y="1636455"/>
                </a:cubicBezTo>
                <a:cubicBezTo>
                  <a:pt x="6705755" y="1668458"/>
                  <a:pt x="6676160" y="1698726"/>
                  <a:pt x="6633745" y="1707736"/>
                </a:cubicBezTo>
                <a:cubicBezTo>
                  <a:pt x="6432148" y="1690320"/>
                  <a:pt x="6162701" y="1682221"/>
                  <a:pt x="5911874" y="1707736"/>
                </a:cubicBezTo>
                <a:cubicBezTo>
                  <a:pt x="5661047" y="1733251"/>
                  <a:pt x="5403920" y="1729155"/>
                  <a:pt x="5255628" y="1707736"/>
                </a:cubicBezTo>
                <a:cubicBezTo>
                  <a:pt x="5107336" y="1686317"/>
                  <a:pt x="4794837" y="1702189"/>
                  <a:pt x="4468132" y="1707736"/>
                </a:cubicBezTo>
                <a:cubicBezTo>
                  <a:pt x="4141427" y="1713283"/>
                  <a:pt x="4008580" y="1681611"/>
                  <a:pt x="3877510" y="1707736"/>
                </a:cubicBezTo>
                <a:cubicBezTo>
                  <a:pt x="3746440" y="1733861"/>
                  <a:pt x="3517966" y="1693332"/>
                  <a:pt x="3352513" y="1707736"/>
                </a:cubicBezTo>
                <a:cubicBezTo>
                  <a:pt x="3187060" y="1722140"/>
                  <a:pt x="2873875" y="1690695"/>
                  <a:pt x="2696267" y="1707736"/>
                </a:cubicBezTo>
                <a:cubicBezTo>
                  <a:pt x="2518659" y="1724777"/>
                  <a:pt x="2149642" y="1698037"/>
                  <a:pt x="1974396" y="1707736"/>
                </a:cubicBezTo>
                <a:cubicBezTo>
                  <a:pt x="1799150" y="1717435"/>
                  <a:pt x="1512409" y="1744976"/>
                  <a:pt x="1186900" y="1707736"/>
                </a:cubicBezTo>
                <a:cubicBezTo>
                  <a:pt x="861391" y="1670496"/>
                  <a:pt x="341870" y="1693190"/>
                  <a:pt x="71281" y="1707736"/>
                </a:cubicBezTo>
                <a:cubicBezTo>
                  <a:pt x="35821" y="1715333"/>
                  <a:pt x="1781" y="1675321"/>
                  <a:pt x="0" y="1636455"/>
                </a:cubicBezTo>
                <a:cubicBezTo>
                  <a:pt x="-3139" y="1533228"/>
                  <a:pt x="14540" y="1384908"/>
                  <a:pt x="0" y="1161686"/>
                </a:cubicBezTo>
                <a:cubicBezTo>
                  <a:pt x="-14540" y="938464"/>
                  <a:pt x="9540" y="808828"/>
                  <a:pt x="0" y="624309"/>
                </a:cubicBezTo>
                <a:cubicBezTo>
                  <a:pt x="-9540" y="439790"/>
                  <a:pt x="-20948" y="278208"/>
                  <a:pt x="0" y="71281"/>
                </a:cubicBezTo>
                <a:close/>
              </a:path>
              <a:path w="6705026" h="1707736" stroke="0" extrusionOk="0">
                <a:moveTo>
                  <a:pt x="0" y="71281"/>
                </a:moveTo>
                <a:cubicBezTo>
                  <a:pt x="-2996" y="30066"/>
                  <a:pt x="27366" y="1707"/>
                  <a:pt x="71281" y="0"/>
                </a:cubicBezTo>
                <a:cubicBezTo>
                  <a:pt x="281348" y="-32073"/>
                  <a:pt x="657538" y="-38375"/>
                  <a:pt x="858777" y="0"/>
                </a:cubicBezTo>
                <a:cubicBezTo>
                  <a:pt x="1060016" y="38375"/>
                  <a:pt x="1205841" y="-4373"/>
                  <a:pt x="1449398" y="0"/>
                </a:cubicBezTo>
                <a:cubicBezTo>
                  <a:pt x="1692955" y="4373"/>
                  <a:pt x="1849183" y="236"/>
                  <a:pt x="1974396" y="0"/>
                </a:cubicBezTo>
                <a:cubicBezTo>
                  <a:pt x="2099609" y="-236"/>
                  <a:pt x="2479459" y="-9863"/>
                  <a:pt x="2696267" y="0"/>
                </a:cubicBezTo>
                <a:cubicBezTo>
                  <a:pt x="2913075" y="9863"/>
                  <a:pt x="3058198" y="2616"/>
                  <a:pt x="3286888" y="0"/>
                </a:cubicBezTo>
                <a:cubicBezTo>
                  <a:pt x="3515578" y="-2616"/>
                  <a:pt x="3685720" y="-35442"/>
                  <a:pt x="4074384" y="0"/>
                </a:cubicBezTo>
                <a:cubicBezTo>
                  <a:pt x="4463048" y="35442"/>
                  <a:pt x="4445090" y="-1475"/>
                  <a:pt x="4599381" y="0"/>
                </a:cubicBezTo>
                <a:cubicBezTo>
                  <a:pt x="4753672" y="1475"/>
                  <a:pt x="5217039" y="-13430"/>
                  <a:pt x="5386877" y="0"/>
                </a:cubicBezTo>
                <a:cubicBezTo>
                  <a:pt x="5556715" y="13430"/>
                  <a:pt x="5727440" y="18837"/>
                  <a:pt x="5846249" y="0"/>
                </a:cubicBezTo>
                <a:cubicBezTo>
                  <a:pt x="5965058" y="-18837"/>
                  <a:pt x="6457138" y="-16506"/>
                  <a:pt x="6633745" y="0"/>
                </a:cubicBezTo>
                <a:cubicBezTo>
                  <a:pt x="6674881" y="2634"/>
                  <a:pt x="6705922" y="41196"/>
                  <a:pt x="6705026" y="71281"/>
                </a:cubicBezTo>
                <a:cubicBezTo>
                  <a:pt x="6687051" y="255493"/>
                  <a:pt x="6728162" y="377765"/>
                  <a:pt x="6705026" y="546050"/>
                </a:cubicBezTo>
                <a:cubicBezTo>
                  <a:pt x="6681890" y="714335"/>
                  <a:pt x="6688857" y="904812"/>
                  <a:pt x="6705026" y="1099079"/>
                </a:cubicBezTo>
                <a:cubicBezTo>
                  <a:pt x="6721195" y="1293346"/>
                  <a:pt x="6716068" y="1406580"/>
                  <a:pt x="6705026" y="1636455"/>
                </a:cubicBezTo>
                <a:cubicBezTo>
                  <a:pt x="6698216" y="1669406"/>
                  <a:pt x="6671263" y="1704971"/>
                  <a:pt x="6633745" y="1707736"/>
                </a:cubicBezTo>
                <a:cubicBezTo>
                  <a:pt x="6294254" y="1699890"/>
                  <a:pt x="6225896" y="1713773"/>
                  <a:pt x="5911874" y="1707736"/>
                </a:cubicBezTo>
                <a:cubicBezTo>
                  <a:pt x="5597852" y="1701699"/>
                  <a:pt x="5589911" y="1689561"/>
                  <a:pt x="5452501" y="1707736"/>
                </a:cubicBezTo>
                <a:cubicBezTo>
                  <a:pt x="5315091" y="1725911"/>
                  <a:pt x="5040855" y="1728571"/>
                  <a:pt x="4927504" y="1707736"/>
                </a:cubicBezTo>
                <a:cubicBezTo>
                  <a:pt x="4814153" y="1686901"/>
                  <a:pt x="4367163" y="1677653"/>
                  <a:pt x="4140009" y="1707736"/>
                </a:cubicBezTo>
                <a:cubicBezTo>
                  <a:pt x="3912855" y="1737819"/>
                  <a:pt x="3695633" y="1713511"/>
                  <a:pt x="3483762" y="1707736"/>
                </a:cubicBezTo>
                <a:cubicBezTo>
                  <a:pt x="3271891" y="1701961"/>
                  <a:pt x="3211277" y="1723220"/>
                  <a:pt x="2958765" y="1707736"/>
                </a:cubicBezTo>
                <a:cubicBezTo>
                  <a:pt x="2706253" y="1692252"/>
                  <a:pt x="2519338" y="1718286"/>
                  <a:pt x="2302519" y="1707736"/>
                </a:cubicBezTo>
                <a:cubicBezTo>
                  <a:pt x="2085700" y="1697186"/>
                  <a:pt x="1971818" y="1716026"/>
                  <a:pt x="1843146" y="1707736"/>
                </a:cubicBezTo>
                <a:cubicBezTo>
                  <a:pt x="1714474" y="1699446"/>
                  <a:pt x="1514957" y="1722444"/>
                  <a:pt x="1383774" y="1707736"/>
                </a:cubicBezTo>
                <a:cubicBezTo>
                  <a:pt x="1252591" y="1693028"/>
                  <a:pt x="915796" y="1700112"/>
                  <a:pt x="727527" y="1707736"/>
                </a:cubicBezTo>
                <a:cubicBezTo>
                  <a:pt x="539258" y="1715360"/>
                  <a:pt x="247574" y="1684245"/>
                  <a:pt x="71281" y="1707736"/>
                </a:cubicBezTo>
                <a:cubicBezTo>
                  <a:pt x="31517" y="1699506"/>
                  <a:pt x="7893" y="1680795"/>
                  <a:pt x="0" y="1636455"/>
                </a:cubicBezTo>
                <a:cubicBezTo>
                  <a:pt x="-19382" y="1493757"/>
                  <a:pt x="7672" y="1370993"/>
                  <a:pt x="0" y="1130382"/>
                </a:cubicBezTo>
                <a:cubicBezTo>
                  <a:pt x="-7672" y="889771"/>
                  <a:pt x="9668" y="797528"/>
                  <a:pt x="0" y="655613"/>
                </a:cubicBezTo>
                <a:cubicBezTo>
                  <a:pt x="-9668" y="513698"/>
                  <a:pt x="19424" y="241869"/>
                  <a:pt x="0" y="7128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Jules </a:t>
            </a:r>
            <a:r>
              <a:rPr lang="pt-PT" sz="1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Champfleury</a:t>
            </a:r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numa outra carta a George </a:t>
            </a:r>
            <a:r>
              <a:rPr lang="pt-PT" sz="1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Sand</a:t>
            </a:r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datada de 1857, escreve sobre </a:t>
            </a:r>
            <a:r>
              <a:rPr lang="pt-PT" sz="1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Courbet</a:t>
            </a:r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pt-PT" sz="1400" i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O Sr. </a:t>
            </a:r>
            <a:r>
              <a:rPr lang="pt-PT" sz="1400" i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Courbet</a:t>
            </a:r>
            <a:r>
              <a:rPr lang="pt-PT" sz="14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é um rebelde por ter representado, com toda a franqueza, burgueses, camponeses, mulheres da aldeia em tamanho natural. É essa a questão essencial. Não se quer admitir que um britador de pedra valha um príncipe: a nobreza agasta-se por terem sido concedidos tantos metros de tela a pessoas do povo; </a:t>
            </a:r>
            <a:r>
              <a:rPr lang="pt-PT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[…]</a:t>
            </a:r>
          </a:p>
        </p:txBody>
      </p:sp>
    </p:spTree>
    <p:extLst>
      <p:ext uri="{BB962C8B-B14F-4D97-AF65-F5344CB8AC3E}">
        <p14:creationId xmlns:p14="http://schemas.microsoft.com/office/powerpoint/2010/main" val="1365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" y="3566848"/>
            <a:ext cx="9144000" cy="247440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1373734"/>
            <a:ext cx="9143999" cy="267608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/>
        </p:nvSpPr>
        <p:spPr>
          <a:xfrm>
            <a:off x="1" y="787131"/>
            <a:ext cx="9143999" cy="520106"/>
          </a:xfrm>
          <a:prstGeom prst="rect">
            <a:avLst/>
          </a:prstGeom>
          <a:solidFill>
            <a:schemeClr val="bg1">
              <a:alpha val="72157"/>
            </a:schemeClr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   Impressionismo: nova conceção de luz e cor</a:t>
            </a:r>
          </a:p>
        </p:txBody>
      </p:sp>
      <p:pic>
        <p:nvPicPr>
          <p:cNvPr id="17" name="Imagem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71" y="2073265"/>
            <a:ext cx="1393985" cy="1051160"/>
          </a:xfrm>
          <a:prstGeom prst="rect">
            <a:avLst/>
          </a:prstGeom>
        </p:spPr>
      </p:pic>
      <p:sp>
        <p:nvSpPr>
          <p:cNvPr id="19" name="CaixaDeTexto 18">
            <a:hlinkClick r:id="rId6" action="ppaction://hlinksldjump"/>
          </p:cNvPr>
          <p:cNvSpPr txBox="1"/>
          <p:nvPr/>
        </p:nvSpPr>
        <p:spPr>
          <a:xfrm>
            <a:off x="1498438" y="2290432"/>
            <a:ext cx="2476528" cy="484748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550" dirty="0"/>
              <a:t>Características</a:t>
            </a:r>
          </a:p>
        </p:txBody>
      </p:sp>
      <p:pic>
        <p:nvPicPr>
          <p:cNvPr id="20" name="Picture 4" descr="Imagem relacionad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0" y="2976175"/>
            <a:ext cx="1221977" cy="161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hlinkClick r:id="rId7" action="ppaction://hlinksldjump"/>
          </p:cNvPr>
          <p:cNvSpPr txBox="1"/>
          <p:nvPr/>
        </p:nvSpPr>
        <p:spPr>
          <a:xfrm>
            <a:off x="1453559" y="3584030"/>
            <a:ext cx="6760293" cy="484748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550" dirty="0"/>
              <a:t>Um dos principais vultos: Claude Monet</a:t>
            </a:r>
          </a:p>
        </p:txBody>
      </p:sp>
      <p:pic>
        <p:nvPicPr>
          <p:cNvPr id="22" name="Imagem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9" y="4744049"/>
            <a:ext cx="1311579" cy="103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aixaDeTexto 22">
            <a:hlinkClick r:id="rId9" action="ppaction://hlinksldjump"/>
          </p:cNvPr>
          <p:cNvSpPr txBox="1"/>
          <p:nvPr/>
        </p:nvSpPr>
        <p:spPr>
          <a:xfrm>
            <a:off x="1498438" y="4899818"/>
            <a:ext cx="76043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550" dirty="0"/>
              <a:t>Análise da obra ‘‘</a:t>
            </a:r>
            <a:r>
              <a:rPr lang="pt-PT" sz="2550" i="1" dirty="0">
                <a:cs typeface="Times New Roman" panose="02020603050405020304" pitchFamily="18" charset="0"/>
              </a:rPr>
              <a:t>Gare Saint-Lazare</a:t>
            </a:r>
            <a:r>
              <a:rPr lang="pt-PT" sz="2550" dirty="0">
                <a:cs typeface="Times New Roman" panose="02020603050405020304" pitchFamily="18" charset="0"/>
              </a:rPr>
              <a:t>’’, de Claude Monet (1877)</a:t>
            </a:r>
            <a:endParaRPr lang="pt-PT" sz="2550" dirty="0"/>
          </a:p>
        </p:txBody>
      </p:sp>
      <p:sp>
        <p:nvSpPr>
          <p:cNvPr id="15" name="Bisel 14"/>
          <p:cNvSpPr/>
          <p:nvPr/>
        </p:nvSpPr>
        <p:spPr>
          <a:xfrm>
            <a:off x="7260934" y="5799656"/>
            <a:ext cx="1841861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NO TÓPICO QUE PRETENDE EXPLORAR</a:t>
            </a:r>
          </a:p>
        </p:txBody>
      </p:sp>
    </p:spTree>
    <p:extLst>
      <p:ext uri="{BB962C8B-B14F-4D97-AF65-F5344CB8AC3E}">
        <p14:creationId xmlns:p14="http://schemas.microsoft.com/office/powerpoint/2010/main" val="398573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72620" y="5449554"/>
            <a:ext cx="4419123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100" dirty="0"/>
              <a:t>Pierre-</a:t>
            </a:r>
            <a:r>
              <a:rPr lang="pt-PT" sz="1100" dirty="0" err="1"/>
              <a:t>August</a:t>
            </a:r>
            <a:r>
              <a:rPr lang="pt-PT" sz="1100" dirty="0"/>
              <a:t> Renoir, </a:t>
            </a:r>
            <a:r>
              <a:rPr lang="pt-PT" sz="1100" i="1" dirty="0"/>
              <a:t>Estudo. Torso, Efeito solar</a:t>
            </a:r>
            <a:r>
              <a:rPr lang="pt-PT" sz="1100" dirty="0"/>
              <a:t>, c. 1875. </a:t>
            </a:r>
          </a:p>
          <a:p>
            <a:r>
              <a:rPr lang="pt-PT" sz="1100" dirty="0"/>
              <a:t>Óleo sobre tela, 81x65 cm, Museu d’Orsay, Paris. 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85755" y="881670"/>
            <a:ext cx="80216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O movimento impressionista começou a ganhar coerência na década de 60 do século XIX, prolongando-se até ao início do século XX. </a:t>
            </a:r>
          </a:p>
          <a:p>
            <a:pPr algn="just"/>
            <a:r>
              <a:rPr lang="pt-PT" sz="1600" dirty="0"/>
              <a:t>A técnica das obras diferenciava esta corrente da pintura académica. </a:t>
            </a: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10" y="1672712"/>
            <a:ext cx="2876731" cy="367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89" y="1653193"/>
            <a:ext cx="3544069" cy="357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48" y="11024416"/>
            <a:ext cx="4039708" cy="51435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68" y="1098209"/>
            <a:ext cx="3661373" cy="467282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109768" y="5464175"/>
            <a:ext cx="4039708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100" dirty="0"/>
              <a:t>Claude Monet, </a:t>
            </a:r>
            <a:r>
              <a:rPr lang="pt-PT" sz="1100" i="1" dirty="0"/>
              <a:t>O Lago dos nenúfares</a:t>
            </a:r>
            <a:r>
              <a:rPr lang="pt-PT" sz="1100" dirty="0"/>
              <a:t>, 1899. Óleo sobre tela, 85,5x92,5 cm, Museu d’Orsay, Paris. 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4" y="996464"/>
            <a:ext cx="386939" cy="486763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979" y="1141374"/>
            <a:ext cx="7322261" cy="5148899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68" y="1640625"/>
            <a:ext cx="3544069" cy="357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CaixaDeTexto 35"/>
          <p:cNvSpPr txBox="1"/>
          <p:nvPr/>
        </p:nvSpPr>
        <p:spPr>
          <a:xfrm>
            <a:off x="5109768" y="5404627"/>
            <a:ext cx="3958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/>
              <a:t>Claude Monet, </a:t>
            </a:r>
            <a:r>
              <a:rPr lang="pt-PT" sz="1100" i="1" dirty="0"/>
              <a:t>O Lago dos nenúfares</a:t>
            </a:r>
            <a:r>
              <a:rPr lang="pt-PT" sz="1100" dirty="0"/>
              <a:t>, 1899. Óleo sobre tela, 85,5x92,5 cm, Museu d’Orsay, Paris.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7" y="941914"/>
            <a:ext cx="4557008" cy="442151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19" y="1667115"/>
            <a:ext cx="386939" cy="486763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9951" y="5759587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>
                <a:cs typeface="Arial" panose="020B0604020202020204" pitchFamily="34" charset="0"/>
              </a:rPr>
              <a:t>Os impressionistas praticavam uma pintura de </a:t>
            </a:r>
            <a:r>
              <a:rPr lang="pt-PT" sz="1600" i="1" dirty="0" err="1">
                <a:cs typeface="Arial" panose="020B0604020202020204" pitchFamily="34" charset="0"/>
              </a:rPr>
              <a:t>plein</a:t>
            </a:r>
            <a:r>
              <a:rPr lang="pt-PT" sz="1600" i="1" dirty="0">
                <a:cs typeface="Arial" panose="020B0604020202020204" pitchFamily="34" charset="0"/>
              </a:rPr>
              <a:t> </a:t>
            </a:r>
            <a:r>
              <a:rPr lang="pt-PT" sz="1600" i="1" dirty="0" err="1">
                <a:cs typeface="Arial" panose="020B0604020202020204" pitchFamily="34" charset="0"/>
              </a:rPr>
              <a:t>air</a:t>
            </a:r>
            <a:r>
              <a:rPr lang="pt-PT" sz="1600" dirty="0">
                <a:cs typeface="Arial" panose="020B0604020202020204" pitchFamily="34" charset="0"/>
              </a:rPr>
              <a:t> (ao ar livre), fora dos ateliers, tentando registar a luz e a cor do momento.  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12" y="1705517"/>
            <a:ext cx="3544069" cy="357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aixaDeTexto 25"/>
          <p:cNvSpPr txBox="1"/>
          <p:nvPr/>
        </p:nvSpPr>
        <p:spPr>
          <a:xfrm>
            <a:off x="5126964" y="5404627"/>
            <a:ext cx="3608283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100" dirty="0"/>
              <a:t>Claude Monet, </a:t>
            </a:r>
            <a:r>
              <a:rPr lang="pt-PT" sz="1100" i="1" dirty="0"/>
              <a:t>O Lago dos nenúfares</a:t>
            </a:r>
            <a:r>
              <a:rPr lang="pt-PT" sz="1100" dirty="0"/>
              <a:t>, 1899. Óleo sobre tela, 85,5x92,5 cm, Museu d’Orsay, Paris. </a:t>
            </a:r>
          </a:p>
        </p:txBody>
      </p:sp>
      <p:pic>
        <p:nvPicPr>
          <p:cNvPr id="29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7" y="1679648"/>
            <a:ext cx="2876731" cy="367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30"/>
          <p:cNvSpPr txBox="1"/>
          <p:nvPr/>
        </p:nvSpPr>
        <p:spPr>
          <a:xfrm>
            <a:off x="372620" y="5464174"/>
            <a:ext cx="4419123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100" dirty="0"/>
              <a:t>Pierre-</a:t>
            </a:r>
            <a:r>
              <a:rPr lang="pt-PT" sz="1100" dirty="0" err="1"/>
              <a:t>August</a:t>
            </a:r>
            <a:r>
              <a:rPr lang="pt-PT" sz="1100" dirty="0"/>
              <a:t> Renoir, </a:t>
            </a:r>
            <a:r>
              <a:rPr lang="pt-PT" sz="1100" i="1" dirty="0"/>
              <a:t>Estudo. Torso, Efeito solar</a:t>
            </a:r>
            <a:r>
              <a:rPr lang="pt-PT" sz="1100" dirty="0"/>
              <a:t>, c.1875. Óleo sobre tela, 81x65 cm, Museu d’Orsay, Paris.  </a:t>
            </a:r>
          </a:p>
        </p:txBody>
      </p:sp>
      <p:pic>
        <p:nvPicPr>
          <p:cNvPr id="32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5" y="1651946"/>
            <a:ext cx="2886452" cy="370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91" y="1698287"/>
            <a:ext cx="3553790" cy="358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B6BF7FC-78A3-4052-BCC7-60A44877D495}"/>
              </a:ext>
            </a:extLst>
          </p:cNvPr>
          <p:cNvSpPr/>
          <p:nvPr/>
        </p:nvSpPr>
        <p:spPr>
          <a:xfrm>
            <a:off x="970270" y="3302962"/>
            <a:ext cx="8129395" cy="1881472"/>
          </a:xfrm>
          <a:custGeom>
            <a:avLst/>
            <a:gdLst>
              <a:gd name="connsiteX0" fmla="*/ 0 w 8129395"/>
              <a:gd name="connsiteY0" fmla="*/ 78533 h 1881472"/>
              <a:gd name="connsiteX1" fmla="*/ 78533 w 8129395"/>
              <a:gd name="connsiteY1" fmla="*/ 0 h 1881472"/>
              <a:gd name="connsiteX2" fmla="*/ 583447 w 8129395"/>
              <a:gd name="connsiteY2" fmla="*/ 0 h 1881472"/>
              <a:gd name="connsiteX3" fmla="*/ 1168085 w 8129395"/>
              <a:gd name="connsiteY3" fmla="*/ 0 h 1881472"/>
              <a:gd name="connsiteX4" fmla="*/ 1832445 w 8129395"/>
              <a:gd name="connsiteY4" fmla="*/ 0 h 1881472"/>
              <a:gd name="connsiteX5" fmla="*/ 2337360 w 8129395"/>
              <a:gd name="connsiteY5" fmla="*/ 0 h 1881472"/>
              <a:gd name="connsiteX6" fmla="*/ 3161167 w 8129395"/>
              <a:gd name="connsiteY6" fmla="*/ 0 h 1881472"/>
              <a:gd name="connsiteX7" fmla="*/ 3825528 w 8129395"/>
              <a:gd name="connsiteY7" fmla="*/ 0 h 1881472"/>
              <a:gd name="connsiteX8" fmla="*/ 4649335 w 8129395"/>
              <a:gd name="connsiteY8" fmla="*/ 0 h 1881472"/>
              <a:gd name="connsiteX9" fmla="*/ 5393419 w 8129395"/>
              <a:gd name="connsiteY9" fmla="*/ 0 h 1881472"/>
              <a:gd name="connsiteX10" fmla="*/ 5978056 w 8129395"/>
              <a:gd name="connsiteY10" fmla="*/ 0 h 1881472"/>
              <a:gd name="connsiteX11" fmla="*/ 6722140 w 8129395"/>
              <a:gd name="connsiteY11" fmla="*/ 0 h 1881472"/>
              <a:gd name="connsiteX12" fmla="*/ 7227055 w 8129395"/>
              <a:gd name="connsiteY12" fmla="*/ 0 h 1881472"/>
              <a:gd name="connsiteX13" fmla="*/ 8050862 w 8129395"/>
              <a:gd name="connsiteY13" fmla="*/ 0 h 1881472"/>
              <a:gd name="connsiteX14" fmla="*/ 8129395 w 8129395"/>
              <a:gd name="connsiteY14" fmla="*/ 78533 h 1881472"/>
              <a:gd name="connsiteX15" fmla="*/ 8129395 w 8129395"/>
              <a:gd name="connsiteY15" fmla="*/ 670579 h 1881472"/>
              <a:gd name="connsiteX16" fmla="*/ 8129395 w 8129395"/>
              <a:gd name="connsiteY16" fmla="*/ 1279869 h 1881472"/>
              <a:gd name="connsiteX17" fmla="*/ 8129395 w 8129395"/>
              <a:gd name="connsiteY17" fmla="*/ 1802939 h 1881472"/>
              <a:gd name="connsiteX18" fmla="*/ 8050862 w 8129395"/>
              <a:gd name="connsiteY18" fmla="*/ 1881472 h 1881472"/>
              <a:gd name="connsiteX19" fmla="*/ 7386501 w 8129395"/>
              <a:gd name="connsiteY19" fmla="*/ 1881472 h 1881472"/>
              <a:gd name="connsiteX20" fmla="*/ 6562694 w 8129395"/>
              <a:gd name="connsiteY20" fmla="*/ 1881472 h 1881472"/>
              <a:gd name="connsiteX21" fmla="*/ 5818610 w 8129395"/>
              <a:gd name="connsiteY21" fmla="*/ 1881472 h 1881472"/>
              <a:gd name="connsiteX22" fmla="*/ 4994803 w 8129395"/>
              <a:gd name="connsiteY22" fmla="*/ 1881472 h 1881472"/>
              <a:gd name="connsiteX23" fmla="*/ 4250719 w 8129395"/>
              <a:gd name="connsiteY23" fmla="*/ 1881472 h 1881472"/>
              <a:gd name="connsiteX24" fmla="*/ 3745804 w 8129395"/>
              <a:gd name="connsiteY24" fmla="*/ 1881472 h 1881472"/>
              <a:gd name="connsiteX25" fmla="*/ 3001720 w 8129395"/>
              <a:gd name="connsiteY25" fmla="*/ 1881472 h 1881472"/>
              <a:gd name="connsiteX26" fmla="*/ 2417083 w 8129395"/>
              <a:gd name="connsiteY26" fmla="*/ 1881472 h 1881472"/>
              <a:gd name="connsiteX27" fmla="*/ 1912169 w 8129395"/>
              <a:gd name="connsiteY27" fmla="*/ 1881472 h 1881472"/>
              <a:gd name="connsiteX28" fmla="*/ 1486978 w 8129395"/>
              <a:gd name="connsiteY28" fmla="*/ 1881472 h 1881472"/>
              <a:gd name="connsiteX29" fmla="*/ 982064 w 8129395"/>
              <a:gd name="connsiteY29" fmla="*/ 1881472 h 1881472"/>
              <a:gd name="connsiteX30" fmla="*/ 78533 w 8129395"/>
              <a:gd name="connsiteY30" fmla="*/ 1881472 h 1881472"/>
              <a:gd name="connsiteX31" fmla="*/ 0 w 8129395"/>
              <a:gd name="connsiteY31" fmla="*/ 1802939 h 1881472"/>
              <a:gd name="connsiteX32" fmla="*/ 0 w 8129395"/>
              <a:gd name="connsiteY32" fmla="*/ 1193649 h 1881472"/>
              <a:gd name="connsiteX33" fmla="*/ 0 w 8129395"/>
              <a:gd name="connsiteY33" fmla="*/ 584359 h 1881472"/>
              <a:gd name="connsiteX34" fmla="*/ 0 w 8129395"/>
              <a:gd name="connsiteY34" fmla="*/ 78533 h 188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29395" h="1881472" fill="none" extrusionOk="0">
                <a:moveTo>
                  <a:pt x="0" y="78533"/>
                </a:moveTo>
                <a:cubicBezTo>
                  <a:pt x="3622" y="34201"/>
                  <a:pt x="33625" y="10632"/>
                  <a:pt x="78533" y="0"/>
                </a:cubicBezTo>
                <a:cubicBezTo>
                  <a:pt x="320532" y="-16282"/>
                  <a:pt x="354074" y="14998"/>
                  <a:pt x="583447" y="0"/>
                </a:cubicBezTo>
                <a:cubicBezTo>
                  <a:pt x="812820" y="-14998"/>
                  <a:pt x="946606" y="-9168"/>
                  <a:pt x="1168085" y="0"/>
                </a:cubicBezTo>
                <a:cubicBezTo>
                  <a:pt x="1389564" y="9168"/>
                  <a:pt x="1528160" y="-8622"/>
                  <a:pt x="1832445" y="0"/>
                </a:cubicBezTo>
                <a:cubicBezTo>
                  <a:pt x="2136730" y="8622"/>
                  <a:pt x="2086826" y="14732"/>
                  <a:pt x="2337360" y="0"/>
                </a:cubicBezTo>
                <a:cubicBezTo>
                  <a:pt x="2587895" y="-14732"/>
                  <a:pt x="2796506" y="-37020"/>
                  <a:pt x="3161167" y="0"/>
                </a:cubicBezTo>
                <a:cubicBezTo>
                  <a:pt x="3525828" y="37020"/>
                  <a:pt x="3618398" y="16094"/>
                  <a:pt x="3825528" y="0"/>
                </a:cubicBezTo>
                <a:cubicBezTo>
                  <a:pt x="4032658" y="-16094"/>
                  <a:pt x="4267318" y="40777"/>
                  <a:pt x="4649335" y="0"/>
                </a:cubicBezTo>
                <a:cubicBezTo>
                  <a:pt x="5031352" y="-40777"/>
                  <a:pt x="5152009" y="-14936"/>
                  <a:pt x="5393419" y="0"/>
                </a:cubicBezTo>
                <a:cubicBezTo>
                  <a:pt x="5634829" y="14936"/>
                  <a:pt x="5847989" y="28056"/>
                  <a:pt x="5978056" y="0"/>
                </a:cubicBezTo>
                <a:cubicBezTo>
                  <a:pt x="6108123" y="-28056"/>
                  <a:pt x="6506825" y="-140"/>
                  <a:pt x="6722140" y="0"/>
                </a:cubicBezTo>
                <a:cubicBezTo>
                  <a:pt x="6937455" y="140"/>
                  <a:pt x="7122088" y="-22884"/>
                  <a:pt x="7227055" y="0"/>
                </a:cubicBezTo>
                <a:cubicBezTo>
                  <a:pt x="7332023" y="22884"/>
                  <a:pt x="7815580" y="16971"/>
                  <a:pt x="8050862" y="0"/>
                </a:cubicBezTo>
                <a:cubicBezTo>
                  <a:pt x="8095426" y="409"/>
                  <a:pt x="8125229" y="26893"/>
                  <a:pt x="8129395" y="78533"/>
                </a:cubicBezTo>
                <a:cubicBezTo>
                  <a:pt x="8106097" y="284521"/>
                  <a:pt x="8140425" y="454708"/>
                  <a:pt x="8129395" y="670579"/>
                </a:cubicBezTo>
                <a:cubicBezTo>
                  <a:pt x="8118365" y="886450"/>
                  <a:pt x="8158311" y="1144979"/>
                  <a:pt x="8129395" y="1279869"/>
                </a:cubicBezTo>
                <a:cubicBezTo>
                  <a:pt x="8100480" y="1414759"/>
                  <a:pt x="8136572" y="1577911"/>
                  <a:pt x="8129395" y="1802939"/>
                </a:cubicBezTo>
                <a:cubicBezTo>
                  <a:pt x="8128071" y="1844893"/>
                  <a:pt x="8100699" y="1886677"/>
                  <a:pt x="8050862" y="1881472"/>
                </a:cubicBezTo>
                <a:cubicBezTo>
                  <a:pt x="7865354" y="1868997"/>
                  <a:pt x="7644733" y="1881870"/>
                  <a:pt x="7386501" y="1881472"/>
                </a:cubicBezTo>
                <a:cubicBezTo>
                  <a:pt x="7128269" y="1881074"/>
                  <a:pt x="6743960" y="1893101"/>
                  <a:pt x="6562694" y="1881472"/>
                </a:cubicBezTo>
                <a:cubicBezTo>
                  <a:pt x="6381428" y="1869843"/>
                  <a:pt x="6049788" y="1861970"/>
                  <a:pt x="5818610" y="1881472"/>
                </a:cubicBezTo>
                <a:cubicBezTo>
                  <a:pt x="5587432" y="1900974"/>
                  <a:pt x="5250499" y="1882536"/>
                  <a:pt x="4994803" y="1881472"/>
                </a:cubicBezTo>
                <a:cubicBezTo>
                  <a:pt x="4739107" y="1880408"/>
                  <a:pt x="4468815" y="1875934"/>
                  <a:pt x="4250719" y="1881472"/>
                </a:cubicBezTo>
                <a:cubicBezTo>
                  <a:pt x="4032623" y="1887010"/>
                  <a:pt x="3927782" y="1860066"/>
                  <a:pt x="3745804" y="1881472"/>
                </a:cubicBezTo>
                <a:cubicBezTo>
                  <a:pt x="3563826" y="1902878"/>
                  <a:pt x="3202243" y="1866001"/>
                  <a:pt x="3001720" y="1881472"/>
                </a:cubicBezTo>
                <a:cubicBezTo>
                  <a:pt x="2801197" y="1896943"/>
                  <a:pt x="2618785" y="1871015"/>
                  <a:pt x="2417083" y="1881472"/>
                </a:cubicBezTo>
                <a:cubicBezTo>
                  <a:pt x="2215381" y="1891929"/>
                  <a:pt x="2147934" y="1904208"/>
                  <a:pt x="1912169" y="1881472"/>
                </a:cubicBezTo>
                <a:cubicBezTo>
                  <a:pt x="1676404" y="1858736"/>
                  <a:pt x="1622736" y="1900906"/>
                  <a:pt x="1486978" y="1881472"/>
                </a:cubicBezTo>
                <a:cubicBezTo>
                  <a:pt x="1351220" y="1862038"/>
                  <a:pt x="1129073" y="1871166"/>
                  <a:pt x="982064" y="1881472"/>
                </a:cubicBezTo>
                <a:cubicBezTo>
                  <a:pt x="835055" y="1891778"/>
                  <a:pt x="428363" y="1850528"/>
                  <a:pt x="78533" y="1881472"/>
                </a:cubicBezTo>
                <a:cubicBezTo>
                  <a:pt x="37100" y="1880136"/>
                  <a:pt x="2261" y="1844399"/>
                  <a:pt x="0" y="1802939"/>
                </a:cubicBezTo>
                <a:cubicBezTo>
                  <a:pt x="10060" y="1539734"/>
                  <a:pt x="-23965" y="1476042"/>
                  <a:pt x="0" y="1193649"/>
                </a:cubicBezTo>
                <a:cubicBezTo>
                  <a:pt x="23965" y="911256"/>
                  <a:pt x="28025" y="771950"/>
                  <a:pt x="0" y="584359"/>
                </a:cubicBezTo>
                <a:cubicBezTo>
                  <a:pt x="-28025" y="396768"/>
                  <a:pt x="-24368" y="326305"/>
                  <a:pt x="0" y="78533"/>
                </a:cubicBezTo>
                <a:close/>
              </a:path>
              <a:path w="8129395" h="1881472" stroke="0" extrusionOk="0">
                <a:moveTo>
                  <a:pt x="0" y="78533"/>
                </a:moveTo>
                <a:cubicBezTo>
                  <a:pt x="-4053" y="32660"/>
                  <a:pt x="33543" y="607"/>
                  <a:pt x="78533" y="0"/>
                </a:cubicBezTo>
                <a:cubicBezTo>
                  <a:pt x="355068" y="2635"/>
                  <a:pt x="646916" y="-15766"/>
                  <a:pt x="902340" y="0"/>
                </a:cubicBezTo>
                <a:cubicBezTo>
                  <a:pt x="1157764" y="15766"/>
                  <a:pt x="1259786" y="-20374"/>
                  <a:pt x="1486978" y="0"/>
                </a:cubicBezTo>
                <a:cubicBezTo>
                  <a:pt x="1714170" y="20374"/>
                  <a:pt x="1825984" y="12932"/>
                  <a:pt x="1991892" y="0"/>
                </a:cubicBezTo>
                <a:cubicBezTo>
                  <a:pt x="2157800" y="-12932"/>
                  <a:pt x="2439481" y="26672"/>
                  <a:pt x="2735976" y="0"/>
                </a:cubicBezTo>
                <a:cubicBezTo>
                  <a:pt x="3032471" y="-26672"/>
                  <a:pt x="3113944" y="-22825"/>
                  <a:pt x="3320613" y="0"/>
                </a:cubicBezTo>
                <a:cubicBezTo>
                  <a:pt x="3527282" y="22825"/>
                  <a:pt x="3754160" y="17905"/>
                  <a:pt x="4144421" y="0"/>
                </a:cubicBezTo>
                <a:cubicBezTo>
                  <a:pt x="4534682" y="-17905"/>
                  <a:pt x="4412210" y="13016"/>
                  <a:pt x="4649335" y="0"/>
                </a:cubicBezTo>
                <a:cubicBezTo>
                  <a:pt x="4886460" y="-13016"/>
                  <a:pt x="5145785" y="31807"/>
                  <a:pt x="5473142" y="0"/>
                </a:cubicBezTo>
                <a:cubicBezTo>
                  <a:pt x="5800499" y="-31807"/>
                  <a:pt x="5769574" y="20948"/>
                  <a:pt x="5898333" y="0"/>
                </a:cubicBezTo>
                <a:cubicBezTo>
                  <a:pt x="6027092" y="-20948"/>
                  <a:pt x="6409052" y="20726"/>
                  <a:pt x="6562694" y="0"/>
                </a:cubicBezTo>
                <a:cubicBezTo>
                  <a:pt x="6716336" y="-20726"/>
                  <a:pt x="6929128" y="13125"/>
                  <a:pt x="7227055" y="0"/>
                </a:cubicBezTo>
                <a:cubicBezTo>
                  <a:pt x="7524982" y="-13125"/>
                  <a:pt x="7848427" y="-25246"/>
                  <a:pt x="8050862" y="0"/>
                </a:cubicBezTo>
                <a:cubicBezTo>
                  <a:pt x="8099687" y="6679"/>
                  <a:pt x="8132317" y="32602"/>
                  <a:pt x="8129395" y="78533"/>
                </a:cubicBezTo>
                <a:cubicBezTo>
                  <a:pt x="8106852" y="228955"/>
                  <a:pt x="8109355" y="446984"/>
                  <a:pt x="8129395" y="653335"/>
                </a:cubicBezTo>
                <a:cubicBezTo>
                  <a:pt x="8149435" y="859686"/>
                  <a:pt x="8134125" y="1033120"/>
                  <a:pt x="8129395" y="1228137"/>
                </a:cubicBezTo>
                <a:cubicBezTo>
                  <a:pt x="8124665" y="1423154"/>
                  <a:pt x="8102921" y="1678832"/>
                  <a:pt x="8129395" y="1802939"/>
                </a:cubicBezTo>
                <a:cubicBezTo>
                  <a:pt x="8127393" y="1840290"/>
                  <a:pt x="8103887" y="1879511"/>
                  <a:pt x="8050862" y="1881472"/>
                </a:cubicBezTo>
                <a:cubicBezTo>
                  <a:pt x="7928813" y="1861624"/>
                  <a:pt x="7710813" y="1878010"/>
                  <a:pt x="7625671" y="1881472"/>
                </a:cubicBezTo>
                <a:cubicBezTo>
                  <a:pt x="7540529" y="1884934"/>
                  <a:pt x="7204730" y="1864677"/>
                  <a:pt x="6801864" y="1881472"/>
                </a:cubicBezTo>
                <a:cubicBezTo>
                  <a:pt x="6398998" y="1898267"/>
                  <a:pt x="6275095" y="1897687"/>
                  <a:pt x="6137503" y="1881472"/>
                </a:cubicBezTo>
                <a:cubicBezTo>
                  <a:pt x="5999911" y="1865257"/>
                  <a:pt x="5855872" y="1869099"/>
                  <a:pt x="5632589" y="1881472"/>
                </a:cubicBezTo>
                <a:cubicBezTo>
                  <a:pt x="5409306" y="1893845"/>
                  <a:pt x="5294527" y="1855273"/>
                  <a:pt x="4968228" y="1881472"/>
                </a:cubicBezTo>
                <a:cubicBezTo>
                  <a:pt x="4641929" y="1907671"/>
                  <a:pt x="4734058" y="1861873"/>
                  <a:pt x="4543037" y="1881472"/>
                </a:cubicBezTo>
                <a:cubicBezTo>
                  <a:pt x="4352016" y="1901071"/>
                  <a:pt x="4297939" y="1883719"/>
                  <a:pt x="4117846" y="1881472"/>
                </a:cubicBezTo>
                <a:cubicBezTo>
                  <a:pt x="3937753" y="1879225"/>
                  <a:pt x="3648810" y="1868174"/>
                  <a:pt x="3453486" y="1881472"/>
                </a:cubicBezTo>
                <a:cubicBezTo>
                  <a:pt x="3258162" y="1894770"/>
                  <a:pt x="3135767" y="1859992"/>
                  <a:pt x="2948571" y="1881472"/>
                </a:cubicBezTo>
                <a:cubicBezTo>
                  <a:pt x="2761376" y="1902952"/>
                  <a:pt x="2576042" y="1862962"/>
                  <a:pt x="2204487" y="1881472"/>
                </a:cubicBezTo>
                <a:cubicBezTo>
                  <a:pt x="1832932" y="1899982"/>
                  <a:pt x="1859818" y="1870702"/>
                  <a:pt x="1699573" y="1881472"/>
                </a:cubicBezTo>
                <a:cubicBezTo>
                  <a:pt x="1539328" y="1892242"/>
                  <a:pt x="1179717" y="1869050"/>
                  <a:pt x="955489" y="1881472"/>
                </a:cubicBezTo>
                <a:cubicBezTo>
                  <a:pt x="731261" y="1893894"/>
                  <a:pt x="510636" y="1916623"/>
                  <a:pt x="78533" y="1881472"/>
                </a:cubicBezTo>
                <a:cubicBezTo>
                  <a:pt x="40184" y="1872749"/>
                  <a:pt x="-10038" y="1842464"/>
                  <a:pt x="0" y="1802939"/>
                </a:cubicBezTo>
                <a:cubicBezTo>
                  <a:pt x="8467" y="1585179"/>
                  <a:pt x="16456" y="1410435"/>
                  <a:pt x="0" y="1245381"/>
                </a:cubicBezTo>
                <a:cubicBezTo>
                  <a:pt x="-16456" y="1080327"/>
                  <a:pt x="21638" y="887357"/>
                  <a:pt x="0" y="705067"/>
                </a:cubicBezTo>
                <a:cubicBezTo>
                  <a:pt x="-21638" y="522777"/>
                  <a:pt x="5720" y="214567"/>
                  <a:pt x="0" y="7853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i="1" dirty="0">
                <a:solidFill>
                  <a:schemeClr val="tx1"/>
                </a:solidFill>
              </a:rPr>
              <a:t>Adotaram o nome de Impressionistas para afrontarem uma injúria que lhes foi dirigida por aqueles que os criticavam e da qual fizeram um título de glória. […] Atiraram-lhes o nome como uma pedra, eles fizeram dele uma joia. […] Se, de facto, estes pintores merecem o nome de impressionistas, é porque o que procuram reproduzir da Natureza não é a sensação perene que ela nos desperta, mas a surpresa; não a sua substância, mas o seu brilho. […] Não se preocupam em dar-nos todos os detalhes […]. O que a memória não retém, é-nos transmitido pela cor, aplicada ao vivo, em plena Natureza.</a:t>
            </a: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fr-FR" sz="1200" dirty="0">
                <a:solidFill>
                  <a:schemeClr val="tx1"/>
                </a:solidFill>
              </a:rPr>
              <a:t>Robert de la </a:t>
            </a:r>
            <a:r>
              <a:rPr lang="fr-FR" sz="1200" dirty="0" err="1">
                <a:solidFill>
                  <a:schemeClr val="tx1"/>
                </a:solidFill>
              </a:rPr>
              <a:t>Sizeranne</a:t>
            </a:r>
            <a:r>
              <a:rPr lang="fr-FR" sz="1200" dirty="0">
                <a:solidFill>
                  <a:schemeClr val="tx1"/>
                </a:solidFill>
              </a:rPr>
              <a:t>: «L'Art à l'Exposition de 1900 : Bilan de l'Impressionnisme», </a:t>
            </a:r>
            <a:r>
              <a:rPr lang="fr-FR" sz="1200" i="1" dirty="0">
                <a:solidFill>
                  <a:schemeClr val="tx1"/>
                </a:solidFill>
              </a:rPr>
              <a:t>Revue des deux mondes</a:t>
            </a:r>
            <a:r>
              <a:rPr lang="fr-FR" sz="1200" dirty="0">
                <a:solidFill>
                  <a:schemeClr val="tx1"/>
                </a:solidFill>
              </a:rPr>
              <a:t>, Paris, 1900</a:t>
            </a:r>
            <a:endParaRPr lang="pt-P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20139 0.0627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-0.28784 -0.00509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-25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9" grpId="0" animBg="1"/>
      <p:bldP spid="9" grpId="1" animBg="1"/>
      <p:bldP spid="11" grpId="0" animBg="1"/>
      <p:bldP spid="11" grpId="1" animBg="1"/>
      <p:bldP spid="36" grpId="0"/>
      <p:bldP spid="36" grpId="1"/>
      <p:bldP spid="36" grpId="2"/>
      <p:bldP spid="21" grpId="0" animBg="1"/>
      <p:bldP spid="21" grpId="1" animBg="1"/>
      <p:bldP spid="26" grpId="0" animBg="1"/>
      <p:bldP spid="26" grpId="1" animBg="1"/>
      <p:bldP spid="31" grpId="0" animBg="1"/>
      <p:bldP spid="31" grpId="1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esultado de imagem para alfred sisley snow at louvecien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2" y="890971"/>
            <a:ext cx="3799817" cy="465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Resultado de imagem para alfred sisley snow at louvecienne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8" y="888749"/>
            <a:ext cx="3808796" cy="466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64" y="1811788"/>
            <a:ext cx="8021003" cy="376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CaixaDeTexto 39"/>
          <p:cNvSpPr txBox="1"/>
          <p:nvPr/>
        </p:nvSpPr>
        <p:spPr>
          <a:xfrm>
            <a:off x="5200992" y="5304502"/>
            <a:ext cx="3808797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 err="1"/>
              <a:t>Alfred</a:t>
            </a:r>
            <a:r>
              <a:rPr lang="pt-PT" sz="1100" dirty="0"/>
              <a:t> </a:t>
            </a:r>
            <a:r>
              <a:rPr lang="pt-PT" sz="1100" dirty="0" err="1"/>
              <a:t>Sisley</a:t>
            </a:r>
            <a:r>
              <a:rPr lang="pt-PT" sz="1100" dirty="0"/>
              <a:t>, </a:t>
            </a:r>
            <a:r>
              <a:rPr lang="pt-PT" sz="1100" i="1" dirty="0"/>
              <a:t>A neve em </a:t>
            </a:r>
            <a:r>
              <a:rPr lang="pt-PT" sz="1100" i="1" dirty="0" err="1"/>
              <a:t>Louveciennes</a:t>
            </a:r>
            <a:r>
              <a:rPr lang="pt-PT" sz="1100" i="1" dirty="0"/>
              <a:t>,</a:t>
            </a:r>
            <a:r>
              <a:rPr lang="pt-PT" sz="1100" dirty="0"/>
              <a:t> 1878. Óleo sobre tela, 61x50,5 cm, Museu d’Orsay, Paris.  </a:t>
            </a:r>
          </a:p>
        </p:txBody>
      </p:sp>
      <p:pic>
        <p:nvPicPr>
          <p:cNvPr id="1036" name="Picture 12" descr="Resultado de imagem para Le champ de cour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8" y="1178333"/>
            <a:ext cx="5495368" cy="414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ixaDeTexto 41"/>
          <p:cNvSpPr txBox="1"/>
          <p:nvPr/>
        </p:nvSpPr>
        <p:spPr>
          <a:xfrm>
            <a:off x="5663959" y="5400771"/>
            <a:ext cx="3364442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Edgar </a:t>
            </a:r>
            <a:r>
              <a:rPr lang="pt-PT" sz="1100" dirty="0" err="1"/>
              <a:t>Degas</a:t>
            </a:r>
            <a:r>
              <a:rPr lang="pt-PT" sz="1100" dirty="0"/>
              <a:t>, </a:t>
            </a:r>
            <a:r>
              <a:rPr lang="pt-PT" sz="1100" i="1" dirty="0"/>
              <a:t>Nas corridas,</a:t>
            </a:r>
            <a:r>
              <a:rPr lang="pt-PT" sz="1100" dirty="0"/>
              <a:t> c. 1874-77. Óleo sobre tela, 66x81 cm, Museu d’Orsay, Paris.  </a:t>
            </a:r>
          </a:p>
        </p:txBody>
      </p:sp>
      <p:pic>
        <p:nvPicPr>
          <p:cNvPr id="43" name="Picture 12" descr="Resultado de imagem para Le champ de course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8" y="1175833"/>
            <a:ext cx="5498042" cy="414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443" y="1159994"/>
            <a:ext cx="4432478" cy="417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 descr="File: Pissarro - ponte de Boieldieu em Rouen, Rainy Weath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83" y="916072"/>
            <a:ext cx="5598692" cy="445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88" y="856295"/>
            <a:ext cx="2846646" cy="47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69" y="841958"/>
            <a:ext cx="2861259" cy="471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25" y="890303"/>
            <a:ext cx="6866967" cy="4725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180951" y="6000538"/>
            <a:ext cx="8788563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>
                <a:cs typeface="Times New Roman" panose="02020603050405020304" pitchFamily="18" charset="0"/>
              </a:rPr>
              <a:t>A cor era aplicada pura na tela, em pinceladas grossas e sobrepostas</a:t>
            </a:r>
            <a:r>
              <a:rPr lang="pt-PT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811959" y="5267552"/>
            <a:ext cx="3157555" cy="600164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A rua </a:t>
            </a:r>
            <a:r>
              <a:rPr lang="pt-PT" sz="1100" i="1" dirty="0" err="1"/>
              <a:t>Montorgueil</a:t>
            </a:r>
            <a:r>
              <a:rPr lang="pt-PT" sz="1100" i="1" dirty="0"/>
              <a:t>, festa do 30 de junho de 1878, </a:t>
            </a:r>
            <a:r>
              <a:rPr lang="pt-PT" sz="1100" dirty="0"/>
              <a:t>1878. Óleo sobre tela, 81x50,5 cm, Museu d’Orsay, Paris.  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4212046" y="5557711"/>
            <a:ext cx="4797743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Camille </a:t>
            </a:r>
            <a:r>
              <a:rPr lang="pt-PT" sz="1100" dirty="0" err="1"/>
              <a:t>Pissarro</a:t>
            </a:r>
            <a:r>
              <a:rPr lang="pt-PT" sz="1100" i="1" dirty="0"/>
              <a:t>, A ponte Boieldieu,</a:t>
            </a:r>
            <a:r>
              <a:rPr lang="pt-PT" sz="1100" dirty="0"/>
              <a:t> 1896. Óleo sobre tela, 73,6x91,4 cm, Galeria de Arte de Ontário, Toronto.  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012FC0E-539A-447A-B705-0809836E1097}"/>
              </a:ext>
            </a:extLst>
          </p:cNvPr>
          <p:cNvSpPr/>
          <p:nvPr/>
        </p:nvSpPr>
        <p:spPr>
          <a:xfrm>
            <a:off x="3542936" y="962939"/>
            <a:ext cx="5333426" cy="893065"/>
          </a:xfrm>
          <a:custGeom>
            <a:avLst/>
            <a:gdLst>
              <a:gd name="connsiteX0" fmla="*/ 0 w 5333426"/>
              <a:gd name="connsiteY0" fmla="*/ 37277 h 893065"/>
              <a:gd name="connsiteX1" fmla="*/ 37277 w 5333426"/>
              <a:gd name="connsiteY1" fmla="*/ 0 h 893065"/>
              <a:gd name="connsiteX2" fmla="*/ 747225 w 5333426"/>
              <a:gd name="connsiteY2" fmla="*/ 0 h 893065"/>
              <a:gd name="connsiteX3" fmla="*/ 1299406 w 5333426"/>
              <a:gd name="connsiteY3" fmla="*/ 0 h 893065"/>
              <a:gd name="connsiteX4" fmla="*/ 2009354 w 5333426"/>
              <a:gd name="connsiteY4" fmla="*/ 0 h 893065"/>
              <a:gd name="connsiteX5" fmla="*/ 2508947 w 5333426"/>
              <a:gd name="connsiteY5" fmla="*/ 0 h 893065"/>
              <a:gd name="connsiteX6" fmla="*/ 3218895 w 5333426"/>
              <a:gd name="connsiteY6" fmla="*/ 0 h 893065"/>
              <a:gd name="connsiteX7" fmla="*/ 3771076 w 5333426"/>
              <a:gd name="connsiteY7" fmla="*/ 0 h 893065"/>
              <a:gd name="connsiteX8" fmla="*/ 4270669 w 5333426"/>
              <a:gd name="connsiteY8" fmla="*/ 0 h 893065"/>
              <a:gd name="connsiteX9" fmla="*/ 5296149 w 5333426"/>
              <a:gd name="connsiteY9" fmla="*/ 0 h 893065"/>
              <a:gd name="connsiteX10" fmla="*/ 5333426 w 5333426"/>
              <a:gd name="connsiteY10" fmla="*/ 37277 h 893065"/>
              <a:gd name="connsiteX11" fmla="*/ 5333426 w 5333426"/>
              <a:gd name="connsiteY11" fmla="*/ 454718 h 893065"/>
              <a:gd name="connsiteX12" fmla="*/ 5333426 w 5333426"/>
              <a:gd name="connsiteY12" fmla="*/ 855788 h 893065"/>
              <a:gd name="connsiteX13" fmla="*/ 5296149 w 5333426"/>
              <a:gd name="connsiteY13" fmla="*/ 893065 h 893065"/>
              <a:gd name="connsiteX14" fmla="*/ 4796556 w 5333426"/>
              <a:gd name="connsiteY14" fmla="*/ 893065 h 893065"/>
              <a:gd name="connsiteX15" fmla="*/ 4034020 w 5333426"/>
              <a:gd name="connsiteY15" fmla="*/ 893065 h 893065"/>
              <a:gd name="connsiteX16" fmla="*/ 3376661 w 5333426"/>
              <a:gd name="connsiteY16" fmla="*/ 893065 h 893065"/>
              <a:gd name="connsiteX17" fmla="*/ 2614124 w 5333426"/>
              <a:gd name="connsiteY17" fmla="*/ 893065 h 893065"/>
              <a:gd name="connsiteX18" fmla="*/ 1904177 w 5333426"/>
              <a:gd name="connsiteY18" fmla="*/ 893065 h 893065"/>
              <a:gd name="connsiteX19" fmla="*/ 1299406 w 5333426"/>
              <a:gd name="connsiteY19" fmla="*/ 893065 h 893065"/>
              <a:gd name="connsiteX20" fmla="*/ 37277 w 5333426"/>
              <a:gd name="connsiteY20" fmla="*/ 893065 h 893065"/>
              <a:gd name="connsiteX21" fmla="*/ 0 w 5333426"/>
              <a:gd name="connsiteY21" fmla="*/ 855788 h 893065"/>
              <a:gd name="connsiteX22" fmla="*/ 0 w 5333426"/>
              <a:gd name="connsiteY22" fmla="*/ 446533 h 893065"/>
              <a:gd name="connsiteX23" fmla="*/ 0 w 5333426"/>
              <a:gd name="connsiteY23" fmla="*/ 37277 h 89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33426" h="893065" fill="none" extrusionOk="0">
                <a:moveTo>
                  <a:pt x="0" y="37277"/>
                </a:moveTo>
                <a:cubicBezTo>
                  <a:pt x="-770" y="18235"/>
                  <a:pt x="15866" y="-1092"/>
                  <a:pt x="37277" y="0"/>
                </a:cubicBezTo>
                <a:cubicBezTo>
                  <a:pt x="379436" y="-17699"/>
                  <a:pt x="407490" y="24104"/>
                  <a:pt x="747225" y="0"/>
                </a:cubicBezTo>
                <a:cubicBezTo>
                  <a:pt x="1086960" y="-24104"/>
                  <a:pt x="1155062" y="-9175"/>
                  <a:pt x="1299406" y="0"/>
                </a:cubicBezTo>
                <a:cubicBezTo>
                  <a:pt x="1443750" y="9175"/>
                  <a:pt x="1777241" y="-20895"/>
                  <a:pt x="2009354" y="0"/>
                </a:cubicBezTo>
                <a:cubicBezTo>
                  <a:pt x="2241467" y="20895"/>
                  <a:pt x="2406133" y="-18719"/>
                  <a:pt x="2508947" y="0"/>
                </a:cubicBezTo>
                <a:cubicBezTo>
                  <a:pt x="2611761" y="18719"/>
                  <a:pt x="3073917" y="33234"/>
                  <a:pt x="3218895" y="0"/>
                </a:cubicBezTo>
                <a:cubicBezTo>
                  <a:pt x="3363873" y="-33234"/>
                  <a:pt x="3519328" y="19678"/>
                  <a:pt x="3771076" y="0"/>
                </a:cubicBezTo>
                <a:cubicBezTo>
                  <a:pt x="4022824" y="-19678"/>
                  <a:pt x="4052507" y="17144"/>
                  <a:pt x="4270669" y="0"/>
                </a:cubicBezTo>
                <a:cubicBezTo>
                  <a:pt x="4488831" y="-17144"/>
                  <a:pt x="4817978" y="2602"/>
                  <a:pt x="5296149" y="0"/>
                </a:cubicBezTo>
                <a:cubicBezTo>
                  <a:pt x="5315715" y="3825"/>
                  <a:pt x="5336378" y="17536"/>
                  <a:pt x="5333426" y="37277"/>
                </a:cubicBezTo>
                <a:cubicBezTo>
                  <a:pt x="5333621" y="149659"/>
                  <a:pt x="5345365" y="266622"/>
                  <a:pt x="5333426" y="454718"/>
                </a:cubicBezTo>
                <a:cubicBezTo>
                  <a:pt x="5321487" y="642814"/>
                  <a:pt x="5316997" y="679538"/>
                  <a:pt x="5333426" y="855788"/>
                </a:cubicBezTo>
                <a:cubicBezTo>
                  <a:pt x="5334120" y="878073"/>
                  <a:pt x="5318390" y="894700"/>
                  <a:pt x="5296149" y="893065"/>
                </a:cubicBezTo>
                <a:cubicBezTo>
                  <a:pt x="5133194" y="914814"/>
                  <a:pt x="4935522" y="912808"/>
                  <a:pt x="4796556" y="893065"/>
                </a:cubicBezTo>
                <a:cubicBezTo>
                  <a:pt x="4657590" y="873322"/>
                  <a:pt x="4252072" y="917825"/>
                  <a:pt x="4034020" y="893065"/>
                </a:cubicBezTo>
                <a:cubicBezTo>
                  <a:pt x="3815968" y="868305"/>
                  <a:pt x="3514855" y="923779"/>
                  <a:pt x="3376661" y="893065"/>
                </a:cubicBezTo>
                <a:cubicBezTo>
                  <a:pt x="3238467" y="862351"/>
                  <a:pt x="2827825" y="926561"/>
                  <a:pt x="2614124" y="893065"/>
                </a:cubicBezTo>
                <a:cubicBezTo>
                  <a:pt x="2400423" y="859569"/>
                  <a:pt x="2078187" y="910490"/>
                  <a:pt x="1904177" y="893065"/>
                </a:cubicBezTo>
                <a:cubicBezTo>
                  <a:pt x="1730167" y="875640"/>
                  <a:pt x="1444721" y="869087"/>
                  <a:pt x="1299406" y="893065"/>
                </a:cubicBezTo>
                <a:cubicBezTo>
                  <a:pt x="1154091" y="917043"/>
                  <a:pt x="410635" y="849439"/>
                  <a:pt x="37277" y="893065"/>
                </a:cubicBezTo>
                <a:cubicBezTo>
                  <a:pt x="16702" y="893675"/>
                  <a:pt x="3828" y="872941"/>
                  <a:pt x="0" y="855788"/>
                </a:cubicBezTo>
                <a:cubicBezTo>
                  <a:pt x="-8147" y="687102"/>
                  <a:pt x="743" y="532650"/>
                  <a:pt x="0" y="446533"/>
                </a:cubicBezTo>
                <a:cubicBezTo>
                  <a:pt x="-743" y="360416"/>
                  <a:pt x="18529" y="219332"/>
                  <a:pt x="0" y="37277"/>
                </a:cubicBezTo>
                <a:close/>
              </a:path>
              <a:path w="5333426" h="893065" stroke="0" extrusionOk="0">
                <a:moveTo>
                  <a:pt x="0" y="37277"/>
                </a:moveTo>
                <a:cubicBezTo>
                  <a:pt x="-448" y="16412"/>
                  <a:pt x="16222" y="175"/>
                  <a:pt x="37277" y="0"/>
                </a:cubicBezTo>
                <a:cubicBezTo>
                  <a:pt x="418230" y="4303"/>
                  <a:pt x="522449" y="23447"/>
                  <a:pt x="799813" y="0"/>
                </a:cubicBezTo>
                <a:cubicBezTo>
                  <a:pt x="1077177" y="-23447"/>
                  <a:pt x="1282854" y="18720"/>
                  <a:pt x="1404584" y="0"/>
                </a:cubicBezTo>
                <a:cubicBezTo>
                  <a:pt x="1526314" y="-18720"/>
                  <a:pt x="1768548" y="-26494"/>
                  <a:pt x="1956765" y="0"/>
                </a:cubicBezTo>
                <a:cubicBezTo>
                  <a:pt x="2144982" y="26494"/>
                  <a:pt x="2351400" y="-711"/>
                  <a:pt x="2666713" y="0"/>
                </a:cubicBezTo>
                <a:cubicBezTo>
                  <a:pt x="2982026" y="711"/>
                  <a:pt x="3118969" y="27027"/>
                  <a:pt x="3271483" y="0"/>
                </a:cubicBezTo>
                <a:cubicBezTo>
                  <a:pt x="3423997" y="-27027"/>
                  <a:pt x="3841421" y="21229"/>
                  <a:pt x="4034020" y="0"/>
                </a:cubicBezTo>
                <a:cubicBezTo>
                  <a:pt x="4226619" y="-21229"/>
                  <a:pt x="4315899" y="-26052"/>
                  <a:pt x="4586201" y="0"/>
                </a:cubicBezTo>
                <a:cubicBezTo>
                  <a:pt x="4856503" y="26052"/>
                  <a:pt x="5070817" y="3205"/>
                  <a:pt x="5296149" y="0"/>
                </a:cubicBezTo>
                <a:cubicBezTo>
                  <a:pt x="5320862" y="992"/>
                  <a:pt x="5330990" y="16295"/>
                  <a:pt x="5333426" y="37277"/>
                </a:cubicBezTo>
                <a:cubicBezTo>
                  <a:pt x="5327215" y="169208"/>
                  <a:pt x="5315818" y="249979"/>
                  <a:pt x="5333426" y="446533"/>
                </a:cubicBezTo>
                <a:cubicBezTo>
                  <a:pt x="5351034" y="643087"/>
                  <a:pt x="5318340" y="665811"/>
                  <a:pt x="5333426" y="855788"/>
                </a:cubicBezTo>
                <a:cubicBezTo>
                  <a:pt x="5334752" y="878000"/>
                  <a:pt x="5320590" y="889691"/>
                  <a:pt x="5296149" y="893065"/>
                </a:cubicBezTo>
                <a:cubicBezTo>
                  <a:pt x="4976925" y="919666"/>
                  <a:pt x="4799147" y="908106"/>
                  <a:pt x="4638790" y="893065"/>
                </a:cubicBezTo>
                <a:cubicBezTo>
                  <a:pt x="4478433" y="878024"/>
                  <a:pt x="4269797" y="920413"/>
                  <a:pt x="3981431" y="893065"/>
                </a:cubicBezTo>
                <a:cubicBezTo>
                  <a:pt x="3693065" y="865717"/>
                  <a:pt x="3498929" y="915161"/>
                  <a:pt x="3218895" y="893065"/>
                </a:cubicBezTo>
                <a:cubicBezTo>
                  <a:pt x="2938861" y="870969"/>
                  <a:pt x="2850920" y="886454"/>
                  <a:pt x="2561536" y="893065"/>
                </a:cubicBezTo>
                <a:cubicBezTo>
                  <a:pt x="2272152" y="899676"/>
                  <a:pt x="2163696" y="915958"/>
                  <a:pt x="2061943" y="893065"/>
                </a:cubicBezTo>
                <a:cubicBezTo>
                  <a:pt x="1960190" y="870172"/>
                  <a:pt x="1726192" y="902840"/>
                  <a:pt x="1509761" y="893065"/>
                </a:cubicBezTo>
                <a:cubicBezTo>
                  <a:pt x="1293330" y="883290"/>
                  <a:pt x="1045672" y="924801"/>
                  <a:pt x="747225" y="893065"/>
                </a:cubicBezTo>
                <a:cubicBezTo>
                  <a:pt x="448778" y="861329"/>
                  <a:pt x="375231" y="888933"/>
                  <a:pt x="37277" y="893065"/>
                </a:cubicBezTo>
                <a:cubicBezTo>
                  <a:pt x="17149" y="893976"/>
                  <a:pt x="-579" y="876681"/>
                  <a:pt x="0" y="855788"/>
                </a:cubicBezTo>
                <a:cubicBezTo>
                  <a:pt x="-4442" y="723869"/>
                  <a:pt x="-7650" y="613788"/>
                  <a:pt x="0" y="438347"/>
                </a:cubicBezTo>
                <a:cubicBezTo>
                  <a:pt x="7650" y="262906"/>
                  <a:pt x="14591" y="161973"/>
                  <a:pt x="0" y="3727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i="1" dirty="0">
                <a:solidFill>
                  <a:schemeClr val="tx1"/>
                </a:solidFill>
              </a:rPr>
              <a:t>Chegou o inverno, o impressionista pinta a neve. Verifica que as sombras projetadas na neve são azuis e pinta sem hesitar sombras azuis. E aí o público ri-se. </a:t>
            </a:r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pt-PT" sz="1100" dirty="0" err="1">
                <a:solidFill>
                  <a:schemeClr val="tx1"/>
                </a:solidFill>
              </a:rPr>
              <a:t>Théodore</a:t>
            </a:r>
            <a:r>
              <a:rPr lang="pt-PT" sz="1100" dirty="0">
                <a:solidFill>
                  <a:schemeClr val="tx1"/>
                </a:solidFill>
              </a:rPr>
              <a:t> </a:t>
            </a:r>
            <a:r>
              <a:rPr lang="pt-PT" sz="1100" dirty="0" err="1">
                <a:solidFill>
                  <a:schemeClr val="tx1"/>
                </a:solidFill>
              </a:rPr>
              <a:t>Duret</a:t>
            </a:r>
            <a:r>
              <a:rPr lang="pt-PT" sz="1100" dirty="0">
                <a:solidFill>
                  <a:schemeClr val="tx1"/>
                </a:solidFill>
              </a:rPr>
              <a:t>, Crítico de arte, em «Os Pintores Impressionistas», 1878. </a:t>
            </a:r>
          </a:p>
        </p:txBody>
      </p:sp>
    </p:spTree>
    <p:extLst>
      <p:ext uri="{BB962C8B-B14F-4D97-AF65-F5344CB8AC3E}">
        <p14:creationId xmlns:p14="http://schemas.microsoft.com/office/powerpoint/2010/main" val="15466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 animBg="1"/>
      <p:bldP spid="42" grpId="1" animBg="1"/>
      <p:bldP spid="15" grpId="0" animBg="1"/>
      <p:bldP spid="46" grpId="0" animBg="1"/>
      <p:bldP spid="46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28" y="857250"/>
            <a:ext cx="5446381" cy="475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039328" y="857250"/>
            <a:ext cx="5446381" cy="475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52" y="987267"/>
            <a:ext cx="7137600" cy="302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28" y="848483"/>
            <a:ext cx="5906847" cy="470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28" y="843470"/>
            <a:ext cx="5918847" cy="4719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27" y="845949"/>
            <a:ext cx="5919803" cy="472529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53" y="870834"/>
            <a:ext cx="6183842" cy="468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aixaDeTexto 25"/>
          <p:cNvSpPr txBox="1"/>
          <p:nvPr/>
        </p:nvSpPr>
        <p:spPr>
          <a:xfrm>
            <a:off x="280218" y="5915074"/>
            <a:ext cx="8598311" cy="423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>
                <a:cs typeface="Times New Roman" panose="02020603050405020304" pitchFamily="18" charset="0"/>
              </a:rPr>
              <a:t>Esta corrente artística ficou marcada por uma execução rápida, sem esboço preliminar.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600798" y="5119415"/>
            <a:ext cx="2093762" cy="769441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O jardim de </a:t>
            </a:r>
            <a:r>
              <a:rPr lang="pt-PT" sz="1100" i="1" dirty="0" err="1"/>
              <a:t>Giverny</a:t>
            </a:r>
            <a:r>
              <a:rPr lang="pt-PT" sz="1100" i="1" dirty="0"/>
              <a:t>, </a:t>
            </a:r>
            <a:r>
              <a:rPr lang="pt-PT" sz="1100" dirty="0"/>
              <a:t>1900. Óleo sobre tela, 81,6x92,6 cm, Museu d’Orsay, Paris.  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224446" y="5481937"/>
            <a:ext cx="2706756" cy="600164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Campo de papoilas em </a:t>
            </a:r>
            <a:r>
              <a:rPr lang="pt-PT" sz="1100" i="1" dirty="0" err="1"/>
              <a:t>Argenteil</a:t>
            </a:r>
            <a:r>
              <a:rPr lang="pt-PT" sz="1100" i="1" dirty="0"/>
              <a:t> </a:t>
            </a:r>
            <a:r>
              <a:rPr lang="pt-PT" sz="1100" dirty="0"/>
              <a:t>(pormenor)</a:t>
            </a:r>
            <a:r>
              <a:rPr lang="pt-PT" sz="1100" i="1" dirty="0"/>
              <a:t>,</a:t>
            </a:r>
            <a:r>
              <a:rPr lang="pt-PT" sz="1100" dirty="0"/>
              <a:t>1873. Óleo sobre tela, 65x50 cm, Museu d’Orsay, Paris. 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198110" y="5471860"/>
            <a:ext cx="2706756" cy="600164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Berthe </a:t>
            </a:r>
            <a:r>
              <a:rPr lang="pt-PT" sz="1100" dirty="0" err="1"/>
              <a:t>Morisot</a:t>
            </a:r>
            <a:r>
              <a:rPr lang="pt-PT" sz="1100" dirty="0"/>
              <a:t>, </a:t>
            </a:r>
            <a:r>
              <a:rPr lang="pt-PT" sz="1100" i="1" dirty="0" err="1"/>
              <a:t>Eugène</a:t>
            </a:r>
            <a:r>
              <a:rPr lang="pt-PT" sz="1100" i="1" dirty="0"/>
              <a:t> </a:t>
            </a:r>
            <a:r>
              <a:rPr lang="pt-PT" sz="1100" i="1" dirty="0" err="1"/>
              <a:t>Manet</a:t>
            </a:r>
            <a:r>
              <a:rPr lang="pt-PT" sz="1100" i="1" dirty="0"/>
              <a:t> com a sua filha em </a:t>
            </a:r>
            <a:r>
              <a:rPr lang="pt-PT" sz="1100" i="1" dirty="0" err="1"/>
              <a:t>Bougival</a:t>
            </a:r>
            <a:r>
              <a:rPr lang="pt-PT" sz="1100" i="1" dirty="0"/>
              <a:t>, </a:t>
            </a:r>
            <a:r>
              <a:rPr lang="pt-PT" sz="1100" dirty="0"/>
              <a:t>1881. Óleo sobre tela, 73x92 cm, Museu </a:t>
            </a:r>
            <a:r>
              <a:rPr lang="pt-PT" sz="1100" dirty="0" err="1"/>
              <a:t>Marmottan</a:t>
            </a:r>
            <a:r>
              <a:rPr lang="pt-PT" sz="1100" dirty="0"/>
              <a:t>, Paris.  </a:t>
            </a:r>
          </a:p>
        </p:txBody>
      </p:sp>
      <p:sp>
        <p:nvSpPr>
          <p:cNvPr id="18" name="Bisel 17">
            <a:hlinkClick r:id="rId7" action="ppaction://hlinksldjump"/>
          </p:cNvPr>
          <p:cNvSpPr/>
          <p:nvPr/>
        </p:nvSpPr>
        <p:spPr>
          <a:xfrm>
            <a:off x="7064476" y="876622"/>
            <a:ext cx="2040275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AQUI PARA VOLTAR AO MENU INICIAL</a:t>
            </a:r>
          </a:p>
        </p:txBody>
      </p:sp>
      <p:pic>
        <p:nvPicPr>
          <p:cNvPr id="19" name="Imagem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7225259" y="1136290"/>
            <a:ext cx="153552" cy="24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83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12" grpId="0" animBg="1"/>
      <p:bldP spid="12" grpId="1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016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23" y="1832864"/>
            <a:ext cx="7649570" cy="43028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649095">
            <a:off x="4566271" y="2943761"/>
            <a:ext cx="3451943" cy="788159"/>
          </a:xfrm>
        </p:spPr>
        <p:txBody>
          <a:bodyPr>
            <a:noAutofit/>
          </a:bodyPr>
          <a:lstStyle/>
          <a:p>
            <a:r>
              <a:rPr lang="pt-PT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 novas correntes da pintura</a:t>
            </a:r>
            <a:endParaRPr lang="pt-PT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hlinkClick r:id="rId5" action="ppaction://hlinksldjump"/>
          </p:cNvPr>
          <p:cNvSpPr txBox="1"/>
          <p:nvPr/>
        </p:nvSpPr>
        <p:spPr>
          <a:xfrm>
            <a:off x="2966434" y="3695766"/>
            <a:ext cx="22516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3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Realismo </a:t>
            </a:r>
          </a:p>
        </p:txBody>
      </p:sp>
      <p:sp>
        <p:nvSpPr>
          <p:cNvPr id="9" name="CaixaDeTexto 8">
            <a:hlinkClick r:id="rId6" action="ppaction://hlinksldjump"/>
          </p:cNvPr>
          <p:cNvSpPr txBox="1"/>
          <p:nvPr/>
        </p:nvSpPr>
        <p:spPr>
          <a:xfrm>
            <a:off x="3318529" y="4611791"/>
            <a:ext cx="34180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3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Impressionismo</a:t>
            </a:r>
          </a:p>
        </p:txBody>
      </p:sp>
      <p:sp>
        <p:nvSpPr>
          <p:cNvPr id="12" name="Bisel 11"/>
          <p:cNvSpPr/>
          <p:nvPr/>
        </p:nvSpPr>
        <p:spPr>
          <a:xfrm>
            <a:off x="5811507" y="929055"/>
            <a:ext cx="3154872" cy="541892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/>
              <a:t>CLIQUE NA CORRENTE ARTÍSTICA QUE PRETENDE EXPLORAR</a:t>
            </a:r>
          </a:p>
        </p:txBody>
      </p:sp>
    </p:spTree>
    <p:extLst>
      <p:ext uri="{BB962C8B-B14F-4D97-AF65-F5344CB8AC3E}">
        <p14:creationId xmlns:p14="http://schemas.microsoft.com/office/powerpoint/2010/main" val="392919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4137912" y="2536554"/>
            <a:ext cx="4827791" cy="1342675"/>
          </a:xfrm>
          <a:custGeom>
            <a:avLst/>
            <a:gdLst>
              <a:gd name="connsiteX0" fmla="*/ 0 w 4827791"/>
              <a:gd name="connsiteY0" fmla="*/ 0 h 1342675"/>
              <a:gd name="connsiteX1" fmla="*/ 641407 w 4827791"/>
              <a:gd name="connsiteY1" fmla="*/ 0 h 1342675"/>
              <a:gd name="connsiteX2" fmla="*/ 1379369 w 4827791"/>
              <a:gd name="connsiteY2" fmla="*/ 0 h 1342675"/>
              <a:gd name="connsiteX3" fmla="*/ 2069053 w 4827791"/>
              <a:gd name="connsiteY3" fmla="*/ 0 h 1342675"/>
              <a:gd name="connsiteX4" fmla="*/ 2855294 w 4827791"/>
              <a:gd name="connsiteY4" fmla="*/ 0 h 1342675"/>
              <a:gd name="connsiteX5" fmla="*/ 3448422 w 4827791"/>
              <a:gd name="connsiteY5" fmla="*/ 0 h 1342675"/>
              <a:gd name="connsiteX6" fmla="*/ 4234662 w 4827791"/>
              <a:gd name="connsiteY6" fmla="*/ 0 h 1342675"/>
              <a:gd name="connsiteX7" fmla="*/ 4827791 w 4827791"/>
              <a:gd name="connsiteY7" fmla="*/ 0 h 1342675"/>
              <a:gd name="connsiteX8" fmla="*/ 4827791 w 4827791"/>
              <a:gd name="connsiteY8" fmla="*/ 684764 h 1342675"/>
              <a:gd name="connsiteX9" fmla="*/ 4827791 w 4827791"/>
              <a:gd name="connsiteY9" fmla="*/ 1342675 h 1342675"/>
              <a:gd name="connsiteX10" fmla="*/ 4186384 w 4827791"/>
              <a:gd name="connsiteY10" fmla="*/ 1342675 h 1342675"/>
              <a:gd name="connsiteX11" fmla="*/ 3496700 w 4827791"/>
              <a:gd name="connsiteY11" fmla="*/ 1342675 h 1342675"/>
              <a:gd name="connsiteX12" fmla="*/ 2758738 w 4827791"/>
              <a:gd name="connsiteY12" fmla="*/ 1342675 h 1342675"/>
              <a:gd name="connsiteX13" fmla="*/ 2165609 w 4827791"/>
              <a:gd name="connsiteY13" fmla="*/ 1342675 h 1342675"/>
              <a:gd name="connsiteX14" fmla="*/ 1572480 w 4827791"/>
              <a:gd name="connsiteY14" fmla="*/ 1342675 h 1342675"/>
              <a:gd name="connsiteX15" fmla="*/ 882796 w 4827791"/>
              <a:gd name="connsiteY15" fmla="*/ 1342675 h 1342675"/>
              <a:gd name="connsiteX16" fmla="*/ 0 w 4827791"/>
              <a:gd name="connsiteY16" fmla="*/ 1342675 h 1342675"/>
              <a:gd name="connsiteX17" fmla="*/ 0 w 4827791"/>
              <a:gd name="connsiteY17" fmla="*/ 684764 h 1342675"/>
              <a:gd name="connsiteX18" fmla="*/ 0 w 4827791"/>
              <a:gd name="connsiteY18" fmla="*/ 0 h 134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27791" h="1342675" fill="none" extrusionOk="0">
                <a:moveTo>
                  <a:pt x="0" y="0"/>
                </a:moveTo>
                <a:cubicBezTo>
                  <a:pt x="198982" y="14103"/>
                  <a:pt x="508012" y="8818"/>
                  <a:pt x="641407" y="0"/>
                </a:cubicBezTo>
                <a:cubicBezTo>
                  <a:pt x="774802" y="-8818"/>
                  <a:pt x="1158080" y="-3980"/>
                  <a:pt x="1379369" y="0"/>
                </a:cubicBezTo>
                <a:cubicBezTo>
                  <a:pt x="1600658" y="3980"/>
                  <a:pt x="1744563" y="14087"/>
                  <a:pt x="2069053" y="0"/>
                </a:cubicBezTo>
                <a:cubicBezTo>
                  <a:pt x="2393543" y="-14087"/>
                  <a:pt x="2565195" y="-39225"/>
                  <a:pt x="2855294" y="0"/>
                </a:cubicBezTo>
                <a:cubicBezTo>
                  <a:pt x="3145393" y="39225"/>
                  <a:pt x="3154938" y="-25872"/>
                  <a:pt x="3448422" y="0"/>
                </a:cubicBezTo>
                <a:cubicBezTo>
                  <a:pt x="3741906" y="25872"/>
                  <a:pt x="4017997" y="21189"/>
                  <a:pt x="4234662" y="0"/>
                </a:cubicBezTo>
                <a:cubicBezTo>
                  <a:pt x="4451327" y="-21189"/>
                  <a:pt x="4707152" y="17495"/>
                  <a:pt x="4827791" y="0"/>
                </a:cubicBezTo>
                <a:cubicBezTo>
                  <a:pt x="4833521" y="307894"/>
                  <a:pt x="4860562" y="390260"/>
                  <a:pt x="4827791" y="684764"/>
                </a:cubicBezTo>
                <a:cubicBezTo>
                  <a:pt x="4795020" y="979268"/>
                  <a:pt x="4857186" y="1064394"/>
                  <a:pt x="4827791" y="1342675"/>
                </a:cubicBezTo>
                <a:cubicBezTo>
                  <a:pt x="4606423" y="1327809"/>
                  <a:pt x="4380683" y="1367549"/>
                  <a:pt x="4186384" y="1342675"/>
                </a:cubicBezTo>
                <a:cubicBezTo>
                  <a:pt x="3992085" y="1317801"/>
                  <a:pt x="3835105" y="1335415"/>
                  <a:pt x="3496700" y="1342675"/>
                </a:cubicBezTo>
                <a:cubicBezTo>
                  <a:pt x="3158295" y="1349935"/>
                  <a:pt x="2915847" y="1360064"/>
                  <a:pt x="2758738" y="1342675"/>
                </a:cubicBezTo>
                <a:cubicBezTo>
                  <a:pt x="2601629" y="1325286"/>
                  <a:pt x="2315826" y="1334913"/>
                  <a:pt x="2165609" y="1342675"/>
                </a:cubicBezTo>
                <a:cubicBezTo>
                  <a:pt x="2015392" y="1350437"/>
                  <a:pt x="1791896" y="1328140"/>
                  <a:pt x="1572480" y="1342675"/>
                </a:cubicBezTo>
                <a:cubicBezTo>
                  <a:pt x="1353064" y="1357210"/>
                  <a:pt x="1125492" y="1359664"/>
                  <a:pt x="882796" y="1342675"/>
                </a:cubicBezTo>
                <a:cubicBezTo>
                  <a:pt x="640100" y="1325686"/>
                  <a:pt x="180564" y="1355673"/>
                  <a:pt x="0" y="1342675"/>
                </a:cubicBezTo>
                <a:cubicBezTo>
                  <a:pt x="26482" y="1124488"/>
                  <a:pt x="28164" y="882949"/>
                  <a:pt x="0" y="684764"/>
                </a:cubicBezTo>
                <a:cubicBezTo>
                  <a:pt x="-28164" y="486579"/>
                  <a:pt x="-8062" y="243759"/>
                  <a:pt x="0" y="0"/>
                </a:cubicBezTo>
                <a:close/>
              </a:path>
              <a:path w="4827791" h="1342675" stroke="0" extrusionOk="0">
                <a:moveTo>
                  <a:pt x="0" y="0"/>
                </a:moveTo>
                <a:cubicBezTo>
                  <a:pt x="312732" y="-20572"/>
                  <a:pt x="572820" y="10741"/>
                  <a:pt x="786240" y="0"/>
                </a:cubicBezTo>
                <a:cubicBezTo>
                  <a:pt x="999660" y="-10741"/>
                  <a:pt x="1285565" y="-3130"/>
                  <a:pt x="1572480" y="0"/>
                </a:cubicBezTo>
                <a:cubicBezTo>
                  <a:pt x="1859395" y="3130"/>
                  <a:pt x="1939898" y="25903"/>
                  <a:pt x="2165609" y="0"/>
                </a:cubicBezTo>
                <a:cubicBezTo>
                  <a:pt x="2391320" y="-25903"/>
                  <a:pt x="2507401" y="14781"/>
                  <a:pt x="2758738" y="0"/>
                </a:cubicBezTo>
                <a:cubicBezTo>
                  <a:pt x="3010075" y="-14781"/>
                  <a:pt x="3230664" y="27218"/>
                  <a:pt x="3400144" y="0"/>
                </a:cubicBezTo>
                <a:cubicBezTo>
                  <a:pt x="3569624" y="-27218"/>
                  <a:pt x="3808077" y="-6868"/>
                  <a:pt x="3944995" y="0"/>
                </a:cubicBezTo>
                <a:cubicBezTo>
                  <a:pt x="4081913" y="6868"/>
                  <a:pt x="4399386" y="39331"/>
                  <a:pt x="4827791" y="0"/>
                </a:cubicBezTo>
                <a:cubicBezTo>
                  <a:pt x="4812026" y="249727"/>
                  <a:pt x="4815329" y="331687"/>
                  <a:pt x="4827791" y="657911"/>
                </a:cubicBezTo>
                <a:cubicBezTo>
                  <a:pt x="4840253" y="984135"/>
                  <a:pt x="4794720" y="1204119"/>
                  <a:pt x="4827791" y="1342675"/>
                </a:cubicBezTo>
                <a:cubicBezTo>
                  <a:pt x="4587402" y="1362733"/>
                  <a:pt x="4328331" y="1340712"/>
                  <a:pt x="4041551" y="1342675"/>
                </a:cubicBezTo>
                <a:cubicBezTo>
                  <a:pt x="3754771" y="1344638"/>
                  <a:pt x="3533791" y="1347017"/>
                  <a:pt x="3351866" y="1342675"/>
                </a:cubicBezTo>
                <a:cubicBezTo>
                  <a:pt x="3169941" y="1338333"/>
                  <a:pt x="2769232" y="1347832"/>
                  <a:pt x="2613904" y="1342675"/>
                </a:cubicBezTo>
                <a:cubicBezTo>
                  <a:pt x="2458576" y="1337518"/>
                  <a:pt x="2225291" y="1322657"/>
                  <a:pt x="2020775" y="1342675"/>
                </a:cubicBezTo>
                <a:cubicBezTo>
                  <a:pt x="1816259" y="1362693"/>
                  <a:pt x="1442563" y="1381575"/>
                  <a:pt x="1234535" y="1342675"/>
                </a:cubicBezTo>
                <a:cubicBezTo>
                  <a:pt x="1026507" y="1303775"/>
                  <a:pt x="253545" y="1396806"/>
                  <a:pt x="0" y="1342675"/>
                </a:cubicBezTo>
                <a:cubicBezTo>
                  <a:pt x="20607" y="1064482"/>
                  <a:pt x="-876" y="931911"/>
                  <a:pt x="0" y="698191"/>
                </a:cubicBezTo>
                <a:cubicBezTo>
                  <a:pt x="876" y="464471"/>
                  <a:pt x="-30433" y="20969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6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3871379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pt-PT" sz="1275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PT" sz="1275" i="1" dirty="0">
                <a:latin typeface="Arial Narrow" panose="020B0606020202030204" pitchFamily="34" charset="0"/>
              </a:rPr>
              <a:t> </a:t>
            </a:r>
            <a:r>
              <a:rPr lang="pt-PT" sz="1400" i="1" dirty="0"/>
              <a:t>Monet dá-nos o olhar mais fascinante desde que existem pintores. É o melhor dos impressionistas […] Ele tem o único olhar, a única mão que nos transmite um pôr do sol com todos os seus matizes. Consegue captar as gradações de cor instantaneamente </a:t>
            </a:r>
            <a:r>
              <a:rPr lang="pt-PT" sz="1400" dirty="0"/>
              <a:t>[…]</a:t>
            </a:r>
          </a:p>
          <a:p>
            <a:pPr algn="r"/>
            <a:r>
              <a:rPr lang="pt-PT" sz="1200" dirty="0"/>
              <a:t>Paul Cézanne </a:t>
            </a:r>
            <a:endParaRPr lang="pt-P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81" y="732199"/>
            <a:ext cx="3951027" cy="526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670593" y="772166"/>
            <a:ext cx="3128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>
                <a:solidFill>
                  <a:schemeClr val="accent2">
                    <a:lumMod val="75000"/>
                  </a:schemeClr>
                </a:solidFill>
              </a:rPr>
              <a:t>Claude Monet (1840-1926)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-19181" y="5047091"/>
            <a:ext cx="9163181" cy="67627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Claude Monet, nascido em França, começou a somar os seus primeiros êxitos como caricaturista. Foi dos pintores impressionistas mais destacados do seu tempo.</a:t>
            </a:r>
          </a:p>
        </p:txBody>
      </p:sp>
      <p:pic>
        <p:nvPicPr>
          <p:cNvPr id="1026" name="Picture 2" descr="Resultado de imagem para impressÃ£o o sol ergue-se Mo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00" y="1210099"/>
            <a:ext cx="5058806" cy="388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234816" y="5437419"/>
            <a:ext cx="4431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dirty="0">
                <a:latin typeface="Arial Narrow" panose="020B0606020202030204" pitchFamily="34" charset="0"/>
              </a:rPr>
              <a:t>Claude Monet, </a:t>
            </a:r>
            <a:r>
              <a:rPr lang="pt-PT" sz="900" i="1" dirty="0">
                <a:latin typeface="Arial Narrow" panose="020B0606020202030204" pitchFamily="34" charset="0"/>
              </a:rPr>
              <a:t>Impressão: Sol Nascente</a:t>
            </a:r>
            <a:r>
              <a:rPr lang="pt-PT" sz="900" dirty="0">
                <a:latin typeface="Arial Narrow" panose="020B0606020202030204" pitchFamily="34" charset="0"/>
              </a:rPr>
              <a:t>, 1872. Óleo sobre tela, 48x63 cm, Museu </a:t>
            </a:r>
            <a:r>
              <a:rPr lang="pt-PT" sz="900" dirty="0" err="1">
                <a:latin typeface="Arial Narrow" panose="020B0606020202030204" pitchFamily="34" charset="0"/>
              </a:rPr>
              <a:t>Marmottan</a:t>
            </a:r>
            <a:r>
              <a:rPr lang="pt-PT" sz="900" dirty="0">
                <a:latin typeface="Arial Narrow" panose="020B0606020202030204" pitchFamily="34" charset="0"/>
              </a:rPr>
              <a:t>, Paris. </a:t>
            </a:r>
          </a:p>
        </p:txBody>
      </p:sp>
      <p:pic>
        <p:nvPicPr>
          <p:cNvPr id="21" name="Picture 4" descr="Imagem relacionada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913"/>
            <a:ext cx="3994485" cy="526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-19181" y="2653270"/>
            <a:ext cx="3909060" cy="1200329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/>
              <a:t>Uma das obras mais conhecidas de Claude Monet é a pintura ‘</a:t>
            </a:r>
            <a:r>
              <a:rPr lang="pt-PT" sz="1600" i="1" dirty="0"/>
              <a:t>‘Impressão: Sol Nascente’’</a:t>
            </a:r>
            <a:r>
              <a:rPr lang="pt-PT" sz="1600" dirty="0"/>
              <a:t>, exposta em 1874.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08" y="1513697"/>
            <a:ext cx="339795" cy="42745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432" y="815560"/>
            <a:ext cx="5010551" cy="516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Bisel 14">
            <a:hlinkClick r:id="rId8" action="ppaction://hlinksldjump"/>
          </p:cNvPr>
          <p:cNvSpPr/>
          <p:nvPr/>
        </p:nvSpPr>
        <p:spPr>
          <a:xfrm>
            <a:off x="7079226" y="5552897"/>
            <a:ext cx="2023380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AQUI PARA VOLTAR AO MENU INICIAL</a:t>
            </a:r>
          </a:p>
        </p:txBody>
      </p:sp>
      <p:pic>
        <p:nvPicPr>
          <p:cNvPr id="18" name="Imagem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7123839" y="5888514"/>
            <a:ext cx="153552" cy="24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A6F182F9-F79A-416E-B9D7-215CBE793B8D}"/>
              </a:ext>
            </a:extLst>
          </p:cNvPr>
          <p:cNvSpPr/>
          <p:nvPr/>
        </p:nvSpPr>
        <p:spPr>
          <a:xfrm>
            <a:off x="81794" y="4760859"/>
            <a:ext cx="5575227" cy="1292662"/>
          </a:xfrm>
          <a:custGeom>
            <a:avLst/>
            <a:gdLst>
              <a:gd name="connsiteX0" fmla="*/ 0 w 5575227"/>
              <a:gd name="connsiteY0" fmla="*/ 53956 h 1292662"/>
              <a:gd name="connsiteX1" fmla="*/ 53956 w 5575227"/>
              <a:gd name="connsiteY1" fmla="*/ 0 h 1292662"/>
              <a:gd name="connsiteX2" fmla="*/ 792044 w 5575227"/>
              <a:gd name="connsiteY2" fmla="*/ 0 h 1292662"/>
              <a:gd name="connsiteX3" fmla="*/ 1366112 w 5575227"/>
              <a:gd name="connsiteY3" fmla="*/ 0 h 1292662"/>
              <a:gd name="connsiteX4" fmla="*/ 2104199 w 5575227"/>
              <a:gd name="connsiteY4" fmla="*/ 0 h 1292662"/>
              <a:gd name="connsiteX5" fmla="*/ 2623594 w 5575227"/>
              <a:gd name="connsiteY5" fmla="*/ 0 h 1292662"/>
              <a:gd name="connsiteX6" fmla="*/ 3361682 w 5575227"/>
              <a:gd name="connsiteY6" fmla="*/ 0 h 1292662"/>
              <a:gd name="connsiteX7" fmla="*/ 3935750 w 5575227"/>
              <a:gd name="connsiteY7" fmla="*/ 0 h 1292662"/>
              <a:gd name="connsiteX8" fmla="*/ 4455145 w 5575227"/>
              <a:gd name="connsiteY8" fmla="*/ 0 h 1292662"/>
              <a:gd name="connsiteX9" fmla="*/ 5521271 w 5575227"/>
              <a:gd name="connsiteY9" fmla="*/ 0 h 1292662"/>
              <a:gd name="connsiteX10" fmla="*/ 5575227 w 5575227"/>
              <a:gd name="connsiteY10" fmla="*/ 53956 h 1292662"/>
              <a:gd name="connsiteX11" fmla="*/ 5575227 w 5575227"/>
              <a:gd name="connsiteY11" fmla="*/ 658179 h 1292662"/>
              <a:gd name="connsiteX12" fmla="*/ 5575227 w 5575227"/>
              <a:gd name="connsiteY12" fmla="*/ 1238706 h 1292662"/>
              <a:gd name="connsiteX13" fmla="*/ 5521271 w 5575227"/>
              <a:gd name="connsiteY13" fmla="*/ 1292662 h 1292662"/>
              <a:gd name="connsiteX14" fmla="*/ 5001876 w 5575227"/>
              <a:gd name="connsiteY14" fmla="*/ 1292662 h 1292662"/>
              <a:gd name="connsiteX15" fmla="*/ 4209115 w 5575227"/>
              <a:gd name="connsiteY15" fmla="*/ 1292662 h 1292662"/>
              <a:gd name="connsiteX16" fmla="*/ 3525701 w 5575227"/>
              <a:gd name="connsiteY16" fmla="*/ 1292662 h 1292662"/>
              <a:gd name="connsiteX17" fmla="*/ 2732940 w 5575227"/>
              <a:gd name="connsiteY17" fmla="*/ 1292662 h 1292662"/>
              <a:gd name="connsiteX18" fmla="*/ 1994853 w 5575227"/>
              <a:gd name="connsiteY18" fmla="*/ 1292662 h 1292662"/>
              <a:gd name="connsiteX19" fmla="*/ 1366112 w 5575227"/>
              <a:gd name="connsiteY19" fmla="*/ 1292662 h 1292662"/>
              <a:gd name="connsiteX20" fmla="*/ 53956 w 5575227"/>
              <a:gd name="connsiteY20" fmla="*/ 1292662 h 1292662"/>
              <a:gd name="connsiteX21" fmla="*/ 0 w 5575227"/>
              <a:gd name="connsiteY21" fmla="*/ 1238706 h 1292662"/>
              <a:gd name="connsiteX22" fmla="*/ 0 w 5575227"/>
              <a:gd name="connsiteY22" fmla="*/ 646331 h 1292662"/>
              <a:gd name="connsiteX23" fmla="*/ 0 w 5575227"/>
              <a:gd name="connsiteY23" fmla="*/ 53956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5227" h="1292662" fill="none" extrusionOk="0">
                <a:moveTo>
                  <a:pt x="0" y="53956"/>
                </a:moveTo>
                <a:cubicBezTo>
                  <a:pt x="-2774" y="29725"/>
                  <a:pt x="22174" y="-2631"/>
                  <a:pt x="53956" y="0"/>
                </a:cubicBezTo>
                <a:cubicBezTo>
                  <a:pt x="383865" y="9699"/>
                  <a:pt x="627374" y="-36229"/>
                  <a:pt x="792044" y="0"/>
                </a:cubicBezTo>
                <a:cubicBezTo>
                  <a:pt x="956714" y="36229"/>
                  <a:pt x="1207123" y="-18326"/>
                  <a:pt x="1366112" y="0"/>
                </a:cubicBezTo>
                <a:cubicBezTo>
                  <a:pt x="1525101" y="18326"/>
                  <a:pt x="1915499" y="5944"/>
                  <a:pt x="2104199" y="0"/>
                </a:cubicBezTo>
                <a:cubicBezTo>
                  <a:pt x="2292899" y="-5944"/>
                  <a:pt x="2456099" y="-4122"/>
                  <a:pt x="2623594" y="0"/>
                </a:cubicBezTo>
                <a:cubicBezTo>
                  <a:pt x="2791090" y="4122"/>
                  <a:pt x="3065904" y="-30949"/>
                  <a:pt x="3361682" y="0"/>
                </a:cubicBezTo>
                <a:cubicBezTo>
                  <a:pt x="3657460" y="30949"/>
                  <a:pt x="3770298" y="1265"/>
                  <a:pt x="3935750" y="0"/>
                </a:cubicBezTo>
                <a:cubicBezTo>
                  <a:pt x="4101202" y="-1265"/>
                  <a:pt x="4266169" y="-7866"/>
                  <a:pt x="4455145" y="0"/>
                </a:cubicBezTo>
                <a:cubicBezTo>
                  <a:pt x="4644121" y="7866"/>
                  <a:pt x="5213785" y="25030"/>
                  <a:pt x="5521271" y="0"/>
                </a:cubicBezTo>
                <a:cubicBezTo>
                  <a:pt x="5550462" y="2275"/>
                  <a:pt x="5578653" y="25140"/>
                  <a:pt x="5575227" y="53956"/>
                </a:cubicBezTo>
                <a:cubicBezTo>
                  <a:pt x="5573085" y="323787"/>
                  <a:pt x="5591461" y="358082"/>
                  <a:pt x="5575227" y="658179"/>
                </a:cubicBezTo>
                <a:cubicBezTo>
                  <a:pt x="5558993" y="958276"/>
                  <a:pt x="5563032" y="1046813"/>
                  <a:pt x="5575227" y="1238706"/>
                </a:cubicBezTo>
                <a:cubicBezTo>
                  <a:pt x="5576731" y="1272182"/>
                  <a:pt x="5555372" y="1296918"/>
                  <a:pt x="5521271" y="1292662"/>
                </a:cubicBezTo>
                <a:cubicBezTo>
                  <a:pt x="5344937" y="1301423"/>
                  <a:pt x="5182182" y="1272622"/>
                  <a:pt x="5001876" y="1292662"/>
                </a:cubicBezTo>
                <a:cubicBezTo>
                  <a:pt x="4821570" y="1312702"/>
                  <a:pt x="4445989" y="1313674"/>
                  <a:pt x="4209115" y="1292662"/>
                </a:cubicBezTo>
                <a:cubicBezTo>
                  <a:pt x="3972241" y="1271650"/>
                  <a:pt x="3731941" y="1312953"/>
                  <a:pt x="3525701" y="1292662"/>
                </a:cubicBezTo>
                <a:cubicBezTo>
                  <a:pt x="3319461" y="1272371"/>
                  <a:pt x="3021865" y="1263546"/>
                  <a:pt x="2732940" y="1292662"/>
                </a:cubicBezTo>
                <a:cubicBezTo>
                  <a:pt x="2444015" y="1321778"/>
                  <a:pt x="2244595" y="1310875"/>
                  <a:pt x="1994853" y="1292662"/>
                </a:cubicBezTo>
                <a:cubicBezTo>
                  <a:pt x="1745111" y="1274449"/>
                  <a:pt x="1575716" y="1284930"/>
                  <a:pt x="1366112" y="1292662"/>
                </a:cubicBezTo>
                <a:cubicBezTo>
                  <a:pt x="1156508" y="1300394"/>
                  <a:pt x="592925" y="1285309"/>
                  <a:pt x="53956" y="1292662"/>
                </a:cubicBezTo>
                <a:cubicBezTo>
                  <a:pt x="24241" y="1296477"/>
                  <a:pt x="944" y="1267658"/>
                  <a:pt x="0" y="1238706"/>
                </a:cubicBezTo>
                <a:cubicBezTo>
                  <a:pt x="2888" y="1073028"/>
                  <a:pt x="-20908" y="938206"/>
                  <a:pt x="0" y="646331"/>
                </a:cubicBezTo>
                <a:cubicBezTo>
                  <a:pt x="20908" y="354456"/>
                  <a:pt x="2908" y="208402"/>
                  <a:pt x="0" y="53956"/>
                </a:cubicBezTo>
                <a:close/>
              </a:path>
              <a:path w="5575227" h="1292662" stroke="0" extrusionOk="0">
                <a:moveTo>
                  <a:pt x="0" y="53956"/>
                </a:moveTo>
                <a:cubicBezTo>
                  <a:pt x="-1614" y="23162"/>
                  <a:pt x="20813" y="1255"/>
                  <a:pt x="53956" y="0"/>
                </a:cubicBezTo>
                <a:cubicBezTo>
                  <a:pt x="362680" y="-27909"/>
                  <a:pt x="479169" y="517"/>
                  <a:pt x="846717" y="0"/>
                </a:cubicBezTo>
                <a:cubicBezTo>
                  <a:pt x="1214265" y="-517"/>
                  <a:pt x="1279355" y="-28679"/>
                  <a:pt x="1475458" y="0"/>
                </a:cubicBezTo>
                <a:cubicBezTo>
                  <a:pt x="1671561" y="28679"/>
                  <a:pt x="1774578" y="11158"/>
                  <a:pt x="2049526" y="0"/>
                </a:cubicBezTo>
                <a:cubicBezTo>
                  <a:pt x="2324474" y="-11158"/>
                  <a:pt x="2592440" y="6221"/>
                  <a:pt x="2787614" y="0"/>
                </a:cubicBezTo>
                <a:cubicBezTo>
                  <a:pt x="2982788" y="-6221"/>
                  <a:pt x="3223560" y="3774"/>
                  <a:pt x="3416355" y="0"/>
                </a:cubicBezTo>
                <a:cubicBezTo>
                  <a:pt x="3609150" y="-3774"/>
                  <a:pt x="3952733" y="38557"/>
                  <a:pt x="4209115" y="0"/>
                </a:cubicBezTo>
                <a:cubicBezTo>
                  <a:pt x="4465497" y="-38557"/>
                  <a:pt x="4574558" y="9789"/>
                  <a:pt x="4783183" y="0"/>
                </a:cubicBezTo>
                <a:cubicBezTo>
                  <a:pt x="4991808" y="-9789"/>
                  <a:pt x="5203367" y="29951"/>
                  <a:pt x="5521271" y="0"/>
                </a:cubicBezTo>
                <a:cubicBezTo>
                  <a:pt x="5552625" y="374"/>
                  <a:pt x="5572530" y="23721"/>
                  <a:pt x="5575227" y="53956"/>
                </a:cubicBezTo>
                <a:cubicBezTo>
                  <a:pt x="5587665" y="182781"/>
                  <a:pt x="5585149" y="501589"/>
                  <a:pt x="5575227" y="646331"/>
                </a:cubicBezTo>
                <a:cubicBezTo>
                  <a:pt x="5565305" y="791073"/>
                  <a:pt x="5551853" y="1015870"/>
                  <a:pt x="5575227" y="1238706"/>
                </a:cubicBezTo>
                <a:cubicBezTo>
                  <a:pt x="5579060" y="1273200"/>
                  <a:pt x="5552709" y="1291227"/>
                  <a:pt x="5521271" y="1292662"/>
                </a:cubicBezTo>
                <a:cubicBezTo>
                  <a:pt x="5206708" y="1262923"/>
                  <a:pt x="5096933" y="1300452"/>
                  <a:pt x="4837857" y="1292662"/>
                </a:cubicBezTo>
                <a:cubicBezTo>
                  <a:pt x="4578781" y="1284872"/>
                  <a:pt x="4306775" y="1259139"/>
                  <a:pt x="4154442" y="1292662"/>
                </a:cubicBezTo>
                <a:cubicBezTo>
                  <a:pt x="4002110" y="1326185"/>
                  <a:pt x="3720290" y="1308684"/>
                  <a:pt x="3361682" y="1292662"/>
                </a:cubicBezTo>
                <a:cubicBezTo>
                  <a:pt x="3003074" y="1276640"/>
                  <a:pt x="2969163" y="1298384"/>
                  <a:pt x="2678267" y="1292662"/>
                </a:cubicBezTo>
                <a:cubicBezTo>
                  <a:pt x="2387372" y="1286940"/>
                  <a:pt x="2379946" y="1304760"/>
                  <a:pt x="2158872" y="1292662"/>
                </a:cubicBezTo>
                <a:cubicBezTo>
                  <a:pt x="1937798" y="1280564"/>
                  <a:pt x="1857522" y="1282337"/>
                  <a:pt x="1584804" y="1292662"/>
                </a:cubicBezTo>
                <a:cubicBezTo>
                  <a:pt x="1312086" y="1302987"/>
                  <a:pt x="1049466" y="1323088"/>
                  <a:pt x="792044" y="1292662"/>
                </a:cubicBezTo>
                <a:cubicBezTo>
                  <a:pt x="534622" y="1262236"/>
                  <a:pt x="221454" y="1261520"/>
                  <a:pt x="53956" y="1292662"/>
                </a:cubicBezTo>
                <a:cubicBezTo>
                  <a:pt x="25170" y="1294667"/>
                  <a:pt x="-3017" y="1270096"/>
                  <a:pt x="0" y="1238706"/>
                </a:cubicBezTo>
                <a:cubicBezTo>
                  <a:pt x="-3060" y="993103"/>
                  <a:pt x="27818" y="936299"/>
                  <a:pt x="0" y="634484"/>
                </a:cubicBezTo>
                <a:cubicBezTo>
                  <a:pt x="-27818" y="332669"/>
                  <a:pt x="-3016" y="250507"/>
                  <a:pt x="0" y="539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Impressão, Sol Nascente. ‘‘Impressão’’, estou certo que sim. Estava mesmo a pensar nisso, já que estou impressionado, deve conter alguma ‘‘impressão’’ […]. E que liberdade, que facilidade de execução! O papel de parede, no seu estado embrionário, é mais bem acabado do que esta marinha. </a:t>
            </a:r>
            <a:r>
              <a:rPr lang="pt-PT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[…]</a:t>
            </a:r>
          </a:p>
          <a:p>
            <a:pPr algn="r"/>
            <a:r>
              <a:rPr lang="pt-PT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Louis </a:t>
            </a:r>
            <a:r>
              <a:rPr lang="pt-PT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Leroy</a:t>
            </a:r>
            <a:r>
              <a:rPr lang="pt-PT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em ‘‘</a:t>
            </a:r>
            <a:r>
              <a:rPr lang="pt-PT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pt-PT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Charivani</a:t>
            </a:r>
            <a:r>
              <a:rPr lang="pt-PT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’’, 25 de abril de 1874</a:t>
            </a:r>
          </a:p>
        </p:txBody>
      </p:sp>
    </p:spTree>
    <p:extLst>
      <p:ext uri="{BB962C8B-B14F-4D97-AF65-F5344CB8AC3E}">
        <p14:creationId xmlns:p14="http://schemas.microsoft.com/office/powerpoint/2010/main" val="39090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9" grpId="0"/>
      <p:bldP spid="9" grpId="1"/>
      <p:bldP spid="12" grpId="0" animBg="1"/>
      <p:bldP spid="12" grpId="1" build="allAtOnce" animBg="1"/>
      <p:bldP spid="17" grpId="0"/>
      <p:bldP spid="17" grpId="1"/>
      <p:bldP spid="22" grpId="0" animBg="1"/>
      <p:bldP spid="22" grpId="1" animBg="1"/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8" name="Bisel 17"/>
          <p:cNvSpPr/>
          <p:nvPr/>
        </p:nvSpPr>
        <p:spPr>
          <a:xfrm>
            <a:off x="189547" y="1905968"/>
            <a:ext cx="1860275" cy="983536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PARA DESCOBRIR PORMENORES DA OBRA </a:t>
            </a:r>
          </a:p>
        </p:txBody>
      </p:sp>
      <p:pic>
        <p:nvPicPr>
          <p:cNvPr id="22" name="Imagem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3716" y="4737655"/>
            <a:ext cx="390334" cy="61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aixaDeTexto 22">
            <a:hlinkClick r:id="rId3" action="ppaction://hlinksldjump"/>
          </p:cNvPr>
          <p:cNvSpPr txBox="1"/>
          <p:nvPr/>
        </p:nvSpPr>
        <p:spPr>
          <a:xfrm>
            <a:off x="2330095" y="5026694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1</a:t>
            </a:r>
          </a:p>
        </p:txBody>
      </p:sp>
      <p:pic>
        <p:nvPicPr>
          <p:cNvPr id="24" name="Imagem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2158" y="4904545"/>
            <a:ext cx="373508" cy="59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CaixaDeTexto 24">
            <a:hlinkClick r:id="rId6" action="ppaction://hlinksldjump"/>
          </p:cNvPr>
          <p:cNvSpPr txBox="1"/>
          <p:nvPr/>
        </p:nvSpPr>
        <p:spPr>
          <a:xfrm>
            <a:off x="4335100" y="5170409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2</a:t>
            </a:r>
          </a:p>
        </p:txBody>
      </p:sp>
      <p:pic>
        <p:nvPicPr>
          <p:cNvPr id="34" name="Imagem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1314" y="5299645"/>
            <a:ext cx="363627" cy="57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CaixaDeTexto 34">
            <a:hlinkClick r:id="rId8" action="ppaction://hlinksldjump"/>
          </p:cNvPr>
          <p:cNvSpPr txBox="1"/>
          <p:nvPr/>
        </p:nvSpPr>
        <p:spPr>
          <a:xfrm>
            <a:off x="6610181" y="5549925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3</a:t>
            </a:r>
          </a:p>
        </p:txBody>
      </p:sp>
      <p:pic>
        <p:nvPicPr>
          <p:cNvPr id="36" name="Imagem 3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749" y="3429000"/>
            <a:ext cx="394326" cy="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CaixaDeTexto 36">
            <a:hlinkClick r:id="rId9" action="ppaction://hlinksldjump"/>
          </p:cNvPr>
          <p:cNvSpPr txBox="1"/>
          <p:nvPr/>
        </p:nvSpPr>
        <p:spPr>
          <a:xfrm>
            <a:off x="4330078" y="3693529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4</a:t>
            </a:r>
          </a:p>
        </p:txBody>
      </p:sp>
      <p:pic>
        <p:nvPicPr>
          <p:cNvPr id="38" name="Imagem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2358" y="1875575"/>
            <a:ext cx="367434" cy="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CaixaDeTexto 38">
            <a:hlinkClick r:id="rId10" action="ppaction://hlinksldjump"/>
          </p:cNvPr>
          <p:cNvSpPr txBox="1"/>
          <p:nvPr/>
        </p:nvSpPr>
        <p:spPr>
          <a:xfrm>
            <a:off x="4536069" y="2129864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5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0" y="6010269"/>
            <a:ext cx="6610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A Estação de Saint-Lazare</a:t>
            </a:r>
            <a:r>
              <a:rPr lang="pt-PT" sz="1100" dirty="0"/>
              <a:t>, 1877. Óleo sobre tela, 74,9 x 100,3 cm, Museu d’Orsay, Paris. 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0673D870-8B5B-4532-8807-1D8B2951D63D}"/>
              </a:ext>
            </a:extLst>
          </p:cNvPr>
          <p:cNvSpPr/>
          <p:nvPr/>
        </p:nvSpPr>
        <p:spPr>
          <a:xfrm>
            <a:off x="2297751" y="837202"/>
            <a:ext cx="6805610" cy="1292662"/>
          </a:xfrm>
          <a:custGeom>
            <a:avLst/>
            <a:gdLst>
              <a:gd name="connsiteX0" fmla="*/ 0 w 6805610"/>
              <a:gd name="connsiteY0" fmla="*/ 53956 h 1292662"/>
              <a:gd name="connsiteX1" fmla="*/ 53956 w 6805610"/>
              <a:gd name="connsiteY1" fmla="*/ 0 h 1292662"/>
              <a:gd name="connsiteX2" fmla="*/ 790703 w 6805610"/>
              <a:gd name="connsiteY2" fmla="*/ 0 h 1292662"/>
              <a:gd name="connsiteX3" fmla="*/ 1259542 w 6805610"/>
              <a:gd name="connsiteY3" fmla="*/ 0 h 1292662"/>
              <a:gd name="connsiteX4" fmla="*/ 1795357 w 6805610"/>
              <a:gd name="connsiteY4" fmla="*/ 0 h 1292662"/>
              <a:gd name="connsiteX5" fmla="*/ 2532104 w 6805610"/>
              <a:gd name="connsiteY5" fmla="*/ 0 h 1292662"/>
              <a:gd name="connsiteX6" fmla="*/ 3067920 w 6805610"/>
              <a:gd name="connsiteY6" fmla="*/ 0 h 1292662"/>
              <a:gd name="connsiteX7" fmla="*/ 3536759 w 6805610"/>
              <a:gd name="connsiteY7" fmla="*/ 0 h 1292662"/>
              <a:gd name="connsiteX8" fmla="*/ 4072575 w 6805610"/>
              <a:gd name="connsiteY8" fmla="*/ 0 h 1292662"/>
              <a:gd name="connsiteX9" fmla="*/ 4675368 w 6805610"/>
              <a:gd name="connsiteY9" fmla="*/ 0 h 1292662"/>
              <a:gd name="connsiteX10" fmla="*/ 5345137 w 6805610"/>
              <a:gd name="connsiteY10" fmla="*/ 0 h 1292662"/>
              <a:gd name="connsiteX11" fmla="*/ 5880953 w 6805610"/>
              <a:gd name="connsiteY11" fmla="*/ 0 h 1292662"/>
              <a:gd name="connsiteX12" fmla="*/ 6751654 w 6805610"/>
              <a:gd name="connsiteY12" fmla="*/ 0 h 1292662"/>
              <a:gd name="connsiteX13" fmla="*/ 6805610 w 6805610"/>
              <a:gd name="connsiteY13" fmla="*/ 53956 h 1292662"/>
              <a:gd name="connsiteX14" fmla="*/ 6805610 w 6805610"/>
              <a:gd name="connsiteY14" fmla="*/ 610789 h 1292662"/>
              <a:gd name="connsiteX15" fmla="*/ 6805610 w 6805610"/>
              <a:gd name="connsiteY15" fmla="*/ 1238706 h 1292662"/>
              <a:gd name="connsiteX16" fmla="*/ 6751654 w 6805610"/>
              <a:gd name="connsiteY16" fmla="*/ 1292662 h 1292662"/>
              <a:gd name="connsiteX17" fmla="*/ 6148861 w 6805610"/>
              <a:gd name="connsiteY17" fmla="*/ 1292662 h 1292662"/>
              <a:gd name="connsiteX18" fmla="*/ 5680022 w 6805610"/>
              <a:gd name="connsiteY18" fmla="*/ 1292662 h 1292662"/>
              <a:gd name="connsiteX19" fmla="*/ 4876299 w 6805610"/>
              <a:gd name="connsiteY19" fmla="*/ 1292662 h 1292662"/>
              <a:gd name="connsiteX20" fmla="*/ 4206529 w 6805610"/>
              <a:gd name="connsiteY20" fmla="*/ 1292662 h 1292662"/>
              <a:gd name="connsiteX21" fmla="*/ 3402805 w 6805610"/>
              <a:gd name="connsiteY21" fmla="*/ 1292662 h 1292662"/>
              <a:gd name="connsiteX22" fmla="*/ 2800012 w 6805610"/>
              <a:gd name="connsiteY22" fmla="*/ 1292662 h 1292662"/>
              <a:gd name="connsiteX23" fmla="*/ 2264196 w 6805610"/>
              <a:gd name="connsiteY23" fmla="*/ 1292662 h 1292662"/>
              <a:gd name="connsiteX24" fmla="*/ 1594427 w 6805610"/>
              <a:gd name="connsiteY24" fmla="*/ 1292662 h 1292662"/>
              <a:gd name="connsiteX25" fmla="*/ 857680 w 6805610"/>
              <a:gd name="connsiteY25" fmla="*/ 1292662 h 1292662"/>
              <a:gd name="connsiteX26" fmla="*/ 53956 w 6805610"/>
              <a:gd name="connsiteY26" fmla="*/ 1292662 h 1292662"/>
              <a:gd name="connsiteX27" fmla="*/ 0 w 6805610"/>
              <a:gd name="connsiteY27" fmla="*/ 1238706 h 1292662"/>
              <a:gd name="connsiteX28" fmla="*/ 0 w 6805610"/>
              <a:gd name="connsiteY28" fmla="*/ 634484 h 1292662"/>
              <a:gd name="connsiteX29" fmla="*/ 0 w 6805610"/>
              <a:gd name="connsiteY29" fmla="*/ 53956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05610" h="1292662" fill="none" extrusionOk="0">
                <a:moveTo>
                  <a:pt x="0" y="53956"/>
                </a:moveTo>
                <a:cubicBezTo>
                  <a:pt x="-1855" y="26035"/>
                  <a:pt x="22040" y="4531"/>
                  <a:pt x="53956" y="0"/>
                </a:cubicBezTo>
                <a:cubicBezTo>
                  <a:pt x="350835" y="8283"/>
                  <a:pt x="637812" y="33929"/>
                  <a:pt x="790703" y="0"/>
                </a:cubicBezTo>
                <a:cubicBezTo>
                  <a:pt x="943594" y="-33929"/>
                  <a:pt x="1085982" y="-5647"/>
                  <a:pt x="1259542" y="0"/>
                </a:cubicBezTo>
                <a:cubicBezTo>
                  <a:pt x="1433102" y="5647"/>
                  <a:pt x="1559814" y="-15450"/>
                  <a:pt x="1795357" y="0"/>
                </a:cubicBezTo>
                <a:cubicBezTo>
                  <a:pt x="2030900" y="15450"/>
                  <a:pt x="2283843" y="-1422"/>
                  <a:pt x="2532104" y="0"/>
                </a:cubicBezTo>
                <a:cubicBezTo>
                  <a:pt x="2780365" y="1422"/>
                  <a:pt x="2894332" y="-20737"/>
                  <a:pt x="3067920" y="0"/>
                </a:cubicBezTo>
                <a:cubicBezTo>
                  <a:pt x="3241508" y="20737"/>
                  <a:pt x="3375655" y="17072"/>
                  <a:pt x="3536759" y="0"/>
                </a:cubicBezTo>
                <a:cubicBezTo>
                  <a:pt x="3697863" y="-17072"/>
                  <a:pt x="3881045" y="-4225"/>
                  <a:pt x="4072575" y="0"/>
                </a:cubicBezTo>
                <a:cubicBezTo>
                  <a:pt x="4264105" y="4225"/>
                  <a:pt x="4467115" y="4518"/>
                  <a:pt x="4675368" y="0"/>
                </a:cubicBezTo>
                <a:cubicBezTo>
                  <a:pt x="4883621" y="-4518"/>
                  <a:pt x="5170850" y="32827"/>
                  <a:pt x="5345137" y="0"/>
                </a:cubicBezTo>
                <a:cubicBezTo>
                  <a:pt x="5519424" y="-32827"/>
                  <a:pt x="5654422" y="4389"/>
                  <a:pt x="5880953" y="0"/>
                </a:cubicBezTo>
                <a:cubicBezTo>
                  <a:pt x="6107484" y="-4389"/>
                  <a:pt x="6377119" y="-39862"/>
                  <a:pt x="6751654" y="0"/>
                </a:cubicBezTo>
                <a:cubicBezTo>
                  <a:pt x="6778625" y="-5051"/>
                  <a:pt x="6801900" y="25881"/>
                  <a:pt x="6805610" y="53956"/>
                </a:cubicBezTo>
                <a:cubicBezTo>
                  <a:pt x="6808608" y="185406"/>
                  <a:pt x="6804493" y="382044"/>
                  <a:pt x="6805610" y="610789"/>
                </a:cubicBezTo>
                <a:cubicBezTo>
                  <a:pt x="6806727" y="839534"/>
                  <a:pt x="6778251" y="966018"/>
                  <a:pt x="6805610" y="1238706"/>
                </a:cubicBezTo>
                <a:cubicBezTo>
                  <a:pt x="6806344" y="1268631"/>
                  <a:pt x="6780615" y="1292969"/>
                  <a:pt x="6751654" y="1292662"/>
                </a:cubicBezTo>
                <a:cubicBezTo>
                  <a:pt x="6466360" y="1287126"/>
                  <a:pt x="6420167" y="1286650"/>
                  <a:pt x="6148861" y="1292662"/>
                </a:cubicBezTo>
                <a:cubicBezTo>
                  <a:pt x="5877555" y="1298674"/>
                  <a:pt x="5858034" y="1293301"/>
                  <a:pt x="5680022" y="1292662"/>
                </a:cubicBezTo>
                <a:cubicBezTo>
                  <a:pt x="5502010" y="1292023"/>
                  <a:pt x="5124076" y="1308637"/>
                  <a:pt x="4876299" y="1292662"/>
                </a:cubicBezTo>
                <a:cubicBezTo>
                  <a:pt x="4628522" y="1276687"/>
                  <a:pt x="4427350" y="1282296"/>
                  <a:pt x="4206529" y="1292662"/>
                </a:cubicBezTo>
                <a:cubicBezTo>
                  <a:pt x="3985708" y="1303029"/>
                  <a:pt x="3763168" y="1322629"/>
                  <a:pt x="3402805" y="1292662"/>
                </a:cubicBezTo>
                <a:cubicBezTo>
                  <a:pt x="3042442" y="1262695"/>
                  <a:pt x="3079173" y="1318420"/>
                  <a:pt x="2800012" y="1292662"/>
                </a:cubicBezTo>
                <a:cubicBezTo>
                  <a:pt x="2520851" y="1266904"/>
                  <a:pt x="2474208" y="1305127"/>
                  <a:pt x="2264196" y="1292662"/>
                </a:cubicBezTo>
                <a:cubicBezTo>
                  <a:pt x="2054184" y="1280197"/>
                  <a:pt x="1843389" y="1321023"/>
                  <a:pt x="1594427" y="1292662"/>
                </a:cubicBezTo>
                <a:cubicBezTo>
                  <a:pt x="1345465" y="1264301"/>
                  <a:pt x="1094777" y="1304422"/>
                  <a:pt x="857680" y="1292662"/>
                </a:cubicBezTo>
                <a:cubicBezTo>
                  <a:pt x="620583" y="1280902"/>
                  <a:pt x="278927" y="1312731"/>
                  <a:pt x="53956" y="1292662"/>
                </a:cubicBezTo>
                <a:cubicBezTo>
                  <a:pt x="23809" y="1297925"/>
                  <a:pt x="-3812" y="1265164"/>
                  <a:pt x="0" y="1238706"/>
                </a:cubicBezTo>
                <a:cubicBezTo>
                  <a:pt x="25821" y="965368"/>
                  <a:pt x="101" y="839432"/>
                  <a:pt x="0" y="634484"/>
                </a:cubicBezTo>
                <a:cubicBezTo>
                  <a:pt x="-101" y="429536"/>
                  <a:pt x="-16522" y="343426"/>
                  <a:pt x="0" y="53956"/>
                </a:cubicBezTo>
                <a:close/>
              </a:path>
              <a:path w="6805610" h="1292662" stroke="0" extrusionOk="0">
                <a:moveTo>
                  <a:pt x="0" y="53956"/>
                </a:moveTo>
                <a:cubicBezTo>
                  <a:pt x="-1614" y="23162"/>
                  <a:pt x="20813" y="1255"/>
                  <a:pt x="53956" y="0"/>
                </a:cubicBezTo>
                <a:cubicBezTo>
                  <a:pt x="342779" y="-7473"/>
                  <a:pt x="564321" y="-14591"/>
                  <a:pt x="857680" y="0"/>
                </a:cubicBezTo>
                <a:cubicBezTo>
                  <a:pt x="1151039" y="14591"/>
                  <a:pt x="1230828" y="5085"/>
                  <a:pt x="1460473" y="0"/>
                </a:cubicBezTo>
                <a:cubicBezTo>
                  <a:pt x="1690118" y="-5085"/>
                  <a:pt x="1808991" y="-8918"/>
                  <a:pt x="1996288" y="0"/>
                </a:cubicBezTo>
                <a:cubicBezTo>
                  <a:pt x="2183586" y="8918"/>
                  <a:pt x="2490705" y="9395"/>
                  <a:pt x="2733035" y="0"/>
                </a:cubicBezTo>
                <a:cubicBezTo>
                  <a:pt x="2975365" y="-9395"/>
                  <a:pt x="3169509" y="7888"/>
                  <a:pt x="3335828" y="0"/>
                </a:cubicBezTo>
                <a:cubicBezTo>
                  <a:pt x="3502147" y="-7888"/>
                  <a:pt x="3824436" y="16420"/>
                  <a:pt x="4139552" y="0"/>
                </a:cubicBezTo>
                <a:cubicBezTo>
                  <a:pt x="4454668" y="-16420"/>
                  <a:pt x="4553411" y="-1577"/>
                  <a:pt x="4675368" y="0"/>
                </a:cubicBezTo>
                <a:cubicBezTo>
                  <a:pt x="4797325" y="1577"/>
                  <a:pt x="5218932" y="24305"/>
                  <a:pt x="5479091" y="0"/>
                </a:cubicBezTo>
                <a:cubicBezTo>
                  <a:pt x="5739250" y="-24305"/>
                  <a:pt x="5748715" y="-6601"/>
                  <a:pt x="5947930" y="0"/>
                </a:cubicBezTo>
                <a:cubicBezTo>
                  <a:pt x="6147145" y="6601"/>
                  <a:pt x="6584166" y="7001"/>
                  <a:pt x="6751654" y="0"/>
                </a:cubicBezTo>
                <a:cubicBezTo>
                  <a:pt x="6784870" y="5086"/>
                  <a:pt x="6806226" y="30534"/>
                  <a:pt x="6805610" y="53956"/>
                </a:cubicBezTo>
                <a:cubicBezTo>
                  <a:pt x="6793070" y="288398"/>
                  <a:pt x="6791975" y="395520"/>
                  <a:pt x="6805610" y="610789"/>
                </a:cubicBezTo>
                <a:cubicBezTo>
                  <a:pt x="6819245" y="826058"/>
                  <a:pt x="6808651" y="940875"/>
                  <a:pt x="6805610" y="1238706"/>
                </a:cubicBezTo>
                <a:cubicBezTo>
                  <a:pt x="6800282" y="1269380"/>
                  <a:pt x="6778441" y="1290584"/>
                  <a:pt x="6751654" y="1292662"/>
                </a:cubicBezTo>
                <a:cubicBezTo>
                  <a:pt x="6453814" y="1314392"/>
                  <a:pt x="6238033" y="1307626"/>
                  <a:pt x="6014907" y="1292662"/>
                </a:cubicBezTo>
                <a:cubicBezTo>
                  <a:pt x="5791781" y="1277698"/>
                  <a:pt x="5511922" y="1268704"/>
                  <a:pt x="5345137" y="1292662"/>
                </a:cubicBezTo>
                <a:cubicBezTo>
                  <a:pt x="5178352" y="1316621"/>
                  <a:pt x="5077464" y="1306718"/>
                  <a:pt x="4876299" y="1292662"/>
                </a:cubicBezTo>
                <a:cubicBezTo>
                  <a:pt x="4675134" y="1278606"/>
                  <a:pt x="4510171" y="1285691"/>
                  <a:pt x="4340483" y="1292662"/>
                </a:cubicBezTo>
                <a:cubicBezTo>
                  <a:pt x="4170795" y="1299633"/>
                  <a:pt x="3700903" y="1314313"/>
                  <a:pt x="3536759" y="1292662"/>
                </a:cubicBezTo>
                <a:cubicBezTo>
                  <a:pt x="3372615" y="1271011"/>
                  <a:pt x="3115306" y="1268537"/>
                  <a:pt x="2866989" y="1292662"/>
                </a:cubicBezTo>
                <a:cubicBezTo>
                  <a:pt x="2618672" y="1316788"/>
                  <a:pt x="2547336" y="1289385"/>
                  <a:pt x="2331173" y="1292662"/>
                </a:cubicBezTo>
                <a:cubicBezTo>
                  <a:pt x="2115010" y="1295939"/>
                  <a:pt x="1928513" y="1304931"/>
                  <a:pt x="1661404" y="1292662"/>
                </a:cubicBezTo>
                <a:cubicBezTo>
                  <a:pt x="1394295" y="1280393"/>
                  <a:pt x="1410683" y="1275576"/>
                  <a:pt x="1192565" y="1292662"/>
                </a:cubicBezTo>
                <a:cubicBezTo>
                  <a:pt x="974447" y="1309748"/>
                  <a:pt x="942918" y="1299524"/>
                  <a:pt x="723726" y="1292662"/>
                </a:cubicBezTo>
                <a:cubicBezTo>
                  <a:pt x="504534" y="1285800"/>
                  <a:pt x="348198" y="1268248"/>
                  <a:pt x="53956" y="1292662"/>
                </a:cubicBezTo>
                <a:cubicBezTo>
                  <a:pt x="28815" y="1294292"/>
                  <a:pt x="584" y="1270473"/>
                  <a:pt x="0" y="1238706"/>
                </a:cubicBezTo>
                <a:cubicBezTo>
                  <a:pt x="9713" y="975094"/>
                  <a:pt x="24594" y="919388"/>
                  <a:pt x="0" y="681874"/>
                </a:cubicBezTo>
                <a:cubicBezTo>
                  <a:pt x="-24594" y="444360"/>
                  <a:pt x="-25020" y="299913"/>
                  <a:pt x="0" y="53956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i="1" dirty="0">
                <a:solidFill>
                  <a:schemeClr val="tx1"/>
                </a:solidFill>
              </a:rPr>
              <a:t>O Sr. Claude Monet […] expôs este ano interiores de gares soberbos. Conseguimos ouvir o estrondo dos comboios que aí se submergem e os fumos que se enovelam sob os vastos hangares. É o que nos revela a pintura de hoje, em cenas modernas cheias de nobreza. Os nossos artistas devem encontrar a poesia nas gares, como os seus pais a encontravam nas florestas e nos rios.</a:t>
            </a:r>
          </a:p>
          <a:p>
            <a:pPr algn="r"/>
            <a:r>
              <a:rPr lang="fr-FR" sz="1100" dirty="0">
                <a:solidFill>
                  <a:schemeClr val="tx1"/>
                </a:solidFill>
              </a:rPr>
              <a:t>Emile Zola, </a:t>
            </a:r>
            <a:r>
              <a:rPr lang="fr-FR" sz="1100" i="1" dirty="0">
                <a:solidFill>
                  <a:schemeClr val="tx1"/>
                </a:solidFill>
              </a:rPr>
              <a:t>Notes Parisiennes</a:t>
            </a:r>
            <a:r>
              <a:rPr lang="fr-FR" sz="1100" dirty="0">
                <a:solidFill>
                  <a:schemeClr val="tx1"/>
                </a:solidFill>
              </a:rPr>
              <a:t>, 19 de </a:t>
            </a:r>
            <a:r>
              <a:rPr lang="fr-FR" sz="1100" dirty="0" err="1">
                <a:solidFill>
                  <a:schemeClr val="tx1"/>
                </a:solidFill>
              </a:rPr>
              <a:t>abril</a:t>
            </a:r>
            <a:r>
              <a:rPr lang="fr-FR" sz="1100" dirty="0">
                <a:solidFill>
                  <a:schemeClr val="tx1"/>
                </a:solidFill>
              </a:rPr>
              <a:t> de 1877.</a:t>
            </a:r>
            <a:endParaRPr lang="pt-PT" sz="1100" dirty="0">
              <a:solidFill>
                <a:schemeClr val="tx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488" y="2596926"/>
            <a:ext cx="197729" cy="31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08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5" grpId="0"/>
      <p:bldP spid="35" grpId="0"/>
      <p:bldP spid="37" grpId="0"/>
      <p:bldP spid="39" grpId="0"/>
      <p:bldP spid="20" grpId="0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246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79" y="4426992"/>
            <a:ext cx="1298324" cy="156608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377742" y="864927"/>
            <a:ext cx="644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Num primeiro plano encontra-se um vagão parado, sólido no seu volume.</a:t>
            </a:r>
          </a:p>
        </p:txBody>
      </p:sp>
      <p:sp>
        <p:nvSpPr>
          <p:cNvPr id="10" name="Bisel 9">
            <a:hlinkClick r:id="rId4" action="ppaction://hlinksldjump"/>
          </p:cNvPr>
          <p:cNvSpPr/>
          <p:nvPr/>
        </p:nvSpPr>
        <p:spPr>
          <a:xfrm>
            <a:off x="7614627" y="6183240"/>
            <a:ext cx="1411385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/>
              <a:t>VOLTAR À ANÁLISE DA OBRA</a:t>
            </a:r>
          </a:p>
        </p:txBody>
      </p:sp>
      <p:pic>
        <p:nvPicPr>
          <p:cNvPr id="11" name="Imagem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7699171" y="6312179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6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634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253" y="5065276"/>
            <a:ext cx="1259006" cy="108212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211853" y="726591"/>
            <a:ext cx="840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Num segundo plano encontra-se a locomotiva em movimento: está um pouco para lá do telhado, numa zona iluminada. </a:t>
            </a:r>
          </a:p>
          <a:p>
            <a:pPr algn="just"/>
            <a:r>
              <a:rPr lang="pt-PT" sz="1600" dirty="0"/>
              <a:t>O negro do seu metal é animado por reflexos azuis, o que lhe dá ainda mais intensidade. </a:t>
            </a:r>
          </a:p>
        </p:txBody>
      </p:sp>
      <p:sp>
        <p:nvSpPr>
          <p:cNvPr id="8" name="Bisel 7">
            <a:hlinkClick r:id="rId4" action="ppaction://hlinksldjump"/>
          </p:cNvPr>
          <p:cNvSpPr/>
          <p:nvPr/>
        </p:nvSpPr>
        <p:spPr>
          <a:xfrm>
            <a:off x="276995" y="6362275"/>
            <a:ext cx="1378097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50" b="1" dirty="0"/>
              <a:t>VOLTAR À ANÁLISE DA OBRA</a:t>
            </a:r>
          </a:p>
        </p:txBody>
      </p:sp>
      <p:pic>
        <p:nvPicPr>
          <p:cNvPr id="9" name="Imagem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33838" y="6517862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4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61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776" y="5371929"/>
            <a:ext cx="2210938" cy="1202709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568761" y="806198"/>
            <a:ext cx="800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À direita da locomotiva surgem alguns ferroviários e, no cais, passageiros que esperam. </a:t>
            </a:r>
          </a:p>
          <a:p>
            <a:pPr algn="just"/>
            <a:r>
              <a:rPr lang="pt-PT" sz="1600" dirty="0"/>
              <a:t>Estão remetidos para um segundo plano, já que não constituem o tema central do quadro. </a:t>
            </a:r>
          </a:p>
        </p:txBody>
      </p:sp>
      <p:sp>
        <p:nvSpPr>
          <p:cNvPr id="9" name="Bisel 8">
            <a:hlinkClick r:id="rId4" action="ppaction://hlinksldjump"/>
          </p:cNvPr>
          <p:cNvSpPr/>
          <p:nvPr/>
        </p:nvSpPr>
        <p:spPr>
          <a:xfrm>
            <a:off x="285115" y="6170250"/>
            <a:ext cx="1422342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/>
              <a:t>VOLTAR À ANÁLISE DA OBRA</a:t>
            </a:r>
          </a:p>
        </p:txBody>
      </p:sp>
      <p:pic>
        <p:nvPicPr>
          <p:cNvPr id="10" name="Imagem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16275" y="6325837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9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186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66" y="3036135"/>
            <a:ext cx="5408023" cy="182227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447693" y="903411"/>
            <a:ext cx="824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 fundo do quadro, após o telhado, o espaço perde-se num turbilhão de cores: amarelos, rosas claros, brancos, azuis … Os edifícios diluem-se nas nuvens de fumo intenso. </a:t>
            </a:r>
          </a:p>
        </p:txBody>
      </p:sp>
      <p:sp>
        <p:nvSpPr>
          <p:cNvPr id="9" name="Bisel 8">
            <a:hlinkClick r:id="rId4" action="ppaction://hlinksldjump"/>
          </p:cNvPr>
          <p:cNvSpPr/>
          <p:nvPr/>
        </p:nvSpPr>
        <p:spPr>
          <a:xfrm>
            <a:off x="276995" y="6302987"/>
            <a:ext cx="1437090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50" b="1" dirty="0"/>
              <a:t>VOLTAR À ANÁLISE DA OBRA</a:t>
            </a:r>
          </a:p>
        </p:txBody>
      </p:sp>
      <p:pic>
        <p:nvPicPr>
          <p:cNvPr id="10" name="Imagem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33839" y="6458574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56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" y="1396746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" y="1423710"/>
            <a:ext cx="9144000" cy="2625586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578630" y="882050"/>
            <a:ext cx="7219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solidFill>
                  <a:schemeClr val="bg1"/>
                </a:solidFill>
              </a:rPr>
              <a:t>Monet realçou os elementos metálicos da estrutura, conferindo-lhes maior nitidez.</a:t>
            </a:r>
          </a:p>
        </p:txBody>
      </p:sp>
    </p:spTree>
    <p:extLst>
      <p:ext uri="{BB962C8B-B14F-4D97-AF65-F5344CB8AC3E}">
        <p14:creationId xmlns:p14="http://schemas.microsoft.com/office/powerpoint/2010/main" val="25409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57420" y="827807"/>
            <a:ext cx="854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Monet pintou várias vezes esta gare, num total de doze telas. </a:t>
            </a:r>
          </a:p>
          <a:p>
            <a:r>
              <a:rPr lang="pt-PT" sz="1600" dirty="0"/>
              <a:t>Pintou-a em várias fases do dia, para captar a luz nas suas variadas formas. 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511"/>
            <a:ext cx="9144000" cy="51435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779921" y="6591962"/>
            <a:ext cx="6507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A Estação de Saint-Lazare</a:t>
            </a:r>
            <a:r>
              <a:rPr lang="pt-PT" sz="1100" dirty="0"/>
              <a:t>, 1877. Óleo sobre tela, 74,9 x 100,3 cm, Museu d’Orsay, Paris.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90" y="1476600"/>
            <a:ext cx="3118020" cy="21141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3" y="1375801"/>
            <a:ext cx="6838406" cy="51288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0" y="1464087"/>
            <a:ext cx="3031308" cy="22734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9" y="1416108"/>
            <a:ext cx="6377156" cy="51557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49" y="4028132"/>
            <a:ext cx="2876357" cy="232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43" y="1421511"/>
            <a:ext cx="7102086" cy="51401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06" y="4029494"/>
            <a:ext cx="3273802" cy="2369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Bisel 13">
            <a:hlinkClick r:id="rId8" action="ppaction://hlinksldjump"/>
          </p:cNvPr>
          <p:cNvSpPr/>
          <p:nvPr/>
        </p:nvSpPr>
        <p:spPr>
          <a:xfrm>
            <a:off x="174843" y="5628977"/>
            <a:ext cx="1210157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VOLTAR AO SLIDE INICIAL</a:t>
            </a:r>
          </a:p>
        </p:txBody>
      </p:sp>
      <p:sp>
        <p:nvSpPr>
          <p:cNvPr id="15" name="Seta em curva para a esquerda 14">
            <a:hlinkClick r:id="rId8" action="ppaction://hlinksldjump"/>
          </p:cNvPr>
          <p:cNvSpPr/>
          <p:nvPr/>
        </p:nvSpPr>
        <p:spPr>
          <a:xfrm>
            <a:off x="1172127" y="5356798"/>
            <a:ext cx="634127" cy="1069033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>
              <a:solidFill>
                <a:schemeClr val="tx1"/>
              </a:solidFill>
            </a:endParaRPr>
          </a:p>
        </p:txBody>
      </p:sp>
      <p:sp>
        <p:nvSpPr>
          <p:cNvPr id="16" name="Bisel 15">
            <a:hlinkClick r:id="rId9" action="ppaction://hlinksldjump"/>
          </p:cNvPr>
          <p:cNvSpPr/>
          <p:nvPr/>
        </p:nvSpPr>
        <p:spPr>
          <a:xfrm>
            <a:off x="7451420" y="5732964"/>
            <a:ext cx="1470006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RESPOSTA A QUESTÕES FINAIS</a:t>
            </a:r>
          </a:p>
        </p:txBody>
      </p:sp>
      <p:sp>
        <p:nvSpPr>
          <p:cNvPr id="17" name="Seta em curva para a esquerda 16">
            <a:hlinkClick r:id="rId9" action="ppaction://hlinksldjump"/>
          </p:cNvPr>
          <p:cNvSpPr/>
          <p:nvPr/>
        </p:nvSpPr>
        <p:spPr>
          <a:xfrm flipH="1">
            <a:off x="6976508" y="5427145"/>
            <a:ext cx="634127" cy="1069033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ndulado 17"/>
          <p:cNvSpPr/>
          <p:nvPr/>
        </p:nvSpPr>
        <p:spPr>
          <a:xfrm>
            <a:off x="90471" y="1605417"/>
            <a:ext cx="1822268" cy="587285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9" name="CaixaDeTexto 18"/>
          <p:cNvSpPr txBox="1"/>
          <p:nvPr/>
        </p:nvSpPr>
        <p:spPr>
          <a:xfrm>
            <a:off x="78533" y="1726796"/>
            <a:ext cx="18222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/>
              <a:t>Gare de Saint-Lazare</a:t>
            </a:r>
          </a:p>
        </p:txBody>
      </p:sp>
    </p:spTree>
    <p:extLst>
      <p:ext uri="{BB962C8B-B14F-4D97-AF65-F5344CB8AC3E}">
        <p14:creationId xmlns:p14="http://schemas.microsoft.com/office/powerpoint/2010/main" val="80248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774"/>
            <a:ext cx="9144000" cy="51435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4" y="3288682"/>
            <a:ext cx="1098857" cy="83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70" y="4253815"/>
            <a:ext cx="966894" cy="84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1050520" y="2451474"/>
            <a:ext cx="7570994" cy="1892826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cs typeface="Arial" panose="020B0604020202020204" pitchFamily="34" charset="0"/>
              </a:rPr>
              <a:t>Apresente:</a:t>
            </a:r>
          </a:p>
          <a:p>
            <a:endParaRPr lang="pt-PT" sz="1650" b="1" dirty="0">
              <a:cs typeface="Arial" panose="020B0604020202020204" pitchFamily="34" charset="0"/>
            </a:endParaRPr>
          </a:p>
          <a:p>
            <a:r>
              <a:rPr lang="pt-PT" sz="1650" b="1" dirty="0">
                <a:cs typeface="Arial" panose="020B0604020202020204" pitchFamily="34" charset="0"/>
              </a:rPr>
              <a:t> -  uma característica inovadora da pintura realista;</a:t>
            </a:r>
          </a:p>
          <a:p>
            <a:endParaRPr lang="pt-PT" sz="1650" b="1" dirty="0">
              <a:cs typeface="Arial" panose="020B0604020202020204" pitchFamily="34" charset="0"/>
            </a:endParaRPr>
          </a:p>
          <a:p>
            <a:r>
              <a:rPr lang="pt-PT" sz="1650" b="1" dirty="0"/>
              <a:t>-  duas características da pintura impressionista;</a:t>
            </a:r>
          </a:p>
          <a:p>
            <a:pPr marL="285750" indent="-285750">
              <a:buFontTx/>
              <a:buChar char="-"/>
            </a:pPr>
            <a:endParaRPr lang="pt-PT" sz="1650" b="1" dirty="0"/>
          </a:p>
          <a:p>
            <a:r>
              <a:rPr lang="pt-PT" sz="1650" b="1" dirty="0">
                <a:solidFill>
                  <a:prstClr val="black"/>
                </a:solidFill>
              </a:rPr>
              <a:t>-  dois aspetos em que a Realismo e o Impressionismo se distinguem.</a:t>
            </a:r>
            <a:r>
              <a:rPr lang="pt-PT" sz="1650" b="1" dirty="0"/>
              <a:t> </a:t>
            </a:r>
            <a:endParaRPr lang="pt-PT" sz="1650" b="1" dirty="0"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80900" y="826723"/>
            <a:ext cx="37633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b="1" dirty="0">
                <a:solidFill>
                  <a:schemeClr val="accent2">
                    <a:lumMod val="75000"/>
                  </a:schemeClr>
                </a:solidFill>
              </a:rPr>
              <a:t>REFLITA E RESPONDA: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84" y="2074641"/>
            <a:ext cx="984836" cy="963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1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" y="4210342"/>
            <a:ext cx="9144001" cy="2604742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3479"/>
            <a:ext cx="9144000" cy="257895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/>
        </p:nvSpPr>
        <p:spPr>
          <a:xfrm>
            <a:off x="0" y="835684"/>
            <a:ext cx="9143999" cy="520106"/>
          </a:xfrm>
          <a:prstGeom prst="rect">
            <a:avLst/>
          </a:prstGeom>
          <a:solidFill>
            <a:schemeClr val="bg1">
              <a:alpha val="72157"/>
            </a:schemeClr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  Realismo: uma nova proposta para a pintura</a:t>
            </a:r>
          </a:p>
        </p:txBody>
      </p:sp>
      <p:pic>
        <p:nvPicPr>
          <p:cNvPr id="8" name="Imagem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96" y="1861489"/>
            <a:ext cx="1393985" cy="1051160"/>
          </a:xfrm>
          <a:prstGeom prst="rect">
            <a:avLst/>
          </a:prstGeom>
        </p:spPr>
      </p:pic>
      <p:sp>
        <p:nvSpPr>
          <p:cNvPr id="9" name="CaixaDeTexto 8">
            <a:hlinkClick r:id="rId4" action="ppaction://hlinksldjump"/>
          </p:cNvPr>
          <p:cNvSpPr txBox="1"/>
          <p:nvPr/>
        </p:nvSpPr>
        <p:spPr>
          <a:xfrm>
            <a:off x="1418949" y="2109629"/>
            <a:ext cx="2476528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550" dirty="0">
                <a:solidFill>
                  <a:schemeClr val="bg1"/>
                </a:solidFill>
              </a:rPr>
              <a:t>Características</a:t>
            </a:r>
          </a:p>
        </p:txBody>
      </p:sp>
      <p:sp>
        <p:nvSpPr>
          <p:cNvPr id="12" name="CaixaDeTexto 11">
            <a:hlinkClick r:id="rId6" action="ppaction://hlinksldjump"/>
          </p:cNvPr>
          <p:cNvSpPr txBox="1"/>
          <p:nvPr/>
        </p:nvSpPr>
        <p:spPr>
          <a:xfrm>
            <a:off x="1408209" y="3344784"/>
            <a:ext cx="676029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550" dirty="0">
                <a:solidFill>
                  <a:schemeClr val="bg1"/>
                </a:solidFill>
              </a:rPr>
              <a:t>Um dos principais vultos: Gustave </a:t>
            </a:r>
            <a:r>
              <a:rPr lang="pt-PT" sz="2550" dirty="0" err="1">
                <a:solidFill>
                  <a:schemeClr val="bg1"/>
                </a:solidFill>
              </a:rPr>
              <a:t>Courbet</a:t>
            </a:r>
            <a:endParaRPr lang="pt-PT" sz="2550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hlinkClick r:id="rId7" action="ppaction://hlinksldjump"/>
          </p:cNvPr>
          <p:cNvSpPr txBox="1"/>
          <p:nvPr/>
        </p:nvSpPr>
        <p:spPr>
          <a:xfrm>
            <a:off x="1399354" y="4641178"/>
            <a:ext cx="77446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50" dirty="0"/>
              <a:t>Análise da obra </a:t>
            </a:r>
            <a:r>
              <a:rPr lang="pt-PT" sz="2250" i="1" dirty="0">
                <a:cs typeface="Times New Roman" panose="02020603050405020304" pitchFamily="18" charset="0"/>
              </a:rPr>
              <a:t>Os britadores de pedra</a:t>
            </a:r>
            <a:r>
              <a:rPr lang="pt-PT" sz="2250" dirty="0">
                <a:cs typeface="Times New Roman" panose="02020603050405020304" pitchFamily="18" charset="0"/>
              </a:rPr>
              <a:t>, de Gustave </a:t>
            </a:r>
            <a:r>
              <a:rPr lang="pt-PT" sz="2250" dirty="0" err="1">
                <a:cs typeface="Times New Roman" panose="02020603050405020304" pitchFamily="18" charset="0"/>
              </a:rPr>
              <a:t>Courbet</a:t>
            </a:r>
            <a:r>
              <a:rPr lang="pt-PT" sz="2250" dirty="0">
                <a:cs typeface="Times New Roman" panose="02020603050405020304" pitchFamily="18" charset="0"/>
              </a:rPr>
              <a:t> (1849)</a:t>
            </a:r>
          </a:p>
        </p:txBody>
      </p:sp>
      <p:pic>
        <p:nvPicPr>
          <p:cNvPr id="14" name="Picture 2" descr="Nota de ediÃ§Ã£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3" y="2688702"/>
            <a:ext cx="934768" cy="15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Espaço Reservado para Conteúdo 4">
            <a:hlinkClick r:id="rId7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7" y="4386426"/>
            <a:ext cx="1212758" cy="1017425"/>
          </a:xfrm>
          <a:prstGeom prst="rect">
            <a:avLst/>
          </a:prstGeom>
          <a:ln w="762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Bisel 14"/>
          <p:cNvSpPr/>
          <p:nvPr/>
        </p:nvSpPr>
        <p:spPr>
          <a:xfrm>
            <a:off x="5848351" y="6022316"/>
            <a:ext cx="3234968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NO TÓPICO QUE PRETENDE EXPLORAR</a:t>
            </a:r>
          </a:p>
        </p:txBody>
      </p:sp>
    </p:spTree>
    <p:extLst>
      <p:ext uri="{BB962C8B-B14F-4D97-AF65-F5344CB8AC3E}">
        <p14:creationId xmlns:p14="http://schemas.microsoft.com/office/powerpoint/2010/main" val="406754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70896" y="4977310"/>
            <a:ext cx="8602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cs typeface="Times New Roman" panose="02020603050405020304" pitchFamily="18" charset="0"/>
              </a:rPr>
              <a:t>Esta corrente artística começou por se manifestar no tratamento da paisagem, </a:t>
            </a:r>
            <a:r>
              <a:rPr lang="pt-PT" sz="1600" dirty="0">
                <a:ea typeface="Calibri" panose="020F0502020204030204" pitchFamily="34" charset="0"/>
                <a:cs typeface="Times New Roman" panose="02020603050405020304" pitchFamily="18" charset="0"/>
              </a:rPr>
              <a:t>passando depois para os temas do quotidiano.</a:t>
            </a:r>
          </a:p>
          <a:p>
            <a:pPr algn="just"/>
            <a:r>
              <a:rPr lang="pt-PT" sz="1600" dirty="0">
                <a:ea typeface="Calibri" panose="020F0502020204030204" pitchFamily="34" charset="0"/>
                <a:cs typeface="Times New Roman" panose="02020603050405020304" pitchFamily="18" charset="0"/>
              </a:rPr>
              <a:t>Os pintores realistas procuravam retratar a realidade tal e qual a viam, sem qualquer tipo de idealização ou sentimentalismo. Empenharam-se na denúncia da miséria e das desigualdades da sociedade industrial.  </a:t>
            </a:r>
          </a:p>
          <a:p>
            <a:pPr algn="just"/>
            <a:r>
              <a:rPr lang="pt-PT" sz="1600" dirty="0"/>
              <a:t>O Realismo manteve-se dentro dos preceitos académicos, no que respeita à exatidão do desenho e ao acabamento do quadro.</a:t>
            </a:r>
            <a:endParaRPr lang="pt-P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46653" y="273540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135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55740" y="4312662"/>
            <a:ext cx="424252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PT" sz="1200" dirty="0"/>
              <a:t>Charles-François </a:t>
            </a:r>
            <a:r>
              <a:rPr lang="pt-PT" sz="1200" dirty="0" err="1"/>
              <a:t>Daubigny</a:t>
            </a:r>
            <a:r>
              <a:rPr lang="pt-PT" sz="1200" dirty="0"/>
              <a:t>, </a:t>
            </a:r>
            <a:r>
              <a:rPr lang="pt-PT" sz="1200" i="1" dirty="0"/>
              <a:t>A vila de </a:t>
            </a:r>
            <a:r>
              <a:rPr lang="pt-PT" sz="1200" i="1" dirty="0" err="1"/>
              <a:t>Gloton</a:t>
            </a:r>
            <a:r>
              <a:rPr lang="pt-PT" sz="1200" dirty="0"/>
              <a:t>, 1857. Óleo sobe tela, 29,8 x53,7 cm, Museu de Belas-Artes, São Francisco.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960054" y="4377178"/>
            <a:ext cx="380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Gustave </a:t>
            </a:r>
            <a:r>
              <a:rPr lang="pt-PT" sz="1200" dirty="0" err="1"/>
              <a:t>Courbet</a:t>
            </a:r>
            <a:r>
              <a:rPr lang="pt-PT" sz="1200" dirty="0"/>
              <a:t>, </a:t>
            </a:r>
            <a:r>
              <a:rPr lang="pt-PT" sz="1200" i="1" dirty="0"/>
              <a:t>Peneiradoras de Trigo</a:t>
            </a:r>
            <a:r>
              <a:rPr lang="pt-PT" sz="1200" dirty="0"/>
              <a:t>, 1854-1855. Óleo sobre tela, 131x167 cm, Museu de Belas-Artes, Nantes.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70896" y="873459"/>
            <a:ext cx="872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solidFill>
                  <a:srgbClr val="222222"/>
                </a:solidFill>
              </a:rPr>
              <a:t>O Realismo afirmou-se na Europa, com particular intensidade em França, a partir de 1850, como reação ao Romantismo.</a:t>
            </a:r>
            <a:endParaRPr lang="pt-PT" sz="1600" dirty="0">
              <a:cs typeface="Times New Roman" panose="02020603050405020304" pitchFamily="18" charset="0"/>
            </a:endParaRPr>
          </a:p>
        </p:txBody>
      </p:sp>
      <p:pic>
        <p:nvPicPr>
          <p:cNvPr id="13" name="Imagem 12" descr="Source: The Culture Tri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0" y="1442387"/>
            <a:ext cx="4653915" cy="28861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54" y="1368132"/>
            <a:ext cx="3815963" cy="30090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680" l="0" r="100000">
                        <a14:foregroundMark x1="42015" y1="17969" x2="42752" y2="43750"/>
                        <a14:foregroundMark x1="24079" y1="33008" x2="49140" y2="3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9636">
            <a:off x="6591152" y="1939802"/>
            <a:ext cx="313837" cy="39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 descr="Source: The Culture Tri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627"/>
            <a:ext cx="7867543" cy="46122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680" l="0" r="100000">
                        <a14:foregroundMark x1="42015" y1="17969" x2="42752" y2="43750"/>
                        <a14:foregroundMark x1="24079" y1="33008" x2="49140" y2="3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9636">
            <a:off x="5682623" y="2093414"/>
            <a:ext cx="313837" cy="39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aixaDeTexto 25"/>
          <p:cNvSpPr txBox="1"/>
          <p:nvPr/>
        </p:nvSpPr>
        <p:spPr>
          <a:xfrm>
            <a:off x="4974666" y="4379259"/>
            <a:ext cx="380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Gustave </a:t>
            </a:r>
            <a:r>
              <a:rPr lang="pt-PT" sz="1200" dirty="0" err="1"/>
              <a:t>Courbet</a:t>
            </a:r>
            <a:r>
              <a:rPr lang="pt-PT" sz="1200" dirty="0"/>
              <a:t>, </a:t>
            </a:r>
            <a:r>
              <a:rPr lang="pt-PT" sz="1200" i="1" dirty="0"/>
              <a:t>Peneiradoras de Trigo</a:t>
            </a:r>
            <a:r>
              <a:rPr lang="pt-PT" sz="1200" dirty="0"/>
              <a:t>, 1854-1855. Óleo sobre tela, 131x167 cm, Museu de Belas-Artes, Nantes. 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54" y="1370213"/>
            <a:ext cx="3815963" cy="30090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34" y="1366051"/>
            <a:ext cx="6054438" cy="477417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2431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0.48559 -0.4840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2421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23307 0.0805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3.125E-6 -3.7037E-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0.0002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27539 0.1143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5718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-0.00121 -0.5673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10" grpId="0" animBg="1"/>
      <p:bldP spid="10" grpId="1" animBg="1"/>
      <p:bldP spid="10" grpId="2" animBg="1"/>
      <p:bldP spid="10" grpId="3" animBg="1"/>
      <p:bldP spid="10" grpId="4" animBg="1"/>
      <p:bldP spid="12" grpId="0"/>
      <p:bldP spid="12" grpId="1"/>
      <p:bldP spid="12" grpId="2"/>
      <p:bldP spid="12" grpId="3"/>
      <p:bldP spid="12" grpId="4"/>
      <p:bldP spid="16" grpId="0" animBg="1"/>
      <p:bldP spid="16" grpId="1" animBg="1"/>
      <p:bldP spid="16" grpId="2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14826" y="5766940"/>
            <a:ext cx="9144000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/>
              <a:t>Os pintores realistas eram acusados de se deleitarem com o trivial,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69" y="866088"/>
            <a:ext cx="5447198" cy="471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7" y="866910"/>
            <a:ext cx="5447198" cy="47186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84" y="1107088"/>
            <a:ext cx="7565144" cy="39552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6819622" y="5506457"/>
            <a:ext cx="1945924" cy="83099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/>
              <a:t>Gustave </a:t>
            </a:r>
            <a:r>
              <a:rPr lang="pt-PT" sz="1200" dirty="0" err="1"/>
              <a:t>Courbet</a:t>
            </a:r>
            <a:r>
              <a:rPr lang="pt-PT" sz="1200" dirty="0"/>
              <a:t>, </a:t>
            </a:r>
            <a:r>
              <a:rPr lang="pt-PT" sz="1200" i="1" dirty="0"/>
              <a:t>Bom dia, Sr. </a:t>
            </a:r>
            <a:r>
              <a:rPr lang="pt-PT" sz="1200" i="1" dirty="0" err="1"/>
              <a:t>Courbet</a:t>
            </a:r>
            <a:r>
              <a:rPr lang="pt-PT" sz="1200" dirty="0"/>
              <a:t>, 1854. Óleo sobre tela, 132x150 cm, Museu </a:t>
            </a:r>
            <a:r>
              <a:rPr lang="pt-PT" sz="1200" dirty="0" err="1"/>
              <a:t>Fabre</a:t>
            </a:r>
            <a:r>
              <a:rPr lang="pt-PT" sz="1200" dirty="0"/>
              <a:t>, Montpellier.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5555314" y="6215931"/>
            <a:ext cx="1771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/>
              <a:t>o feio e o obscuro.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1" y="856563"/>
            <a:ext cx="4040692" cy="47680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6062773" y="5650936"/>
            <a:ext cx="3081131" cy="46166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/>
              <a:t>Honoré </a:t>
            </a:r>
            <a:r>
              <a:rPr lang="pt-PT" sz="1200" dirty="0" err="1"/>
              <a:t>Daumier</a:t>
            </a:r>
            <a:r>
              <a:rPr lang="pt-PT" sz="1200" dirty="0"/>
              <a:t>,</a:t>
            </a:r>
            <a:r>
              <a:rPr lang="pt-PT" sz="1200" i="1" dirty="0"/>
              <a:t> Lavadeira</a:t>
            </a:r>
            <a:r>
              <a:rPr lang="pt-PT" sz="1200" dirty="0"/>
              <a:t>, 1853. Óleo sobre cartão, 46X56 cm, Galeria Nacional, Praga. 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78" y="852178"/>
            <a:ext cx="4040692" cy="4781810"/>
          </a:xfrm>
          <a:prstGeom prst="rect">
            <a:avLst/>
          </a:prstGeom>
          <a:effectLst/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977" y="841715"/>
            <a:ext cx="5154228" cy="47827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47" y="837817"/>
            <a:ext cx="3948254" cy="47701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CaixaDeTexto 16"/>
          <p:cNvSpPr txBox="1"/>
          <p:nvPr/>
        </p:nvSpPr>
        <p:spPr>
          <a:xfrm>
            <a:off x="6781749" y="5454715"/>
            <a:ext cx="2187039" cy="646331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 err="1"/>
              <a:t>Ilya</a:t>
            </a:r>
            <a:r>
              <a:rPr lang="pt-PT" sz="1200" dirty="0"/>
              <a:t> </a:t>
            </a:r>
            <a:r>
              <a:rPr lang="pt-PT" sz="1200" dirty="0" err="1"/>
              <a:t>Repin</a:t>
            </a:r>
            <a:r>
              <a:rPr lang="pt-PT" sz="1200" dirty="0"/>
              <a:t>,</a:t>
            </a:r>
            <a:r>
              <a:rPr lang="pt-PT" sz="1200" i="1" dirty="0"/>
              <a:t> Camponês</a:t>
            </a:r>
            <a:r>
              <a:rPr lang="pt-PT" sz="1200" dirty="0"/>
              <a:t>, 1877. Óleo sobre tela, 65x54 cm, Museu Nacional, </a:t>
            </a:r>
            <a:r>
              <a:rPr lang="pt-PT" sz="1200" dirty="0" err="1"/>
              <a:t>Novgorod</a:t>
            </a:r>
            <a:r>
              <a:rPr lang="pt-PT" sz="1200" dirty="0"/>
              <a:t>.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11" y="835493"/>
            <a:ext cx="3963624" cy="477996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28" y="836992"/>
            <a:ext cx="7150516" cy="45645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CaixaDeTexto 22"/>
          <p:cNvSpPr txBox="1"/>
          <p:nvPr/>
        </p:nvSpPr>
        <p:spPr>
          <a:xfrm>
            <a:off x="6062677" y="5590217"/>
            <a:ext cx="3066497" cy="646331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 err="1"/>
              <a:t>Alfred</a:t>
            </a:r>
            <a:r>
              <a:rPr lang="pt-PT" sz="1200" dirty="0"/>
              <a:t> </a:t>
            </a:r>
            <a:r>
              <a:rPr lang="pt-PT" sz="1200" dirty="0" err="1"/>
              <a:t>Stevens</a:t>
            </a:r>
            <a:r>
              <a:rPr lang="pt-PT" sz="1200" dirty="0"/>
              <a:t>, </a:t>
            </a:r>
            <a:r>
              <a:rPr lang="pt-PT" sz="1200" i="1" dirty="0"/>
              <a:t>Aquilo a que chamamos Vagabundagem, </a:t>
            </a:r>
            <a:r>
              <a:rPr lang="pt-PT" sz="1200" dirty="0"/>
              <a:t>1854. Óleo sobre tela, 130x165 cm, Museu d’Orsay, Paris. </a:t>
            </a:r>
          </a:p>
        </p:txBody>
      </p:sp>
      <p:pic>
        <p:nvPicPr>
          <p:cNvPr id="3074" name="Picture 2" descr="Resultado de imagem para Alfred Stevens, What is called vagranc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27" y="844631"/>
            <a:ext cx="5848064" cy="47068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sultado de imagem para Alfred Stevens, What is called vagrancy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0" y="852067"/>
            <a:ext cx="5871787" cy="47259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124" y="840220"/>
            <a:ext cx="8109876" cy="41509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F075B8-1CEF-4ECB-A409-81C3749F2C63}"/>
              </a:ext>
            </a:extLst>
          </p:cNvPr>
          <p:cNvSpPr txBox="1"/>
          <p:nvPr/>
        </p:nvSpPr>
        <p:spPr>
          <a:xfrm>
            <a:off x="884320" y="2232000"/>
            <a:ext cx="7541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O retrato da crua realidade chocou os círculos mais influentes e conservadores e causou escândalo.</a:t>
            </a:r>
          </a:p>
        </p:txBody>
      </p:sp>
    </p:spTree>
    <p:extLst>
      <p:ext uri="{BB962C8B-B14F-4D97-AF65-F5344CB8AC3E}">
        <p14:creationId xmlns:p14="http://schemas.microsoft.com/office/powerpoint/2010/main" val="37352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1" grpId="0" animBg="1"/>
      <p:bldP spid="11" grpId="1" animBg="1"/>
      <p:bldP spid="17" grpId="0" animBg="1"/>
      <p:bldP spid="17" grpId="1" animBg="1"/>
      <p:bldP spid="23" grpId="0" animBg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28600" y="891335"/>
            <a:ext cx="805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Manet, pintor francês que marcou a passagem do </a:t>
            </a:r>
            <a:r>
              <a:rPr lang="fr-FR" sz="1600" dirty="0" err="1"/>
              <a:t>Realismo</a:t>
            </a:r>
            <a:r>
              <a:rPr lang="fr-FR" sz="1600" dirty="0"/>
              <a:t> para o </a:t>
            </a:r>
            <a:r>
              <a:rPr lang="fr-FR" sz="1600" dirty="0" err="1"/>
              <a:t>Impressionismo</a:t>
            </a:r>
            <a:r>
              <a:rPr lang="fr-FR" sz="1600" dirty="0"/>
              <a:t>, chocou a sociedade com os quadros </a:t>
            </a:r>
            <a:r>
              <a:rPr lang="fr-FR" sz="1600"/>
              <a:t>‘‘</a:t>
            </a:r>
            <a:r>
              <a:rPr lang="fr-FR" sz="1600" i="1"/>
              <a:t>Olympia</a:t>
            </a:r>
            <a:r>
              <a:rPr lang="fr-FR" sz="1600" dirty="0"/>
              <a:t>’’ e ‘‘</a:t>
            </a:r>
            <a:r>
              <a:rPr lang="fr-FR" sz="1600" i="1" dirty="0"/>
              <a:t>Nana</a:t>
            </a:r>
            <a:r>
              <a:rPr lang="fr-FR" sz="1600" dirty="0"/>
              <a:t>’’. </a:t>
            </a:r>
          </a:p>
          <a:p>
            <a:pPr algn="just"/>
            <a:r>
              <a:rPr lang="fr-FR" sz="1600" dirty="0"/>
              <a:t>A sociedade francesa não estava preparada para representações tão francas de prostituição. </a:t>
            </a:r>
            <a:endParaRPr lang="pt-PT" sz="1600" dirty="0"/>
          </a:p>
        </p:txBody>
      </p:sp>
      <p:pic>
        <p:nvPicPr>
          <p:cNvPr id="6" name="Picture 8" descr="Resultado de imagem para olympia m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1" y="2183701"/>
            <a:ext cx="5998702" cy="402962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sultado de imagem para olympia manet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30" y="2097284"/>
            <a:ext cx="6010933" cy="40594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66" y="1897872"/>
            <a:ext cx="7838874" cy="40707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4693024" y="6133992"/>
            <a:ext cx="4174056" cy="46166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 err="1"/>
              <a:t>Édouard</a:t>
            </a:r>
            <a:r>
              <a:rPr lang="pt-PT" sz="1200" dirty="0"/>
              <a:t> </a:t>
            </a:r>
            <a:r>
              <a:rPr lang="pt-PT" sz="1200" dirty="0" err="1"/>
              <a:t>Manet</a:t>
            </a:r>
            <a:r>
              <a:rPr lang="pt-PT" sz="1200" dirty="0"/>
              <a:t>, </a:t>
            </a:r>
            <a:r>
              <a:rPr lang="pt-PT" sz="1200" i="1" dirty="0"/>
              <a:t>Olympia, </a:t>
            </a:r>
            <a:r>
              <a:rPr lang="pt-PT" sz="1200" dirty="0"/>
              <a:t>1863. Óleo sobre tela, 264x115 cm, Museu d’Orsay, Paris.  </a:t>
            </a:r>
          </a:p>
        </p:txBody>
      </p:sp>
      <p:pic>
        <p:nvPicPr>
          <p:cNvPr id="10" name="Picture 10" descr="Resultado de imagem para Édouard Manet, N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78" y="2173904"/>
            <a:ext cx="3083711" cy="40973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esultado de imagem para Édouard Manet, Nan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16" y="2121745"/>
            <a:ext cx="3107724" cy="410070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72" y="1884721"/>
            <a:ext cx="5476957" cy="4110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4693024" y="6125285"/>
            <a:ext cx="4253395" cy="46166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 err="1"/>
              <a:t>Édouard</a:t>
            </a:r>
            <a:r>
              <a:rPr lang="pt-PT" sz="1200" dirty="0"/>
              <a:t> </a:t>
            </a:r>
            <a:r>
              <a:rPr lang="pt-PT" sz="1200" dirty="0" err="1"/>
              <a:t>Manet</a:t>
            </a:r>
            <a:r>
              <a:rPr lang="pt-PT" sz="1200" dirty="0"/>
              <a:t>, </a:t>
            </a:r>
            <a:r>
              <a:rPr lang="pt-PT" sz="1200" i="1" dirty="0"/>
              <a:t>Nana, </a:t>
            </a:r>
            <a:r>
              <a:rPr lang="pt-PT" sz="1200" dirty="0"/>
              <a:t>1877. Óleo sobre tela, 154x115 cm, Museu </a:t>
            </a:r>
            <a:r>
              <a:rPr lang="pt-PT" sz="1200" dirty="0" err="1"/>
              <a:t>Kunsthalle</a:t>
            </a:r>
            <a:r>
              <a:rPr lang="pt-PT" sz="1200" dirty="0"/>
              <a:t>, Hamburgo.  </a:t>
            </a:r>
          </a:p>
        </p:txBody>
      </p:sp>
      <p:sp>
        <p:nvSpPr>
          <p:cNvPr id="15" name="Bisel 14">
            <a:hlinkClick r:id="rId7" action="ppaction://hlinksldjump"/>
          </p:cNvPr>
          <p:cNvSpPr/>
          <p:nvPr/>
        </p:nvSpPr>
        <p:spPr>
          <a:xfrm>
            <a:off x="5528779" y="586232"/>
            <a:ext cx="3576594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Arial Narrow" panose="020B0606020202030204" pitchFamily="34" charset="0"/>
              </a:rPr>
              <a:t>CLIQUE AQUI PARA VOLTAR AO MENU INICIAL</a:t>
            </a:r>
          </a:p>
        </p:txBody>
      </p:sp>
      <p:pic>
        <p:nvPicPr>
          <p:cNvPr id="16" name="Imagem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5656107" y="667475"/>
            <a:ext cx="153552" cy="24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1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ta de ediÃ§Ã£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87" y="475488"/>
            <a:ext cx="3240995" cy="55228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2321554" y="1312741"/>
            <a:ext cx="194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Arial Narrow" panose="020B0606020202030204" pitchFamily="34" charset="0"/>
              </a:rPr>
              <a:t>Gustave </a:t>
            </a:r>
            <a:r>
              <a:rPr lang="pt-PT" b="1" dirty="0" err="1">
                <a:latin typeface="Arial Narrow" panose="020B0606020202030204" pitchFamily="34" charset="0"/>
              </a:rPr>
              <a:t>Courbet</a:t>
            </a:r>
            <a:r>
              <a:rPr lang="pt-PT" b="1" dirty="0">
                <a:latin typeface="Arial Narrow" panose="020B0606020202030204" pitchFamily="34" charset="0"/>
              </a:rPr>
              <a:t> (1819-1877)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8568" y="4830155"/>
            <a:ext cx="8955432" cy="98809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Gustave </a:t>
            </a:r>
            <a:r>
              <a:rPr lang="pt-PT" sz="1350" dirty="0" err="1">
                <a:latin typeface="Arial Narrow" panose="020B0606020202030204" pitchFamily="34" charset="0"/>
              </a:rPr>
              <a:t>Courbet</a:t>
            </a:r>
            <a:r>
              <a:rPr lang="pt-PT" sz="1350" dirty="0">
                <a:latin typeface="Arial Narrow" panose="020B0606020202030204" pitchFamily="34" charset="0"/>
              </a:rPr>
              <a:t>, nascido em França, desde cedo revelou vocação para a pintura. Foi dos maiores vultos da pintura realista.</a:t>
            </a:r>
          </a:p>
          <a:p>
            <a:pPr algn="just"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Em 1846, numa conversa com dois amigos, depois ‘‘</a:t>
            </a:r>
            <a:r>
              <a:rPr lang="pt-PT" sz="1350" i="1" dirty="0">
                <a:latin typeface="Arial Narrow" panose="020B0606020202030204" pitchFamily="34" charset="0"/>
              </a:rPr>
              <a:t>de ter discutido os erros dos românticos e dos classicistas</a:t>
            </a:r>
            <a:r>
              <a:rPr lang="pt-PT" sz="1350" dirty="0">
                <a:latin typeface="Arial Narrow" panose="020B0606020202030204" pitchFamily="34" charset="0"/>
              </a:rPr>
              <a:t>’’ – palavras suas –, decidiu ‘‘</a:t>
            </a:r>
            <a:r>
              <a:rPr lang="pt-PT" sz="1350" i="1" dirty="0">
                <a:latin typeface="Arial Narrow" panose="020B0606020202030204" pitchFamily="34" charset="0"/>
              </a:rPr>
              <a:t>erguer o estandarte</a:t>
            </a:r>
            <a:r>
              <a:rPr lang="pt-PT" sz="1350" dirty="0">
                <a:latin typeface="Arial Narrow" panose="020B0606020202030204" pitchFamily="34" charset="0"/>
              </a:rPr>
              <a:t>’’ de uma nova escola, para a qual se encontrou o nome de Arte Realista. </a:t>
            </a:r>
          </a:p>
        </p:txBody>
      </p:sp>
      <p:pic>
        <p:nvPicPr>
          <p:cNvPr id="18" name="Picture 2" descr="Nota de ediÃ§Ã£o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77" y="346564"/>
            <a:ext cx="3543036" cy="565418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2.bp.blogspot.com/-3mJljva9L2c/UVbkoTf5dVI/AAAAAAAAAAU/OlW3pKvvzaY/s1600/gustave+courb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44" y="1591493"/>
            <a:ext cx="4590293" cy="3501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027" y="943209"/>
            <a:ext cx="7711484" cy="51410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CaixaDeTexto 18"/>
          <p:cNvSpPr txBox="1"/>
          <p:nvPr/>
        </p:nvSpPr>
        <p:spPr>
          <a:xfrm>
            <a:off x="4037794" y="5240171"/>
            <a:ext cx="5011922" cy="369332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900" dirty="0">
                <a:latin typeface="Arial Narrow" panose="020B0606020202030204" pitchFamily="34" charset="0"/>
              </a:rPr>
              <a:t>Gustave </a:t>
            </a:r>
            <a:r>
              <a:rPr lang="pt-PT" sz="900" dirty="0" err="1">
                <a:latin typeface="Arial Narrow" panose="020B0606020202030204" pitchFamily="34" charset="0"/>
              </a:rPr>
              <a:t>Courbet</a:t>
            </a:r>
            <a:r>
              <a:rPr lang="pt-PT" sz="900" dirty="0">
                <a:latin typeface="Arial Narrow" panose="020B0606020202030204" pitchFamily="34" charset="0"/>
              </a:rPr>
              <a:t>, </a:t>
            </a:r>
            <a:r>
              <a:rPr lang="pt-PT" sz="900" i="1" dirty="0">
                <a:latin typeface="Arial Narrow" panose="020B0606020202030204" pitchFamily="34" charset="0"/>
              </a:rPr>
              <a:t>Depois do jantar, em </a:t>
            </a:r>
            <a:r>
              <a:rPr lang="pt-PT" sz="900" i="1" dirty="0" err="1">
                <a:latin typeface="Arial Narrow" panose="020B0606020202030204" pitchFamily="34" charset="0"/>
              </a:rPr>
              <a:t>Ornans</a:t>
            </a:r>
            <a:r>
              <a:rPr lang="pt-PT" sz="900" dirty="0">
                <a:latin typeface="Arial Narrow" panose="020B0606020202030204" pitchFamily="34" charset="0"/>
              </a:rPr>
              <a:t>, 1848-49. Óleo sobre tela, 195x217 cm, Palácio de Belas Artes, Lille.  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765940" y="5643329"/>
            <a:ext cx="7378060" cy="276999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/>
              <a:t>Gustave </a:t>
            </a:r>
            <a:r>
              <a:rPr lang="pt-PT" sz="1200" dirty="0" err="1"/>
              <a:t>Courbet</a:t>
            </a:r>
            <a:r>
              <a:rPr lang="pt-PT" sz="1200" dirty="0"/>
              <a:t>, </a:t>
            </a:r>
            <a:r>
              <a:rPr lang="pt-PT" sz="1200" i="1" dirty="0"/>
              <a:t>Um enterro em </a:t>
            </a:r>
            <a:r>
              <a:rPr lang="pt-PT" sz="1200" i="1" dirty="0" err="1"/>
              <a:t>Ornans</a:t>
            </a:r>
            <a:r>
              <a:rPr lang="pt-PT" sz="1200" dirty="0"/>
              <a:t>, 1849-50. Óleo sobre tela, 315x668 cm, Museu d’Orsay, Paris.  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-21262" y="2359993"/>
            <a:ext cx="4289854" cy="988091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Entre 1848 e 1850, </a:t>
            </a:r>
            <a:r>
              <a:rPr lang="pt-PT" sz="1350" dirty="0" err="1">
                <a:latin typeface="Arial Narrow" panose="020B0606020202030204" pitchFamily="34" charset="0"/>
              </a:rPr>
              <a:t>Courbet</a:t>
            </a:r>
            <a:r>
              <a:rPr lang="pt-PT" sz="1350" dirty="0">
                <a:latin typeface="Arial Narrow" panose="020B0606020202030204" pitchFamily="34" charset="0"/>
              </a:rPr>
              <a:t> pintou telas de grande formato, retratando gente do povo e temas banais. Foi o caso das pinturas </a:t>
            </a:r>
            <a:r>
              <a:rPr lang="pt-PT" sz="1350" i="1" dirty="0">
                <a:latin typeface="Arial Narrow" panose="020B0606020202030204" pitchFamily="34" charset="0"/>
              </a:rPr>
              <a:t>Depois do jantar, em </a:t>
            </a:r>
            <a:r>
              <a:rPr lang="pt-PT" sz="1350" i="1" dirty="0" err="1">
                <a:latin typeface="Arial Narrow" panose="020B0606020202030204" pitchFamily="34" charset="0"/>
              </a:rPr>
              <a:t>Ornans</a:t>
            </a:r>
            <a:r>
              <a:rPr lang="pt-PT" sz="1350" dirty="0">
                <a:latin typeface="Arial Narrow" panose="020B0606020202030204" pitchFamily="34" charset="0"/>
              </a:rPr>
              <a:t> e </a:t>
            </a:r>
            <a:r>
              <a:rPr lang="pt-PT" sz="1350" i="1" dirty="0">
                <a:latin typeface="Arial Narrow" panose="020B0606020202030204" pitchFamily="34" charset="0"/>
              </a:rPr>
              <a:t>Um Enterro em </a:t>
            </a:r>
            <a:r>
              <a:rPr lang="pt-PT" sz="1350" i="1" dirty="0" err="1">
                <a:latin typeface="Arial Narrow" panose="020B0606020202030204" pitchFamily="34" charset="0"/>
              </a:rPr>
              <a:t>Ornans</a:t>
            </a:r>
            <a:r>
              <a:rPr lang="pt-PT" sz="1350" dirty="0"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600"/>
            <a:ext cx="9174990" cy="42816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85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0717 0.1034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1" grpId="0" animBg="1"/>
      <p:bldP spid="11" grpId="1" build="allAtOnce" animBg="1"/>
      <p:bldP spid="19" grpId="0" animBg="1"/>
      <p:bldP spid="19" grpId="1" animBg="1"/>
      <p:bldP spid="19" grpId="2" animBg="1"/>
      <p:bldP spid="27" grpId="0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ta de ediÃ§Ã£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87" y="1126862"/>
            <a:ext cx="3240995" cy="552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isel 14">
            <a:hlinkClick r:id="rId3" action="ppaction://hlinksldjump"/>
          </p:cNvPr>
          <p:cNvSpPr/>
          <p:nvPr/>
        </p:nvSpPr>
        <p:spPr>
          <a:xfrm>
            <a:off x="5514947" y="6224839"/>
            <a:ext cx="3534770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Arial Narrow" panose="020B0606020202030204" pitchFamily="34" charset="0"/>
              </a:rPr>
              <a:t>CLIQUE AQUI PARA VOLTAR AO MENU INICIAL</a:t>
            </a:r>
          </a:p>
        </p:txBody>
      </p:sp>
      <p:pic>
        <p:nvPicPr>
          <p:cNvPr id="17" name="Imagem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5559560" y="6315879"/>
            <a:ext cx="153552" cy="24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Nota de ediÃ§Ã£o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60" y="1061187"/>
            <a:ext cx="3566160" cy="565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251740" y="834474"/>
            <a:ext cx="86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Em 1855, </a:t>
            </a:r>
            <a:r>
              <a:rPr lang="pt-PT" sz="1600" dirty="0" err="1"/>
              <a:t>Courbet</a:t>
            </a:r>
            <a:r>
              <a:rPr lang="pt-PT" sz="1600" dirty="0"/>
              <a:t> teve a ousadia de organizar  a sua própria exposição particular, num local ao qual deu o nome de ‘‘Pavilhão do Realismo’’.  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7E53C3AC-7E7C-4F61-934D-FB271DBE4B7C}"/>
              </a:ext>
            </a:extLst>
          </p:cNvPr>
          <p:cNvSpPr/>
          <p:nvPr/>
        </p:nvSpPr>
        <p:spPr>
          <a:xfrm>
            <a:off x="3593592" y="2539855"/>
            <a:ext cx="5298668" cy="2501874"/>
          </a:xfrm>
          <a:custGeom>
            <a:avLst/>
            <a:gdLst>
              <a:gd name="connsiteX0" fmla="*/ 0 w 5298668"/>
              <a:gd name="connsiteY0" fmla="*/ 104428 h 2501874"/>
              <a:gd name="connsiteX1" fmla="*/ 104428 w 5298668"/>
              <a:gd name="connsiteY1" fmla="*/ 0 h 2501874"/>
              <a:gd name="connsiteX2" fmla="*/ 740655 w 5298668"/>
              <a:gd name="connsiteY2" fmla="*/ 0 h 2501874"/>
              <a:gd name="connsiteX3" fmla="*/ 1275085 w 5298668"/>
              <a:gd name="connsiteY3" fmla="*/ 0 h 2501874"/>
              <a:gd name="connsiteX4" fmla="*/ 1758617 w 5298668"/>
              <a:gd name="connsiteY4" fmla="*/ 0 h 2501874"/>
              <a:gd name="connsiteX5" fmla="*/ 2293047 w 5298668"/>
              <a:gd name="connsiteY5" fmla="*/ 0 h 2501874"/>
              <a:gd name="connsiteX6" fmla="*/ 2980172 w 5298668"/>
              <a:gd name="connsiteY6" fmla="*/ 0 h 2501874"/>
              <a:gd name="connsiteX7" fmla="*/ 3514602 w 5298668"/>
              <a:gd name="connsiteY7" fmla="*/ 0 h 2501874"/>
              <a:gd name="connsiteX8" fmla="*/ 3998134 w 5298668"/>
              <a:gd name="connsiteY8" fmla="*/ 0 h 2501874"/>
              <a:gd name="connsiteX9" fmla="*/ 4532564 w 5298668"/>
              <a:gd name="connsiteY9" fmla="*/ 0 h 2501874"/>
              <a:gd name="connsiteX10" fmla="*/ 5194240 w 5298668"/>
              <a:gd name="connsiteY10" fmla="*/ 0 h 2501874"/>
              <a:gd name="connsiteX11" fmla="*/ 5298668 w 5298668"/>
              <a:gd name="connsiteY11" fmla="*/ 104428 h 2501874"/>
              <a:gd name="connsiteX12" fmla="*/ 5298668 w 5298668"/>
              <a:gd name="connsiteY12" fmla="*/ 608892 h 2501874"/>
              <a:gd name="connsiteX13" fmla="*/ 5298668 w 5298668"/>
              <a:gd name="connsiteY13" fmla="*/ 1182146 h 2501874"/>
              <a:gd name="connsiteX14" fmla="*/ 5298668 w 5298668"/>
              <a:gd name="connsiteY14" fmla="*/ 1801261 h 2501874"/>
              <a:gd name="connsiteX15" fmla="*/ 5298668 w 5298668"/>
              <a:gd name="connsiteY15" fmla="*/ 2397446 h 2501874"/>
              <a:gd name="connsiteX16" fmla="*/ 5194240 w 5298668"/>
              <a:gd name="connsiteY16" fmla="*/ 2501874 h 2501874"/>
              <a:gd name="connsiteX17" fmla="*/ 4608912 w 5298668"/>
              <a:gd name="connsiteY17" fmla="*/ 2501874 h 2501874"/>
              <a:gd name="connsiteX18" fmla="*/ 3972685 w 5298668"/>
              <a:gd name="connsiteY18" fmla="*/ 2501874 h 2501874"/>
              <a:gd name="connsiteX19" fmla="*/ 3489153 w 5298668"/>
              <a:gd name="connsiteY19" fmla="*/ 2501874 h 2501874"/>
              <a:gd name="connsiteX20" fmla="*/ 2751130 w 5298668"/>
              <a:gd name="connsiteY20" fmla="*/ 2501874 h 2501874"/>
              <a:gd name="connsiteX21" fmla="*/ 2114904 w 5298668"/>
              <a:gd name="connsiteY21" fmla="*/ 2501874 h 2501874"/>
              <a:gd name="connsiteX22" fmla="*/ 1376881 w 5298668"/>
              <a:gd name="connsiteY22" fmla="*/ 2501874 h 2501874"/>
              <a:gd name="connsiteX23" fmla="*/ 791553 w 5298668"/>
              <a:gd name="connsiteY23" fmla="*/ 2501874 h 2501874"/>
              <a:gd name="connsiteX24" fmla="*/ 104428 w 5298668"/>
              <a:gd name="connsiteY24" fmla="*/ 2501874 h 2501874"/>
              <a:gd name="connsiteX25" fmla="*/ 0 w 5298668"/>
              <a:gd name="connsiteY25" fmla="*/ 2397446 h 2501874"/>
              <a:gd name="connsiteX26" fmla="*/ 0 w 5298668"/>
              <a:gd name="connsiteY26" fmla="*/ 1824192 h 2501874"/>
              <a:gd name="connsiteX27" fmla="*/ 0 w 5298668"/>
              <a:gd name="connsiteY27" fmla="*/ 1228007 h 2501874"/>
              <a:gd name="connsiteX28" fmla="*/ 0 w 5298668"/>
              <a:gd name="connsiteY28" fmla="*/ 608892 h 2501874"/>
              <a:gd name="connsiteX29" fmla="*/ 0 w 5298668"/>
              <a:gd name="connsiteY29" fmla="*/ 104428 h 250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298668" h="2501874" fill="none" extrusionOk="0">
                <a:moveTo>
                  <a:pt x="0" y="104428"/>
                </a:moveTo>
                <a:cubicBezTo>
                  <a:pt x="-2216" y="53662"/>
                  <a:pt x="44079" y="-8425"/>
                  <a:pt x="104428" y="0"/>
                </a:cubicBezTo>
                <a:cubicBezTo>
                  <a:pt x="298922" y="-11750"/>
                  <a:pt x="437079" y="-15890"/>
                  <a:pt x="740655" y="0"/>
                </a:cubicBezTo>
                <a:cubicBezTo>
                  <a:pt x="1044231" y="15890"/>
                  <a:pt x="1151164" y="5225"/>
                  <a:pt x="1275085" y="0"/>
                </a:cubicBezTo>
                <a:cubicBezTo>
                  <a:pt x="1399006" y="-5225"/>
                  <a:pt x="1653908" y="-20198"/>
                  <a:pt x="1758617" y="0"/>
                </a:cubicBezTo>
                <a:cubicBezTo>
                  <a:pt x="1863326" y="20198"/>
                  <a:pt x="2109371" y="18640"/>
                  <a:pt x="2293047" y="0"/>
                </a:cubicBezTo>
                <a:cubicBezTo>
                  <a:pt x="2476723" y="-18640"/>
                  <a:pt x="2719883" y="20817"/>
                  <a:pt x="2980172" y="0"/>
                </a:cubicBezTo>
                <a:cubicBezTo>
                  <a:pt x="3240461" y="-20817"/>
                  <a:pt x="3371563" y="18578"/>
                  <a:pt x="3514602" y="0"/>
                </a:cubicBezTo>
                <a:cubicBezTo>
                  <a:pt x="3657641" y="-18578"/>
                  <a:pt x="3785375" y="12733"/>
                  <a:pt x="3998134" y="0"/>
                </a:cubicBezTo>
                <a:cubicBezTo>
                  <a:pt x="4210893" y="-12733"/>
                  <a:pt x="4345124" y="25966"/>
                  <a:pt x="4532564" y="0"/>
                </a:cubicBezTo>
                <a:cubicBezTo>
                  <a:pt x="4720004" y="-25966"/>
                  <a:pt x="5035979" y="13213"/>
                  <a:pt x="5194240" y="0"/>
                </a:cubicBezTo>
                <a:cubicBezTo>
                  <a:pt x="5240338" y="1388"/>
                  <a:pt x="5302837" y="51133"/>
                  <a:pt x="5298668" y="104428"/>
                </a:cubicBezTo>
                <a:cubicBezTo>
                  <a:pt x="5273833" y="263316"/>
                  <a:pt x="5308887" y="459112"/>
                  <a:pt x="5298668" y="608892"/>
                </a:cubicBezTo>
                <a:cubicBezTo>
                  <a:pt x="5288449" y="758672"/>
                  <a:pt x="5273883" y="920252"/>
                  <a:pt x="5298668" y="1182146"/>
                </a:cubicBezTo>
                <a:cubicBezTo>
                  <a:pt x="5323453" y="1444040"/>
                  <a:pt x="5281170" y="1591340"/>
                  <a:pt x="5298668" y="1801261"/>
                </a:cubicBezTo>
                <a:cubicBezTo>
                  <a:pt x="5316166" y="2011182"/>
                  <a:pt x="5292107" y="2123002"/>
                  <a:pt x="5298668" y="2397446"/>
                </a:cubicBezTo>
                <a:cubicBezTo>
                  <a:pt x="5295865" y="2465385"/>
                  <a:pt x="5253580" y="2499068"/>
                  <a:pt x="5194240" y="2501874"/>
                </a:cubicBezTo>
                <a:cubicBezTo>
                  <a:pt x="4919168" y="2478541"/>
                  <a:pt x="4820784" y="2517938"/>
                  <a:pt x="4608912" y="2501874"/>
                </a:cubicBezTo>
                <a:cubicBezTo>
                  <a:pt x="4397040" y="2485810"/>
                  <a:pt x="4191182" y="2506692"/>
                  <a:pt x="3972685" y="2501874"/>
                </a:cubicBezTo>
                <a:cubicBezTo>
                  <a:pt x="3754188" y="2497056"/>
                  <a:pt x="3598424" y="2493783"/>
                  <a:pt x="3489153" y="2501874"/>
                </a:cubicBezTo>
                <a:cubicBezTo>
                  <a:pt x="3379882" y="2509965"/>
                  <a:pt x="2964475" y="2513787"/>
                  <a:pt x="2751130" y="2501874"/>
                </a:cubicBezTo>
                <a:cubicBezTo>
                  <a:pt x="2537785" y="2489961"/>
                  <a:pt x="2398755" y="2504708"/>
                  <a:pt x="2114904" y="2501874"/>
                </a:cubicBezTo>
                <a:cubicBezTo>
                  <a:pt x="1831053" y="2499040"/>
                  <a:pt x="1565072" y="2508446"/>
                  <a:pt x="1376881" y="2501874"/>
                </a:cubicBezTo>
                <a:cubicBezTo>
                  <a:pt x="1188690" y="2495302"/>
                  <a:pt x="1022228" y="2526497"/>
                  <a:pt x="791553" y="2501874"/>
                </a:cubicBezTo>
                <a:cubicBezTo>
                  <a:pt x="560878" y="2477251"/>
                  <a:pt x="249929" y="2508940"/>
                  <a:pt x="104428" y="2501874"/>
                </a:cubicBezTo>
                <a:cubicBezTo>
                  <a:pt x="42621" y="2514357"/>
                  <a:pt x="5526" y="2464855"/>
                  <a:pt x="0" y="2397446"/>
                </a:cubicBezTo>
                <a:cubicBezTo>
                  <a:pt x="-15244" y="2267297"/>
                  <a:pt x="-22054" y="2070228"/>
                  <a:pt x="0" y="1824192"/>
                </a:cubicBezTo>
                <a:cubicBezTo>
                  <a:pt x="22054" y="1578156"/>
                  <a:pt x="-27700" y="1494598"/>
                  <a:pt x="0" y="1228007"/>
                </a:cubicBezTo>
                <a:cubicBezTo>
                  <a:pt x="27700" y="961417"/>
                  <a:pt x="549" y="875924"/>
                  <a:pt x="0" y="608892"/>
                </a:cubicBezTo>
                <a:cubicBezTo>
                  <a:pt x="-549" y="341861"/>
                  <a:pt x="23584" y="220874"/>
                  <a:pt x="0" y="104428"/>
                </a:cubicBezTo>
                <a:close/>
              </a:path>
              <a:path w="5298668" h="2501874" stroke="0" extrusionOk="0">
                <a:moveTo>
                  <a:pt x="0" y="104428"/>
                </a:moveTo>
                <a:cubicBezTo>
                  <a:pt x="-11117" y="39897"/>
                  <a:pt x="36963" y="3675"/>
                  <a:pt x="104428" y="0"/>
                </a:cubicBezTo>
                <a:cubicBezTo>
                  <a:pt x="455985" y="20891"/>
                  <a:pt x="559801" y="19686"/>
                  <a:pt x="842451" y="0"/>
                </a:cubicBezTo>
                <a:cubicBezTo>
                  <a:pt x="1125101" y="-19686"/>
                  <a:pt x="1232336" y="-19440"/>
                  <a:pt x="1427779" y="0"/>
                </a:cubicBezTo>
                <a:cubicBezTo>
                  <a:pt x="1623222" y="19440"/>
                  <a:pt x="1803027" y="-642"/>
                  <a:pt x="1962209" y="0"/>
                </a:cubicBezTo>
                <a:cubicBezTo>
                  <a:pt x="2121391" y="642"/>
                  <a:pt x="2406209" y="3323"/>
                  <a:pt x="2649334" y="0"/>
                </a:cubicBezTo>
                <a:cubicBezTo>
                  <a:pt x="2892460" y="-3323"/>
                  <a:pt x="3079592" y="13273"/>
                  <a:pt x="3234662" y="0"/>
                </a:cubicBezTo>
                <a:cubicBezTo>
                  <a:pt x="3389732" y="-13273"/>
                  <a:pt x="3723262" y="-3675"/>
                  <a:pt x="3972685" y="0"/>
                </a:cubicBezTo>
                <a:cubicBezTo>
                  <a:pt x="4222108" y="3675"/>
                  <a:pt x="4321571" y="-4002"/>
                  <a:pt x="4507115" y="0"/>
                </a:cubicBezTo>
                <a:cubicBezTo>
                  <a:pt x="4692659" y="4002"/>
                  <a:pt x="4851722" y="2613"/>
                  <a:pt x="5194240" y="0"/>
                </a:cubicBezTo>
                <a:cubicBezTo>
                  <a:pt x="5261179" y="2228"/>
                  <a:pt x="5287646" y="44971"/>
                  <a:pt x="5298668" y="104428"/>
                </a:cubicBezTo>
                <a:cubicBezTo>
                  <a:pt x="5319277" y="292052"/>
                  <a:pt x="5324005" y="501742"/>
                  <a:pt x="5298668" y="677683"/>
                </a:cubicBezTo>
                <a:cubicBezTo>
                  <a:pt x="5273331" y="853624"/>
                  <a:pt x="5282781" y="1056894"/>
                  <a:pt x="5298668" y="1228007"/>
                </a:cubicBezTo>
                <a:cubicBezTo>
                  <a:pt x="5314555" y="1399120"/>
                  <a:pt x="5300180" y="1629444"/>
                  <a:pt x="5298668" y="1847122"/>
                </a:cubicBezTo>
                <a:cubicBezTo>
                  <a:pt x="5297156" y="2064801"/>
                  <a:pt x="5308397" y="2159712"/>
                  <a:pt x="5298668" y="2397446"/>
                </a:cubicBezTo>
                <a:cubicBezTo>
                  <a:pt x="5285335" y="2457309"/>
                  <a:pt x="5247553" y="2498865"/>
                  <a:pt x="5194240" y="2501874"/>
                </a:cubicBezTo>
                <a:cubicBezTo>
                  <a:pt x="4988970" y="2500329"/>
                  <a:pt x="4752948" y="2522723"/>
                  <a:pt x="4507115" y="2501874"/>
                </a:cubicBezTo>
                <a:cubicBezTo>
                  <a:pt x="4261282" y="2481025"/>
                  <a:pt x="4073260" y="2518309"/>
                  <a:pt x="3870889" y="2501874"/>
                </a:cubicBezTo>
                <a:cubicBezTo>
                  <a:pt x="3668518" y="2485439"/>
                  <a:pt x="3586934" y="2520905"/>
                  <a:pt x="3387357" y="2501874"/>
                </a:cubicBezTo>
                <a:cubicBezTo>
                  <a:pt x="3187780" y="2482843"/>
                  <a:pt x="3062318" y="2526638"/>
                  <a:pt x="2852926" y="2501874"/>
                </a:cubicBezTo>
                <a:cubicBezTo>
                  <a:pt x="2643534" y="2477110"/>
                  <a:pt x="2331919" y="2512225"/>
                  <a:pt x="2114904" y="2501874"/>
                </a:cubicBezTo>
                <a:cubicBezTo>
                  <a:pt x="1897889" y="2491523"/>
                  <a:pt x="1750388" y="2520932"/>
                  <a:pt x="1478677" y="2501874"/>
                </a:cubicBezTo>
                <a:cubicBezTo>
                  <a:pt x="1206966" y="2482816"/>
                  <a:pt x="1118363" y="2500557"/>
                  <a:pt x="944247" y="2501874"/>
                </a:cubicBezTo>
                <a:cubicBezTo>
                  <a:pt x="770131" y="2503192"/>
                  <a:pt x="523957" y="2534571"/>
                  <a:pt x="104428" y="2501874"/>
                </a:cubicBezTo>
                <a:cubicBezTo>
                  <a:pt x="43255" y="2501676"/>
                  <a:pt x="3367" y="2458019"/>
                  <a:pt x="0" y="2397446"/>
                </a:cubicBezTo>
                <a:cubicBezTo>
                  <a:pt x="-1611" y="2122326"/>
                  <a:pt x="25252" y="2008966"/>
                  <a:pt x="0" y="1824192"/>
                </a:cubicBezTo>
                <a:cubicBezTo>
                  <a:pt x="-25252" y="1639418"/>
                  <a:pt x="1276" y="1489036"/>
                  <a:pt x="0" y="1296797"/>
                </a:cubicBezTo>
                <a:cubicBezTo>
                  <a:pt x="-1276" y="1104559"/>
                  <a:pt x="-6147" y="952340"/>
                  <a:pt x="0" y="700613"/>
                </a:cubicBezTo>
                <a:cubicBezTo>
                  <a:pt x="6147" y="448886"/>
                  <a:pt x="14780" y="271420"/>
                  <a:pt x="0" y="1044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Jules </a:t>
            </a:r>
            <a:r>
              <a:rPr lang="pt-PT" sz="1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Champfleury</a:t>
            </a:r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crítico e novelista francês, escreve a George </a:t>
            </a:r>
            <a:r>
              <a:rPr lang="pt-PT" sz="1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Sand</a:t>
            </a:r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sobre a exposição individual que </a:t>
            </a:r>
            <a:r>
              <a:rPr lang="pt-PT" sz="1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Courbet</a:t>
            </a:r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organizara:</a:t>
            </a:r>
          </a:p>
          <a:p>
            <a:pPr algn="just"/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A esta hora, Madame, vemos a dois passos da Exposição de pintura [</a:t>
            </a:r>
            <a:r>
              <a:rPr lang="pt-PT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Salon</a:t>
            </a:r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oficial], na Avenida Montaigne, um anúncio dizendo com todas as letras: O REALISMO. G. </a:t>
            </a:r>
            <a:r>
              <a:rPr lang="pt-PT" sz="1200" i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Courbet</a:t>
            </a:r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Exposição de quarenta quadros da sua obra. […] Um pintor […] selecionou, da sua obra, as telas mais significativas e organizou uma mostra.</a:t>
            </a:r>
          </a:p>
          <a:p>
            <a:pPr algn="just"/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É uma audácia incrível, é o derrube de todas as instituições controladas por um júri, é o apelo direto ao público, é a liberdade, dizem alguns.</a:t>
            </a:r>
          </a:p>
          <a:p>
            <a:pPr algn="just"/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É um escândalo, é a anarquia, é a arte caída na lama, são os entretenimentos de feira, dizem outros. […]</a:t>
            </a:r>
          </a:p>
        </p:txBody>
      </p:sp>
    </p:spTree>
    <p:extLst>
      <p:ext uri="{BB962C8B-B14F-4D97-AF65-F5344CB8AC3E}">
        <p14:creationId xmlns:p14="http://schemas.microsoft.com/office/powerpoint/2010/main" val="3692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uiExpand="1" build="allAtOnce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" y="1459848"/>
            <a:ext cx="9144000" cy="5143500"/>
          </a:xfrm>
          <a:prstGeom prst="rect">
            <a:avLst/>
          </a:prstGeom>
        </p:spPr>
      </p:pic>
      <p:sp>
        <p:nvSpPr>
          <p:cNvPr id="22" name="Bisel 21"/>
          <p:cNvSpPr/>
          <p:nvPr/>
        </p:nvSpPr>
        <p:spPr>
          <a:xfrm>
            <a:off x="59266" y="1723476"/>
            <a:ext cx="1727167" cy="995568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PARA DESCOBRIR PORMENORES DA OBRA </a:t>
            </a:r>
          </a:p>
        </p:txBody>
      </p:sp>
      <p:pic>
        <p:nvPicPr>
          <p:cNvPr id="29" name="Imagem 2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1569" y="4014988"/>
            <a:ext cx="390334" cy="61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CaixaDeTexto 29">
            <a:hlinkClick r:id="rId3" action="ppaction://hlinksldjump"/>
          </p:cNvPr>
          <p:cNvSpPr txBox="1"/>
          <p:nvPr/>
        </p:nvSpPr>
        <p:spPr>
          <a:xfrm>
            <a:off x="2343421" y="4259442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1</a:t>
            </a:r>
          </a:p>
        </p:txBody>
      </p:sp>
      <p:pic>
        <p:nvPicPr>
          <p:cNvPr id="11" name="Imagem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0211" y="3668896"/>
            <a:ext cx="373508" cy="59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1037" y="4024958"/>
            <a:ext cx="363627" cy="57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002" y="3891514"/>
            <a:ext cx="394326" cy="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>
            <a:hlinkClick r:id="rId6" action="ppaction://hlinksldjump"/>
          </p:cNvPr>
          <p:cNvSpPr txBox="1"/>
          <p:nvPr/>
        </p:nvSpPr>
        <p:spPr>
          <a:xfrm>
            <a:off x="5526475" y="3891361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2</a:t>
            </a:r>
          </a:p>
        </p:txBody>
      </p:sp>
      <p:sp>
        <p:nvSpPr>
          <p:cNvPr id="21" name="CaixaDeTexto 20">
            <a:hlinkClick r:id="rId8" action="ppaction://hlinksldjump"/>
          </p:cNvPr>
          <p:cNvSpPr txBox="1"/>
          <p:nvPr/>
        </p:nvSpPr>
        <p:spPr>
          <a:xfrm>
            <a:off x="3960772" y="4243348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3</a:t>
            </a:r>
          </a:p>
        </p:txBody>
      </p:sp>
      <p:sp>
        <p:nvSpPr>
          <p:cNvPr id="26" name="CaixaDeTexto 25">
            <a:hlinkClick r:id="rId9" action="ppaction://hlinksldjump"/>
          </p:cNvPr>
          <p:cNvSpPr txBox="1"/>
          <p:nvPr/>
        </p:nvSpPr>
        <p:spPr>
          <a:xfrm>
            <a:off x="8050222" y="4106107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4</a:t>
            </a:r>
          </a:p>
        </p:txBody>
      </p:sp>
      <p:pic>
        <p:nvPicPr>
          <p:cNvPr id="27" name="Imagem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444" y="2437041"/>
            <a:ext cx="367434" cy="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CaixaDeTexto 27">
            <a:hlinkClick r:id="rId10" action="ppaction://hlinksldjump"/>
          </p:cNvPr>
          <p:cNvSpPr txBox="1"/>
          <p:nvPr/>
        </p:nvSpPr>
        <p:spPr>
          <a:xfrm>
            <a:off x="4271137" y="2654126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5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3759" y="2397150"/>
            <a:ext cx="197729" cy="31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ixaDeTexto 19"/>
          <p:cNvSpPr txBox="1"/>
          <p:nvPr/>
        </p:nvSpPr>
        <p:spPr>
          <a:xfrm>
            <a:off x="11676" y="6385917"/>
            <a:ext cx="6081286" cy="246221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000" dirty="0"/>
              <a:t>Gustave </a:t>
            </a:r>
            <a:r>
              <a:rPr lang="pt-PT" sz="1000" dirty="0" err="1"/>
              <a:t>Courbet</a:t>
            </a:r>
            <a:r>
              <a:rPr lang="pt-PT" sz="1000" dirty="0"/>
              <a:t>, </a:t>
            </a:r>
            <a:r>
              <a:rPr lang="pt-PT" sz="1000" i="1" dirty="0"/>
              <a:t>Os Britadores de Pedra</a:t>
            </a:r>
            <a:r>
              <a:rPr lang="pt-PT" sz="1000" dirty="0"/>
              <a:t>, 1849. Óleo sobre tela, 195x257 cm, Museu de Dresden, Alemanha</a:t>
            </a:r>
            <a:r>
              <a:rPr lang="pt-PT" sz="1000" b="1" dirty="0"/>
              <a:t>.  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55857" y="843551"/>
            <a:ext cx="88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Esta pintura de </a:t>
            </a:r>
            <a:r>
              <a:rPr lang="pt-PT" sz="1600" dirty="0" err="1"/>
              <a:t>Courbet</a:t>
            </a:r>
            <a:r>
              <a:rPr lang="pt-PT" sz="1600" dirty="0"/>
              <a:t>, destruída durante a Segunda Guerra Mundial, é considerada a sua primeira obra-prima. </a:t>
            </a:r>
          </a:p>
        </p:txBody>
      </p:sp>
    </p:spTree>
    <p:extLst>
      <p:ext uri="{BB962C8B-B14F-4D97-AF65-F5344CB8AC3E}">
        <p14:creationId xmlns:p14="http://schemas.microsoft.com/office/powerpoint/2010/main" val="33080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/>
      <p:bldP spid="17" grpId="0"/>
      <p:bldP spid="21" grpId="0"/>
      <p:bldP spid="26" grpId="0"/>
      <p:bldP spid="28" grpId="0"/>
      <p:bldP spid="20" grpId="0" animBg="1"/>
      <p:bldP spid="2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2066</TotalTime>
  <Words>2253</Words>
  <Application>Microsoft Office PowerPoint</Application>
  <PresentationFormat>Apresentação no Ecrã (4:3)</PresentationFormat>
  <Paragraphs>139</Paragraphs>
  <Slides>28</Slides>
  <Notes>2</Notes>
  <HiddenSlides>11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Times New Roman</vt:lpstr>
      <vt:lpstr>Custom Design</vt:lpstr>
      <vt:lpstr>1_Custom Design</vt:lpstr>
      <vt:lpstr>Apresentação do PowerPoint</vt:lpstr>
      <vt:lpstr>As novas correntes da pintura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113</cp:revision>
  <dcterms:created xsi:type="dcterms:W3CDTF">2020-12-14T11:51:29Z</dcterms:created>
  <dcterms:modified xsi:type="dcterms:W3CDTF">2025-09-30T16:09:20Z</dcterms:modified>
</cp:coreProperties>
</file>