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CC6600"/>
    <a:srgbClr val="99CCFF"/>
    <a:srgbClr val="6666FF"/>
    <a:srgbClr val="4D4DC3"/>
    <a:srgbClr val="CA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5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9B73-DAC9-4120-9F87-B27C9B8F40A7}" type="datetimeFigureOut">
              <a:rPr lang="es-ES" smtClean="0"/>
              <a:t>05/03/2026</a:t>
            </a:fld>
            <a:endParaRPr lang="es-E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s-E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2625-23F0-4F5A-839F-10E27BF10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8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F59062-8B9C-417F-834E-B213DAD0FBF6}" type="slidenum">
              <a:rPr lang="pt-PT" altLang="pt-PT" sz="1200">
                <a:solidFill>
                  <a:prstClr val="black"/>
                </a:solidFill>
              </a:rPr>
              <a:pPr eaLnBrk="1" hangingPunct="1"/>
              <a:t>12</a:t>
            </a:fld>
            <a:endParaRPr lang="pt-PT" altLang="pt-PT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1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0343E-A465-4818-9938-408F65B6A346}" type="slidenum">
              <a:rPr lang="pt-PT" altLang="pt-PT" sz="1200">
                <a:solidFill>
                  <a:prstClr val="black"/>
                </a:solidFill>
              </a:rPr>
              <a:pPr eaLnBrk="1" hangingPunct="1"/>
              <a:t>15</a:t>
            </a:fld>
            <a:endParaRPr lang="pt-PT" altLang="pt-PT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7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0343E-A465-4818-9938-408F65B6A346}" type="slidenum">
              <a:rPr lang="pt-PT" altLang="pt-PT" sz="1200">
                <a:solidFill>
                  <a:prstClr val="black"/>
                </a:solidFill>
              </a:rPr>
              <a:pPr eaLnBrk="1" hangingPunct="1"/>
              <a:t>17</a:t>
            </a:fld>
            <a:endParaRPr lang="pt-PT" altLang="pt-PT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1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0343E-A465-4818-9938-408F65B6A346}" type="slidenum">
              <a:rPr lang="pt-PT" altLang="pt-PT" sz="1200">
                <a:solidFill>
                  <a:prstClr val="black"/>
                </a:solidFill>
              </a:rPr>
              <a:pPr eaLnBrk="1" hangingPunct="1"/>
              <a:t>18</a:t>
            </a:fld>
            <a:endParaRPr lang="pt-PT" altLang="pt-PT" sz="1200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PT" altLang="pt-P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8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rot="-60000">
            <a:off x="449142" y="282149"/>
            <a:ext cx="7420984" cy="60529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implantação do liberalismo em Portugal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-60000">
            <a:off x="458667" y="714196"/>
            <a:ext cx="7420984" cy="60529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Antecedentes e conjuntura</a:t>
            </a:r>
          </a:p>
        </p:txBody>
      </p:sp>
    </p:spTree>
    <p:extLst>
      <p:ext uri="{BB962C8B-B14F-4D97-AF65-F5344CB8AC3E}">
        <p14:creationId xmlns:p14="http://schemas.microsoft.com/office/powerpoint/2010/main" val="319936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249" y="140408"/>
            <a:ext cx="76807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 implantação do liberalismo em Portugal</a:t>
            </a:r>
            <a:endParaRPr lang="pt-PT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3C60-D9DA-4DD8-B941-243B694DE857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05/03/2026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3898-BC94-441C-AE2E-954CB50829B3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9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8059" y="6396335"/>
            <a:ext cx="252980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Arial Narrow" panose="020B0606020202030204" pitchFamily="34" charset="0"/>
              </a:rPr>
              <a:t>Na gravura: </a:t>
            </a:r>
          </a:p>
          <a:p>
            <a:r>
              <a:rPr lang="pt-PT" sz="1200" b="1" dirty="0">
                <a:latin typeface="Arial Narrow" panose="020B0606020202030204" pitchFamily="34" charset="0"/>
              </a:rPr>
              <a:t>A partida da família real para o Brasil</a:t>
            </a:r>
          </a:p>
        </p:txBody>
      </p:sp>
    </p:spTree>
    <p:extLst>
      <p:ext uri="{BB962C8B-B14F-4D97-AF65-F5344CB8AC3E}">
        <p14:creationId xmlns:p14="http://schemas.microsoft.com/office/powerpoint/2010/main" val="10749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V="1">
            <a:off x="4159002" y="6028218"/>
            <a:ext cx="510575" cy="26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159002" y="4120505"/>
            <a:ext cx="510575" cy="26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159002" y="3284984"/>
            <a:ext cx="510575" cy="26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3"/>
            <a:endCxn id="44" idx="1"/>
          </p:cNvCxnSpPr>
          <p:nvPr/>
        </p:nvCxnSpPr>
        <p:spPr>
          <a:xfrm flipV="1">
            <a:off x="1730539" y="4819628"/>
            <a:ext cx="2838757" cy="26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8" idx="2"/>
            <a:endCxn id="41" idx="1"/>
          </p:cNvCxnSpPr>
          <p:nvPr/>
        </p:nvCxnSpPr>
        <p:spPr>
          <a:xfrm rot="16200000" flipH="1">
            <a:off x="1187828" y="5092858"/>
            <a:ext cx="667094" cy="1204706"/>
          </a:xfrm>
          <a:prstGeom prst="bentConnector2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 bwMode="auto">
          <a:xfrm>
            <a:off x="46435" y="853058"/>
            <a:ext cx="8918053" cy="209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476672"/>
            <a:ext cx="8712968" cy="37955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PT" altLang="pt-PT" sz="2000" b="1" dirty="0">
                <a:solidFill>
                  <a:srgbClr val="C00000"/>
                </a:solidFill>
              </a:rPr>
              <a:t>A REVOLUÇÃO DE 1820: AS CORTES CONSTITUINTES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384300" y="2008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 sz="2400">
              <a:solidFill>
                <a:srgbClr val="000000"/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6372200" y="2547219"/>
            <a:ext cx="2593980" cy="41549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050" b="1" dirty="0">
                <a:solidFill>
                  <a:srgbClr val="000000"/>
                </a:solidFill>
              </a:rPr>
              <a:t>REUNIDAS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1050" b="1" dirty="0">
                <a:solidFill>
                  <a:srgbClr val="000000"/>
                </a:solidFill>
              </a:rPr>
              <a:t>entre Janeiro de 1821 e Novembro de 1822</a:t>
            </a:r>
          </a:p>
        </p:txBody>
      </p:sp>
      <p:sp>
        <p:nvSpPr>
          <p:cNvPr id="38" name="Forma livre 9"/>
          <p:cNvSpPr/>
          <p:nvPr/>
        </p:nvSpPr>
        <p:spPr>
          <a:xfrm>
            <a:off x="107504" y="4282881"/>
            <a:ext cx="1623035" cy="1078783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pt-PT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Cortes Constituintes</a:t>
            </a:r>
          </a:p>
        </p:txBody>
      </p:sp>
      <p:sp>
        <p:nvSpPr>
          <p:cNvPr id="39" name="Forma livre 11"/>
          <p:cNvSpPr/>
          <p:nvPr/>
        </p:nvSpPr>
        <p:spPr>
          <a:xfrm>
            <a:off x="2123728" y="3006477"/>
            <a:ext cx="2132888" cy="130741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b="1" dirty="0">
                <a:solidFill>
                  <a:schemeClr val="tx1"/>
                </a:solidFill>
              </a:rPr>
              <a:t>ELABORAÇÃO DA CONSTITUIÇÃO DE 1822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40" name="Forma livre 11"/>
          <p:cNvSpPr/>
          <p:nvPr/>
        </p:nvSpPr>
        <p:spPr>
          <a:xfrm>
            <a:off x="2123728" y="4399012"/>
            <a:ext cx="2132888" cy="84123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b="1" dirty="0">
                <a:solidFill>
                  <a:schemeClr val="tx1"/>
                </a:solidFill>
              </a:rPr>
              <a:t>CONSAGRA OS DIREITOS E DEVERES DOS CIDADÃOS: 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41" name="Forma livre 11"/>
          <p:cNvSpPr/>
          <p:nvPr/>
        </p:nvSpPr>
        <p:spPr>
          <a:xfrm>
            <a:off x="2123728" y="5355240"/>
            <a:ext cx="2132888" cy="134703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b="1" dirty="0">
                <a:solidFill>
                  <a:schemeClr val="tx1"/>
                </a:solidFill>
              </a:rPr>
              <a:t>CONSAGRA O EXERCÍCIO DO PODER</a:t>
            </a:r>
          </a:p>
        </p:txBody>
      </p:sp>
      <p:sp>
        <p:nvSpPr>
          <p:cNvPr id="42" name="Forma livre 11"/>
          <p:cNvSpPr/>
          <p:nvPr/>
        </p:nvSpPr>
        <p:spPr>
          <a:xfrm>
            <a:off x="4569296" y="2996952"/>
            <a:ext cx="3963144" cy="84123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dirty="0">
                <a:solidFill>
                  <a:schemeClr val="tx1"/>
                </a:solidFill>
              </a:rPr>
              <a:t>Aprovada em setembro de 1822 e jurada</a:t>
            </a:r>
            <a:br>
              <a:rPr lang="pt-PT" altLang="pt-PT" sz="1400" dirty="0">
                <a:solidFill>
                  <a:schemeClr val="tx1"/>
                </a:solidFill>
              </a:rPr>
            </a:br>
            <a:r>
              <a:rPr lang="pt-PT" altLang="pt-PT" sz="1400" dirty="0">
                <a:solidFill>
                  <a:schemeClr val="tx1"/>
                </a:solidFill>
              </a:rPr>
              <a:t>por D. João VI em outubro de 1822</a:t>
            </a:r>
          </a:p>
        </p:txBody>
      </p:sp>
      <p:sp>
        <p:nvSpPr>
          <p:cNvPr id="43" name="Forma livre 11"/>
          <p:cNvSpPr/>
          <p:nvPr/>
        </p:nvSpPr>
        <p:spPr>
          <a:xfrm>
            <a:off x="4569296" y="3921224"/>
            <a:ext cx="3963144" cy="39244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dirty="0">
                <a:solidFill>
                  <a:schemeClr val="tx1"/>
                </a:solidFill>
              </a:rPr>
              <a:t>LEI GERAL DO REINO</a:t>
            </a:r>
          </a:p>
        </p:txBody>
      </p:sp>
      <p:sp>
        <p:nvSpPr>
          <p:cNvPr id="44" name="Forma livre 11"/>
          <p:cNvSpPr/>
          <p:nvPr/>
        </p:nvSpPr>
        <p:spPr>
          <a:xfrm>
            <a:off x="4569296" y="4399012"/>
            <a:ext cx="3963144" cy="84123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dirty="0">
                <a:solidFill>
                  <a:schemeClr val="tx1"/>
                </a:solidFill>
              </a:rPr>
              <a:t>Liberdade/ Igualdade/ Segurança/Propriedade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b="1" dirty="0">
                <a:solidFill>
                  <a:schemeClr val="tx1"/>
                </a:solidFill>
              </a:rPr>
              <a:t>Soberania da Nação</a:t>
            </a:r>
          </a:p>
        </p:txBody>
      </p:sp>
      <p:sp>
        <p:nvSpPr>
          <p:cNvPr id="45" name="Forma livre 11"/>
          <p:cNvSpPr/>
          <p:nvPr/>
        </p:nvSpPr>
        <p:spPr>
          <a:xfrm>
            <a:off x="4569297" y="5350352"/>
            <a:ext cx="3963144" cy="135481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b="1" dirty="0">
                <a:solidFill>
                  <a:schemeClr val="tx1"/>
                </a:solidFill>
              </a:rPr>
              <a:t>Divisão dos poderes</a:t>
            </a:r>
            <a:r>
              <a:rPr lang="pt-PT" altLang="pt-PT" sz="1400" dirty="0">
                <a:solidFill>
                  <a:schemeClr val="tx1"/>
                </a:solidFill>
              </a:rPr>
              <a:t>:</a:t>
            </a:r>
            <a:br>
              <a:rPr lang="pt-PT" altLang="pt-PT" sz="1400" dirty="0">
                <a:solidFill>
                  <a:schemeClr val="tx1"/>
                </a:solidFill>
              </a:rPr>
            </a:br>
            <a:r>
              <a:rPr lang="pt-PT" altLang="pt-PT" sz="1400" dirty="0">
                <a:solidFill>
                  <a:schemeClr val="tx1"/>
                </a:solidFill>
              </a:rPr>
              <a:t>supremacia do poder legislativo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b="1" dirty="0">
                <a:solidFill>
                  <a:schemeClr val="tx1"/>
                </a:solidFill>
              </a:rPr>
              <a:t>Redução do poder do rei</a:t>
            </a:r>
            <a:r>
              <a:rPr lang="pt-PT" altLang="pt-PT" sz="1400" dirty="0">
                <a:solidFill>
                  <a:schemeClr val="tx1"/>
                </a:solidFill>
              </a:rPr>
              <a:t>:</a:t>
            </a:r>
            <a:br>
              <a:rPr lang="pt-PT" altLang="pt-PT" sz="1400" dirty="0">
                <a:solidFill>
                  <a:schemeClr val="tx1"/>
                </a:solidFill>
              </a:rPr>
            </a:br>
            <a:r>
              <a:rPr lang="pt-PT" altLang="pt-PT" sz="1400">
                <a:solidFill>
                  <a:schemeClr val="tx1"/>
                </a:solidFill>
              </a:rPr>
              <a:t>mas com direito </a:t>
            </a:r>
            <a:r>
              <a:rPr lang="pt-PT" altLang="pt-PT" sz="1400" dirty="0">
                <a:solidFill>
                  <a:schemeClr val="tx1"/>
                </a:solidFill>
              </a:rPr>
              <a:t>de veto suspensivo</a:t>
            </a:r>
          </a:p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400" b="1" dirty="0">
                <a:solidFill>
                  <a:schemeClr val="tx1"/>
                </a:solidFill>
              </a:rPr>
              <a:t>Sufrágio direto e universal </a:t>
            </a:r>
            <a:r>
              <a:rPr lang="pt-PT" altLang="pt-PT" sz="1400" dirty="0">
                <a:solidFill>
                  <a:schemeClr val="tx1"/>
                </a:solidFill>
              </a:rPr>
              <a:t>(com exceções)</a:t>
            </a:r>
          </a:p>
        </p:txBody>
      </p:sp>
      <p:cxnSp>
        <p:nvCxnSpPr>
          <p:cNvPr id="46" name="Elbow Connector 45"/>
          <p:cNvCxnSpPr>
            <a:stCxn id="38" idx="0"/>
            <a:endCxn id="39" idx="1"/>
          </p:cNvCxnSpPr>
          <p:nvPr/>
        </p:nvCxnSpPr>
        <p:spPr>
          <a:xfrm rot="5400000" flipH="1" flipV="1">
            <a:off x="1210027" y="3369180"/>
            <a:ext cx="622696" cy="1204706"/>
          </a:xfrm>
          <a:prstGeom prst="bentConnector2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/>
          <p:nvPr/>
        </p:nvSpPr>
        <p:spPr>
          <a:xfrm>
            <a:off x="993474" y="1936525"/>
            <a:ext cx="253867" cy="794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56333"/>
                </a:lnTo>
                <a:lnTo>
                  <a:pt x="253867" y="656333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6" name="Forma livre 5"/>
          <p:cNvSpPr/>
          <p:nvPr/>
        </p:nvSpPr>
        <p:spPr>
          <a:xfrm>
            <a:off x="1217483" y="1722576"/>
            <a:ext cx="2634437" cy="107833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51903" rIns="62063" bIns="51903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u="none" kern="1200" dirty="0">
                <a:solidFill>
                  <a:srgbClr val="000000"/>
                </a:solidFill>
                <a:latin typeface="+mj-lt"/>
              </a:rPr>
              <a:t>Tendência mais radical do liberalismo português, consagrada na Constituição</a:t>
            </a:r>
            <a:br>
              <a:rPr lang="pt-PT" altLang="pt-PT" sz="1600" u="none" kern="1200" dirty="0">
                <a:solidFill>
                  <a:srgbClr val="000000"/>
                </a:solidFill>
                <a:latin typeface="+mj-lt"/>
              </a:rPr>
            </a:br>
            <a:r>
              <a:rPr lang="pt-PT" altLang="pt-PT" sz="1600" u="none" kern="1200" dirty="0">
                <a:solidFill>
                  <a:srgbClr val="000000"/>
                </a:solidFill>
                <a:latin typeface="+mj-lt"/>
              </a:rPr>
              <a:t>de 1822</a:t>
            </a:r>
            <a:endParaRPr lang="pt-PT" sz="1600" u="none" kern="1200" dirty="0">
              <a:latin typeface="+mj-lt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993474" y="986482"/>
            <a:ext cx="229802" cy="2560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16040"/>
                </a:lnTo>
                <a:lnTo>
                  <a:pt x="229802" y="281604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8" name="Forma livre 7"/>
          <p:cNvSpPr/>
          <p:nvPr/>
        </p:nvSpPr>
        <p:spPr>
          <a:xfrm>
            <a:off x="1217483" y="2946712"/>
            <a:ext cx="2629827" cy="10596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618" tIns="88458" rIns="98618" bIns="88458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600" kern="1200" dirty="0">
                <a:latin typeface="+mj-lt"/>
              </a:rPr>
              <a:t>Defesa da soberania popular</a:t>
            </a:r>
          </a:p>
          <a:p>
            <a:pPr marL="180975" lvl="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1600" kern="1200" dirty="0">
                <a:latin typeface="+mj-lt"/>
              </a:rPr>
              <a:t>Defesa da limitação</a:t>
            </a:r>
            <a:br>
              <a:rPr lang="pt-PT" sz="1600" kern="1200" dirty="0">
                <a:latin typeface="+mj-lt"/>
              </a:rPr>
            </a:br>
            <a:r>
              <a:rPr lang="pt-PT" sz="1600" kern="1200" dirty="0">
                <a:latin typeface="+mj-lt"/>
              </a:rPr>
              <a:t>do poder do rei</a:t>
            </a:r>
          </a:p>
        </p:txBody>
      </p:sp>
      <p:sp>
        <p:nvSpPr>
          <p:cNvPr id="9" name="Forma livre 8"/>
          <p:cNvSpPr/>
          <p:nvPr/>
        </p:nvSpPr>
        <p:spPr>
          <a:xfrm>
            <a:off x="891607" y="468896602"/>
            <a:ext cx="2147483647" cy="1211585607"/>
          </a:xfrm>
          <a:custGeom>
            <a:avLst/>
            <a:gdLst>
              <a:gd name="connsiteX0" fmla="*/ 0 w 93449302"/>
              <a:gd name="connsiteY0" fmla="*/ 0 h 4433793"/>
              <a:gd name="connsiteX1" fmla="*/ 0 w 93449302"/>
              <a:gd name="connsiteY1" fmla="*/ 2147481404 h 4433793"/>
              <a:gd name="connsiteX2" fmla="*/ 2147483647 w 93449302"/>
              <a:gd name="connsiteY2" fmla="*/ 2147481404 h 443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49302" h="4433793">
                <a:moveTo>
                  <a:pt x="0" y="0"/>
                </a:moveTo>
                <a:lnTo>
                  <a:pt x="0" y="2147481404"/>
                </a:lnTo>
                <a:lnTo>
                  <a:pt x="2147483647" y="2147481404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0" name="Forma livre 9"/>
          <p:cNvSpPr/>
          <p:nvPr/>
        </p:nvSpPr>
        <p:spPr>
          <a:xfrm>
            <a:off x="1217483" y="4170848"/>
            <a:ext cx="2618211" cy="141914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33" tIns="53973" rIns="64133" bIns="53973" numCol="1" spcCol="1270" anchor="ctr" anchorCtr="0">
            <a:noAutofit/>
          </a:bodyPr>
          <a:lstStyle/>
          <a:p>
            <a:pPr marL="180975" lvl="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1600" kern="1200" dirty="0">
                <a:latin typeface="+mj-lt"/>
              </a:rPr>
              <a:t>Não reconhecimento de privilégios políticos à nobreza e ao clero</a:t>
            </a:r>
          </a:p>
          <a:p>
            <a:pPr marL="180975" lvl="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1600" kern="1200" dirty="0">
                <a:latin typeface="+mj-lt"/>
              </a:rPr>
              <a:t>Defesa da Câmara</a:t>
            </a:r>
            <a:br>
              <a:rPr lang="pt-PT" sz="1600" kern="1200" dirty="0">
                <a:latin typeface="+mj-lt"/>
              </a:rPr>
            </a:br>
            <a:r>
              <a:rPr lang="pt-PT" sz="1600" kern="1200" dirty="0">
                <a:latin typeface="+mj-lt"/>
              </a:rPr>
              <a:t>única nas Cortes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4785125" y="1601993"/>
            <a:ext cx="882085" cy="43287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2874"/>
                </a:lnTo>
                <a:lnTo>
                  <a:pt x="882085" y="432874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3" name="Forma livre 12"/>
          <p:cNvSpPr/>
          <p:nvPr/>
        </p:nvSpPr>
        <p:spPr>
          <a:xfrm>
            <a:off x="5048037" y="1700767"/>
            <a:ext cx="3484403" cy="50409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51903" rIns="62063" bIns="51903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Aprovação da legislação vintista</a:t>
            </a:r>
            <a:endParaRPr lang="pt-PT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4785125" y="1484784"/>
            <a:ext cx="939003" cy="1576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76928"/>
                </a:lnTo>
                <a:lnTo>
                  <a:pt x="939003" y="1576928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5" name="Forma livre 14"/>
          <p:cNvSpPr/>
          <p:nvPr/>
        </p:nvSpPr>
        <p:spPr>
          <a:xfrm>
            <a:off x="5048037" y="2445048"/>
            <a:ext cx="3484403" cy="77954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51903" rIns="62063" bIns="51903" numCol="1" spcCol="1270" anchor="ctr" anchorCtr="0">
            <a:noAutofit/>
          </a:bodyPr>
          <a:lstStyle/>
          <a:p>
            <a:pPr defTabSz="711200">
              <a:spcBef>
                <a:spcPct val="0"/>
              </a:spcBef>
              <a:spcAft>
                <a:spcPct val="35000"/>
              </a:spcAft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Reformas  legislativas para abolir o </a:t>
            </a:r>
          </a:p>
          <a:p>
            <a:pPr defTabSz="711200">
              <a:spcBef>
                <a:spcPct val="0"/>
              </a:spcBef>
              <a:spcAft>
                <a:spcPct val="35000"/>
              </a:spcAft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Antigo Regime e a sociedade de ordens</a:t>
            </a:r>
          </a:p>
        </p:txBody>
      </p:sp>
      <p:sp>
        <p:nvSpPr>
          <p:cNvPr id="16" name="Forma livre 15"/>
          <p:cNvSpPr/>
          <p:nvPr/>
        </p:nvSpPr>
        <p:spPr>
          <a:xfrm>
            <a:off x="4785125" y="1363806"/>
            <a:ext cx="870521" cy="41925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92564"/>
                </a:lnTo>
                <a:lnTo>
                  <a:pt x="870521" y="4192564"/>
                </a:ln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7" name="Forma livre 16"/>
          <p:cNvSpPr/>
          <p:nvPr/>
        </p:nvSpPr>
        <p:spPr>
          <a:xfrm>
            <a:off x="5048037" y="3501008"/>
            <a:ext cx="3484403" cy="30594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51903" rIns="62063" bIns="51903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Principais medidas: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Extinção da Inquisição e da censura 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Consagração da liberdade de imprensa e de ensino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Nacionalização dos bens da Coroa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Extinção dos privilégios das ordens religiosas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Supressão da dízima</a:t>
            </a:r>
          </a:p>
          <a:p>
            <a:pPr marL="266700" indent="-180975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Reforma dos forais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600" dirty="0">
                <a:solidFill>
                  <a:srgbClr val="000000"/>
                </a:solidFill>
                <a:latin typeface="+mj-lt"/>
              </a:rPr>
              <a:t> Abolição do regime senhorial</a:t>
            </a:r>
            <a:endParaRPr lang="pt-PT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 rot="16200000">
            <a:off x="-2923979" y="3390338"/>
            <a:ext cx="6381329" cy="553998"/>
          </a:xfrm>
          <a:prstGeom prst="rect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PT" altLang="pt-P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VINTISMO</a:t>
            </a:r>
          </a:p>
        </p:txBody>
      </p:sp>
      <p:sp>
        <p:nvSpPr>
          <p:cNvPr id="18" name="Forma livre 9"/>
          <p:cNvSpPr/>
          <p:nvPr/>
        </p:nvSpPr>
        <p:spPr>
          <a:xfrm>
            <a:off x="625101" y="692696"/>
            <a:ext cx="2587752" cy="669840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pt-P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CONSTITUIÇÃO DE 1822</a:t>
            </a:r>
          </a:p>
        </p:txBody>
      </p:sp>
      <p:sp>
        <p:nvSpPr>
          <p:cNvPr id="19" name="Forma livre 9"/>
          <p:cNvSpPr/>
          <p:nvPr/>
        </p:nvSpPr>
        <p:spPr>
          <a:xfrm>
            <a:off x="4211961" y="692696"/>
            <a:ext cx="3744416" cy="6698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pt-PT" altLang="pt-PT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pt-PT" altLang="pt-P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OUTROS OBJETIVOS</a:t>
            </a:r>
          </a:p>
          <a:p>
            <a:pPr algn="ctr">
              <a:spcBef>
                <a:spcPct val="0"/>
              </a:spcBef>
              <a:defRPr/>
            </a:pPr>
            <a:r>
              <a:rPr lang="pt-PT" altLang="pt-P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DAS CORTES CONSTITUINTES</a:t>
            </a:r>
          </a:p>
          <a:p>
            <a:pPr algn="ctr">
              <a:spcBef>
                <a:spcPct val="0"/>
              </a:spcBef>
              <a:defRPr/>
            </a:pPr>
            <a:endParaRPr lang="pt-PT" altLang="pt-PT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Forma livre 6"/>
          <p:cNvSpPr/>
          <p:nvPr/>
        </p:nvSpPr>
        <p:spPr>
          <a:xfrm>
            <a:off x="991934" y="2546916"/>
            <a:ext cx="229802" cy="256003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16040"/>
                </a:lnTo>
                <a:lnTo>
                  <a:pt x="229802" y="281604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07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lbow Connector 8"/>
          <p:cNvCxnSpPr>
            <a:stCxn id="13329" idx="3"/>
            <a:endCxn id="13328" idx="3"/>
          </p:cNvCxnSpPr>
          <p:nvPr/>
        </p:nvCxnSpPr>
        <p:spPr>
          <a:xfrm flipH="1">
            <a:off x="4851955" y="2386732"/>
            <a:ext cx="3108023" cy="3433367"/>
          </a:xfrm>
          <a:prstGeom prst="bentConnector3">
            <a:avLst>
              <a:gd name="adj1" fmla="val -7355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3329" idx="1"/>
            <a:endCxn id="13328" idx="3"/>
          </p:cNvCxnSpPr>
          <p:nvPr/>
        </p:nvCxnSpPr>
        <p:spPr>
          <a:xfrm rot="10800000" flipV="1">
            <a:off x="4851955" y="2386731"/>
            <a:ext cx="1444638" cy="3433367"/>
          </a:xfrm>
          <a:prstGeom prst="bentConnector3">
            <a:avLst>
              <a:gd name="adj1" fmla="val 14527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43443" y="5301208"/>
            <a:ext cx="4608512" cy="1037782"/>
          </a:xfrm>
          <a:prstGeom prst="rect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ts val="0"/>
              </a:spcBef>
              <a:buFont typeface="Arial" panose="020B0604020202020204" pitchFamily="34" charset="0"/>
              <a:buNone/>
              <a:defRPr sz="20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 lang="pt-PT" altLang="pt-PT" dirty="0">
              <a:solidFill>
                <a:schemeClr val="bg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512" y="1628800"/>
            <a:ext cx="1960030" cy="1872208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altLang="pt-PT" dirty="0"/>
              <a:t>TENDÊNCIA VINTISTA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83455" y="1784748"/>
            <a:ext cx="1987550" cy="400110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altLang="pt-PT" sz="2000" b="0" dirty="0"/>
              <a:t>RADICAL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10800000" flipV="1">
            <a:off x="2883455" y="2348880"/>
            <a:ext cx="1987550" cy="400110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altLang="pt-PT" dirty="0"/>
              <a:t>PROGRESSISTA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883455" y="2924944"/>
            <a:ext cx="1987550" cy="400110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r>
              <a:rPr lang="pt-PT" altLang="pt-PT" dirty="0"/>
              <a:t>DEMOCRÁTICA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2470" y="4200125"/>
            <a:ext cx="4638535" cy="1117229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pt-PT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dk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dk1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dk1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dk1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dk1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pt-PT" altLang="pt-PT" b="1" dirty="0"/>
              <a:t>O facto de ser demasiado</a:t>
            </a:r>
          </a:p>
          <a:p>
            <a:pPr>
              <a:spcBef>
                <a:spcPts val="0"/>
              </a:spcBef>
            </a:pPr>
            <a:r>
              <a:rPr lang="pt-PT" altLang="pt-PT" b="1" dirty="0"/>
              <a:t>avançada para a época</a:t>
            </a:r>
          </a:p>
          <a:p>
            <a:pPr>
              <a:spcBef>
                <a:spcPts val="0"/>
              </a:spcBef>
            </a:pPr>
            <a:r>
              <a:rPr lang="pt-PT" altLang="pt-PT" b="1" dirty="0"/>
              <a:t>e a conjuntura externa desfavorável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2369775" y="1825126"/>
            <a:ext cx="270746" cy="316072"/>
          </a:xfrm>
          <a:prstGeom prst="chevron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296593" y="2204864"/>
            <a:ext cx="1663385" cy="363736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>
            <a:defPPr>
              <a:defRPr lang="pt-PT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altLang="pt-PT" sz="1800" dirty="0"/>
              <a:t>Liderada por</a:t>
            </a:r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4583420" y="5908564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 RESISTÊNCIA E CONTRARREVOLUÇÃO ABSOLUTISTA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2369775" y="2396751"/>
            <a:ext cx="270746" cy="316072"/>
          </a:xfrm>
          <a:prstGeom prst="chevron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369775" y="2968377"/>
            <a:ext cx="270746" cy="316072"/>
          </a:xfrm>
          <a:prstGeom prst="chevron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2573" y="3623025"/>
            <a:ext cx="316072" cy="454047"/>
            <a:chOff x="2533113" y="3772418"/>
            <a:chExt cx="316072" cy="454047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 rot="5400000">
              <a:off x="2555776" y="3933056"/>
              <a:ext cx="270746" cy="316072"/>
            </a:xfrm>
            <a:prstGeom prst="chevron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PT" altLang="pt-PT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 rot="5400000">
              <a:off x="2555776" y="3749755"/>
              <a:ext cx="270746" cy="316072"/>
            </a:xfrm>
            <a:prstGeom prst="chevron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PT" altLang="pt-PT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62693" y="552390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0485" y="5517232"/>
            <a:ext cx="1872208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PT" altLang="pt-P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RESISTÊNCIA AO LIBERALISMO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437133" y="5517232"/>
            <a:ext cx="2433872" cy="6771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pt-PT" altLang="pt-P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CONTRARREVOLUÇÃO</a:t>
            </a:r>
            <a:br>
              <a:rPr lang="pt-PT" altLang="pt-P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altLang="pt-P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ABSOLUTISTA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76056" y="2770385"/>
            <a:ext cx="1953217" cy="2507114"/>
            <a:chOff x="5076056" y="3787159"/>
            <a:chExt cx="1953217" cy="2507114"/>
          </a:xfrm>
        </p:grpSpPr>
        <p:pic>
          <p:nvPicPr>
            <p:cNvPr id="21" name="Imagem 20" descr="Ficheiro:Carlota Joaquina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787159"/>
              <a:ext cx="1953217" cy="25071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5671170" y="6011763"/>
              <a:ext cx="1351652" cy="26161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altLang="pt-PT" sz="1100" b="1" dirty="0">
                  <a:solidFill>
                    <a:srgbClr val="000000"/>
                  </a:solidFill>
                </a:rPr>
                <a:t>D. Carlota Joaquina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6296" y="2762741"/>
            <a:ext cx="1817997" cy="2520280"/>
            <a:chOff x="7236296" y="3779515"/>
            <a:chExt cx="1817997" cy="2520280"/>
          </a:xfrm>
        </p:grpSpPr>
        <p:pic>
          <p:nvPicPr>
            <p:cNvPr id="20" name="Picture 3" descr="46F23D8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57"/>
            <a:stretch/>
          </p:blipFill>
          <p:spPr bwMode="auto">
            <a:xfrm>
              <a:off x="7236296" y="3779515"/>
              <a:ext cx="1817997" cy="25202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8275121" y="6002238"/>
              <a:ext cx="750526" cy="261610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altLang="pt-PT" sz="1100" b="1" dirty="0">
                  <a:solidFill>
                    <a:srgbClr val="000000"/>
                  </a:solidFill>
                </a:rPr>
                <a:t>D. Miguel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06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179512" y="1628800"/>
            <a:ext cx="1656184" cy="118493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17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partir de 1821 ocorreram os golpes antiliberais</a:t>
            </a:r>
          </a:p>
        </p:txBody>
      </p:sp>
      <p:sp>
        <p:nvSpPr>
          <p:cNvPr id="5" name="Forma livre 4"/>
          <p:cNvSpPr/>
          <p:nvPr/>
        </p:nvSpPr>
        <p:spPr>
          <a:xfrm>
            <a:off x="1835696" y="1628864"/>
            <a:ext cx="7098753" cy="1184795"/>
          </a:xfrm>
          <a:custGeom>
            <a:avLst/>
            <a:gdLst>
              <a:gd name="connsiteX0" fmla="*/ 197470 w 1184795"/>
              <a:gd name="connsiteY0" fmla="*/ 0 h 7365697"/>
              <a:gd name="connsiteX1" fmla="*/ 987325 w 1184795"/>
              <a:gd name="connsiteY1" fmla="*/ 0 h 7365697"/>
              <a:gd name="connsiteX2" fmla="*/ 1184795 w 1184795"/>
              <a:gd name="connsiteY2" fmla="*/ 197470 h 7365697"/>
              <a:gd name="connsiteX3" fmla="*/ 1184795 w 1184795"/>
              <a:gd name="connsiteY3" fmla="*/ 7365697 h 7365697"/>
              <a:gd name="connsiteX4" fmla="*/ 1184795 w 1184795"/>
              <a:gd name="connsiteY4" fmla="*/ 7365697 h 7365697"/>
              <a:gd name="connsiteX5" fmla="*/ 0 w 1184795"/>
              <a:gd name="connsiteY5" fmla="*/ 7365697 h 7365697"/>
              <a:gd name="connsiteX6" fmla="*/ 0 w 1184795"/>
              <a:gd name="connsiteY6" fmla="*/ 7365697 h 7365697"/>
              <a:gd name="connsiteX7" fmla="*/ 0 w 1184795"/>
              <a:gd name="connsiteY7" fmla="*/ 197470 h 7365697"/>
              <a:gd name="connsiteX8" fmla="*/ 197470 w 1184795"/>
              <a:gd name="connsiteY8" fmla="*/ 0 h 73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795" h="7365697">
                <a:moveTo>
                  <a:pt x="1184795" y="1227642"/>
                </a:moveTo>
                <a:lnTo>
                  <a:pt x="1184795" y="6138055"/>
                </a:lnTo>
                <a:cubicBezTo>
                  <a:pt x="1184795" y="6816065"/>
                  <a:pt x="1170574" y="7365697"/>
                  <a:pt x="1153031" y="7365697"/>
                </a:cubicBezTo>
                <a:lnTo>
                  <a:pt x="0" y="7365697"/>
                </a:lnTo>
                <a:lnTo>
                  <a:pt x="0" y="7365697"/>
                </a:lnTo>
                <a:lnTo>
                  <a:pt x="0" y="0"/>
                </a:lnTo>
                <a:lnTo>
                  <a:pt x="0" y="0"/>
                </a:lnTo>
                <a:lnTo>
                  <a:pt x="1153031" y="0"/>
                </a:lnTo>
                <a:cubicBezTo>
                  <a:pt x="1170574" y="0"/>
                  <a:pt x="1184795" y="549632"/>
                  <a:pt x="1184795" y="1227642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69266" rIns="69266" bIns="69268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A primeira tentativa contrarrevolucionária aconteceu em Vila Real.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Em março de 1823, sob o comando de D. Miguel, ocorreu</a:t>
            </a:r>
            <a:br>
              <a:rPr lang="pt-PT" sz="1800" kern="1200" dirty="0"/>
            </a:br>
            <a:r>
              <a:rPr lang="pt-PT" sz="1800" kern="1200" dirty="0"/>
              <a:t>a Vila-Francada que proclamou a restauração do absolutismo.</a:t>
            </a:r>
          </a:p>
        </p:txBody>
      </p:sp>
      <p:sp>
        <p:nvSpPr>
          <p:cNvPr id="6" name="Forma livre 5"/>
          <p:cNvSpPr/>
          <p:nvPr/>
        </p:nvSpPr>
        <p:spPr>
          <a:xfrm>
            <a:off x="179512" y="2958996"/>
            <a:ext cx="1728192" cy="1694140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644616" rIns="6985" bIns="644616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atuação de</a:t>
            </a:r>
            <a:b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João VI</a:t>
            </a:r>
          </a:p>
        </p:txBody>
      </p:sp>
      <p:sp>
        <p:nvSpPr>
          <p:cNvPr id="7" name="Forma livre 6"/>
          <p:cNvSpPr/>
          <p:nvPr/>
        </p:nvSpPr>
        <p:spPr>
          <a:xfrm>
            <a:off x="1835696" y="2957055"/>
            <a:ext cx="7098754" cy="1695937"/>
          </a:xfrm>
          <a:custGeom>
            <a:avLst/>
            <a:gdLst>
              <a:gd name="connsiteX0" fmla="*/ 329003 w 1973980"/>
              <a:gd name="connsiteY0" fmla="*/ 0 h 7365697"/>
              <a:gd name="connsiteX1" fmla="*/ 1644977 w 1973980"/>
              <a:gd name="connsiteY1" fmla="*/ 0 h 7365697"/>
              <a:gd name="connsiteX2" fmla="*/ 1973980 w 1973980"/>
              <a:gd name="connsiteY2" fmla="*/ 329003 h 7365697"/>
              <a:gd name="connsiteX3" fmla="*/ 1973980 w 1973980"/>
              <a:gd name="connsiteY3" fmla="*/ 7365697 h 7365697"/>
              <a:gd name="connsiteX4" fmla="*/ 1973980 w 1973980"/>
              <a:gd name="connsiteY4" fmla="*/ 7365697 h 7365697"/>
              <a:gd name="connsiteX5" fmla="*/ 0 w 1973980"/>
              <a:gd name="connsiteY5" fmla="*/ 7365697 h 7365697"/>
              <a:gd name="connsiteX6" fmla="*/ 0 w 1973980"/>
              <a:gd name="connsiteY6" fmla="*/ 7365697 h 7365697"/>
              <a:gd name="connsiteX7" fmla="*/ 0 w 1973980"/>
              <a:gd name="connsiteY7" fmla="*/ 329003 h 7365697"/>
              <a:gd name="connsiteX8" fmla="*/ 329003 w 1973980"/>
              <a:gd name="connsiteY8" fmla="*/ 0 h 73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3980" h="7365697">
                <a:moveTo>
                  <a:pt x="1973980" y="1227641"/>
                </a:moveTo>
                <a:lnTo>
                  <a:pt x="1973980" y="6138056"/>
                </a:lnTo>
                <a:cubicBezTo>
                  <a:pt x="1973980" y="6816061"/>
                  <a:pt x="1934504" y="7365695"/>
                  <a:pt x="1885808" y="7365695"/>
                </a:cubicBezTo>
                <a:lnTo>
                  <a:pt x="0" y="7365695"/>
                </a:lnTo>
                <a:lnTo>
                  <a:pt x="0" y="7365695"/>
                </a:lnTo>
                <a:lnTo>
                  <a:pt x="0" y="2"/>
                </a:lnTo>
                <a:lnTo>
                  <a:pt x="0" y="2"/>
                </a:lnTo>
                <a:lnTo>
                  <a:pt x="1885808" y="2"/>
                </a:lnTo>
                <a:cubicBezTo>
                  <a:pt x="1934504" y="2"/>
                  <a:pt x="1973980" y="549636"/>
                  <a:pt x="1973980" y="1227641"/>
                </a:cubicBezTo>
                <a:close/>
              </a:path>
            </a:pathLst>
          </a:custGeom>
          <a:solidFill>
            <a:schemeClr val="lt1">
              <a:hueOff val="0"/>
              <a:satOff val="0"/>
              <a:lumOff val="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107792" rIns="107792" bIns="107793" numCol="1" spcCol="1270" anchor="ctr" anchorCtr="0">
            <a:noAutofit/>
          </a:bodyPr>
          <a:lstStyle/>
          <a:p>
            <a:pPr marL="0" lvl="1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PT" sz="1800" kern="1200" dirty="0"/>
              <a:t>O rei D. João VI procurou uma solução de compromisso: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dirty="0"/>
              <a:t>p</a:t>
            </a:r>
            <a:r>
              <a:rPr lang="pt-PT" sz="1800" kern="1200" dirty="0"/>
              <a:t>rometeu uma Constituição mais moderada;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dissolveu as Cortes e suspendeu a Constituição de 1822;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dirty="0"/>
              <a:t>a</a:t>
            </a:r>
            <a:r>
              <a:rPr lang="pt-PT" sz="1800" kern="1200" dirty="0"/>
              <a:t>dotou um regime absolutista moderado que não agradou</a:t>
            </a:r>
            <a:br>
              <a:rPr lang="pt-PT" sz="1800" kern="1200" dirty="0"/>
            </a:br>
            <a:r>
              <a:rPr lang="pt-PT" sz="1800" kern="1200" dirty="0"/>
              <a:t>aos absolutistas.</a:t>
            </a:r>
          </a:p>
        </p:txBody>
      </p:sp>
      <p:sp>
        <p:nvSpPr>
          <p:cNvPr id="8" name="Forma livre 7"/>
          <p:cNvSpPr/>
          <p:nvPr/>
        </p:nvSpPr>
        <p:spPr>
          <a:xfrm>
            <a:off x="179512" y="4798110"/>
            <a:ext cx="1656183" cy="1836384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abril</a:t>
            </a:r>
            <a:b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1824</a:t>
            </a:r>
          </a:p>
        </p:txBody>
      </p:sp>
      <p:sp>
        <p:nvSpPr>
          <p:cNvPr id="9" name="Forma livre 8"/>
          <p:cNvSpPr/>
          <p:nvPr/>
        </p:nvSpPr>
        <p:spPr>
          <a:xfrm>
            <a:off x="1835696" y="4797152"/>
            <a:ext cx="7098753" cy="1844290"/>
          </a:xfrm>
          <a:custGeom>
            <a:avLst/>
            <a:gdLst>
              <a:gd name="connsiteX0" fmla="*/ 307388 w 1844289"/>
              <a:gd name="connsiteY0" fmla="*/ 0 h 7365697"/>
              <a:gd name="connsiteX1" fmla="*/ 1536901 w 1844289"/>
              <a:gd name="connsiteY1" fmla="*/ 0 h 7365697"/>
              <a:gd name="connsiteX2" fmla="*/ 1844289 w 1844289"/>
              <a:gd name="connsiteY2" fmla="*/ 307388 h 7365697"/>
              <a:gd name="connsiteX3" fmla="*/ 1844289 w 1844289"/>
              <a:gd name="connsiteY3" fmla="*/ 7365697 h 7365697"/>
              <a:gd name="connsiteX4" fmla="*/ 1844289 w 1844289"/>
              <a:gd name="connsiteY4" fmla="*/ 7365697 h 7365697"/>
              <a:gd name="connsiteX5" fmla="*/ 0 w 1844289"/>
              <a:gd name="connsiteY5" fmla="*/ 7365697 h 7365697"/>
              <a:gd name="connsiteX6" fmla="*/ 0 w 1844289"/>
              <a:gd name="connsiteY6" fmla="*/ 7365697 h 7365697"/>
              <a:gd name="connsiteX7" fmla="*/ 0 w 1844289"/>
              <a:gd name="connsiteY7" fmla="*/ 307388 h 7365697"/>
              <a:gd name="connsiteX8" fmla="*/ 307388 w 1844289"/>
              <a:gd name="connsiteY8" fmla="*/ 0 h 73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4289" h="7365697">
                <a:moveTo>
                  <a:pt x="1844289" y="1227642"/>
                </a:moveTo>
                <a:lnTo>
                  <a:pt x="1844289" y="6138055"/>
                </a:lnTo>
                <a:cubicBezTo>
                  <a:pt x="1844289" y="6816064"/>
                  <a:pt x="1809830" y="7365697"/>
                  <a:pt x="1767322" y="7365697"/>
                </a:cubicBezTo>
                <a:lnTo>
                  <a:pt x="0" y="7365697"/>
                </a:lnTo>
                <a:lnTo>
                  <a:pt x="0" y="7365697"/>
                </a:lnTo>
                <a:lnTo>
                  <a:pt x="0" y="0"/>
                </a:lnTo>
                <a:lnTo>
                  <a:pt x="0" y="0"/>
                </a:lnTo>
                <a:lnTo>
                  <a:pt x="1767322" y="0"/>
                </a:lnTo>
                <a:cubicBezTo>
                  <a:pt x="1809830" y="0"/>
                  <a:pt x="1844289" y="549633"/>
                  <a:pt x="1844289" y="1227642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7" tIns="101461" rIns="101460" bIns="101462" numCol="1" spcCol="1270" anchor="ctr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dirty="0"/>
              <a:t>O</a:t>
            </a:r>
            <a:r>
              <a:rPr lang="pt-PT" sz="1800" kern="1200" dirty="0"/>
              <a:t>s absolutistas desencadearam outro golpe, a Abrilada,</a:t>
            </a:r>
            <a:br>
              <a:rPr lang="pt-PT" sz="1800" kern="1200" dirty="0"/>
            </a:br>
            <a:r>
              <a:rPr lang="pt-PT" sz="1800" kern="1200" dirty="0"/>
              <a:t>liderado por D. Miguel e apoiado pela sua mãe, D. Carlota Joaquina.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A Abrilada instaurou um clima de terror.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D. João VI teve de procurar refúgio num navio inglês.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pt-PT" sz="1800" kern="1200" dirty="0"/>
              <a:t>O rei retirou a D. Miguel o comando das tropas e impôs-lhe</a:t>
            </a:r>
            <a:br>
              <a:rPr lang="pt-PT" sz="1800" kern="1200" dirty="0"/>
            </a:br>
            <a:r>
              <a:rPr lang="pt-PT" sz="1800" kern="1200" dirty="0"/>
              <a:t>o exílio em Viena.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 RESISTÊNCIA E CONTRARREVOLUÇÃO ABSOLUTISTA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400000">
            <a:off x="765785" y="2521828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765785" y="4360128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55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512" y="2892133"/>
            <a:ext cx="8754937" cy="1184939"/>
            <a:chOff x="179512" y="2748117"/>
            <a:chExt cx="8754937" cy="1184939"/>
          </a:xfrm>
        </p:grpSpPr>
        <p:sp>
          <p:nvSpPr>
            <p:cNvPr id="18" name="Forma livre 2"/>
            <p:cNvSpPr/>
            <p:nvPr/>
          </p:nvSpPr>
          <p:spPr>
            <a:xfrm>
              <a:off x="179512" y="2748117"/>
              <a:ext cx="1656184" cy="118493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645251" rIns="7620" bIns="6452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1826</a:t>
              </a:r>
            </a:p>
          </p:txBody>
        </p:sp>
        <p:sp>
          <p:nvSpPr>
            <p:cNvPr id="19" name="Forma livre 4"/>
            <p:cNvSpPr/>
            <p:nvPr/>
          </p:nvSpPr>
          <p:spPr>
            <a:xfrm>
              <a:off x="1835696" y="2748181"/>
              <a:ext cx="7098753" cy="1184795"/>
            </a:xfrm>
            <a:custGeom>
              <a:avLst/>
              <a:gdLst>
                <a:gd name="connsiteX0" fmla="*/ 197470 w 1184795"/>
                <a:gd name="connsiteY0" fmla="*/ 0 h 7365697"/>
                <a:gd name="connsiteX1" fmla="*/ 987325 w 1184795"/>
                <a:gd name="connsiteY1" fmla="*/ 0 h 7365697"/>
                <a:gd name="connsiteX2" fmla="*/ 1184795 w 1184795"/>
                <a:gd name="connsiteY2" fmla="*/ 197470 h 7365697"/>
                <a:gd name="connsiteX3" fmla="*/ 1184795 w 1184795"/>
                <a:gd name="connsiteY3" fmla="*/ 7365697 h 7365697"/>
                <a:gd name="connsiteX4" fmla="*/ 1184795 w 1184795"/>
                <a:gd name="connsiteY4" fmla="*/ 7365697 h 7365697"/>
                <a:gd name="connsiteX5" fmla="*/ 0 w 1184795"/>
                <a:gd name="connsiteY5" fmla="*/ 7365697 h 7365697"/>
                <a:gd name="connsiteX6" fmla="*/ 0 w 1184795"/>
                <a:gd name="connsiteY6" fmla="*/ 7365697 h 7365697"/>
                <a:gd name="connsiteX7" fmla="*/ 0 w 1184795"/>
                <a:gd name="connsiteY7" fmla="*/ 197470 h 7365697"/>
                <a:gd name="connsiteX8" fmla="*/ 197470 w 1184795"/>
                <a:gd name="connsiteY8" fmla="*/ 0 h 73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795" h="7365697">
                  <a:moveTo>
                    <a:pt x="1184795" y="1227642"/>
                  </a:moveTo>
                  <a:lnTo>
                    <a:pt x="1184795" y="6138055"/>
                  </a:lnTo>
                  <a:cubicBezTo>
                    <a:pt x="1184795" y="6816065"/>
                    <a:pt x="1170574" y="7365697"/>
                    <a:pt x="1153031" y="7365697"/>
                  </a:cubicBezTo>
                  <a:lnTo>
                    <a:pt x="0" y="7365697"/>
                  </a:lnTo>
                  <a:lnTo>
                    <a:pt x="0" y="73656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53031" y="0"/>
                  </a:lnTo>
                  <a:cubicBezTo>
                    <a:pt x="1170574" y="0"/>
                    <a:pt x="1184795" y="549632"/>
                    <a:pt x="1184795" y="1227642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9266" rIns="69266" bIns="69268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Pedro, Imperador do Brasil, independente desde 1822,</a:t>
              </a:r>
              <a:br>
                <a:rPr lang="pt-PT" dirty="0"/>
              </a:br>
              <a:r>
                <a:rPr lang="pt-PT" dirty="0"/>
                <a:t>não podia ser, simultaneamente, rei de Portugal.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Pedro, num esforço de conciliação política, outorgou, a 29 de abril</a:t>
              </a:r>
              <a:br>
                <a:rPr lang="pt-PT" dirty="0"/>
              </a:br>
              <a:r>
                <a:rPr lang="pt-PT" dirty="0"/>
                <a:t>de 1826, uma nova lei constitucional, a Carta Constitucional.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9512" y="1595989"/>
            <a:ext cx="8754937" cy="1184939"/>
            <a:chOff x="179512" y="1379901"/>
            <a:chExt cx="8754937" cy="1184939"/>
          </a:xfrm>
        </p:grpSpPr>
        <p:sp>
          <p:nvSpPr>
            <p:cNvPr id="14" name="Forma livre 2"/>
            <p:cNvSpPr/>
            <p:nvPr/>
          </p:nvSpPr>
          <p:spPr>
            <a:xfrm>
              <a:off x="179512" y="1379901"/>
              <a:ext cx="1656184" cy="118493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645251" rIns="7620" bIns="6452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 março</a:t>
              </a:r>
              <a:b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1826</a:t>
              </a:r>
            </a:p>
          </p:txBody>
        </p:sp>
        <p:sp>
          <p:nvSpPr>
            <p:cNvPr id="15" name="Forma livre 4"/>
            <p:cNvSpPr/>
            <p:nvPr/>
          </p:nvSpPr>
          <p:spPr>
            <a:xfrm>
              <a:off x="1835696" y="1379965"/>
              <a:ext cx="7098753" cy="1184795"/>
            </a:xfrm>
            <a:custGeom>
              <a:avLst/>
              <a:gdLst>
                <a:gd name="connsiteX0" fmla="*/ 197470 w 1184795"/>
                <a:gd name="connsiteY0" fmla="*/ 0 h 7365697"/>
                <a:gd name="connsiteX1" fmla="*/ 987325 w 1184795"/>
                <a:gd name="connsiteY1" fmla="*/ 0 h 7365697"/>
                <a:gd name="connsiteX2" fmla="*/ 1184795 w 1184795"/>
                <a:gd name="connsiteY2" fmla="*/ 197470 h 7365697"/>
                <a:gd name="connsiteX3" fmla="*/ 1184795 w 1184795"/>
                <a:gd name="connsiteY3" fmla="*/ 7365697 h 7365697"/>
                <a:gd name="connsiteX4" fmla="*/ 1184795 w 1184795"/>
                <a:gd name="connsiteY4" fmla="*/ 7365697 h 7365697"/>
                <a:gd name="connsiteX5" fmla="*/ 0 w 1184795"/>
                <a:gd name="connsiteY5" fmla="*/ 7365697 h 7365697"/>
                <a:gd name="connsiteX6" fmla="*/ 0 w 1184795"/>
                <a:gd name="connsiteY6" fmla="*/ 7365697 h 7365697"/>
                <a:gd name="connsiteX7" fmla="*/ 0 w 1184795"/>
                <a:gd name="connsiteY7" fmla="*/ 197470 h 7365697"/>
                <a:gd name="connsiteX8" fmla="*/ 197470 w 1184795"/>
                <a:gd name="connsiteY8" fmla="*/ 0 h 73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795" h="7365697">
                  <a:moveTo>
                    <a:pt x="1184795" y="1227642"/>
                  </a:moveTo>
                  <a:lnTo>
                    <a:pt x="1184795" y="6138055"/>
                  </a:lnTo>
                  <a:cubicBezTo>
                    <a:pt x="1184795" y="6816065"/>
                    <a:pt x="1170574" y="7365697"/>
                    <a:pt x="1153031" y="7365697"/>
                  </a:cubicBezTo>
                  <a:lnTo>
                    <a:pt x="0" y="7365697"/>
                  </a:lnTo>
                  <a:lnTo>
                    <a:pt x="0" y="73656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53031" y="0"/>
                  </a:lnTo>
                  <a:cubicBezTo>
                    <a:pt x="1170574" y="0"/>
                    <a:pt x="1184795" y="549632"/>
                    <a:pt x="1184795" y="1227642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9266" rIns="69266" bIns="69268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Morreu D. João VI.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A Infanta D. Isabel Maria foi designada regente.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Reconheceu D. Pedro, ausente no Brasil, como rei de Portugal,</a:t>
              </a:r>
              <a:br>
                <a:rPr lang="pt-PT" dirty="0"/>
              </a:br>
              <a:r>
                <a:rPr lang="pt-PT" dirty="0"/>
                <a:t>com o título de D. Pedro IV.</a:t>
              </a:r>
            </a:p>
          </p:txBody>
        </p:sp>
      </p:grpSp>
      <p:sp>
        <p:nvSpPr>
          <p:cNvPr id="17" name="AutoShape 8"/>
          <p:cNvSpPr>
            <a:spLocks noChangeArrowheads="1"/>
          </p:cNvSpPr>
          <p:nvPr/>
        </p:nvSpPr>
        <p:spPr bwMode="auto">
          <a:xfrm rot="5400000">
            <a:off x="765785" y="2416945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79512" y="4197802"/>
            <a:ext cx="8754937" cy="1184939"/>
            <a:chOff x="179512" y="4116269"/>
            <a:chExt cx="8754937" cy="1184939"/>
          </a:xfrm>
        </p:grpSpPr>
        <p:sp>
          <p:nvSpPr>
            <p:cNvPr id="20" name="Forma livre 2"/>
            <p:cNvSpPr/>
            <p:nvPr/>
          </p:nvSpPr>
          <p:spPr>
            <a:xfrm>
              <a:off x="179512" y="4116269"/>
              <a:ext cx="1656184" cy="118493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645251" rIns="7620" bIns="6452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1826</a:t>
              </a:r>
            </a:p>
          </p:txBody>
        </p:sp>
        <p:sp>
          <p:nvSpPr>
            <p:cNvPr id="21" name="Forma livre 4"/>
            <p:cNvSpPr/>
            <p:nvPr/>
          </p:nvSpPr>
          <p:spPr>
            <a:xfrm>
              <a:off x="1835696" y="4116333"/>
              <a:ext cx="7098753" cy="1184795"/>
            </a:xfrm>
            <a:custGeom>
              <a:avLst/>
              <a:gdLst>
                <a:gd name="connsiteX0" fmla="*/ 197470 w 1184795"/>
                <a:gd name="connsiteY0" fmla="*/ 0 h 7365697"/>
                <a:gd name="connsiteX1" fmla="*/ 987325 w 1184795"/>
                <a:gd name="connsiteY1" fmla="*/ 0 h 7365697"/>
                <a:gd name="connsiteX2" fmla="*/ 1184795 w 1184795"/>
                <a:gd name="connsiteY2" fmla="*/ 197470 h 7365697"/>
                <a:gd name="connsiteX3" fmla="*/ 1184795 w 1184795"/>
                <a:gd name="connsiteY3" fmla="*/ 7365697 h 7365697"/>
                <a:gd name="connsiteX4" fmla="*/ 1184795 w 1184795"/>
                <a:gd name="connsiteY4" fmla="*/ 7365697 h 7365697"/>
                <a:gd name="connsiteX5" fmla="*/ 0 w 1184795"/>
                <a:gd name="connsiteY5" fmla="*/ 7365697 h 7365697"/>
                <a:gd name="connsiteX6" fmla="*/ 0 w 1184795"/>
                <a:gd name="connsiteY6" fmla="*/ 7365697 h 7365697"/>
                <a:gd name="connsiteX7" fmla="*/ 0 w 1184795"/>
                <a:gd name="connsiteY7" fmla="*/ 197470 h 7365697"/>
                <a:gd name="connsiteX8" fmla="*/ 197470 w 1184795"/>
                <a:gd name="connsiteY8" fmla="*/ 0 h 73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795" h="7365697">
                  <a:moveTo>
                    <a:pt x="1184795" y="1227642"/>
                  </a:moveTo>
                  <a:lnTo>
                    <a:pt x="1184795" y="6138055"/>
                  </a:lnTo>
                  <a:cubicBezTo>
                    <a:pt x="1184795" y="6816065"/>
                    <a:pt x="1170574" y="7365697"/>
                    <a:pt x="1153031" y="7365697"/>
                  </a:cubicBezTo>
                  <a:lnTo>
                    <a:pt x="0" y="7365697"/>
                  </a:lnTo>
                  <a:lnTo>
                    <a:pt x="0" y="73656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53031" y="0"/>
                  </a:lnTo>
                  <a:cubicBezTo>
                    <a:pt x="1170574" y="0"/>
                    <a:pt x="1184795" y="549632"/>
                    <a:pt x="1184795" y="1227642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9266" rIns="69266" bIns="69268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Pedro abdicou da coroa portuguesa a favor da sua filha,</a:t>
              </a:r>
              <a:br>
                <a:rPr lang="pt-PT" dirty="0"/>
              </a:br>
              <a:r>
                <a:rPr lang="pt-PT" dirty="0"/>
                <a:t>então com sete anos, D. Maria da Glória.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Maria devia casar com seu tio, D. Miguel, que tinha de jurar a</a:t>
              </a:r>
              <a:br>
                <a:rPr lang="pt-PT" dirty="0"/>
              </a:br>
              <a:r>
                <a:rPr lang="pt-PT" dirty="0"/>
                <a:t>Carta de 1826, outorgada por D. Pedro, assumindo o cargo de regente.</a:t>
              </a:r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 rot="5400000">
            <a:off x="765785" y="3722614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79512" y="5503471"/>
            <a:ext cx="8754937" cy="1184939"/>
            <a:chOff x="179512" y="5484421"/>
            <a:chExt cx="8754937" cy="1184939"/>
          </a:xfrm>
        </p:grpSpPr>
        <p:sp>
          <p:nvSpPr>
            <p:cNvPr id="23" name="Forma livre 2"/>
            <p:cNvSpPr/>
            <p:nvPr/>
          </p:nvSpPr>
          <p:spPr>
            <a:xfrm>
              <a:off x="179512" y="5484421"/>
              <a:ext cx="1656184" cy="118493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645251" rIns="7620" bIns="6452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1828</a:t>
              </a:r>
            </a:p>
          </p:txBody>
        </p:sp>
        <p:sp>
          <p:nvSpPr>
            <p:cNvPr id="24" name="Forma livre 4"/>
            <p:cNvSpPr/>
            <p:nvPr/>
          </p:nvSpPr>
          <p:spPr>
            <a:xfrm>
              <a:off x="1835696" y="5484485"/>
              <a:ext cx="7098753" cy="1184795"/>
            </a:xfrm>
            <a:custGeom>
              <a:avLst/>
              <a:gdLst>
                <a:gd name="connsiteX0" fmla="*/ 197470 w 1184795"/>
                <a:gd name="connsiteY0" fmla="*/ 0 h 7365697"/>
                <a:gd name="connsiteX1" fmla="*/ 987325 w 1184795"/>
                <a:gd name="connsiteY1" fmla="*/ 0 h 7365697"/>
                <a:gd name="connsiteX2" fmla="*/ 1184795 w 1184795"/>
                <a:gd name="connsiteY2" fmla="*/ 197470 h 7365697"/>
                <a:gd name="connsiteX3" fmla="*/ 1184795 w 1184795"/>
                <a:gd name="connsiteY3" fmla="*/ 7365697 h 7365697"/>
                <a:gd name="connsiteX4" fmla="*/ 1184795 w 1184795"/>
                <a:gd name="connsiteY4" fmla="*/ 7365697 h 7365697"/>
                <a:gd name="connsiteX5" fmla="*/ 0 w 1184795"/>
                <a:gd name="connsiteY5" fmla="*/ 7365697 h 7365697"/>
                <a:gd name="connsiteX6" fmla="*/ 0 w 1184795"/>
                <a:gd name="connsiteY6" fmla="*/ 7365697 h 7365697"/>
                <a:gd name="connsiteX7" fmla="*/ 0 w 1184795"/>
                <a:gd name="connsiteY7" fmla="*/ 197470 h 7365697"/>
                <a:gd name="connsiteX8" fmla="*/ 197470 w 1184795"/>
                <a:gd name="connsiteY8" fmla="*/ 0 h 736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4795" h="7365697">
                  <a:moveTo>
                    <a:pt x="1184795" y="1227642"/>
                  </a:moveTo>
                  <a:lnTo>
                    <a:pt x="1184795" y="6138055"/>
                  </a:lnTo>
                  <a:cubicBezTo>
                    <a:pt x="1184795" y="6816065"/>
                    <a:pt x="1170574" y="7365697"/>
                    <a:pt x="1153031" y="7365697"/>
                  </a:cubicBezTo>
                  <a:lnTo>
                    <a:pt x="0" y="7365697"/>
                  </a:lnTo>
                  <a:lnTo>
                    <a:pt x="0" y="736569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53031" y="0"/>
                  </a:lnTo>
                  <a:cubicBezTo>
                    <a:pt x="1170574" y="0"/>
                    <a:pt x="1184795" y="549632"/>
                    <a:pt x="1184795" y="1227642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9266" rIns="69266" bIns="69268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Miguel regressou a Portugal no ano de 1828, mas não respeitou</a:t>
              </a:r>
              <a:br>
                <a:rPr lang="pt-PT" dirty="0"/>
              </a:br>
              <a:r>
                <a:rPr lang="pt-PT" dirty="0"/>
                <a:t>os compromissos e, em março, procedeu à dissolução das Cortes.</a:t>
              </a:r>
            </a:p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/>
                <a:t>D. Miguel, em maio de 1828, convocou as Cortes à maneira antiga</a:t>
              </a:r>
              <a:br>
                <a:rPr lang="pt-PT" dirty="0"/>
              </a:br>
              <a:r>
                <a:rPr lang="pt-PT" dirty="0"/>
                <a:t>e foi aclamado rei absoluto.</a:t>
              </a:r>
            </a:p>
          </p:txBody>
        </p:sp>
      </p:grpSp>
      <p:sp>
        <p:nvSpPr>
          <p:cNvPr id="25" name="AutoShape 8"/>
          <p:cNvSpPr>
            <a:spLocks noChangeArrowheads="1"/>
          </p:cNvSpPr>
          <p:nvPr/>
        </p:nvSpPr>
        <p:spPr bwMode="auto">
          <a:xfrm rot="5400000">
            <a:off x="765785" y="5028283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 RESISTÊNCIA E CONTRARREVOLUÇÃO ABSOLUTISTA</a:t>
            </a:r>
          </a:p>
        </p:txBody>
      </p:sp>
    </p:spTree>
    <p:extLst>
      <p:ext uri="{BB962C8B-B14F-4D97-AF65-F5344CB8AC3E}">
        <p14:creationId xmlns:p14="http://schemas.microsoft.com/office/powerpoint/2010/main" val="28734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"/>
          <p:cNvSpPr/>
          <p:nvPr/>
        </p:nvSpPr>
        <p:spPr>
          <a:xfrm>
            <a:off x="229752" y="4321671"/>
            <a:ext cx="3436222" cy="15771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1832-1834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Civil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Liberais contra Absolutistas</a:t>
            </a:r>
          </a:p>
        </p:txBody>
      </p:sp>
      <p:sp>
        <p:nvSpPr>
          <p:cNvPr id="28" name="Forma livre 2"/>
          <p:cNvSpPr/>
          <p:nvPr/>
        </p:nvSpPr>
        <p:spPr>
          <a:xfrm>
            <a:off x="3903664" y="4321671"/>
            <a:ext cx="4968552" cy="15771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1828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Regresso de D. Miguel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Restaurou as Cortes à maneira Absoluta</a:t>
            </a: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 rot="10800000">
            <a:off x="3519241" y="4653136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3708400" y="2942993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PT" altLang="pt-PT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4932363" y="3590693"/>
            <a:ext cx="410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PT" altLang="pt-PT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4716463" y="5535381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484784"/>
            <a:ext cx="8712968" cy="813218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282" tIns="100282" rIns="100282" bIns="10028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sz="1900" b="1" kern="1200" dirty="0"/>
              <a:t>O clero e a nobreza, prejudicados com a abolição dos privilégios, eram apoiados por</a:t>
            </a:r>
            <a:br>
              <a:rPr lang="pt-PT" altLang="pt-PT" sz="1900" b="1" kern="1200" dirty="0"/>
            </a:br>
            <a:r>
              <a:rPr lang="pt-PT" altLang="pt-PT" sz="1900" b="1" kern="1200" dirty="0"/>
              <a:t>D. Carlota Joaquina e pelo infante D. Miguel, claros defensores do absolutismo.</a:t>
            </a:r>
            <a:endParaRPr lang="pt-PT" sz="1900" b="1" kern="1200" dirty="0"/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 RESISTÊNCIA E CONTRARREVOLUÇÃO ABSOLUTISTA</a:t>
            </a:r>
          </a:p>
        </p:txBody>
      </p:sp>
      <p:sp>
        <p:nvSpPr>
          <p:cNvPr id="18" name="Forma livre 2"/>
          <p:cNvSpPr/>
          <p:nvPr/>
        </p:nvSpPr>
        <p:spPr>
          <a:xfrm>
            <a:off x="203895" y="2584501"/>
            <a:ext cx="2788150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1823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Golpe da Vila-Francada</a:t>
            </a:r>
          </a:p>
        </p:txBody>
      </p:sp>
      <p:sp>
        <p:nvSpPr>
          <p:cNvPr id="20" name="Forma livre 2"/>
          <p:cNvSpPr/>
          <p:nvPr/>
        </p:nvSpPr>
        <p:spPr>
          <a:xfrm>
            <a:off x="3203848" y="2584501"/>
            <a:ext cx="2601813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1824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Abrilada 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Exílio de D. Miguel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2882740" y="2852936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1" name="Forma livre 2"/>
          <p:cNvSpPr/>
          <p:nvPr/>
        </p:nvSpPr>
        <p:spPr>
          <a:xfrm>
            <a:off x="6084168" y="2584501"/>
            <a:ext cx="2788150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645251" rIns="7620" bIns="64525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1826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Pedro apresenta a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Constitucional</a:t>
            </a: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5719627" y="2852936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 rot="5400000">
            <a:off x="7207364" y="3736439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8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http://www.daumier-register.org/img/DR0061_17.jpg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11573" r="9017" b="13231"/>
          <a:stretch/>
        </p:blipFill>
        <p:spPr bwMode="auto">
          <a:xfrm>
            <a:off x="-252536" y="476672"/>
            <a:ext cx="9289032" cy="6295603"/>
          </a:xfrm>
          <a:prstGeom prst="roundRect">
            <a:avLst>
              <a:gd name="adj" fmla="val 327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311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3708400" y="2565400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pt-PT" altLang="pt-PT" sz="1800">
              <a:solidFill>
                <a:srgbClr val="000000"/>
              </a:solidFill>
            </a:endParaRPr>
          </a:p>
        </p:txBody>
      </p:sp>
      <p:pic>
        <p:nvPicPr>
          <p:cNvPr id="10" name="Picture 2" descr="7B912E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2" y="3269262"/>
            <a:ext cx="2736318" cy="336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Marcador de Posição de Conteúdo 5" descr="Ficheiro:DpedroI-brasil-full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3251076"/>
            <a:ext cx="267365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O 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GUERRA CIVIL</a:t>
            </a:r>
          </a:p>
        </p:txBody>
      </p:sp>
      <p:sp>
        <p:nvSpPr>
          <p:cNvPr id="12" name="Forma livre 2"/>
          <p:cNvSpPr/>
          <p:nvPr/>
        </p:nvSpPr>
        <p:spPr>
          <a:xfrm>
            <a:off x="203894" y="1628800"/>
            <a:ext cx="4152082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144000" rIns="7620" bIns="645251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de </a:t>
            </a:r>
            <a:r>
              <a:rPr lang="pt-PT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Agosto</a:t>
            </a: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1829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Combate na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Vila da Praia da Vitória</a:t>
            </a:r>
          </a:p>
        </p:txBody>
      </p:sp>
      <p:sp>
        <p:nvSpPr>
          <p:cNvPr id="14" name="Forma livre 2"/>
          <p:cNvSpPr/>
          <p:nvPr/>
        </p:nvSpPr>
        <p:spPr>
          <a:xfrm>
            <a:off x="4572000" y="1628800"/>
            <a:ext cx="4320480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144000" rIns="7620" bIns="645251" numCol="1" spcCol="1270" anchor="t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1832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D. Pedro chegou aos Açores, depois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ter abdicado do trono do Brasil, passando a liderar a causa liberal.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188409" y="1916832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7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vre 2"/>
          <p:cNvSpPr/>
          <p:nvPr/>
        </p:nvSpPr>
        <p:spPr>
          <a:xfrm>
            <a:off x="4528567" y="1747142"/>
            <a:ext cx="2016224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Desembarque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Mindelo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6" y="3415063"/>
            <a:ext cx="4034652" cy="2822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upload.wikimedia.org/wikipedia/commons/7/79/Landing_of_liberal_forces_in_Opor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03326"/>
            <a:ext cx="4352745" cy="282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O 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GUERRA CIVIL</a:t>
            </a:r>
          </a:p>
        </p:txBody>
      </p:sp>
      <p:sp>
        <p:nvSpPr>
          <p:cNvPr id="13" name="Forma livre 2"/>
          <p:cNvSpPr/>
          <p:nvPr/>
        </p:nvSpPr>
        <p:spPr>
          <a:xfrm>
            <a:off x="194369" y="1747142"/>
            <a:ext cx="4152082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0" rIns="762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Organização da expedição de uma esquadra de cerca de 7500 homens.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tropas liberais partem</a:t>
            </a:r>
            <a:b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direção ao reino. 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4178884" y="2035174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" name="Forma livre 2"/>
          <p:cNvSpPr/>
          <p:nvPr/>
        </p:nvSpPr>
        <p:spPr>
          <a:xfrm>
            <a:off x="6732240" y="1747142"/>
            <a:ext cx="2160240" cy="1433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Cerco do Porto pelas tropas absolutistas.</a:t>
            </a: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6411132" y="2035174"/>
            <a:ext cx="527607" cy="901791"/>
          </a:xfrm>
          <a:prstGeom prst="chevron">
            <a:avLst>
              <a:gd name="adj" fmla="val 25188"/>
            </a:avLst>
          </a:prstGeom>
          <a:solidFill>
            <a:srgbClr val="C0000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1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254091" y="1600919"/>
            <a:ext cx="496598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Os liberais tomaram Lisboa.</a:t>
            </a:r>
            <a:endParaRPr lang="pt-PT" sz="900" b="1" dirty="0"/>
          </a:p>
          <a:p>
            <a:pPr lvl="0"/>
            <a:endParaRPr lang="pt-PT" sz="900" b="1" dirty="0"/>
          </a:p>
          <a:p>
            <a:pPr lvl="0"/>
            <a:r>
              <a:rPr lang="pt-PT" sz="2000" b="1" dirty="0"/>
              <a:t>O cerco do Porto foi levantado.</a:t>
            </a:r>
          </a:p>
          <a:p>
            <a:pPr lvl="0"/>
            <a:r>
              <a:rPr lang="pt-PT" sz="2000" b="1" dirty="0"/>
              <a:t>As tropas miguelistas rumaram para o Sul, em direção a Lisboa.</a:t>
            </a:r>
            <a:endParaRPr lang="pt-PT" sz="900" b="1" dirty="0">
              <a:solidFill>
                <a:prstClr val="black"/>
              </a:solidFill>
            </a:endParaRPr>
          </a:p>
          <a:p>
            <a:pPr lvl="0"/>
            <a:endParaRPr lang="pt-PT" sz="900" b="1" dirty="0">
              <a:solidFill>
                <a:prstClr val="black"/>
              </a:solidFill>
            </a:endParaRPr>
          </a:p>
          <a:p>
            <a:pPr lvl="0"/>
            <a:r>
              <a:rPr lang="pt-PT" sz="2000" b="1" dirty="0"/>
              <a:t>Foram derrotadas na batalha de Almoster (fevereiro de 1834) e na batalha de Asseiceira (maio de 1834).</a:t>
            </a:r>
            <a:endParaRPr lang="pt-PT" sz="900" b="1" dirty="0">
              <a:solidFill>
                <a:prstClr val="black"/>
              </a:solidFill>
            </a:endParaRPr>
          </a:p>
          <a:p>
            <a:pPr lvl="0"/>
            <a:endParaRPr lang="pt-PT" sz="900" b="1" dirty="0">
              <a:solidFill>
                <a:prstClr val="black"/>
              </a:solidFill>
            </a:endParaRPr>
          </a:p>
          <a:p>
            <a:pPr lvl="0"/>
            <a:r>
              <a:rPr lang="pt-PT" sz="2000" b="1" dirty="0"/>
              <a:t>Chegava ao fim a guerra civil em Portugal.</a:t>
            </a:r>
            <a:endParaRPr lang="pt-PT" sz="900" b="1" dirty="0">
              <a:solidFill>
                <a:prstClr val="black"/>
              </a:solidFill>
            </a:endParaRPr>
          </a:p>
          <a:p>
            <a:pPr lvl="0"/>
            <a:endParaRPr lang="pt-PT" sz="900" b="1" dirty="0">
              <a:solidFill>
                <a:prstClr val="black"/>
              </a:solidFill>
            </a:endParaRPr>
          </a:p>
          <a:p>
            <a:pPr lvl="0"/>
            <a:r>
              <a:rPr lang="pt-PT" sz="2000" b="1" dirty="0"/>
              <a:t>A 26 de maio de 1834 foi assinada</a:t>
            </a:r>
            <a:br>
              <a:rPr lang="pt-PT" sz="2000" b="1" dirty="0"/>
            </a:br>
            <a:r>
              <a:rPr lang="pt-PT" sz="2000" b="1" dirty="0"/>
              <a:t>a Convenção de Évora-Monte.</a:t>
            </a:r>
            <a:endParaRPr lang="pt-PT" sz="900" b="1" dirty="0">
              <a:solidFill>
                <a:prstClr val="black"/>
              </a:solidFill>
            </a:endParaRPr>
          </a:p>
          <a:p>
            <a:pPr lvl="0"/>
            <a:endParaRPr lang="pt-PT" sz="900" b="1" dirty="0">
              <a:solidFill>
                <a:prstClr val="black"/>
              </a:solidFill>
            </a:endParaRPr>
          </a:p>
          <a:p>
            <a:pPr lvl="0"/>
            <a:r>
              <a:rPr lang="pt-PT" sz="2000" b="1" dirty="0"/>
              <a:t>D. Miguel foi obrigado ao exílio. </a:t>
            </a:r>
            <a:endParaRPr lang="pt-PT" sz="900" b="1" dirty="0">
              <a:solidFill>
                <a:prstClr val="black"/>
              </a:solidFill>
            </a:endParaRPr>
          </a:p>
          <a:p>
            <a:pPr lvl="0"/>
            <a:endParaRPr lang="pt-PT" sz="900" b="1" dirty="0">
              <a:solidFill>
                <a:prstClr val="black"/>
              </a:solidFill>
            </a:endParaRPr>
          </a:p>
          <a:p>
            <a:r>
              <a:rPr lang="pt-PT" sz="2000" b="1" dirty="0"/>
              <a:t>Triunfava então o liberalismo que se instaurava definitivamente em Portugal.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20072" y="1705485"/>
            <a:ext cx="3600400" cy="4675843"/>
            <a:chOff x="5220072" y="1705485"/>
            <a:chExt cx="3600400" cy="467584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1705485"/>
              <a:ext cx="3600400" cy="4675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CaixaDeTexto 10"/>
            <p:cNvSpPr txBox="1"/>
            <p:nvPr/>
          </p:nvSpPr>
          <p:spPr>
            <a:xfrm>
              <a:off x="7596336" y="1734949"/>
              <a:ext cx="1181477" cy="369332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PT" b="1" dirty="0"/>
                <a:t>D. Maria II</a:t>
              </a:r>
            </a:p>
          </p:txBody>
        </p:sp>
      </p:grp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79512" y="548680"/>
            <a:ext cx="8712968" cy="914097"/>
          </a:xfrm>
          <a:prstGeom prst="rect">
            <a:avLst/>
          </a:prstGeom>
          <a:ln w="38100" cap="flat" cmpd="sng" algn="ctr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altLang="pt-PT" sz="2400" b="1" dirty="0"/>
              <a:t>O LIBERALISMO EM PORTUGAL</a:t>
            </a:r>
            <a:br>
              <a:rPr lang="pt-PT" altLang="pt-PT" sz="2400" b="1" dirty="0"/>
            </a:br>
            <a:r>
              <a:rPr lang="pt-PT" altLang="pt-PT" sz="2400" b="1" dirty="0"/>
              <a:t>GUERRA CIVIL</a:t>
            </a:r>
          </a:p>
        </p:txBody>
      </p:sp>
    </p:spTree>
    <p:extLst>
      <p:ext uri="{BB962C8B-B14F-4D97-AF65-F5344CB8AC3E}">
        <p14:creationId xmlns:p14="http://schemas.microsoft.com/office/powerpoint/2010/main" val="12279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4" y="476671"/>
            <a:ext cx="9180512" cy="65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18059" y="6396335"/>
            <a:ext cx="252980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200" b="1" dirty="0">
                <a:latin typeface="Arial Narrow" panose="020B0606020202030204" pitchFamily="34" charset="0"/>
              </a:rPr>
              <a:t>Na gravura: </a:t>
            </a:r>
          </a:p>
          <a:p>
            <a:r>
              <a:rPr lang="pt-PT" sz="1200" b="1" dirty="0">
                <a:latin typeface="Arial Narrow" panose="020B0606020202030204" pitchFamily="34" charset="0"/>
              </a:rPr>
              <a:t>A partida da família real para o Brasil</a:t>
            </a:r>
          </a:p>
        </p:txBody>
      </p:sp>
    </p:spTree>
    <p:extLst>
      <p:ext uri="{BB962C8B-B14F-4D97-AF65-F5344CB8AC3E}">
        <p14:creationId xmlns:p14="http://schemas.microsoft.com/office/powerpoint/2010/main" val="16852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partida da família real e da corte para o Bras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6" t="50000" r="-297"/>
          <a:stretch/>
        </p:blipFill>
        <p:spPr bwMode="auto">
          <a:xfrm>
            <a:off x="0" y="2132856"/>
            <a:ext cx="9079420" cy="46533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60848"/>
            <a:ext cx="9036496" cy="47525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3448334" y="917104"/>
            <a:ext cx="198467" cy="2224299"/>
            <a:chOff x="3418247" y="917104"/>
            <a:chExt cx="198467" cy="2224299"/>
          </a:xfrm>
        </p:grpSpPr>
        <p:sp>
          <p:nvSpPr>
            <p:cNvPr id="22" name="Forma livre 5"/>
            <p:cNvSpPr/>
            <p:nvPr/>
          </p:nvSpPr>
          <p:spPr>
            <a:xfrm>
              <a:off x="3418247" y="1421160"/>
              <a:ext cx="196842" cy="8660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66096"/>
                  </a:lnTo>
                  <a:lnTo>
                    <a:pt x="196842" y="866096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3" name="Forma livre 7"/>
            <p:cNvSpPr/>
            <p:nvPr/>
          </p:nvSpPr>
          <p:spPr>
            <a:xfrm>
              <a:off x="3419872" y="917104"/>
              <a:ext cx="196842" cy="2224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224299"/>
                  </a:lnTo>
                  <a:lnTo>
                    <a:pt x="196842" y="2224299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6" name="Forma livre 5"/>
          <p:cNvSpPr/>
          <p:nvPr/>
        </p:nvSpPr>
        <p:spPr>
          <a:xfrm>
            <a:off x="357156" y="1268760"/>
            <a:ext cx="196842" cy="86609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66096"/>
                </a:lnTo>
                <a:lnTo>
                  <a:pt x="196842" y="86609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7" name="Forma livre 6"/>
          <p:cNvSpPr/>
          <p:nvPr/>
        </p:nvSpPr>
        <p:spPr>
          <a:xfrm>
            <a:off x="547447" y="1696304"/>
            <a:ext cx="2512105" cy="901668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Sociedade desigual</a:t>
            </a:r>
          </a:p>
          <a:p>
            <a:pPr algn="ctr">
              <a:spcBef>
                <a:spcPct val="0"/>
              </a:spcBef>
              <a:defRPr/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Descontentamento da burguesia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49256" y="764704"/>
            <a:ext cx="196842" cy="22242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24299"/>
                </a:lnTo>
                <a:lnTo>
                  <a:pt x="196842" y="2224299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9" name="Forma livre 8"/>
          <p:cNvSpPr/>
          <p:nvPr/>
        </p:nvSpPr>
        <p:spPr>
          <a:xfrm>
            <a:off x="546098" y="2711222"/>
            <a:ext cx="2513734" cy="55556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Atraso económico do país</a:t>
            </a:r>
            <a:endParaRPr lang="pt-PT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3182221" y="576081"/>
            <a:ext cx="2613915" cy="980711"/>
          </a:xfrm>
          <a:prstGeom prst="rect">
            <a:avLst/>
          </a:prstGeom>
          <a:solidFill>
            <a:srgbClr val="9933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76" tIns="63546" rIns="74976" bIns="63546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Bloqueio Continental</a:t>
            </a:r>
            <a:r>
              <a:rPr lang="pt-PT" altLang="pt-PT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br>
              <a:rPr lang="pt-PT" altLang="pt-PT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pt-PT" altLang="pt-PT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recusa de Portugal em aderir</a:t>
            </a:r>
          </a:p>
          <a:p>
            <a:pPr algn="ctr">
              <a:spcBef>
                <a:spcPts val="600"/>
              </a:spcBef>
              <a:defRPr/>
            </a:pPr>
            <a:r>
              <a:rPr lang="pt-PT" altLang="pt-PT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INVASÕES FRANCESAS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3593975" y="1696304"/>
            <a:ext cx="2346177" cy="101789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Destruição, pilhagens; abalo da economia; perda de património</a:t>
            </a:r>
          </a:p>
        </p:txBody>
      </p:sp>
      <p:sp>
        <p:nvSpPr>
          <p:cNvPr id="14" name="Forma livre 13"/>
          <p:cNvSpPr/>
          <p:nvPr/>
        </p:nvSpPr>
        <p:spPr>
          <a:xfrm>
            <a:off x="3593975" y="2852936"/>
            <a:ext cx="2327299" cy="67222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Retirada da família real e da corte para o Brasil</a:t>
            </a:r>
          </a:p>
        </p:txBody>
      </p:sp>
      <p:sp>
        <p:nvSpPr>
          <p:cNvPr id="18" name="Forma livre 17"/>
          <p:cNvSpPr/>
          <p:nvPr/>
        </p:nvSpPr>
        <p:spPr>
          <a:xfrm>
            <a:off x="6352398" y="1563994"/>
            <a:ext cx="196842" cy="73815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38158"/>
                </a:lnTo>
                <a:lnTo>
                  <a:pt x="196842" y="738158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9" name="Forma livre 18"/>
          <p:cNvSpPr/>
          <p:nvPr/>
        </p:nvSpPr>
        <p:spPr>
          <a:xfrm>
            <a:off x="6496414" y="1696304"/>
            <a:ext cx="2396066" cy="948778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Beresford: comanda as tropas e preside à Junta governativa de Portugal 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6352398" y="1274335"/>
            <a:ext cx="196842" cy="19684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68423"/>
                </a:lnTo>
                <a:lnTo>
                  <a:pt x="196842" y="1968423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21" name="Forma livre 20"/>
          <p:cNvSpPr/>
          <p:nvPr/>
        </p:nvSpPr>
        <p:spPr>
          <a:xfrm>
            <a:off x="6496414" y="2780928"/>
            <a:ext cx="2396066" cy="1104718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Ação repressiva e</a:t>
            </a:r>
            <a:b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abuso do poder.</a:t>
            </a:r>
            <a:endParaRPr lang="pt-PT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Comando de Beresford: era temido e odiado.</a:t>
            </a:r>
          </a:p>
        </p:txBody>
      </p:sp>
      <p:pic>
        <p:nvPicPr>
          <p:cNvPr id="49" name="Imagem 21" descr="Ficheiro:William Carr Beresf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072"/>
            <a:ext cx="1768445" cy="2592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rma livre 4"/>
          <p:cNvSpPr/>
          <p:nvPr/>
        </p:nvSpPr>
        <p:spPr>
          <a:xfrm>
            <a:off x="179232" y="579782"/>
            <a:ext cx="2592568" cy="98421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117" tIns="51687" rIns="63117" bIns="51687" numCol="1" spcCol="1270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PT" altLang="pt-P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Persistência do Antigo Regime (absolutismo)</a:t>
            </a:r>
          </a:p>
        </p:txBody>
      </p:sp>
      <p:sp>
        <p:nvSpPr>
          <p:cNvPr id="31" name="Forma livre 7"/>
          <p:cNvSpPr/>
          <p:nvPr/>
        </p:nvSpPr>
        <p:spPr>
          <a:xfrm>
            <a:off x="3449959" y="2166097"/>
            <a:ext cx="196842" cy="22242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24299"/>
                </a:lnTo>
                <a:lnTo>
                  <a:pt x="196842" y="2224299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16" name="Forma livre 15"/>
          <p:cNvSpPr/>
          <p:nvPr/>
        </p:nvSpPr>
        <p:spPr>
          <a:xfrm>
            <a:off x="3593975" y="3678265"/>
            <a:ext cx="2329443" cy="119089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11" tIns="59181" rIns="70611" bIns="59181" numCol="1" spcCol="127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pt-PT" altLang="pt-PT" sz="1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Abertura dos portos do Brasil e Tratado de Comércio com o Brasil (1810)</a:t>
            </a:r>
            <a:endParaRPr lang="pt-PT" sz="16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Forma livre 16"/>
          <p:cNvSpPr/>
          <p:nvPr/>
        </p:nvSpPr>
        <p:spPr>
          <a:xfrm>
            <a:off x="6208382" y="548680"/>
            <a:ext cx="2396066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977" tIns="66927" rIns="85977" bIns="66927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altLang="pt-PT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Domínio inglês</a:t>
            </a:r>
          </a:p>
        </p:txBody>
      </p:sp>
    </p:spTree>
    <p:extLst>
      <p:ext uri="{BB962C8B-B14F-4D97-AF65-F5344CB8AC3E}">
        <p14:creationId xmlns:p14="http://schemas.microsoft.com/office/powerpoint/2010/main" val="40044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icheiro:Gomes Freire de Andrad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998" r="4738" b="30882"/>
          <a:stretch/>
        </p:blipFill>
        <p:spPr bwMode="auto">
          <a:xfrm>
            <a:off x="6311887" y="3420289"/>
            <a:ext cx="2338837" cy="210683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63935" y="1240999"/>
            <a:ext cx="3600400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A ausência da família real desagradava aos portugueses.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935" y="2373660"/>
            <a:ext cx="3600400" cy="50388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711200">
              <a:spcBef>
                <a:spcPct val="0"/>
              </a:spcBef>
              <a:spcAft>
                <a:spcPct val="35000"/>
              </a:spcAft>
            </a:pPr>
            <a:r>
              <a:rPr lang="pt-PT" sz="1400" b="1" dirty="0">
                <a:solidFill>
                  <a:schemeClr val="bg1"/>
                </a:solidFill>
              </a:rPr>
              <a:t>CONDIÇÕES GERAIS DE DESCONTENTAMENTO DA BURGUESIA E DOS MILITARES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577826" y="3401239"/>
            <a:ext cx="5650359" cy="2122488"/>
          </a:xfr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600" dirty="0"/>
              <a:t>O general Gomes Freire de Andrade, defensor dos ideais liberais,</a:t>
            </a:r>
            <a:br>
              <a:rPr lang="pt-PT" sz="1600" dirty="0"/>
            </a:br>
            <a:r>
              <a:rPr lang="pt-PT" sz="1600" dirty="0"/>
              <a:t>empreendeu, em Lisboa, uma conspiração em 1817.</a:t>
            </a:r>
          </a:p>
          <a:p>
            <a:pPr marL="0" indent="0">
              <a:buNone/>
            </a:pPr>
            <a:endParaRPr lang="pt-PT" sz="1600" dirty="0"/>
          </a:p>
          <a:p>
            <a:pPr marL="0" indent="0">
              <a:buNone/>
            </a:pPr>
            <a:r>
              <a:rPr lang="pt-PT" sz="1600" dirty="0"/>
              <a:t>	Objetivos:</a:t>
            </a:r>
          </a:p>
          <a:p>
            <a:pPr marL="0" indent="0">
              <a:buNone/>
            </a:pPr>
            <a:r>
              <a:rPr lang="pt-PT" sz="1600" dirty="0"/>
              <a:t>	- expulsar os ingleses do reino </a:t>
            </a:r>
          </a:p>
          <a:p>
            <a:pPr marL="0" indent="0">
              <a:buNone/>
            </a:pPr>
            <a:r>
              <a:rPr lang="pt-PT" sz="1600" dirty="0"/>
              <a:t>	- promover a independência nacional</a:t>
            </a:r>
          </a:p>
        </p:txBody>
      </p:sp>
      <p:sp>
        <p:nvSpPr>
          <p:cNvPr id="2" name="Rectângulo 1"/>
          <p:cNvSpPr/>
          <p:nvPr/>
        </p:nvSpPr>
        <p:spPr>
          <a:xfrm>
            <a:off x="563935" y="5508521"/>
            <a:ext cx="8112521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pt-PT" sz="1600" b="1" dirty="0">
                <a:solidFill>
                  <a:schemeClr val="bg1"/>
                </a:solidFill>
              </a:rPr>
              <a:t>Esta conspiração foi descoberta pelos ingleses.</a:t>
            </a:r>
          </a:p>
          <a:p>
            <a:pPr algn="just"/>
            <a:r>
              <a:rPr lang="pt-PT" sz="1600" b="1" dirty="0">
                <a:solidFill>
                  <a:schemeClr val="bg1"/>
                </a:solidFill>
              </a:rPr>
              <a:t>Gomes Freire de Andrade e outros oficiais foram condenados à morte. </a:t>
            </a:r>
          </a:p>
        </p:txBody>
      </p:sp>
      <p:sp>
        <p:nvSpPr>
          <p:cNvPr id="13" name="Marcador de Posição de Conteúdo 6"/>
          <p:cNvSpPr txBox="1">
            <a:spLocks/>
          </p:cNvSpPr>
          <p:nvPr/>
        </p:nvSpPr>
        <p:spPr>
          <a:xfrm>
            <a:off x="107504" y="580618"/>
            <a:ext cx="7460505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buNone/>
              <a:defRPr/>
            </a:pPr>
            <a:r>
              <a:rPr lang="pt-PT" altLang="pt-PT" sz="2000" b="1" dirty="0"/>
              <a:t>INFLUÊNCIA DA REVOLUÇÃO LIBERAL EM ESPANHA</a:t>
            </a:r>
            <a:endParaRPr lang="pt-PT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4452367" y="1240999"/>
            <a:ext cx="4176464" cy="1636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>
                <a:solidFill>
                  <a:schemeClr val="tx1"/>
                </a:solidFill>
              </a:rPr>
              <a:t>Os ideais liberais difundidos em Portugal, através da presença dos exércitos napoleónicos, ou veiculados pela imprensa e por panfletos,</a:t>
            </a:r>
            <a:br>
              <a:rPr lang="pt-PT" sz="2000" dirty="0">
                <a:solidFill>
                  <a:schemeClr val="tx1"/>
                </a:solidFill>
              </a:rPr>
            </a:br>
            <a:r>
              <a:rPr lang="pt-PT" sz="2000" b="1" dirty="0">
                <a:solidFill>
                  <a:schemeClr val="tx1"/>
                </a:solidFill>
              </a:rPr>
              <a:t>PAPEL DO SINÉDRIO</a:t>
            </a:r>
          </a:p>
        </p:txBody>
      </p:sp>
    </p:spTree>
    <p:extLst>
      <p:ext uri="{BB962C8B-B14F-4D97-AF65-F5344CB8AC3E}">
        <p14:creationId xmlns:p14="http://schemas.microsoft.com/office/powerpoint/2010/main" val="786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2117" r="3568" b="45052"/>
          <a:stretch/>
        </p:blipFill>
        <p:spPr bwMode="auto">
          <a:xfrm>
            <a:off x="-435561" y="1924050"/>
            <a:ext cx="9472057" cy="4861942"/>
          </a:xfrm>
          <a:prstGeom prst="roundRect">
            <a:avLst>
              <a:gd name="adj" fmla="val 37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1916832"/>
            <a:ext cx="9036496" cy="4752528"/>
          </a:xfrm>
          <a:prstGeom prst="rect">
            <a:avLst/>
          </a:prstGeom>
          <a:gradFill>
            <a:gsLst>
              <a:gs pos="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58824" y="274638"/>
            <a:ext cx="8229600" cy="777875"/>
          </a:xfrm>
        </p:spPr>
        <p:txBody>
          <a:bodyPr/>
          <a:lstStyle/>
          <a:p>
            <a:pPr algn="l"/>
            <a:r>
              <a:rPr lang="pt-PT" altLang="pt-PT" sz="2000" b="1" dirty="0"/>
              <a:t>A REVOLUÇÃO DE 1820: ANTECEDENTES E CONJUNTURA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95536" y="1059893"/>
            <a:ext cx="2139156" cy="7622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PT" altLang="pt-PT" b="1" dirty="0">
                <a:solidFill>
                  <a:schemeClr val="bg1"/>
                </a:solidFill>
                <a:latin typeface="+mj-lt"/>
              </a:rPr>
              <a:t>24 DE AGOSTO DE 1820: PORTO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063756" y="1062764"/>
            <a:ext cx="5684708" cy="7820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Pronunciamento militar: revolução em marcha com apoio da burguesia e dos militares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3059832" y="2063171"/>
            <a:ext cx="1800200" cy="766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pt-PT"/>
            </a:defPPr>
            <a:lvl1pPr fontAlgn="base">
              <a:spcBef>
                <a:spcPct val="5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PT" altLang="pt-PT" b="1" dirty="0"/>
              <a:t>OBJETIVOS </a:t>
            </a:r>
          </a:p>
          <a:p>
            <a:pPr algn="ctr">
              <a:spcBef>
                <a:spcPts val="0"/>
              </a:spcBef>
            </a:pPr>
            <a:r>
              <a:rPr lang="pt-PT" altLang="pt-PT" b="1" dirty="0"/>
              <a:t>DA REVOLUÇÃO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2627784" y="1259620"/>
            <a:ext cx="302921" cy="3726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95536" y="2068710"/>
            <a:ext cx="2139156" cy="7109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pt-PT" altLang="pt-PT" b="1" dirty="0">
                <a:solidFill>
                  <a:schemeClr val="bg1"/>
                </a:solidFill>
                <a:latin typeface="+mj-lt"/>
              </a:rPr>
              <a:t>“Manifesto aos portugueses”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64088" y="2058831"/>
            <a:ext cx="3384376" cy="33009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RECUSA DO DOMÍNIO INGLÊS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RESPEITO PELA MONARQUIA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EXIGIR O REGRESSO DO REI</a:t>
            </a:r>
            <a:br>
              <a:rPr lang="pt-PT" altLang="pt-PT" dirty="0">
                <a:solidFill>
                  <a:srgbClr val="000000"/>
                </a:solidFill>
                <a:latin typeface="+mj-lt"/>
              </a:rPr>
            </a:br>
            <a:r>
              <a:rPr lang="pt-PT" altLang="pt-PT" dirty="0">
                <a:solidFill>
                  <a:srgbClr val="000000"/>
                </a:solidFill>
                <a:latin typeface="+mj-lt"/>
              </a:rPr>
              <a:t>E DA FAMÍLIA REAL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DEFESA DA RELIGIÃO CRISTÃ E DO CATOLICISMO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CONVOCAR AS CORTES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PT" dirty="0">
                <a:solidFill>
                  <a:srgbClr val="000000"/>
                </a:solidFill>
                <a:latin typeface="+mj-lt"/>
              </a:rPr>
              <a:t>APROVAR UMA CONSTITUIÇÃO</a:t>
            </a:r>
          </a:p>
        </p:txBody>
      </p:sp>
      <p:sp>
        <p:nvSpPr>
          <p:cNvPr id="22" name="Seta para a direita 1"/>
          <p:cNvSpPr/>
          <p:nvPr/>
        </p:nvSpPr>
        <p:spPr>
          <a:xfrm>
            <a:off x="2627784" y="2242795"/>
            <a:ext cx="302921" cy="3726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6" name="Seta para a direita 1"/>
          <p:cNvSpPr/>
          <p:nvPr/>
        </p:nvSpPr>
        <p:spPr>
          <a:xfrm>
            <a:off x="4960584" y="2242795"/>
            <a:ext cx="302921" cy="3726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11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7880" r="2611"/>
          <a:stretch/>
        </p:blipFill>
        <p:spPr>
          <a:xfrm>
            <a:off x="-49993" y="476250"/>
            <a:ext cx="9193993" cy="6409134"/>
          </a:xfrm>
          <a:prstGeom prst="rect">
            <a:avLst/>
          </a:prstGeom>
          <a:ln w="57150">
            <a:noFill/>
          </a:ln>
        </p:spPr>
      </p:pic>
      <p:sp>
        <p:nvSpPr>
          <p:cNvPr id="20" name="Rectangle 19"/>
          <p:cNvSpPr/>
          <p:nvPr/>
        </p:nvSpPr>
        <p:spPr>
          <a:xfrm>
            <a:off x="0" y="476672"/>
            <a:ext cx="9036496" cy="8784976"/>
          </a:xfrm>
          <a:prstGeom prst="rect">
            <a:avLst/>
          </a:prstGeom>
          <a:gradFill>
            <a:gsLst>
              <a:gs pos="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23850" y="1484313"/>
            <a:ext cx="544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663575" y="2081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395288" y="1916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50825" y="1773238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76238" y="4889500"/>
            <a:ext cx="10271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07504" y="607959"/>
            <a:ext cx="2664295" cy="26361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pt-PT"/>
            </a:defPPr>
            <a:lvl1pPr algn="ctr" fontAlgn="base">
              <a:spcBef>
                <a:spcPct val="5000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PT" altLang="pt-PT" sz="2400" dirty="0"/>
              <a:t>24 DE AGOSTO</a:t>
            </a:r>
            <a:br>
              <a:rPr lang="pt-PT" altLang="pt-PT" sz="2400" dirty="0"/>
            </a:br>
            <a:r>
              <a:rPr lang="pt-PT" altLang="pt-PT" sz="2400" dirty="0"/>
              <a:t>DE 1820:</a:t>
            </a:r>
          </a:p>
          <a:p>
            <a:r>
              <a:rPr lang="pt-PT" dirty="0"/>
              <a:t>pronunciamento militar </a:t>
            </a:r>
          </a:p>
          <a:p>
            <a:r>
              <a:rPr lang="pt-PT" altLang="pt-PT" sz="2400" dirty="0"/>
              <a:t>PORTO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572000" y="4005263"/>
            <a:ext cx="424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pt-PT" altLang="pt-PT">
              <a:solidFill>
                <a:srgbClr val="000000"/>
              </a:solidFill>
            </a:endParaRPr>
          </a:p>
        </p:txBody>
      </p:sp>
      <p:sp>
        <p:nvSpPr>
          <p:cNvPr id="15" name="Seta para a direita 1"/>
          <p:cNvSpPr/>
          <p:nvPr/>
        </p:nvSpPr>
        <p:spPr>
          <a:xfrm>
            <a:off x="2987824" y="1412776"/>
            <a:ext cx="302921" cy="37265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3419872" y="629687"/>
            <a:ext cx="5544616" cy="14311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  <a:latin typeface="+mj-lt"/>
              </a:rPr>
              <a:t>Junta Provisional do Governo Supremo do Reino exigiu:</a:t>
            </a:r>
          </a:p>
          <a:p>
            <a:pPr marL="285750" indent="-200025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+mj-lt"/>
              </a:rPr>
              <a:t>uma nova governação do país</a:t>
            </a:r>
          </a:p>
          <a:p>
            <a:pPr marL="285750" indent="-200025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+mj-lt"/>
              </a:rPr>
              <a:t>a convocação de Cortes </a:t>
            </a:r>
          </a:p>
          <a:p>
            <a:pPr marL="285750" indent="-200025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00000"/>
                </a:solidFill>
                <a:latin typeface="+mj-lt"/>
              </a:rPr>
              <a:t>a elaboração de uma Constituição.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423796" y="2160071"/>
            <a:ext cx="554069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</a:rPr>
              <a:t>Um segundo levantamento militar, a 15 de setembro de 1820, em Lisboa, conduziu à destituição dos governadores e à constituição de um Governo Interino. </a:t>
            </a:r>
          </a:p>
        </p:txBody>
      </p:sp>
    </p:spTree>
    <p:extLst>
      <p:ext uri="{BB962C8B-B14F-4D97-AF65-F5344CB8AC3E}">
        <p14:creationId xmlns:p14="http://schemas.microsoft.com/office/powerpoint/2010/main" val="9119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7880" r="2611"/>
          <a:stretch/>
        </p:blipFill>
        <p:spPr>
          <a:xfrm>
            <a:off x="-49993" y="476250"/>
            <a:ext cx="9193993" cy="6409134"/>
          </a:xfrm>
          <a:prstGeom prst="rect">
            <a:avLst/>
          </a:prstGeom>
          <a:ln w="57150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0" y="476672"/>
            <a:ext cx="9036496" cy="8784976"/>
          </a:xfrm>
          <a:prstGeom prst="rect">
            <a:avLst/>
          </a:prstGeom>
          <a:gradFill>
            <a:gsLst>
              <a:gs pos="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oup 1"/>
          <p:cNvGrpSpPr/>
          <p:nvPr/>
        </p:nvGrpSpPr>
        <p:grpSpPr>
          <a:xfrm>
            <a:off x="107504" y="700381"/>
            <a:ext cx="8424935" cy="5248899"/>
            <a:chOff x="107504" y="193720"/>
            <a:chExt cx="8424935" cy="5248899"/>
          </a:xfrm>
        </p:grpSpPr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376238" y="4889500"/>
              <a:ext cx="10271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PT" altLang="pt-PT">
                <a:solidFill>
                  <a:srgbClr val="000000"/>
                </a:solidFill>
              </a:endParaRPr>
            </a:p>
          </p:txBody>
        </p:sp>
        <p:sp>
          <p:nvSpPr>
            <p:cNvPr id="4" name="Rectângulo 3"/>
            <p:cNvSpPr/>
            <p:nvPr/>
          </p:nvSpPr>
          <p:spPr>
            <a:xfrm>
              <a:off x="3995936" y="4437112"/>
              <a:ext cx="3828054" cy="1005507"/>
            </a:xfrm>
            <a:prstGeom prst="rect">
              <a:avLst/>
            </a:prstGeom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pt-PT" sz="2400" b="1" dirty="0">
                  <a:solidFill>
                    <a:schemeClr val="tx1"/>
                  </a:solidFill>
                </a:rPr>
                <a:t>A revolução liberal de 1820 saía vitoriosa</a:t>
              </a:r>
            </a:p>
          </p:txBody>
        </p:sp>
        <p:sp>
          <p:nvSpPr>
            <p:cNvPr id="6" name="Rectângulo arredondado 5"/>
            <p:cNvSpPr/>
            <p:nvPr/>
          </p:nvSpPr>
          <p:spPr>
            <a:xfrm>
              <a:off x="3486006" y="193720"/>
              <a:ext cx="5046433" cy="9144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r>
                <a:rPr lang="pt-PT" dirty="0">
                  <a:solidFill>
                    <a:schemeClr val="tx1"/>
                  </a:solidFill>
                </a:rPr>
                <a:t>A 28 de setembro a Junta do Porto e o Governo Interino de Lisboa uniram-se</a:t>
              </a:r>
            </a:p>
          </p:txBody>
        </p:sp>
        <p:sp>
          <p:nvSpPr>
            <p:cNvPr id="7" name="Seta para baixo 6"/>
            <p:cNvSpPr/>
            <p:nvPr/>
          </p:nvSpPr>
          <p:spPr>
            <a:xfrm>
              <a:off x="5643315" y="1106127"/>
              <a:ext cx="571983" cy="273035"/>
            </a:xfrm>
            <a:prstGeom prst="downArrow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107504" y="193720"/>
              <a:ext cx="2664295" cy="263610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>
              <a:defPPr>
                <a:defRPr lang="pt-PT"/>
              </a:defPPr>
              <a:lvl1pPr algn="ctr" fontAlgn="base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+mj-lt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t-PT" altLang="pt-PT" sz="2400" dirty="0"/>
                <a:t>24 DE AGOSTO</a:t>
              </a:r>
              <a:br>
                <a:rPr lang="pt-PT" altLang="pt-PT" sz="2400" dirty="0"/>
              </a:br>
              <a:r>
                <a:rPr lang="pt-PT" altLang="pt-PT" sz="2400" dirty="0"/>
                <a:t>DE 1820:</a:t>
              </a:r>
            </a:p>
            <a:p>
              <a:r>
                <a:rPr lang="pt-PT" dirty="0"/>
                <a:t>pronunciamento militar </a:t>
              </a:r>
            </a:p>
            <a:p>
              <a:r>
                <a:rPr lang="pt-PT" altLang="pt-PT" sz="2400" dirty="0"/>
                <a:t>PORTO</a:t>
              </a:r>
            </a:p>
          </p:txBody>
        </p:sp>
        <p:sp>
          <p:nvSpPr>
            <p:cNvPr id="18" name="Seta para a direita 1"/>
            <p:cNvSpPr/>
            <p:nvPr/>
          </p:nvSpPr>
          <p:spPr>
            <a:xfrm>
              <a:off x="2987824" y="476672"/>
              <a:ext cx="302921" cy="37265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" name="Seta para a direita 1"/>
            <p:cNvSpPr/>
            <p:nvPr/>
          </p:nvSpPr>
          <p:spPr>
            <a:xfrm>
              <a:off x="2987824" y="1628800"/>
              <a:ext cx="302921" cy="372650"/>
            </a:xfrm>
            <a:prstGeom prst="chevr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" name="Rectângulo arredondado 2"/>
            <p:cNvSpPr/>
            <p:nvPr/>
          </p:nvSpPr>
          <p:spPr>
            <a:xfrm>
              <a:off x="3486006" y="1484114"/>
              <a:ext cx="5043700" cy="25209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rtlCol="0" anchor="ctr"/>
            <a:lstStyle/>
            <a:p>
              <a:r>
                <a:rPr lang="pt-PT" dirty="0">
                  <a:solidFill>
                    <a:schemeClr val="tx1"/>
                  </a:solidFill>
                </a:rPr>
                <a:t>Formaram a Junta Provisional do Governo Supremo do Reino: </a:t>
              </a:r>
            </a:p>
            <a:p>
              <a:endParaRPr lang="pt-PT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chemeClr val="tx1"/>
                  </a:solidFill>
                </a:rPr>
                <a:t>manteve a ordem;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chemeClr val="tx1"/>
                  </a:solidFill>
                </a:rPr>
                <a:t>orientou a política externa;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chemeClr val="tx1"/>
                  </a:solidFill>
                </a:rPr>
                <a:t>preparou as eleições para as Cortes Constituintes;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chemeClr val="tx1"/>
                  </a:solidFill>
                </a:rPr>
                <a:t>as eleições tiveram lugar em dezembro de 1820. </a:t>
              </a:r>
            </a:p>
            <a:p>
              <a:pPr marL="285750" indent="-285750" algn="ctr">
                <a:buFont typeface="Wingdings" panose="05000000000000000000" pitchFamily="2" charset="2"/>
                <a:buChar char="§"/>
              </a:pPr>
              <a:endParaRPr lang="pt-PT" dirty="0">
                <a:solidFill>
                  <a:schemeClr val="tx1"/>
                </a:solidFill>
              </a:endParaRPr>
            </a:p>
          </p:txBody>
        </p:sp>
        <p:sp>
          <p:nvSpPr>
            <p:cNvPr id="20" name="Seta para baixo 6"/>
            <p:cNvSpPr/>
            <p:nvPr/>
          </p:nvSpPr>
          <p:spPr>
            <a:xfrm>
              <a:off x="5656201" y="4005064"/>
              <a:ext cx="571983" cy="273035"/>
            </a:xfrm>
            <a:prstGeom prst="downArrow">
              <a:avLst/>
            </a:prstGeom>
            <a:solidFill>
              <a:srgbClr val="CC0000"/>
            </a:solidFill>
            <a:ln>
              <a:solidFill>
                <a:srgbClr val="CC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0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8" y="476672"/>
            <a:ext cx="91466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" t="7880" r="2611"/>
          <a:stretch/>
        </p:blipFill>
        <p:spPr>
          <a:xfrm>
            <a:off x="-49993" y="476250"/>
            <a:ext cx="9193993" cy="6409134"/>
          </a:xfrm>
          <a:prstGeom prst="rect">
            <a:avLst/>
          </a:prstGeom>
          <a:ln w="57150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476672"/>
            <a:ext cx="9036496" cy="5832648"/>
          </a:xfrm>
          <a:prstGeom prst="rect">
            <a:avLst/>
          </a:prstGeom>
          <a:gradFill>
            <a:gsLst>
              <a:gs pos="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662833" y="698078"/>
            <a:ext cx="5818909" cy="1650802"/>
          </a:xfr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pt-PT" altLang="pt-PT" sz="2800" b="1" dirty="0"/>
              <a:t>A Revolução de 1820 e as dificuldades de implantação da ordem liberal</a:t>
            </a:r>
            <a:br>
              <a:rPr lang="pt-PT" altLang="pt-PT" sz="2800" b="1" dirty="0"/>
            </a:br>
            <a:r>
              <a:rPr lang="pt-PT" altLang="pt-PT" sz="2800" b="1" dirty="0"/>
              <a:t>1820-1834</a:t>
            </a:r>
          </a:p>
        </p:txBody>
      </p:sp>
    </p:spTree>
    <p:extLst>
      <p:ext uri="{BB962C8B-B14F-4D97-AF65-F5344CB8AC3E}">
        <p14:creationId xmlns:p14="http://schemas.microsoft.com/office/powerpoint/2010/main" val="31637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1341</Words>
  <Application>Microsoft Office PowerPoint</Application>
  <PresentationFormat>Apresentação no Ecrã (4:3)</PresentationFormat>
  <Paragraphs>181</Paragraphs>
  <Slides>20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 REVOLUÇÃO DE 1820: ANTECEDENTES E CONJUNTURA</vt:lpstr>
      <vt:lpstr>Apresentação do PowerPoint</vt:lpstr>
      <vt:lpstr>Apresentação do PowerPoint</vt:lpstr>
      <vt:lpstr>Apresentação do PowerPoint</vt:lpstr>
      <vt:lpstr>Apresentação do PowerPoint</vt:lpstr>
      <vt:lpstr>A REVOLUÇÃO DE 1820: AS CORTES CONSTITUINTES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implantação do liberalismo em Portugal</dc:title>
  <dc:creator>professor</dc:creator>
  <cp:lastModifiedBy>Guilherme Domingos G. P. Tanissa</cp:lastModifiedBy>
  <cp:revision>69</cp:revision>
  <dcterms:created xsi:type="dcterms:W3CDTF">2014-05-30T09:04:05Z</dcterms:created>
  <dcterms:modified xsi:type="dcterms:W3CDTF">2026-03-05T15:44:16Z</dcterms:modified>
</cp:coreProperties>
</file>