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2" r:id="rId2"/>
    <p:sldId id="256" r:id="rId3"/>
    <p:sldId id="260" r:id="rId4"/>
    <p:sldId id="277" r:id="rId5"/>
    <p:sldId id="288" r:id="rId6"/>
    <p:sldId id="261" r:id="rId7"/>
    <p:sldId id="263" r:id="rId8"/>
    <p:sldId id="265" r:id="rId9"/>
    <p:sldId id="267" r:id="rId10"/>
    <p:sldId id="286" r:id="rId11"/>
    <p:sldId id="278" r:id="rId12"/>
    <p:sldId id="264" r:id="rId13"/>
    <p:sldId id="279" r:id="rId14"/>
    <p:sldId id="280" r:id="rId15"/>
    <p:sldId id="281" r:id="rId16"/>
    <p:sldId id="270" r:id="rId17"/>
    <p:sldId id="283" r:id="rId18"/>
    <p:sldId id="284" r:id="rId19"/>
    <p:sldId id="290" r:id="rId20"/>
    <p:sldId id="289" r:id="rId21"/>
    <p:sldId id="28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élia Maria Pinto do Couto" initials="CMPd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CC99"/>
    <a:srgbClr val="FFA347"/>
    <a:srgbClr val="FF9900"/>
    <a:srgbClr val="CC0000"/>
    <a:srgbClr val="FF9933"/>
    <a:srgbClr val="FFCC66"/>
    <a:srgbClr val="FFE4C9"/>
    <a:srgbClr val="00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5FA4D5-AC8A-4A7A-ABAE-4BCF6E18408C}" v="1" dt="2022-02-08T10:52:49.0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Destaqu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Destaqu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édio 3 - Destaqu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Destaqu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Destaqu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4" autoAdjust="0"/>
    <p:restoredTop sz="93232" autoAdjust="0"/>
  </p:normalViewPr>
  <p:slideViewPr>
    <p:cSldViewPr>
      <p:cViewPr varScale="1">
        <p:scale>
          <a:sx n="65" d="100"/>
          <a:sy n="65" d="100"/>
        </p:scale>
        <p:origin x="16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F2431-8C0D-44AE-9AD3-7984DED7588C}" type="datetimeFigureOut">
              <a:rPr lang="pt-PT" smtClean="0"/>
              <a:pPr/>
              <a:t>30/09/2025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7FE78-6E12-4C16-B162-DB68B17B4F4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674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E953-4485-4487-9A86-5C2AD8F891DF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3825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5076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7058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4253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1833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1232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584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358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8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246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8323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9710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9337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3232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874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i="1" dirty="0">
              <a:solidFill>
                <a:srgbClr val="FF00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FE78-6E12-4C16-B162-DB68B17B4F46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308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2E9DFC-562E-EE43-AF83-E12DA28F36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661"/>
            <a:ext cx="9143995" cy="6854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E25B0E-6004-D045-81CA-430765BBDC9E}"/>
              </a:ext>
            </a:extLst>
          </p:cNvPr>
          <p:cNvSpPr txBox="1"/>
          <p:nvPr/>
        </p:nvSpPr>
        <p:spPr>
          <a:xfrm>
            <a:off x="476327" y="3106976"/>
            <a:ext cx="8047635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5000"/>
              </a:lnSpc>
            </a:pPr>
            <a:r>
              <a:rPr lang="en-GB" sz="5000" b="1" dirty="0">
                <a:solidFill>
                  <a:schemeClr val="bg1"/>
                </a:solidFill>
                <a:cs typeface="Arial" panose="020B0604020202020204" pitchFamily="34" charset="0"/>
              </a:rPr>
              <a:t>A </a:t>
            </a:r>
            <a:r>
              <a:rPr lang="en-GB" sz="5000" b="1" dirty="0" err="1">
                <a:solidFill>
                  <a:schemeClr val="bg1"/>
                </a:solidFill>
                <a:cs typeface="Arial" panose="020B0604020202020204" pitchFamily="34" charset="0"/>
              </a:rPr>
              <a:t>Sociedade</a:t>
            </a:r>
            <a:r>
              <a:rPr lang="en-GB" sz="5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lvl="0" algn="ctr">
              <a:lnSpc>
                <a:spcPts val="5000"/>
              </a:lnSpc>
            </a:pPr>
            <a:r>
              <a:rPr lang="en-GB" sz="5000" b="1" dirty="0" err="1">
                <a:solidFill>
                  <a:schemeClr val="bg1"/>
                </a:solidFill>
                <a:cs typeface="Arial" panose="020B0604020202020204" pitchFamily="34" charset="0"/>
              </a:rPr>
              <a:t>Oitocentista</a:t>
            </a:r>
            <a:endParaRPr lang="en-GB" sz="5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6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5562600" y="1558007"/>
            <a:ext cx="2590800" cy="3675221"/>
            <a:chOff x="1464600" y="990600"/>
            <a:chExt cx="2445387" cy="3675221"/>
          </a:xfrm>
        </p:grpSpPr>
        <p:pic>
          <p:nvPicPr>
            <p:cNvPr id="16" name="Imagem 15" descr="foto de Andrew Carnegie, 190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6313" y="990600"/>
              <a:ext cx="2443674" cy="34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CaixaDeTexto 16"/>
            <p:cNvSpPr txBox="1"/>
            <p:nvPr/>
          </p:nvSpPr>
          <p:spPr>
            <a:xfrm>
              <a:off x="1464600" y="4419600"/>
              <a:ext cx="244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b="1" dirty="0"/>
                <a:t>Andrew Carnegie</a:t>
              </a:r>
              <a:r>
                <a:rPr lang="pt-PT" sz="1000" dirty="0"/>
                <a:t>, industrial americano, 1905.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821400" y="1531694"/>
            <a:ext cx="4284000" cy="3726106"/>
            <a:chOff x="4343395" y="381000"/>
            <a:chExt cx="4284000" cy="3726106"/>
          </a:xfrm>
        </p:grpSpPr>
        <p:pic>
          <p:nvPicPr>
            <p:cNvPr id="26" name="Imagem 25" descr="A Bolsa de Algodão de Nova Orleães, de E. Degas_187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3398" y="381000"/>
              <a:ext cx="4283043" cy="34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CaixaDeTexto 26"/>
            <p:cNvSpPr txBox="1"/>
            <p:nvPr/>
          </p:nvSpPr>
          <p:spPr>
            <a:xfrm>
              <a:off x="4343395" y="3853190"/>
              <a:ext cx="428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b="1" dirty="0"/>
                <a:t>Edgar </a:t>
              </a:r>
              <a:r>
                <a:rPr lang="pt-PT" sz="1000" b="1" dirty="0" err="1"/>
                <a:t>Degas</a:t>
              </a:r>
              <a:r>
                <a:rPr lang="pt-PT" sz="1000" dirty="0"/>
                <a:t>, </a:t>
              </a:r>
              <a:r>
                <a:rPr lang="pt-PT" sz="1000" i="1" dirty="0"/>
                <a:t>A Bolsa de Algodão de Nova Orleães</a:t>
              </a:r>
              <a:r>
                <a:rPr lang="pt-PT" sz="1000" dirty="0"/>
                <a:t> (pormenor), 1873.</a:t>
              </a:r>
            </a:p>
          </p:txBody>
        </p:sp>
      </p:grpSp>
      <p:pic>
        <p:nvPicPr>
          <p:cNvPr id="10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59"/>
            <a:ext cx="9144000" cy="662940"/>
          </a:xfrm>
          <a:prstGeom prst="rect">
            <a:avLst/>
          </a:prstGeom>
        </p:spPr>
      </p:pic>
      <p:sp>
        <p:nvSpPr>
          <p:cNvPr id="11" name="Título 5"/>
          <p:cNvSpPr txBox="1">
            <a:spLocks/>
          </p:cNvSpPr>
          <p:nvPr/>
        </p:nvSpPr>
        <p:spPr>
          <a:xfrm>
            <a:off x="392854" y="842222"/>
            <a:ext cx="8355609" cy="5400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200" b="1" dirty="0">
                <a:solidFill>
                  <a:srgbClr val="0092D2"/>
                </a:solidFill>
                <a:latin typeface="+mn-lt"/>
              </a:rPr>
              <a:t>A alta burguesia – consciência de classe (1)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81000" y="5406847"/>
            <a:ext cx="8077200" cy="495841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Aos poucos, porém, a alta burguesia cria uma consciência de classe, de pertença a uma classe social específica, detentora de valores inerentes à sua classe.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81000" y="5902688"/>
            <a:ext cx="8077200" cy="513346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 alta burguesia atribui a sua grande riqueza ao trabalho, iniciativa e esforço pessoais. </a:t>
            </a:r>
            <a:r>
              <a:rPr lang="pt-PT" sz="1200" b="1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Self-</a:t>
            </a:r>
            <a:r>
              <a:rPr lang="pt-PT" sz="1200" b="1" i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made</a:t>
            </a:r>
            <a:r>
              <a:rPr lang="pt-PT" sz="1200" b="1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PT" sz="1200" b="1" i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men</a:t>
            </a:r>
            <a:r>
              <a:rPr lang="pt-PT" sz="1200" b="1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como Andrew Carnegie, são o exemplo do êxito individual e da mobilidade social ascendente.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049454" y="1504890"/>
            <a:ext cx="4131000" cy="3555087"/>
            <a:chOff x="1295400" y="914400"/>
            <a:chExt cx="4131000" cy="3555087"/>
          </a:xfrm>
        </p:grpSpPr>
        <p:sp>
          <p:nvSpPr>
            <p:cNvPr id="19" name="CaixaDeTexto 18"/>
            <p:cNvSpPr txBox="1"/>
            <p:nvPr/>
          </p:nvSpPr>
          <p:spPr>
            <a:xfrm>
              <a:off x="1329600" y="4207877"/>
              <a:ext cx="4096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b="1" dirty="0"/>
                <a:t>W. </a:t>
              </a:r>
              <a:r>
                <a:rPr lang="pt-PT" sz="1000" b="1" dirty="0" err="1"/>
                <a:t>Dendy</a:t>
              </a:r>
              <a:r>
                <a:rPr lang="pt-PT" sz="1000" b="1" dirty="0"/>
                <a:t> </a:t>
              </a:r>
              <a:r>
                <a:rPr lang="pt-PT" sz="1000" b="1" dirty="0" err="1"/>
                <a:t>Sadler</a:t>
              </a:r>
              <a:r>
                <a:rPr lang="pt-PT" sz="1000" dirty="0"/>
                <a:t>, </a:t>
              </a:r>
              <a:r>
                <a:rPr lang="pt-PT" sz="1000" i="1" dirty="0"/>
                <a:t>Lar, doce lar </a:t>
              </a:r>
              <a:r>
                <a:rPr lang="pt-PT" sz="1000" dirty="0"/>
                <a:t>(pormenor), óleo sobre tela, c. 1900</a:t>
              </a:r>
              <a:r>
                <a:rPr lang="pt-PT" sz="1100" dirty="0"/>
                <a:t>.</a:t>
              </a:r>
            </a:p>
          </p:txBody>
        </p:sp>
        <p:pic>
          <p:nvPicPr>
            <p:cNvPr id="8" name="Imagem 7" descr="Walter-dendy+Sadler;Walter+Dendy+Sadler-Home+Sweet+Home.JPG"/>
            <p:cNvPicPr>
              <a:picLocks noChangeAspect="1"/>
            </p:cNvPicPr>
            <p:nvPr/>
          </p:nvPicPr>
          <p:blipFill>
            <a:blip r:embed="rId3" cstate="print">
              <a:lum contrast="10000"/>
            </a:blip>
            <a:stretch>
              <a:fillRect/>
            </a:stretch>
          </p:blipFill>
          <p:spPr>
            <a:xfrm>
              <a:off x="1295400" y="914400"/>
              <a:ext cx="4095511" cy="324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6" name="Grupo 15"/>
          <p:cNvGrpSpPr/>
          <p:nvPr/>
        </p:nvGrpSpPr>
        <p:grpSpPr>
          <a:xfrm>
            <a:off x="5545254" y="1504890"/>
            <a:ext cx="2455746" cy="3676710"/>
            <a:chOff x="5562600" y="1066800"/>
            <a:chExt cx="2455746" cy="3676710"/>
          </a:xfrm>
        </p:grpSpPr>
        <p:pic>
          <p:nvPicPr>
            <p:cNvPr id="11" name="Imagem 10" descr="Alfred Stevens_ Cena familiar (c.1880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2600" y="1066800"/>
              <a:ext cx="2455746" cy="324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CaixaDeTexto 14"/>
            <p:cNvSpPr txBox="1"/>
            <p:nvPr/>
          </p:nvSpPr>
          <p:spPr>
            <a:xfrm>
              <a:off x="5562600" y="4343400"/>
              <a:ext cx="245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b="1" dirty="0" err="1"/>
                <a:t>Alfred</a:t>
              </a:r>
              <a:r>
                <a:rPr lang="pt-PT" sz="1000" b="1" dirty="0"/>
                <a:t> </a:t>
              </a:r>
              <a:r>
                <a:rPr lang="pt-PT" sz="1000" b="1" dirty="0" err="1"/>
                <a:t>Stevens</a:t>
              </a:r>
              <a:r>
                <a:rPr lang="pt-PT" sz="1000" dirty="0"/>
                <a:t>, </a:t>
              </a:r>
              <a:r>
                <a:rPr lang="pt-PT" sz="1000" i="1" dirty="0"/>
                <a:t>Cena familiar</a:t>
              </a:r>
              <a:r>
                <a:rPr lang="pt-PT" sz="1000" dirty="0"/>
                <a:t>, </a:t>
              </a:r>
              <a:r>
                <a:rPr lang="pt-PT" sz="1000" dirty="0" err="1"/>
                <a:t>oléo</a:t>
              </a:r>
              <a:r>
                <a:rPr lang="pt-PT" sz="1000" dirty="0"/>
                <a:t> sobre tela, c. 1880.</a:t>
              </a:r>
            </a:p>
          </p:txBody>
        </p:sp>
      </p:grpSp>
      <p:pic>
        <p:nvPicPr>
          <p:cNvPr id="10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59"/>
            <a:ext cx="9144000" cy="662940"/>
          </a:xfrm>
          <a:prstGeom prst="rect">
            <a:avLst/>
          </a:prstGeom>
        </p:spPr>
      </p:pic>
      <p:sp>
        <p:nvSpPr>
          <p:cNvPr id="12" name="Título 5"/>
          <p:cNvSpPr txBox="1">
            <a:spLocks/>
          </p:cNvSpPr>
          <p:nvPr/>
        </p:nvSpPr>
        <p:spPr>
          <a:xfrm>
            <a:off x="392854" y="842222"/>
            <a:ext cx="8355609" cy="5400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200" b="1" dirty="0">
                <a:solidFill>
                  <a:srgbClr val="0092D2"/>
                </a:solidFill>
                <a:latin typeface="+mn-lt"/>
              </a:rPr>
              <a:t>A alta burguesia – consciência de classe (2)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81000" y="5465698"/>
            <a:ext cx="8305800" cy="495841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Entre as atitudes e valores específicos da alta burguesia destacam-se as ditas virtudes burguesas: enaltecimento do trabalho, da poupança , da moderação e da prudência.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81000" y="5961539"/>
            <a:ext cx="8305800" cy="495841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 família burguesa, moralmente conservadora, é responsável por fomentar aquelas virtudes nos seus filhos.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4241800" y="1575158"/>
            <a:ext cx="3683000" cy="2841488"/>
            <a:chOff x="4191000" y="864513"/>
            <a:chExt cx="4191000" cy="3353232"/>
          </a:xfrm>
        </p:grpSpPr>
        <p:sp>
          <p:nvSpPr>
            <p:cNvPr id="10" name="CaixaDeTexto 9"/>
            <p:cNvSpPr txBox="1"/>
            <p:nvPr/>
          </p:nvSpPr>
          <p:spPr>
            <a:xfrm>
              <a:off x="4191000" y="3962400"/>
              <a:ext cx="4165200" cy="25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dirty="0"/>
                <a:t>O  </a:t>
              </a:r>
              <a:r>
                <a:rPr lang="pt-PT" sz="1000" dirty="0" err="1"/>
                <a:t>Harrod’s</a:t>
              </a:r>
              <a:r>
                <a:rPr lang="pt-PT" sz="1000" dirty="0"/>
                <a:t>, um grande armazém londrino, fundado em 1834 (foto de 1910).</a:t>
              </a:r>
            </a:p>
          </p:txBody>
        </p:sp>
        <p:pic>
          <p:nvPicPr>
            <p:cNvPr id="9" name="Imagem 8" descr="Harrods_foto_c. 1910.jpg"/>
            <p:cNvPicPr>
              <a:picLocks noChangeAspect="1"/>
            </p:cNvPicPr>
            <p:nvPr/>
          </p:nvPicPr>
          <p:blipFill>
            <a:blip r:embed="rId3" cstate="print"/>
            <a:srcRect t="3758" r="2000" b="6054"/>
            <a:stretch>
              <a:fillRect/>
            </a:stretch>
          </p:blipFill>
          <p:spPr>
            <a:xfrm>
              <a:off x="4217000" y="864513"/>
              <a:ext cx="4165000" cy="306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59"/>
            <a:ext cx="9144000" cy="662940"/>
          </a:xfrm>
          <a:prstGeom prst="rect">
            <a:avLst/>
          </a:prstGeom>
        </p:spPr>
      </p:pic>
      <p:sp>
        <p:nvSpPr>
          <p:cNvPr id="14" name="Título 5"/>
          <p:cNvSpPr txBox="1">
            <a:spLocks/>
          </p:cNvSpPr>
          <p:nvPr/>
        </p:nvSpPr>
        <p:spPr>
          <a:xfrm>
            <a:off x="392854" y="842222"/>
            <a:ext cx="8355609" cy="5400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200" b="1" dirty="0">
                <a:solidFill>
                  <a:srgbClr val="0092D2"/>
                </a:solidFill>
                <a:latin typeface="+mn-lt"/>
              </a:rPr>
              <a:t>As classes médias – crescimento (1)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81000" y="4698384"/>
            <a:ext cx="8077202" cy="302840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As classes médias, grupo numeroso e heterogéneo, situam-se entre o proletariado e a alta burguesia.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301450" y="1411830"/>
            <a:ext cx="2051350" cy="3160170"/>
            <a:chOff x="834574" y="761571"/>
            <a:chExt cx="2334295" cy="3596054"/>
          </a:xfrm>
        </p:grpSpPr>
        <p:sp>
          <p:nvSpPr>
            <p:cNvPr id="2" name="TextBox 1"/>
            <p:cNvSpPr txBox="1"/>
            <p:nvPr/>
          </p:nvSpPr>
          <p:spPr>
            <a:xfrm>
              <a:off x="834574" y="3902328"/>
              <a:ext cx="2334295" cy="455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dirty="0"/>
                <a:t>Composição e evolução do terciário em França (1850-1896)</a:t>
              </a:r>
              <a:endParaRPr lang="pt-PT" sz="1400" dirty="0"/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761571"/>
              <a:ext cx="2074164" cy="3075208"/>
            </a:xfrm>
            <a:prstGeom prst="rect">
              <a:avLst/>
            </a:prstGeom>
          </p:spPr>
        </p:pic>
      </p:grpSp>
      <p:sp>
        <p:nvSpPr>
          <p:cNvPr id="17" name="CaixaDeTexto 16"/>
          <p:cNvSpPr txBox="1"/>
          <p:nvPr/>
        </p:nvSpPr>
        <p:spPr>
          <a:xfrm>
            <a:off x="380999" y="4983719"/>
            <a:ext cx="8077202" cy="934358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As classes médias comportam os pequenos empresários da indústria, os detentores de rendimentos e pequenos proprietários; os patrões grossistas ou retalhistas, os empregados de loja e vendedores;  os profissionais liberais; os funcionários públicos e privados e os empregados de escritório – os colarinhos-brancos.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80998" y="5900573"/>
            <a:ext cx="8077204" cy="302840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Maioritariamente de origem popular, as classes médias atestam a mobilidade social da nova sociedade.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80996" y="6203412"/>
            <a:ext cx="8077205" cy="513346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O incremento das classes médias deve-se à proliferação do </a:t>
            </a:r>
            <a:r>
              <a:rPr lang="pt-PT" sz="12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setor</a:t>
            </a: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terciário e dos serviços, resultante da necessidade de distribuir a riqueza produzida e da burocracia pública e privada.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098000" y="1478577"/>
            <a:ext cx="3397800" cy="3474423"/>
            <a:chOff x="1021800" y="914400"/>
            <a:chExt cx="3397800" cy="347442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1035537" y="914400"/>
              <a:ext cx="3384063" cy="306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CaixaDeTexto 9"/>
            <p:cNvSpPr txBox="1"/>
            <p:nvPr/>
          </p:nvSpPr>
          <p:spPr>
            <a:xfrm>
              <a:off x="1021800" y="3988713"/>
              <a:ext cx="338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dirty="0"/>
                <a:t>Empregados de escritório de uma companhia de seguros, em Portugal, em inícios do século XX.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876800" y="1478577"/>
            <a:ext cx="3287708" cy="3320534"/>
            <a:chOff x="4800600" y="1219200"/>
            <a:chExt cx="3287708" cy="3320534"/>
          </a:xfrm>
        </p:grpSpPr>
        <p:pic>
          <p:nvPicPr>
            <p:cNvPr id="11" name="Imagem 10" descr="Um professor oprimário e a sua classe em 1900, na França_ Lê-se_ O povo que tem as melhores escolas é o promeiro;se não o é hoje, sê-lo-á amanhã.jpg"/>
            <p:cNvPicPr>
              <a:picLocks noChangeAspect="1"/>
            </p:cNvPicPr>
            <p:nvPr/>
          </p:nvPicPr>
          <p:blipFill>
            <a:blip r:embed="rId4" cstate="print">
              <a:lum contrast="20000"/>
            </a:blip>
            <a:srcRect t="4980"/>
            <a:stretch>
              <a:fillRect/>
            </a:stretch>
          </p:blipFill>
          <p:spPr>
            <a:xfrm>
              <a:off x="4805300" y="1219200"/>
              <a:ext cx="3283008" cy="306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CaixaDeTexto 13"/>
            <p:cNvSpPr txBox="1"/>
            <p:nvPr/>
          </p:nvSpPr>
          <p:spPr>
            <a:xfrm>
              <a:off x="4800600" y="4293513"/>
              <a:ext cx="327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dirty="0"/>
                <a:t>Um professor primário e a sua classe em 1900, na França. </a:t>
              </a:r>
            </a:p>
          </p:txBody>
        </p:sp>
      </p:grpSp>
      <p:pic>
        <p:nvPicPr>
          <p:cNvPr id="13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59"/>
            <a:ext cx="9144000" cy="662940"/>
          </a:xfrm>
          <a:prstGeom prst="rect">
            <a:avLst/>
          </a:prstGeom>
        </p:spPr>
      </p:pic>
      <p:sp>
        <p:nvSpPr>
          <p:cNvPr id="16" name="Título 5"/>
          <p:cNvSpPr txBox="1">
            <a:spLocks/>
          </p:cNvSpPr>
          <p:nvPr/>
        </p:nvSpPr>
        <p:spPr>
          <a:xfrm>
            <a:off x="392854" y="842222"/>
            <a:ext cx="8355609" cy="5400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200" b="1" dirty="0">
                <a:solidFill>
                  <a:srgbClr val="0092D2"/>
                </a:solidFill>
                <a:latin typeface="+mn-lt"/>
              </a:rPr>
              <a:t>As classes médias – crescimento (2)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80999" y="5120141"/>
            <a:ext cx="7783509" cy="513346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Os empregados de escritório distinguem-se socialmente do proletariado pelo seu grau de instrução, o seu trajo e as suas maneiras.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81001" y="5615982"/>
            <a:ext cx="7783508" cy="513346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Os professores, a par dos advogados e dos médicos, são outra profissão em ascensão nos finais do século XIX, beneficiando da generalização do ensino primário, gratuito e obrigatório.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80999" y="6100753"/>
            <a:ext cx="7783510" cy="513346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 expansão do sufrágio universal, na viragem do século XIX, traz novas oportunidades às classes médias, reconhecendo o seu papel na vida política.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5762968" y="1532676"/>
            <a:ext cx="2002423" cy="3112035"/>
            <a:chOff x="5460600" y="990600"/>
            <a:chExt cx="2235600" cy="3474423"/>
          </a:xfrm>
        </p:grpSpPr>
        <p:pic>
          <p:nvPicPr>
            <p:cNvPr id="11" name="Imagem 10" descr="O balcão, de edouard manet_1868-69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2400" y="990600"/>
              <a:ext cx="2233800" cy="306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CaixaDeTexto 12"/>
            <p:cNvSpPr txBox="1"/>
            <p:nvPr/>
          </p:nvSpPr>
          <p:spPr>
            <a:xfrm>
              <a:off x="5460600" y="4064913"/>
              <a:ext cx="2235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b="1" dirty="0" err="1"/>
                <a:t>Édouard</a:t>
              </a:r>
              <a:r>
                <a:rPr lang="pt-PT" sz="1000" b="1" dirty="0"/>
                <a:t> </a:t>
              </a:r>
              <a:r>
                <a:rPr lang="pt-PT" sz="1000" b="1" dirty="0" err="1"/>
                <a:t>Manet</a:t>
              </a:r>
              <a:r>
                <a:rPr lang="pt-PT" sz="1000" dirty="0"/>
                <a:t>, </a:t>
              </a:r>
              <a:r>
                <a:rPr lang="pt-PT" sz="1000" i="1" dirty="0"/>
                <a:t>O balcão</a:t>
              </a:r>
              <a:r>
                <a:rPr lang="pt-PT" sz="1000" dirty="0"/>
                <a:t>, óleo sobre tela, 1868-69.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444814" y="1524000"/>
            <a:ext cx="3441382" cy="2996207"/>
            <a:chOff x="1187080" y="990600"/>
            <a:chExt cx="3842120" cy="3345106"/>
          </a:xfrm>
        </p:grpSpPr>
        <p:pic>
          <p:nvPicPr>
            <p:cNvPr id="10" name="Imagem 9" descr="A Família Bellelli, Edgar Degas_1858-60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7080" y="990600"/>
              <a:ext cx="3842120" cy="306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CaixaDeTexto 13"/>
            <p:cNvSpPr txBox="1"/>
            <p:nvPr/>
          </p:nvSpPr>
          <p:spPr>
            <a:xfrm>
              <a:off x="1219200" y="4081790"/>
              <a:ext cx="381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b="1" dirty="0"/>
                <a:t>Edgar </a:t>
              </a:r>
              <a:r>
                <a:rPr lang="pt-PT" sz="1000" b="1" dirty="0" err="1"/>
                <a:t>Degas</a:t>
              </a:r>
              <a:r>
                <a:rPr lang="pt-PT" sz="1000" dirty="0"/>
                <a:t>, </a:t>
              </a:r>
              <a:r>
                <a:rPr lang="pt-PT" sz="1000" i="1" dirty="0"/>
                <a:t>A família </a:t>
              </a:r>
              <a:r>
                <a:rPr lang="pt-PT" sz="1000" i="1" dirty="0" err="1"/>
                <a:t>Bellelli</a:t>
              </a:r>
              <a:r>
                <a:rPr lang="pt-PT" sz="1000" dirty="0"/>
                <a:t>, óleo sobre tela, 1858-1860.</a:t>
              </a:r>
            </a:p>
          </p:txBody>
        </p:sp>
      </p:grpSp>
      <p:pic>
        <p:nvPicPr>
          <p:cNvPr id="15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59"/>
            <a:ext cx="9144000" cy="662940"/>
          </a:xfrm>
          <a:prstGeom prst="rect">
            <a:avLst/>
          </a:prstGeom>
        </p:spPr>
      </p:pic>
      <p:sp>
        <p:nvSpPr>
          <p:cNvPr id="16" name="Título 5"/>
          <p:cNvSpPr txBox="1">
            <a:spLocks/>
          </p:cNvSpPr>
          <p:nvPr/>
        </p:nvSpPr>
        <p:spPr>
          <a:xfrm>
            <a:off x="392854" y="842222"/>
            <a:ext cx="8355609" cy="5400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200" b="1" dirty="0">
                <a:solidFill>
                  <a:srgbClr val="0092D2"/>
                </a:solidFill>
                <a:latin typeface="+mn-lt"/>
              </a:rPr>
              <a:t>As classes médias – conservadorismo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80999" y="4762930"/>
            <a:ext cx="7924800" cy="513346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 sociedade do século XIX divide-se essencialmente em dois grandes grupos sociais ou classes:       a burguesia e o proletariado.</a:t>
            </a:r>
          </a:p>
        </p:txBody>
      </p:sp>
      <p:pic>
        <p:nvPicPr>
          <p:cNvPr id="3" name="Loc1_Brown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25000" y="1398171"/>
            <a:ext cx="609600" cy="60960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380999" y="5258771"/>
            <a:ext cx="7924800" cy="513346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As classes médias regem-se pelo conservadorismo social, patente no respeito da ordem, das convenções e das hierarquias.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81000" y="5746171"/>
            <a:ext cx="7924799" cy="478272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pt-PT" sz="10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“</a:t>
            </a:r>
            <a:r>
              <a:rPr lang="pt-PT" sz="1000" b="1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 classe média é sempre uma firme defensora da igualdade, quando se trata de diminuir uma classe situada acima dela, mas é uma sua inimiga inveterada, quando se trata de elevar uma classe situada abaixo dela</a:t>
            </a:r>
            <a:r>
              <a:rPr lang="pt-PT" sz="10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.” – O. </a:t>
            </a:r>
            <a:r>
              <a:rPr lang="pt-PT" sz="10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Brownson</a:t>
            </a:r>
            <a:r>
              <a:rPr lang="pt-PT" sz="10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, 1849.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86926" y="6209759"/>
            <a:ext cx="7918873" cy="513346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E também pelo conservadorismo moral: promoção da decência e da respeitabilidade, valorização da família e das aparências, gosto pela poupança, trabalho e sentido de responsabilidade.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4724400" y="1575963"/>
            <a:ext cx="3699768" cy="3605637"/>
            <a:chOff x="5334000" y="1307158"/>
            <a:chExt cx="3380394" cy="3336578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200" y="1307158"/>
              <a:ext cx="3361194" cy="29364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CaixaDeTexto 5"/>
            <p:cNvSpPr txBox="1"/>
            <p:nvPr/>
          </p:nvSpPr>
          <p:spPr>
            <a:xfrm>
              <a:off x="5334000" y="4243626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b="1" dirty="0" err="1"/>
                <a:t>Léon</a:t>
              </a:r>
              <a:r>
                <a:rPr lang="pt-PT" sz="1000" b="1" dirty="0"/>
                <a:t> </a:t>
              </a:r>
              <a:r>
                <a:rPr lang="pt-PT" sz="1000" b="1" dirty="0" err="1"/>
                <a:t>Frédéric</a:t>
              </a:r>
              <a:r>
                <a:rPr lang="pt-PT" sz="1000" dirty="0"/>
                <a:t>, </a:t>
              </a:r>
              <a:r>
                <a:rPr lang="pt-PT" sz="1000" i="1" dirty="0"/>
                <a:t>As Idades do Operário</a:t>
              </a:r>
              <a:r>
                <a:rPr lang="pt-PT" sz="1000" dirty="0"/>
                <a:t> (painel central de um tríptico), 1897.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371600" y="1554777"/>
            <a:ext cx="2927229" cy="3626823"/>
            <a:chOff x="1752598" y="990600"/>
            <a:chExt cx="2927229" cy="3626823"/>
          </a:xfrm>
        </p:grpSpPr>
        <p:sp>
          <p:nvSpPr>
            <p:cNvPr id="9" name="CaixaDeTexto 8"/>
            <p:cNvSpPr txBox="1"/>
            <p:nvPr/>
          </p:nvSpPr>
          <p:spPr>
            <a:xfrm>
              <a:off x="1752600" y="4217313"/>
              <a:ext cx="291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000" b="1" dirty="0"/>
                <a:t>I.-F. </a:t>
              </a:r>
              <a:r>
                <a:rPr lang="fr-FR" sz="1000" b="1" dirty="0" err="1"/>
                <a:t>Bonhommé</a:t>
              </a:r>
              <a:r>
                <a:rPr lang="fr-FR" sz="1000" dirty="0"/>
                <a:t>, </a:t>
              </a:r>
              <a:r>
                <a:rPr lang="fr-FR" sz="1000" i="1" dirty="0" err="1"/>
                <a:t>Peneirar</a:t>
              </a:r>
              <a:r>
                <a:rPr lang="fr-FR" sz="1000" i="1" dirty="0"/>
                <a:t> </a:t>
              </a:r>
              <a:r>
                <a:rPr lang="pt-PT" sz="1000" i="1" dirty="0"/>
                <a:t>o metal na siderurgia </a:t>
              </a:r>
              <a:r>
                <a:rPr lang="pt-PT" sz="1000" dirty="0"/>
                <a:t>de </a:t>
              </a:r>
              <a:r>
                <a:rPr lang="pt-PT" sz="1000" dirty="0" err="1"/>
                <a:t>Creusot</a:t>
              </a:r>
              <a:r>
                <a:rPr lang="pt-PT" sz="1000" dirty="0"/>
                <a:t>, (pormenor), c. </a:t>
              </a:r>
              <a:r>
                <a:rPr lang="fr-FR" sz="1000" dirty="0"/>
                <a:t>1860.</a:t>
              </a:r>
              <a:endParaRPr lang="pt-PT" sz="1000" dirty="0"/>
            </a:p>
          </p:txBody>
        </p:sp>
        <p:pic>
          <p:nvPicPr>
            <p:cNvPr id="20" name="Imagem 19" descr="I-F Bonhommé.jpg"/>
            <p:cNvPicPr>
              <a:picLocks noChangeAspect="1"/>
            </p:cNvPicPr>
            <p:nvPr/>
          </p:nvPicPr>
          <p:blipFill>
            <a:blip r:embed="rId4" cstate="print"/>
            <a:srcRect r="635" b="-331"/>
            <a:stretch>
              <a:fillRect/>
            </a:stretch>
          </p:blipFill>
          <p:spPr>
            <a:xfrm>
              <a:off x="1752598" y="990600"/>
              <a:ext cx="2927229" cy="324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0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59"/>
            <a:ext cx="9144000" cy="662940"/>
          </a:xfrm>
          <a:prstGeom prst="rect">
            <a:avLst/>
          </a:prstGeom>
        </p:spPr>
      </p:pic>
      <p:sp>
        <p:nvSpPr>
          <p:cNvPr id="11" name="Título 5"/>
          <p:cNvSpPr txBox="1">
            <a:spLocks/>
          </p:cNvSpPr>
          <p:nvPr/>
        </p:nvSpPr>
        <p:spPr>
          <a:xfrm>
            <a:off x="392854" y="842222"/>
            <a:ext cx="8355609" cy="5400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200" b="1" dirty="0">
                <a:solidFill>
                  <a:srgbClr val="0092D2"/>
                </a:solidFill>
                <a:latin typeface="+mn-lt"/>
              </a:rPr>
              <a:t>A classe operária – condições de trabalho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81000" y="5330647"/>
            <a:ext cx="8305800" cy="495841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O proletário, ou operário, nascido na Revolução Industrial, possui apenas de seu o trabalho (manual), que vende ao empresário a troco de um salário.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81000" y="5824765"/>
            <a:ext cx="8305800" cy="495841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Os operários, nos inícios do século XIX, experimentam condições trabalho bastante precárias, uma vez que estão sujeitos à lei da oferta e procura, que regula o preço do trabalho.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84544" y="6320606"/>
            <a:ext cx="8305800" cy="285335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 exploração do trabalho infantil e feminino é outra das facetas da industrialização.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381000" y="1783377"/>
            <a:ext cx="4114800" cy="3155031"/>
            <a:chOff x="304800" y="934200"/>
            <a:chExt cx="4114800" cy="3155031"/>
          </a:xfrm>
        </p:grpSpPr>
        <p:sp>
          <p:nvSpPr>
            <p:cNvPr id="7" name="CaixaDeTexto 6"/>
            <p:cNvSpPr txBox="1"/>
            <p:nvPr/>
          </p:nvSpPr>
          <p:spPr>
            <a:xfrm>
              <a:off x="304800" y="3843010"/>
              <a:ext cx="4114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b="1" dirty="0"/>
                <a:t>J.-A.</a:t>
              </a:r>
              <a:r>
                <a:rPr lang="fr-FR" sz="1000" b="1" dirty="0"/>
                <a:t> Rixens</a:t>
              </a:r>
              <a:r>
                <a:rPr lang="fr-FR" sz="1000" dirty="0"/>
                <a:t>, </a:t>
              </a:r>
              <a:r>
                <a:rPr lang="fr-FR" sz="1000" i="1" dirty="0"/>
                <a:t>Os fundidores</a:t>
              </a:r>
              <a:r>
                <a:rPr lang="fr-FR" sz="1000" dirty="0"/>
                <a:t>, óleo sobre tela, 1887.</a:t>
              </a:r>
              <a:endParaRPr lang="pt-PT" sz="1000" dirty="0"/>
            </a:p>
          </p:txBody>
        </p:sp>
        <p:pic>
          <p:nvPicPr>
            <p:cNvPr id="10" name="Imagem 9" descr="Os fundidores, óleo, de Jean-Andre Rixens_18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934200"/>
              <a:ext cx="4087324" cy="288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9" name="Grupo 8"/>
          <p:cNvGrpSpPr/>
          <p:nvPr/>
        </p:nvGrpSpPr>
        <p:grpSpPr>
          <a:xfrm>
            <a:off x="4724400" y="1783377"/>
            <a:ext cx="4038600" cy="3322023"/>
            <a:chOff x="4492200" y="957774"/>
            <a:chExt cx="4038600" cy="3322023"/>
          </a:xfrm>
        </p:grpSpPr>
        <p:pic>
          <p:nvPicPr>
            <p:cNvPr id="18" name="Imagem 17" descr="Os pobres... Sir_Luke_Fildes.jpg"/>
            <p:cNvPicPr>
              <a:picLocks noChangeAspect="1"/>
            </p:cNvPicPr>
            <p:nvPr/>
          </p:nvPicPr>
          <p:blipFill>
            <a:blip r:embed="rId3" cstate="print"/>
            <a:srcRect t="-552" r="14069" b="1544"/>
            <a:stretch>
              <a:fillRect/>
            </a:stretch>
          </p:blipFill>
          <p:spPr>
            <a:xfrm>
              <a:off x="4495800" y="957774"/>
              <a:ext cx="4009402" cy="288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9" name="CaixaDeTexto 18"/>
            <p:cNvSpPr txBox="1"/>
            <p:nvPr/>
          </p:nvSpPr>
          <p:spPr>
            <a:xfrm>
              <a:off x="4492200" y="3879687"/>
              <a:ext cx="403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b="1" dirty="0"/>
                <a:t>Sir </a:t>
              </a:r>
              <a:r>
                <a:rPr lang="pt-PT" sz="1000" b="1" dirty="0" err="1"/>
                <a:t>Luke</a:t>
              </a:r>
              <a:r>
                <a:rPr lang="pt-PT" sz="1000" b="1" dirty="0"/>
                <a:t> </a:t>
              </a:r>
              <a:r>
                <a:rPr lang="pt-PT" sz="1000" b="1" dirty="0" err="1"/>
                <a:t>Fildes</a:t>
              </a:r>
              <a:r>
                <a:rPr lang="pt-PT" sz="1000" dirty="0"/>
                <a:t>, </a:t>
              </a:r>
              <a:r>
                <a:rPr lang="pt-PT" sz="1000" i="1" dirty="0"/>
                <a:t>Pobres fazem fila à porta de um albergue londrino</a:t>
              </a:r>
              <a:r>
                <a:rPr lang="pt-PT" sz="1000" dirty="0"/>
                <a:t>, óleo sobre tela, 1874.</a:t>
              </a:r>
            </a:p>
          </p:txBody>
        </p:sp>
      </p:grpSp>
      <p:pic>
        <p:nvPicPr>
          <p:cNvPr id="1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59"/>
            <a:ext cx="9144000" cy="662940"/>
          </a:xfrm>
          <a:prstGeom prst="rect">
            <a:avLst/>
          </a:prstGeom>
        </p:spPr>
      </p:pic>
      <p:sp>
        <p:nvSpPr>
          <p:cNvPr id="15" name="Título 5"/>
          <p:cNvSpPr txBox="1">
            <a:spLocks/>
          </p:cNvSpPr>
          <p:nvPr/>
        </p:nvSpPr>
        <p:spPr>
          <a:xfrm>
            <a:off x="392854" y="842222"/>
            <a:ext cx="8355609" cy="5400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200" b="1" dirty="0">
                <a:solidFill>
                  <a:srgbClr val="0092D2"/>
                </a:solidFill>
                <a:latin typeface="+mn-lt"/>
              </a:rPr>
              <a:t>A classe operária – condições de vida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81000" y="5390242"/>
            <a:ext cx="8356402" cy="934358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buSzPts val="1200"/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Além do trabalho exaustivo e quase desumano, os operários possuem condições de vida degradantes: vivem em habitações exíguas e insalubres, têm uma alimentação insuficiente e desequilibrada, estão sujeitos à propagação de doenças </a:t>
            </a:r>
            <a:r>
              <a:rPr lang="pt-PT" sz="12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infetocontagiosas</a:t>
            </a: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e muitos enveredam pelo submundo dos vícios (alcoolismo e prostituição), da delinquência e do crime.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143000" y="1439179"/>
            <a:ext cx="6868800" cy="3666221"/>
            <a:chOff x="1143000" y="1075800"/>
            <a:chExt cx="6868800" cy="3666221"/>
          </a:xfrm>
        </p:grpSpPr>
        <p:pic>
          <p:nvPicPr>
            <p:cNvPr id="5" name="Imagem 4" descr="O Quarto Estado, óleo de Giuseppe Pellizza da Volped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1075800"/>
              <a:ext cx="6866834" cy="34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CaixaDeTexto 5"/>
            <p:cNvSpPr txBox="1"/>
            <p:nvPr/>
          </p:nvSpPr>
          <p:spPr>
            <a:xfrm>
              <a:off x="1143000" y="4495800"/>
              <a:ext cx="6868800" cy="24622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it-IT" sz="1000" b="1" dirty="0"/>
                <a:t>Giuseppe P. da Volpedo</a:t>
              </a:r>
              <a:r>
                <a:rPr lang="it-IT" sz="1000" dirty="0"/>
                <a:t>, </a:t>
              </a:r>
              <a:r>
                <a:rPr lang="it-IT" sz="1000" i="1" dirty="0"/>
                <a:t>O Quarto Estado</a:t>
              </a:r>
              <a:r>
                <a:rPr lang="it-IT" sz="1000" dirty="0"/>
                <a:t>, óleo sobre tela, 1878-1901. </a:t>
              </a:r>
              <a:endParaRPr lang="pt-PT" sz="1000" dirty="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59"/>
            <a:ext cx="9144000" cy="662940"/>
          </a:xfrm>
          <a:prstGeom prst="rect">
            <a:avLst/>
          </a:prstGeom>
        </p:spPr>
      </p:pic>
      <p:sp>
        <p:nvSpPr>
          <p:cNvPr id="9" name="Título 5"/>
          <p:cNvSpPr txBox="1">
            <a:spLocks/>
          </p:cNvSpPr>
          <p:nvPr/>
        </p:nvSpPr>
        <p:spPr>
          <a:xfrm>
            <a:off x="392854" y="842222"/>
            <a:ext cx="8355609" cy="5400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200" b="1" dirty="0">
                <a:solidFill>
                  <a:srgbClr val="0092D2"/>
                </a:solidFill>
                <a:latin typeface="+mn-lt"/>
              </a:rPr>
              <a:t>A classe operária – movimento associativo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80999" y="5331391"/>
            <a:ext cx="8305801" cy="723853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Bem cedo, os trabalhadores reivindicam maior dignidade das suas condições de vida e de trabalho. Primeiro, através do </a:t>
            </a:r>
            <a:r>
              <a:rPr lang="pt-PT" sz="1200" b="1" i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luddismo</a:t>
            </a: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, depois, de forma organizada, criam associações (mutualidades ou sociedades fraternas) e sindicatos.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80998" y="6037738"/>
            <a:ext cx="8305801" cy="495841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O movimento operário traduz-se num conjunto de </a:t>
            </a:r>
            <a:r>
              <a:rPr lang="pt-PT" sz="12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ações</a:t>
            </a: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levadas a cabo pelos trabalhadores, empenhados não só na melhoria das condições económicas e sociais mas também na obtenção de direitos políticos.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>
          <a:xfrm>
            <a:off x="3505200" y="6476363"/>
            <a:ext cx="396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/>
              <a:t>G. B. – Grã-Bretanha, Fr. – França, A. – Alemanha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208903" y="2268379"/>
            <a:ext cx="2915295" cy="4454205"/>
            <a:chOff x="1118849" y="1706400"/>
            <a:chExt cx="2842413" cy="4342850"/>
          </a:xfrm>
        </p:grpSpPr>
        <p:sp>
          <p:nvSpPr>
            <p:cNvPr id="7" name="CaixaDeTexto 6"/>
            <p:cNvSpPr txBox="1"/>
            <p:nvPr/>
          </p:nvSpPr>
          <p:spPr>
            <a:xfrm>
              <a:off x="1120577" y="5803029"/>
              <a:ext cx="2362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dirty="0"/>
                <a:t>Cartão de um filiado numa </a:t>
              </a:r>
              <a:r>
                <a:rPr lang="pt-PT" sz="1000" i="1" dirty="0" err="1"/>
                <a:t>Trade-Union</a:t>
              </a:r>
              <a:r>
                <a:rPr lang="pt-PT" sz="1000" dirty="0"/>
                <a:t>.</a:t>
              </a:r>
            </a:p>
          </p:txBody>
        </p:sp>
        <p:pic>
          <p:nvPicPr>
            <p:cNvPr id="8" name="Imagem 7" descr="dockworkers bann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8849" y="1706400"/>
              <a:ext cx="2842413" cy="402911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59"/>
            <a:ext cx="9144000" cy="662940"/>
          </a:xfrm>
          <a:prstGeom prst="rect">
            <a:avLst/>
          </a:prstGeom>
        </p:spPr>
      </p:pic>
      <p:sp>
        <p:nvSpPr>
          <p:cNvPr id="14" name="Título 5"/>
          <p:cNvSpPr txBox="1">
            <a:spLocks/>
          </p:cNvSpPr>
          <p:nvPr/>
        </p:nvSpPr>
        <p:spPr>
          <a:xfrm>
            <a:off x="392854" y="842222"/>
            <a:ext cx="8355609" cy="5400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200" b="1" dirty="0">
                <a:solidFill>
                  <a:srgbClr val="0092D2"/>
                </a:solidFill>
                <a:latin typeface="+mn-lt"/>
              </a:rPr>
              <a:t>A classe operária – movimento sindical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19337" y="1447800"/>
            <a:ext cx="8596063" cy="513346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buSzPts val="1200"/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As </a:t>
            </a:r>
            <a:r>
              <a:rPr lang="pt-PT" sz="1200" b="1" i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Trade-Unions</a:t>
            </a: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britânicas, legalizadas em 1824, são o modelo de referência do movimento sindical na Europa,  contribuindo decisivamente para a regulamentação das condições de trabalho a partir de 1870-80.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408272"/>
              </p:ext>
            </p:extLst>
          </p:nvPr>
        </p:nvGraphicFramePr>
        <p:xfrm>
          <a:off x="3482485" y="2247615"/>
          <a:ext cx="5432915" cy="4209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7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742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Progresso da legislação social na Grã-Bretanha, França e Alemanha</a:t>
                      </a:r>
                    </a:p>
                  </a:txBody>
                  <a:tcPr marL="85782" marR="85782" marT="42892" marB="42892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75">
                <a:tc>
                  <a:txBody>
                    <a:bodyPr/>
                    <a:lstStyle/>
                    <a:p>
                      <a:pPr algn="l"/>
                      <a:r>
                        <a:rPr lang="pt-PT" sz="900" b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1819-33</a:t>
                      </a:r>
                      <a:endParaRPr lang="pt-PT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Regulamentação do trabalho infantil (G. B.)</a:t>
                      </a:r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900" b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1891</a:t>
                      </a:r>
                      <a:endParaRPr lang="pt-PT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Repouso semanal (A.)</a:t>
                      </a:r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159">
                <a:tc>
                  <a:txBody>
                    <a:bodyPr/>
                    <a:lstStyle/>
                    <a:p>
                      <a:pPr algn="l"/>
                      <a:r>
                        <a:rPr lang="pt-PT" sz="900" b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1824-25 </a:t>
                      </a:r>
                      <a:endParaRPr lang="pt-PT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9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Autorização das </a:t>
                      </a:r>
                      <a:r>
                        <a:rPr lang="pt-PT" sz="900" i="1" kern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trade-unions</a:t>
                      </a:r>
                      <a:r>
                        <a:rPr lang="pt-PT" sz="9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da greve (G. B.)</a:t>
                      </a:r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algn="just"/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900" b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1892</a:t>
                      </a:r>
                      <a:endParaRPr lang="pt-PT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9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Regulamentação do trabalho de crianças e mulheres (Fr.)</a:t>
                      </a:r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1841</a:t>
                      </a:r>
                      <a:endParaRPr lang="pt-PT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9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 </a:t>
                      </a:r>
                      <a:r>
                        <a:rPr lang="pt-PT" sz="900" kern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Guizot</a:t>
                      </a:r>
                      <a:r>
                        <a:rPr lang="pt-PT" sz="9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tentativa de regulamentação do trabalho infantil (Fr.)</a:t>
                      </a:r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algn="just"/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1897</a:t>
                      </a:r>
                      <a:endParaRPr lang="pt-PT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9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Indemnização dos acidentes de trabalho (G. B.)</a:t>
                      </a:r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1864</a:t>
                      </a:r>
                      <a:endParaRPr lang="pt-PT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9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Despenalização da greve (Fr.)</a:t>
                      </a:r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algn="just"/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1898</a:t>
                      </a:r>
                      <a:endParaRPr lang="pt-PT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9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Seguro contra acidentes de trabalho (Fr).</a:t>
                      </a:r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1868</a:t>
                      </a:r>
                      <a:endParaRPr lang="pt-PT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9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Reconhecimento dos sindicatos (A.)</a:t>
                      </a:r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algn="just"/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1900</a:t>
                      </a:r>
                      <a:endParaRPr lang="pt-PT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9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Limitação do dia de trabalho a 10 horas (Fr.)</a:t>
                      </a:r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1869</a:t>
                      </a:r>
                      <a:endParaRPr lang="pt-PT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9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Limitação do trabalho infantil (A.)</a:t>
                      </a:r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algn="just"/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1905</a:t>
                      </a:r>
                      <a:endParaRPr lang="pt-PT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9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 de trabalho de 8 horas nas minas (Fr.)</a:t>
                      </a:r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957">
                <a:tc>
                  <a:txBody>
                    <a:bodyPr/>
                    <a:lstStyle/>
                    <a:p>
                      <a:pPr algn="l"/>
                      <a:r>
                        <a:rPr lang="pt-PT" sz="900" b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1871</a:t>
                      </a:r>
                      <a:endParaRPr lang="pt-PT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9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Reconhecimento legal das</a:t>
                      </a:r>
                      <a:r>
                        <a:rPr lang="pt-PT" sz="900" i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900" i="1" kern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</a:t>
                      </a:r>
                      <a:r>
                        <a:rPr lang="pt-PT" sz="900" i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l"/>
                      <a:r>
                        <a:rPr lang="pt-PT" sz="900" i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t-PT" sz="900" i="1" kern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unions</a:t>
                      </a:r>
                      <a:r>
                        <a:rPr lang="pt-PT" sz="900" i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9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(G. B.)</a:t>
                      </a:r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algn="just"/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1906</a:t>
                      </a:r>
                      <a:endParaRPr lang="pt-PT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9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Indemnização das doenças profissionais (G. B.)</a:t>
                      </a:r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575">
                <a:tc>
                  <a:txBody>
                    <a:bodyPr/>
                    <a:lstStyle/>
                    <a:p>
                      <a:pPr algn="l"/>
                      <a:r>
                        <a:rPr lang="pt-PT" sz="900" b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1883-84-89</a:t>
                      </a:r>
                      <a:endParaRPr lang="pt-PT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9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Legislação sobre a doença, acidente e velhice (A.)</a:t>
                      </a:r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algn="just"/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1908</a:t>
                      </a:r>
                      <a:endParaRPr lang="pt-PT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9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Pensões de velhice aos 70 anos (G. B.)</a:t>
                      </a:r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1884 </a:t>
                      </a:r>
                      <a:endParaRPr lang="pt-PT" sz="900" b="1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Reconhecimento dos sindicatos (Fr.)</a:t>
                      </a:r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900" b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1910</a:t>
                      </a:r>
                      <a:endParaRPr lang="pt-PT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9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 sobre a reforma dos operários (Fr.)</a:t>
                      </a:r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575">
                <a:tc>
                  <a:txBody>
                    <a:bodyPr/>
                    <a:lstStyle/>
                    <a:p>
                      <a:pPr algn="l"/>
                      <a:r>
                        <a:rPr lang="pt-PT" sz="900" b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1890</a:t>
                      </a:r>
                      <a:endParaRPr lang="pt-PT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Semana-inglesa para todos os trabalhadores (G. B.)</a:t>
                      </a:r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2" marR="85782" marT="42892" marB="42892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900"/>
                    </a:p>
                  </a:txBody>
                  <a:tcPr marL="85782" marR="85782" marT="42892" marB="42892" anchor="ctr"/>
                </a:tc>
                <a:tc>
                  <a:txBody>
                    <a:bodyPr/>
                    <a:lstStyle/>
                    <a:p>
                      <a:endParaRPr lang="pt-PT" sz="900" dirty="0"/>
                    </a:p>
                  </a:txBody>
                  <a:tcPr marL="85782" marR="85782" marT="42892" marB="42892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5638800" y="1590120"/>
            <a:ext cx="2362200" cy="3478830"/>
            <a:chOff x="5334000" y="1600200"/>
            <a:chExt cx="3176394" cy="4788933"/>
          </a:xfrm>
          <a:effectLst/>
        </p:grpSpPr>
        <p:pic>
          <p:nvPicPr>
            <p:cNvPr id="5" name="Imagem 4" descr="Cartaz de propaganda socialista, na Alemanha, no final do século XIX.jp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bg2">
                  <a:lumMod val="9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334000" y="1600200"/>
              <a:ext cx="3176394" cy="43013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CaixaDeTexto 5"/>
            <p:cNvSpPr txBox="1"/>
            <p:nvPr/>
          </p:nvSpPr>
          <p:spPr>
            <a:xfrm>
              <a:off x="5460597" y="5989023"/>
              <a:ext cx="2923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dirty="0"/>
                <a:t>Cartaz de propaganda socialista, na Alemanha, no final do século XIX.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685800" y="1590120"/>
            <a:ext cx="4495800" cy="3456701"/>
            <a:chOff x="941400" y="1066800"/>
            <a:chExt cx="4316400" cy="314182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" t="2122" r="1773" b="4058"/>
            <a:stretch/>
          </p:blipFill>
          <p:spPr>
            <a:xfrm>
              <a:off x="1106286" y="1066800"/>
              <a:ext cx="3916222" cy="28397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CaixaDeTexto 7"/>
            <p:cNvSpPr txBox="1"/>
            <p:nvPr/>
          </p:nvSpPr>
          <p:spPr>
            <a:xfrm>
              <a:off x="941400" y="3962400"/>
              <a:ext cx="431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dirty="0"/>
                <a:t> </a:t>
              </a:r>
              <a:r>
                <a:rPr lang="pt-PT" sz="1000" b="1" dirty="0"/>
                <a:t>Jules </a:t>
              </a:r>
              <a:r>
                <a:rPr lang="pt-PT" sz="1000" b="1" dirty="0" err="1"/>
                <a:t>Adler</a:t>
              </a:r>
              <a:r>
                <a:rPr lang="pt-PT" sz="1000" dirty="0"/>
                <a:t>, </a:t>
              </a:r>
              <a:r>
                <a:rPr lang="pt-PT" sz="1000" i="1" dirty="0"/>
                <a:t>A greve em </a:t>
              </a:r>
              <a:r>
                <a:rPr lang="pt-PT" sz="1000" i="1" dirty="0" err="1"/>
                <a:t>Creusot</a:t>
              </a:r>
              <a:r>
                <a:rPr lang="pt-PT" sz="1000" dirty="0"/>
                <a:t>, óleo sobre tela, 1899.</a:t>
              </a:r>
            </a:p>
          </p:txBody>
        </p:sp>
      </p:grpSp>
      <p:pic>
        <p:nvPicPr>
          <p:cNvPr id="1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59"/>
            <a:ext cx="9144000" cy="662940"/>
          </a:xfrm>
          <a:prstGeom prst="rect">
            <a:avLst/>
          </a:prstGeom>
        </p:spPr>
      </p:pic>
      <p:sp>
        <p:nvSpPr>
          <p:cNvPr id="11" name="Título 5"/>
          <p:cNvSpPr txBox="1">
            <a:spLocks/>
          </p:cNvSpPr>
          <p:nvPr/>
        </p:nvSpPr>
        <p:spPr>
          <a:xfrm>
            <a:off x="392854" y="842222"/>
            <a:ext cx="8355609" cy="5400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200" b="1" dirty="0">
                <a:solidFill>
                  <a:srgbClr val="0092D2"/>
                </a:solidFill>
                <a:latin typeface="+mn-lt"/>
              </a:rPr>
              <a:t>A classe operária – propostas socialistas (1)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85800" y="5448193"/>
            <a:ext cx="7620001" cy="513346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Ainda na primeira metade de Oitocentos, a causa operária agita consciências dentro e fora do mundo laboral.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85800" y="5961539"/>
            <a:ext cx="7620002" cy="513346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Surgem as primeiras propostas socialistas, que denunciam os excessos do capitalismo, criticam as injustiças sociais e apresentam soluções alternativas para a erradicação das desigualdades.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4" y="-2"/>
            <a:ext cx="9191387" cy="6901200"/>
          </a:xfrm>
          <a:prstGeom prst="rect">
            <a:avLst/>
          </a:prstGeom>
        </p:spPr>
      </p:pic>
      <p:pic>
        <p:nvPicPr>
          <p:cNvPr id="8" name="Imagem 7" descr="Jean_Béraud_Boulevard_des_capucin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717000"/>
            <a:ext cx="8784309" cy="57600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02600" y="1142998"/>
            <a:ext cx="8208000" cy="12954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FadeRight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4800" b="1" spc="150" dirty="0">
                <a:ln w="19050">
                  <a:solidFill>
                    <a:srgbClr val="CC0000"/>
                  </a:solidFill>
                </a:ln>
                <a:solidFill>
                  <a:srgbClr val="FFA34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atura MT Script Capitals" pitchFamily="66" charset="0"/>
              </a:rPr>
              <a:t>A Sociedade Oitocentista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2400" y="6477000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000" b="1" dirty="0"/>
              <a:t>Jean </a:t>
            </a:r>
            <a:r>
              <a:rPr lang="pt-PT" sz="1000" b="1" dirty="0" err="1"/>
              <a:t>Béraud</a:t>
            </a:r>
            <a:r>
              <a:rPr lang="pt-PT" sz="1000" dirty="0"/>
              <a:t>, </a:t>
            </a:r>
            <a:r>
              <a:rPr lang="pt-PT" sz="1000" i="1" dirty="0"/>
              <a:t>Boulevard </a:t>
            </a:r>
            <a:r>
              <a:rPr lang="pt-PT" sz="1000" i="1" dirty="0" err="1"/>
              <a:t>des</a:t>
            </a:r>
            <a:r>
              <a:rPr lang="pt-PT" sz="1000" i="1" dirty="0"/>
              <a:t> </a:t>
            </a:r>
            <a:r>
              <a:rPr lang="pt-PT" sz="1000" i="1" dirty="0" err="1"/>
              <a:t>Capucines</a:t>
            </a:r>
            <a:r>
              <a:rPr lang="pt-PT" sz="1000" dirty="0"/>
              <a:t>, Paris, óleo sobre tela, fins do século XIX.</a:t>
            </a:r>
            <a:endParaRPr lang="pt-PT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33400" y="4800600"/>
            <a:ext cx="8208000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endParaRPr lang="pt-PT" sz="1300" dirty="0">
              <a:latin typeface="Tahoma" pitchFamily="34" charset="0"/>
              <a:ea typeface="Calibri"/>
              <a:cs typeface="Tahoma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936531" y="1524000"/>
            <a:ext cx="4092669" cy="3460110"/>
            <a:chOff x="936531" y="902400"/>
            <a:chExt cx="4092669" cy="3460110"/>
          </a:xfrm>
        </p:grpSpPr>
        <p:sp>
          <p:nvSpPr>
            <p:cNvPr id="6" name="CaixaDeTexto 5"/>
            <p:cNvSpPr txBox="1"/>
            <p:nvPr/>
          </p:nvSpPr>
          <p:spPr>
            <a:xfrm>
              <a:off x="990600" y="3962400"/>
              <a:ext cx="403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000" b="1" dirty="0"/>
                <a:t>Gustave Courbet</a:t>
              </a:r>
              <a:r>
                <a:rPr lang="fr-FR" sz="1000" dirty="0"/>
                <a:t>, </a:t>
              </a:r>
              <a:r>
                <a:rPr lang="fr-FR" sz="1000" i="1" dirty="0"/>
                <a:t>Pierre-Joseph Proudhon e suas </a:t>
              </a:r>
              <a:r>
                <a:rPr lang="fr-FR" sz="1000" i="1" dirty="0" err="1"/>
                <a:t>filhas</a:t>
              </a:r>
              <a:r>
                <a:rPr lang="fr-FR" sz="1000" dirty="0"/>
                <a:t>, óleo sobre tela, 1853.</a:t>
              </a:r>
              <a:endParaRPr lang="pt-PT" sz="1000" dirty="0"/>
            </a:p>
          </p:txBody>
        </p:sp>
        <p:pic>
          <p:nvPicPr>
            <p:cNvPr id="9" name="Imagem 8" descr="Courbet_Proudho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6531" y="902400"/>
              <a:ext cx="4092669" cy="306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0" name="Grupo 9"/>
          <p:cNvGrpSpPr/>
          <p:nvPr/>
        </p:nvGrpSpPr>
        <p:grpSpPr>
          <a:xfrm>
            <a:off x="5395560" y="1524000"/>
            <a:ext cx="2834040" cy="3460110"/>
            <a:chOff x="5325960" y="902400"/>
            <a:chExt cx="2834040" cy="3460110"/>
          </a:xfrm>
        </p:grpSpPr>
        <p:pic>
          <p:nvPicPr>
            <p:cNvPr id="14" name="Imagem 13" descr="Marx, filhas e Engels.jpg"/>
            <p:cNvPicPr>
              <a:picLocks noChangeAspect="1"/>
            </p:cNvPicPr>
            <p:nvPr/>
          </p:nvPicPr>
          <p:blipFill>
            <a:blip r:embed="rId3" cstate="print">
              <a:lum bright="10000"/>
            </a:blip>
            <a:stretch>
              <a:fillRect/>
            </a:stretch>
          </p:blipFill>
          <p:spPr>
            <a:xfrm>
              <a:off x="5325960" y="902400"/>
              <a:ext cx="2827440" cy="306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CaixaDeTexto 6"/>
            <p:cNvSpPr txBox="1"/>
            <p:nvPr/>
          </p:nvSpPr>
          <p:spPr>
            <a:xfrm>
              <a:off x="5334000" y="3962400"/>
              <a:ext cx="282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dirty="0"/>
                <a:t>Foto de Karl Marx acompanhado das filhas e de Friedrich Engels, 1864.</a:t>
              </a:r>
            </a:p>
          </p:txBody>
        </p:sp>
      </p:grpSp>
      <p:pic>
        <p:nvPicPr>
          <p:cNvPr id="1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59"/>
            <a:ext cx="9144000" cy="662940"/>
          </a:xfrm>
          <a:prstGeom prst="rect">
            <a:avLst/>
          </a:prstGeom>
        </p:spPr>
      </p:pic>
      <p:sp>
        <p:nvSpPr>
          <p:cNvPr id="13" name="Título 5"/>
          <p:cNvSpPr txBox="1">
            <a:spLocks/>
          </p:cNvSpPr>
          <p:nvPr/>
        </p:nvSpPr>
        <p:spPr>
          <a:xfrm>
            <a:off x="392854" y="842222"/>
            <a:ext cx="8355609" cy="5400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200" b="1" dirty="0">
                <a:solidFill>
                  <a:srgbClr val="0092D2"/>
                </a:solidFill>
                <a:latin typeface="+mn-lt"/>
              </a:rPr>
              <a:t>A classe operária – propostas socialistas (2)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81000" y="5273285"/>
            <a:ext cx="8305800" cy="495841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Entre as propostas socialistas destacam-se o socialismo utópico e o socialismo marxista. Embora com </a:t>
            </a:r>
            <a:r>
              <a:rPr lang="pt-PT" sz="12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objetivos</a:t>
            </a: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comuns, preconizam diferentes estratégias de implementação do socialismo.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81000" y="5769126"/>
            <a:ext cx="8305800" cy="916854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Se os pensadores utópicos concebem uma sociedade igualitária com base na criação de cooperativas de produção e consumo onde os trabalhadores põem em comum os frutos do seu trabalho, sem intervenção estatal nem luta de classes, já os marxistas </a:t>
            </a:r>
            <a:r>
              <a:rPr lang="pt-PT" sz="12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veem</a:t>
            </a: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na luta de classes a forma de abolir o capitalismo e tomar o poder político, instaurando o comunismo – uma sociedade socialista perfeita.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5577138" y="1555887"/>
            <a:ext cx="3109662" cy="2914711"/>
            <a:chOff x="5867402" y="1382222"/>
            <a:chExt cx="3377666" cy="3185476"/>
          </a:xfrm>
        </p:grpSpPr>
        <p:sp>
          <p:nvSpPr>
            <p:cNvPr id="6" name="CaixaDeTexto 5"/>
            <p:cNvSpPr txBox="1"/>
            <p:nvPr/>
          </p:nvSpPr>
          <p:spPr>
            <a:xfrm>
              <a:off x="5867402" y="4130419"/>
              <a:ext cx="3377666" cy="437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/>
                <a:t>Gravura alemã  onde se pode ler o apelo de  K. Marx: </a:t>
              </a:r>
              <a:r>
                <a:rPr lang="pt-PT" sz="1000" b="1" dirty="0"/>
                <a:t>“Proletários de todos os países,  uni-vos! “.</a:t>
              </a:r>
            </a:p>
          </p:txBody>
        </p:sp>
        <p:pic>
          <p:nvPicPr>
            <p:cNvPr id="16" name="Imagem 15" descr="Cartel de Congreso Obrero en la II Internacional, Solidaridad del trabajo, 188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800" y="1382222"/>
              <a:ext cx="1900154" cy="26988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6" name="Grupo 25"/>
          <p:cNvGrpSpPr/>
          <p:nvPr/>
        </p:nvGrpSpPr>
        <p:grpSpPr>
          <a:xfrm>
            <a:off x="3502818" y="1555888"/>
            <a:ext cx="1890000" cy="2760821"/>
            <a:chOff x="914400" y="1066800"/>
            <a:chExt cx="1890000" cy="2760821"/>
          </a:xfrm>
        </p:grpSpPr>
        <p:sp>
          <p:nvSpPr>
            <p:cNvPr id="18" name="CaixaDeTexto 17"/>
            <p:cNvSpPr txBox="1"/>
            <p:nvPr/>
          </p:nvSpPr>
          <p:spPr>
            <a:xfrm>
              <a:off x="914400" y="3581400"/>
              <a:ext cx="189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/>
                <a:t>Foto de Eduard Bernstein, 1895.</a:t>
              </a:r>
            </a:p>
          </p:txBody>
        </p:sp>
        <p:pic>
          <p:nvPicPr>
            <p:cNvPr id="24" name="Imagem 23" descr="Bernstein_Eduard_1895.jp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contrast="-10000"/>
            </a:blip>
            <a:stretch>
              <a:fillRect/>
            </a:stretch>
          </p:blipFill>
          <p:spPr>
            <a:xfrm>
              <a:off x="914400" y="1066800"/>
              <a:ext cx="1885712" cy="25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27" name="Grupo 26"/>
          <p:cNvGrpSpPr/>
          <p:nvPr/>
        </p:nvGrpSpPr>
        <p:grpSpPr>
          <a:xfrm>
            <a:off x="990600" y="1564275"/>
            <a:ext cx="1989268" cy="2760821"/>
            <a:chOff x="2819400" y="1066800"/>
            <a:chExt cx="1989268" cy="2760821"/>
          </a:xfrm>
        </p:grpSpPr>
        <p:pic>
          <p:nvPicPr>
            <p:cNvPr id="23" name="Imagem 22" descr="Bakunine.pj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1066800"/>
              <a:ext cx="1989268" cy="25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CaixaDeTexto 24"/>
            <p:cNvSpPr txBox="1"/>
            <p:nvPr/>
          </p:nvSpPr>
          <p:spPr>
            <a:xfrm>
              <a:off x="2819400" y="3581400"/>
              <a:ext cx="198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/>
                <a:t>Foto de Mikhail Bakunine, c. 1860.</a:t>
              </a:r>
              <a:endParaRPr lang="pt-PT" sz="1000" dirty="0"/>
            </a:p>
          </p:txBody>
        </p:sp>
      </p:grpSp>
      <p:pic>
        <p:nvPicPr>
          <p:cNvPr id="1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59"/>
            <a:ext cx="9144000" cy="662940"/>
          </a:xfrm>
          <a:prstGeom prst="rect">
            <a:avLst/>
          </a:prstGeom>
        </p:spPr>
      </p:pic>
      <p:sp>
        <p:nvSpPr>
          <p:cNvPr id="15" name="Título 5"/>
          <p:cNvSpPr txBox="1">
            <a:spLocks/>
          </p:cNvSpPr>
          <p:nvPr/>
        </p:nvSpPr>
        <p:spPr>
          <a:xfrm>
            <a:off x="392854" y="842222"/>
            <a:ext cx="8355609" cy="5400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200" b="1" dirty="0">
                <a:solidFill>
                  <a:srgbClr val="0092D2"/>
                </a:solidFill>
                <a:latin typeface="+mn-lt"/>
              </a:rPr>
              <a:t>A classe operária – propostas socialistas (3)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81000" y="4648201"/>
            <a:ext cx="8305800" cy="513346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 ideologia marxista, desenvolvida por K. Marx e F. Engels, apela à união de todos os trabalhadores do Mundo, sob a coordenação das </a:t>
            </a:r>
            <a:r>
              <a:rPr lang="pt-PT" sz="1200" b="1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Internacionais Operárias</a:t>
            </a: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, para derrubar o capitalismo.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81000" y="5144042"/>
            <a:ext cx="8305800" cy="495841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Os partidos operários reunidos nas Internacionais não conseguem angariar consenso sobre a forma de instaurar a sociedade socialista: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81000" y="5614328"/>
            <a:ext cx="8305800" cy="495841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723900" lvl="1" indent="-266700" algn="just">
              <a:lnSpc>
                <a:spcPct val="114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Na I Internacional (1864-1876), proudhonianos e anarquistas, liderados por Proudhon e </a:t>
            </a:r>
            <a:r>
              <a:rPr lang="pt-PT" sz="12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Bakunine</a:t>
            </a: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PT" sz="12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respetivamente</a:t>
            </a: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, opõem-se ao marxismo.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81000" y="6110169"/>
            <a:ext cx="8305800" cy="495841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723900" lvl="1" indent="-266700" algn="just">
              <a:lnSpc>
                <a:spcPct val="114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Na II Internacional (1889-1914), o revisionismo de Bernstein propõe uma evolução pacífica e reformista do capitalismo para o socialismo.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4" y="-2"/>
            <a:ext cx="9191387" cy="69012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90600" y="1668482"/>
            <a:ext cx="7620000" cy="369331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5600" indent="-355600" algn="just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pt-PT" b="1" dirty="0">
                <a:solidFill>
                  <a:schemeClr val="bg1"/>
                </a:solidFill>
              </a:rPr>
              <a:t>Mencione as principais classes da sociedade oitocentista.</a:t>
            </a:r>
          </a:p>
          <a:p>
            <a:pPr marL="355600" indent="-355600" algn="just">
              <a:spcBef>
                <a:spcPts val="1800"/>
              </a:spcBef>
              <a:buFont typeface="+mj-lt"/>
              <a:buAutoNum type="arabicPeriod"/>
            </a:pPr>
            <a:r>
              <a:rPr lang="pt-PT" b="1" dirty="0">
                <a:solidFill>
                  <a:schemeClr val="bg1"/>
                </a:solidFill>
              </a:rPr>
              <a:t>Distinga a  sociedade de classes da sociedade de Antigo Regime.</a:t>
            </a:r>
          </a:p>
          <a:p>
            <a:pPr marL="355600" indent="-355600" algn="just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pt-PT" b="1" dirty="0">
                <a:solidFill>
                  <a:schemeClr val="bg1"/>
                </a:solidFill>
              </a:rPr>
              <a:t>Diga a que se deveu o crescimento das classes médias.</a:t>
            </a:r>
          </a:p>
          <a:p>
            <a:pPr marL="355600" indent="-355600" algn="just">
              <a:spcBef>
                <a:spcPts val="1800"/>
              </a:spcBef>
              <a:buFont typeface="+mj-lt"/>
              <a:buAutoNum type="arabicPeriod"/>
            </a:pPr>
            <a:r>
              <a:rPr lang="pt-PT" b="1" dirty="0">
                <a:solidFill>
                  <a:schemeClr val="bg1"/>
                </a:solidFill>
              </a:rPr>
              <a:t>Caracterize o conservadorismo das classes médias.</a:t>
            </a:r>
          </a:p>
          <a:p>
            <a:pPr marL="355600" indent="-355600" algn="just">
              <a:spcBef>
                <a:spcPts val="1800"/>
              </a:spcBef>
              <a:buFont typeface="+mj-lt"/>
              <a:buAutoNum type="arabicPeriod"/>
            </a:pPr>
            <a:r>
              <a:rPr lang="pt-PT" b="1" dirty="0">
                <a:solidFill>
                  <a:schemeClr val="bg1"/>
                </a:solidFill>
              </a:rPr>
              <a:t>Descreva as condições de trabalho e de vida dos operários do século XIX.</a:t>
            </a:r>
          </a:p>
          <a:p>
            <a:pPr marL="355600" indent="-355600" algn="just">
              <a:spcBef>
                <a:spcPts val="1800"/>
              </a:spcBef>
              <a:buFont typeface="+mj-lt"/>
              <a:buAutoNum type="arabicPeriod"/>
            </a:pPr>
            <a:r>
              <a:rPr lang="pt-PT" b="1" dirty="0">
                <a:solidFill>
                  <a:schemeClr val="bg1"/>
                </a:solidFill>
              </a:rPr>
              <a:t>Refira as formas de luta do movimento operário.</a:t>
            </a:r>
          </a:p>
          <a:p>
            <a:pPr marL="355600" indent="-355600" algn="just">
              <a:spcBef>
                <a:spcPts val="1800"/>
              </a:spcBef>
              <a:buFont typeface="+mj-lt"/>
              <a:buAutoNum type="arabicPeriod"/>
            </a:pPr>
            <a:r>
              <a:rPr lang="pt-PT" b="1" dirty="0">
                <a:solidFill>
                  <a:schemeClr val="bg1"/>
                </a:solidFill>
              </a:rPr>
              <a:t>Identifique as propostas socialistas e seus respetivos ideólogos.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57200" y="822603"/>
            <a:ext cx="8153400" cy="56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>
              <a:lnSpc>
                <a:spcPct val="200000"/>
              </a:lnSpc>
              <a:spcAft>
                <a:spcPts val="1200"/>
              </a:spcAft>
            </a:pPr>
            <a:r>
              <a:rPr lang="pt-PT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REFLITA E RESPONDA: </a:t>
            </a:r>
            <a:endParaRPr lang="pt-PT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386136" y="1366969"/>
            <a:ext cx="3109663" cy="3658831"/>
            <a:chOff x="1404550" y="1045700"/>
            <a:chExt cx="2628000" cy="3434711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5"/>
            <a:stretch/>
          </p:blipFill>
          <p:spPr>
            <a:xfrm>
              <a:off x="1521060" y="1045700"/>
              <a:ext cx="2318999" cy="302338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6" name="CaixaDeTexto 15"/>
            <p:cNvSpPr txBox="1"/>
            <p:nvPr/>
          </p:nvSpPr>
          <p:spPr>
            <a:xfrm>
              <a:off x="1404550" y="4064913"/>
              <a:ext cx="2628000" cy="4154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b="1" dirty="0"/>
                <a:t>Pierre </a:t>
              </a:r>
              <a:r>
                <a:rPr lang="pt-PT" sz="1000" b="1" dirty="0" err="1"/>
                <a:t>Édouard</a:t>
              </a:r>
              <a:r>
                <a:rPr lang="pt-PT" sz="1000" b="1" dirty="0"/>
                <a:t> </a:t>
              </a:r>
              <a:r>
                <a:rPr lang="pt-PT" sz="1000" b="1" dirty="0" err="1"/>
                <a:t>Frère</a:t>
              </a:r>
              <a:r>
                <a:rPr lang="pt-PT" sz="1000" dirty="0"/>
                <a:t>, </a:t>
              </a:r>
              <a:r>
                <a:rPr lang="pt-PT" sz="1000" i="1" dirty="0"/>
                <a:t>O dia da lavagem</a:t>
              </a:r>
              <a:r>
                <a:rPr lang="pt-PT" sz="1000" dirty="0"/>
                <a:t>, óleo sobre tela, fins do século XIX.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4891333" y="1376674"/>
            <a:ext cx="3113299" cy="3635036"/>
            <a:chOff x="4648197" y="995674"/>
            <a:chExt cx="3113299" cy="3635036"/>
          </a:xfrm>
        </p:grpSpPr>
        <p:sp>
          <p:nvSpPr>
            <p:cNvPr id="17" name="CaixaDeTexto 16"/>
            <p:cNvSpPr txBox="1"/>
            <p:nvPr/>
          </p:nvSpPr>
          <p:spPr>
            <a:xfrm>
              <a:off x="4648200" y="4230600"/>
              <a:ext cx="304800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b="1" dirty="0"/>
                <a:t>Joseph Solomon</a:t>
              </a:r>
              <a:r>
                <a:rPr lang="pt-PT" sz="1000" dirty="0"/>
                <a:t>, </a:t>
              </a:r>
              <a:r>
                <a:rPr lang="pt-PT" sz="1000" i="1" dirty="0"/>
                <a:t>Um pouco de conversa </a:t>
              </a:r>
              <a:r>
                <a:rPr lang="pt-PT" sz="1000" dirty="0"/>
                <a:t>(pormenor), óleo sobre tela, 1884.</a:t>
              </a:r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77"/>
            <a:stretch/>
          </p:blipFill>
          <p:spPr>
            <a:xfrm flipH="1">
              <a:off x="4648197" y="995674"/>
              <a:ext cx="3113299" cy="32336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59"/>
            <a:ext cx="9144000" cy="662940"/>
          </a:xfrm>
          <a:prstGeom prst="rect">
            <a:avLst/>
          </a:prstGeom>
        </p:spPr>
      </p:pic>
      <p:sp>
        <p:nvSpPr>
          <p:cNvPr id="15" name="Título 5"/>
          <p:cNvSpPr txBox="1">
            <a:spLocks/>
          </p:cNvSpPr>
          <p:nvPr/>
        </p:nvSpPr>
        <p:spPr>
          <a:xfrm>
            <a:off x="392854" y="842222"/>
            <a:ext cx="8355609" cy="5400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200" b="1" dirty="0">
                <a:solidFill>
                  <a:srgbClr val="0092D2"/>
                </a:solidFill>
                <a:latin typeface="+mn-lt"/>
              </a:rPr>
              <a:t>A Sociedade de Classes (1)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83481" y="5047659"/>
            <a:ext cx="8064982" cy="495841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As Revoluções Liberais e a Revolução Industrial produzem uma nova sociedade – a sociedade de classes, assente na igualdade dos homens perante a lei.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83481" y="5525041"/>
            <a:ext cx="8064982" cy="706347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buSzPts val="1200"/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As sociedades de classes, ao contrário das sociedades do Antigo Regime, permitem maior mobilidade ascensional, de acordo com o poder económico, a situação profissional ou o grau de instrução dos indivíduos.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83481" y="6231388"/>
            <a:ext cx="8064982" cy="495841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buSzPts val="1200"/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Doravante, a diferença social baseia-se no estatuto económico e não no nascimento ou em estatutos jurídicos ancestrais.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893393" y="1428691"/>
            <a:ext cx="3450007" cy="2897610"/>
            <a:chOff x="496200" y="914400"/>
            <a:chExt cx="3924000" cy="3295710"/>
          </a:xfrm>
          <a:effectLst/>
        </p:grpSpPr>
        <p:pic>
          <p:nvPicPr>
            <p:cNvPr id="24" name="Imagem 23" descr="Baile no Moulin de la Galette_1876_Renoi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521" y="914400"/>
              <a:ext cx="3900760" cy="288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CaixaDeTexto 25"/>
            <p:cNvSpPr txBox="1"/>
            <p:nvPr/>
          </p:nvSpPr>
          <p:spPr>
            <a:xfrm>
              <a:off x="496200" y="3810000"/>
              <a:ext cx="392400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b="1" dirty="0"/>
                <a:t>Pierre-Auguste Renoir</a:t>
              </a:r>
              <a:r>
                <a:rPr lang="pt-PT" sz="1000" dirty="0"/>
                <a:t>, </a:t>
              </a:r>
              <a:r>
                <a:rPr lang="fr-FR" sz="1000" i="1" dirty="0"/>
                <a:t>Baile no Moulin de la Galette</a:t>
              </a:r>
              <a:r>
                <a:rPr lang="fr-FR" sz="1000" dirty="0"/>
                <a:t>, óleo sobre tela 1876.</a:t>
              </a:r>
              <a:endParaRPr lang="pt-PT" sz="1000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800600" y="1428692"/>
            <a:ext cx="3462140" cy="2762309"/>
            <a:chOff x="4648200" y="914401"/>
            <a:chExt cx="3937800" cy="3141820"/>
          </a:xfrm>
          <a:effectLst/>
        </p:grpSpPr>
        <p:sp>
          <p:nvSpPr>
            <p:cNvPr id="27" name="CaixaDeTexto 26"/>
            <p:cNvSpPr txBox="1"/>
            <p:nvPr/>
          </p:nvSpPr>
          <p:spPr>
            <a:xfrm>
              <a:off x="4662000" y="3810000"/>
              <a:ext cx="3924000" cy="24622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000" b="1" dirty="0"/>
                <a:t>Honoré Daumier</a:t>
              </a:r>
              <a:r>
                <a:rPr lang="it-IT" sz="1000" dirty="0"/>
                <a:t>, </a:t>
              </a:r>
              <a:r>
                <a:rPr lang="it-IT" sz="1000" i="1" dirty="0"/>
                <a:t>A carruagem da terceira classe</a:t>
              </a:r>
              <a:r>
                <a:rPr lang="it-IT" sz="1000" dirty="0"/>
                <a:t>, óleo sobre tela, 1862. </a:t>
              </a:r>
              <a:endParaRPr lang="pt-PT" sz="1000" dirty="0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914401"/>
              <a:ext cx="3926706" cy="287999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4" name="Grupo 13"/>
          <p:cNvGrpSpPr/>
          <p:nvPr/>
        </p:nvGrpSpPr>
        <p:grpSpPr>
          <a:xfrm>
            <a:off x="6934200" y="4495800"/>
            <a:ext cx="1583848" cy="2362200"/>
            <a:chOff x="6858000" y="3936000"/>
            <a:chExt cx="1738800" cy="2593300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8618" y="3936000"/>
              <a:ext cx="1597345" cy="2160000"/>
            </a:xfrm>
            <a:prstGeom prst="round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CaixaDeTexto 12"/>
            <p:cNvSpPr txBox="1"/>
            <p:nvPr/>
          </p:nvSpPr>
          <p:spPr>
            <a:xfrm>
              <a:off x="6858000" y="6069600"/>
              <a:ext cx="1738800" cy="459700"/>
            </a:xfrm>
            <a:prstGeom prst="round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000" b="1" dirty="0"/>
                <a:t>H. Daumier</a:t>
              </a:r>
              <a:r>
                <a:rPr lang="it-IT" sz="1000" dirty="0"/>
                <a:t>, </a:t>
              </a:r>
              <a:r>
                <a:rPr lang="it-IT" sz="1000" i="1" dirty="0"/>
                <a:t>O banqueiro, </a:t>
              </a:r>
              <a:r>
                <a:rPr lang="it-IT" sz="1000" dirty="0"/>
                <a:t>litografia, 1835.</a:t>
              </a:r>
              <a:endParaRPr lang="pt-PT" sz="1000" dirty="0"/>
            </a:p>
          </p:txBody>
        </p:sp>
      </p:grpSp>
      <p:pic>
        <p:nvPicPr>
          <p:cNvPr id="15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59"/>
            <a:ext cx="9144000" cy="662940"/>
          </a:xfrm>
          <a:prstGeom prst="rect">
            <a:avLst/>
          </a:prstGeom>
        </p:spPr>
      </p:pic>
      <p:sp>
        <p:nvSpPr>
          <p:cNvPr id="16" name="Título 5"/>
          <p:cNvSpPr txBox="1">
            <a:spLocks/>
          </p:cNvSpPr>
          <p:nvPr/>
        </p:nvSpPr>
        <p:spPr>
          <a:xfrm>
            <a:off x="392854" y="842222"/>
            <a:ext cx="8355609" cy="5400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200" b="1" dirty="0">
                <a:solidFill>
                  <a:srgbClr val="0092D2"/>
                </a:solidFill>
                <a:latin typeface="+mn-lt"/>
              </a:rPr>
              <a:t>A Sociedade de Classes (2)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81000" y="4648200"/>
            <a:ext cx="6172200" cy="495841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 sociedade do século XIX divide-se essencialmente em dois grandes grupos sociais ou classes: a burguesia e o proletariado.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81000" y="5144041"/>
            <a:ext cx="6172200" cy="706347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 burguesia, face à diversidade de estatutos económicos-profissionais e padrões culturais e à mobilidade constante dos seus elementos, é um grupo social heterogéneo, preenchido por uma hierarquia de classes.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81000" y="5847362"/>
            <a:ext cx="6172200" cy="495841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O proletariado, massa operária da Revolução Industrial, ocupa o patamar inferior da sociedade oitocentista.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5181600" y="1295400"/>
            <a:ext cx="3352800" cy="5268382"/>
            <a:chOff x="5029200" y="928733"/>
            <a:chExt cx="3581400" cy="5882088"/>
          </a:xfrm>
        </p:grpSpPr>
        <p:pic>
          <p:nvPicPr>
            <p:cNvPr id="10" name="Imagem 9" descr="Cinco andares da vida parisiense,desenho de bertall, na revista L'Illustration, jan1845.jpg"/>
            <p:cNvPicPr>
              <a:picLocks noChangeAspect="1"/>
            </p:cNvPicPr>
            <p:nvPr/>
          </p:nvPicPr>
          <p:blipFill>
            <a:blip r:embed="rId3" cstate="print">
              <a:lum bright="10000" contrast="10000"/>
            </a:blip>
            <a:stretch>
              <a:fillRect/>
            </a:stretch>
          </p:blipFill>
          <p:spPr>
            <a:xfrm>
              <a:off x="5029200" y="928733"/>
              <a:ext cx="3505200" cy="54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CaixaDeTexto 4"/>
            <p:cNvSpPr txBox="1"/>
            <p:nvPr/>
          </p:nvSpPr>
          <p:spPr>
            <a:xfrm>
              <a:off x="5029200" y="6390600"/>
              <a:ext cx="3581400" cy="420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b="1" dirty="0" err="1"/>
                <a:t>Bertall</a:t>
              </a:r>
              <a:r>
                <a:rPr lang="pt-PT" sz="1000" dirty="0"/>
                <a:t>,</a:t>
              </a:r>
              <a:r>
                <a:rPr lang="pt-PT" sz="1000" i="1" dirty="0"/>
                <a:t> Cinco andares da vida parisiense, </a:t>
              </a:r>
              <a:r>
                <a:rPr lang="pt-PT" sz="1000" dirty="0"/>
                <a:t>gravura publicada na revista francesa </a:t>
              </a:r>
              <a:r>
                <a:rPr lang="pt-PT" sz="1000" i="1" dirty="0" err="1"/>
                <a:t>L’Illustration</a:t>
              </a:r>
              <a:r>
                <a:rPr lang="pt-PT" sz="1000" i="1" dirty="0"/>
                <a:t>, </a:t>
              </a:r>
              <a:r>
                <a:rPr lang="pt-PT" sz="1000" dirty="0"/>
                <a:t>Jan/1845</a:t>
              </a:r>
              <a:r>
                <a:rPr lang="pt-PT" sz="1100" dirty="0"/>
                <a:t>.</a:t>
              </a:r>
            </a:p>
          </p:txBody>
        </p:sp>
      </p:grpSp>
      <p:pic>
        <p:nvPicPr>
          <p:cNvPr id="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59"/>
            <a:ext cx="9144000" cy="662940"/>
          </a:xfrm>
          <a:prstGeom prst="rect">
            <a:avLst/>
          </a:prstGeom>
        </p:spPr>
      </p:pic>
      <p:sp>
        <p:nvSpPr>
          <p:cNvPr id="9" name="Título 5"/>
          <p:cNvSpPr txBox="1">
            <a:spLocks/>
          </p:cNvSpPr>
          <p:nvPr/>
        </p:nvSpPr>
        <p:spPr>
          <a:xfrm>
            <a:off x="392854" y="842222"/>
            <a:ext cx="8355609" cy="5400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200" b="1" dirty="0">
                <a:solidFill>
                  <a:srgbClr val="0092D2"/>
                </a:solidFill>
                <a:latin typeface="+mn-lt"/>
              </a:rPr>
              <a:t>A Sociedade de Classes (3)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28600" y="2857893"/>
            <a:ext cx="4772246" cy="926920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lvl="0" algn="just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SzPts val="1200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As hierarquias sociais são, por vezes,  alvo de sátira e de crítica humorística, como a figura do lado documenta. Um prédio do centro de Paris alberga, na primeira metade do século XIX,  todos as classes existentes: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28600" y="3770094"/>
            <a:ext cx="4772246" cy="283924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265113" lvl="1" indent="-179388" algn="just">
              <a:lnSpc>
                <a:spcPct val="113000"/>
              </a:lnSpc>
              <a:spcBef>
                <a:spcPts val="600"/>
              </a:spcBef>
              <a:buSzPts val="1200"/>
              <a:buFont typeface="Arial" pitchFamily="34" charset="0"/>
              <a:buChar char="•"/>
              <a:tabLst>
                <a:tab pos="361950" algn="l"/>
              </a:tabLst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no rés-do-chão, encontram-se uma cozinheira e um polícia;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8600" y="4054018"/>
            <a:ext cx="4772246" cy="283924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265113" lvl="1" indent="-179388" algn="just">
              <a:lnSpc>
                <a:spcPct val="113000"/>
              </a:lnSpc>
              <a:spcBef>
                <a:spcPts val="600"/>
              </a:spcBef>
              <a:buSzPts val="1200"/>
              <a:buFont typeface="Arial" pitchFamily="34" charset="0"/>
              <a:buChar char="•"/>
              <a:tabLst>
                <a:tab pos="531813" algn="l"/>
              </a:tabLst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no 1.º andar, habitam grandes burgueses;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28600" y="4337942"/>
            <a:ext cx="4772246" cy="283924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265113" lvl="1" indent="-179388" algn="just">
              <a:lnSpc>
                <a:spcPct val="113000"/>
              </a:lnSpc>
              <a:spcBef>
                <a:spcPts val="600"/>
              </a:spcBef>
              <a:buSzPts val="1200"/>
              <a:buFont typeface="Arial" pitchFamily="34" charset="0"/>
              <a:buChar char="•"/>
              <a:tabLst>
                <a:tab pos="531813" algn="l"/>
              </a:tabLst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no 2.º andar, vive uma família da média burguesia;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28600" y="4621866"/>
            <a:ext cx="4772246" cy="283924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265113" lvl="1" indent="-179388" algn="just">
              <a:lnSpc>
                <a:spcPct val="113000"/>
              </a:lnSpc>
              <a:spcBef>
                <a:spcPts val="600"/>
              </a:spcBef>
              <a:buSzPts val="1200"/>
              <a:buFont typeface="Arial" pitchFamily="34" charset="0"/>
              <a:buChar char="•"/>
              <a:tabLst>
                <a:tab pos="531813" algn="l"/>
              </a:tabLst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no 3.º andar, habitam pequenos burgueses;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28600" y="4897676"/>
            <a:ext cx="4772246" cy="283924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265113" lvl="1" indent="-179388" algn="just">
              <a:lnSpc>
                <a:spcPct val="113000"/>
              </a:lnSpc>
              <a:spcBef>
                <a:spcPts val="600"/>
              </a:spcBef>
              <a:buSzPts val="1200"/>
              <a:buFont typeface="Arial" pitchFamily="34" charset="0"/>
              <a:buChar char="•"/>
              <a:tabLst>
                <a:tab pos="531813" algn="l"/>
              </a:tabLst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as águas-furtadas acolhem os artistas, marginais e pobres.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/>
        </p:nvGrpSpPr>
        <p:grpSpPr>
          <a:xfrm>
            <a:off x="4797590" y="1447800"/>
            <a:ext cx="2713724" cy="3726712"/>
            <a:chOff x="1524000" y="889674"/>
            <a:chExt cx="2972756" cy="4082436"/>
          </a:xfrm>
          <a:effectLst/>
        </p:grpSpPr>
        <p:pic>
          <p:nvPicPr>
            <p:cNvPr id="22" name="Imagem 21" descr="Isaac Pereire, banqueiro francês de origem judiaica, por Bonnat_ 187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0" y="889674"/>
              <a:ext cx="2972756" cy="36733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3" name="CaixaDeTexto 22"/>
            <p:cNvSpPr txBox="1"/>
            <p:nvPr/>
          </p:nvSpPr>
          <p:spPr>
            <a:xfrm>
              <a:off x="1524000" y="4572000"/>
              <a:ext cx="273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i="1" dirty="0"/>
                <a:t>Retrato de Isaac </a:t>
              </a:r>
              <a:r>
                <a:rPr lang="pt-PT" sz="1000" i="1" dirty="0" err="1"/>
                <a:t>Péreire</a:t>
              </a:r>
              <a:r>
                <a:rPr lang="pt-PT" sz="1000" dirty="0"/>
                <a:t>, banqueiro francês, por </a:t>
              </a:r>
              <a:r>
                <a:rPr lang="pt-PT" sz="1000" b="1" dirty="0" err="1"/>
                <a:t>Bonnat</a:t>
              </a:r>
              <a:r>
                <a:rPr lang="pt-PT" sz="1000" dirty="0"/>
                <a:t>, 1878.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600200" y="1447800"/>
            <a:ext cx="2735257" cy="3733800"/>
            <a:chOff x="1804123" y="1454303"/>
            <a:chExt cx="2332800" cy="3345046"/>
          </a:xfrm>
          <a:effectLst/>
        </p:grpSpPr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07"/>
            <a:stretch/>
          </p:blipFill>
          <p:spPr>
            <a:xfrm>
              <a:off x="1939659" y="1454303"/>
              <a:ext cx="2189717" cy="30052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CaixaDeTexto 10"/>
            <p:cNvSpPr txBox="1"/>
            <p:nvPr/>
          </p:nvSpPr>
          <p:spPr>
            <a:xfrm>
              <a:off x="1804123" y="4459547"/>
              <a:ext cx="2332800" cy="339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i="1" dirty="0"/>
                <a:t>Retrato da Baronesa Betty de </a:t>
              </a:r>
              <a:r>
                <a:rPr lang="pt-PT" sz="1000" i="1" dirty="0" err="1"/>
                <a:t>Rothstchild</a:t>
              </a:r>
              <a:r>
                <a:rPr lang="pt-PT" sz="1000" dirty="0"/>
                <a:t>, por </a:t>
              </a:r>
              <a:r>
                <a:rPr lang="pt-PT" sz="1000" b="1" dirty="0"/>
                <a:t>Jean Ingres</a:t>
              </a:r>
              <a:r>
                <a:rPr lang="pt-PT" sz="1000" dirty="0"/>
                <a:t>, 1848.</a:t>
              </a:r>
            </a:p>
          </p:txBody>
        </p:sp>
      </p:grpSp>
      <p:pic>
        <p:nvPicPr>
          <p:cNvPr id="13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59"/>
            <a:ext cx="9144000" cy="662940"/>
          </a:xfrm>
          <a:prstGeom prst="rect">
            <a:avLst/>
          </a:prstGeom>
        </p:spPr>
      </p:pic>
      <p:sp>
        <p:nvSpPr>
          <p:cNvPr id="15" name="Título 5"/>
          <p:cNvSpPr txBox="1">
            <a:spLocks/>
          </p:cNvSpPr>
          <p:nvPr/>
        </p:nvSpPr>
        <p:spPr>
          <a:xfrm>
            <a:off x="392854" y="842222"/>
            <a:ext cx="8355609" cy="5400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200" b="1" dirty="0">
                <a:solidFill>
                  <a:srgbClr val="0092D2"/>
                </a:solidFill>
                <a:latin typeface="+mn-lt"/>
              </a:rPr>
              <a:t>A alta burguesia – poder económico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33400" y="5361082"/>
            <a:ext cx="8077200" cy="495841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 concentração do poder económico nas mãos da alta burguesia fá-la sobressair sobre as demais classes burguesas.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33400" y="5846853"/>
            <a:ext cx="8077200" cy="706347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O poder económico resulta do controlo dos meios de produção e das grandes fontes de riqueza que, ao perpetuarem-se nalgumas famílias, formam verdadeiras dinastias de banqueiros, industriais, homens de negócios e grandes proprietários. Foi o caso dos Rothschild e dos </a:t>
            </a:r>
            <a:r>
              <a:rPr lang="pt-PT" sz="12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Péreire</a:t>
            </a: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, entre outros.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4648200" y="1228213"/>
            <a:ext cx="3810000" cy="5343211"/>
            <a:chOff x="4563985" y="1123565"/>
            <a:chExt cx="4185668" cy="5784285"/>
          </a:xfrm>
        </p:grpSpPr>
        <p:pic>
          <p:nvPicPr>
            <p:cNvPr id="8" name="Imagem 7" descr="piramide_do_capitalismo.jpg"/>
            <p:cNvPicPr>
              <a:picLocks noChangeAspect="1"/>
            </p:cNvPicPr>
            <p:nvPr/>
          </p:nvPicPr>
          <p:blipFill>
            <a:blip r:embed="rId2" cstate="print">
              <a:lum bright="10000"/>
            </a:blip>
            <a:srcRect l="1889" t="926" r="1889" b="926"/>
            <a:stretch>
              <a:fillRect/>
            </a:stretch>
          </p:blipFill>
          <p:spPr>
            <a:xfrm>
              <a:off x="4614034" y="1123565"/>
              <a:ext cx="4114800" cy="54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CaixaDeTexto 4"/>
            <p:cNvSpPr txBox="1"/>
            <p:nvPr/>
          </p:nvSpPr>
          <p:spPr>
            <a:xfrm>
              <a:off x="4563985" y="6659506"/>
              <a:ext cx="4185668" cy="248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000" i="1" dirty="0"/>
                <a:t>A pirâmide do capitalismo, </a:t>
              </a:r>
              <a:r>
                <a:rPr lang="pt-PT" sz="1000" dirty="0"/>
                <a:t>cartaz norte-americano de 1911.</a:t>
              </a:r>
            </a:p>
          </p:txBody>
        </p:sp>
      </p:grp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59"/>
            <a:ext cx="9144000" cy="662940"/>
          </a:xfrm>
          <a:prstGeom prst="rect">
            <a:avLst/>
          </a:prstGeom>
        </p:spPr>
      </p:pic>
      <p:sp>
        <p:nvSpPr>
          <p:cNvPr id="9" name="Título 5"/>
          <p:cNvSpPr txBox="1">
            <a:spLocks/>
          </p:cNvSpPr>
          <p:nvPr/>
        </p:nvSpPr>
        <p:spPr>
          <a:xfrm>
            <a:off x="392854" y="842222"/>
            <a:ext cx="8355609" cy="5400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200" b="1" dirty="0">
                <a:solidFill>
                  <a:srgbClr val="0092D2"/>
                </a:solidFill>
                <a:latin typeface="+mn-lt"/>
              </a:rPr>
              <a:t>A alta burguesia – poder político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15678" y="2667000"/>
            <a:ext cx="3675321" cy="916854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Nos países onde a industrialização está em marcha, como a Inglaterra, a França, a Alemanha e os Estados Unidos, a alta burguesia torna-se poderosa e influente.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15678" y="3753915"/>
            <a:ext cx="3675321" cy="1127360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Reconhecida pelo poder político, frequentemente, ocupa lugares cimeiros da administração pública e constitui grupos de pressão sobre as políticas aduaneiras, fiscais e laborais.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15678" y="5051336"/>
            <a:ext cx="3675321" cy="1144865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Por esse motivo, na perspetiva das organizações de trabalhadores, a sociedade capitalista é dirigida por uma burguesia privilegiada que explora o povo trabalhador.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Mode en France au XIXe siècle_c 18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5029200"/>
            <a:ext cx="2133600" cy="16369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upo 10"/>
          <p:cNvGrpSpPr/>
          <p:nvPr/>
        </p:nvGrpSpPr>
        <p:grpSpPr>
          <a:xfrm>
            <a:off x="1081527" y="1480518"/>
            <a:ext cx="2271273" cy="3651188"/>
            <a:chOff x="838200" y="990600"/>
            <a:chExt cx="2514600" cy="4042349"/>
          </a:xfrm>
        </p:grpSpPr>
        <p:pic>
          <p:nvPicPr>
            <p:cNvPr id="21" name="Imagem 20" descr="Le parc de la Pépinière à Nancy en automne, de Léon Joseph Voirin_ 188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990600"/>
              <a:ext cx="2499474" cy="34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CaixaDeTexto 21"/>
            <p:cNvSpPr txBox="1"/>
            <p:nvPr/>
          </p:nvSpPr>
          <p:spPr>
            <a:xfrm>
              <a:off x="854400" y="4419600"/>
              <a:ext cx="2498400" cy="613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000" b="1" dirty="0"/>
                <a:t>Léon J. </a:t>
              </a:r>
              <a:r>
                <a:rPr lang="fr-FR" sz="1000" b="1" dirty="0" err="1"/>
                <a:t>Voirin</a:t>
              </a:r>
              <a:r>
                <a:rPr lang="fr-FR" sz="1000" dirty="0"/>
                <a:t>, </a:t>
              </a:r>
              <a:r>
                <a:rPr lang="fr-FR" sz="1000" i="1" dirty="0"/>
                <a:t>O Parque Pépinière, </a:t>
              </a:r>
              <a:r>
                <a:rPr lang="fr-FR" sz="1000" i="1" dirty="0" err="1"/>
                <a:t>em</a:t>
              </a:r>
              <a:r>
                <a:rPr lang="fr-FR" sz="1000" i="1" dirty="0"/>
                <a:t> Nancy, no </a:t>
              </a:r>
              <a:r>
                <a:rPr lang="fr-FR" sz="1000" i="1" dirty="0" err="1"/>
                <a:t>outono</a:t>
              </a:r>
              <a:r>
                <a:rPr lang="fr-FR" sz="1000" dirty="0"/>
                <a:t>, óleo sobre tela, 1885.</a:t>
              </a:r>
              <a:endParaRPr lang="pt-PT" sz="1000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3758735" y="1479027"/>
            <a:ext cx="1727666" cy="3458584"/>
            <a:chOff x="3704400" y="990600"/>
            <a:chExt cx="1782000" cy="3829110"/>
          </a:xfrm>
        </p:grpSpPr>
        <p:pic>
          <p:nvPicPr>
            <p:cNvPr id="16" name="Imagem 15" descr="a receção, de James Tissot_1878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8000" y="990600"/>
              <a:ext cx="1778400" cy="34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3" name="CaixaDeTexto 22"/>
            <p:cNvSpPr txBox="1"/>
            <p:nvPr/>
          </p:nvSpPr>
          <p:spPr>
            <a:xfrm>
              <a:off x="3704400" y="4419600"/>
              <a:ext cx="178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b="1" dirty="0"/>
                <a:t>James </a:t>
              </a:r>
              <a:r>
                <a:rPr lang="pt-PT" sz="1000" b="1" dirty="0" err="1"/>
                <a:t>Tissot</a:t>
              </a:r>
              <a:r>
                <a:rPr lang="pt-PT" sz="1000" dirty="0"/>
                <a:t>, </a:t>
              </a:r>
              <a:r>
                <a:rPr lang="pt-PT" sz="1000" i="1" dirty="0"/>
                <a:t>O Baile</a:t>
              </a:r>
              <a:r>
                <a:rPr lang="pt-PT" sz="1000" dirty="0"/>
                <a:t>, óleo sobre tela, 1878. 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903307" y="1479028"/>
            <a:ext cx="2173893" cy="3458583"/>
            <a:chOff x="5773800" y="990600"/>
            <a:chExt cx="2406788" cy="3829110"/>
          </a:xfrm>
        </p:grpSpPr>
        <p:pic>
          <p:nvPicPr>
            <p:cNvPr id="31" name="Imagem 30" descr="Jules Antoine Voirin (1833-1898).jpg"/>
            <p:cNvPicPr>
              <a:picLocks noChangeAspect="1"/>
            </p:cNvPicPr>
            <p:nvPr/>
          </p:nvPicPr>
          <p:blipFill>
            <a:blip r:embed="rId6" cstate="print"/>
            <a:srcRect l="3171" t="963" r="3171" b="2364"/>
            <a:stretch>
              <a:fillRect/>
            </a:stretch>
          </p:blipFill>
          <p:spPr>
            <a:xfrm>
              <a:off x="5801455" y="990600"/>
              <a:ext cx="2379133" cy="34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2" name="CaixaDeTexto 31"/>
            <p:cNvSpPr txBox="1"/>
            <p:nvPr/>
          </p:nvSpPr>
          <p:spPr>
            <a:xfrm>
              <a:off x="5773800" y="4419600"/>
              <a:ext cx="237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b="1" dirty="0"/>
                <a:t>Jules A. </a:t>
              </a:r>
              <a:r>
                <a:rPr lang="pt-PT" sz="1000" b="1" dirty="0" err="1"/>
                <a:t>Voirin</a:t>
              </a:r>
              <a:r>
                <a:rPr lang="pt-PT" sz="1000" dirty="0"/>
                <a:t>, </a:t>
              </a:r>
              <a:r>
                <a:rPr lang="pt-PT" sz="1000" i="1" dirty="0"/>
                <a:t>O passeio de domingo</a:t>
              </a:r>
              <a:r>
                <a:rPr lang="pt-PT" sz="1000" dirty="0"/>
                <a:t>, aguarela, 1878. </a:t>
              </a:r>
            </a:p>
          </p:txBody>
        </p:sp>
      </p:grpSp>
      <p:pic>
        <p:nvPicPr>
          <p:cNvPr id="15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59"/>
            <a:ext cx="9144000" cy="662940"/>
          </a:xfrm>
          <a:prstGeom prst="rect">
            <a:avLst/>
          </a:prstGeom>
        </p:spPr>
      </p:pic>
      <p:sp>
        <p:nvSpPr>
          <p:cNvPr id="17" name="Título 5"/>
          <p:cNvSpPr txBox="1">
            <a:spLocks/>
          </p:cNvSpPr>
          <p:nvPr/>
        </p:nvSpPr>
        <p:spPr>
          <a:xfrm>
            <a:off x="392854" y="842222"/>
            <a:ext cx="8355609" cy="5400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200" b="1" dirty="0">
                <a:solidFill>
                  <a:srgbClr val="0092D2"/>
                </a:solidFill>
                <a:latin typeface="+mn-lt"/>
              </a:rPr>
              <a:t>A alta burguesia – poder social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09600" y="5313298"/>
            <a:ext cx="5791200" cy="495841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 alta burguesia também possui um ascendente social, através do ensino, da imprensa e do lançamento das modas.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09600" y="5809139"/>
            <a:ext cx="5791200" cy="495841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Os seus valores e comportamentos servem de referência à sociedade oitocentista.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4243802" y="1524000"/>
            <a:ext cx="3828745" cy="3123204"/>
            <a:chOff x="4823830" y="381000"/>
            <a:chExt cx="4278170" cy="3489811"/>
          </a:xfrm>
        </p:grpSpPr>
        <p:sp>
          <p:nvSpPr>
            <p:cNvPr id="16" name="CaixaDeTexto 15"/>
            <p:cNvSpPr txBox="1"/>
            <p:nvPr/>
          </p:nvSpPr>
          <p:spPr>
            <a:xfrm>
              <a:off x="4825200" y="3624590"/>
              <a:ext cx="427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b="1" dirty="0" err="1"/>
                <a:t>Léon</a:t>
              </a:r>
              <a:r>
                <a:rPr lang="pt-PT" sz="1000" b="1" dirty="0"/>
                <a:t> J. </a:t>
              </a:r>
              <a:r>
                <a:rPr lang="pt-PT" sz="1000" b="1" dirty="0" err="1"/>
                <a:t>Voirin</a:t>
              </a:r>
              <a:r>
                <a:rPr lang="pt-PT" sz="1000" dirty="0"/>
                <a:t>, </a:t>
              </a:r>
              <a:r>
                <a:rPr lang="pt-PT" sz="1000" i="1" dirty="0"/>
                <a:t>Na praia de </a:t>
              </a:r>
              <a:r>
                <a:rPr lang="pt-PT" sz="1000" i="1" dirty="0" err="1"/>
                <a:t>Deauville</a:t>
              </a:r>
              <a:r>
                <a:rPr lang="pt-PT" sz="1000" dirty="0"/>
                <a:t>, óleo sobre tela,1885.</a:t>
              </a:r>
            </a:p>
          </p:txBody>
        </p:sp>
        <p:pic>
          <p:nvPicPr>
            <p:cNvPr id="20" name="Imagem 19" descr="Léon Joseph Voirin_Na praia de Deauville, óleo,188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3830" y="381000"/>
              <a:ext cx="4278170" cy="324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9" name="Grupo 8"/>
          <p:cNvGrpSpPr/>
          <p:nvPr/>
        </p:nvGrpSpPr>
        <p:grpSpPr>
          <a:xfrm>
            <a:off x="1066800" y="1524000"/>
            <a:ext cx="2796001" cy="3245823"/>
            <a:chOff x="1143000" y="990600"/>
            <a:chExt cx="3124200" cy="3626823"/>
          </a:xfrm>
        </p:grpSpPr>
        <p:pic>
          <p:nvPicPr>
            <p:cNvPr id="15" name="Imagem 14" descr="O Baile, de Wilhelm Gause_1900.jpg"/>
            <p:cNvPicPr>
              <a:picLocks noChangeAspect="1"/>
            </p:cNvPicPr>
            <p:nvPr/>
          </p:nvPicPr>
          <p:blipFill>
            <a:blip r:embed="rId4" cstate="print"/>
            <a:srcRect l="33631" t="2653" b="2555"/>
            <a:stretch>
              <a:fillRect/>
            </a:stretch>
          </p:blipFill>
          <p:spPr>
            <a:xfrm>
              <a:off x="1143640" y="990600"/>
              <a:ext cx="3123560" cy="324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9" name="CaixaDeTexto 18"/>
            <p:cNvSpPr txBox="1"/>
            <p:nvPr/>
          </p:nvSpPr>
          <p:spPr>
            <a:xfrm>
              <a:off x="1143000" y="4217313"/>
              <a:ext cx="312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b="1" dirty="0" err="1"/>
                <a:t>Wilhelm</a:t>
              </a:r>
              <a:r>
                <a:rPr lang="pt-PT" sz="1000" b="1" dirty="0"/>
                <a:t> </a:t>
              </a:r>
              <a:r>
                <a:rPr lang="pt-PT" sz="1000" b="1" dirty="0" err="1"/>
                <a:t>Gause</a:t>
              </a:r>
              <a:r>
                <a:rPr lang="pt-PT" sz="1000" dirty="0"/>
                <a:t>, </a:t>
              </a:r>
              <a:r>
                <a:rPr lang="pt-PT" sz="1000" i="1" dirty="0"/>
                <a:t>O Baile da corte em Viena</a:t>
              </a:r>
              <a:r>
                <a:rPr lang="pt-PT" sz="1000" dirty="0"/>
                <a:t>, (pormenor), aguarela, 1900.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590546" y="1504290"/>
            <a:ext cx="2970516" cy="3108100"/>
            <a:chOff x="4724400" y="990600"/>
            <a:chExt cx="3319200" cy="3472934"/>
          </a:xfrm>
        </p:grpSpPr>
        <p:pic>
          <p:nvPicPr>
            <p:cNvPr id="17" name="Imagem 16" descr="O concerto, de James Tissot_1875.jpg"/>
            <p:cNvPicPr>
              <a:picLocks noChangeAspect="1"/>
            </p:cNvPicPr>
            <p:nvPr/>
          </p:nvPicPr>
          <p:blipFill>
            <a:blip r:embed="rId5" cstate="print"/>
            <a:srcRect t="2490" r="31493" b="3485"/>
            <a:stretch>
              <a:fillRect/>
            </a:stretch>
          </p:blipFill>
          <p:spPr>
            <a:xfrm>
              <a:off x="4724400" y="990600"/>
              <a:ext cx="3319024" cy="324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CaixaDeTexto 17"/>
            <p:cNvSpPr txBox="1"/>
            <p:nvPr/>
          </p:nvSpPr>
          <p:spPr>
            <a:xfrm>
              <a:off x="4724400" y="4217313"/>
              <a:ext cx="33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000" b="1" dirty="0"/>
                <a:t>James </a:t>
              </a:r>
              <a:r>
                <a:rPr lang="pt-PT" sz="1000" b="1" dirty="0" err="1"/>
                <a:t>Tissot</a:t>
              </a:r>
              <a:r>
                <a:rPr lang="pt-PT" sz="1000" dirty="0"/>
                <a:t>,</a:t>
              </a:r>
              <a:r>
                <a:rPr lang="pt-PT" sz="1000" i="1" dirty="0"/>
                <a:t> O concerto</a:t>
              </a:r>
              <a:r>
                <a:rPr lang="pt-PT" sz="1000" dirty="0"/>
                <a:t> (pormenor) óleo sobre tela, 1875.</a:t>
              </a:r>
            </a:p>
          </p:txBody>
        </p:sp>
      </p:grpSp>
      <p:pic>
        <p:nvPicPr>
          <p:cNvPr id="1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59"/>
            <a:ext cx="9144000" cy="662940"/>
          </a:xfrm>
          <a:prstGeom prst="rect">
            <a:avLst/>
          </a:prstGeom>
        </p:spPr>
      </p:pic>
      <p:sp>
        <p:nvSpPr>
          <p:cNvPr id="21" name="Título 5"/>
          <p:cNvSpPr txBox="1">
            <a:spLocks/>
          </p:cNvSpPr>
          <p:nvPr/>
        </p:nvSpPr>
        <p:spPr>
          <a:xfrm>
            <a:off x="392854" y="842222"/>
            <a:ext cx="8355609" cy="5400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200" b="1" dirty="0">
                <a:solidFill>
                  <a:srgbClr val="0092D2"/>
                </a:solidFill>
                <a:latin typeface="+mn-lt"/>
              </a:rPr>
              <a:t>A alta burguesia – imitação da aristocracia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80999" y="5178991"/>
            <a:ext cx="8367463" cy="706347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 alta burguesia começa por imitar a velha aristocracia: exibe títulos nobiliárquicos, compra propriedades, vive em solares opulentos ou moradias sumptuosas, organiza festas e caçadas, </a:t>
            </a:r>
            <a:r>
              <a:rPr lang="pt-PT" sz="12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coleciona</a:t>
            </a: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obras de arte, prepara </a:t>
            </a:r>
            <a:r>
              <a:rPr lang="pt-PT" sz="12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receções</a:t>
            </a: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e bailes, frequenta estâncias de férias…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80998" y="5885338"/>
            <a:ext cx="8367463" cy="495841"/>
          </a:xfrm>
          <a:prstGeom prst="rect">
            <a:avLst/>
          </a:prstGeom>
          <a:solidFill>
            <a:srgbClr val="009BD2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buFont typeface="Symbol"/>
              <a:buChar char=""/>
            </a:pPr>
            <a:r>
              <a:rPr lang="pt-PT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Bailes e concertos, oferecidos nos salões da alta burguesia, permitem ostentar riqueza, tomar decisões económicas, celebrar alianças familiares e políticas. Ilustram a sociabilidade burguesa.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3728</TotalTime>
  <Words>2434</Words>
  <Application>Microsoft Office PowerPoint</Application>
  <PresentationFormat>Apresentação no Ecrã (4:3)</PresentationFormat>
  <Paragraphs>177</Paragraphs>
  <Slides>22</Slides>
  <Notes>16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8" baseType="lpstr">
      <vt:lpstr>Arial</vt:lpstr>
      <vt:lpstr>Calibri</vt:lpstr>
      <vt:lpstr>Matura MT Script Capitals</vt:lpstr>
      <vt:lpstr>Symbol</vt:lpstr>
      <vt:lpstr>Tahoma</vt:lpstr>
      <vt:lpstr>Tema do Office</vt:lpstr>
      <vt:lpstr>Apresentação do PowerPoint</vt:lpstr>
      <vt:lpstr>A Sociedade Oitocentista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ROMANTISMO, EXPRESSÃO DA IDEOLOGIA LIBERAL</dc:title>
  <dc:creator>Célia Maria Pinto do Couto</dc:creator>
  <cp:lastModifiedBy>Guilherme Domingos G. P. Tanissa</cp:lastModifiedBy>
  <cp:revision>474</cp:revision>
  <dcterms:modified xsi:type="dcterms:W3CDTF">2025-09-30T16:08:10Z</dcterms:modified>
</cp:coreProperties>
</file>