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56" r:id="rId3"/>
    <p:sldId id="257" r:id="rId4"/>
    <p:sldId id="259" r:id="rId5"/>
    <p:sldId id="280" r:id="rId6"/>
    <p:sldId id="282" r:id="rId7"/>
    <p:sldId id="283" r:id="rId8"/>
    <p:sldId id="258" r:id="rId9"/>
    <p:sldId id="260" r:id="rId10"/>
    <p:sldId id="274" r:id="rId11"/>
    <p:sldId id="261" r:id="rId12"/>
    <p:sldId id="262" r:id="rId13"/>
    <p:sldId id="284" r:id="rId14"/>
    <p:sldId id="273" r:id="rId15"/>
    <p:sldId id="263" r:id="rId16"/>
    <p:sldId id="264" r:id="rId17"/>
    <p:sldId id="265" r:id="rId18"/>
    <p:sldId id="275" r:id="rId19"/>
    <p:sldId id="278" r:id="rId20"/>
    <p:sldId id="266" r:id="rId21"/>
    <p:sldId id="281" r:id="rId22"/>
    <p:sldId id="279" r:id="rId23"/>
    <p:sldId id="267" r:id="rId24"/>
    <p:sldId id="268" r:id="rId25"/>
    <p:sldId id="285" r:id="rId26"/>
    <p:sldId id="269" r:id="rId27"/>
    <p:sldId id="270" r:id="rId28"/>
    <p:sldId id="286" r:id="rId29"/>
    <p:sldId id="271" r:id="rId30"/>
    <p:sldId id="272" r:id="rId3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7E"/>
    <a:srgbClr val="009BD2"/>
    <a:srgbClr val="FFFFFF"/>
    <a:srgbClr val="F8F8F8"/>
    <a:srgbClr val="000000"/>
    <a:srgbClr val="333333"/>
    <a:srgbClr val="FED785"/>
    <a:srgbClr val="EEECE1"/>
    <a:srgbClr val="C42F00"/>
    <a:srgbClr val="FDF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15B21-109E-4197-8EE3-E1C93A708DD4}" v="1" dt="2022-05-19T09:03:26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Estilo Médio 3 - 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Destaqu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Destaqu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Estilo Claro 2 - Destaqu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Estilo Médio 1 - Destaqu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Destaqu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 autoAdjust="0"/>
    <p:restoredTop sz="90498" autoAdjust="0"/>
  </p:normalViewPr>
  <p:slideViewPr>
    <p:cSldViewPr>
      <p:cViewPr varScale="1">
        <p:scale>
          <a:sx n="63" d="100"/>
          <a:sy n="63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33A20-E1D6-4882-BC54-D62EA27B1F4F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4F0F3-24DF-4D5A-9BA5-3E37F613EB2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214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038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4439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833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888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627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086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7949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7949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8593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3837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513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301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7314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PT" sz="12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528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dirty="0"/>
          </a:p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8053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17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PT" sz="1200" b="1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584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305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3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CCBF8-61B5-48FC-A063-631CF6725DF1}" type="datetimeFigureOut">
              <a:rPr lang="pt-PT" smtClean="0"/>
              <a:pPr/>
              <a:t>05/03/2026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eg"/><Relationship Id="rId11" Type="http://schemas.openxmlformats.org/officeDocument/2006/relationships/image" Target="../media/image29.png"/><Relationship Id="rId5" Type="http://schemas.openxmlformats.org/officeDocument/2006/relationships/image" Target="../media/image9.jpg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slide" Target="slide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0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0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9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9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7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Revolução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Francesa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" y="-2305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115616" y="1412776"/>
            <a:ext cx="4092636" cy="3486581"/>
            <a:chOff x="899592" y="1412776"/>
            <a:chExt cx="4092636" cy="3486581"/>
          </a:xfrm>
        </p:grpSpPr>
        <p:pic>
          <p:nvPicPr>
            <p:cNvPr id="5" name="Imagem 4" descr="TomadadaBastilh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92" y="1412776"/>
              <a:ext cx="4092636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899592" y="4653136"/>
              <a:ext cx="4068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Tomada da Bastilha </a:t>
              </a:r>
              <a:r>
                <a:rPr lang="pt-PT" sz="1000" dirty="0"/>
                <a:t>(14 de julho de 1789).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410287" y="1412776"/>
            <a:ext cx="2460092" cy="3643864"/>
            <a:chOff x="5770327" y="1412776"/>
            <a:chExt cx="2460092" cy="3643864"/>
          </a:xfrm>
        </p:grpSpPr>
        <p:pic>
          <p:nvPicPr>
            <p:cNvPr id="8" name="Imagem 7" descr="La Fayette, comandante da Guarda Nacional (gravura de 1790)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9899" y="1412776"/>
              <a:ext cx="219848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5770327" y="4656530"/>
              <a:ext cx="24600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La </a:t>
              </a:r>
              <a:r>
                <a:rPr lang="pt-PT" sz="1000" i="1" dirty="0" err="1"/>
                <a:t>Fayette</a:t>
              </a:r>
              <a:r>
                <a:rPr lang="pt-PT" sz="1000" i="1" dirty="0"/>
                <a:t> </a:t>
              </a:r>
              <a:r>
                <a:rPr lang="pt-PT" sz="1000" dirty="0"/>
                <a:t>(1757-1834), o comandante da Guarda Nacional (gravura de 1790).</a:t>
              </a:r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(2)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7693" y="5210036"/>
            <a:ext cx="8420770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povo parisiense revolta-se com  a subida do preço do pão e indigna-se com a desconfiança do  rei relativamente à Assembleia.  A prisão da Bastilha, baluarte do absolutismo, é tomada de assalto em 14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94928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Receando uma “conjura aristocrática”, a burguesia cria uma milícia, que esteve na origem da Guarda Nacional, comandada por La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Fayette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2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2"/>
            <a:ext cx="9144000" cy="66294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4644008" y="1340768"/>
            <a:ext cx="4176000" cy="4996994"/>
            <a:chOff x="4644008" y="1340768"/>
            <a:chExt cx="4176000" cy="4996994"/>
          </a:xfrm>
        </p:grpSpPr>
        <p:sp>
          <p:nvSpPr>
            <p:cNvPr id="11" name="CaixaDeTexto 10"/>
            <p:cNvSpPr txBox="1"/>
            <p:nvPr/>
          </p:nvSpPr>
          <p:spPr>
            <a:xfrm>
              <a:off x="4644008" y="3075330"/>
              <a:ext cx="4176000" cy="32624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7800" indent="-177800" algn="just">
                <a:spcAft>
                  <a:spcPts val="600"/>
                </a:spcAft>
              </a:pP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[…] a Assembleia Nacional reconhece e declara, na presença e sob a égide do Ser Supremo, os seguintes direitos do homem e do cidadão: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Art.1.º Os homens nascem e são livres e iguais em direitos. As distinções sociais só podem fundar-se na utilidade comum.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2.º A finalidade de toda associação política é a conservação dos direitos naturais e imprescritíveis do Homem. Esses direitos são a liberdade, a propriedade, a segurança e a resistência à opressão.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3.º O princípio de toda a soberania reside, essencialmente, na nação. Nenhuma corporação, nenhum indivíduo pode exercer autoridade que dela não emane expressamente.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4.º A liberdade consiste em poder fazer tudo que não prejudique o próximo: assim, o exercício dos direitos naturais de cada homem não tem por limites senão aqueles que asseguram aos outros membros da sociedade o gozo dos mesmos direitos. Estes limites apenas podem ser determinados pela lei..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10.º Ninguém pode ser molestado por suas opiniões […].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15.º A sociedade tem o direito de pedir contas a todo agente público pela sua administração. […]</a:t>
              </a:r>
            </a:p>
            <a:p>
              <a:pPr marL="177800" indent="-177800" algn="r">
                <a:spcAft>
                  <a:spcPts val="600"/>
                </a:spcAft>
              </a:pPr>
              <a:r>
                <a:rPr lang="pt-PT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Declaração dos  Direitos do Homem e do Cidadão (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26 de agosto de 1789).</a:t>
              </a:r>
            </a:p>
          </p:txBody>
        </p:sp>
        <p:pic>
          <p:nvPicPr>
            <p:cNvPr id="12" name="Imagem 11" descr="declaraçã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4009" y="1340768"/>
              <a:ext cx="4175881" cy="16784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upo 3"/>
          <p:cNvGrpSpPr/>
          <p:nvPr/>
        </p:nvGrpSpPr>
        <p:grpSpPr>
          <a:xfrm>
            <a:off x="553463" y="1340768"/>
            <a:ext cx="3658497" cy="2967317"/>
            <a:chOff x="292199" y="980728"/>
            <a:chExt cx="4207329" cy="3412461"/>
          </a:xfrm>
        </p:grpSpPr>
        <p:pic>
          <p:nvPicPr>
            <p:cNvPr id="8" name="Imagem 7" descr="A noite de 4 agosto ou o delírio patriótico (grav de 1789).jpg"/>
            <p:cNvPicPr>
              <a:picLocks noChangeAspect="1"/>
            </p:cNvPicPr>
            <p:nvPr/>
          </p:nvPicPr>
          <p:blipFill>
            <a:blip r:embed="rId7" cstate="print"/>
            <a:srcRect b="8879"/>
            <a:stretch>
              <a:fillRect/>
            </a:stretch>
          </p:blipFill>
          <p:spPr>
            <a:xfrm>
              <a:off x="292199" y="980728"/>
              <a:ext cx="4207325" cy="29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aixaDeTexto 13"/>
            <p:cNvSpPr txBox="1"/>
            <p:nvPr/>
          </p:nvSpPr>
          <p:spPr>
            <a:xfrm>
              <a:off x="323528" y="3933056"/>
              <a:ext cx="4176000" cy="460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noite de 4 de agosto ou o delírio patriótico </a:t>
              </a:r>
              <a:r>
                <a:rPr lang="pt-PT" sz="1000" dirty="0"/>
                <a:t>(gravura de 1789).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644005" y="1382222"/>
            <a:ext cx="4208400" cy="2781309"/>
            <a:chOff x="9544200" y="1325960"/>
            <a:chExt cx="4208400" cy="2781309"/>
          </a:xfrm>
        </p:grpSpPr>
        <p:pic>
          <p:nvPicPr>
            <p:cNvPr id="10" name="Imagem 9" descr="emagrecedor patriota.jpg"/>
            <p:cNvPicPr>
              <a:picLocks noChangeAspect="1"/>
            </p:cNvPicPr>
            <p:nvPr/>
          </p:nvPicPr>
          <p:blipFill>
            <a:blip r:embed="rId8" cstate="print"/>
            <a:srcRect l="4717" t="5621" r="20781" b="24382"/>
            <a:stretch>
              <a:fillRect/>
            </a:stretch>
          </p:blipFill>
          <p:spPr>
            <a:xfrm>
              <a:off x="9544200" y="1325960"/>
              <a:ext cx="4208400" cy="2538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ixaDeTexto 15"/>
            <p:cNvSpPr txBox="1"/>
            <p:nvPr/>
          </p:nvSpPr>
          <p:spPr>
            <a:xfrm>
              <a:off x="9544200" y="3861048"/>
              <a:ext cx="4176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 </a:t>
              </a:r>
              <a:r>
                <a:rPr lang="pt-PT" sz="1000" i="1" dirty="0" err="1"/>
                <a:t>emagrecedor</a:t>
              </a:r>
              <a:r>
                <a:rPr lang="pt-PT" sz="1000" i="1" dirty="0"/>
                <a:t> patriota </a:t>
              </a:r>
              <a:r>
                <a:rPr lang="pt-PT" sz="1000" dirty="0"/>
                <a:t>(gravura satírica de 1789).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(3)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36109" y="4325173"/>
            <a:ext cx="4120445" cy="210826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Assembleia Nacional Constituinte extingue os direitos senhoriais (4 agosto), pondo fim à sociedade do Antigo Regime.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26 de agosto é aprovada a Declaração dos Direitos do Homem e do Cidadão. Consagra que «todos os homens nascem e permanecem iguais em direitos», lançando as bases de uma nova ordem social e política.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44005" y="4323115"/>
            <a:ext cx="4210385" cy="210826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Através da Constituição Civil do Clero, os membros do clero secular são transformados em funcionários públicos, obrigados a prestar juramento de fidelidade à Nação e ao Rei, enquanto as ordens religiosas são extintas.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Para pagar as dívidas do Estado e evitar a bancarrota, os bens do Clero são nacionalizados ainda em 1789.</a:t>
            </a:r>
          </a:p>
        </p:txBody>
      </p:sp>
      <p:pic>
        <p:nvPicPr>
          <p:cNvPr id="2" name="NTEHA11EMA_Loc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15807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95537" y="1622021"/>
            <a:ext cx="4896544" cy="3079348"/>
            <a:chOff x="395536" y="1539825"/>
            <a:chExt cx="4600800" cy="2855476"/>
          </a:xfrm>
        </p:grpSpPr>
        <p:pic>
          <p:nvPicPr>
            <p:cNvPr id="11" name="Imagem 10" descr="alegoria à aceitação de Luis XVI da Constituição1791.jpg"/>
            <p:cNvPicPr>
              <a:picLocks noChangeAspect="1"/>
            </p:cNvPicPr>
            <p:nvPr/>
          </p:nvPicPr>
          <p:blipFill>
            <a:blip r:embed="rId4" cstate="print"/>
            <a:srcRect l="3650" t="11669" r="5248" b="18057"/>
            <a:stretch>
              <a:fillRect/>
            </a:stretch>
          </p:blipFill>
          <p:spPr>
            <a:xfrm>
              <a:off x="395536" y="1539825"/>
              <a:ext cx="4506896" cy="2609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395536" y="4149080"/>
              <a:ext cx="4600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Luís XVI jura a Constituição </a:t>
              </a:r>
              <a:r>
                <a:rPr lang="pt-PT" sz="1000" dirty="0"/>
                <a:t>(gravura anónima)</a:t>
              </a:r>
              <a:r>
                <a:rPr lang="pt-PT" sz="1000" b="1" dirty="0"/>
                <a:t>.</a:t>
              </a:r>
              <a:endParaRPr lang="pt-PT" sz="1000" dirty="0"/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(4)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99702" y="4941168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1790, durante a Festa da Federação, Luís XVI promete aceitar a futura Constituição. Em setembro, o monarca promulga-a e jura-a solenemente.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9702" y="5463254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Constituição estabelece a separação dos poderes, proclama a soberania nacional e consagra os direitos e os deveres dos cidadãos.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1791, a França é uma monarquia constitucional, para quem o rei, apesar de inviolável e sagrado, representa apenas o primeiro funcionário do Estado.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652120" y="1570114"/>
            <a:ext cx="2895397" cy="3131255"/>
            <a:chOff x="5870607" y="1570114"/>
            <a:chExt cx="2895397" cy="3131255"/>
          </a:xfrm>
        </p:grpSpPr>
        <p:sp>
          <p:nvSpPr>
            <p:cNvPr id="13" name="CaixaDeTexto 12"/>
            <p:cNvSpPr txBox="1"/>
            <p:nvPr/>
          </p:nvSpPr>
          <p:spPr>
            <a:xfrm>
              <a:off x="5870607" y="4455148"/>
              <a:ext cx="2895397" cy="246221"/>
            </a:xfrm>
            <a:prstGeom prst="rect">
              <a:avLst/>
            </a:prstGeom>
            <a:noFill/>
            <a:effectLst>
              <a:outerShdw blurRad="50800" dist="38100" dir="5400000" sx="1000" sy="1000" algn="t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de 1791.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607" y="1570114"/>
              <a:ext cx="2895397" cy="2773813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 rot="1616660">
            <a:off x="8430031" y="4060210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2195961" y="1484784"/>
            <a:ext cx="4842076" cy="5070967"/>
            <a:chOff x="5870607" y="1570114"/>
            <a:chExt cx="2895397" cy="3032266"/>
          </a:xfrm>
        </p:grpSpPr>
        <p:sp>
          <p:nvSpPr>
            <p:cNvPr id="10" name="CaixaDeTexto 9"/>
            <p:cNvSpPr txBox="1"/>
            <p:nvPr/>
          </p:nvSpPr>
          <p:spPr>
            <a:xfrm>
              <a:off x="5999647" y="4455148"/>
              <a:ext cx="2766357" cy="147232"/>
            </a:xfrm>
            <a:prstGeom prst="rect">
              <a:avLst/>
            </a:prstGeom>
            <a:noFill/>
            <a:effectLst>
              <a:outerShdw blurRad="50800" dist="38100" dir="5400000" sx="1000" sy="1000" algn="t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de 1791.</a:t>
              </a: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607" y="1570114"/>
              <a:ext cx="2895397" cy="2773813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Da monarquia absoluta à monarquia constitucional 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834186" y="580078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6516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1"/>
            <a:ext cx="9144000" cy="66294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1475656" y="1340768"/>
            <a:ext cx="5976664" cy="4289412"/>
            <a:chOff x="1403648" y="908720"/>
            <a:chExt cx="6336704" cy="4547811"/>
          </a:xfrm>
        </p:grpSpPr>
        <p:pic>
          <p:nvPicPr>
            <p:cNvPr id="5" name="Imagem 4" descr="arbre-liberte (1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908720"/>
              <a:ext cx="6336000" cy="39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CaixaDeTexto 68"/>
            <p:cNvSpPr txBox="1"/>
            <p:nvPr/>
          </p:nvSpPr>
          <p:spPr>
            <a:xfrm>
              <a:off x="1403648" y="4869160"/>
              <a:ext cx="6336704" cy="587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Plantação de uma árvore da Liberdade </a:t>
              </a:r>
              <a:r>
                <a:rPr lang="pt-PT" sz="1000" dirty="0"/>
                <a:t>ou os </a:t>
              </a:r>
              <a:r>
                <a:rPr lang="pt-PT" sz="1000" i="1" dirty="0"/>
                <a:t>Maios da Liberdade</a:t>
              </a:r>
              <a:r>
                <a:rPr lang="pt-PT" sz="1000" dirty="0"/>
                <a:t>, 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c.1790. </a:t>
              </a:r>
            </a:p>
            <a:p>
              <a:r>
                <a:rPr lang="pt-PT" sz="1000" dirty="0"/>
                <a:t>A cerimónia concilia o movimento revolucionário com as tradições populares evocativas de antigos cultos agrários.</a:t>
              </a:r>
            </a:p>
          </p:txBody>
        </p:sp>
      </p:grpSp>
      <p:cxnSp>
        <p:nvCxnSpPr>
          <p:cNvPr id="33" name="Conexão recta unidireccional 32"/>
          <p:cNvCxnSpPr/>
          <p:nvPr/>
        </p:nvCxnSpPr>
        <p:spPr>
          <a:xfrm>
            <a:off x="2843808" y="2147084"/>
            <a:ext cx="339545" cy="13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unidireccional 34"/>
          <p:cNvCxnSpPr/>
          <p:nvPr/>
        </p:nvCxnSpPr>
        <p:spPr>
          <a:xfrm flipH="1">
            <a:off x="5940152" y="2556975"/>
            <a:ext cx="306196" cy="301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unidireccional 40"/>
          <p:cNvCxnSpPr/>
          <p:nvPr/>
        </p:nvCxnSpPr>
        <p:spPr>
          <a:xfrm flipH="1">
            <a:off x="4067945" y="2651140"/>
            <a:ext cx="288031" cy="203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unidireccional 58"/>
          <p:cNvCxnSpPr/>
          <p:nvPr/>
        </p:nvCxnSpPr>
        <p:spPr>
          <a:xfrm flipV="1">
            <a:off x="4570658" y="2420888"/>
            <a:ext cx="263598" cy="123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2195736" y="1988840"/>
            <a:ext cx="7688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b="1" dirty="0">
                <a:solidFill>
                  <a:prstClr val="black"/>
                </a:solidFill>
              </a:rPr>
              <a:t>Bandeira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779912" y="2308810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>
              <a:lnSpc>
                <a:spcPct val="200000"/>
              </a:lnSpc>
            </a:pPr>
            <a:r>
              <a:rPr lang="pt-PT" sz="1000" b="1" dirty="0" err="1">
                <a:solidFill>
                  <a:prstClr val="black"/>
                </a:solidFill>
              </a:rPr>
              <a:t>Cocarde</a:t>
            </a:r>
            <a:endParaRPr lang="pt-PT" sz="1000" b="1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12160" y="2420888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>
              <a:lnSpc>
                <a:spcPts val="1200"/>
              </a:lnSpc>
              <a:spcBef>
                <a:spcPts val="600"/>
              </a:spcBef>
            </a:pPr>
            <a:r>
              <a:rPr lang="pt-PT" sz="1000" b="1" dirty="0">
                <a:solidFill>
                  <a:prstClr val="black"/>
                </a:solidFill>
              </a:rPr>
              <a:t>Barrete frígio</a:t>
            </a:r>
          </a:p>
        </p:txBody>
      </p: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(5)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9702" y="5637422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Desde 1790, burgueses e populares, ainda em união fraterna, plantam árvores para comemorar o fim dos privilégios.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99702" y="614614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Sob as insígnias do barrete frígio, da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cocarde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 da bandeira tricolor,  a França proclama ao Mundo os princípios da “Liberdade, Igualdade e Fraternidade”.</a:t>
            </a:r>
          </a:p>
        </p:txBody>
      </p:sp>
    </p:spTree>
    <p:extLst>
      <p:ext uri="{BB962C8B-B14F-4D97-AF65-F5344CB8AC3E}">
        <p14:creationId xmlns:p14="http://schemas.microsoft.com/office/powerpoint/2010/main" val="11620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550221" y="1382223"/>
            <a:ext cx="4030784" cy="2470244"/>
            <a:chOff x="343236" y="836712"/>
            <a:chExt cx="4893437" cy="2998916"/>
          </a:xfrm>
        </p:grpSpPr>
        <p:pic>
          <p:nvPicPr>
            <p:cNvPr id="19" name="Imagem 18" descr="detenção_varenne-lesueu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611" y="836712"/>
              <a:ext cx="4631293" cy="27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343236" y="3536712"/>
              <a:ext cx="4893437" cy="29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detenção da família real, em </a:t>
              </a:r>
              <a:r>
                <a:rPr lang="pt-PT" sz="1000" i="1" dirty="0" err="1"/>
                <a:t>Varennes</a:t>
              </a:r>
              <a:r>
                <a:rPr lang="pt-PT" sz="1000" dirty="0"/>
                <a:t>, 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1791.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221984" y="3937972"/>
            <a:ext cx="3661740" cy="2528898"/>
            <a:chOff x="4489949" y="3702224"/>
            <a:chExt cx="4286238" cy="2960193"/>
          </a:xfrm>
        </p:grpSpPr>
        <p:sp>
          <p:nvSpPr>
            <p:cNvPr id="10" name="CaixaDeTexto 9"/>
            <p:cNvSpPr txBox="1"/>
            <p:nvPr/>
          </p:nvSpPr>
          <p:spPr>
            <a:xfrm>
              <a:off x="4489949" y="6374204"/>
              <a:ext cx="4286238" cy="288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Tomada da Palácio das Tulherias</a:t>
              </a:r>
              <a:r>
                <a:rPr lang="pt-PT" sz="1000" dirty="0"/>
                <a:t>, de </a:t>
              </a:r>
              <a:r>
                <a:rPr lang="pt-PT" sz="1000" dirty="0">
                  <a:cs typeface="Arial" pitchFamily="34" charset="0"/>
                </a:rPr>
                <a:t>J.-S. </a:t>
              </a:r>
              <a:r>
                <a:rPr lang="pt-PT" sz="1000" dirty="0" err="1">
                  <a:cs typeface="Arial" pitchFamily="34" charset="0"/>
                </a:rPr>
                <a:t>Duplessis</a:t>
              </a:r>
              <a:r>
                <a:rPr lang="pt-PT" sz="1000" dirty="0"/>
                <a:t>, 1793. </a:t>
              </a:r>
            </a:p>
          </p:txBody>
        </p:sp>
        <p:pic>
          <p:nvPicPr>
            <p:cNvPr id="24" name="Imagem 23" descr="Prise du Palais des Tuileries by Jean Duplessis-Bertaux, 179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0" y="3702224"/>
              <a:ext cx="4122138" cy="27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4777356" y="1382777"/>
            <a:ext cx="3971108" cy="2474902"/>
            <a:chOff x="5220464" y="1304984"/>
            <a:chExt cx="3528000" cy="2198747"/>
          </a:xfrm>
        </p:grpSpPr>
        <p:pic>
          <p:nvPicPr>
            <p:cNvPr id="20" name="Imagem 19" descr="federados de Marselha e seu hin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8464" y="1304984"/>
              <a:ext cx="3520000" cy="19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5220464" y="3284984"/>
              <a:ext cx="3528000" cy="2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Federados de Marselha e o seu hino patriótico, a  Marselhesa</a:t>
              </a:r>
              <a:r>
                <a:rPr lang="pt-PT" sz="1000" dirty="0"/>
                <a:t>.</a:t>
              </a:r>
            </a:p>
          </p:txBody>
        </p:sp>
      </p:grpSp>
      <p:sp>
        <p:nvSpPr>
          <p:cNvPr id="13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(6)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3933056"/>
            <a:ext cx="4968552" cy="1754326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tentativa de fuga da família real,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junho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1791, contribuiu para o descrédito da monarquia.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Milhares de nobres e clérigos emigram e procuram ajuda contra o novo regime francês junto das capitais estrangeiras.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A Prússia, a Áustria e a Saxónia planeiam a invasão da França, concretizada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abril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1792.</a:t>
            </a:r>
          </a:p>
        </p:txBody>
      </p:sp>
      <p:pic>
        <p:nvPicPr>
          <p:cNvPr id="14" name="Som1.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32640" y="3045591"/>
            <a:ext cx="609600" cy="6096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179512" y="5661247"/>
            <a:ext cx="4968552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Assembleia Legislativa francesa declara a Nação em perigo. O povo de Paris, auxiliado pelos federados da província, assalta o Palácio das Tulherias (10 agosto). A Assembleia suspende o rei.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8671195" y="3373126"/>
            <a:ext cx="304801" cy="260448"/>
          </a:xfrm>
          <a:prstGeom prst="triangle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15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1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5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438705" y="764704"/>
            <a:ext cx="3373655" cy="4348633"/>
            <a:chOff x="4932040" y="956016"/>
            <a:chExt cx="3528000" cy="4547583"/>
          </a:xfrm>
        </p:grpSpPr>
        <p:pic>
          <p:nvPicPr>
            <p:cNvPr id="11" name="Imagem 10" descr="sans-culot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4433" y="956016"/>
              <a:ext cx="1715607" cy="4117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m 7" descr="sans-culotte2.jpg"/>
            <p:cNvPicPr>
              <a:picLocks noChangeAspect="1"/>
            </p:cNvPicPr>
            <p:nvPr/>
          </p:nvPicPr>
          <p:blipFill>
            <a:blip r:embed="rId5" cstate="print"/>
            <a:srcRect l="7656" r="57460" b="6818"/>
            <a:stretch>
              <a:fillRect/>
            </a:stretch>
          </p:blipFill>
          <p:spPr>
            <a:xfrm>
              <a:off x="4932040" y="1892217"/>
              <a:ext cx="1722581" cy="3181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4932040" y="5085184"/>
              <a:ext cx="3528000" cy="41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Figuras típicas de </a:t>
              </a:r>
              <a:r>
                <a:rPr lang="pt-PT" sz="1000" i="1" dirty="0" err="1"/>
                <a:t>sans-culottes</a:t>
              </a:r>
              <a:r>
                <a:rPr lang="pt-PT" sz="1000" dirty="0"/>
                <a:t> (gravuras francesas de c. 1790).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435789" y="1340768"/>
            <a:ext cx="2632155" cy="3760490"/>
            <a:chOff x="755936" y="908720"/>
            <a:chExt cx="3240000" cy="4628902"/>
          </a:xfrm>
        </p:grpSpPr>
        <p:sp>
          <p:nvSpPr>
            <p:cNvPr id="10" name="CaixaDeTexto 9"/>
            <p:cNvSpPr txBox="1"/>
            <p:nvPr/>
          </p:nvSpPr>
          <p:spPr>
            <a:xfrm>
              <a:off x="755936" y="5045114"/>
              <a:ext cx="3240000" cy="49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Alegoria republicana com a figura de Robespierre.</a:t>
              </a:r>
            </a:p>
          </p:txBody>
        </p:sp>
        <p:grpSp>
          <p:nvGrpSpPr>
            <p:cNvPr id="4" name="Agrupar 3"/>
            <p:cNvGrpSpPr/>
            <p:nvPr/>
          </p:nvGrpSpPr>
          <p:grpSpPr>
            <a:xfrm>
              <a:off x="755936" y="908720"/>
              <a:ext cx="3240000" cy="4121986"/>
              <a:chOff x="755936" y="908720"/>
              <a:chExt cx="3240000" cy="4121986"/>
            </a:xfrm>
          </p:grpSpPr>
          <p:pic>
            <p:nvPicPr>
              <p:cNvPr id="12" name="Imagem 11" descr="alegoria republicana.jpg"/>
              <p:cNvPicPr>
                <a:picLocks noChangeAspect="1"/>
              </p:cNvPicPr>
              <p:nvPr/>
            </p:nvPicPr>
            <p:blipFill>
              <a:blip r:embed="rId6" cstate="print"/>
              <a:srcRect l="8370" t="14300" r="8370" b="12201"/>
              <a:stretch>
                <a:fillRect/>
              </a:stretch>
            </p:blipFill>
            <p:spPr>
              <a:xfrm>
                <a:off x="755936" y="908720"/>
                <a:ext cx="3240000" cy="41219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Imagem 12" descr="Robespierre.JPG"/>
              <p:cNvPicPr>
                <a:picLocks noChangeAspect="1"/>
              </p:cNvPicPr>
              <p:nvPr/>
            </p:nvPicPr>
            <p:blipFill>
              <a:blip r:embed="rId7" cstate="print"/>
              <a:srcRect l="28175" t="11151" r="12897" b="13250"/>
              <a:stretch>
                <a:fillRect/>
              </a:stretch>
            </p:blipFill>
            <p:spPr>
              <a:xfrm>
                <a:off x="1363781" y="1988840"/>
                <a:ext cx="1840067" cy="2160000"/>
              </a:xfrm>
              <a:prstGeom prst="ellipse">
                <a:avLst/>
              </a:prstGeom>
              <a:ln>
                <a:noFill/>
              </a:ln>
              <a:effectLst>
                <a:softEdge rad="63500"/>
              </a:effectLst>
            </p:spPr>
          </p:pic>
        </p:grp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(1)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3528" y="5207421"/>
            <a:ext cx="8420770" cy="146193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Convenção, a nova Assembleia eleita por sufrágio universal, proclama a República (22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setembro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1792), dando início ao Ano I da República.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trabalhadores urbanos de rendimentos modestos, reivindicam a igualdade económica e política. Armados com sabres e piques, frequentam sociedades e clubes onde se  debatem os ideais revolucionários. O mais célebre clube é o dos Jacobinos, conduzido por Robespierre.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ângulo 25"/>
          <p:cNvSpPr/>
          <p:nvPr/>
        </p:nvSpPr>
        <p:spPr>
          <a:xfrm>
            <a:off x="179512" y="4771598"/>
            <a:ext cx="8784976" cy="961658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78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410137" y="1397500"/>
            <a:ext cx="4322103" cy="3039612"/>
            <a:chOff x="611560" y="965920"/>
            <a:chExt cx="5469611" cy="3846621"/>
          </a:xfrm>
        </p:grpSpPr>
        <p:pic>
          <p:nvPicPr>
            <p:cNvPr id="2055" name="Picture 7" descr="http://www.repro-tableaux.com/kunst/french_school/execution_of_louis_xvi_1754_9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0" y="965920"/>
              <a:ext cx="5469611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/>
            <p:cNvSpPr txBox="1"/>
            <p:nvPr/>
          </p:nvSpPr>
          <p:spPr>
            <a:xfrm>
              <a:off x="611560" y="4566320"/>
              <a:ext cx="5468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Execução de Luís XVI na guilhotina </a:t>
              </a:r>
              <a:r>
                <a:rPr lang="pt-PT" sz="1000" dirty="0"/>
                <a:t>(21 de janeiro de 1793)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516624" y="1382222"/>
            <a:ext cx="4071600" cy="3284984"/>
            <a:chOff x="9900592" y="0"/>
            <a:chExt cx="4071600" cy="3284984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00592" y="0"/>
              <a:ext cx="4069854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9900592" y="2884874"/>
              <a:ext cx="40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Prisão de um suspeito por um Comité de Vigilância</a:t>
              </a:r>
              <a:r>
                <a:rPr lang="pt-PT" sz="1000" dirty="0"/>
                <a:t>, devido a não usar a </a:t>
              </a:r>
              <a:r>
                <a:rPr lang="pt-PT" sz="1000" i="1" dirty="0" err="1"/>
                <a:t>cocarde</a:t>
              </a:r>
              <a:r>
                <a:rPr lang="pt-PT" sz="1000" i="1" dirty="0"/>
                <a:t> </a:t>
              </a:r>
              <a:r>
                <a:rPr lang="pt-PT" sz="1000" dirty="0"/>
                <a:t>(c. 1793).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627784" y="1346989"/>
            <a:ext cx="3672408" cy="3272398"/>
            <a:chOff x="5423650" y="1154816"/>
            <a:chExt cx="4351518" cy="3877536"/>
          </a:xfrm>
        </p:grpSpPr>
        <p:pic>
          <p:nvPicPr>
            <p:cNvPr id="24" name="Imagem 23" descr="les tricoteuses.jpg"/>
            <p:cNvPicPr>
              <a:picLocks noChangeAspect="1"/>
            </p:cNvPicPr>
            <p:nvPr/>
          </p:nvPicPr>
          <p:blipFill>
            <a:blip r:embed="rId8" cstate="print"/>
            <a:srcRect t="-96" r="7161"/>
            <a:stretch>
              <a:fillRect/>
            </a:stretch>
          </p:blipFill>
          <p:spPr>
            <a:xfrm>
              <a:off x="6228184" y="1154816"/>
              <a:ext cx="2858940" cy="3411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CaixaDeTexto 24"/>
            <p:cNvSpPr txBox="1"/>
            <p:nvPr/>
          </p:nvSpPr>
          <p:spPr>
            <a:xfrm>
              <a:off x="5423650" y="4558253"/>
              <a:ext cx="4351518" cy="474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As </a:t>
              </a:r>
              <a:r>
                <a:rPr lang="pt-PT" sz="1000" i="1" dirty="0" err="1"/>
                <a:t>Tricotadeiras</a:t>
              </a:r>
              <a:r>
                <a:rPr lang="pt-PT" sz="1000" i="1" dirty="0"/>
                <a:t> jacobinas, </a:t>
              </a:r>
              <a:r>
                <a:rPr lang="pt-PT" sz="1000" dirty="0"/>
                <a:t>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1793. Nas primeiras filas da assistência, presenciavam, com morbidez,  as execuções.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131839" y="1340768"/>
            <a:ext cx="2664297" cy="3336033"/>
            <a:chOff x="14120520" y="-800777"/>
            <a:chExt cx="3402609" cy="4260493"/>
          </a:xfrm>
        </p:grpSpPr>
        <p:pic>
          <p:nvPicPr>
            <p:cNvPr id="21" name="Imagem 20" descr="A prisão de Saint-Lazare, em Paris, do pintor Hubert Robert.JPG"/>
            <p:cNvPicPr>
              <a:picLocks noChangeAspect="1"/>
            </p:cNvPicPr>
            <p:nvPr/>
          </p:nvPicPr>
          <p:blipFill>
            <a:blip r:embed="rId9" cstate="print"/>
            <a:srcRect r="1163" b="-239"/>
            <a:stretch>
              <a:fillRect/>
            </a:stretch>
          </p:blipFill>
          <p:spPr>
            <a:xfrm>
              <a:off x="14417399" y="-800777"/>
              <a:ext cx="2875827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14120520" y="2948730"/>
              <a:ext cx="3402609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Corredor da Prisão de Saint-Lazare, em Paris, em 1793, </a:t>
              </a:r>
              <a:r>
                <a:rPr lang="pt-PT" sz="1000" dirty="0"/>
                <a:t>óleo sobre tela de </a:t>
              </a:r>
              <a:r>
                <a:rPr lang="pt-PT" sz="1000" dirty="0" err="1"/>
                <a:t>Hubert</a:t>
              </a:r>
              <a:r>
                <a:rPr lang="pt-PT" sz="1000" dirty="0"/>
                <a:t> Robert.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769349" y="1277779"/>
            <a:ext cx="1873954" cy="3466006"/>
            <a:chOff x="9828584" y="3501008"/>
            <a:chExt cx="1584176" cy="2930042"/>
          </a:xfrm>
        </p:grpSpPr>
        <p:pic>
          <p:nvPicPr>
            <p:cNvPr id="18" name="Imagem 17" descr="Guilhotina_invenção de Joseph-Ignace Guillotin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0592" y="3501008"/>
              <a:ext cx="1406266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CuadroTexto 1"/>
            <p:cNvSpPr txBox="1"/>
            <p:nvPr/>
          </p:nvSpPr>
          <p:spPr>
            <a:xfrm>
              <a:off x="9828584" y="6030940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/>
                <a:t>Guilhotina da execução de Luís XVI e Maria Antonieta</a:t>
              </a:r>
              <a:endParaRPr lang="es-ES" sz="1000" dirty="0"/>
            </a:p>
          </p:txBody>
        </p:sp>
      </p:grpSp>
      <p:sp>
        <p:nvSpPr>
          <p:cNvPr id="16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(2)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4771598"/>
            <a:ext cx="8784976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Acusado de traição à Pátria, Luís XVI é condenado à morte na guilhotina,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janeiro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1793,  ouvindo 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veredito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: «Luís Capeto, culpado por conspiração contra a liberdade da Nação e por atentados contra a segurança geral do Estado». Maria Antonieta sofre o mesmo destino em outubro.</a:t>
            </a:r>
          </a:p>
        </p:txBody>
      </p:sp>
      <p:sp>
        <p:nvSpPr>
          <p:cNvPr id="6" name="Rectângulo 5"/>
          <p:cNvSpPr/>
          <p:nvPr/>
        </p:nvSpPr>
        <p:spPr>
          <a:xfrm>
            <a:off x="2195736" y="5061957"/>
            <a:ext cx="6696744" cy="186694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ângulo 22"/>
          <p:cNvSpPr/>
          <p:nvPr/>
        </p:nvSpPr>
        <p:spPr>
          <a:xfrm>
            <a:off x="392854" y="5229200"/>
            <a:ext cx="4467178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179512" y="5677847"/>
            <a:ext cx="8786031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afastamento dos Girondinos  e liderada pelos Montanheses, a Convenção instala o Terror.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prisões enchem-se de suspeitos e a repressão abate-se permanentemente sobre os opositores. Cerca de 40 mil franceses são guilhotinados: “as cabeças caem como telhas em dias de tempestade”. 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NTEHA11EMA_Loc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89368" y="2996952"/>
            <a:ext cx="609600" cy="609600"/>
          </a:xfrm>
          <a:prstGeom prst="rect">
            <a:avLst/>
          </a:prstGeom>
        </p:spPr>
      </p:pic>
      <p:sp>
        <p:nvSpPr>
          <p:cNvPr id="27" name="Rectângulo 26"/>
          <p:cNvSpPr/>
          <p:nvPr/>
        </p:nvSpPr>
        <p:spPr>
          <a:xfrm>
            <a:off x="4860032" y="5288951"/>
            <a:ext cx="4032448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ctângulo 27"/>
          <p:cNvSpPr/>
          <p:nvPr/>
        </p:nvSpPr>
        <p:spPr>
          <a:xfrm>
            <a:off x="457761" y="5494006"/>
            <a:ext cx="1233919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6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16" grpId="0"/>
      <p:bldP spid="22" grpId="0" animBg="1"/>
      <p:bldP spid="6" grpId="0" animBg="1"/>
      <p:bldP spid="6" grpId="1" animBg="1"/>
      <p:bldP spid="23" grpId="0" animBg="1"/>
      <p:bldP spid="23" grpId="1" animBg="1"/>
      <p:bldP spid="4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6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79511" y="1504885"/>
            <a:ext cx="4146215" cy="3076243"/>
            <a:chOff x="338368" y="1395894"/>
            <a:chExt cx="3945600" cy="2927399"/>
          </a:xfrm>
        </p:grpSpPr>
        <p:pic>
          <p:nvPicPr>
            <p:cNvPr id="12" name="Imagem 11" descr="Revolta Veneana_Reprise de Cholet par les Vendéens le 10 février 1794.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68" y="1395894"/>
              <a:ext cx="3672408" cy="2680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338368" y="4077072"/>
              <a:ext cx="3945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 Massacre da Vendeia</a:t>
              </a:r>
              <a:r>
                <a:rPr lang="pt-PT" sz="1000" dirty="0"/>
                <a:t>, de Jean Sorieul,1853. </a:t>
              </a:r>
            </a:p>
          </p:txBody>
        </p:sp>
      </p:grpSp>
      <p:sp>
        <p:nvSpPr>
          <p:cNvPr id="10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(3)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4245292" y="1504885"/>
            <a:ext cx="4863212" cy="3076243"/>
            <a:chOff x="5738968" y="1780804"/>
            <a:chExt cx="4863212" cy="3076243"/>
          </a:xfrm>
        </p:grpSpPr>
        <p:sp>
          <p:nvSpPr>
            <p:cNvPr id="7" name="CaixaDeTexto 6"/>
            <p:cNvSpPr txBox="1"/>
            <p:nvPr/>
          </p:nvSpPr>
          <p:spPr>
            <a:xfrm>
              <a:off x="5738968" y="4610826"/>
              <a:ext cx="4392000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rgbClr val="000000"/>
                  </a:solidFill>
                </a:rPr>
                <a:t>A Revolução em perigo (1792-1794).</a:t>
              </a: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9"/>
            <a:stretch/>
          </p:blipFill>
          <p:spPr>
            <a:xfrm>
              <a:off x="5744591" y="1780804"/>
              <a:ext cx="4857589" cy="2829701"/>
            </a:xfrm>
            <a:prstGeom prst="rect">
              <a:avLst/>
            </a:prstGeom>
          </p:spPr>
        </p:pic>
      </p:grpSp>
      <p:sp>
        <p:nvSpPr>
          <p:cNvPr id="15" name="CaixaDeTexto 14"/>
          <p:cNvSpPr txBox="1"/>
          <p:nvPr/>
        </p:nvSpPr>
        <p:spPr>
          <a:xfrm>
            <a:off x="323528" y="4797152"/>
            <a:ext cx="8420770" cy="815608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Vendeia, monárquicos e católicos pegam em armas contra a República. Os massacres e execuções cruéis marcam esta guerra civil. </a:t>
            </a:r>
          </a:p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Uma vasta coligação de potências estrangeiras transpõe as fronteiras de França.</a:t>
            </a:r>
          </a:p>
        </p:txBody>
      </p:sp>
      <p:grpSp>
        <p:nvGrpSpPr>
          <p:cNvPr id="18" name="Grupo 17"/>
          <p:cNvGrpSpPr/>
          <p:nvPr/>
        </p:nvGrpSpPr>
        <p:grpSpPr>
          <a:xfrm rot="1616660">
            <a:off x="6745880" y="3997391"/>
            <a:ext cx="275352" cy="567434"/>
            <a:chOff x="6883556" y="4451758"/>
            <a:chExt cx="352740" cy="726912"/>
          </a:xfrm>
        </p:grpSpPr>
        <p:sp>
          <p:nvSpPr>
            <p:cNvPr id="16" name="Fluxograma: conexão 15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</a:t>
            </a:r>
            <a:r>
              <a:rPr lang="pt-PT" sz="2200" b="1" i="1" dirty="0">
                <a:solidFill>
                  <a:srgbClr val="0092D2"/>
                </a:solidFill>
                <a:latin typeface="+mn-lt"/>
              </a:rPr>
              <a:t>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i="1" dirty="0">
                <a:solidFill>
                  <a:srgbClr val="0092D2"/>
                </a:solidFill>
                <a:latin typeface="+mn-lt"/>
              </a:rPr>
              <a:t> 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637942" y="5892645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4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823400" y="1637865"/>
            <a:ext cx="7853056" cy="4541289"/>
            <a:chOff x="5738968" y="1780804"/>
            <a:chExt cx="5319615" cy="3076243"/>
          </a:xfrm>
        </p:grpSpPr>
        <p:sp>
          <p:nvSpPr>
            <p:cNvPr id="24" name="CaixaDeTexto 23"/>
            <p:cNvSpPr txBox="1"/>
            <p:nvPr/>
          </p:nvSpPr>
          <p:spPr>
            <a:xfrm>
              <a:off x="5738968" y="4610826"/>
              <a:ext cx="4392000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rgbClr val="000000"/>
                  </a:solidFill>
                </a:rPr>
                <a:t>A Revolução em perigo (1792-1794).</a:t>
              </a:r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591" y="1780804"/>
              <a:ext cx="5313992" cy="2829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79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4" y="-2"/>
            <a:ext cx="9191387" cy="690120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130210" y="1353663"/>
            <a:ext cx="393773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80"/>
              </a:lnSpc>
            </a:pPr>
            <a:r>
              <a:rPr lang="pt-PT" sz="4400" b="1" dirty="0">
                <a:solidFill>
                  <a:srgbClr val="009B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Francesa</a:t>
            </a:r>
            <a:endParaRPr lang="en-US" sz="4400" dirty="0">
              <a:solidFill>
                <a:srgbClr val="009BD2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563888" y="1124744"/>
            <a:ext cx="1701546" cy="2508669"/>
            <a:chOff x="3563888" y="1124744"/>
            <a:chExt cx="1701546" cy="25086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63888" y="1124744"/>
              <a:ext cx="1624319" cy="2121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3563888" y="3233303"/>
              <a:ext cx="1701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>
                  <a:cs typeface="Arial" pitchFamily="34" charset="0"/>
                </a:rPr>
                <a:t>Luís XVI em trajo da sagração</a:t>
              </a:r>
              <a:endParaRPr lang="pt-PT" sz="1000" dirty="0">
                <a:cs typeface="Arial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301126" y="4252041"/>
            <a:ext cx="2735122" cy="2270886"/>
            <a:chOff x="198552" y="2124607"/>
            <a:chExt cx="2735122" cy="2270886"/>
          </a:xfrm>
        </p:grpSpPr>
        <p:pic>
          <p:nvPicPr>
            <p:cNvPr id="11" name="Imagem 10" descr="A Tomada da Bastilha, 14 de julho de 1789, litografia colorida, Museu Carnavale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552" y="2124607"/>
              <a:ext cx="2735122" cy="2035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ixaDeTexto 17"/>
            <p:cNvSpPr txBox="1"/>
            <p:nvPr/>
          </p:nvSpPr>
          <p:spPr>
            <a:xfrm>
              <a:off x="198552" y="4149272"/>
              <a:ext cx="2735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Tomada da Bastilha 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01209" y="3068960"/>
            <a:ext cx="3030631" cy="3503172"/>
            <a:chOff x="10243110" y="3429000"/>
            <a:chExt cx="2753826" cy="3287324"/>
          </a:xfrm>
        </p:grpSpPr>
        <p:pic>
          <p:nvPicPr>
            <p:cNvPr id="13" name="Imagem 12" descr="napoleão.jpg"/>
            <p:cNvPicPr>
              <a:picLocks noChangeAspect="1"/>
            </p:cNvPicPr>
            <p:nvPr/>
          </p:nvPicPr>
          <p:blipFill>
            <a:blip r:embed="rId6" cstate="print"/>
            <a:srcRect l="4349" r="13972" b="35913"/>
            <a:stretch>
              <a:fillRect/>
            </a:stretch>
          </p:blipFill>
          <p:spPr>
            <a:xfrm>
              <a:off x="10243110" y="3429000"/>
              <a:ext cx="2753826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ixaDeTexto 18"/>
            <p:cNvSpPr txBox="1"/>
            <p:nvPr/>
          </p:nvSpPr>
          <p:spPr>
            <a:xfrm>
              <a:off x="10243110" y="6485274"/>
              <a:ext cx="1097642" cy="2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Napoleão I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414059" y="4252041"/>
            <a:ext cx="2781378" cy="2443168"/>
            <a:chOff x="3954929" y="4077071"/>
            <a:chExt cx="3222502" cy="2830652"/>
          </a:xfrm>
        </p:grpSpPr>
        <p:pic>
          <p:nvPicPr>
            <p:cNvPr id="10" name="Imagem 9" descr="1789 Droits De LHomme.jpg"/>
            <p:cNvPicPr>
              <a:picLocks noChangeAspect="1"/>
            </p:cNvPicPr>
            <p:nvPr/>
          </p:nvPicPr>
          <p:blipFill>
            <a:blip r:embed="rId7" cstate="print"/>
            <a:srcRect b="42136"/>
            <a:stretch>
              <a:fillRect/>
            </a:stretch>
          </p:blipFill>
          <p:spPr>
            <a:xfrm>
              <a:off x="3981952" y="4077071"/>
              <a:ext cx="3135933" cy="234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CaixaDeTexto 19"/>
            <p:cNvSpPr txBox="1"/>
            <p:nvPr/>
          </p:nvSpPr>
          <p:spPr>
            <a:xfrm>
              <a:off x="3954929" y="6444156"/>
              <a:ext cx="3222502" cy="46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Declaração Universal dos Direitos do Homem e do Cidadão  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283882" y="1124744"/>
            <a:ext cx="1752614" cy="2995247"/>
            <a:chOff x="7283882" y="1124744"/>
            <a:chExt cx="1752614" cy="2995247"/>
          </a:xfrm>
        </p:grpSpPr>
        <p:pic>
          <p:nvPicPr>
            <p:cNvPr id="16" name="Imagem 15" descr="republica francesa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82" y="1124744"/>
              <a:ext cx="1752614" cy="274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304219" y="3873770"/>
              <a:ext cx="12282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000" i="1" dirty="0"/>
                <a:t>Divisa republicana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385028" y="1124744"/>
            <a:ext cx="1779260" cy="2674168"/>
            <a:chOff x="5385028" y="1124744"/>
            <a:chExt cx="1779260" cy="2674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5028" y="1124744"/>
              <a:ext cx="1779260" cy="2121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CaixaDeTexto 20"/>
            <p:cNvSpPr txBox="1"/>
            <p:nvPr/>
          </p:nvSpPr>
          <p:spPr>
            <a:xfrm>
              <a:off x="5529045" y="3244914"/>
              <a:ext cx="14912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 err="1">
                  <a:cs typeface="Arial" pitchFamily="34" charset="0"/>
                </a:rPr>
                <a:t>Retrato</a:t>
              </a:r>
              <a:r>
                <a:rPr lang="pt-PT" sz="1000" i="1" dirty="0">
                  <a:cs typeface="Arial" pitchFamily="34" charset="0"/>
                </a:rPr>
                <a:t> da rainha Maria Antonieta com uma rosa</a:t>
              </a:r>
              <a:endParaRPr lang="pt-PT" sz="1000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5508104" y="1397890"/>
            <a:ext cx="2538902" cy="3367323"/>
            <a:chOff x="5508104" y="1017152"/>
            <a:chExt cx="2825972" cy="3748062"/>
          </a:xfrm>
        </p:grpSpPr>
        <p:pic>
          <p:nvPicPr>
            <p:cNvPr id="14" name="Imagem 13" descr="O culto do Ser Supremo (gravura alusiva à instituição deste culto em junho de 1794)..jpg"/>
            <p:cNvPicPr>
              <a:picLocks noChangeAspect="1"/>
            </p:cNvPicPr>
            <p:nvPr/>
          </p:nvPicPr>
          <p:blipFill>
            <a:blip r:embed="rId4" cstate="print"/>
            <a:srcRect t="2751" r="2922" b="13251"/>
            <a:stretch>
              <a:fillRect/>
            </a:stretch>
          </p:blipFill>
          <p:spPr>
            <a:xfrm>
              <a:off x="5508104" y="1017152"/>
              <a:ext cx="2825972" cy="335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5525763" y="4365104"/>
              <a:ext cx="2801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Culto do Ser Supremo </a:t>
              </a:r>
              <a:r>
                <a:rPr lang="pt-PT" sz="1000" dirty="0"/>
                <a:t>(gravura alusiva à instituição deste culto em junho de 1794).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191839" y="1382221"/>
            <a:ext cx="4172249" cy="3254115"/>
            <a:chOff x="649181" y="1017112"/>
            <a:chExt cx="4644000" cy="3622053"/>
          </a:xfrm>
        </p:grpSpPr>
        <p:pic>
          <p:nvPicPr>
            <p:cNvPr id="16" name="Imagem 15" descr="calendrier_republicain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181" y="1017112"/>
              <a:ext cx="4602541" cy="3353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690655" y="4365104"/>
              <a:ext cx="4602526" cy="274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Calendário revolucionário. </a:t>
              </a:r>
            </a:p>
          </p:txBody>
        </p:sp>
      </p:grpSp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4848542"/>
            <a:ext cx="8420770" cy="1892826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Decidida a romper com o passado, a República introduz grandes alterações: um novo calendário conta os meses a partir de 22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setembro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 e dá novos nomes aos meses; são introduzidos novos pesos, medidas e moedas; é empreendida uma política de descristianização da França, sendo muitas igrejas fechadas e outras dando  templos da Razão. O culto do Ser supremo é instituído.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Uma nova Constituição, mais democrática que a anterior,  não entra em vigor  em virtude da difícil conjuntura interna (guerra civil) e externa (guerra contra a coligação de países europeus). 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5119138" y="410639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upo 19"/>
          <p:cNvGrpSpPr/>
          <p:nvPr/>
        </p:nvGrpSpPr>
        <p:grpSpPr>
          <a:xfrm rot="1616660">
            <a:off x="7903073" y="4109190"/>
            <a:ext cx="275352" cy="567434"/>
            <a:chOff x="6883556" y="4451758"/>
            <a:chExt cx="352740" cy="726912"/>
          </a:xfrm>
        </p:grpSpPr>
        <p:sp>
          <p:nvSpPr>
            <p:cNvPr id="21" name="Fluxograma: conexão 20">
              <a:hlinkClick r:id="rId7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Rectângulo 21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907704" y="1700808"/>
            <a:ext cx="5658107" cy="4325313"/>
            <a:chOff x="649181" y="1017112"/>
            <a:chExt cx="4644000" cy="3550083"/>
          </a:xfrm>
        </p:grpSpPr>
        <p:pic>
          <p:nvPicPr>
            <p:cNvPr id="16" name="Imagem 15" descr="calendrier_republicain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181" y="1017112"/>
              <a:ext cx="4602541" cy="3353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690655" y="4365104"/>
              <a:ext cx="4602526" cy="20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Calendário revolucionário. </a:t>
              </a:r>
            </a:p>
          </p:txBody>
        </p:sp>
      </p:grpSp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377622" y="561883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28995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641801" y="1400784"/>
            <a:ext cx="3860397" cy="5120010"/>
            <a:chOff x="5508104" y="1017152"/>
            <a:chExt cx="2825972" cy="3748062"/>
          </a:xfrm>
        </p:grpSpPr>
        <p:pic>
          <p:nvPicPr>
            <p:cNvPr id="12" name="Imagem 11" descr="O culto do Ser Supremo (gravura alusiva à instituição deste culto em junho de 1794)..jpg"/>
            <p:cNvPicPr>
              <a:picLocks noChangeAspect="1"/>
            </p:cNvPicPr>
            <p:nvPr/>
          </p:nvPicPr>
          <p:blipFill>
            <a:blip r:embed="rId4" cstate="print"/>
            <a:srcRect t="2751" r="2922" b="13251"/>
            <a:stretch>
              <a:fillRect/>
            </a:stretch>
          </p:blipFill>
          <p:spPr>
            <a:xfrm>
              <a:off x="5508104" y="1017152"/>
              <a:ext cx="2825972" cy="335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ixaDeTexto 12"/>
            <p:cNvSpPr txBox="1"/>
            <p:nvPr/>
          </p:nvSpPr>
          <p:spPr>
            <a:xfrm>
              <a:off x="5525763" y="4365104"/>
              <a:ext cx="2801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Culto do Ser Supremo </a:t>
              </a:r>
              <a:r>
                <a:rPr lang="pt-PT" sz="1000" dirty="0"/>
                <a:t>(gravura alusiva à instituição deste culto em junho de 1794).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 rot="1616660">
            <a:off x="6355008" y="5762457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59424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67544" y="1340768"/>
            <a:ext cx="2952328" cy="4047256"/>
            <a:chOff x="827584" y="1181944"/>
            <a:chExt cx="2952328" cy="4047256"/>
          </a:xfrm>
        </p:grpSpPr>
        <p:pic>
          <p:nvPicPr>
            <p:cNvPr id="8" name="Imagem 7" descr="marat assassinado_Louis David, 1793 (2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84" y="1181944"/>
              <a:ext cx="2942515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ângulo 6"/>
            <p:cNvSpPr/>
            <p:nvPr/>
          </p:nvSpPr>
          <p:spPr>
            <a:xfrm>
              <a:off x="827584" y="4982979"/>
              <a:ext cx="29523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 err="1"/>
                <a:t>Marat</a:t>
              </a:r>
              <a:r>
                <a:rPr lang="pt-PT" sz="1000" i="1" dirty="0"/>
                <a:t> assassinado</a:t>
              </a:r>
              <a:r>
                <a:rPr lang="pt-PT" sz="1000" dirty="0"/>
                <a:t>, de Jacques-Louis David, 1793.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635896" y="1340768"/>
            <a:ext cx="2736304" cy="4320480"/>
            <a:chOff x="4067944" y="1196752"/>
            <a:chExt cx="2736304" cy="4320480"/>
          </a:xfrm>
        </p:grpSpPr>
        <p:sp>
          <p:nvSpPr>
            <p:cNvPr id="10" name="Rectângulo 9"/>
            <p:cNvSpPr/>
            <p:nvPr/>
          </p:nvSpPr>
          <p:spPr>
            <a:xfrm>
              <a:off x="4067944" y="4963234"/>
              <a:ext cx="27363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000" i="1" dirty="0"/>
                <a:t>O carrasco guilhotina-se a si próprio</a:t>
              </a:r>
              <a:r>
                <a:rPr lang="pt-PT" sz="1000" dirty="0"/>
                <a:t> (gravura anónima, alusiva à queda e execução de Robespierre).</a:t>
              </a:r>
            </a:p>
          </p:txBody>
        </p:sp>
        <p:pic>
          <p:nvPicPr>
            <p:cNvPr id="13" name="Imagem 12" descr="Scan10008.JPG"/>
            <p:cNvPicPr>
              <a:picLocks noChangeAspect="1"/>
            </p:cNvPicPr>
            <p:nvPr/>
          </p:nvPicPr>
          <p:blipFill>
            <a:blip r:embed="rId5" cstate="print"/>
            <a:srcRect l="66753" t="60042" r="8677" b="11420"/>
            <a:stretch>
              <a:fillRect/>
            </a:stretch>
          </p:blipFill>
          <p:spPr>
            <a:xfrm>
              <a:off x="4067944" y="1196752"/>
              <a:ext cx="2736304" cy="37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upo 8"/>
          <p:cNvGrpSpPr/>
          <p:nvPr/>
        </p:nvGrpSpPr>
        <p:grpSpPr>
          <a:xfrm>
            <a:off x="6558581" y="1340767"/>
            <a:ext cx="2405907" cy="3073339"/>
            <a:chOff x="7020272" y="1196752"/>
            <a:chExt cx="1944216" cy="2483569"/>
          </a:xfrm>
        </p:grpSpPr>
        <p:pic>
          <p:nvPicPr>
            <p:cNvPr id="11" name="Imagem 10" descr="Danto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0272" y="1196752"/>
              <a:ext cx="1824294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ângulo 11"/>
            <p:cNvSpPr/>
            <p:nvPr/>
          </p:nvSpPr>
          <p:spPr>
            <a:xfrm>
              <a:off x="7020272" y="3356992"/>
              <a:ext cx="1944216" cy="32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dirty="0"/>
                <a:t>Georges-Jacques </a:t>
              </a:r>
              <a:r>
                <a:rPr lang="pt-PT" sz="1000" dirty="0" err="1"/>
                <a:t>Danton</a:t>
              </a:r>
              <a:r>
                <a:rPr lang="pt-PT" sz="1000" dirty="0"/>
                <a:t> (retrato a óleo de artista desconhecido). 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(5)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3528" y="5710317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breve, os chefes revolucionários acabam vítimas do seu Terror: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Marat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é assassinado por uma girondina – Charlotte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Corday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;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Danton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é mandado executar por Robespierre, que também sobe ao cadafalso,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1794, após ser considerado um “fora da lei”.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fase mais radical da Revolução Francesa, a da República dos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chega ao fim.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"/>
            <a:ext cx="9144000" cy="66294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918056" y="1465536"/>
            <a:ext cx="4118440" cy="3486581"/>
            <a:chOff x="4990064" y="980728"/>
            <a:chExt cx="4118440" cy="3486581"/>
          </a:xfrm>
        </p:grpSpPr>
        <p:sp>
          <p:nvSpPr>
            <p:cNvPr id="14" name="Rectângulo 13"/>
            <p:cNvSpPr/>
            <p:nvPr/>
          </p:nvSpPr>
          <p:spPr>
            <a:xfrm>
              <a:off x="4990064" y="4221088"/>
              <a:ext cx="411844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Os barrigas vazias nas ruas de Paris, </a:t>
              </a:r>
              <a:r>
                <a:rPr lang="pt-PT" sz="1000" dirty="0"/>
                <a:t>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c. 1795.</a:t>
              </a:r>
            </a:p>
          </p:txBody>
        </p:sp>
        <p:pic>
          <p:nvPicPr>
            <p:cNvPr id="15" name="Imagem 14" descr="1794-1795 La disette du pain car l-hiver est tres rude Gouache des freres Le Sueu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0064" y="980728"/>
              <a:ext cx="3757742" cy="32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upo 4"/>
          <p:cNvGrpSpPr/>
          <p:nvPr/>
        </p:nvGrpSpPr>
        <p:grpSpPr>
          <a:xfrm>
            <a:off x="195852" y="1465536"/>
            <a:ext cx="4536504" cy="3486581"/>
            <a:chOff x="395536" y="980728"/>
            <a:chExt cx="4536504" cy="3486581"/>
          </a:xfrm>
        </p:grpSpPr>
        <p:pic>
          <p:nvPicPr>
            <p:cNvPr id="24" name="Imagem 23" descr="os Incriveis e as Maravilhosas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980728"/>
              <a:ext cx="453141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ângulo 24"/>
            <p:cNvSpPr/>
            <p:nvPr/>
          </p:nvSpPr>
          <p:spPr>
            <a:xfrm>
              <a:off x="395536" y="4221088"/>
              <a:ext cx="45365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Os Incríveis e as Maravilhosas </a:t>
              </a:r>
              <a:r>
                <a:rPr lang="pt-PT" sz="1000" dirty="0"/>
                <a:t>(gravura dos finais do séc. XVIII). </a:t>
              </a:r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(1)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147514" y="2126079"/>
            <a:ext cx="5016774" cy="2277525"/>
            <a:chOff x="9115649" y="2261792"/>
            <a:chExt cx="5016774" cy="2277525"/>
          </a:xfrm>
        </p:grpSpPr>
        <p:sp>
          <p:nvSpPr>
            <p:cNvPr id="7" name="CaixaDeTexto 6"/>
            <p:cNvSpPr txBox="1"/>
            <p:nvPr/>
          </p:nvSpPr>
          <p:spPr>
            <a:xfrm>
              <a:off x="9153872" y="4293096"/>
              <a:ext cx="4910296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</a:t>
              </a:r>
              <a:r>
                <a:rPr lang="pt-PT" sz="1000" b="1" dirty="0"/>
                <a:t>do Ano III </a:t>
              </a:r>
              <a:r>
                <a:rPr lang="pt-PT" sz="1000" dirty="0"/>
                <a:t>(22 de agosto de 1795)</a:t>
              </a: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649" y="2261792"/>
              <a:ext cx="5016774" cy="19743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23528" y="4941876"/>
                <a:ext cx="8420770" cy="1246495"/>
              </a:xfrm>
              <a:prstGeom prst="rect">
                <a:avLst/>
              </a:prstGeom>
              <a:solidFill>
                <a:srgbClr val="009BD2"/>
              </a:solidFill>
            </p:spPr>
            <p:txBody>
              <a:bodyPr wrap="square" rtlCol="0">
                <a:spAutoFit/>
              </a:bodyPr>
              <a:lstStyle/>
              <a:p>
                <a:pPr marL="177800" lvl="0" indent="-177800" algn="just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A Convenção termina as suas funções dotando a França de uma nova Constituição, a Constituição do Ano III (agosto de 1795), que restabelece o voto censitário.</a:t>
                </a:r>
              </a:p>
              <a:p>
                <a:pPr marL="177800" lvl="0" indent="-177800" algn="just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A  Constituição põe em vigor um novo sistema de governação </a:t>
                </a:r>
                <a14:m>
                  <m:oMath xmlns:m="http://schemas.openxmlformats.org/officeDocument/2006/math">
                    <m:r>
                      <a:rPr lang="pt-PT" sz="1400" b="1" i="1" dirty="0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 o </a:t>
                </a:r>
                <a:r>
                  <a:rPr lang="pt-PT" sz="1400" b="1" dirty="0" err="1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Diretório</a:t>
                </a: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; o poder legislativo pertence a duas assembleias, as dos Anciãos e as dos Quinhentos, enquanto o executivo é entregue a cinco </a:t>
                </a:r>
                <a:r>
                  <a:rPr lang="pt-PT" sz="1400" b="1" dirty="0" err="1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diretores</a:t>
                </a: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41876"/>
                <a:ext cx="8420770" cy="1246495"/>
              </a:xfrm>
              <a:prstGeom prst="rect">
                <a:avLst/>
              </a:prstGeom>
              <a:blipFill rotWithShape="0">
                <a:blip r:embed="rId7"/>
                <a:stretch>
                  <a:fillRect l="-72" t="-980" r="-217" b="-441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ixaDeTexto 18"/>
          <p:cNvSpPr txBox="1"/>
          <p:nvPr/>
        </p:nvSpPr>
        <p:spPr>
          <a:xfrm>
            <a:off x="323528" y="5049597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anos do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Diretório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(1795-1799) são problemáticos: guerra da França contra a Europa, agravamento da crise financeira, aumento dos contrastes sociais.</a:t>
            </a:r>
          </a:p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Ao “Terror Jacobino” sucede o “Terror Branco”, caracterizado por perseguições aos jacobinos e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grpSp>
        <p:nvGrpSpPr>
          <p:cNvPr id="16" name="Grupo 15"/>
          <p:cNvGrpSpPr/>
          <p:nvPr/>
        </p:nvGrpSpPr>
        <p:grpSpPr>
          <a:xfrm rot="1616660">
            <a:off x="7179261" y="3982108"/>
            <a:ext cx="275352" cy="567434"/>
            <a:chOff x="6883556" y="4451758"/>
            <a:chExt cx="352740" cy="726912"/>
          </a:xfrm>
        </p:grpSpPr>
        <p:sp>
          <p:nvSpPr>
            <p:cNvPr id="17" name="Fluxograma: conexão 16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8" grpId="1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O triunfo da Revolução Burguesa (1)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810539" y="5797011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4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94272" y="2051685"/>
            <a:ext cx="8104253" cy="3679185"/>
            <a:chOff x="9115649" y="2261792"/>
            <a:chExt cx="5016774" cy="2277525"/>
          </a:xfrm>
        </p:grpSpPr>
        <p:sp>
          <p:nvSpPr>
            <p:cNvPr id="16" name="CaixaDeTexto 15"/>
            <p:cNvSpPr txBox="1"/>
            <p:nvPr/>
          </p:nvSpPr>
          <p:spPr>
            <a:xfrm>
              <a:off x="9153872" y="4293096"/>
              <a:ext cx="4910296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</a:t>
              </a:r>
              <a:r>
                <a:rPr lang="pt-PT" sz="1000" b="1" dirty="0"/>
                <a:t>do Ano III </a:t>
              </a:r>
              <a:r>
                <a:rPr lang="pt-PT" sz="1000" dirty="0"/>
                <a:t>(22 de agosto de 1795)</a:t>
              </a: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649" y="2261792"/>
              <a:ext cx="5016774" cy="197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755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96537" y="1700808"/>
            <a:ext cx="2762625" cy="3640470"/>
            <a:chOff x="467544" y="1052736"/>
            <a:chExt cx="2762625" cy="3640470"/>
          </a:xfrm>
        </p:grpSpPr>
        <p:pic>
          <p:nvPicPr>
            <p:cNvPr id="9" name="Imagem 8" descr="Napoleão atravessando os Alpes, quadro de J.- L. David, 1800, retrata Napoleão na campanha de Itália.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1052736"/>
              <a:ext cx="276262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ângulo 6"/>
            <p:cNvSpPr/>
            <p:nvPr/>
          </p:nvSpPr>
          <p:spPr>
            <a:xfrm>
              <a:off x="467544" y="4293096"/>
              <a:ext cx="2761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Napoleão atravessando os Alpes</a:t>
              </a:r>
              <a:r>
                <a:rPr lang="pt-PT" sz="1000" dirty="0"/>
                <a:t>,  </a:t>
              </a:r>
            </a:p>
            <a:p>
              <a:r>
                <a:rPr lang="pt-PT" sz="1000" dirty="0"/>
                <a:t>de J.-L. David, 1800.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434608" y="1700808"/>
            <a:ext cx="3009600" cy="3640470"/>
            <a:chOff x="3434608" y="1700808"/>
            <a:chExt cx="3009600" cy="3640470"/>
          </a:xfrm>
        </p:grpSpPr>
        <p:pic>
          <p:nvPicPr>
            <p:cNvPr id="13" name="Imagem 12" descr="golpe do 18 do Brumári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6086" y="1700808"/>
              <a:ext cx="3008122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ângulo 9"/>
            <p:cNvSpPr/>
            <p:nvPr/>
          </p:nvSpPr>
          <p:spPr>
            <a:xfrm>
              <a:off x="3434608" y="4941168"/>
              <a:ext cx="3009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Bonaparte na sala do Conselho dos Quinhentos, </a:t>
              </a:r>
              <a:r>
                <a:rPr lang="pt-PT" sz="1000" dirty="0"/>
                <a:t>de François </a:t>
              </a:r>
              <a:r>
                <a:rPr lang="pt-PT" sz="1000" dirty="0" err="1"/>
                <a:t>Bouchot</a:t>
              </a:r>
              <a:r>
                <a:rPr lang="pt-PT" sz="1000" dirty="0"/>
                <a:t>, 1840.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589161" y="1700808"/>
            <a:ext cx="2066400" cy="3640470"/>
            <a:chOff x="6660232" y="1052736"/>
            <a:chExt cx="2066400" cy="3640470"/>
          </a:xfrm>
        </p:grpSpPr>
        <p:pic>
          <p:nvPicPr>
            <p:cNvPr id="12" name="Imagem 11" descr="Napoleão Primeiro Consul.jpe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1052736"/>
              <a:ext cx="2066247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ângulo 10"/>
            <p:cNvSpPr/>
            <p:nvPr/>
          </p:nvSpPr>
          <p:spPr>
            <a:xfrm>
              <a:off x="6660232" y="4293096"/>
              <a:ext cx="2066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Napoleão, Primeiro-Cônsul</a:t>
              </a:r>
              <a:r>
                <a:rPr lang="pt-PT" sz="1000" dirty="0"/>
                <a:t>, de A.-J. </a:t>
              </a:r>
              <a:r>
                <a:rPr lang="pt-PT" sz="1000" dirty="0" err="1"/>
                <a:t>Gros</a:t>
              </a:r>
              <a:r>
                <a:rPr lang="pt-PT" sz="1000" dirty="0"/>
                <a:t>, 1802.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(2)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7693" y="5499229"/>
            <a:ext cx="8327715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Frequentes golpes de Estado desacreditam 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Diretório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Em 18 do Brumário do Ano III             (9 novembro de 1799), o general Napoleão Bonaparte, que se havia coberto de glória nas campanhas militares da França, destitui o Diretório e entrega o poder a uma comissão de três cônsules, de que ele faz parte. Entra em vigor o governo do Consulado.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3563888" y="1268760"/>
            <a:ext cx="3175042" cy="2794166"/>
            <a:chOff x="4860032" y="3471392"/>
            <a:chExt cx="3744416" cy="3295238"/>
          </a:xfrm>
        </p:grpSpPr>
        <p:pic>
          <p:nvPicPr>
            <p:cNvPr id="5" name="Imagem 4" descr="Gérard_-_Signature_du_Concordat_entre_la_France_et_le_Saint-Siège,_le_15_juillet_18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0032" y="3471392"/>
              <a:ext cx="3699313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ângulo 12"/>
            <p:cNvSpPr/>
            <p:nvPr/>
          </p:nvSpPr>
          <p:spPr>
            <a:xfrm>
              <a:off x="4860032" y="6366520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Assinatura da Concordata entre a França e a Santa Sé,</a:t>
              </a:r>
              <a:r>
                <a:rPr lang="pt-PT" sz="1000" dirty="0"/>
                <a:t> de François </a:t>
              </a:r>
              <a:r>
                <a:rPr lang="pt-PT" sz="1000" dirty="0" err="1"/>
                <a:t>Gérard</a:t>
              </a:r>
              <a:r>
                <a:rPr lang="pt-PT" sz="1000" dirty="0"/>
                <a:t>. 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03211" y="1262412"/>
            <a:ext cx="3188669" cy="2854438"/>
            <a:chOff x="601784" y="890136"/>
            <a:chExt cx="3754192" cy="3360683"/>
          </a:xfrm>
        </p:grpSpPr>
        <p:pic>
          <p:nvPicPr>
            <p:cNvPr id="4" name="Imagem 3" descr="Debret_-_Premiere_distribution_des_decorations_de_la_Legion_d'honneu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784" y="890136"/>
              <a:ext cx="3754192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ângulo 9"/>
            <p:cNvSpPr/>
            <p:nvPr/>
          </p:nvSpPr>
          <p:spPr>
            <a:xfrm>
              <a:off x="601784" y="3779748"/>
              <a:ext cx="3507732" cy="47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Primeira distribuição das decorações da Legião de Honra </a:t>
              </a:r>
              <a:r>
                <a:rPr lang="pt-PT" sz="1000" dirty="0"/>
                <a:t>(1812), de Jean-</a:t>
              </a:r>
              <a:r>
                <a:rPr lang="pt-PT" sz="1000" dirty="0" err="1"/>
                <a:t>Baptiste</a:t>
              </a:r>
              <a:r>
                <a:rPr lang="pt-PT" sz="1000" dirty="0"/>
                <a:t> </a:t>
              </a:r>
              <a:r>
                <a:rPr lang="pt-PT" sz="1000" dirty="0" err="1"/>
                <a:t>Debret</a:t>
              </a:r>
              <a:r>
                <a:rPr lang="pt-PT" sz="1000" dirty="0"/>
                <a:t>.</a:t>
              </a:r>
            </a:p>
          </p:txBody>
        </p:sp>
      </p:grpSp>
      <p:pic>
        <p:nvPicPr>
          <p:cNvPr id="8" name="Imagem 7" descr="Code_civil_1804.jpg"/>
          <p:cNvPicPr>
            <a:picLocks noChangeAspect="1"/>
          </p:cNvPicPr>
          <p:nvPr/>
        </p:nvPicPr>
        <p:blipFill>
          <a:blip r:embed="rId6" cstate="print"/>
          <a:srcRect r="2542" b="2508"/>
          <a:stretch>
            <a:fillRect/>
          </a:stretch>
        </p:blipFill>
        <p:spPr>
          <a:xfrm>
            <a:off x="6844701" y="4081285"/>
            <a:ext cx="1759747" cy="266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lycee-napoleonie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980728"/>
            <a:ext cx="1368152" cy="2694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(3)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51520" y="4149080"/>
            <a:ext cx="6487410" cy="1246495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Feito primeiro-cônsul por 10 anos, Napoleão propõe-se a estabilizar a Revolução e a consolidar as conquistas burguesas.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governo napoleónico pauta-se pela centralização administrativa e judicial, pela recuperação das finanças públicas e pela reconciliação nacional.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57484" y="5364811"/>
            <a:ext cx="6481445" cy="1384995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82563" indent="-18256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Destaca-se a atribuição da Legião de Honra por serviços prestados à França; a emissão de uma nova moeda – o franco germinal; o fim das perseguições a republicanos radicais; o reatamento dos laços com a Santa Sé; a criação de liceus para os filhos de burgueses (A); a publicação do Código Civil (B), a consagrar a igualdade de todos perante a lei. </a:t>
            </a:r>
          </a:p>
        </p:txBody>
      </p:sp>
      <p:grpSp>
        <p:nvGrpSpPr>
          <p:cNvPr id="18" name="Grupo 17"/>
          <p:cNvGrpSpPr/>
          <p:nvPr/>
        </p:nvGrpSpPr>
        <p:grpSpPr>
          <a:xfrm rot="1616660">
            <a:off x="3215317" y="3522844"/>
            <a:ext cx="275352" cy="567434"/>
            <a:chOff x="6883556" y="4451758"/>
            <a:chExt cx="352740" cy="726912"/>
          </a:xfrm>
        </p:grpSpPr>
        <p:sp>
          <p:nvSpPr>
            <p:cNvPr id="19" name="Fluxograma: conexão 18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99255" y="987111"/>
            <a:ext cx="277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4072" y="3789040"/>
            <a:ext cx="266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1400" b="1" dirty="0">
                <a:solidFill>
                  <a:srgbClr val="C00000"/>
                </a:solidFill>
              </a:rPr>
              <a:t>B</a:t>
            </a:r>
            <a:endParaRPr lang="pt-PT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O triunfo da Revolução Burguesa (3)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619672" y="1412776"/>
            <a:ext cx="5780957" cy="5175007"/>
            <a:chOff x="601784" y="890136"/>
            <a:chExt cx="3754192" cy="3360683"/>
          </a:xfrm>
        </p:grpSpPr>
        <p:pic>
          <p:nvPicPr>
            <p:cNvPr id="12" name="Imagem 11" descr="Debret_-_Premiere_distribution_des_decorations_de_la_Legion_d'honneu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784" y="890136"/>
              <a:ext cx="3754192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ângulo 12"/>
            <p:cNvSpPr/>
            <p:nvPr/>
          </p:nvSpPr>
          <p:spPr>
            <a:xfrm>
              <a:off x="601784" y="3779748"/>
              <a:ext cx="3330297" cy="47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Primeira distribuição das decorações da Legião de Honra </a:t>
              </a:r>
              <a:r>
                <a:rPr lang="pt-PT" sz="1000" dirty="0"/>
                <a:t>(1812), de Jean-</a:t>
              </a:r>
              <a:r>
                <a:rPr lang="pt-PT" sz="1000" dirty="0" err="1"/>
                <a:t>Baptiste</a:t>
              </a:r>
              <a:r>
                <a:rPr lang="pt-PT" sz="1000" dirty="0"/>
                <a:t> </a:t>
              </a:r>
              <a:r>
                <a:rPr lang="pt-PT" sz="1000" dirty="0" err="1"/>
                <a:t>Debret</a:t>
              </a:r>
              <a:r>
                <a:rPr lang="pt-PT" sz="1000" dirty="0"/>
                <a:t>.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 rot="1616660">
            <a:off x="7205893" y="5666823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407735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32"/>
            <a:ext cx="9144000" cy="662940"/>
          </a:xfrm>
          <a:prstGeom prst="rect">
            <a:avLst/>
          </a:prstGeom>
        </p:spPr>
      </p:pic>
      <p:sp>
        <p:nvSpPr>
          <p:cNvPr id="14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(4)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499229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afirmação do poder pessoal e autoritário de Napoleão culmina na sua coroação como imperador dos Franceses, a 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dezembro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1804.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259632" y="1560169"/>
            <a:ext cx="7589725" cy="3846221"/>
            <a:chOff x="8532440" y="1533073"/>
            <a:chExt cx="7589725" cy="3846221"/>
          </a:xfrm>
        </p:grpSpPr>
        <p:pic>
          <p:nvPicPr>
            <p:cNvPr id="7" name="Imagem 6" descr="coroação_napoleão2_18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2440" y="1533073"/>
              <a:ext cx="541863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ângulo 7"/>
            <p:cNvSpPr/>
            <p:nvPr/>
          </p:nvSpPr>
          <p:spPr>
            <a:xfrm>
              <a:off x="14033933" y="2556969"/>
              <a:ext cx="2088232" cy="1477328"/>
            </a:xfrm>
            <a:prstGeom prst="rect">
              <a:avLst/>
            </a:prstGeom>
            <a:solidFill>
              <a:srgbClr val="FDFA7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A 2 de dezembro de 1804, realiza-se na catedral de </a:t>
              </a: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Notre-Dame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 a festa de coroação de Napoleão, com a presença expressa do papa Pio VII. Durante a sagração, Napoleão I retirou a coroa das mãos do Papa e auto-coroou-se, para deixar claro que não havia autoridade alguma superior à dele. Depois coroou a sua esposa, a imperatriz Josefina.</a:t>
              </a:r>
            </a:p>
          </p:txBody>
        </p:sp>
        <p:sp>
          <p:nvSpPr>
            <p:cNvPr id="16" name="Rectângulo 15"/>
            <p:cNvSpPr/>
            <p:nvPr/>
          </p:nvSpPr>
          <p:spPr>
            <a:xfrm>
              <a:off x="8532440" y="5133073"/>
              <a:ext cx="54186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A sagração de Napoleão em </a:t>
              </a:r>
              <a:r>
                <a:rPr lang="pt-PT" sz="1000" i="1" dirty="0" err="1"/>
                <a:t>Notre-Dame</a:t>
              </a:r>
              <a:r>
                <a:rPr lang="pt-PT" sz="1000" i="1" dirty="0"/>
                <a:t> de Paris, </a:t>
              </a:r>
              <a:r>
                <a:rPr lang="pt-PT" sz="1000" dirty="0"/>
                <a:t>pormenor do quadro de J.-L. David.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327693" y="6021288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império napoleónico vigora até 1815, tendo o  domínio da França  sido levado a praticamente toda a Europa.  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2267744" y="1462215"/>
            <a:ext cx="4392488" cy="4055017"/>
            <a:chOff x="-4284000" y="-376452"/>
            <a:chExt cx="3238211" cy="2989422"/>
          </a:xfrm>
        </p:grpSpPr>
        <p:sp>
          <p:nvSpPr>
            <p:cNvPr id="13" name="Rectângulo 12"/>
            <p:cNvSpPr/>
            <p:nvPr/>
          </p:nvSpPr>
          <p:spPr>
            <a:xfrm>
              <a:off x="-4284000" y="2366749"/>
              <a:ext cx="323821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dirty="0"/>
                <a:t>Mapa do Império Napoleónico (1804-1815)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23329" y="-376452"/>
              <a:ext cx="3177540" cy="2743200"/>
            </a:xfrm>
            <a:prstGeom prst="rect">
              <a:avLst/>
            </a:prstGeom>
          </p:spPr>
        </p:pic>
      </p:grpSp>
      <p:pic>
        <p:nvPicPr>
          <p:cNvPr id="10" name="Imagem 9" descr="napoleão.jpg"/>
          <p:cNvPicPr>
            <a:picLocks noChangeAspect="1"/>
          </p:cNvPicPr>
          <p:nvPr/>
        </p:nvPicPr>
        <p:blipFill>
          <a:blip r:embed="rId6" cstate="print"/>
          <a:srcRect l="5883" t="4566" r="24094" b="53004"/>
          <a:stretch>
            <a:fillRect/>
          </a:stretch>
        </p:blipFill>
        <p:spPr>
          <a:xfrm>
            <a:off x="1609996" y="1303898"/>
            <a:ext cx="1480089" cy="1344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59"/>
            <a:ext cx="9144000" cy="66294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910328" y="4618512"/>
            <a:ext cx="3464379" cy="83019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sociedade francesa nas vésperas da revolução espelha as desigualdades gritantes entre os três estados: Clero, Nobreza e Terceiro Estado.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821824" y="1359213"/>
            <a:ext cx="3799133" cy="3380675"/>
            <a:chOff x="539552" y="1556792"/>
            <a:chExt cx="3944489" cy="3510021"/>
          </a:xfrm>
        </p:grpSpPr>
        <p:pic>
          <p:nvPicPr>
            <p:cNvPr id="8" name="Imagem 7" descr="Talha,impostos e corveia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1556792"/>
              <a:ext cx="3944489" cy="3071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/>
              </a:outerShdw>
            </a:effectLst>
          </p:spPr>
        </p:pic>
        <p:sp>
          <p:nvSpPr>
            <p:cNvPr id="7" name="CaixaDeTexto 6"/>
            <p:cNvSpPr txBox="1"/>
            <p:nvPr/>
          </p:nvSpPr>
          <p:spPr>
            <a:xfrm>
              <a:off x="539552" y="4651395"/>
              <a:ext cx="3944489" cy="41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Os privilegiados esmagam o Terceiro Estado</a:t>
              </a:r>
              <a:r>
                <a:rPr lang="pt-PT" sz="1000" dirty="0"/>
                <a:t>, gravura anónima de 1789. Na pedra lê-se “Talha, impostos e corveias”.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910329" y="1364155"/>
            <a:ext cx="3694119" cy="3226787"/>
            <a:chOff x="5129030" y="980728"/>
            <a:chExt cx="3835458" cy="3350245"/>
          </a:xfrm>
        </p:grpSpPr>
        <p:pic>
          <p:nvPicPr>
            <p:cNvPr id="11" name="Imagem 10" descr="fragonard_swin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9030" y="980728"/>
              <a:ext cx="3596928" cy="3071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>
                  <a:alpha val="66000"/>
                </a:srgbClr>
              </a:outerShdw>
            </a:effectLst>
          </p:spPr>
        </p:pic>
        <p:sp>
          <p:nvSpPr>
            <p:cNvPr id="10" name="CaixaDeTexto 9"/>
            <p:cNvSpPr txBox="1"/>
            <p:nvPr/>
          </p:nvSpPr>
          <p:spPr>
            <a:xfrm>
              <a:off x="5148488" y="4075331"/>
              <a:ext cx="3816000" cy="25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O baloiço</a:t>
              </a:r>
              <a:r>
                <a:rPr lang="pt-PT" sz="1000" dirty="0"/>
                <a:t>, de J. H. </a:t>
              </a:r>
              <a:r>
                <a:rPr lang="pt-PT" sz="1000" dirty="0" err="1"/>
                <a:t>Fragonard</a:t>
              </a:r>
              <a:r>
                <a:rPr lang="pt-PT" sz="1000" dirty="0"/>
                <a:t>, 1766.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910328" y="5448706"/>
            <a:ext cx="3464379" cy="646331"/>
          </a:xfrm>
          <a:prstGeom prst="rect">
            <a:avLst/>
          </a:prstGeom>
          <a:solidFill>
            <a:srgbClr val="009BD2"/>
          </a:solidFill>
        </p:spPr>
        <p:txBody>
          <a:bodyPr wrap="square">
            <a:spAutoFit/>
          </a:bodyPr>
          <a:lstStyle/>
          <a:p>
            <a:pPr marL="173038" lvl="0" indent="-17303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ordens privilegiadas – Clero e Nobreza – que constituem 2% da população, possuem cerca de 40% das terras.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10328" y="6095037"/>
            <a:ext cx="3464379" cy="646331"/>
          </a:xfrm>
          <a:prstGeom prst="rect">
            <a:avLst/>
          </a:prstGeom>
          <a:solidFill>
            <a:srgbClr val="009BD2"/>
          </a:solidFill>
        </p:spPr>
        <p:txBody>
          <a:bodyPr wrap="square">
            <a:spAutoFit/>
          </a:bodyPr>
          <a:lstStyle/>
          <a:p>
            <a:pPr marL="173038" lvl="0" indent="-17303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Terceiro Estado vive sobrecarregado de impostos; as suas camadas burguesas ambicionam direitos políticos.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2854" y="842222"/>
            <a:ext cx="8355609" cy="540000"/>
          </a:xfrm>
        </p:spPr>
        <p:txBody>
          <a:bodyPr wrap="square" anchor="t" anchorCtr="0">
            <a:noAutofit/>
          </a:bodyPr>
          <a:lstStyle/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(1)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081235"/>
            <a:ext cx="3312368" cy="1589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778850"/>
            <a:ext cx="2858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PT" sz="1100" b="1" dirty="0">
                <a:solidFill>
                  <a:prstClr val="black"/>
                </a:solidFill>
              </a:rPr>
              <a:t>Distribuição da propriedade fundiária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6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4" y="-2"/>
            <a:ext cx="9191387" cy="6901200"/>
          </a:xfrm>
          <a:prstGeom prst="rect">
            <a:avLst/>
          </a:prstGeom>
        </p:spPr>
      </p:pic>
      <p:pic>
        <p:nvPicPr>
          <p:cNvPr id="8" name="Imagem 7" descr="a revolta do terceiro estado.jpg"/>
          <p:cNvPicPr>
            <a:picLocks noChangeAspect="1"/>
          </p:cNvPicPr>
          <p:nvPr/>
        </p:nvPicPr>
        <p:blipFill>
          <a:blip r:embed="rId4" cstate="print"/>
          <a:srcRect l="2127" t="5164" r="1130" b="5164"/>
          <a:stretch>
            <a:fillRect/>
          </a:stretch>
        </p:blipFill>
        <p:spPr>
          <a:xfrm>
            <a:off x="683568" y="817381"/>
            <a:ext cx="7776864" cy="5995995"/>
          </a:xfrm>
          <a:prstGeom prst="rect">
            <a:avLst/>
          </a:prstGeom>
          <a:noFill/>
          <a:ln>
            <a:noFill/>
          </a:ln>
          <a:effectLst>
            <a:reflection stA="99000" endPos="0" dist="508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648544" y="729559"/>
            <a:ext cx="77398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>
              <a:lnSpc>
                <a:spcPct val="200000"/>
              </a:lnSpc>
              <a:spcAft>
                <a:spcPts val="1200"/>
              </a:spcAft>
            </a:pPr>
            <a:r>
              <a:rPr lang="pt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REFLITA E RESPONDA: </a:t>
            </a:r>
          </a:p>
          <a:p>
            <a:pPr marL="450850" lvl="0">
              <a:lnSpc>
                <a:spcPct val="200000"/>
              </a:lnSpc>
              <a:spcBef>
                <a:spcPts val="600"/>
              </a:spcBef>
            </a:pPr>
            <a:r>
              <a:rPr lang="pt-PT" b="1" dirty="0">
                <a:solidFill>
                  <a:srgbClr val="FFFFFF"/>
                </a:solidFill>
              </a:rPr>
              <a:t>1. </a:t>
            </a:r>
            <a:r>
              <a:rPr lang="pt-PT" dirty="0">
                <a:solidFill>
                  <a:srgbClr val="FFFFFF"/>
                </a:solidFill>
              </a:rPr>
              <a:t>Localize no tempo as etapas da Revolução Francesa.</a:t>
            </a:r>
          </a:p>
          <a:p>
            <a:pPr marL="714375" lvl="0" indent="-263525">
              <a:spcBef>
                <a:spcPts val="600"/>
              </a:spcBef>
              <a:spcAft>
                <a:spcPts val="1200"/>
              </a:spcAft>
            </a:pPr>
            <a:r>
              <a:rPr lang="pt-PT" b="1" dirty="0">
                <a:solidFill>
                  <a:srgbClr val="FFFFFF"/>
                </a:solidFill>
              </a:rPr>
              <a:t>2.</a:t>
            </a:r>
            <a:r>
              <a:rPr lang="pt-PT" dirty="0">
                <a:solidFill>
                  <a:srgbClr val="FFFFFF"/>
                </a:solidFill>
              </a:rPr>
              <a:t> Enuncie  quatro causas que estiveram na origem da Revolução Francesa.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3. </a:t>
            </a:r>
            <a:r>
              <a:rPr lang="pt-PT" dirty="0">
                <a:solidFill>
                  <a:srgbClr val="FFFFFF"/>
                </a:solidFill>
              </a:rPr>
              <a:t>Refira quatro realizações revolucionárias, durante a primeira etapa, que ditaram o fim do Antigo Regime.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4. </a:t>
            </a:r>
            <a:r>
              <a:rPr lang="pt-PT" dirty="0">
                <a:solidFill>
                  <a:srgbClr val="FFFFFF"/>
                </a:solidFill>
              </a:rPr>
              <a:t>Diga em que consistiu a radicalização da </a:t>
            </a:r>
            <a:r>
              <a:rPr lang="pt-PT">
                <a:solidFill>
                  <a:srgbClr val="FFFFFF"/>
                </a:solidFill>
              </a:rPr>
              <a:t>Revolução a </a:t>
            </a:r>
            <a:r>
              <a:rPr lang="pt-PT" dirty="0">
                <a:solidFill>
                  <a:srgbClr val="FFFFFF"/>
                </a:solidFill>
              </a:rPr>
              <a:t>partir de 1792.</a:t>
            </a:r>
          </a:p>
          <a:p>
            <a:pPr marL="450850" lvl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5. </a:t>
            </a:r>
            <a:r>
              <a:rPr lang="pt-PT" dirty="0">
                <a:solidFill>
                  <a:srgbClr val="FFFFFF"/>
                </a:solidFill>
              </a:rPr>
              <a:t>Explique o fim da república jacobina.</a:t>
            </a:r>
          </a:p>
          <a:p>
            <a:pPr marL="4508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6.  </a:t>
            </a:r>
            <a:r>
              <a:rPr lang="pt-PT" dirty="0">
                <a:solidFill>
                  <a:srgbClr val="FFFFFF"/>
                </a:solidFill>
              </a:rPr>
              <a:t>Indique as linhas de força que nortearam a ação do Diretório.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7. </a:t>
            </a:r>
            <a:r>
              <a:rPr lang="pt-PT" dirty="0">
                <a:solidFill>
                  <a:srgbClr val="FFFFFF"/>
                </a:solidFill>
              </a:rPr>
              <a:t>Explicite o papel de Napoleão Bonaparte na consolidação da revolução burguesa.</a:t>
            </a:r>
          </a:p>
          <a:p>
            <a:pPr marL="450850" lvl="0" algn="just"/>
            <a:endParaRPr lang="pt-PT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323528" y="1675433"/>
            <a:ext cx="3491202" cy="3075273"/>
            <a:chOff x="467544" y="873056"/>
            <a:chExt cx="3977891" cy="3755829"/>
          </a:xfrm>
        </p:grpSpPr>
        <p:pic>
          <p:nvPicPr>
            <p:cNvPr id="11" name="Imagem 10" descr="Luís XVI distribui esmola aos pobres de Versalhes durante o Inverno de 1788, quadr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6" y="873056"/>
              <a:ext cx="3977889" cy="3078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467544" y="3952288"/>
              <a:ext cx="2871618" cy="676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Luís XVI distribui esmola aos pobres de Versalhes durante o Inverno de 1788</a:t>
              </a:r>
              <a:r>
                <a:rPr lang="pt-PT" sz="1000" dirty="0"/>
                <a:t>, de L. </a:t>
              </a:r>
              <a:r>
                <a:rPr lang="pt-PT" sz="1000" dirty="0" err="1"/>
                <a:t>Hersent</a:t>
              </a:r>
              <a:r>
                <a:rPr lang="pt-PT" sz="1000" dirty="0"/>
                <a:t>, 1817.</a:t>
              </a: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3323558" y="6112625"/>
            <a:ext cx="5427842" cy="30777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contas públicas apresentam-se desequilibradas.</a:t>
            </a:r>
          </a:p>
        </p:txBody>
      </p:sp>
      <p:sp>
        <p:nvSpPr>
          <p:cNvPr id="21" name="Título 5"/>
          <p:cNvSpPr txBox="1">
            <a:spLocks/>
          </p:cNvSpPr>
          <p:nvPr/>
        </p:nvSpPr>
        <p:spPr>
          <a:xfrm>
            <a:off x="303566" y="853021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(2)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5" y="4850741"/>
            <a:ext cx="2118096" cy="160259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323558" y="5373961"/>
            <a:ext cx="5427842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indústria francesa sofre a concorrência estrangeira, nomeadamente da Grã-Bretanha, após a celebração do Tratado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Eden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em 1786.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23559" y="4850741"/>
            <a:ext cx="5427842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carestia agrícola, aliada ao crescimento populacional, conduz os franceses a uma psicose de fome.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4" y="1780812"/>
            <a:ext cx="2210451" cy="242020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29" y="1853204"/>
            <a:ext cx="2555435" cy="2308377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 rot="1616660">
            <a:off x="3562926" y="3997799"/>
            <a:ext cx="275352" cy="567434"/>
            <a:chOff x="6883556" y="4451758"/>
            <a:chExt cx="352740" cy="726912"/>
          </a:xfrm>
        </p:grpSpPr>
        <p:sp>
          <p:nvSpPr>
            <p:cNvPr id="16" name="Fluxograma: conexão 15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4" name="Grupo 23"/>
          <p:cNvGrpSpPr/>
          <p:nvPr/>
        </p:nvGrpSpPr>
        <p:grpSpPr>
          <a:xfrm rot="1616660">
            <a:off x="5959459" y="4000592"/>
            <a:ext cx="275352" cy="567434"/>
            <a:chOff x="6883556" y="4451758"/>
            <a:chExt cx="352740" cy="726912"/>
          </a:xfrm>
        </p:grpSpPr>
        <p:sp>
          <p:nvSpPr>
            <p:cNvPr id="25" name="Fluxograma: conexão 24">
              <a:hlinkClick r:id="rId9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ctângulo 25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upo 26"/>
          <p:cNvGrpSpPr/>
          <p:nvPr/>
        </p:nvGrpSpPr>
        <p:grpSpPr>
          <a:xfrm rot="1616660">
            <a:off x="8292847" y="4003996"/>
            <a:ext cx="275352" cy="567434"/>
            <a:chOff x="6883556" y="4451758"/>
            <a:chExt cx="352740" cy="726912"/>
          </a:xfrm>
        </p:grpSpPr>
        <p:sp>
          <p:nvSpPr>
            <p:cNvPr id="28" name="Fluxograma: conexão 27">
              <a:hlinkClick r:id="rId10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Rectângulo 2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" name="Rectângulo 2"/>
          <p:cNvSpPr/>
          <p:nvPr/>
        </p:nvSpPr>
        <p:spPr>
          <a:xfrm>
            <a:off x="3779912" y="1346290"/>
            <a:ext cx="2343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100" b="1" dirty="0"/>
              <a:t>Preço do trigo e produção têxtil </a:t>
            </a:r>
          </a:p>
          <a:p>
            <a:pPr>
              <a:defRPr/>
            </a:pPr>
            <a:r>
              <a:rPr lang="pt-PT" sz="1100" b="1" dirty="0"/>
              <a:t>(1786-1789)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3129" y="1331466"/>
            <a:ext cx="2448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solidFill>
                  <a:prstClr val="black"/>
                </a:solidFill>
              </a:rPr>
              <a:t>O orçamento do Estado francês em 1788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  <p:bldP spid="23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460634" y="1382222"/>
            <a:ext cx="6124143" cy="4668953"/>
            <a:chOff x="467544" y="873056"/>
            <a:chExt cx="3977891" cy="3250658"/>
          </a:xfrm>
        </p:grpSpPr>
        <p:pic>
          <p:nvPicPr>
            <p:cNvPr id="12" name="Imagem 11" descr="Luís XVI distribui esmola aos pobres de Versalhes durante o Inverno de 1788, quadr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6" y="873056"/>
              <a:ext cx="3977889" cy="3078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ixaDeTexto 12"/>
            <p:cNvSpPr txBox="1"/>
            <p:nvPr/>
          </p:nvSpPr>
          <p:spPr>
            <a:xfrm>
              <a:off x="467544" y="3952288"/>
              <a:ext cx="3564449" cy="17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Luís XVI distribui esmola aos pobres de Versalhes durante o Inverno de 1788</a:t>
              </a:r>
              <a:r>
                <a:rPr lang="pt-PT" sz="1000" dirty="0"/>
                <a:t>, de L. </a:t>
              </a:r>
              <a:r>
                <a:rPr lang="pt-PT" sz="1000" dirty="0" err="1"/>
                <a:t>Hersent</a:t>
              </a:r>
              <a:r>
                <a:rPr lang="pt-PT" sz="1000" dirty="0"/>
                <a:t>, 1817.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377622" y="561883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30636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82" y="1841564"/>
            <a:ext cx="4014782" cy="43957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701840" y="6052365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Rectângulo 15"/>
          <p:cNvSpPr/>
          <p:nvPr/>
        </p:nvSpPr>
        <p:spPr>
          <a:xfrm>
            <a:off x="3550541" y="1579954"/>
            <a:ext cx="2771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100" b="1" dirty="0"/>
              <a:t>Preço do trigo e produção têxtil (1786-1789)</a:t>
            </a:r>
          </a:p>
        </p:txBody>
      </p:sp>
    </p:spTree>
    <p:extLst>
      <p:ext uri="{BB962C8B-B14F-4D97-AF65-F5344CB8AC3E}">
        <p14:creationId xmlns:p14="http://schemas.microsoft.com/office/powerpoint/2010/main" val="329311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76101"/>
            <a:ext cx="4971489" cy="449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557822" y="5883231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39752" y="1382222"/>
            <a:ext cx="290977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PT" sz="1100" b="1" dirty="0">
                <a:solidFill>
                  <a:prstClr val="black"/>
                </a:solidFill>
              </a:rPr>
              <a:t>O orçamento do Estado francês em 1788</a:t>
            </a:r>
            <a:endParaRPr lang="pt-PT" dirty="0">
              <a:solidFill>
                <a:prstClr val="black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931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" y="-63"/>
            <a:ext cx="9144000" cy="66294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7175527" y="967961"/>
            <a:ext cx="1810069" cy="3458829"/>
            <a:chOff x="9118079" y="1160238"/>
            <a:chExt cx="1900339" cy="3631325"/>
          </a:xfrm>
        </p:grpSpPr>
        <p:sp>
          <p:nvSpPr>
            <p:cNvPr id="11" name="Rectângulo 10"/>
            <p:cNvSpPr/>
            <p:nvPr/>
          </p:nvSpPr>
          <p:spPr>
            <a:xfrm>
              <a:off x="9118079" y="4209937"/>
              <a:ext cx="1900339" cy="581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Penteado estilo Maria Antonieta</a:t>
              </a:r>
              <a:r>
                <a:rPr lang="pt-PT" sz="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pt-PT" sz="1000" dirty="0"/>
                <a:t>caricatura anterior à Revolução</a:t>
              </a:r>
              <a:r>
                <a:rPr lang="pt-PT" sz="1000" i="1" dirty="0"/>
                <a:t>.</a:t>
              </a:r>
              <a:endParaRPr lang="pt-PT" sz="1000" dirty="0">
                <a:cs typeface="Arial" pitchFamily="34" charset="0"/>
              </a:endParaRP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134" y="1160238"/>
              <a:ext cx="1810284" cy="30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upo 15"/>
          <p:cNvGrpSpPr/>
          <p:nvPr/>
        </p:nvGrpSpPr>
        <p:grpSpPr>
          <a:xfrm>
            <a:off x="3923928" y="1506658"/>
            <a:ext cx="3215085" cy="2766245"/>
            <a:chOff x="3851921" y="3071801"/>
            <a:chExt cx="3453444" cy="3003374"/>
          </a:xfrm>
        </p:grpSpPr>
        <p:sp>
          <p:nvSpPr>
            <p:cNvPr id="19" name="CaixaDeTexto 18"/>
            <p:cNvSpPr txBox="1"/>
            <p:nvPr/>
          </p:nvSpPr>
          <p:spPr>
            <a:xfrm>
              <a:off x="3851921" y="5640767"/>
              <a:ext cx="3453443" cy="43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jornada das Telhas em Grenoble (7 de junho de 1788)</a:t>
              </a:r>
              <a:r>
                <a:rPr lang="pt-PT" sz="1000" dirty="0"/>
                <a:t>, de Alexandre </a:t>
              </a:r>
              <a:r>
                <a:rPr lang="pt-PT" sz="1000" dirty="0" err="1"/>
                <a:t>Debelle</a:t>
              </a:r>
              <a:r>
                <a:rPr lang="pt-PT" sz="1000" dirty="0"/>
                <a:t>.</a:t>
              </a:r>
            </a:p>
          </p:txBody>
        </p:sp>
        <p:pic>
          <p:nvPicPr>
            <p:cNvPr id="14" name="Imagem 13" descr="A jornada das telhas em Grenoble_Alexandre Debell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0250" y="3071801"/>
              <a:ext cx="3445115" cy="25838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(3)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07504" y="1514474"/>
            <a:ext cx="3789882" cy="3066654"/>
            <a:chOff x="101857" y="1677969"/>
            <a:chExt cx="4849955" cy="3924429"/>
          </a:xfrm>
        </p:grpSpPr>
        <p:grpSp>
          <p:nvGrpSpPr>
            <p:cNvPr id="22" name="Grupo 21"/>
            <p:cNvGrpSpPr/>
            <p:nvPr/>
          </p:nvGrpSpPr>
          <p:grpSpPr>
            <a:xfrm>
              <a:off x="101857" y="1677969"/>
              <a:ext cx="4849955" cy="3036070"/>
              <a:chOff x="503951" y="260967"/>
              <a:chExt cx="5458760" cy="3417183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96871" y="260967"/>
                <a:ext cx="2865840" cy="34171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03951" y="260967"/>
                <a:ext cx="2616279" cy="34171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CaixaDeTexto 22"/>
            <p:cNvSpPr txBox="1"/>
            <p:nvPr/>
          </p:nvSpPr>
          <p:spPr>
            <a:xfrm>
              <a:off x="251521" y="4696509"/>
              <a:ext cx="1969774" cy="90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>
                  <a:cs typeface="Arial" pitchFamily="34" charset="0"/>
                </a:rPr>
                <a:t>Luís XVI em trajo da sagração</a:t>
              </a:r>
              <a:r>
                <a:rPr lang="pt-PT" sz="1000" dirty="0">
                  <a:cs typeface="Arial" pitchFamily="34" charset="0"/>
                </a:rPr>
                <a:t>, óleo sobre tela de J.-S. </a:t>
              </a:r>
              <a:r>
                <a:rPr lang="pt-PT" sz="1000" dirty="0" err="1">
                  <a:cs typeface="Arial" pitchFamily="34" charset="0"/>
                </a:rPr>
                <a:t>Duplessis</a:t>
              </a:r>
              <a:r>
                <a:rPr lang="pt-PT" sz="1000" dirty="0">
                  <a:cs typeface="Arial" pitchFamily="34" charset="0"/>
                </a:rPr>
                <a:t>, 1777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27693" y="4758243"/>
            <a:ext cx="8420770" cy="30777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gastos da Corte são criticados e o casal régio é ridicularizado perante a opinião pública.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7693" y="506602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reformas dos ministros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Turgot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Necker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Calonne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Loménie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Brienne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não recebem acolhimento favorável entre as ordens sociais privilegiadas. 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7693" y="5570076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província e em Paris, sucede uma vaga de pilhagens e motins motivada pelo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espetro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da fome e do desemprego.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27693" y="6074132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Incapaz de suster 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reação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nobiliárquica e de pôr cobro à agitação popular, Luís XVI convoca os Estados Gerais.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884817" y="3861048"/>
            <a:ext cx="196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i="1" dirty="0">
                <a:cs typeface="Arial" pitchFamily="34" charset="0"/>
              </a:rPr>
              <a:t>Retrato da rainha Maria Antonieta com uma rosa</a:t>
            </a:r>
            <a:r>
              <a:rPr lang="pt-PT" sz="1000" dirty="0">
                <a:cs typeface="Arial" pitchFamily="34" charset="0"/>
              </a:rPr>
              <a:t>,</a:t>
            </a:r>
          </a:p>
          <a:p>
            <a:r>
              <a:rPr lang="pt-PT" sz="1000" dirty="0">
                <a:cs typeface="Arial" pitchFamily="34" charset="0"/>
              </a:rPr>
              <a:t> óleo sobre tela de Elisabeth </a:t>
            </a:r>
          </a:p>
          <a:p>
            <a:r>
              <a:rPr lang="pt-PT" sz="1000" dirty="0" err="1">
                <a:cs typeface="Arial" pitchFamily="34" charset="0"/>
              </a:rPr>
              <a:t>Vigée-Le</a:t>
            </a:r>
            <a:r>
              <a:rPr lang="pt-PT" sz="1000" dirty="0">
                <a:cs typeface="Arial" pitchFamily="34" charset="0"/>
              </a:rPr>
              <a:t> </a:t>
            </a:r>
            <a:r>
              <a:rPr lang="pt-PT" sz="1000" dirty="0" err="1">
                <a:cs typeface="Arial" pitchFamily="34" charset="0"/>
              </a:rPr>
              <a:t>Brun</a:t>
            </a:r>
            <a:r>
              <a:rPr lang="pt-PT" sz="1000" dirty="0">
                <a:cs typeface="Arial" pitchFamily="34" charset="0"/>
              </a:rPr>
              <a:t>, 1783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60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860032" y="1556792"/>
            <a:ext cx="3831311" cy="3466602"/>
            <a:chOff x="4947983" y="1370620"/>
            <a:chExt cx="3831311" cy="3466602"/>
          </a:xfrm>
        </p:grpSpPr>
        <p:pic>
          <p:nvPicPr>
            <p:cNvPr id="9" name="Imagem 8" descr="jeu_de_paume1.jpeg"/>
            <p:cNvPicPr>
              <a:picLocks noChangeAspect="1"/>
            </p:cNvPicPr>
            <p:nvPr/>
          </p:nvPicPr>
          <p:blipFill>
            <a:blip r:embed="rId4" cstate="print"/>
            <a:srcRect l="17566" t="13955" r="13304" b="2160"/>
            <a:stretch>
              <a:fillRect/>
            </a:stretch>
          </p:blipFill>
          <p:spPr>
            <a:xfrm>
              <a:off x="4947983" y="1370620"/>
              <a:ext cx="3831311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4954156" y="4437112"/>
              <a:ext cx="381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Leitura do Juramento pelo deputado </a:t>
              </a:r>
              <a:r>
                <a:rPr lang="pt-PT" sz="1000" i="1" dirty="0" err="1"/>
                <a:t>Bailly</a:t>
              </a:r>
              <a:r>
                <a:rPr lang="pt-PT" sz="1000" i="1" dirty="0"/>
                <a:t> na Sala do Jogo da Pela  </a:t>
              </a:r>
              <a:r>
                <a:rPr lang="pt-PT" sz="1000" dirty="0"/>
                <a:t>(20 de junho de 1789), pormenor de um quadro de David.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20069" y="1556792"/>
            <a:ext cx="4307620" cy="3312368"/>
            <a:chOff x="311671" y="1340768"/>
            <a:chExt cx="4307620" cy="3312368"/>
          </a:xfrm>
        </p:grpSpPr>
        <p:pic>
          <p:nvPicPr>
            <p:cNvPr id="11" name="Imagem 10" descr="Estados Gerais_5 maio 1789.jpg"/>
            <p:cNvPicPr>
              <a:picLocks noChangeAspect="1"/>
            </p:cNvPicPr>
            <p:nvPr/>
          </p:nvPicPr>
          <p:blipFill>
            <a:blip r:embed="rId5" cstate="print"/>
            <a:srcRect l="1325" t="3600" r="1969" b="2801"/>
            <a:stretch>
              <a:fillRect/>
            </a:stretch>
          </p:blipFill>
          <p:spPr>
            <a:xfrm>
              <a:off x="323528" y="1340768"/>
              <a:ext cx="4295763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311671" y="4406915"/>
              <a:ext cx="4294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 Sessão de abertura dos Estados Gerais </a:t>
              </a:r>
              <a:r>
                <a:rPr lang="pt-PT" sz="1000" dirty="0"/>
                <a:t>(5 de maio de 1789).</a:t>
              </a:r>
            </a:p>
          </p:txBody>
        </p:sp>
      </p:grpSp>
      <p:sp>
        <p:nvSpPr>
          <p:cNvPr id="13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(1)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7693" y="5210036"/>
            <a:ext cx="8420770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reunião dos Estados Gerais (maio 1789), o Terceiro Estado não aceita o sistema tradicional de votação. Face à intransigência dos privilegiados e à indecisão real, os deputados do Terceiro Estado proclamam-se Assembleia Nacional (17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junho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).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930116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Reunido na sala do Jogo da Péla, o Terceiro Estado jura redigir uma Constituição para a França, intitulando-se Assembleia Nacional Constituinte.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5882</TotalTime>
  <Words>2819</Words>
  <Application>Microsoft Office PowerPoint</Application>
  <PresentationFormat>Apresentação no Ecrã (4:3)</PresentationFormat>
  <Paragraphs>195</Paragraphs>
  <Slides>30</Slides>
  <Notes>30</Notes>
  <HiddenSlides>9</HiddenSlides>
  <MMClips>3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Wingdings</vt:lpstr>
      <vt:lpstr>Tema do Office</vt:lpstr>
      <vt:lpstr>Apresentação do PowerPoint</vt:lpstr>
      <vt:lpstr>Apresentação do PowerPoint</vt:lpstr>
      <vt:lpstr>A França nas vésperas da Revolução (1)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Revolução Francesa</dc:title>
  <dc:creator>Susana Cardoso</dc:creator>
  <cp:lastModifiedBy>Guilherme Domingos G. P. Tanissa</cp:lastModifiedBy>
  <cp:revision>518</cp:revision>
  <dcterms:created xsi:type="dcterms:W3CDTF">2013-10-01T14:08:13Z</dcterms:created>
  <dcterms:modified xsi:type="dcterms:W3CDTF">2026-03-05T15:51:08Z</dcterms:modified>
</cp:coreProperties>
</file>