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701" r:id="rId1"/>
  </p:sldMasterIdLst>
  <p:notesMasterIdLst>
    <p:notesMasterId r:id="rId18"/>
  </p:notesMasterIdLst>
  <p:sldIdLst>
    <p:sldId id="281" r:id="rId2"/>
    <p:sldId id="256" r:id="rId3"/>
    <p:sldId id="273" r:id="rId4"/>
    <p:sldId id="270" r:id="rId5"/>
    <p:sldId id="260" r:id="rId6"/>
    <p:sldId id="280" r:id="rId7"/>
    <p:sldId id="277" r:id="rId8"/>
    <p:sldId id="258" r:id="rId9"/>
    <p:sldId id="259" r:id="rId10"/>
    <p:sldId id="276" r:id="rId11"/>
    <p:sldId id="264" r:id="rId12"/>
    <p:sldId id="265" r:id="rId13"/>
    <p:sldId id="278" r:id="rId14"/>
    <p:sldId id="267" r:id="rId15"/>
    <p:sldId id="279" r:id="rId16"/>
    <p:sldId id="282" r:id="rId17"/>
  </p:sldIdLst>
  <p:sldSz cx="9144000" cy="6858000" type="screen4x3"/>
  <p:notesSz cx="6858000" cy="9144000"/>
  <p:defaultTextStyle>
    <a:defPPr>
      <a:defRPr lang="pt-P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7304" autoAdjust="0"/>
  </p:normalViewPr>
  <p:slideViewPr>
    <p:cSldViewPr>
      <p:cViewPr varScale="1">
        <p:scale>
          <a:sx n="70" d="100"/>
          <a:sy n="70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F4EB6F-ED4C-4849-A065-56D287DB2F33}" type="datetimeFigureOut">
              <a:rPr lang="pt-PT" smtClean="0"/>
              <a:t>05/03/2026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C5A84-F8E2-4C77-89AB-0DF9AC1C52B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29746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C5A84-F8E2-4C77-89AB-0DF9AC1C52BB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01758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9000">
                <a:srgbClr val="FFC000">
                  <a:shade val="30000"/>
                  <a:satMod val="115000"/>
                </a:srgbClr>
              </a:gs>
              <a:gs pos="72000">
                <a:srgbClr val="FFC000">
                  <a:shade val="67500"/>
                  <a:satMod val="115000"/>
                </a:srgbClr>
              </a:gs>
              <a:gs pos="100000">
                <a:srgbClr val="F6C10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2249" y="-19541"/>
            <a:ext cx="7680755" cy="55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pt-PT" sz="1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A REVOLUÇÃO AMERICANA, UMA REVOLUÇÃO FUNDADORA</a:t>
            </a:r>
            <a:br>
              <a:rPr lang="pt-PT" sz="1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</a:br>
            <a:r>
              <a:rPr lang="pt-PT" sz="1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NASCIMENTO DE UMA NAÇÃO SOB A ÉGIDE DOS IDEAIS ILUMINISTAS</a:t>
            </a:r>
          </a:p>
        </p:txBody>
      </p:sp>
      <p:sp>
        <p:nvSpPr>
          <p:cNvPr id="2" name="Rounded Rectangle 1"/>
          <p:cNvSpPr/>
          <p:nvPr userDrawn="1"/>
        </p:nvSpPr>
        <p:spPr>
          <a:xfrm>
            <a:off x="0" y="476672"/>
            <a:ext cx="9036495" cy="6296087"/>
          </a:xfrm>
          <a:custGeom>
            <a:avLst/>
            <a:gdLst>
              <a:gd name="connsiteX0" fmla="*/ 0 w 9200542"/>
              <a:gd name="connsiteY0" fmla="*/ 227981 h 6296087"/>
              <a:gd name="connsiteX1" fmla="*/ 227981 w 9200542"/>
              <a:gd name="connsiteY1" fmla="*/ 0 h 6296087"/>
              <a:gd name="connsiteX2" fmla="*/ 8972561 w 9200542"/>
              <a:gd name="connsiteY2" fmla="*/ 0 h 6296087"/>
              <a:gd name="connsiteX3" fmla="*/ 9200542 w 9200542"/>
              <a:gd name="connsiteY3" fmla="*/ 227981 h 6296087"/>
              <a:gd name="connsiteX4" fmla="*/ 9200542 w 9200542"/>
              <a:gd name="connsiteY4" fmla="*/ 6068106 h 6296087"/>
              <a:gd name="connsiteX5" fmla="*/ 8972561 w 9200542"/>
              <a:gd name="connsiteY5" fmla="*/ 6296087 h 6296087"/>
              <a:gd name="connsiteX6" fmla="*/ 227981 w 9200542"/>
              <a:gd name="connsiteY6" fmla="*/ 6296087 h 6296087"/>
              <a:gd name="connsiteX7" fmla="*/ 0 w 9200542"/>
              <a:gd name="connsiteY7" fmla="*/ 6068106 h 6296087"/>
              <a:gd name="connsiteX8" fmla="*/ 0 w 9200542"/>
              <a:gd name="connsiteY8" fmla="*/ 227981 h 6296087"/>
              <a:gd name="connsiteX0" fmla="*/ 0 w 9200542"/>
              <a:gd name="connsiteY0" fmla="*/ 6068106 h 6296087"/>
              <a:gd name="connsiteX1" fmla="*/ 227981 w 9200542"/>
              <a:gd name="connsiteY1" fmla="*/ 0 h 6296087"/>
              <a:gd name="connsiteX2" fmla="*/ 8972561 w 9200542"/>
              <a:gd name="connsiteY2" fmla="*/ 0 h 6296087"/>
              <a:gd name="connsiteX3" fmla="*/ 9200542 w 9200542"/>
              <a:gd name="connsiteY3" fmla="*/ 227981 h 6296087"/>
              <a:gd name="connsiteX4" fmla="*/ 9200542 w 9200542"/>
              <a:gd name="connsiteY4" fmla="*/ 6068106 h 6296087"/>
              <a:gd name="connsiteX5" fmla="*/ 8972561 w 9200542"/>
              <a:gd name="connsiteY5" fmla="*/ 6296087 h 6296087"/>
              <a:gd name="connsiteX6" fmla="*/ 227981 w 9200542"/>
              <a:gd name="connsiteY6" fmla="*/ 6296087 h 6296087"/>
              <a:gd name="connsiteX7" fmla="*/ 0 w 9200542"/>
              <a:gd name="connsiteY7" fmla="*/ 6068106 h 6296087"/>
              <a:gd name="connsiteX0" fmla="*/ 1093072 w 10065633"/>
              <a:gd name="connsiteY0" fmla="*/ 6296087 h 6296087"/>
              <a:gd name="connsiteX1" fmla="*/ 1093072 w 10065633"/>
              <a:gd name="connsiteY1" fmla="*/ 0 h 6296087"/>
              <a:gd name="connsiteX2" fmla="*/ 9837652 w 10065633"/>
              <a:gd name="connsiteY2" fmla="*/ 0 h 6296087"/>
              <a:gd name="connsiteX3" fmla="*/ 10065633 w 10065633"/>
              <a:gd name="connsiteY3" fmla="*/ 227981 h 6296087"/>
              <a:gd name="connsiteX4" fmla="*/ 10065633 w 10065633"/>
              <a:gd name="connsiteY4" fmla="*/ 6068106 h 6296087"/>
              <a:gd name="connsiteX5" fmla="*/ 9837652 w 10065633"/>
              <a:gd name="connsiteY5" fmla="*/ 6296087 h 6296087"/>
              <a:gd name="connsiteX6" fmla="*/ 1093072 w 10065633"/>
              <a:gd name="connsiteY6" fmla="*/ 6296087 h 6296087"/>
              <a:gd name="connsiteX0" fmla="*/ 1223279 w 10195840"/>
              <a:gd name="connsiteY0" fmla="*/ 6296087 h 6296087"/>
              <a:gd name="connsiteX1" fmla="*/ 1223279 w 10195840"/>
              <a:gd name="connsiteY1" fmla="*/ 0 h 6296087"/>
              <a:gd name="connsiteX2" fmla="*/ 9967859 w 10195840"/>
              <a:gd name="connsiteY2" fmla="*/ 0 h 6296087"/>
              <a:gd name="connsiteX3" fmla="*/ 10195840 w 10195840"/>
              <a:gd name="connsiteY3" fmla="*/ 227981 h 6296087"/>
              <a:gd name="connsiteX4" fmla="*/ 10195840 w 10195840"/>
              <a:gd name="connsiteY4" fmla="*/ 6068106 h 6296087"/>
              <a:gd name="connsiteX5" fmla="*/ 9967859 w 10195840"/>
              <a:gd name="connsiteY5" fmla="*/ 6296087 h 6296087"/>
              <a:gd name="connsiteX6" fmla="*/ 1223279 w 10195840"/>
              <a:gd name="connsiteY6" fmla="*/ 6296087 h 6296087"/>
              <a:gd name="connsiteX0" fmla="*/ 647747 w 9620308"/>
              <a:gd name="connsiteY0" fmla="*/ 6296087 h 6296087"/>
              <a:gd name="connsiteX1" fmla="*/ 647747 w 9620308"/>
              <a:gd name="connsiteY1" fmla="*/ 0 h 6296087"/>
              <a:gd name="connsiteX2" fmla="*/ 9392327 w 9620308"/>
              <a:gd name="connsiteY2" fmla="*/ 0 h 6296087"/>
              <a:gd name="connsiteX3" fmla="*/ 9620308 w 9620308"/>
              <a:gd name="connsiteY3" fmla="*/ 227981 h 6296087"/>
              <a:gd name="connsiteX4" fmla="*/ 9620308 w 9620308"/>
              <a:gd name="connsiteY4" fmla="*/ 6068106 h 6296087"/>
              <a:gd name="connsiteX5" fmla="*/ 9392327 w 9620308"/>
              <a:gd name="connsiteY5" fmla="*/ 6296087 h 6296087"/>
              <a:gd name="connsiteX6" fmla="*/ 647747 w 9620308"/>
              <a:gd name="connsiteY6" fmla="*/ 6296087 h 6296087"/>
              <a:gd name="connsiteX0" fmla="*/ 0 w 8972561"/>
              <a:gd name="connsiteY0" fmla="*/ 6296087 h 6296087"/>
              <a:gd name="connsiteX1" fmla="*/ 0 w 8972561"/>
              <a:gd name="connsiteY1" fmla="*/ 0 h 6296087"/>
              <a:gd name="connsiteX2" fmla="*/ 8744580 w 8972561"/>
              <a:gd name="connsiteY2" fmla="*/ 0 h 6296087"/>
              <a:gd name="connsiteX3" fmla="*/ 8972561 w 8972561"/>
              <a:gd name="connsiteY3" fmla="*/ 227981 h 6296087"/>
              <a:gd name="connsiteX4" fmla="*/ 8972561 w 8972561"/>
              <a:gd name="connsiteY4" fmla="*/ 6068106 h 6296087"/>
              <a:gd name="connsiteX5" fmla="*/ 8744580 w 8972561"/>
              <a:gd name="connsiteY5" fmla="*/ 6296087 h 6296087"/>
              <a:gd name="connsiteX6" fmla="*/ 0 w 8972561"/>
              <a:gd name="connsiteY6" fmla="*/ 6296087 h 629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72561" h="6296087">
                <a:moveTo>
                  <a:pt x="0" y="6296087"/>
                </a:moveTo>
                <a:lnTo>
                  <a:pt x="0" y="0"/>
                </a:lnTo>
                <a:lnTo>
                  <a:pt x="8744580" y="0"/>
                </a:lnTo>
                <a:cubicBezTo>
                  <a:pt x="8870490" y="0"/>
                  <a:pt x="8972561" y="102071"/>
                  <a:pt x="8972561" y="227981"/>
                </a:cubicBezTo>
                <a:lnTo>
                  <a:pt x="8972561" y="6068106"/>
                </a:lnTo>
                <a:cubicBezTo>
                  <a:pt x="8972561" y="6194016"/>
                  <a:pt x="8870490" y="6296087"/>
                  <a:pt x="8744580" y="6296087"/>
                </a:cubicBezTo>
                <a:lnTo>
                  <a:pt x="0" y="62960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88900" dist="38100" dir="18900000" algn="b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25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 rot="-60000">
            <a:off x="606078" y="402978"/>
            <a:ext cx="8064814" cy="70788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pt-PT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A REVOLUÇÃO AMERICANA</a:t>
            </a:r>
          </a:p>
        </p:txBody>
      </p:sp>
    </p:spTree>
    <p:extLst>
      <p:ext uri="{BB962C8B-B14F-4D97-AF65-F5344CB8AC3E}">
        <p14:creationId xmlns:p14="http://schemas.microsoft.com/office/powerpoint/2010/main" val="113596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Posição do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pt-PT"/>
              <a:t>Clique para editar o estilo</a:t>
            </a:r>
          </a:p>
        </p:txBody>
      </p:sp>
      <p:sp>
        <p:nvSpPr>
          <p:cNvPr id="1027" name="Marcador de Posição do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pt-PT"/>
              <a:t>Clique para editar os estilos</a:t>
            </a:r>
          </a:p>
          <a:p>
            <a:pPr lvl="1"/>
            <a:r>
              <a:rPr lang="pt-PT" altLang="pt-PT"/>
              <a:t>Segundo nível</a:t>
            </a:r>
          </a:p>
          <a:p>
            <a:pPr lvl="2"/>
            <a:r>
              <a:rPr lang="pt-PT" altLang="pt-PT"/>
              <a:t>Terceiro nível</a:t>
            </a:r>
          </a:p>
          <a:p>
            <a:pPr lvl="3"/>
            <a:r>
              <a:rPr lang="pt-PT" altLang="pt-PT"/>
              <a:t>Quarto nível</a:t>
            </a:r>
          </a:p>
          <a:p>
            <a:pPr lvl="4"/>
            <a:r>
              <a:rPr lang="pt-PT" alt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B10629-4253-42A7-8D37-C7AE16620482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://en.wikipedia.org/wiki/File:Sprit_of_'76.2.jpeg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246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ção de Conteúdo 6">
            <a:hlinkClick r:id="rId2"/>
          </p:cNvPr>
          <p:cNvPicPr>
            <a:picLocks noGrp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692695"/>
            <a:ext cx="4279385" cy="5763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ângulo 5"/>
          <p:cNvSpPr/>
          <p:nvPr/>
        </p:nvSpPr>
        <p:spPr>
          <a:xfrm>
            <a:off x="5173702" y="6464369"/>
            <a:ext cx="37799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dirty="0" err="1">
                <a:latin typeface="+mj-lt"/>
                <a:cs typeface="Arial" panose="020B0604020202020204" pitchFamily="34" charset="0"/>
              </a:rPr>
              <a:t>Pintura</a:t>
            </a:r>
            <a:r>
              <a:rPr lang="en-US" sz="1200" b="1" dirty="0">
                <a:latin typeface="+mj-lt"/>
                <a:cs typeface="Arial" panose="020B0604020202020204" pitchFamily="34" charset="0"/>
              </a:rPr>
              <a:t> de Archibald </a:t>
            </a:r>
            <a:r>
              <a:rPr lang="en-US" sz="1200" b="1" dirty="0" err="1">
                <a:latin typeface="+mj-lt"/>
                <a:cs typeface="Arial" panose="020B0604020202020204" pitchFamily="34" charset="0"/>
              </a:rPr>
              <a:t>MacNeal</a:t>
            </a:r>
            <a:r>
              <a:rPr lang="en-US" sz="1200" b="1" dirty="0">
                <a:latin typeface="+mj-lt"/>
                <a:cs typeface="Arial" panose="020B0604020202020204" pitchFamily="34" charset="0"/>
              </a:rPr>
              <a:t> Willard. c. 1875.</a:t>
            </a:r>
            <a:endParaRPr lang="pt-PT" sz="1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CaixaDeTexto 4"/>
          <p:cNvSpPr txBox="1">
            <a:spLocks noChangeArrowheads="1"/>
          </p:cNvSpPr>
          <p:nvPr/>
        </p:nvSpPr>
        <p:spPr bwMode="auto">
          <a:xfrm>
            <a:off x="285704" y="701242"/>
            <a:ext cx="3914301" cy="1938992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pt-PT" altLang="pt-PT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Em 1781, as tropas britânicas foram derrotadas em </a:t>
            </a:r>
            <a:r>
              <a:rPr lang="pt-PT" altLang="pt-PT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Yorktown</a:t>
            </a:r>
            <a:r>
              <a:rPr lang="pt-PT" altLang="pt-PT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, o que levou à rendição inglesa.</a:t>
            </a:r>
          </a:p>
        </p:txBody>
      </p:sp>
    </p:spTree>
    <p:extLst>
      <p:ext uri="{BB962C8B-B14F-4D97-AF65-F5344CB8AC3E}">
        <p14:creationId xmlns:p14="http://schemas.microsoft.com/office/powerpoint/2010/main" val="239732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upload.wikimedia.org/wikipedia/commons/0/07/Us_declaration_independenc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122"/>
          <a:stretch/>
        </p:blipFill>
        <p:spPr bwMode="auto">
          <a:xfrm>
            <a:off x="179512" y="4189716"/>
            <a:ext cx="8712968" cy="28601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http://upload.wikimedia.org/wikipedia/commons/thumb/7/7a/Libertybell_alone_small.jpg/230px-Libertybell_alone_sma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2191987" cy="27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1"/>
          <p:cNvSpPr txBox="1"/>
          <p:nvPr/>
        </p:nvSpPr>
        <p:spPr>
          <a:xfrm>
            <a:off x="2987824" y="1327408"/>
            <a:ext cx="5904656" cy="267765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PT" sz="1700" dirty="0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tocou para avisar a eclosão da</a:t>
            </a:r>
            <a:br>
              <a:rPr lang="pt-PT" sz="1700" dirty="0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</a:br>
            <a:r>
              <a:rPr lang="pt-PT" sz="1700" dirty="0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Batalha de </a:t>
            </a:r>
            <a:r>
              <a:rPr lang="pt-PT" sz="1700" dirty="0" err="1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Lexington</a:t>
            </a:r>
            <a:r>
              <a:rPr lang="pt-PT" sz="1700" dirty="0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, em 1775;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PT" sz="1700" dirty="0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soou para anunciar a abertura</a:t>
            </a:r>
            <a:br>
              <a:rPr lang="pt-PT" sz="1700" dirty="0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</a:br>
            <a:r>
              <a:rPr lang="pt-PT" sz="1700" dirty="0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do Primeiro Congresso Continental, em 1774;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PT" sz="1700" dirty="0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tocou em Filadélfia para anunciar</a:t>
            </a:r>
            <a:br>
              <a:rPr lang="pt-PT" sz="1700" dirty="0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</a:br>
            <a:r>
              <a:rPr lang="pt-PT" sz="1700" dirty="0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a Declaração de Independência em</a:t>
            </a:r>
            <a:br>
              <a:rPr lang="pt-PT" sz="1700" dirty="0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</a:br>
            <a:r>
              <a:rPr lang="pt-PT" sz="1700" dirty="0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8 de julho de 1776;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PT" sz="1700" dirty="0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convocou os cidadãos da Filadélfia</a:t>
            </a:r>
            <a:br>
              <a:rPr lang="pt-PT" sz="1700" dirty="0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</a:br>
            <a:r>
              <a:rPr lang="pt-PT" sz="1700" dirty="0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para a leitura da Declaração da Independência.</a:t>
            </a:r>
          </a:p>
        </p:txBody>
      </p:sp>
      <p:pic>
        <p:nvPicPr>
          <p:cNvPr id="4" name="Picture 7" descr="rev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235" b="67785" l="71465" r="97290">
                        <a14:foregroundMark x1="71465" y1="49799" x2="75106" y2="47987"/>
                        <a14:foregroundMark x1="95174" y1="36443" x2="73751" y2="36107"/>
                        <a14:foregroundMark x1="95512" y1="35839" x2="77731" y2="35436"/>
                        <a14:foregroundMark x1="79001" y1="67852" x2="87638" y2="61812"/>
                        <a14:foregroundMark x1="72227" y1="40134" x2="95851" y2="44698"/>
                        <a14:foregroundMark x1="76207" y1="45235" x2="97290" y2="39597"/>
                        <a14:foregroundMark x1="93565" y1="37114" x2="73412" y2="43289"/>
                        <a14:foregroundMark x1="86791" y1="48523" x2="91871" y2="38725"/>
                        <a14:foregroundMark x1="75106" y1="57919" x2="81710" y2="62081"/>
                        <a14:foregroundMark x1="76122" y1="56309" x2="91109" y2="52416"/>
                        <a14:foregroundMark x1="75106" y1="64832" x2="87807" y2="561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37" t="34212" r="4179" b="30865"/>
          <a:stretch/>
        </p:blipFill>
        <p:spPr bwMode="auto">
          <a:xfrm>
            <a:off x="7630520" y="1344500"/>
            <a:ext cx="1260749" cy="216273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ixaDeTexto 1"/>
          <p:cNvSpPr txBox="1"/>
          <p:nvPr/>
        </p:nvSpPr>
        <p:spPr>
          <a:xfrm>
            <a:off x="2987824" y="548680"/>
            <a:ext cx="5904656" cy="707886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O sino da liberdade é um dos símbolos da</a:t>
            </a:r>
            <a:br>
              <a:rPr lang="pt-P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</a:br>
            <a:r>
              <a:rPr lang="pt-P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Revolução Americana: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ttp://upload.wikimedia.org/wikipedia/commons/6/6c/Constitution_of_the_United_States%2C_page_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662"/>
          <a:stretch/>
        </p:blipFill>
        <p:spPr bwMode="auto">
          <a:xfrm>
            <a:off x="35496" y="603270"/>
            <a:ext cx="7147114" cy="61719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ângulo 4"/>
          <p:cNvSpPr/>
          <p:nvPr/>
        </p:nvSpPr>
        <p:spPr>
          <a:xfrm>
            <a:off x="2987824" y="2492896"/>
            <a:ext cx="5904656" cy="327782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PT" b="1" dirty="0">
                <a:solidFill>
                  <a:srgbClr val="993300"/>
                </a:solidFill>
                <a:effectLst/>
                <a:latin typeface="+mj-lt"/>
                <a:ea typeface="Times New Roman"/>
                <a:cs typeface="Arial"/>
              </a:rPr>
              <a:t>A REVOLUÇÃO AMERICANA FOI UMA REVOLUÇÃO LIBERAL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pt-PT" b="1" dirty="0">
                <a:solidFill>
                  <a:srgbClr val="993300"/>
                </a:solidFill>
                <a:latin typeface="+mj-lt"/>
                <a:ea typeface="Times New Roman"/>
                <a:cs typeface="Arial"/>
              </a:rPr>
              <a:t>REVOLUÇÃO LIBERAL </a:t>
            </a:r>
            <a:r>
              <a:rPr lang="pt-PT" dirty="0">
                <a:solidFill>
                  <a:srgbClr val="993300"/>
                </a:solidFill>
                <a:effectLst/>
                <a:latin typeface="+mj-lt"/>
                <a:ea typeface="Times New Roman"/>
                <a:cs typeface="Arial"/>
              </a:rPr>
              <a:t>designa o movimento de revolta</a:t>
            </a:r>
            <a:br>
              <a:rPr lang="pt-PT" dirty="0">
                <a:solidFill>
                  <a:srgbClr val="993300"/>
                </a:solidFill>
                <a:effectLst/>
                <a:latin typeface="+mj-lt"/>
                <a:ea typeface="Times New Roman"/>
                <a:cs typeface="Arial"/>
              </a:rPr>
            </a:br>
            <a:r>
              <a:rPr lang="pt-PT" dirty="0">
                <a:solidFill>
                  <a:srgbClr val="993300"/>
                </a:solidFill>
                <a:effectLst/>
                <a:latin typeface="+mj-lt"/>
                <a:ea typeface="Times New Roman"/>
                <a:cs typeface="Arial"/>
              </a:rPr>
              <a:t>contra a restrição das liberdades e dos direitos. 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pt-PT" dirty="0">
                <a:solidFill>
                  <a:srgbClr val="993300"/>
                </a:solidFill>
                <a:effectLst/>
                <a:latin typeface="+mj-lt"/>
                <a:ea typeface="Times New Roman"/>
                <a:cs typeface="Arial"/>
              </a:rPr>
              <a:t>Defende a liberdade do indivíduo como um princípio</a:t>
            </a:r>
            <a:br>
              <a:rPr lang="pt-PT" dirty="0">
                <a:solidFill>
                  <a:srgbClr val="993300"/>
                </a:solidFill>
                <a:effectLst/>
                <a:latin typeface="+mj-lt"/>
                <a:ea typeface="Times New Roman"/>
                <a:cs typeface="Arial"/>
              </a:rPr>
            </a:br>
            <a:r>
              <a:rPr lang="pt-PT" dirty="0">
                <a:solidFill>
                  <a:srgbClr val="993300"/>
                </a:solidFill>
                <a:effectLst/>
                <a:latin typeface="+mj-lt"/>
                <a:ea typeface="Times New Roman"/>
                <a:cs typeface="Arial"/>
              </a:rPr>
              <a:t>supremo e inalienável.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pt-PT" dirty="0">
                <a:solidFill>
                  <a:srgbClr val="993300"/>
                </a:solidFill>
                <a:effectLst/>
                <a:latin typeface="+mj-lt"/>
                <a:ea typeface="Times New Roman"/>
                <a:cs typeface="Arial"/>
              </a:rPr>
              <a:t>Defende a limitação do poder político.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pt-PT" dirty="0">
                <a:solidFill>
                  <a:srgbClr val="993300"/>
                </a:solidFill>
                <a:effectLst/>
                <a:latin typeface="+mj-lt"/>
                <a:ea typeface="Times New Roman"/>
                <a:cs typeface="Arial"/>
              </a:rPr>
              <a:t>Defende que o Homem possui direitos naturais,</a:t>
            </a:r>
            <a:br>
              <a:rPr lang="pt-PT" dirty="0">
                <a:solidFill>
                  <a:srgbClr val="993300"/>
                </a:solidFill>
                <a:effectLst/>
                <a:latin typeface="+mj-lt"/>
                <a:ea typeface="Times New Roman"/>
                <a:cs typeface="Arial"/>
              </a:rPr>
            </a:br>
            <a:r>
              <a:rPr lang="pt-PT" dirty="0">
                <a:solidFill>
                  <a:srgbClr val="993300"/>
                </a:solidFill>
                <a:effectLst/>
                <a:latin typeface="+mj-lt"/>
                <a:ea typeface="Times New Roman"/>
                <a:cs typeface="Arial"/>
              </a:rPr>
              <a:t>fundamentais, que não podem ser restringidos</a:t>
            </a:r>
            <a:br>
              <a:rPr lang="pt-PT" dirty="0">
                <a:solidFill>
                  <a:srgbClr val="993300"/>
                </a:solidFill>
                <a:effectLst/>
                <a:latin typeface="+mj-lt"/>
                <a:ea typeface="Times New Roman"/>
                <a:cs typeface="Arial"/>
              </a:rPr>
            </a:br>
            <a:r>
              <a:rPr lang="pt-PT" dirty="0">
                <a:solidFill>
                  <a:srgbClr val="993300"/>
                </a:solidFill>
                <a:effectLst/>
                <a:latin typeface="+mj-lt"/>
                <a:ea typeface="Times New Roman"/>
                <a:cs typeface="Arial"/>
              </a:rPr>
              <a:t>ou postos em causa por nenhum poder.</a:t>
            </a:r>
            <a:endParaRPr lang="pt-PT" dirty="0">
              <a:solidFill>
                <a:srgbClr val="993300"/>
              </a:solidFill>
              <a:effectLst/>
              <a:latin typeface="+mj-lt"/>
              <a:ea typeface="Times New Roman"/>
              <a:cs typeface="Times New Roman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987824" y="5852533"/>
            <a:ext cx="5904656" cy="74481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pt-PT" sz="1700" b="1" dirty="0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Os direitos e liberdades do Povo e o exercício do poder político estão consagrados na Constituição, aprovada em 1787.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44824"/>
            <a:ext cx="8784976" cy="4789878"/>
          </a:xfrm>
          <a:prstGeom prst="rect">
            <a:avLst/>
          </a:prstGeom>
        </p:spPr>
      </p:pic>
      <p:pic>
        <p:nvPicPr>
          <p:cNvPr id="8" name="Imagem 3" descr="http://upload.wikimedia.org/wikipedia/commons/6/6c/Constitution_of_the_United_States%2C_page_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" t="4149" r="58033" b="86792"/>
          <a:stretch/>
        </p:blipFill>
        <p:spPr bwMode="auto">
          <a:xfrm>
            <a:off x="4932040" y="569174"/>
            <a:ext cx="3869203" cy="11233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CaixaDeTexto 1"/>
          <p:cNvSpPr txBox="1"/>
          <p:nvPr/>
        </p:nvSpPr>
        <p:spPr>
          <a:xfrm>
            <a:off x="386827" y="560033"/>
            <a:ext cx="8424936" cy="111722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pt-PT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A Constituição Americana de 1787</a:t>
            </a:r>
            <a:br>
              <a:rPr lang="pt-PT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pt-PT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é iniciada pela expressão:</a:t>
            </a:r>
            <a:br>
              <a:rPr lang="pt-PT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pt-PT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“Nós o Povo dos Estados Unidos.”</a:t>
            </a:r>
            <a:r>
              <a:rPr lang="pt-PT" sz="2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036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" descr="http://upload.wikimedia.org/wikipedia/commons/6/6c/Constitution_of_the_United_States%2C_page_1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28662"/>
          <a:stretch/>
        </p:blipFill>
        <p:spPr bwMode="auto">
          <a:xfrm>
            <a:off x="35496" y="603270"/>
            <a:ext cx="7147114" cy="61719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ângulo 4"/>
          <p:cNvSpPr/>
          <p:nvPr/>
        </p:nvSpPr>
        <p:spPr>
          <a:xfrm>
            <a:off x="2987824" y="1772816"/>
            <a:ext cx="5904656" cy="480131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t">
            <a:spAutoFit/>
          </a:bodyPr>
          <a:lstStyle/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pt-P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/>
                <a:cs typeface="Arial"/>
              </a:rPr>
              <a:t>Foi adotado o modelo de República federal, quando</a:t>
            </a:r>
            <a:br>
              <a:rPr lang="pt-P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/>
                <a:cs typeface="Arial"/>
              </a:rPr>
            </a:br>
            <a:r>
              <a:rPr lang="pt-P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/>
                <a:cs typeface="Arial"/>
              </a:rPr>
              <a:t>foi aprovada a </a:t>
            </a:r>
            <a:r>
              <a:rPr lang="pt-PT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/>
                <a:cs typeface="Arial"/>
              </a:rPr>
              <a:t>Constituição Americana de 1787</a:t>
            </a:r>
            <a:r>
              <a:rPr lang="pt-P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/>
                <a:cs typeface="Arial"/>
              </a:rPr>
              <a:t>.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pt-PT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/>
                <a:cs typeface="Arial"/>
              </a:rPr>
              <a:t>A Constituição </a:t>
            </a:r>
            <a:r>
              <a:rPr lang="pt-PT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/>
                <a:cs typeface="Arial"/>
              </a:rPr>
              <a:t>apresentava várias características:</a:t>
            </a:r>
          </a:p>
          <a:p>
            <a:pPr marL="285750" lvl="0" indent="-198438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/>
              </a:rPr>
              <a:t>a divisão tripartida do poder e adoção do sistema presidencialista do exercício do poder executivo;</a:t>
            </a:r>
          </a:p>
          <a:p>
            <a:pPr marL="285750" lvl="0" indent="-198438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/>
              </a:rPr>
              <a:t>o poder legislativo cabia ao Congresso, o poder executivo era da responsabilidade do Presidente e o poder judicial estava nas mãos do Supremo Tribunal e dos tribunais estaduais;</a:t>
            </a:r>
          </a:p>
          <a:p>
            <a:pPr marL="285750" lvl="0" indent="-198438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/>
              </a:rPr>
              <a:t>o Congresso era bicameralista, ou seja, dividido em duas câmaras: o Senado e a Câmara dos </a:t>
            </a:r>
            <a:r>
              <a:rPr lang="pt-PT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/>
                <a:cs typeface="Arial"/>
              </a:rPr>
              <a:t>Representantes;</a:t>
            </a:r>
            <a:endParaRPr lang="pt-PT" dirty="0">
              <a:solidFill>
                <a:schemeClr val="tx1">
                  <a:lumMod val="75000"/>
                  <a:lumOff val="25000"/>
                </a:schemeClr>
              </a:solidFill>
              <a:ea typeface="Times New Roman"/>
            </a:endParaRPr>
          </a:p>
          <a:p>
            <a:pPr marL="285750" lvl="0" indent="-198438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/>
              </a:rPr>
              <a:t>foi consagrado o princípio da soberania popular, através do voto censitário, para a eleição do Congresso, e por sufrágio indireto para  a eleição do Presidente.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Ficheiro:Statue of Liberty 7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4"/>
          <a:stretch/>
        </p:blipFill>
        <p:spPr bwMode="auto">
          <a:xfrm>
            <a:off x="0" y="476672"/>
            <a:ext cx="4525148" cy="629859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ângulo 4"/>
          <p:cNvSpPr/>
          <p:nvPr/>
        </p:nvSpPr>
        <p:spPr>
          <a:xfrm>
            <a:off x="3851921" y="908720"/>
            <a:ext cx="5040560" cy="501675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t">
            <a:spAutoFit/>
          </a:bodyPr>
          <a:lstStyle/>
          <a:p>
            <a:r>
              <a:rPr lang="pt-PT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A </a:t>
            </a:r>
            <a:r>
              <a:rPr lang="pt-PT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Liberdade iluminando o Mundo </a:t>
            </a:r>
            <a:r>
              <a:rPr lang="pt-P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é a designação oficial da estátua, mais conhecida como </a:t>
            </a:r>
            <a:r>
              <a:rPr lang="pt-PT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Estátua da Liberdade</a:t>
            </a:r>
            <a:r>
              <a:rPr lang="pt-P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, que surge à entrada do porto de Nova Iorque.</a:t>
            </a:r>
          </a:p>
          <a:p>
            <a:endParaRPr lang="pt-PT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r>
              <a:rPr lang="pt-PT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Foi um presente do povo da França ao povo dos Estados Unidos</a:t>
            </a:r>
            <a:r>
              <a:rPr lang="pt-P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r>
              <a:rPr lang="pt-P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Obra do escultor francês </a:t>
            </a:r>
            <a:r>
              <a:rPr lang="pt-PT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Frédéric</a:t>
            </a:r>
            <a:r>
              <a:rPr lang="pt-P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de </a:t>
            </a:r>
            <a:r>
              <a:rPr lang="pt-PT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Bartholdi</a:t>
            </a:r>
            <a:r>
              <a:rPr lang="pt-P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, com a colaboração de Gustave Eiffel.</a:t>
            </a:r>
          </a:p>
          <a:p>
            <a:endParaRPr lang="pt-PT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r>
              <a:rPr lang="pt-PT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Destinou-se a assinalar o primeiro centenário da independência americana</a:t>
            </a:r>
            <a:r>
              <a:rPr lang="pt-P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endParaRPr lang="pt-PT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r>
              <a:rPr lang="pt-P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Na mão esquerda, </a:t>
            </a:r>
            <a:r>
              <a:rPr lang="pt-PT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A Liberdade</a:t>
            </a:r>
            <a:r>
              <a:rPr lang="pt-PT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pt-P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segura um livro onde está inscrita a data da </a:t>
            </a:r>
            <a:r>
              <a:rPr lang="pt-PT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Declaração da Independência</a:t>
            </a:r>
            <a:r>
              <a:rPr lang="pt-P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, 4 de julho de 1776.</a:t>
            </a:r>
          </a:p>
        </p:txBody>
      </p:sp>
    </p:spTree>
    <p:extLst>
      <p:ext uri="{BB962C8B-B14F-4D97-AF65-F5344CB8AC3E}">
        <p14:creationId xmlns:p14="http://schemas.microsoft.com/office/powerpoint/2010/main" val="340057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81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51" t="8648" r="1" b="5499"/>
          <a:stretch/>
        </p:blipFill>
        <p:spPr>
          <a:xfrm>
            <a:off x="-17092" y="476672"/>
            <a:ext cx="6389292" cy="6296670"/>
          </a:xfrm>
        </p:spPr>
      </p:pic>
      <p:sp>
        <p:nvSpPr>
          <p:cNvPr id="59" name="Rectângulo 58"/>
          <p:cNvSpPr/>
          <p:nvPr/>
        </p:nvSpPr>
        <p:spPr>
          <a:xfrm>
            <a:off x="6726747" y="1023119"/>
            <a:ext cx="2133956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pt-PT" sz="2400" b="1" dirty="0">
                <a:solidFill>
                  <a:srgbClr val="993300"/>
                </a:solidFill>
                <a:latin typeface="+mj-lt"/>
              </a:rPr>
              <a:t>Quando?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732240" y="1556792"/>
            <a:ext cx="2134445" cy="4677002"/>
            <a:chOff x="179512" y="1308634"/>
            <a:chExt cx="2491632" cy="5459669"/>
          </a:xfrm>
        </p:grpSpPr>
        <p:sp>
          <p:nvSpPr>
            <p:cNvPr id="7" name="Freeform 6"/>
            <p:cNvSpPr/>
            <p:nvPr/>
          </p:nvSpPr>
          <p:spPr>
            <a:xfrm>
              <a:off x="179512" y="1308634"/>
              <a:ext cx="2491632" cy="505785"/>
            </a:xfrm>
            <a:custGeom>
              <a:avLst/>
              <a:gdLst>
                <a:gd name="connsiteX0" fmla="*/ 0 w 1911304"/>
                <a:gd name="connsiteY0" fmla="*/ 0 h 519966"/>
                <a:gd name="connsiteX1" fmla="*/ 1911304 w 1911304"/>
                <a:gd name="connsiteY1" fmla="*/ 0 h 519966"/>
                <a:gd name="connsiteX2" fmla="*/ 1911304 w 1911304"/>
                <a:gd name="connsiteY2" fmla="*/ 519966 h 519966"/>
                <a:gd name="connsiteX3" fmla="*/ 0 w 1911304"/>
                <a:gd name="connsiteY3" fmla="*/ 519966 h 519966"/>
                <a:gd name="connsiteX4" fmla="*/ 0 w 1911304"/>
                <a:gd name="connsiteY4" fmla="*/ 0 h 51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1304" h="519966">
                  <a:moveTo>
                    <a:pt x="0" y="0"/>
                  </a:moveTo>
                  <a:lnTo>
                    <a:pt x="1911304" y="0"/>
                  </a:lnTo>
                  <a:lnTo>
                    <a:pt x="1911304" y="519966"/>
                  </a:lnTo>
                  <a:lnTo>
                    <a:pt x="0" y="519966"/>
                  </a:lnTo>
                  <a:lnTo>
                    <a:pt x="0" y="0"/>
                  </a:lnTo>
                  <a:close/>
                </a:path>
              </a:pathLst>
            </a:custGeom>
            <a:ln w="28575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100" b="0" kern="1200" dirty="0">
                  <a:solidFill>
                    <a:schemeClr val="bg1"/>
                  </a:solidFill>
                  <a:effectLst/>
                  <a:latin typeface="+mj-lt"/>
                  <a:ea typeface="Times New Roman"/>
                  <a:cs typeface="Times New Roman"/>
                </a:rPr>
                <a:t>1765</a:t>
              </a:r>
              <a:br>
                <a:rPr lang="pt-PT" sz="1100" b="0" kern="1200" dirty="0">
                  <a:solidFill>
                    <a:schemeClr val="bg1"/>
                  </a:solidFill>
                  <a:effectLst/>
                  <a:latin typeface="+mj-lt"/>
                  <a:ea typeface="Times New Roman"/>
                  <a:cs typeface="Times New Roman"/>
                </a:rPr>
              </a:br>
              <a:r>
                <a:rPr lang="pt-PT" sz="1100" b="0" i="1" kern="1200" dirty="0" err="1">
                  <a:solidFill>
                    <a:schemeClr val="bg1"/>
                  </a:solidFill>
                  <a:effectLst/>
                  <a:latin typeface="+mj-lt"/>
                  <a:ea typeface="Times New Roman"/>
                  <a:cs typeface="Times New Roman"/>
                </a:rPr>
                <a:t>Stamp</a:t>
              </a:r>
              <a:r>
                <a:rPr lang="pt-PT" sz="1100" b="0" i="1" kern="1200" dirty="0">
                  <a:solidFill>
                    <a:schemeClr val="bg1"/>
                  </a:solidFill>
                  <a:effectLst/>
                  <a:latin typeface="+mj-lt"/>
                  <a:ea typeface="Times New Roman"/>
                  <a:cs typeface="Times New Roman"/>
                </a:rPr>
                <a:t> </a:t>
              </a:r>
              <a:r>
                <a:rPr lang="pt-PT" sz="1100" b="0" i="1" kern="1200" dirty="0" err="1">
                  <a:solidFill>
                    <a:schemeClr val="bg1"/>
                  </a:solidFill>
                  <a:effectLst/>
                  <a:latin typeface="+mj-lt"/>
                  <a:ea typeface="Times New Roman"/>
                  <a:cs typeface="Times New Roman"/>
                </a:rPr>
                <a:t>Act</a:t>
              </a:r>
              <a:endParaRPr lang="pt-PT" sz="1100" b="0" kern="12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179512" y="1872237"/>
              <a:ext cx="2491632" cy="505785"/>
            </a:xfrm>
            <a:custGeom>
              <a:avLst/>
              <a:gdLst>
                <a:gd name="connsiteX0" fmla="*/ 0 w 1456228"/>
                <a:gd name="connsiteY0" fmla="*/ 0 h 519966"/>
                <a:gd name="connsiteX1" fmla="*/ 1456228 w 1456228"/>
                <a:gd name="connsiteY1" fmla="*/ 0 h 519966"/>
                <a:gd name="connsiteX2" fmla="*/ 1456228 w 1456228"/>
                <a:gd name="connsiteY2" fmla="*/ 519966 h 519966"/>
                <a:gd name="connsiteX3" fmla="*/ 0 w 1456228"/>
                <a:gd name="connsiteY3" fmla="*/ 519966 h 519966"/>
                <a:gd name="connsiteX4" fmla="*/ 0 w 1456228"/>
                <a:gd name="connsiteY4" fmla="*/ 0 h 51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6228" h="519966">
                  <a:moveTo>
                    <a:pt x="0" y="0"/>
                  </a:moveTo>
                  <a:lnTo>
                    <a:pt x="1456228" y="0"/>
                  </a:lnTo>
                  <a:lnTo>
                    <a:pt x="1456228" y="519966"/>
                  </a:lnTo>
                  <a:lnTo>
                    <a:pt x="0" y="519966"/>
                  </a:lnTo>
                  <a:lnTo>
                    <a:pt x="0" y="0"/>
                  </a:lnTo>
                  <a:close/>
                </a:path>
              </a:pathLst>
            </a:custGeom>
            <a:ln w="28575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100" b="0" kern="1200" dirty="0">
                  <a:solidFill>
                    <a:schemeClr val="bg1"/>
                  </a:solidFill>
                  <a:effectLst/>
                  <a:latin typeface="+mj-lt"/>
                  <a:ea typeface="Times New Roman"/>
                  <a:cs typeface="Times New Roman"/>
                </a:rPr>
                <a:t>1770</a:t>
              </a:r>
              <a:br>
                <a:rPr lang="pt-PT" sz="1100" b="0" kern="1200" dirty="0">
                  <a:solidFill>
                    <a:schemeClr val="bg1"/>
                  </a:solidFill>
                  <a:effectLst/>
                  <a:latin typeface="+mj-lt"/>
                  <a:ea typeface="Times New Roman"/>
                  <a:cs typeface="Times New Roman"/>
                </a:rPr>
              </a:br>
              <a:r>
                <a:rPr lang="pt-PT" sz="1100" b="0" kern="1200" dirty="0">
                  <a:solidFill>
                    <a:schemeClr val="bg1"/>
                  </a:solidFill>
                  <a:effectLst/>
                  <a:latin typeface="+mj-lt"/>
                  <a:ea typeface="Times New Roman"/>
                  <a:cs typeface="Times New Roman"/>
                </a:rPr>
                <a:t>Primeira revolta em Boston</a:t>
              </a:r>
              <a:endParaRPr lang="pt-PT" sz="1100" b="0" kern="12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179512" y="2433275"/>
              <a:ext cx="2491632" cy="612000"/>
            </a:xfrm>
            <a:custGeom>
              <a:avLst/>
              <a:gdLst>
                <a:gd name="connsiteX0" fmla="*/ 0 w 1404518"/>
                <a:gd name="connsiteY0" fmla="*/ 0 h 519966"/>
                <a:gd name="connsiteX1" fmla="*/ 1404518 w 1404518"/>
                <a:gd name="connsiteY1" fmla="*/ 0 h 519966"/>
                <a:gd name="connsiteX2" fmla="*/ 1404518 w 1404518"/>
                <a:gd name="connsiteY2" fmla="*/ 519966 h 519966"/>
                <a:gd name="connsiteX3" fmla="*/ 0 w 1404518"/>
                <a:gd name="connsiteY3" fmla="*/ 519966 h 519966"/>
                <a:gd name="connsiteX4" fmla="*/ 0 w 1404518"/>
                <a:gd name="connsiteY4" fmla="*/ 0 h 51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4518" h="519966">
                  <a:moveTo>
                    <a:pt x="0" y="0"/>
                  </a:moveTo>
                  <a:lnTo>
                    <a:pt x="1404518" y="0"/>
                  </a:lnTo>
                  <a:lnTo>
                    <a:pt x="1404518" y="519966"/>
                  </a:lnTo>
                  <a:lnTo>
                    <a:pt x="0" y="519966"/>
                  </a:lnTo>
                  <a:lnTo>
                    <a:pt x="0" y="0"/>
                  </a:lnTo>
                  <a:close/>
                </a:path>
              </a:pathLst>
            </a:custGeom>
            <a:ln w="28575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100" b="0" kern="1200" dirty="0">
                  <a:solidFill>
                    <a:schemeClr val="bg1"/>
                  </a:solidFill>
                  <a:effectLst/>
                  <a:latin typeface="+mj-lt"/>
                  <a:ea typeface="Times New Roman"/>
                  <a:cs typeface="Times New Roman"/>
                </a:rPr>
                <a:t>1773</a:t>
              </a:r>
              <a:br>
                <a:rPr lang="pt-PT" sz="1100" b="0" kern="1200" dirty="0">
                  <a:solidFill>
                    <a:schemeClr val="bg1"/>
                  </a:solidFill>
                  <a:effectLst/>
                  <a:latin typeface="+mj-lt"/>
                  <a:ea typeface="Times New Roman"/>
                  <a:cs typeface="Times New Roman"/>
                </a:rPr>
              </a:br>
              <a:r>
                <a:rPr lang="pt-PT" sz="1100" b="0" i="1" kern="1200" dirty="0" err="1">
                  <a:solidFill>
                    <a:schemeClr val="bg1"/>
                  </a:solidFill>
                  <a:effectLst/>
                  <a:latin typeface="+mj-lt"/>
                  <a:ea typeface="Times New Roman"/>
                  <a:cs typeface="Times New Roman"/>
                </a:rPr>
                <a:t>Tea</a:t>
              </a:r>
              <a:r>
                <a:rPr lang="pt-PT" sz="1100" b="0" i="1" kern="1200" dirty="0">
                  <a:solidFill>
                    <a:schemeClr val="bg1"/>
                  </a:solidFill>
                  <a:effectLst/>
                  <a:latin typeface="+mj-lt"/>
                  <a:ea typeface="Times New Roman"/>
                  <a:cs typeface="Times New Roman"/>
                </a:rPr>
                <a:t> </a:t>
              </a:r>
              <a:r>
                <a:rPr lang="pt-PT" sz="1100" b="0" i="1" kern="1200" dirty="0" err="1">
                  <a:solidFill>
                    <a:schemeClr val="bg1"/>
                  </a:solidFill>
                  <a:effectLst/>
                  <a:latin typeface="+mj-lt"/>
                  <a:ea typeface="Times New Roman"/>
                  <a:cs typeface="Times New Roman"/>
                </a:rPr>
                <a:t>Act</a:t>
              </a:r>
              <a:br>
                <a:rPr lang="pt-PT" sz="1100" b="0" i="1" kern="1200" dirty="0">
                  <a:solidFill>
                    <a:schemeClr val="bg1"/>
                  </a:solidFill>
                  <a:effectLst/>
                  <a:latin typeface="+mj-lt"/>
                  <a:ea typeface="Times New Roman"/>
                  <a:cs typeface="Times New Roman"/>
                </a:rPr>
              </a:br>
              <a:r>
                <a:rPr lang="pt-PT" sz="1100" b="0" i="1" kern="1200" dirty="0">
                  <a:solidFill>
                    <a:schemeClr val="bg1"/>
                  </a:solidFill>
                  <a:effectLst/>
                  <a:latin typeface="+mj-lt"/>
                  <a:ea typeface="Times New Roman"/>
                  <a:cs typeface="Times New Roman"/>
                </a:rPr>
                <a:t>Boston </a:t>
              </a:r>
              <a:r>
                <a:rPr lang="pt-PT" sz="1100" b="0" i="1" kern="1200" dirty="0" err="1">
                  <a:solidFill>
                    <a:schemeClr val="bg1"/>
                  </a:solidFill>
                  <a:effectLst/>
                  <a:latin typeface="+mj-lt"/>
                  <a:ea typeface="Times New Roman"/>
                  <a:cs typeface="Times New Roman"/>
                </a:rPr>
                <a:t>Tea</a:t>
              </a:r>
              <a:r>
                <a:rPr lang="pt-PT" sz="1100" b="0" i="1" kern="1200" dirty="0">
                  <a:solidFill>
                    <a:schemeClr val="bg1"/>
                  </a:solidFill>
                  <a:effectLst/>
                  <a:latin typeface="+mj-lt"/>
                  <a:ea typeface="Times New Roman"/>
                  <a:cs typeface="Times New Roman"/>
                </a:rPr>
                <a:t> </a:t>
              </a:r>
              <a:r>
                <a:rPr lang="pt-PT" sz="1100" b="0" i="1" kern="1200" dirty="0" err="1">
                  <a:solidFill>
                    <a:schemeClr val="bg1"/>
                  </a:solidFill>
                  <a:effectLst/>
                  <a:latin typeface="+mj-lt"/>
                  <a:ea typeface="Times New Roman"/>
                  <a:cs typeface="Times New Roman"/>
                </a:rPr>
                <a:t>Party</a:t>
              </a:r>
              <a:endParaRPr lang="pt-PT" sz="1100" b="0" kern="12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179512" y="3104822"/>
              <a:ext cx="2491632" cy="505785"/>
            </a:xfrm>
            <a:custGeom>
              <a:avLst/>
              <a:gdLst>
                <a:gd name="connsiteX0" fmla="*/ 0 w 1911304"/>
                <a:gd name="connsiteY0" fmla="*/ 0 h 519966"/>
                <a:gd name="connsiteX1" fmla="*/ 1911304 w 1911304"/>
                <a:gd name="connsiteY1" fmla="*/ 0 h 519966"/>
                <a:gd name="connsiteX2" fmla="*/ 1911304 w 1911304"/>
                <a:gd name="connsiteY2" fmla="*/ 519966 h 519966"/>
                <a:gd name="connsiteX3" fmla="*/ 0 w 1911304"/>
                <a:gd name="connsiteY3" fmla="*/ 519966 h 519966"/>
                <a:gd name="connsiteX4" fmla="*/ 0 w 1911304"/>
                <a:gd name="connsiteY4" fmla="*/ 0 h 51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1304" h="519966">
                  <a:moveTo>
                    <a:pt x="0" y="0"/>
                  </a:moveTo>
                  <a:lnTo>
                    <a:pt x="1911304" y="0"/>
                  </a:lnTo>
                  <a:lnTo>
                    <a:pt x="1911304" y="519966"/>
                  </a:lnTo>
                  <a:lnTo>
                    <a:pt x="0" y="519966"/>
                  </a:lnTo>
                  <a:lnTo>
                    <a:pt x="0" y="0"/>
                  </a:lnTo>
                  <a:close/>
                </a:path>
              </a:pathLst>
            </a:custGeom>
            <a:ln w="28575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100" b="0" kern="1200" dirty="0">
                  <a:solidFill>
                    <a:schemeClr val="bg1"/>
                  </a:solidFill>
                  <a:effectLst/>
                  <a:latin typeface="+mj-lt"/>
                  <a:ea typeface="Times New Roman"/>
                  <a:cs typeface="Times New Roman"/>
                </a:rPr>
                <a:t>1774</a:t>
              </a:r>
              <a:br>
                <a:rPr lang="pt-PT" sz="1100" b="0" kern="1200" dirty="0">
                  <a:solidFill>
                    <a:schemeClr val="bg1"/>
                  </a:solidFill>
                  <a:effectLst/>
                  <a:latin typeface="+mj-lt"/>
                  <a:ea typeface="Times New Roman"/>
                  <a:cs typeface="Times New Roman"/>
                </a:rPr>
              </a:br>
              <a:r>
                <a:rPr lang="pt-PT" sz="1100" b="0" kern="1200" dirty="0">
                  <a:solidFill>
                    <a:schemeClr val="bg1"/>
                  </a:solidFill>
                  <a:effectLst/>
                  <a:latin typeface="+mj-lt"/>
                  <a:ea typeface="Times New Roman"/>
                  <a:cs typeface="Times New Roman"/>
                </a:rPr>
                <a:t>Declaração dos Direitos</a:t>
              </a:r>
              <a:endParaRPr lang="pt-PT" sz="1100" b="0" kern="12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179512" y="3670153"/>
              <a:ext cx="2491632" cy="612000"/>
            </a:xfrm>
            <a:custGeom>
              <a:avLst/>
              <a:gdLst>
                <a:gd name="connsiteX0" fmla="*/ 0 w 1897945"/>
                <a:gd name="connsiteY0" fmla="*/ 0 h 519966"/>
                <a:gd name="connsiteX1" fmla="*/ 1897945 w 1897945"/>
                <a:gd name="connsiteY1" fmla="*/ 0 h 519966"/>
                <a:gd name="connsiteX2" fmla="*/ 1897945 w 1897945"/>
                <a:gd name="connsiteY2" fmla="*/ 519966 h 519966"/>
                <a:gd name="connsiteX3" fmla="*/ 0 w 1897945"/>
                <a:gd name="connsiteY3" fmla="*/ 519966 h 519966"/>
                <a:gd name="connsiteX4" fmla="*/ 0 w 1897945"/>
                <a:gd name="connsiteY4" fmla="*/ 0 h 51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7945" h="519966">
                  <a:moveTo>
                    <a:pt x="0" y="0"/>
                  </a:moveTo>
                  <a:lnTo>
                    <a:pt x="1897945" y="0"/>
                  </a:lnTo>
                  <a:lnTo>
                    <a:pt x="1897945" y="519966"/>
                  </a:lnTo>
                  <a:lnTo>
                    <a:pt x="0" y="519966"/>
                  </a:lnTo>
                  <a:lnTo>
                    <a:pt x="0" y="0"/>
                  </a:lnTo>
                  <a:close/>
                </a:path>
              </a:pathLst>
            </a:custGeom>
            <a:ln w="28575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100" b="0" kern="1200" dirty="0">
                  <a:solidFill>
                    <a:schemeClr val="bg1"/>
                  </a:solidFill>
                  <a:latin typeface="+mj-lt"/>
                </a:rPr>
                <a:t>1775</a:t>
              </a:r>
              <a:br>
                <a:rPr lang="pt-PT" sz="1100" b="0" kern="1200" dirty="0">
                  <a:solidFill>
                    <a:schemeClr val="bg1"/>
                  </a:solidFill>
                  <a:latin typeface="+mj-lt"/>
                </a:rPr>
              </a:br>
              <a:r>
                <a:rPr lang="pt-PT" sz="1100" b="0" kern="1200" dirty="0">
                  <a:solidFill>
                    <a:schemeClr val="bg1"/>
                  </a:solidFill>
                  <a:effectLst/>
                  <a:latin typeface="+mj-lt"/>
                  <a:ea typeface="Times New Roman"/>
                  <a:cs typeface="Times New Roman"/>
                </a:rPr>
                <a:t>Início da guerra da independência</a:t>
              </a:r>
              <a:br>
                <a:rPr lang="pt-PT" sz="1100" b="0" kern="1200" dirty="0">
                  <a:solidFill>
                    <a:schemeClr val="bg1"/>
                  </a:solidFill>
                  <a:effectLst/>
                  <a:latin typeface="+mj-lt"/>
                  <a:ea typeface="Times New Roman"/>
                  <a:cs typeface="Times New Roman"/>
                </a:rPr>
              </a:br>
              <a:r>
                <a:rPr lang="pt-PT" sz="1100" b="0" kern="1200" dirty="0">
                  <a:solidFill>
                    <a:schemeClr val="bg1"/>
                  </a:solidFill>
                  <a:effectLst/>
                  <a:latin typeface="+mj-lt"/>
                  <a:ea typeface="Times New Roman"/>
                  <a:cs typeface="Times New Roman"/>
                </a:rPr>
                <a:t>Batalha de </a:t>
              </a:r>
              <a:r>
                <a:rPr lang="pt-PT" sz="1100" b="0" kern="1200" dirty="0" err="1">
                  <a:solidFill>
                    <a:schemeClr val="bg1"/>
                  </a:solidFill>
                  <a:effectLst/>
                  <a:latin typeface="+mj-lt"/>
                  <a:ea typeface="Times New Roman"/>
                  <a:cs typeface="Times New Roman"/>
                </a:rPr>
                <a:t>Lexington</a:t>
              </a:r>
              <a:endParaRPr lang="pt-PT" sz="1100" b="0" kern="12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179512" y="4341700"/>
              <a:ext cx="2491632" cy="505785"/>
            </a:xfrm>
            <a:custGeom>
              <a:avLst/>
              <a:gdLst>
                <a:gd name="connsiteX0" fmla="*/ 0 w 1867492"/>
                <a:gd name="connsiteY0" fmla="*/ 0 h 519966"/>
                <a:gd name="connsiteX1" fmla="*/ 1867492 w 1867492"/>
                <a:gd name="connsiteY1" fmla="*/ 0 h 519966"/>
                <a:gd name="connsiteX2" fmla="*/ 1867492 w 1867492"/>
                <a:gd name="connsiteY2" fmla="*/ 519966 h 519966"/>
                <a:gd name="connsiteX3" fmla="*/ 0 w 1867492"/>
                <a:gd name="connsiteY3" fmla="*/ 519966 h 519966"/>
                <a:gd name="connsiteX4" fmla="*/ 0 w 1867492"/>
                <a:gd name="connsiteY4" fmla="*/ 0 h 51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7492" h="519966">
                  <a:moveTo>
                    <a:pt x="0" y="0"/>
                  </a:moveTo>
                  <a:lnTo>
                    <a:pt x="1867492" y="0"/>
                  </a:lnTo>
                  <a:lnTo>
                    <a:pt x="1867492" y="519966"/>
                  </a:lnTo>
                  <a:lnTo>
                    <a:pt x="0" y="519966"/>
                  </a:lnTo>
                  <a:lnTo>
                    <a:pt x="0" y="0"/>
                  </a:lnTo>
                  <a:close/>
                </a:path>
              </a:pathLst>
            </a:custGeom>
            <a:ln w="28575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100" b="0" kern="1200" dirty="0">
                  <a:solidFill>
                    <a:schemeClr val="bg1"/>
                  </a:solidFill>
                  <a:effectLst/>
                  <a:latin typeface="+mj-lt"/>
                  <a:ea typeface="Times New Roman"/>
                  <a:cs typeface="Times New Roman"/>
                </a:rPr>
                <a:t>1777</a:t>
              </a:r>
              <a:br>
                <a:rPr lang="pt-PT" sz="1100" b="0" kern="1200" dirty="0">
                  <a:solidFill>
                    <a:schemeClr val="bg1"/>
                  </a:solidFill>
                  <a:effectLst/>
                  <a:latin typeface="+mj-lt"/>
                  <a:ea typeface="Times New Roman"/>
                  <a:cs typeface="Times New Roman"/>
                </a:rPr>
              </a:br>
              <a:r>
                <a:rPr lang="pt-PT" sz="1100" b="0" kern="1200" dirty="0">
                  <a:solidFill>
                    <a:schemeClr val="bg1"/>
                  </a:solidFill>
                  <a:effectLst/>
                  <a:latin typeface="+mj-lt"/>
                  <a:ea typeface="Times New Roman"/>
                  <a:cs typeface="Times New Roman"/>
                </a:rPr>
                <a:t>Batalha de </a:t>
              </a:r>
              <a:r>
                <a:rPr lang="pt-PT" sz="1100" b="0" kern="1200" dirty="0" err="1">
                  <a:solidFill>
                    <a:schemeClr val="bg1"/>
                  </a:solidFill>
                  <a:effectLst/>
                  <a:latin typeface="+mj-lt"/>
                  <a:ea typeface="Times New Roman"/>
                  <a:cs typeface="Times New Roman"/>
                </a:rPr>
                <a:t>Saratoga</a:t>
              </a:r>
              <a:endParaRPr lang="pt-PT" sz="1100" b="0" kern="12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179512" y="4908627"/>
              <a:ext cx="2491632" cy="505785"/>
            </a:xfrm>
            <a:custGeom>
              <a:avLst/>
              <a:gdLst>
                <a:gd name="connsiteX0" fmla="*/ 0 w 1403078"/>
                <a:gd name="connsiteY0" fmla="*/ 0 h 519966"/>
                <a:gd name="connsiteX1" fmla="*/ 1403078 w 1403078"/>
                <a:gd name="connsiteY1" fmla="*/ 0 h 519966"/>
                <a:gd name="connsiteX2" fmla="*/ 1403078 w 1403078"/>
                <a:gd name="connsiteY2" fmla="*/ 519966 h 519966"/>
                <a:gd name="connsiteX3" fmla="*/ 0 w 1403078"/>
                <a:gd name="connsiteY3" fmla="*/ 519966 h 519966"/>
                <a:gd name="connsiteX4" fmla="*/ 0 w 1403078"/>
                <a:gd name="connsiteY4" fmla="*/ 0 h 51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3078" h="519966">
                  <a:moveTo>
                    <a:pt x="0" y="0"/>
                  </a:moveTo>
                  <a:lnTo>
                    <a:pt x="1403078" y="0"/>
                  </a:lnTo>
                  <a:lnTo>
                    <a:pt x="1403078" y="519966"/>
                  </a:lnTo>
                  <a:lnTo>
                    <a:pt x="0" y="519966"/>
                  </a:lnTo>
                  <a:lnTo>
                    <a:pt x="0" y="0"/>
                  </a:lnTo>
                  <a:close/>
                </a:path>
              </a:pathLst>
            </a:custGeom>
            <a:ln w="28575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100" b="0" kern="1200" dirty="0">
                  <a:solidFill>
                    <a:schemeClr val="bg1"/>
                  </a:solidFill>
                  <a:effectLst/>
                  <a:latin typeface="+mj-lt"/>
                  <a:ea typeface="Times New Roman"/>
                  <a:cs typeface="Times New Roman"/>
                </a:rPr>
                <a:t>1778</a:t>
              </a:r>
              <a:br>
                <a:rPr lang="pt-PT" sz="1100" b="0" kern="1200" dirty="0">
                  <a:solidFill>
                    <a:schemeClr val="bg1"/>
                  </a:solidFill>
                  <a:effectLst/>
                  <a:latin typeface="+mj-lt"/>
                  <a:ea typeface="Times New Roman"/>
                  <a:cs typeface="Times New Roman"/>
                </a:rPr>
              </a:br>
              <a:r>
                <a:rPr lang="pt-PT" sz="1100" b="0" kern="1200" dirty="0">
                  <a:solidFill>
                    <a:schemeClr val="bg1"/>
                  </a:solidFill>
                  <a:effectLst/>
                  <a:latin typeface="+mj-lt"/>
                  <a:ea typeface="Times New Roman"/>
                  <a:cs typeface="Times New Roman"/>
                </a:rPr>
                <a:t>Aliança entre a França e os EUA</a:t>
              </a:r>
              <a:endParaRPr lang="pt-PT" sz="1100" b="0" kern="12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179512" y="5481296"/>
              <a:ext cx="2491632" cy="612000"/>
            </a:xfrm>
            <a:custGeom>
              <a:avLst/>
              <a:gdLst>
                <a:gd name="connsiteX0" fmla="*/ 0 w 2259662"/>
                <a:gd name="connsiteY0" fmla="*/ 0 h 629162"/>
                <a:gd name="connsiteX1" fmla="*/ 2259662 w 2259662"/>
                <a:gd name="connsiteY1" fmla="*/ 0 h 629162"/>
                <a:gd name="connsiteX2" fmla="*/ 2259662 w 2259662"/>
                <a:gd name="connsiteY2" fmla="*/ 629162 h 629162"/>
                <a:gd name="connsiteX3" fmla="*/ 0 w 2259662"/>
                <a:gd name="connsiteY3" fmla="*/ 629162 h 629162"/>
                <a:gd name="connsiteX4" fmla="*/ 0 w 2259662"/>
                <a:gd name="connsiteY4" fmla="*/ 0 h 629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9662" h="629162">
                  <a:moveTo>
                    <a:pt x="0" y="0"/>
                  </a:moveTo>
                  <a:lnTo>
                    <a:pt x="2259662" y="0"/>
                  </a:lnTo>
                  <a:lnTo>
                    <a:pt x="2259662" y="629162"/>
                  </a:lnTo>
                  <a:lnTo>
                    <a:pt x="0" y="629162"/>
                  </a:lnTo>
                  <a:lnTo>
                    <a:pt x="0" y="0"/>
                  </a:lnTo>
                  <a:close/>
                </a:path>
              </a:pathLst>
            </a:custGeom>
            <a:ln w="28575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100" b="0" kern="1200" dirty="0">
                  <a:solidFill>
                    <a:schemeClr val="bg1"/>
                  </a:solidFill>
                  <a:effectLst/>
                  <a:latin typeface="+mj-lt"/>
                  <a:ea typeface="Times New Roman"/>
                  <a:cs typeface="Times New Roman"/>
                </a:rPr>
                <a:t>1781</a:t>
              </a:r>
              <a:br>
                <a:rPr lang="pt-PT" sz="1100" b="0" kern="1200" dirty="0">
                  <a:solidFill>
                    <a:schemeClr val="bg1"/>
                  </a:solidFill>
                  <a:effectLst/>
                  <a:latin typeface="+mj-lt"/>
                  <a:ea typeface="Times New Roman"/>
                  <a:cs typeface="Times New Roman"/>
                </a:rPr>
              </a:br>
              <a:r>
                <a:rPr lang="pt-PT" sz="1100" b="0" kern="1200" dirty="0">
                  <a:solidFill>
                    <a:schemeClr val="bg1"/>
                  </a:solidFill>
                  <a:effectLst/>
                  <a:latin typeface="+mj-lt"/>
                  <a:ea typeface="Times New Roman"/>
                  <a:cs typeface="Times New Roman"/>
                </a:rPr>
                <a:t>Batalha de </a:t>
              </a:r>
              <a:r>
                <a:rPr lang="pt-PT" sz="1100" b="0" kern="1200" dirty="0" err="1">
                  <a:solidFill>
                    <a:schemeClr val="bg1"/>
                  </a:solidFill>
                  <a:effectLst/>
                  <a:latin typeface="+mj-lt"/>
                  <a:ea typeface="Times New Roman"/>
                  <a:cs typeface="Times New Roman"/>
                </a:rPr>
                <a:t>Yorktown</a:t>
              </a:r>
              <a:br>
                <a:rPr lang="pt-PT" sz="1100" b="0" kern="1200" dirty="0">
                  <a:solidFill>
                    <a:schemeClr val="bg1"/>
                  </a:solidFill>
                  <a:effectLst/>
                  <a:latin typeface="+mj-lt"/>
                  <a:ea typeface="Times New Roman"/>
                  <a:cs typeface="Times New Roman"/>
                </a:rPr>
              </a:br>
              <a:r>
                <a:rPr lang="pt-PT" sz="1100" b="0" kern="1200" dirty="0">
                  <a:solidFill>
                    <a:schemeClr val="bg1"/>
                  </a:solidFill>
                  <a:effectLst/>
                  <a:latin typeface="+mj-lt"/>
                  <a:ea typeface="Times New Roman"/>
                  <a:cs typeface="Times New Roman"/>
                </a:rPr>
                <a:t>Rendição inglesa</a:t>
              </a:r>
              <a:endParaRPr lang="pt-PT" sz="1100" b="0" kern="12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179512" y="6156303"/>
              <a:ext cx="2491632" cy="612000"/>
            </a:xfrm>
            <a:custGeom>
              <a:avLst/>
              <a:gdLst>
                <a:gd name="connsiteX0" fmla="*/ 0 w 2262478"/>
                <a:gd name="connsiteY0" fmla="*/ 0 h 692080"/>
                <a:gd name="connsiteX1" fmla="*/ 2262478 w 2262478"/>
                <a:gd name="connsiteY1" fmla="*/ 0 h 692080"/>
                <a:gd name="connsiteX2" fmla="*/ 2262478 w 2262478"/>
                <a:gd name="connsiteY2" fmla="*/ 692080 h 692080"/>
                <a:gd name="connsiteX3" fmla="*/ 0 w 2262478"/>
                <a:gd name="connsiteY3" fmla="*/ 692080 h 692080"/>
                <a:gd name="connsiteX4" fmla="*/ 0 w 2262478"/>
                <a:gd name="connsiteY4" fmla="*/ 0 h 69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2478" h="692080">
                  <a:moveTo>
                    <a:pt x="0" y="0"/>
                  </a:moveTo>
                  <a:lnTo>
                    <a:pt x="2262478" y="0"/>
                  </a:lnTo>
                  <a:lnTo>
                    <a:pt x="2262478" y="692080"/>
                  </a:lnTo>
                  <a:lnTo>
                    <a:pt x="0" y="692080"/>
                  </a:lnTo>
                  <a:lnTo>
                    <a:pt x="0" y="0"/>
                  </a:lnTo>
                  <a:close/>
                </a:path>
              </a:pathLst>
            </a:custGeom>
            <a:ln w="28575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100" b="0" kern="1200" dirty="0">
                  <a:solidFill>
                    <a:schemeClr val="bg1"/>
                  </a:solidFill>
                  <a:effectLst/>
                  <a:latin typeface="+mj-lt"/>
                  <a:ea typeface="Times New Roman"/>
                  <a:cs typeface="Times New Roman"/>
                </a:rPr>
                <a:t>1787</a:t>
              </a:r>
              <a:br>
                <a:rPr lang="pt-PT" sz="1100" b="0" kern="1200" dirty="0">
                  <a:solidFill>
                    <a:schemeClr val="bg1"/>
                  </a:solidFill>
                  <a:effectLst/>
                  <a:latin typeface="+mj-lt"/>
                  <a:ea typeface="Times New Roman"/>
                  <a:cs typeface="Times New Roman"/>
                </a:rPr>
              </a:br>
              <a:r>
                <a:rPr lang="pt-PT" sz="1100" b="0" kern="1200" dirty="0">
                  <a:solidFill>
                    <a:schemeClr val="bg1"/>
                  </a:solidFill>
                  <a:effectLst/>
                  <a:latin typeface="+mj-lt"/>
                  <a:ea typeface="Times New Roman"/>
                  <a:cs typeface="Times New Roman"/>
                </a:rPr>
                <a:t>Convenção de Filadélfia</a:t>
              </a:r>
              <a:br>
                <a:rPr lang="pt-PT" sz="1100" b="0" kern="1200" dirty="0">
                  <a:solidFill>
                    <a:schemeClr val="bg1"/>
                  </a:solidFill>
                  <a:effectLst/>
                  <a:latin typeface="+mj-lt"/>
                  <a:ea typeface="Times New Roman"/>
                  <a:cs typeface="Times New Roman"/>
                </a:rPr>
              </a:br>
              <a:r>
                <a:rPr lang="pt-PT" sz="1100" b="0" kern="1200" dirty="0">
                  <a:solidFill>
                    <a:schemeClr val="bg1"/>
                  </a:solidFill>
                  <a:effectLst/>
                  <a:latin typeface="+mj-lt"/>
                  <a:ea typeface="Times New Roman"/>
                  <a:cs typeface="Times New Roman"/>
                </a:rPr>
                <a:t>Aprovação da Constituição dos EUA</a:t>
              </a:r>
              <a:endParaRPr lang="pt-PT" sz="1100" b="0" kern="1200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220940" y="1484784"/>
            <a:ext cx="2952328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Rectangle 9"/>
          <p:cNvSpPr/>
          <p:nvPr/>
        </p:nvSpPr>
        <p:spPr>
          <a:xfrm>
            <a:off x="6245276" y="1484784"/>
            <a:ext cx="26642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half" idx="4294967295"/>
          </p:nvPr>
        </p:nvSpPr>
        <p:spPr>
          <a:xfrm>
            <a:off x="107504" y="1484784"/>
            <a:ext cx="3024336" cy="5184576"/>
          </a:xfrm>
          <a:noFill/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r>
              <a:rPr lang="pt-PT" sz="1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Direitos fundamentais</a:t>
            </a:r>
            <a:br>
              <a:rPr lang="pt-PT" sz="1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</a:br>
            <a:r>
              <a:rPr lang="pt-PT" sz="1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do indivíduo</a:t>
            </a:r>
            <a:endParaRPr lang="pt-PT" sz="18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marL="265113" indent="-179388"/>
            <a:r>
              <a:rPr lang="pt-PT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Liberdade de expressão</a:t>
            </a:r>
          </a:p>
          <a:p>
            <a:pPr marL="265113" indent="-179388"/>
            <a:r>
              <a:rPr lang="pt-PT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Liberdade de pensamento</a:t>
            </a:r>
          </a:p>
          <a:p>
            <a:pPr marL="265113" indent="-179388"/>
            <a:r>
              <a:rPr lang="pt-PT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Igualdade dos cidadãos perante a lei</a:t>
            </a:r>
          </a:p>
          <a:p>
            <a:pPr marL="265113" indent="-179388"/>
            <a:r>
              <a:rPr lang="pt-PT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Direito à justiça e a</a:t>
            </a:r>
            <a:br>
              <a:rPr lang="pt-PT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</a:br>
            <a:r>
              <a:rPr lang="pt-PT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um julgamento justo</a:t>
            </a:r>
          </a:p>
          <a:p>
            <a:pPr marL="265113" indent="-179388"/>
            <a:r>
              <a:rPr lang="pt-PT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Liberdade religiosa</a:t>
            </a:r>
          </a:p>
          <a:p>
            <a:pPr marL="0" indent="0">
              <a:buNone/>
            </a:pPr>
            <a:endParaRPr lang="pt-PT" sz="18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pt-PT" sz="1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Direitos políticos</a:t>
            </a:r>
            <a:endParaRPr lang="pt-PT" sz="18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marL="265113" indent="-179388"/>
            <a:r>
              <a:rPr lang="pt-PT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Divisão dos poderes</a:t>
            </a:r>
          </a:p>
          <a:p>
            <a:pPr marL="265113" indent="-179388"/>
            <a:r>
              <a:rPr lang="pt-PT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Eleição dos representantes pelos cidadãos</a:t>
            </a:r>
          </a:p>
          <a:p>
            <a:pPr marL="265113" indent="-179388"/>
            <a:r>
              <a:rPr lang="pt-PT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Parlamentarismo</a:t>
            </a:r>
            <a:endParaRPr lang="pt-PT" sz="40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4294967295"/>
          </p:nvPr>
        </p:nvSpPr>
        <p:spPr>
          <a:xfrm>
            <a:off x="3220940" y="612142"/>
            <a:ext cx="5724525" cy="805957"/>
          </a:xfrm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  <a:cs typeface="Times New Roman"/>
              </a:rPr>
              <a:t>AS IDEIAS DE INSPIRAÇÃO ILUMINISTA</a:t>
            </a:r>
            <a:endParaRPr lang="pt-PT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/>
              <a:cs typeface="Times New Roman"/>
            </a:endParaRPr>
          </a:p>
          <a:p>
            <a: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  <a:cs typeface="Times New Roman"/>
              </a:rPr>
              <a:t>foram defendidas pelos principais vultos que lideraram a Revolução Americana, dos quais se destacaram</a:t>
            </a:r>
            <a:r>
              <a:rPr lang="pt-P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  <a:cs typeface="Times New Roman"/>
              </a:rPr>
              <a:t>:</a:t>
            </a:r>
          </a:p>
        </p:txBody>
      </p:sp>
      <p:pic>
        <p:nvPicPr>
          <p:cNvPr id="5" name="Imagem 4" descr="Ficheiro:Thomas Jefferson by Rembrandt Peale, 180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2" t="3794" r="8522" b="13251"/>
          <a:stretch/>
        </p:blipFill>
        <p:spPr bwMode="auto">
          <a:xfrm>
            <a:off x="6650832" y="1640375"/>
            <a:ext cx="1826692" cy="2106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 descr="File:Gilbert Stuart Williamstown Portrait of George Washington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4" b="11179"/>
          <a:stretch/>
        </p:blipFill>
        <p:spPr bwMode="auto">
          <a:xfrm>
            <a:off x="3550612" y="1628800"/>
            <a:ext cx="2291164" cy="211671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ângulo 6"/>
          <p:cNvSpPr/>
          <p:nvPr/>
        </p:nvSpPr>
        <p:spPr>
          <a:xfrm>
            <a:off x="6245276" y="3780931"/>
            <a:ext cx="2719212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t">
            <a:spAutoFit/>
          </a:bodyPr>
          <a:lstStyle/>
          <a:p>
            <a:pPr>
              <a:spcAft>
                <a:spcPts val="0"/>
              </a:spcAft>
            </a:pPr>
            <a:r>
              <a:rPr lang="pt-PT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Times New Roman"/>
                <a:cs typeface="Times New Roman"/>
              </a:rPr>
              <a:t>Thomas Jefferson</a:t>
            </a:r>
          </a:p>
          <a:p>
            <a:pPr>
              <a:spcAft>
                <a:spcPts val="0"/>
              </a:spcAft>
            </a:pPr>
            <a:r>
              <a:rPr lang="pt-P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Times New Roman"/>
                <a:cs typeface="Times New Roman"/>
              </a:rPr>
              <a:t>“Pai” </a:t>
            </a:r>
            <a:r>
              <a:rPr 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/>
                <a:cs typeface="Times New Roman"/>
              </a:rPr>
              <a:t>f</a:t>
            </a:r>
            <a:r>
              <a:rPr lang="pt-P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Times New Roman"/>
                <a:cs typeface="Times New Roman"/>
              </a:rPr>
              <a:t>undador dos EUA. Defensor do espírito de liberdade, princípio fundamental na Revolução </a:t>
            </a:r>
            <a:r>
              <a:rPr 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/>
                <a:cs typeface="Times New Roman"/>
              </a:rPr>
              <a:t>A</a:t>
            </a:r>
            <a:r>
              <a:rPr lang="pt-P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Times New Roman"/>
                <a:cs typeface="Times New Roman"/>
              </a:rPr>
              <a:t>mericana. Integrou o segundo Congresso Continental de Filadélfia em 1776 e foi o redator da </a:t>
            </a:r>
            <a:r>
              <a:rPr lang="pt-PT" sz="1600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Times New Roman"/>
                <a:cs typeface="Times New Roman"/>
              </a:rPr>
              <a:t>Declaração da Independência</a:t>
            </a:r>
            <a:r>
              <a:rPr lang="pt-P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Times New Roman"/>
                <a:cs typeface="Times New Roman"/>
              </a:rPr>
              <a:t>. </a:t>
            </a:r>
          </a:p>
        </p:txBody>
      </p:sp>
      <p:sp>
        <p:nvSpPr>
          <p:cNvPr id="8" name="Rectângulo 7"/>
          <p:cNvSpPr/>
          <p:nvPr/>
        </p:nvSpPr>
        <p:spPr>
          <a:xfrm>
            <a:off x="3292948" y="3780931"/>
            <a:ext cx="2892648" cy="2800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t">
            <a:spAutoFit/>
          </a:bodyPr>
          <a:lstStyle/>
          <a:p>
            <a:r>
              <a:rPr lang="pt-P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George Washington</a:t>
            </a:r>
          </a:p>
          <a:p>
            <a:r>
              <a:rPr 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“Pai” fundador dos EUA. Comandou as tropas americanas durante a guerra pela independência, especialmente na batalha de </a:t>
            </a:r>
            <a:r>
              <a:rPr 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Yorktown</a:t>
            </a:r>
            <a:r>
              <a:rPr 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. Presidiu à convenção que, em 1787, redigiu a Constituição Americana. Foi eleito o primeiro presidente dos EUA em 1789. apelidado de “pai da nação”. </a:t>
            </a:r>
          </a:p>
        </p:txBody>
      </p:sp>
      <p:sp>
        <p:nvSpPr>
          <p:cNvPr id="9" name="AutoShape 2" descr="data:image/jpeg;base64,/9j/4AAQSkZJRgABAQAAAQABAAD/2wCEAAkGBhQSEBIUEhQUFBQVFBcWFBYSFhUWFBUUFxQXFBYVFBQXHCYeFxknGRQUHy8gIycpLCwsFR4xNTAqNSYrLCoBCQoKDgwOFA8PGikcHBwpKSksKSkpKSkpKSkpKSkpKSkpKSktKSkpLCkpLCwpKSkpKSwpKSkpLiwsNSkpKSk2LP/AABEIAMIAoAMBIgACEQEDEQH/xAAbAAAABwEAAAAAAAAAAAAAAAAAAQIDBAUGB//EAEAQAAEDAgMFBgMFBgUFAQAAAAEAAhEDIQQSMQVBUWFxBhMiMoGRobHwFFJiwfEjQnKCktEHJDSi4TNDU7LiFf/EABgBAAMBAQAAAAAAAAAAAAAAAAABAgME/8QAHhEBAQACAgMBAQAAAAAAAAAAAAECEQMxEiFBYVH/2gAMAwEAAhEDEQA/AONOKKUZCKFRgCjlEggDlCUSCAUCilBBACUoVCNCR6n4hJQlBlGoeKKUSNACUYQyo4QRQShKJqcAKRkyf1QJSkEgLOgzX60RlG0XCZIhQQcgmBIFGgmAQQQSAIkaew2DfUMMExqdAOpNggGJQlX2B7JVH/8AyJ+JNlLqdg6sSJ6GFHnjPqpjay4Sgp2N2JVo+dpA4qHlVblKwAlAIgE4AgAGJbUlGEgUg6ElKhAJARsaklG0pkiFEjdqgqAkaJGkAQQQQD2FwxeY0G88BxWz7N7PY8tYNJ+G89SVm8HSht7cVt+woBrbtD1WHLlqNMJutxgdjgAAABFi8JkMK1wdSRz0CrdutOsx0n4SNFwbdsUONwrXtIIXM9t7NFKqQ3Q6cuS6WKZIMHQclh+1lGHjXffdAXRxZe9M+XHc2zRYg1On5pELs25BISlQiIQBgWROchKINQRJQalEJKZIxKJAoKgCNFKCANLoDxDfcJELR4HZYFKQfF+8fyaFNugi16bhTJjhbhN4Potb/hm3O+q7gA0eupWSruDWPH3ud5C2/wDh7hu6puJ1eQT0iy5uayYujixtyX/aDajqTMjDDqlgcwaNJJLz5WgSSdABzWDbWqCqA3FCoC6JpPe6nmJiIeBN+C6bjNlUX+JzGuJAEkB0XBuCCIndCrdmdlWNqtqfs206RLmMYyLkagEkepgDcFyTLUddx9qLtY6phcMHB0l4Y2Y0OaT8BCwuMdWcQ+pN7CYjpA0XTu3WH73Z9TLEtIf0DSCYPQFc2xeAjKabfP4tSXaadAtuHUn6z5ZdoFF3hCUk4byj1+aXC63GSUSUiTIgoByVCSQqIMyNglFCU1AQSggUSohoIIQkErAYfMSeERzJmFpMK8U6Ti7hA9f0VFs/Ckw7nb03+4Kt8RDmlrt/wjQfD4rPJUQ8LTGJrNpCGTIBEmTxM7l0vY+G7umGuMuaACdJIAvC5EZZUBBgh1iNQZ/RdQ2BmZRyvcXOzElxMkl19frRcvPOnXwVoWvMgbtSk45j6stY4NDb3mHOHlaY/dnWJ00UZlYOHmjid6FPZJLiX1qg+6zKMgG8m8uPOfRcrsyz10yvaPamOpUXU6gpZHi5ogw0TEGSb7p5qioYsjDt3at9P0Wo7RYUHOC8POXUUza9hOaJtrqsjiHxSM6DNfiYMQF0Yas058/V2o6FWDyKmEKAwKwhdtcBvKjypRCSUgIhEgiKoiSUthTZSmJkhkIkZRFMAgEEEBZ4PFEBgHUqV9onNOmvxtCi7K2VVqxlEN0zHT04+ivP/wAFzW8bbxErPLSoo9l4fvcQzMJaXtLhxbnGb4T7rsfaDs2cLlqMvQfYbzTP3Cfu/dPC3Xnmw8F3dcFwidORBBv6T7Lt+wNpMr0Ps9YBxyQAf+5TFpH422noCN8Y8s8ovDLxrnNarlILSPXRWVDa7CPEbjdw9Ez2y7MVML4mkuojR4BcWA7qmW5bwdHXniK+LzNG6Jhwt6c+i5pht2TOdtJt/EUTnMt0Ekc/0WC2rXzRAhu4ch+aedWJ8xsL9OJhLxVME20yxb2C348PFjyZ7VdCjceqlEJxtOAOiSQuhzkEJBanCEhyAbLUUJaIppNwg0oPSA9USOUlGUcJgKdMuIAEkmABvK2mwOybGw+s3vDrB8g9P3kXZDs9H7WoPEfKPujj1K3FKhYDcs7kDVChSs2A3gPKf5XC3uouNwmS+rSdTqORHH5qZicNYmPa/wAFDwWL7yaTjMjwH8TZI+FlnaETF0oggAEadRKu9k43PTblJa4HMxw8zXDeOYO42Om9Ve2WltEO08TdeGYNI+JSdlNIsLODnR1bu9YQbd4Xb32hpp1MraoF2yAx5+9SLiIJ+4SAbwRBB5x2v7LspuLmF9Ik3pubDJ35ZgDpzsFpC0VQDEOHSYOvXQeyjYo1HAsa8kNDSQ+XtyumIDpkS02OmoN1OlS6cv2hTyNicxdadwGpA3blHw+KLDBu35DdC6Ozs1hquIYaj6pawE93TZTpEkXkOvDdCYbPMK025/hfg3NmiXUnZTkcx1Ws0uiQagh2YWjwEGHSM0X0mU6FrmuYETrKaKLGYCph6r6VQZX0zD26iYa75OH5pIrA8jw/sqBL0hyU+UgohElIc5Co5RnPVRJbqiJh0SJSmFUCHaq27NbK76sJEsb4nc7w0epB9lV5P+OfRdF7K7K7mjBAzuMuPOLDoBb0KnK+gvcBh4hWjKKawtOFI7zLqICx2QOpRz5j+6zW3MMaL21WaSHW0BBkfL4rWtfmu034iDPIhUu0arKjalKQCQfDwdr4eHRKqiL2rIOGdHAPHR2Vw/NOYwd3Wdl/84P9Tv7EqHja2fZrSdRRyn+JgLT/AOqnYhneYqN2dhPo0FTDScXSLXkbxMH1uDxCaaMoNQAwYD2m+XLbw7xEmRpv4zY49tyeZUDFGGkhrnAwT3YBcCAdW6uBHCTyKoFYzB2kCXC4g5b8Q7d1GijYLGVu9ZTrB1RtR0Bk0yRIdJD7CQWiSDo4ap3YuN72kNfCcviBBgeUkHSWx7JzEvdTc17GlzmEOZAbAePLmzEACTO/TQxBA5x2pxLnYkvdTFMhuSRUdVD30pZUJqOu64NtzY1hVrsPmBy6iS0b+Jb1XU6HZqm6gKcZwZs4tL5Bk1GZoJcCJkXE3EFc12zsuphKxa8QJJYR5SJ1bwv+6biYOl9JQg0qkiPbmg8pOIdfMN5mNwO8dE3VqKoRt5lILEERVkBalNRJVISUBc7K8eIpNMQHg8fK2df5Quh4Vv19eqxWB2QKVVju8zOaZgMIaWkZXw4umwIOm9bXCNt9fWiwllnpfJjcb7WdAnd8VOa/iI+IUKhFr/XVTgbfRSrM3Vwc3Byu4tB/3N1Posn2kwb/ADQA6LOYfC/odzuR+K1lXFgRJI4Ks2vtEGk/IGvfFmutmG+28pHFJsMd9gA379Z1MT+JzGn4lyvdnUy6rUqbnVHEer5HwgLPdkMXNXuwLd+azR/FRc4j+unv4rZ9wKbQBu38+KZ0VZ05vreq6k+195hT6Qlj3cSAOP6KspmW5dPHM8gfF6xomEfZdUHEVgNe7BMfhfGb2qKxxVfS6pNjR9umfNhqjiJ4PYI+J9lbYtpdoIAjj+icCLiK7hlaSw031A17al2uLvC0g6teDFxNhppEHtbsYHAPe57v2U5RUggP7zusrXahpJiJi24iydo1KbGue4NLgCGuhuYcAHG4uqDtTt41MNSpgnKGjMZs+oZfUd6vfAPAGIlKGyzBYg/XXoozhBhTcS+KjuZJPUgFw9yUxiGbwtoVMyiJsilGCmQwUopuUtAX1XHEVQeoP8wIMe63mzHSxp4tB9xP5rnBEvMbyIXTsPQyBo4MaPYAfkufCaa812n4ceymMKg0HKdSdZUxRsSWkFVlTBB8gWO631Cs8RTJ0Cp9qYvu2kT4jw3IBjYeFZT2jVDTM4YuN5/ad41jtN+Vw91osZXzPgbhFliuzFY/b+uHqRz8bJH+34rYxlNtYknrwSqktr7Fo0aL8zEqja2Z6k+6v30MlPmQSfXQeyzmKqRTcQcobAJ1JJvA5QCZQEDZ+CAxz3y4zQOYuJMAvaAGnhqpm2dvsptyN8TuAuepO4LOPpV8VXIoGA2mG1nvMAOLiculzYQBuuYUhvZECe+e+p+GmMjPUySfVMM9jtpZg4PhznZQCfFkbJz5RxPhE8imajSSDU8LRHhcfE4SCQ1nmvGpAAnXRW+N2BTALqfhy3Ikl4t+7O+3/KpcRsl7XQH073GrJm4MX46zvThoeIlxHFznE9XS75lCj5fUgzppp9c03Vc5pgiHNNp4gyPkrYVG91naIDhMcDNwPX8lXwfVFVZB+STKerXCZVxI0oapCW3cmF5selmxFIHfUb8DP5Lp9UeXoR7H+xXOOzbP83R/i+QK6ZiG+EcisIfJ2bYVLou04KIwXT55XPAKqhIrvEWssntPAHNLqk8wCT6Xhao4bKM1Qi14/uVje0O1A92sDcBZZ1UV2Hqd3jcOWE27wEmLgs0tzAW12GTWeSfK3U8TuC5tjKxYWPkE5rRzBC6t2f8A9NTy6FoJji4fFPR1I2lWgcico9Fl9o0A9rmtJDnXaMubTUlvCN60WPp5nAbmi6rNo4ltJlbQO7t2Vu/ymJjomSs7HbHLMO6o8/8AUqOc2YGZgOUO4AHKSrepXp74MaZZ/JPse0Ma0Xa1rWCxFmtDZv0UCsBeyYVeOose4kuAsRYHNxF+vwWfxWzczoysLi0BpJLRLTxE3LREERwhaSrTbvaPZV2Iaw2DoO6ZERpB3FPQ2pcV2daW3JD4tDg5p+uqqqVMik9h1DtfwOvIHJzYP8QVzjqrm3sLN/qdm0GgHgd7gKsryPE4QIh2h8LtdOFnfypmqXRmPCSEyU/WpFpIPXle4I4ghNPVkSl09UlKZqOqZNb2WH+cpzwcf9sLo9Zk0z0n2XN+zzoxbJtIdx4aLp9Cn4VjifJ2h0b6Kzw9INHFx3/2VVRt6GFZ0bsPO3OE6hSbZmsQwVCGzBDBLi7m42TNTY2Fwjc1QZ3nyg+NxPKbesALRUaTWiwA+uKy+1uztXEVy6pUDWaAM82XcL6W+aiyrlY7tVju9qUw1gDZMNAEl0BozEa6wurbGwpo0KbHXc1gDubgFlKnYqm19OpTcS6m5rg17pa4AyWm1pjUcAtSMcC3eHcHRPW2voidaFM1a5kxrPosxtjDvrYqi0gd2+s3NeXODQXuaGxYQ079FfvpOItYTc7r8PimNlNFWvVfFqQ7phH3nAOeRzy5G/zFMLDENnW317KBXyj94KfUwwOsqNUw7dMo670wrK5bHmHqD+SrK4Dvuu5A39loH4URyCg16LNzSSPum4VQmYrU6efxMBykRfyzryN4MHeVXbUaIeG3i9hHLQK320WGcrsrjAdmHlbnbLoGpAmyzjqrjmIk6g8dd8aXRVSbQMNUB8D7fdcf3CToeLCTfhqN4LFVhBgggixB3Hh1S8S0Bwnhf81Kx1OWZj5rSbw4CzXzx3H0O9VsleE5TbcDS49OaaSw646qibHAMH2inYeb8gui4M+EoILlna+TszkGc2G75J4mAEEEXpBzMklBBLGmEWH1uUbGD5IIIpoeOqH7BWufI7f+JWHZcf5Vp41KpPM98655oIIwM9Xdc9VCrOuUEFpfpGarvCowHhKCCuEqO1FIfZnmBJABsNJWexjYpOi3i3W3oILNUUGJ8x+tytHf6Z/KI/pQQWn8JROKk0RYfxD5lGgrS//Z"/>
          <p:cNvSpPr>
            <a:spLocks noChangeAspect="1" noChangeArrowheads="1"/>
          </p:cNvSpPr>
          <p:nvPr/>
        </p:nvSpPr>
        <p:spPr bwMode="auto">
          <a:xfrm>
            <a:off x="1730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>
              <a:latin typeface="+mj-lt"/>
            </a:endParaRPr>
          </a:p>
        </p:txBody>
      </p:sp>
      <p:sp>
        <p:nvSpPr>
          <p:cNvPr id="12" name="Marcador de Posição do Texto 2"/>
          <p:cNvSpPr txBox="1">
            <a:spLocks/>
          </p:cNvSpPr>
          <p:nvPr/>
        </p:nvSpPr>
        <p:spPr bwMode="auto">
          <a:xfrm>
            <a:off x="107504" y="620688"/>
            <a:ext cx="3024336" cy="79208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P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DIVULGAÇÃO DOS PRINCÍPIOS ILUMINISTAS:</a:t>
            </a:r>
            <a:endParaRPr lang="pt-PT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995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Texto 3"/>
          <p:cNvSpPr>
            <a:spLocks noGrp="1"/>
          </p:cNvSpPr>
          <p:nvPr>
            <p:ph type="body" sz="half" idx="4294967295"/>
          </p:nvPr>
        </p:nvSpPr>
        <p:spPr>
          <a:xfrm>
            <a:off x="227145" y="692696"/>
            <a:ext cx="4223166" cy="2027635"/>
          </a:xfr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t"/>
          <a:lstStyle/>
          <a:p>
            <a:pPr marL="0" indent="0" eaLnBrk="1" hangingPunct="1">
              <a:buNone/>
            </a:pPr>
            <a:r>
              <a:rPr lang="pt-PT" altLang="pt-PT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Em 1764 e 1765, o rei e o Parlamento inglês decidiram que os colonos da América pagariam impostos para os custos da guerra dos Sete Anos contra a França:</a:t>
            </a:r>
          </a:p>
          <a:p>
            <a:pPr marL="538163" indent="-179388" algn="just" eaLnBrk="1" hangingPunct="1"/>
            <a:r>
              <a:rPr lang="pt-PT" altLang="pt-PT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o </a:t>
            </a:r>
            <a:r>
              <a:rPr lang="pt-PT" altLang="pt-PT" sz="1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Sugar </a:t>
            </a:r>
            <a:r>
              <a:rPr lang="pt-PT" altLang="pt-PT" sz="1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Act</a:t>
            </a:r>
            <a:endParaRPr lang="pt-PT" altLang="pt-PT" sz="18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538163" indent="-179388" algn="just" eaLnBrk="1" hangingPunct="1"/>
            <a:r>
              <a:rPr lang="pt-PT" altLang="pt-PT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o</a:t>
            </a:r>
            <a:r>
              <a:rPr lang="pt-PT" altLang="pt-PT" sz="1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pt-PT" altLang="pt-PT" sz="1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Stamp</a:t>
            </a:r>
            <a:r>
              <a:rPr lang="pt-PT" altLang="pt-PT" sz="1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pt-PT" altLang="pt-PT" sz="1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Act</a:t>
            </a:r>
            <a:endParaRPr lang="pt-PT" sz="18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" t="7097" r="46702" b="3185"/>
          <a:stretch/>
        </p:blipFill>
        <p:spPr bwMode="auto">
          <a:xfrm>
            <a:off x="4644008" y="684149"/>
            <a:ext cx="4120626" cy="51483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ângulo 8"/>
          <p:cNvSpPr/>
          <p:nvPr/>
        </p:nvSpPr>
        <p:spPr>
          <a:xfrm>
            <a:off x="227145" y="2852936"/>
            <a:ext cx="4225214" cy="646331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Esses impostos foram considerados um atentado às liberdades dos colonos.</a:t>
            </a:r>
          </a:p>
        </p:txBody>
      </p:sp>
      <p:sp>
        <p:nvSpPr>
          <p:cNvPr id="8" name="Rectângulo 4"/>
          <p:cNvSpPr/>
          <p:nvPr/>
        </p:nvSpPr>
        <p:spPr>
          <a:xfrm>
            <a:off x="5508104" y="5843088"/>
            <a:ext cx="33502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PT" sz="1400" dirty="0">
                <a:latin typeface="+mj-lt"/>
              </a:rPr>
              <a:t>Pormenor de uma caricatura contra o </a:t>
            </a:r>
            <a:r>
              <a:rPr lang="pt-PT" sz="1400" i="1" dirty="0" err="1">
                <a:latin typeface="+mj-lt"/>
              </a:rPr>
              <a:t>Stamp</a:t>
            </a:r>
            <a:r>
              <a:rPr lang="pt-PT" sz="1400" i="1" dirty="0">
                <a:latin typeface="+mj-lt"/>
              </a:rPr>
              <a:t> </a:t>
            </a:r>
            <a:r>
              <a:rPr lang="pt-PT" sz="1400" i="1" dirty="0" err="1">
                <a:latin typeface="+mj-lt"/>
              </a:rPr>
              <a:t>Act</a:t>
            </a:r>
            <a:r>
              <a:rPr lang="pt-PT" sz="1400" dirty="0">
                <a:latin typeface="+mj-lt"/>
              </a:rPr>
              <a:t>, publicada em 1766.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ção do Texto 3"/>
          <p:cNvSpPr txBox="1">
            <a:spLocks/>
          </p:cNvSpPr>
          <p:nvPr/>
        </p:nvSpPr>
        <p:spPr bwMode="auto">
          <a:xfrm>
            <a:off x="139334" y="764704"/>
            <a:ext cx="4680520" cy="56886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pt-PT" sz="18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8194" name="Picture 6" descr="prioridade inglesa 025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134" t="8620" r="403" b="35641"/>
          <a:stretch/>
        </p:blipFill>
        <p:spPr>
          <a:xfrm>
            <a:off x="5028052" y="764704"/>
            <a:ext cx="3792420" cy="56886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195" name="CaixaDeTexto 1"/>
          <p:cNvSpPr txBox="1">
            <a:spLocks noChangeArrowheads="1"/>
          </p:cNvSpPr>
          <p:nvPr/>
        </p:nvSpPr>
        <p:spPr bwMode="auto">
          <a:xfrm>
            <a:off x="179512" y="806428"/>
            <a:ext cx="4824536" cy="161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eaLnBrk="1" hangingPunct="1">
              <a:spcBef>
                <a:spcPct val="20000"/>
              </a:spcBef>
              <a:buFont typeface="Arial" pitchFamily="34" charset="0"/>
              <a:buNone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dk1"/>
                </a:solidFill>
                <a:latin typeface="+mn-lt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dk1"/>
                </a:solidFill>
                <a:latin typeface="+mn-lt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dk1"/>
                </a:solidFill>
                <a:latin typeface="+mn-lt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dk1"/>
                </a:solidFill>
                <a:latin typeface="+mn-lt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dk1"/>
                </a:solidFill>
                <a:latin typeface="+mn-lt"/>
              </a:defRPr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dk1"/>
                </a:solidFill>
                <a:latin typeface="+mn-lt"/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dk1"/>
                </a:solidFill>
                <a:latin typeface="+mn-lt"/>
              </a:defRPr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pt-PT" altLang="pt-PT" dirty="0"/>
              <a:t>Este jornal da Pensilvânia (bem como os de outras cidades) substituiu o selo que deveria figurar no jornal (conforme o estabelecido pelo </a:t>
            </a:r>
            <a:r>
              <a:rPr lang="pt-PT" altLang="pt-PT" i="1" dirty="0" err="1"/>
              <a:t>Stamp</a:t>
            </a:r>
            <a:r>
              <a:rPr lang="pt-PT" altLang="pt-PT" i="1" dirty="0"/>
              <a:t> </a:t>
            </a:r>
            <a:r>
              <a:rPr lang="pt-PT" altLang="pt-PT" i="1" dirty="0" err="1"/>
              <a:t>Act</a:t>
            </a:r>
            <a:r>
              <a:rPr lang="pt-PT" altLang="pt-PT" dirty="0"/>
              <a:t>) pelo símbolo de uma caveira em protesto contra a imposição da Inglaterra.</a:t>
            </a:r>
          </a:p>
          <a:p>
            <a:endParaRPr lang="pt-PT" altLang="pt-PT" dirty="0"/>
          </a:p>
          <a:p>
            <a:endParaRPr lang="pt-PT" altLang="pt-PT" dirty="0"/>
          </a:p>
          <a:p>
            <a:endParaRPr lang="pt-PT" altLang="pt-PT" dirty="0"/>
          </a:p>
          <a:p>
            <a:endParaRPr lang="pt-PT" altLang="pt-PT" dirty="0"/>
          </a:p>
          <a:p>
            <a:endParaRPr lang="pt-PT" altLang="pt-PT" dirty="0"/>
          </a:p>
          <a:p>
            <a:endParaRPr lang="pt-PT" altLang="pt-PT" dirty="0"/>
          </a:p>
          <a:p>
            <a:endParaRPr lang="pt-PT" altLang="pt-PT" dirty="0"/>
          </a:p>
          <a:p>
            <a:endParaRPr lang="pt-PT" altLang="pt-PT" dirty="0"/>
          </a:p>
          <a:p>
            <a:endParaRPr lang="pt-PT" altLang="pt-PT" dirty="0"/>
          </a:p>
          <a:p>
            <a:endParaRPr lang="pt-PT" altLang="pt-PT" dirty="0"/>
          </a:p>
          <a:p>
            <a:endParaRPr lang="pt-PT" altLang="pt-PT" dirty="0"/>
          </a:p>
        </p:txBody>
      </p:sp>
      <p:pic>
        <p:nvPicPr>
          <p:cNvPr id="8197" name="Picture 5" descr="File:O! the fatal Stamp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t="863" r="1891" b="3566"/>
          <a:stretch/>
        </p:blipFill>
        <p:spPr bwMode="auto">
          <a:xfrm>
            <a:off x="1266185" y="2636912"/>
            <a:ext cx="2657743" cy="33926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ção do Texto 3"/>
          <p:cNvSpPr txBox="1">
            <a:spLocks/>
          </p:cNvSpPr>
          <p:nvPr/>
        </p:nvSpPr>
        <p:spPr bwMode="auto">
          <a:xfrm>
            <a:off x="1527575" y="1484784"/>
            <a:ext cx="6088850" cy="48245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pt-PT" sz="18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half" idx="4294967295"/>
          </p:nvPr>
        </p:nvSpPr>
        <p:spPr>
          <a:xfrm>
            <a:off x="1529155" y="692696"/>
            <a:ext cx="6085690" cy="720080"/>
          </a:xfr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pt-P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O espírito de revolta aumentou quando, em 1773,</a:t>
            </a:r>
            <a:br>
              <a:rPr lang="pt-P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</a:br>
            <a:r>
              <a:rPr lang="pt-P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foi lançado o </a:t>
            </a:r>
            <a:r>
              <a:rPr lang="pt-PT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Tea</a:t>
            </a:r>
            <a:r>
              <a:rPr lang="pt-PT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pt-PT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Act</a:t>
            </a:r>
            <a:r>
              <a:rPr lang="pt-PT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pt-P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(imposto sobre o chá).</a:t>
            </a:r>
          </a:p>
        </p:txBody>
      </p:sp>
      <p:pic>
        <p:nvPicPr>
          <p:cNvPr id="5" name="Imagem 4" descr="Boston tea patry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88" y="1582430"/>
            <a:ext cx="5573724" cy="376039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/>
          <p:cNvSpPr txBox="1"/>
          <p:nvPr/>
        </p:nvSpPr>
        <p:spPr>
          <a:xfrm>
            <a:off x="1503476" y="5385990"/>
            <a:ext cx="6171232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Em dezembro de 1773 deu-se a revolta de </a:t>
            </a:r>
            <a:r>
              <a:rPr lang="pt-PT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Boston </a:t>
            </a:r>
            <a:r>
              <a:rPr lang="pt-PT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Tea</a:t>
            </a:r>
            <a:r>
              <a:rPr lang="pt-PT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pt-PT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Party</a:t>
            </a:r>
            <a:r>
              <a:rPr lang="pt-PT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pt-PT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Um grupo de colonos disfarçados de índios lançou ao mar a carga de chá de três navios no porto de Boston.</a:t>
            </a:r>
          </a:p>
        </p:txBody>
      </p:sp>
    </p:spTree>
    <p:extLst>
      <p:ext uri="{BB962C8B-B14F-4D97-AF65-F5344CB8AC3E}">
        <p14:creationId xmlns:p14="http://schemas.microsoft.com/office/powerpoint/2010/main" val="366293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ção de Conteúdo 8" descr="File:Us declaration independence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620688"/>
            <a:ext cx="4431678" cy="5256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arcador de Posição de Conteúdo 3"/>
          <p:cNvSpPr>
            <a:spLocks noGrp="1"/>
          </p:cNvSpPr>
          <p:nvPr>
            <p:ph sz="half" idx="4294967295"/>
          </p:nvPr>
        </p:nvSpPr>
        <p:spPr>
          <a:xfrm>
            <a:off x="5525196" y="5877272"/>
            <a:ext cx="3510277" cy="481013"/>
          </a:xfrm>
        </p:spPr>
        <p:txBody>
          <a:bodyPr/>
          <a:lstStyle/>
          <a:p>
            <a:pPr marL="0" indent="0" algn="r">
              <a:buNone/>
            </a:pPr>
            <a:r>
              <a:rPr lang="pt-PT" sz="1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Declaração da Independência </a:t>
            </a:r>
            <a:r>
              <a:rPr lang="pt-PT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das 13 colónias dos Estados Unidos da América.</a:t>
            </a:r>
          </a:p>
        </p:txBody>
      </p:sp>
      <p:sp>
        <p:nvSpPr>
          <p:cNvPr id="9" name="Marcador de Posição do Texto 1"/>
          <p:cNvSpPr>
            <a:spLocks noGrp="1"/>
          </p:cNvSpPr>
          <p:nvPr>
            <p:ph type="body" sz="half" idx="4294967295"/>
          </p:nvPr>
        </p:nvSpPr>
        <p:spPr>
          <a:xfrm>
            <a:off x="4644008" y="637780"/>
            <a:ext cx="4303501" cy="1190215"/>
          </a:xfr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pt-P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A Revolução Americana resultou da insurreição das 13 colónias inglesas na América do Norte contra o domínio da Inglaterra.</a:t>
            </a:r>
          </a:p>
        </p:txBody>
      </p:sp>
      <p:pic>
        <p:nvPicPr>
          <p:cNvPr id="5" name="Imagem 4" descr="http://www.operamundi.com.br/media/images/Declaration_independence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7310" y="3020991"/>
            <a:ext cx="4317177" cy="285628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Marcador de Posição do Texto 1"/>
          <p:cNvSpPr txBox="1">
            <a:spLocks/>
          </p:cNvSpPr>
          <p:nvPr/>
        </p:nvSpPr>
        <p:spPr bwMode="auto">
          <a:xfrm>
            <a:off x="4644008" y="2060848"/>
            <a:ext cx="4303501" cy="7390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P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A insurreição culminou com a aprovação da</a:t>
            </a:r>
            <a:br>
              <a:rPr lang="pt-P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</a:br>
            <a:r>
              <a:rPr lang="pt-PT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Declaração da Independência</a:t>
            </a:r>
            <a:r>
              <a:rPr lang="pt-P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em 1776.</a:t>
            </a:r>
          </a:p>
        </p:txBody>
      </p:sp>
    </p:spTree>
    <p:extLst>
      <p:ext uri="{BB962C8B-B14F-4D97-AF65-F5344CB8AC3E}">
        <p14:creationId xmlns:p14="http://schemas.microsoft.com/office/powerpoint/2010/main" val="402686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 descr="prioridade inglesa 023"/>
          <p:cNvPicPr>
            <a:picLocks noGrp="1"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" t="5200" r="1709" b="25227"/>
          <a:stretch/>
        </p:blipFill>
        <p:spPr bwMode="auto">
          <a:xfrm>
            <a:off x="107504" y="478564"/>
            <a:ext cx="6452075" cy="6299106"/>
          </a:xfrm>
          <a:prstGeom prst="parallelogram">
            <a:avLst>
              <a:gd name="adj" fmla="val 11820"/>
            </a:avLst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CaixaDeTexto 4"/>
          <p:cNvSpPr txBox="1">
            <a:spLocks noChangeArrowheads="1"/>
          </p:cNvSpPr>
          <p:nvPr/>
        </p:nvSpPr>
        <p:spPr bwMode="auto">
          <a:xfrm>
            <a:off x="5292080" y="764704"/>
            <a:ext cx="3558455" cy="197924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anchor="t">
            <a:spAutoFit/>
          </a:bodyPr>
          <a:lstStyle>
            <a:defPPr>
              <a:defRPr lang="pt-PT"/>
            </a:defPPr>
            <a:lvl1pPr algn="ctr" eaLnBrk="1" hangingPunct="1"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pt-PT" altLang="pt-PT" dirty="0" err="1"/>
              <a:t>Iankee</a:t>
            </a:r>
            <a:r>
              <a:rPr lang="pt-PT" altLang="pt-PT" dirty="0"/>
              <a:t> </a:t>
            </a:r>
            <a:r>
              <a:rPr lang="pt-PT" altLang="pt-PT" dirty="0" err="1"/>
              <a:t>Doodle</a:t>
            </a:r>
            <a:r>
              <a:rPr lang="pt-PT" altLang="pt-PT" dirty="0"/>
              <a:t> era uma balada inglesa e foi adotada como canção de marcha na batalha de </a:t>
            </a:r>
            <a:r>
              <a:rPr lang="pt-PT" altLang="pt-PT" dirty="0" err="1"/>
              <a:t>Lexington</a:t>
            </a:r>
            <a:r>
              <a:rPr lang="pt-PT" altLang="pt-PT" dirty="0"/>
              <a:t>.</a:t>
            </a:r>
          </a:p>
        </p:txBody>
      </p:sp>
      <p:sp>
        <p:nvSpPr>
          <p:cNvPr id="6" name="CaixaDeTexto 4"/>
          <p:cNvSpPr txBox="1">
            <a:spLocks noChangeArrowheads="1"/>
          </p:cNvSpPr>
          <p:nvPr/>
        </p:nvSpPr>
        <p:spPr bwMode="auto">
          <a:xfrm>
            <a:off x="5292080" y="2828835"/>
            <a:ext cx="3558455" cy="12003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pt-PT" altLang="pt-PT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 revolta e a declaração da independência das colónias originou a guerra pela independência.</a:t>
            </a:r>
          </a:p>
        </p:txBody>
      </p:sp>
      <p:pic>
        <p:nvPicPr>
          <p:cNvPr id="2" name="Yanke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2240" y="188329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 descr="prioridade inglesa 024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2" t="413" r="62606" b="78682"/>
          <a:stretch/>
        </p:blipFill>
        <p:spPr>
          <a:xfrm>
            <a:off x="1934457" y="548680"/>
            <a:ext cx="5275085" cy="38021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CaixaDeTexto 1"/>
          <p:cNvSpPr txBox="1"/>
          <p:nvPr/>
        </p:nvSpPr>
        <p:spPr>
          <a:xfrm>
            <a:off x="899592" y="5157192"/>
            <a:ext cx="7488832" cy="155427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PT" sz="1700" dirty="0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Foi fundamental o papel de George Washington como general</a:t>
            </a:r>
            <a:br>
              <a:rPr lang="pt-PT" sz="1700" dirty="0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</a:br>
            <a:r>
              <a:rPr lang="pt-PT" sz="1700" dirty="0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e comandante-chefe do exército americano.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PT" sz="1700" dirty="0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A vitória americana na batalha de </a:t>
            </a:r>
            <a:r>
              <a:rPr lang="pt-PT" sz="1700" dirty="0" err="1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Saratoga</a:t>
            </a:r>
            <a:r>
              <a:rPr lang="pt-PT" sz="1700" dirty="0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, em 1777,</a:t>
            </a:r>
            <a:br>
              <a:rPr lang="pt-PT" sz="1700" dirty="0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</a:br>
            <a:r>
              <a:rPr lang="pt-PT" sz="1700" dirty="0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conduziu a uma aliança, em 1778, entre os colonos e a França.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PT" sz="1700" dirty="0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Em 1778, a Espanha juntava-se à causa americana.</a:t>
            </a:r>
          </a:p>
        </p:txBody>
      </p:sp>
      <p:sp>
        <p:nvSpPr>
          <p:cNvPr id="5" name="CaixaDeTexto 1"/>
          <p:cNvSpPr txBox="1"/>
          <p:nvPr/>
        </p:nvSpPr>
        <p:spPr>
          <a:xfrm>
            <a:off x="899592" y="4437112"/>
            <a:ext cx="7488832" cy="646331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1775: as tropas inglesas e os colonos americanos</a:t>
            </a:r>
            <a:br>
              <a:rPr lang="pt-P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</a:br>
            <a:r>
              <a:rPr lang="pt-P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defrontaram-se na primeira batalha – a batalha de </a:t>
            </a:r>
            <a:r>
              <a:rPr lang="pt-PT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Lexington</a:t>
            </a:r>
            <a:r>
              <a:rPr lang="pt-P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. </a:t>
            </a:r>
            <a:endParaRPr lang="pt-PT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2191</TotalTime>
  <Words>962</Words>
  <Application>Microsoft Office PowerPoint</Application>
  <PresentationFormat>Apresentação no Ecrã (4:3)</PresentationFormat>
  <Paragraphs>83</Paragraphs>
  <Slides>16</Slides>
  <Notes>1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16</vt:i4>
      </vt:variant>
    </vt:vector>
  </HeadingPairs>
  <TitlesOfParts>
    <vt:vector size="22" baseType="lpstr">
      <vt:lpstr>Arial</vt:lpstr>
      <vt:lpstr>Calibri</vt:lpstr>
      <vt:lpstr>Times New Roman</vt:lpstr>
      <vt:lpstr>Verdana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Particular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Diapositivo 1</dc:title>
  <dc:creator>Utilizador</dc:creator>
  <cp:lastModifiedBy>Guilherme Domingos G. P. Tanissa</cp:lastModifiedBy>
  <cp:revision>39</cp:revision>
  <dcterms:created xsi:type="dcterms:W3CDTF">2009-11-07T10:25:58Z</dcterms:created>
  <dcterms:modified xsi:type="dcterms:W3CDTF">2026-03-05T15:52:34Z</dcterms:modified>
</cp:coreProperties>
</file>