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  <p:sldMasterId id="2147483756" r:id="rId2"/>
  </p:sldMasterIdLst>
  <p:sldIdLst>
    <p:sldId id="278" r:id="rId3"/>
    <p:sldId id="277" r:id="rId4"/>
    <p:sldId id="279" r:id="rId5"/>
    <p:sldId id="264" r:id="rId6"/>
    <p:sldId id="257" r:id="rId7"/>
    <p:sldId id="280" r:id="rId8"/>
    <p:sldId id="281" r:id="rId9"/>
    <p:sldId id="258" r:id="rId10"/>
    <p:sldId id="282" r:id="rId11"/>
    <p:sldId id="259" r:id="rId12"/>
    <p:sldId id="283" r:id="rId13"/>
    <p:sldId id="260" r:id="rId14"/>
    <p:sldId id="284" r:id="rId15"/>
    <p:sldId id="286" r:id="rId16"/>
    <p:sldId id="274" r:id="rId17"/>
    <p:sldId id="261" r:id="rId18"/>
    <p:sldId id="287" r:id="rId19"/>
    <p:sldId id="275" r:id="rId20"/>
    <p:sldId id="262" r:id="rId21"/>
    <p:sldId id="292" r:id="rId22"/>
    <p:sldId id="276" r:id="rId23"/>
    <p:sldId id="293" r:id="rId24"/>
    <p:sldId id="294" r:id="rId25"/>
    <p:sldId id="295" r:id="rId26"/>
    <p:sldId id="296" r:id="rId27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BB51"/>
    <a:srgbClr val="C491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53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CCBE9B-A6B3-4CF5-AEF6-78955B4D7E31}" type="doc">
      <dgm:prSet loTypeId="urn:microsoft.com/office/officeart/2005/8/layout/hierarchy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558C008E-F443-4E66-BB43-FFF7A3E2AF0E}">
      <dgm:prSet phldrT="[Texto]" custT="1"/>
      <dgm:spPr/>
      <dgm:t>
        <a:bodyPr lIns="72000" tIns="72000" rIns="72000" bIns="72000"/>
        <a:lstStyle/>
        <a:p>
          <a:pPr algn="l">
            <a:spcAft>
              <a:spcPts val="0"/>
            </a:spcAft>
          </a:pPr>
          <a:r>
            <a:rPr lang="pt-PT" sz="2400" b="1" dirty="0">
              <a:latin typeface="Calibri" panose="020F0502020204030204" pitchFamily="34" charset="0"/>
            </a:rPr>
            <a:t>A dinamização da atividade produtiva</a:t>
          </a:r>
        </a:p>
        <a:p>
          <a:pPr algn="l">
            <a:spcAft>
              <a:spcPts val="0"/>
            </a:spcAft>
          </a:pPr>
          <a:endParaRPr lang="pt-PT" sz="2400" b="1" dirty="0">
            <a:latin typeface="Calibri" panose="020F0502020204030204" pitchFamily="34" charset="0"/>
          </a:endParaRPr>
        </a:p>
        <a:p>
          <a:pPr algn="l">
            <a:spcAft>
              <a:spcPts val="0"/>
            </a:spcAft>
          </a:pPr>
          <a:r>
            <a:rPr lang="pt-PT" sz="2000" dirty="0">
              <a:latin typeface="Calibri" panose="020F0502020204030204" pitchFamily="34" charset="0"/>
            </a:rPr>
            <a:t>Até 1850, a economia portuguesa assentava, essencialmente, no setor primário.</a:t>
          </a:r>
        </a:p>
        <a:p>
          <a:pPr algn="l">
            <a:spcAft>
              <a:spcPts val="0"/>
            </a:spcAft>
          </a:pPr>
          <a:endParaRPr lang="pt-PT" sz="2000" dirty="0">
            <a:latin typeface="Calibri" panose="020F0502020204030204" pitchFamily="34" charset="0"/>
          </a:endParaRPr>
        </a:p>
        <a:p>
          <a:pPr algn="l">
            <a:spcAft>
              <a:spcPts val="0"/>
            </a:spcAft>
          </a:pPr>
          <a:r>
            <a:rPr lang="pt-PT" sz="2000" dirty="0">
              <a:latin typeface="Calibri" panose="020F0502020204030204" pitchFamily="34" charset="0"/>
            </a:rPr>
            <a:t>No setor secundário, a indústria era pouco desenvolvida e não tinha capacidade concorrencial.</a:t>
          </a:r>
        </a:p>
        <a:p>
          <a:pPr algn="l">
            <a:spcAft>
              <a:spcPts val="0"/>
            </a:spcAft>
          </a:pPr>
          <a:endParaRPr lang="pt-PT" sz="2000" dirty="0">
            <a:latin typeface="Calibri" panose="020F0502020204030204" pitchFamily="34" charset="0"/>
          </a:endParaRPr>
        </a:p>
        <a:p>
          <a:pPr algn="l">
            <a:spcAft>
              <a:spcPts val="0"/>
            </a:spcAft>
          </a:pPr>
          <a:r>
            <a:rPr lang="pt-PT" sz="2000" dirty="0">
              <a:latin typeface="Calibri" panose="020F0502020204030204" pitchFamily="34" charset="0"/>
            </a:rPr>
            <a:t>A criação do Ministério das Obras Públicas, Comércio e Indústria, em 1852, foi fundamental para a reestruturação do setor produtivo.</a:t>
          </a:r>
        </a:p>
      </dgm:t>
    </dgm:pt>
    <dgm:pt modelId="{058EAAD2-9646-4E95-9A4D-0636620FB22A}" type="parTrans" cxnId="{5A640079-7573-477B-BC7F-4914494874A0}">
      <dgm:prSet/>
      <dgm:spPr/>
      <dgm:t>
        <a:bodyPr/>
        <a:lstStyle/>
        <a:p>
          <a:endParaRPr lang="pt-PT"/>
        </a:p>
      </dgm:t>
    </dgm:pt>
    <dgm:pt modelId="{89BA5ED6-798A-4854-BDBA-79A63ECA5128}" type="sibTrans" cxnId="{5A640079-7573-477B-BC7F-4914494874A0}">
      <dgm:prSet/>
      <dgm:spPr/>
      <dgm:t>
        <a:bodyPr/>
        <a:lstStyle/>
        <a:p>
          <a:endParaRPr lang="pt-PT"/>
        </a:p>
      </dgm:t>
    </dgm:pt>
    <dgm:pt modelId="{0D888D99-3CE6-43AB-9220-A20B61103D0C}" type="pres">
      <dgm:prSet presAssocID="{29CCBE9B-A6B3-4CF5-AEF6-78955B4D7E31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4DC83E54-B121-4FF5-87A7-CEC6D9679986}" type="pres">
      <dgm:prSet presAssocID="{558C008E-F443-4E66-BB43-FFF7A3E2AF0E}" presName="vertOne" presStyleCnt="0"/>
      <dgm:spPr/>
    </dgm:pt>
    <dgm:pt modelId="{1BB29E0C-2809-462E-A9A0-925C608C1CE8}" type="pres">
      <dgm:prSet presAssocID="{558C008E-F443-4E66-BB43-FFF7A3E2AF0E}" presName="txOne" presStyleLbl="node0" presStyleIdx="0" presStyleCnt="1" custScaleX="47398" custScaleY="99964" custLinFactNeighborX="26241" custLinFactNeighborY="-845">
        <dgm:presLayoutVars>
          <dgm:chPref val="3"/>
        </dgm:presLayoutVars>
      </dgm:prSet>
      <dgm:spPr/>
    </dgm:pt>
    <dgm:pt modelId="{808E6655-ADD0-4296-B7BF-A3703E59894D}" type="pres">
      <dgm:prSet presAssocID="{558C008E-F443-4E66-BB43-FFF7A3E2AF0E}" presName="horzOne" presStyleCnt="0"/>
      <dgm:spPr/>
    </dgm:pt>
  </dgm:ptLst>
  <dgm:cxnLst>
    <dgm:cxn modelId="{5A640079-7573-477B-BC7F-4914494874A0}" srcId="{29CCBE9B-A6B3-4CF5-AEF6-78955B4D7E31}" destId="{558C008E-F443-4E66-BB43-FFF7A3E2AF0E}" srcOrd="0" destOrd="0" parTransId="{058EAAD2-9646-4E95-9A4D-0636620FB22A}" sibTransId="{89BA5ED6-798A-4854-BDBA-79A63ECA5128}"/>
    <dgm:cxn modelId="{A5893680-CFDE-47E4-9CCD-009804769B0F}" type="presOf" srcId="{29CCBE9B-A6B3-4CF5-AEF6-78955B4D7E31}" destId="{0D888D99-3CE6-43AB-9220-A20B61103D0C}" srcOrd="0" destOrd="0" presId="urn:microsoft.com/office/officeart/2005/8/layout/hierarchy4"/>
    <dgm:cxn modelId="{E197D985-C414-43EB-8484-FEDD3BA3EE23}" type="presOf" srcId="{558C008E-F443-4E66-BB43-FFF7A3E2AF0E}" destId="{1BB29E0C-2809-462E-A9A0-925C608C1CE8}" srcOrd="0" destOrd="0" presId="urn:microsoft.com/office/officeart/2005/8/layout/hierarchy4"/>
    <dgm:cxn modelId="{5D0C4699-F23C-4184-85C9-CBE55E63CE95}" type="presParOf" srcId="{0D888D99-3CE6-43AB-9220-A20B61103D0C}" destId="{4DC83E54-B121-4FF5-87A7-CEC6D9679986}" srcOrd="0" destOrd="0" presId="urn:microsoft.com/office/officeart/2005/8/layout/hierarchy4"/>
    <dgm:cxn modelId="{0782E660-3C29-45AF-AFE8-5EBC1E08929F}" type="presParOf" srcId="{4DC83E54-B121-4FF5-87A7-CEC6D9679986}" destId="{1BB29E0C-2809-462E-A9A0-925C608C1CE8}" srcOrd="0" destOrd="0" presId="urn:microsoft.com/office/officeart/2005/8/layout/hierarchy4"/>
    <dgm:cxn modelId="{B0FD7683-0613-4424-BDEC-3B2CA3D2B0AC}" type="presParOf" srcId="{4DC83E54-B121-4FF5-87A7-CEC6D9679986}" destId="{808E6655-ADD0-4296-B7BF-A3703E59894D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B29E0C-2809-462E-A9A0-925C608C1CE8}">
      <dsp:nvSpPr>
        <dsp:cNvPr id="0" name=""/>
        <dsp:cNvSpPr/>
      </dsp:nvSpPr>
      <dsp:spPr>
        <a:xfrm>
          <a:off x="4464464" y="0"/>
          <a:ext cx="4027381" cy="505424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0" tIns="72000" rIns="72000" bIns="7200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pt-PT" sz="2400" b="1" kern="1200" dirty="0">
              <a:latin typeface="Calibri" panose="020F0502020204030204" pitchFamily="34" charset="0"/>
            </a:rPr>
            <a:t>A dinamização da atividade produtiva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endParaRPr lang="pt-PT" sz="2400" b="1" kern="1200" dirty="0">
            <a:latin typeface="Calibri" panose="020F0502020204030204" pitchFamily="34" charset="0"/>
          </a:endParaRP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pt-PT" sz="2000" kern="1200" dirty="0">
              <a:latin typeface="Calibri" panose="020F0502020204030204" pitchFamily="34" charset="0"/>
            </a:rPr>
            <a:t>Até 1850, a economia portuguesa assentava, essencialmente, no setor primário.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endParaRPr lang="pt-PT" sz="2000" kern="1200" dirty="0">
            <a:latin typeface="Calibri" panose="020F0502020204030204" pitchFamily="34" charset="0"/>
          </a:endParaRP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pt-PT" sz="2000" kern="1200" dirty="0">
              <a:latin typeface="Calibri" panose="020F0502020204030204" pitchFamily="34" charset="0"/>
            </a:rPr>
            <a:t>No setor secundário, a indústria era pouco desenvolvida e não tinha capacidade concorrencial.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endParaRPr lang="pt-PT" sz="2000" kern="1200" dirty="0">
            <a:latin typeface="Calibri" panose="020F0502020204030204" pitchFamily="34" charset="0"/>
          </a:endParaRP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pt-PT" sz="2000" kern="1200" dirty="0">
              <a:latin typeface="Calibri" panose="020F0502020204030204" pitchFamily="34" charset="0"/>
            </a:rPr>
            <a:t>A criação do Ministério das Obras Públicas, Comércio e Indústria, em 1852, foi fundamental para a reestruturação do setor produtivo.</a:t>
          </a:r>
        </a:p>
      </dsp:txBody>
      <dsp:txXfrm>
        <a:off x="4582422" y="117958"/>
        <a:ext cx="3791465" cy="48183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1"/>
          <p:cNvSpPr/>
          <p:nvPr userDrawn="1"/>
        </p:nvSpPr>
        <p:spPr>
          <a:xfrm>
            <a:off x="0" y="476672"/>
            <a:ext cx="9036495" cy="6296087"/>
          </a:xfrm>
          <a:custGeom>
            <a:avLst/>
            <a:gdLst>
              <a:gd name="connsiteX0" fmla="*/ 0 w 9200542"/>
              <a:gd name="connsiteY0" fmla="*/ 227981 h 6296087"/>
              <a:gd name="connsiteX1" fmla="*/ 227981 w 9200542"/>
              <a:gd name="connsiteY1" fmla="*/ 0 h 6296087"/>
              <a:gd name="connsiteX2" fmla="*/ 8972561 w 9200542"/>
              <a:gd name="connsiteY2" fmla="*/ 0 h 6296087"/>
              <a:gd name="connsiteX3" fmla="*/ 9200542 w 9200542"/>
              <a:gd name="connsiteY3" fmla="*/ 227981 h 6296087"/>
              <a:gd name="connsiteX4" fmla="*/ 9200542 w 9200542"/>
              <a:gd name="connsiteY4" fmla="*/ 6068106 h 6296087"/>
              <a:gd name="connsiteX5" fmla="*/ 8972561 w 9200542"/>
              <a:gd name="connsiteY5" fmla="*/ 6296087 h 6296087"/>
              <a:gd name="connsiteX6" fmla="*/ 227981 w 9200542"/>
              <a:gd name="connsiteY6" fmla="*/ 6296087 h 6296087"/>
              <a:gd name="connsiteX7" fmla="*/ 0 w 9200542"/>
              <a:gd name="connsiteY7" fmla="*/ 6068106 h 6296087"/>
              <a:gd name="connsiteX8" fmla="*/ 0 w 9200542"/>
              <a:gd name="connsiteY8" fmla="*/ 227981 h 6296087"/>
              <a:gd name="connsiteX0" fmla="*/ 0 w 9200542"/>
              <a:gd name="connsiteY0" fmla="*/ 6068106 h 6296087"/>
              <a:gd name="connsiteX1" fmla="*/ 227981 w 9200542"/>
              <a:gd name="connsiteY1" fmla="*/ 0 h 6296087"/>
              <a:gd name="connsiteX2" fmla="*/ 8972561 w 9200542"/>
              <a:gd name="connsiteY2" fmla="*/ 0 h 6296087"/>
              <a:gd name="connsiteX3" fmla="*/ 9200542 w 9200542"/>
              <a:gd name="connsiteY3" fmla="*/ 227981 h 6296087"/>
              <a:gd name="connsiteX4" fmla="*/ 9200542 w 9200542"/>
              <a:gd name="connsiteY4" fmla="*/ 6068106 h 6296087"/>
              <a:gd name="connsiteX5" fmla="*/ 8972561 w 9200542"/>
              <a:gd name="connsiteY5" fmla="*/ 6296087 h 6296087"/>
              <a:gd name="connsiteX6" fmla="*/ 227981 w 9200542"/>
              <a:gd name="connsiteY6" fmla="*/ 6296087 h 6296087"/>
              <a:gd name="connsiteX7" fmla="*/ 0 w 9200542"/>
              <a:gd name="connsiteY7" fmla="*/ 6068106 h 6296087"/>
              <a:gd name="connsiteX0" fmla="*/ 1093072 w 10065633"/>
              <a:gd name="connsiteY0" fmla="*/ 6296087 h 6296087"/>
              <a:gd name="connsiteX1" fmla="*/ 1093072 w 10065633"/>
              <a:gd name="connsiteY1" fmla="*/ 0 h 6296087"/>
              <a:gd name="connsiteX2" fmla="*/ 9837652 w 10065633"/>
              <a:gd name="connsiteY2" fmla="*/ 0 h 6296087"/>
              <a:gd name="connsiteX3" fmla="*/ 10065633 w 10065633"/>
              <a:gd name="connsiteY3" fmla="*/ 227981 h 6296087"/>
              <a:gd name="connsiteX4" fmla="*/ 10065633 w 10065633"/>
              <a:gd name="connsiteY4" fmla="*/ 6068106 h 6296087"/>
              <a:gd name="connsiteX5" fmla="*/ 9837652 w 10065633"/>
              <a:gd name="connsiteY5" fmla="*/ 6296087 h 6296087"/>
              <a:gd name="connsiteX6" fmla="*/ 1093072 w 10065633"/>
              <a:gd name="connsiteY6" fmla="*/ 6296087 h 6296087"/>
              <a:gd name="connsiteX0" fmla="*/ 1223279 w 10195840"/>
              <a:gd name="connsiteY0" fmla="*/ 6296087 h 6296087"/>
              <a:gd name="connsiteX1" fmla="*/ 1223279 w 10195840"/>
              <a:gd name="connsiteY1" fmla="*/ 0 h 6296087"/>
              <a:gd name="connsiteX2" fmla="*/ 9967859 w 10195840"/>
              <a:gd name="connsiteY2" fmla="*/ 0 h 6296087"/>
              <a:gd name="connsiteX3" fmla="*/ 10195840 w 10195840"/>
              <a:gd name="connsiteY3" fmla="*/ 227981 h 6296087"/>
              <a:gd name="connsiteX4" fmla="*/ 10195840 w 10195840"/>
              <a:gd name="connsiteY4" fmla="*/ 6068106 h 6296087"/>
              <a:gd name="connsiteX5" fmla="*/ 9967859 w 10195840"/>
              <a:gd name="connsiteY5" fmla="*/ 6296087 h 6296087"/>
              <a:gd name="connsiteX6" fmla="*/ 1223279 w 10195840"/>
              <a:gd name="connsiteY6" fmla="*/ 6296087 h 6296087"/>
              <a:gd name="connsiteX0" fmla="*/ 647747 w 9620308"/>
              <a:gd name="connsiteY0" fmla="*/ 6296087 h 6296087"/>
              <a:gd name="connsiteX1" fmla="*/ 647747 w 9620308"/>
              <a:gd name="connsiteY1" fmla="*/ 0 h 6296087"/>
              <a:gd name="connsiteX2" fmla="*/ 9392327 w 9620308"/>
              <a:gd name="connsiteY2" fmla="*/ 0 h 6296087"/>
              <a:gd name="connsiteX3" fmla="*/ 9620308 w 9620308"/>
              <a:gd name="connsiteY3" fmla="*/ 227981 h 6296087"/>
              <a:gd name="connsiteX4" fmla="*/ 9620308 w 9620308"/>
              <a:gd name="connsiteY4" fmla="*/ 6068106 h 6296087"/>
              <a:gd name="connsiteX5" fmla="*/ 9392327 w 9620308"/>
              <a:gd name="connsiteY5" fmla="*/ 6296087 h 6296087"/>
              <a:gd name="connsiteX6" fmla="*/ 647747 w 9620308"/>
              <a:gd name="connsiteY6" fmla="*/ 6296087 h 6296087"/>
              <a:gd name="connsiteX0" fmla="*/ 0 w 8972561"/>
              <a:gd name="connsiteY0" fmla="*/ 6296087 h 6296087"/>
              <a:gd name="connsiteX1" fmla="*/ 0 w 8972561"/>
              <a:gd name="connsiteY1" fmla="*/ 0 h 6296087"/>
              <a:gd name="connsiteX2" fmla="*/ 8744580 w 8972561"/>
              <a:gd name="connsiteY2" fmla="*/ 0 h 6296087"/>
              <a:gd name="connsiteX3" fmla="*/ 8972561 w 8972561"/>
              <a:gd name="connsiteY3" fmla="*/ 227981 h 6296087"/>
              <a:gd name="connsiteX4" fmla="*/ 8972561 w 8972561"/>
              <a:gd name="connsiteY4" fmla="*/ 6068106 h 6296087"/>
              <a:gd name="connsiteX5" fmla="*/ 8744580 w 8972561"/>
              <a:gd name="connsiteY5" fmla="*/ 6296087 h 6296087"/>
              <a:gd name="connsiteX6" fmla="*/ 0 w 8972561"/>
              <a:gd name="connsiteY6" fmla="*/ 6296087 h 6296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72561" h="6296087">
                <a:moveTo>
                  <a:pt x="0" y="6296087"/>
                </a:moveTo>
                <a:lnTo>
                  <a:pt x="0" y="0"/>
                </a:lnTo>
                <a:lnTo>
                  <a:pt x="8744580" y="0"/>
                </a:lnTo>
                <a:cubicBezTo>
                  <a:pt x="8870490" y="0"/>
                  <a:pt x="8972561" y="102071"/>
                  <a:pt x="8972561" y="227981"/>
                </a:cubicBezTo>
                <a:lnTo>
                  <a:pt x="8972561" y="6068106"/>
                </a:lnTo>
                <a:cubicBezTo>
                  <a:pt x="8972561" y="6194016"/>
                  <a:pt x="8870490" y="6296087"/>
                  <a:pt x="8744580" y="6296087"/>
                </a:cubicBezTo>
                <a:lnTo>
                  <a:pt x="0" y="6296087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>
            <a:outerShdw blurRad="88900" dist="38100" dir="18900000" algn="b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pt-PT" dirty="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1219C-5BE2-4F77-9970-F4AEE5917F8C}" type="datetimeFigureOut">
              <a:rPr lang="pt-PT" smtClean="0"/>
              <a:t>05/03/2026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A51E4-51D1-4711-9EA9-9F1BA2ACFA6F}" type="slidenum">
              <a:rPr lang="pt-PT" smtClean="0"/>
              <a:t>‹nº›</a:t>
            </a:fld>
            <a:endParaRPr lang="pt-PT"/>
          </a:p>
        </p:txBody>
      </p:sp>
      <p:sp>
        <p:nvSpPr>
          <p:cNvPr id="8" name="TextBox 7"/>
          <p:cNvSpPr txBox="1"/>
          <p:nvPr userDrawn="1"/>
        </p:nvSpPr>
        <p:spPr>
          <a:xfrm>
            <a:off x="12248" y="124910"/>
            <a:ext cx="9024247" cy="320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ts val="1600"/>
              </a:lnSpc>
            </a:pPr>
            <a:r>
              <a:rPr lang="pt-PT" sz="2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PORTUGAL, UMA SOCIEDADE CAPITALISTA DEPENDENTE</a:t>
            </a:r>
            <a:endParaRPr lang="pt-PT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1783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 userDrawn="1"/>
        </p:nvSpPr>
        <p:spPr>
          <a:xfrm>
            <a:off x="12248" y="124910"/>
            <a:ext cx="9024247" cy="320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ts val="1600"/>
              </a:lnSpc>
            </a:pPr>
            <a:r>
              <a:rPr lang="pt-PT" sz="2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PORTUGAL, UMA SOCIEDADE CAPITALISTA DEPENDENTE</a:t>
            </a:r>
            <a:endParaRPr lang="pt-PT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2274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 rot="-60000">
            <a:off x="443944" y="329428"/>
            <a:ext cx="7886637" cy="539058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defTabSz="914400">
              <a:lnSpc>
                <a:spcPts val="3800"/>
              </a:lnSpc>
            </a:pPr>
            <a:r>
              <a:rPr lang="pt-PT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PORTUGAL, UMA SOCIEDADE CAPITALISTA DEPENDENTE</a:t>
            </a:r>
          </a:p>
        </p:txBody>
      </p:sp>
      <p:sp>
        <p:nvSpPr>
          <p:cNvPr id="6" name="TextBox 5"/>
          <p:cNvSpPr txBox="1"/>
          <p:nvPr userDrawn="1"/>
        </p:nvSpPr>
        <p:spPr>
          <a:xfrm rot="-60000">
            <a:off x="475000" y="678080"/>
            <a:ext cx="7121932" cy="518732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defTabSz="914400">
              <a:lnSpc>
                <a:spcPts val="3800"/>
              </a:lnSpc>
            </a:pPr>
            <a:r>
              <a:rPr lang="pt-PT" sz="1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A REGENERAÇÃO ENTRE O LIVRE-CAMBISMO E O PROTECIONISMO</a:t>
            </a:r>
          </a:p>
        </p:txBody>
      </p:sp>
    </p:spTree>
    <p:extLst>
      <p:ext uri="{BB962C8B-B14F-4D97-AF65-F5344CB8AC3E}">
        <p14:creationId xmlns:p14="http://schemas.microsoft.com/office/powerpoint/2010/main" val="1925785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9000">
                <a:srgbClr val="FFC000">
                  <a:shade val="30000"/>
                  <a:satMod val="115000"/>
                </a:srgbClr>
              </a:gs>
              <a:gs pos="72000">
                <a:srgbClr val="FFC000">
                  <a:shade val="67500"/>
                  <a:satMod val="115000"/>
                </a:srgbClr>
              </a:gs>
              <a:gs pos="100000">
                <a:srgbClr val="F6C100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pt-PT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12248" y="124910"/>
            <a:ext cx="9024247" cy="320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ts val="1600"/>
              </a:lnSpc>
            </a:pPr>
            <a:r>
              <a:rPr lang="pt-PT" sz="2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PORTUGAL, UMA SOCIEDADE CAPITALISTA DEPENDENTE</a:t>
            </a:r>
            <a:endParaRPr lang="pt-PT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2" name="Rounded Rectangle 1"/>
          <p:cNvSpPr/>
          <p:nvPr userDrawn="1"/>
        </p:nvSpPr>
        <p:spPr>
          <a:xfrm>
            <a:off x="0" y="476672"/>
            <a:ext cx="9036495" cy="6296087"/>
          </a:xfrm>
          <a:custGeom>
            <a:avLst/>
            <a:gdLst>
              <a:gd name="connsiteX0" fmla="*/ 0 w 9200542"/>
              <a:gd name="connsiteY0" fmla="*/ 227981 h 6296087"/>
              <a:gd name="connsiteX1" fmla="*/ 227981 w 9200542"/>
              <a:gd name="connsiteY1" fmla="*/ 0 h 6296087"/>
              <a:gd name="connsiteX2" fmla="*/ 8972561 w 9200542"/>
              <a:gd name="connsiteY2" fmla="*/ 0 h 6296087"/>
              <a:gd name="connsiteX3" fmla="*/ 9200542 w 9200542"/>
              <a:gd name="connsiteY3" fmla="*/ 227981 h 6296087"/>
              <a:gd name="connsiteX4" fmla="*/ 9200542 w 9200542"/>
              <a:gd name="connsiteY4" fmla="*/ 6068106 h 6296087"/>
              <a:gd name="connsiteX5" fmla="*/ 8972561 w 9200542"/>
              <a:gd name="connsiteY5" fmla="*/ 6296087 h 6296087"/>
              <a:gd name="connsiteX6" fmla="*/ 227981 w 9200542"/>
              <a:gd name="connsiteY6" fmla="*/ 6296087 h 6296087"/>
              <a:gd name="connsiteX7" fmla="*/ 0 w 9200542"/>
              <a:gd name="connsiteY7" fmla="*/ 6068106 h 6296087"/>
              <a:gd name="connsiteX8" fmla="*/ 0 w 9200542"/>
              <a:gd name="connsiteY8" fmla="*/ 227981 h 6296087"/>
              <a:gd name="connsiteX0" fmla="*/ 0 w 9200542"/>
              <a:gd name="connsiteY0" fmla="*/ 6068106 h 6296087"/>
              <a:gd name="connsiteX1" fmla="*/ 227981 w 9200542"/>
              <a:gd name="connsiteY1" fmla="*/ 0 h 6296087"/>
              <a:gd name="connsiteX2" fmla="*/ 8972561 w 9200542"/>
              <a:gd name="connsiteY2" fmla="*/ 0 h 6296087"/>
              <a:gd name="connsiteX3" fmla="*/ 9200542 w 9200542"/>
              <a:gd name="connsiteY3" fmla="*/ 227981 h 6296087"/>
              <a:gd name="connsiteX4" fmla="*/ 9200542 w 9200542"/>
              <a:gd name="connsiteY4" fmla="*/ 6068106 h 6296087"/>
              <a:gd name="connsiteX5" fmla="*/ 8972561 w 9200542"/>
              <a:gd name="connsiteY5" fmla="*/ 6296087 h 6296087"/>
              <a:gd name="connsiteX6" fmla="*/ 227981 w 9200542"/>
              <a:gd name="connsiteY6" fmla="*/ 6296087 h 6296087"/>
              <a:gd name="connsiteX7" fmla="*/ 0 w 9200542"/>
              <a:gd name="connsiteY7" fmla="*/ 6068106 h 6296087"/>
              <a:gd name="connsiteX0" fmla="*/ 1093072 w 10065633"/>
              <a:gd name="connsiteY0" fmla="*/ 6296087 h 6296087"/>
              <a:gd name="connsiteX1" fmla="*/ 1093072 w 10065633"/>
              <a:gd name="connsiteY1" fmla="*/ 0 h 6296087"/>
              <a:gd name="connsiteX2" fmla="*/ 9837652 w 10065633"/>
              <a:gd name="connsiteY2" fmla="*/ 0 h 6296087"/>
              <a:gd name="connsiteX3" fmla="*/ 10065633 w 10065633"/>
              <a:gd name="connsiteY3" fmla="*/ 227981 h 6296087"/>
              <a:gd name="connsiteX4" fmla="*/ 10065633 w 10065633"/>
              <a:gd name="connsiteY4" fmla="*/ 6068106 h 6296087"/>
              <a:gd name="connsiteX5" fmla="*/ 9837652 w 10065633"/>
              <a:gd name="connsiteY5" fmla="*/ 6296087 h 6296087"/>
              <a:gd name="connsiteX6" fmla="*/ 1093072 w 10065633"/>
              <a:gd name="connsiteY6" fmla="*/ 6296087 h 6296087"/>
              <a:gd name="connsiteX0" fmla="*/ 1223279 w 10195840"/>
              <a:gd name="connsiteY0" fmla="*/ 6296087 h 6296087"/>
              <a:gd name="connsiteX1" fmla="*/ 1223279 w 10195840"/>
              <a:gd name="connsiteY1" fmla="*/ 0 h 6296087"/>
              <a:gd name="connsiteX2" fmla="*/ 9967859 w 10195840"/>
              <a:gd name="connsiteY2" fmla="*/ 0 h 6296087"/>
              <a:gd name="connsiteX3" fmla="*/ 10195840 w 10195840"/>
              <a:gd name="connsiteY3" fmla="*/ 227981 h 6296087"/>
              <a:gd name="connsiteX4" fmla="*/ 10195840 w 10195840"/>
              <a:gd name="connsiteY4" fmla="*/ 6068106 h 6296087"/>
              <a:gd name="connsiteX5" fmla="*/ 9967859 w 10195840"/>
              <a:gd name="connsiteY5" fmla="*/ 6296087 h 6296087"/>
              <a:gd name="connsiteX6" fmla="*/ 1223279 w 10195840"/>
              <a:gd name="connsiteY6" fmla="*/ 6296087 h 6296087"/>
              <a:gd name="connsiteX0" fmla="*/ 647747 w 9620308"/>
              <a:gd name="connsiteY0" fmla="*/ 6296087 h 6296087"/>
              <a:gd name="connsiteX1" fmla="*/ 647747 w 9620308"/>
              <a:gd name="connsiteY1" fmla="*/ 0 h 6296087"/>
              <a:gd name="connsiteX2" fmla="*/ 9392327 w 9620308"/>
              <a:gd name="connsiteY2" fmla="*/ 0 h 6296087"/>
              <a:gd name="connsiteX3" fmla="*/ 9620308 w 9620308"/>
              <a:gd name="connsiteY3" fmla="*/ 227981 h 6296087"/>
              <a:gd name="connsiteX4" fmla="*/ 9620308 w 9620308"/>
              <a:gd name="connsiteY4" fmla="*/ 6068106 h 6296087"/>
              <a:gd name="connsiteX5" fmla="*/ 9392327 w 9620308"/>
              <a:gd name="connsiteY5" fmla="*/ 6296087 h 6296087"/>
              <a:gd name="connsiteX6" fmla="*/ 647747 w 9620308"/>
              <a:gd name="connsiteY6" fmla="*/ 6296087 h 6296087"/>
              <a:gd name="connsiteX0" fmla="*/ 0 w 8972561"/>
              <a:gd name="connsiteY0" fmla="*/ 6296087 h 6296087"/>
              <a:gd name="connsiteX1" fmla="*/ 0 w 8972561"/>
              <a:gd name="connsiteY1" fmla="*/ 0 h 6296087"/>
              <a:gd name="connsiteX2" fmla="*/ 8744580 w 8972561"/>
              <a:gd name="connsiteY2" fmla="*/ 0 h 6296087"/>
              <a:gd name="connsiteX3" fmla="*/ 8972561 w 8972561"/>
              <a:gd name="connsiteY3" fmla="*/ 227981 h 6296087"/>
              <a:gd name="connsiteX4" fmla="*/ 8972561 w 8972561"/>
              <a:gd name="connsiteY4" fmla="*/ 6068106 h 6296087"/>
              <a:gd name="connsiteX5" fmla="*/ 8744580 w 8972561"/>
              <a:gd name="connsiteY5" fmla="*/ 6296087 h 6296087"/>
              <a:gd name="connsiteX6" fmla="*/ 0 w 8972561"/>
              <a:gd name="connsiteY6" fmla="*/ 6296087 h 6296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72561" h="6296087">
                <a:moveTo>
                  <a:pt x="0" y="6296087"/>
                </a:moveTo>
                <a:lnTo>
                  <a:pt x="0" y="0"/>
                </a:lnTo>
                <a:lnTo>
                  <a:pt x="8744580" y="0"/>
                </a:lnTo>
                <a:cubicBezTo>
                  <a:pt x="8870490" y="0"/>
                  <a:pt x="8972561" y="102071"/>
                  <a:pt x="8972561" y="227981"/>
                </a:cubicBezTo>
                <a:lnTo>
                  <a:pt x="8972561" y="6068106"/>
                </a:lnTo>
                <a:cubicBezTo>
                  <a:pt x="8972561" y="6194016"/>
                  <a:pt x="8870490" y="6296087"/>
                  <a:pt x="8744580" y="6296087"/>
                </a:cubicBezTo>
                <a:lnTo>
                  <a:pt x="0" y="629608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88900" dist="38100" dir="18900000" algn="b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pt-PT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883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8347" y="596018"/>
            <a:ext cx="7511473" cy="13124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dirty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8" y="2060898"/>
            <a:ext cx="7511472" cy="4041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t-PT" dirty="0"/>
              <a:t>Clique para editar os estilos</a:t>
            </a:r>
          </a:p>
          <a:p>
            <a:pPr lvl="1"/>
            <a:r>
              <a:rPr lang="pt-PT" dirty="0"/>
              <a:t>Segundo nível</a:t>
            </a:r>
          </a:p>
          <a:p>
            <a:pPr lvl="2"/>
            <a:r>
              <a:rPr lang="pt-PT" dirty="0"/>
              <a:t>Terceiro nível</a:t>
            </a:r>
          </a:p>
          <a:p>
            <a:pPr lvl="3"/>
            <a:r>
              <a:rPr lang="pt-PT" dirty="0"/>
              <a:t>Quarto nível</a:t>
            </a:r>
          </a:p>
          <a:p>
            <a:pPr lvl="4"/>
            <a:r>
              <a:rPr lang="pt-PT" dirty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1708" y="6178260"/>
            <a:ext cx="12874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alibri" panose="020F0502020204030204" pitchFamily="34" charset="0"/>
              </a:defRPr>
            </a:lvl1pPr>
          </a:lstStyle>
          <a:p>
            <a:fld id="{69F1219C-5BE2-4F77-9970-F4AEE5917F8C}" type="datetimeFigureOut">
              <a:rPr lang="pt-PT" smtClean="0"/>
              <a:pPr/>
              <a:t>05/03/2026</a:t>
            </a:fld>
            <a:endParaRPr lang="pt-P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8347" y="6178260"/>
            <a:ext cx="56241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alibri" panose="020F0502020204030204" pitchFamily="34" charset="0"/>
              </a:defRPr>
            </a:lvl1pPr>
          </a:lstStyle>
          <a:p>
            <a:endParaRPr lang="pt-P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17202" y="617826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alibri" panose="020F0502020204030204" pitchFamily="34" charset="0"/>
              </a:defRPr>
            </a:lvl1pPr>
          </a:lstStyle>
          <a:p>
            <a:fld id="{374A51E4-51D1-4711-9EA9-9F1BA2ACFA6F}" type="slidenum">
              <a:rPr lang="pt-PT" smtClean="0"/>
              <a:pPr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7716384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0" r:id="rId1"/>
    <p:sldLayoutId id="2147483759" r:id="rId2"/>
  </p:sldLayoutIdLst>
  <p:txStyles>
    <p:titleStyle>
      <a:lvl1pPr algn="l" defTabSz="457200" rtl="0" eaLnBrk="1" latinLnBrk="0" hangingPunct="1">
        <a:spcBef>
          <a:spcPct val="0"/>
        </a:spcBef>
        <a:buNone/>
        <a:defRPr sz="28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Calibri" panose="020F0502020204030204" pitchFamily="34" charset="0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Calibri" panose="020F0502020204030204" pitchFamily="34" charset="0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Calibri" panose="020F0502020204030204" pitchFamily="34" charset="0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Calibri" panose="020F0502020204030204" pitchFamily="34" charset="0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Calibri" panose="020F0502020204030204" pitchFamily="34" charset="0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8544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pt.wikipedia.org/wiki/Ficheiro:Duque_de_Saldanha.jpg" TargetMode="Externa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pt.wikipedia.org/wiki/Ficheiro:Duque_de_Saldanha.jpg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7.jpeg"/><Relationship Id="rId2" Type="http://schemas.openxmlformats.org/officeDocument/2006/relationships/hyperlink" Target="//upload.wikimedia.org/wikipedia/commons/e/ef/Rainhamariaii.jpg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//upload.wikimedia.org/wikipedia/commons/6/67/31-_Rei_D._Fernando_II_-_O_Artista.jpg" TargetMode="Externa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2419927"/>
      </p:ext>
    </p:extLst>
  </p:cSld>
  <p:clrMapOvr>
    <a:masterClrMapping/>
  </p:clrMapOvr>
  <p:transition spd="slow"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3363" y="2857201"/>
            <a:ext cx="6299853" cy="3779912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grpSp>
        <p:nvGrpSpPr>
          <p:cNvPr id="5" name="Grupo 4"/>
          <p:cNvGrpSpPr/>
          <p:nvPr/>
        </p:nvGrpSpPr>
        <p:grpSpPr>
          <a:xfrm>
            <a:off x="161905" y="620688"/>
            <a:ext cx="8726722" cy="5595652"/>
            <a:chOff x="549708" y="655826"/>
            <a:chExt cx="8171960" cy="5595652"/>
          </a:xfrm>
        </p:grpSpPr>
        <p:sp>
          <p:nvSpPr>
            <p:cNvPr id="6" name="Forma livre 5"/>
            <p:cNvSpPr/>
            <p:nvPr/>
          </p:nvSpPr>
          <p:spPr>
            <a:xfrm>
              <a:off x="549708" y="655826"/>
              <a:ext cx="8171960" cy="1245633"/>
            </a:xfrm>
            <a:prstGeom prst="roundRect">
              <a:avLst/>
            </a:prstGeom>
            <a:solidFill>
              <a:schemeClr val="tx1">
                <a:lumMod val="75000"/>
              </a:schemeClr>
            </a:solidFill>
            <a:ln>
              <a:solidFill>
                <a:schemeClr val="bg1">
                  <a:lumMod val="65000"/>
                  <a:lumOff val="35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0286" tIns="100286" rIns="100286" bIns="100286" numCol="1" spcCol="1270" anchor="ctr" anchorCtr="0">
              <a:spAutoFit/>
            </a:bodyPr>
            <a:lstStyle/>
            <a:p>
              <a:pPr lvl="0" defTabSz="800100">
                <a:spcBef>
                  <a:spcPct val="0"/>
                </a:spcBef>
              </a:pPr>
              <a:r>
                <a:rPr lang="pt-PT" sz="2000" b="1" kern="1200" dirty="0">
                  <a:solidFill>
                    <a:schemeClr val="bg2"/>
                  </a:solidFill>
                  <a:latin typeface="Calibri" panose="020F0502020204030204" pitchFamily="34" charset="0"/>
                </a:rPr>
                <a:t>O desenvolvimento de infraestruturas</a:t>
              </a:r>
            </a:p>
            <a:p>
              <a:pPr marL="180975" lvl="0" indent="-180975" defTabSz="800100">
                <a:spcBef>
                  <a:spcPct val="0"/>
                </a:spcBef>
                <a:buFont typeface="Calibri" panose="020F0502020204030204" pitchFamily="34" charset="0"/>
                <a:buChar char="‐"/>
              </a:pPr>
              <a:r>
                <a:rPr lang="pt-PT" sz="2000" kern="1200" dirty="0">
                  <a:solidFill>
                    <a:schemeClr val="bg2"/>
                  </a:solidFill>
                  <a:latin typeface="Calibri" panose="020F0502020204030204" pitchFamily="34" charset="0"/>
                </a:rPr>
                <a:t>criação de uma rede de transportes e de comunicações;</a:t>
              </a:r>
            </a:p>
            <a:p>
              <a:pPr marL="180975" lvl="0" indent="-180975" defTabSz="800100">
                <a:spcBef>
                  <a:spcPct val="0"/>
                </a:spcBef>
                <a:buFont typeface="Calibri" panose="020F0502020204030204" pitchFamily="34" charset="0"/>
                <a:buChar char="‐"/>
              </a:pPr>
              <a:r>
                <a:rPr lang="pt-PT" sz="2000" kern="1200" dirty="0">
                  <a:solidFill>
                    <a:schemeClr val="bg2"/>
                  </a:solidFill>
                  <a:latin typeface="Calibri" panose="020F0502020204030204" pitchFamily="34" charset="0"/>
                </a:rPr>
                <a:t>dinamização da circulação dos produtos e aproximação das populações. </a:t>
              </a:r>
            </a:p>
          </p:txBody>
        </p:sp>
        <p:sp>
          <p:nvSpPr>
            <p:cNvPr id="7" name="Forma livre 6"/>
            <p:cNvSpPr/>
            <p:nvPr/>
          </p:nvSpPr>
          <p:spPr>
            <a:xfrm>
              <a:off x="573329" y="2202951"/>
              <a:ext cx="3499248" cy="824487"/>
            </a:xfrm>
            <a:prstGeom prst="roundRect">
              <a:avLst/>
            </a:prstGeom>
            <a:solidFill>
              <a:schemeClr val="tx1">
                <a:lumMod val="75000"/>
              </a:schemeClr>
            </a:solidFill>
            <a:ln>
              <a:solidFill>
                <a:schemeClr val="bg1">
                  <a:lumMod val="65000"/>
                  <a:lumOff val="35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4681" tIns="94681" rIns="94681" bIns="94681" numCol="1" spcCol="1270" anchor="ctr" anchorCtr="0">
              <a:spAutoFit/>
            </a:bodyPr>
            <a:lstStyle/>
            <a:p>
              <a:pPr lvl="0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sz="2000" b="1" kern="1200" dirty="0">
                  <a:solidFill>
                    <a:schemeClr val="bg2"/>
                  </a:solidFill>
                  <a:latin typeface="Calibri" panose="020F0502020204030204" pitchFamily="34" charset="0"/>
                </a:rPr>
                <a:t>Criação de novas infraestruturas e melhoria das já existentes.</a:t>
              </a:r>
              <a:endParaRPr lang="pt-PT" sz="2000" kern="1200" dirty="0">
                <a:solidFill>
                  <a:schemeClr val="bg2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" name="Forma livre 7"/>
            <p:cNvSpPr/>
            <p:nvPr/>
          </p:nvSpPr>
          <p:spPr>
            <a:xfrm>
              <a:off x="650098" y="3448598"/>
              <a:ext cx="3220188" cy="2802880"/>
            </a:xfrm>
            <a:prstGeom prst="roundRect">
              <a:avLst>
                <a:gd name="adj" fmla="val 4482"/>
              </a:avLst>
            </a:prstGeom>
            <a:solidFill>
              <a:schemeClr val="tx1">
                <a:lumMod val="75000"/>
              </a:schemeClr>
            </a:solidFill>
            <a:ln>
              <a:solidFill>
                <a:schemeClr val="bg1">
                  <a:lumMod val="65000"/>
                  <a:lumOff val="35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4731" tIns="134731" rIns="134731" bIns="134731" numCol="1" spcCol="1270" anchor="ctr" anchorCtr="0">
              <a:spAutoFit/>
            </a:bodyPr>
            <a:lstStyle/>
            <a:p>
              <a:pPr marL="180975" lvl="0" indent="-180975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Calibri" panose="020F0502020204030204" pitchFamily="34" charset="0"/>
                <a:buChar char="‐"/>
              </a:pPr>
              <a:r>
                <a:rPr lang="pt-PT" sz="2000" kern="1200" dirty="0">
                  <a:solidFill>
                    <a:schemeClr val="bg2"/>
                  </a:solidFill>
                  <a:latin typeface="Calibri" panose="020F0502020204030204" pitchFamily="34" charset="0"/>
                </a:rPr>
                <a:t>Estradas</a:t>
              </a:r>
            </a:p>
            <a:p>
              <a:pPr marL="180975" lvl="0" indent="-180975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Calibri" panose="020F0502020204030204" pitchFamily="34" charset="0"/>
                <a:buChar char="‐"/>
              </a:pPr>
              <a:r>
                <a:rPr lang="pt-PT" sz="2000" kern="1200" dirty="0">
                  <a:solidFill>
                    <a:schemeClr val="bg2"/>
                  </a:solidFill>
                  <a:latin typeface="Calibri" panose="020F0502020204030204" pitchFamily="34" charset="0"/>
                </a:rPr>
                <a:t>Caminhos de ferro </a:t>
              </a:r>
            </a:p>
            <a:p>
              <a:pPr marL="180975" lvl="0" indent="-180975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Calibri" panose="020F0502020204030204" pitchFamily="34" charset="0"/>
                <a:buChar char="‐"/>
              </a:pPr>
              <a:r>
                <a:rPr lang="pt-PT" sz="2000" kern="1200" dirty="0">
                  <a:solidFill>
                    <a:schemeClr val="bg2"/>
                  </a:solidFill>
                  <a:latin typeface="Calibri" panose="020F0502020204030204" pitchFamily="34" charset="0"/>
                </a:rPr>
                <a:t>Portos</a:t>
              </a:r>
            </a:p>
            <a:p>
              <a:pPr marL="180975" lvl="0" indent="-180975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Calibri" panose="020F0502020204030204" pitchFamily="34" charset="0"/>
                <a:buChar char="‐"/>
              </a:pPr>
              <a:r>
                <a:rPr lang="pt-PT" sz="2000" kern="1200" dirty="0">
                  <a:solidFill>
                    <a:schemeClr val="bg2"/>
                  </a:solidFill>
                  <a:latin typeface="Calibri" panose="020F0502020204030204" pitchFamily="34" charset="0"/>
                </a:rPr>
                <a:t>Construção de faróis</a:t>
              </a:r>
            </a:p>
            <a:p>
              <a:pPr marL="180975" lvl="0" indent="-180975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Calibri" panose="020F0502020204030204" pitchFamily="34" charset="0"/>
                <a:buChar char="‐"/>
              </a:pPr>
              <a:r>
                <a:rPr lang="pt-PT" sz="2000" kern="1200" dirty="0">
                  <a:solidFill>
                    <a:schemeClr val="bg2"/>
                  </a:solidFill>
                  <a:latin typeface="Calibri" panose="020F0502020204030204" pitchFamily="34" charset="0"/>
                </a:rPr>
                <a:t>Desenvolvimento das ligações marítimas e fluviais </a:t>
              </a:r>
            </a:p>
            <a:p>
              <a:pPr marL="180975" lvl="0" indent="-180975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Calibri" panose="020F0502020204030204" pitchFamily="34" charset="0"/>
                <a:buChar char="‐"/>
              </a:pPr>
              <a:r>
                <a:rPr lang="pt-PT" sz="2000" kern="1200" dirty="0">
                  <a:solidFill>
                    <a:schemeClr val="bg2"/>
                  </a:solidFill>
                  <a:latin typeface="Calibri" panose="020F0502020204030204" pitchFamily="34" charset="0"/>
                </a:rPr>
                <a:t>Pontes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92159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/>
          <a:srcRect t="4388" r="1159" b="6073"/>
          <a:stretch/>
        </p:blipFill>
        <p:spPr>
          <a:xfrm>
            <a:off x="115331" y="551935"/>
            <a:ext cx="8913339" cy="6203092"/>
          </a:xfrm>
          <a:prstGeom prst="rect">
            <a:avLst/>
          </a:prstGeom>
          <a:ln w="57150">
            <a:solidFill>
              <a:schemeClr val="tx1"/>
            </a:solidFill>
          </a:ln>
          <a:effectLst/>
        </p:spPr>
      </p:pic>
      <p:grpSp>
        <p:nvGrpSpPr>
          <p:cNvPr id="5" name="Grupo 4"/>
          <p:cNvGrpSpPr/>
          <p:nvPr/>
        </p:nvGrpSpPr>
        <p:grpSpPr>
          <a:xfrm>
            <a:off x="169928" y="958731"/>
            <a:ext cx="8710923" cy="5186791"/>
            <a:chOff x="2385464" y="1861961"/>
            <a:chExt cx="8157165" cy="4609898"/>
          </a:xfrm>
        </p:grpSpPr>
        <p:sp>
          <p:nvSpPr>
            <p:cNvPr id="9" name="Forma livre 8"/>
            <p:cNvSpPr/>
            <p:nvPr/>
          </p:nvSpPr>
          <p:spPr>
            <a:xfrm>
              <a:off x="2385464" y="1861961"/>
              <a:ext cx="3110773" cy="459822"/>
            </a:xfrm>
            <a:prstGeom prst="roundRect">
              <a:avLst/>
            </a:prstGeom>
            <a:ln>
              <a:solidFill>
                <a:schemeClr val="bg1">
                  <a:lumMod val="65000"/>
                  <a:lumOff val="35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1848" tIns="91848" rIns="91848" bIns="91848" numCol="1" spcCol="1270" anchor="ctr" anchorCtr="0">
              <a:spAutoFit/>
            </a:bodyPr>
            <a:lstStyle/>
            <a:p>
              <a:pPr lvl="0" defTabSz="889000">
                <a:lnSpc>
                  <a:spcPts val="21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sz="2000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No domínio do urbanismo:</a:t>
              </a:r>
            </a:p>
          </p:txBody>
        </p:sp>
        <p:sp>
          <p:nvSpPr>
            <p:cNvPr id="10" name="Forma livre 9"/>
            <p:cNvSpPr/>
            <p:nvPr/>
          </p:nvSpPr>
          <p:spPr>
            <a:xfrm>
              <a:off x="2385464" y="2433729"/>
              <a:ext cx="3110774" cy="2275105"/>
            </a:xfrm>
            <a:prstGeom prst="roundRect">
              <a:avLst>
                <a:gd name="adj" fmla="val 5098"/>
              </a:avLst>
            </a:prstGeom>
            <a:ln>
              <a:solidFill>
                <a:schemeClr val="bg1">
                  <a:lumMod val="65000"/>
                  <a:lumOff val="35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1651" tIns="111651" rIns="111651" bIns="111651" numCol="1" spcCol="1270" anchor="ctr" anchorCtr="0">
              <a:spAutoFit/>
            </a:bodyPr>
            <a:lstStyle/>
            <a:p>
              <a:pPr marL="180975" lvl="0" indent="-180975" defTabSz="800100">
                <a:lnSpc>
                  <a:spcPts val="2100"/>
                </a:lnSpc>
                <a:spcBef>
                  <a:spcPct val="0"/>
                </a:spcBef>
                <a:spcAft>
                  <a:spcPct val="35000"/>
                </a:spcAft>
                <a:buFont typeface="Calibri" panose="020F0502020204030204" pitchFamily="34" charset="0"/>
                <a:buChar char="‐"/>
              </a:pPr>
              <a:r>
                <a:rPr lang="pt-PT" sz="2000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melhoria da rede de esgotos, em Lisboa, para enfrentar o surto de cólera e de difteria que se fez sentir entre 1856 e </a:t>
              </a:r>
              <a:r>
                <a:rPr lang="pt-PT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1858;</a:t>
              </a:r>
            </a:p>
            <a:p>
              <a:pPr marL="180975" lvl="0" indent="-180975" defTabSz="800100">
                <a:lnSpc>
                  <a:spcPts val="2100"/>
                </a:lnSpc>
                <a:spcBef>
                  <a:spcPct val="0"/>
                </a:spcBef>
                <a:spcAft>
                  <a:spcPct val="35000"/>
                </a:spcAft>
                <a:buFont typeface="Calibri" panose="020F0502020204030204" pitchFamily="34" charset="0"/>
                <a:buChar char="‐"/>
              </a:pPr>
              <a:r>
                <a:rPr lang="pt-PT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a iluminação a gás das zonas centrais da cidade de Lisboa.</a:t>
              </a:r>
              <a:endParaRPr lang="pt-PT" sz="20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endParaRPr>
            </a:p>
          </p:txBody>
        </p:sp>
        <p:sp>
          <p:nvSpPr>
            <p:cNvPr id="12" name="Forma livre 11"/>
            <p:cNvSpPr/>
            <p:nvPr/>
          </p:nvSpPr>
          <p:spPr>
            <a:xfrm>
              <a:off x="2385464" y="4801939"/>
              <a:ext cx="3110773" cy="1669920"/>
            </a:xfrm>
            <a:prstGeom prst="roundRect">
              <a:avLst>
                <a:gd name="adj" fmla="val 6398"/>
              </a:avLst>
            </a:prstGeom>
            <a:ln>
              <a:solidFill>
                <a:schemeClr val="bg1">
                  <a:lumMod val="65000"/>
                  <a:lumOff val="35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4031" tIns="104031" rIns="104031" bIns="104031" numCol="1" spcCol="1270" anchor="ctr" anchorCtr="0">
              <a:spAutoFit/>
            </a:bodyPr>
            <a:lstStyle/>
            <a:p>
              <a:pPr lvl="0" defTabSz="711200">
                <a:lnSpc>
                  <a:spcPts val="21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sz="2000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Lisboa foi alvo de um projeto de expansão e de renovação urbana no último quartel do século XIX, conduzido pelo arquiteto Frederico Ressano Garcia.</a:t>
              </a:r>
            </a:p>
          </p:txBody>
        </p:sp>
        <p:sp>
          <p:nvSpPr>
            <p:cNvPr id="13" name="Forma livre 12"/>
            <p:cNvSpPr/>
            <p:nvPr/>
          </p:nvSpPr>
          <p:spPr>
            <a:xfrm>
              <a:off x="6912276" y="1861961"/>
              <a:ext cx="3630353" cy="1278726"/>
            </a:xfrm>
            <a:prstGeom prst="roundRect">
              <a:avLst>
                <a:gd name="adj" fmla="val 4220"/>
              </a:avLst>
            </a:prstGeom>
            <a:ln>
              <a:solidFill>
                <a:schemeClr val="bg1">
                  <a:lumMod val="65000"/>
                  <a:lumOff val="35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2159" tIns="112159" rIns="112159" bIns="112159" numCol="1" spcCol="1270" anchor="ctr" anchorCtr="0">
              <a:spAutoFit/>
            </a:bodyPr>
            <a:lstStyle/>
            <a:p>
              <a:pPr lvl="0" defTabSz="800100">
                <a:lnSpc>
                  <a:spcPts val="21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sz="2000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No domínio das comunicações:</a:t>
              </a:r>
            </a:p>
            <a:p>
              <a:pPr lvl="0" defTabSz="800100">
                <a:lnSpc>
                  <a:spcPts val="21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sz="2000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as distâncias encurtaram-se com o desenvolvimento e a introdução de novos meios de comunicação:</a:t>
              </a:r>
            </a:p>
          </p:txBody>
        </p:sp>
        <p:sp>
          <p:nvSpPr>
            <p:cNvPr id="14" name="Forma livre 13"/>
            <p:cNvSpPr/>
            <p:nvPr/>
          </p:nvSpPr>
          <p:spPr>
            <a:xfrm>
              <a:off x="8023576" y="3754002"/>
              <a:ext cx="1407754" cy="1156923"/>
            </a:xfrm>
            <a:prstGeom prst="roundRect">
              <a:avLst>
                <a:gd name="adj" fmla="val 8422"/>
              </a:avLst>
            </a:prstGeom>
            <a:ln>
              <a:solidFill>
                <a:schemeClr val="bg1">
                  <a:lumMod val="65000"/>
                  <a:lumOff val="35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7906" tIns="107906" rIns="107906" bIns="107906" numCol="1" spcCol="1270" anchor="ctr" anchorCtr="0">
              <a:spAutoFit/>
            </a:bodyPr>
            <a:lstStyle/>
            <a:p>
              <a:pPr lvl="0" algn="ctr" defTabSz="889000">
                <a:lnSpc>
                  <a:spcPts val="21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- T</a:t>
              </a:r>
              <a:r>
                <a:rPr lang="pt-PT" sz="2000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elégrafo</a:t>
              </a:r>
            </a:p>
            <a:p>
              <a:pPr lvl="0" algn="ctr" defTabSz="889000">
                <a:lnSpc>
                  <a:spcPts val="21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- T</a:t>
              </a:r>
              <a:r>
                <a:rPr lang="pt-PT" sz="2000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elefone  </a:t>
              </a:r>
            </a:p>
            <a:p>
              <a:pPr lvl="0" algn="ctr" defTabSz="889000">
                <a:lnSpc>
                  <a:spcPts val="21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- C</a:t>
              </a:r>
              <a:r>
                <a:rPr lang="pt-PT" sz="2000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orreios</a:t>
              </a:r>
            </a:p>
          </p:txBody>
        </p:sp>
      </p:grpSp>
      <p:sp>
        <p:nvSpPr>
          <p:cNvPr id="2" name="Seta para baixo 1"/>
          <p:cNvSpPr/>
          <p:nvPr/>
        </p:nvSpPr>
        <p:spPr>
          <a:xfrm>
            <a:off x="6618412" y="2443469"/>
            <a:ext cx="648073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4911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436" y="1825573"/>
            <a:ext cx="4464496" cy="3654405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graphicFrame>
        <p:nvGraphicFramePr>
          <p:cNvPr id="4" name="Marcador de Posição de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0546465"/>
              </p:ext>
            </p:extLst>
          </p:nvPr>
        </p:nvGraphicFramePr>
        <p:xfrm>
          <a:off x="403774" y="1124744"/>
          <a:ext cx="8496944" cy="50560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40608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rma livre 2"/>
          <p:cNvSpPr/>
          <p:nvPr/>
        </p:nvSpPr>
        <p:spPr>
          <a:xfrm>
            <a:off x="144016" y="593125"/>
            <a:ext cx="5136438" cy="6038026"/>
          </a:xfrm>
          <a:prstGeom prst="roundRect">
            <a:avLst>
              <a:gd name="adj" fmla="val 2957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5222" tIns="145222" rIns="145222" bIns="145222" numCol="1" spcCol="1270" anchor="ctr" anchorCtr="0">
            <a:noAutofit/>
          </a:bodyPr>
          <a:lstStyle/>
          <a:p>
            <a:pPr lvl="0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2000" b="1" kern="1200" dirty="0">
                <a:latin typeface="Calibri" panose="020F0502020204030204" pitchFamily="34" charset="0"/>
              </a:rPr>
              <a:t>Entre as décadas de 60 e de 80 do século XIX:</a:t>
            </a:r>
          </a:p>
          <a:p>
            <a:pPr lvl="0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pt-PT" sz="2000" b="1" kern="1200" dirty="0">
              <a:latin typeface="Calibri" panose="020F0502020204030204" pitchFamily="34" charset="0"/>
            </a:endParaRPr>
          </a:p>
          <a:p>
            <a:pPr lvl="0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2000" dirty="0">
                <a:latin typeface="Calibri" panose="020F0502020204030204" pitchFamily="34" charset="0"/>
              </a:rPr>
              <a:t>Assistiu-se ao </a:t>
            </a:r>
            <a:r>
              <a:rPr lang="pt-PT" sz="2000" kern="1200" dirty="0">
                <a:latin typeface="Calibri" panose="020F0502020204030204" pitchFamily="34" charset="0"/>
              </a:rPr>
              <a:t>desenvolvimento da agricultura, </a:t>
            </a:r>
            <a:r>
              <a:rPr lang="pt-PT" sz="2000" dirty="0">
                <a:latin typeface="Calibri" panose="020F0502020204030204" pitchFamily="34" charset="0"/>
              </a:rPr>
              <a:t>marcado pelo aumento da produtividade e pelo volume da produção.</a:t>
            </a:r>
            <a:endParaRPr lang="pt-PT" sz="2000" kern="1200" dirty="0">
              <a:latin typeface="Calibri" panose="020F0502020204030204" pitchFamily="34" charset="0"/>
            </a:endParaRPr>
          </a:p>
          <a:p>
            <a:pPr lvl="0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pt-PT" sz="2000" kern="1200" dirty="0">
              <a:latin typeface="Calibri" panose="020F0502020204030204" pitchFamily="34" charset="0"/>
            </a:endParaRPr>
          </a:p>
          <a:p>
            <a:pPr lvl="0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2000" kern="1200" dirty="0">
                <a:latin typeface="Calibri" panose="020F0502020204030204" pitchFamily="34" charset="0"/>
              </a:rPr>
              <a:t>A modernização do setor agrícola era essencial para a transformação da economia portuguesa</a:t>
            </a:r>
            <a:r>
              <a:rPr lang="pt-PT" sz="2000" dirty="0">
                <a:latin typeface="Calibri" panose="020F0502020204030204" pitchFamily="34" charset="0"/>
              </a:rPr>
              <a:t>. Diversos fatores possibilitaram essa dinamização:</a:t>
            </a:r>
            <a:endParaRPr lang="pt-PT" sz="2000" kern="1200" dirty="0">
              <a:latin typeface="Calibri" panose="020F0502020204030204" pitchFamily="34" charset="0"/>
            </a:endParaRPr>
          </a:p>
          <a:p>
            <a:pPr lvl="0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pt-PT" sz="2000" kern="1200" dirty="0">
              <a:latin typeface="Calibri" panose="020F0502020204030204" pitchFamily="34" charset="0"/>
            </a:endParaRPr>
          </a:p>
          <a:p>
            <a:pPr lvl="0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2000" kern="1200" dirty="0">
                <a:latin typeface="Calibri" panose="020F0502020204030204" pitchFamily="34" charset="0"/>
              </a:rPr>
              <a:t>A produção de cereais </a:t>
            </a:r>
            <a:r>
              <a:rPr lang="pt-PT" sz="2000" dirty="0">
                <a:latin typeface="Calibri" panose="020F0502020204030204" pitchFamily="34" charset="0"/>
              </a:rPr>
              <a:t>(</a:t>
            </a:r>
            <a:r>
              <a:rPr lang="pt-PT" sz="2000" kern="1200" dirty="0">
                <a:latin typeface="Calibri" panose="020F0502020204030204" pitchFamily="34" charset="0"/>
              </a:rPr>
              <a:t>milho e o trigo) aumentou.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4022" y="593125"/>
            <a:ext cx="3510480" cy="6038026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2414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rma livre 2"/>
          <p:cNvSpPr/>
          <p:nvPr/>
        </p:nvSpPr>
        <p:spPr>
          <a:xfrm>
            <a:off x="123979" y="593125"/>
            <a:ext cx="5123523" cy="3319848"/>
          </a:xfrm>
          <a:prstGeom prst="roundRect">
            <a:avLst>
              <a:gd name="adj" fmla="val 6161"/>
            </a:avLst>
          </a:prstGeom>
          <a:ln>
            <a:solidFill>
              <a:schemeClr val="bg1">
                <a:lumMod val="65000"/>
                <a:lumOff val="3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5222" tIns="145222" rIns="145222" bIns="145222" numCol="1" spcCol="1270" anchor="ctr" anchorCtr="0">
            <a:noAutofit/>
          </a:bodyPr>
          <a:lstStyle/>
          <a:p>
            <a:pPr lvl="0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2000" b="1" kern="1200" dirty="0">
                <a:latin typeface="Calibri" panose="020F0502020204030204" pitchFamily="34" charset="0"/>
              </a:rPr>
              <a:t>Diversos fatores</a:t>
            </a:r>
            <a:r>
              <a:rPr lang="pt-PT" sz="2000" b="1" dirty="0">
                <a:latin typeface="Calibri" panose="020F0502020204030204" pitchFamily="34" charset="0"/>
              </a:rPr>
              <a:t> possibilitaram a dinamização agrícola:</a:t>
            </a:r>
            <a:endParaRPr lang="pt-PT" sz="2000" b="1" kern="1200" dirty="0">
              <a:latin typeface="Calibri" panose="020F0502020204030204" pitchFamily="34" charset="0"/>
            </a:endParaRPr>
          </a:p>
          <a:p>
            <a:pPr lvl="0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pt-PT" sz="2000" kern="1200" dirty="0">
              <a:latin typeface="Calibri" panose="020F0502020204030204" pitchFamily="34" charset="0"/>
            </a:endParaRPr>
          </a:p>
          <a:p>
            <a:pPr lvl="0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2000" kern="1200" dirty="0">
                <a:latin typeface="Calibri" panose="020F0502020204030204" pitchFamily="34" charset="0"/>
              </a:rPr>
              <a:t> A vitivinicultura expandiu-se ao longo da segunda metade do século XIX.</a:t>
            </a:r>
            <a:endParaRPr lang="pt-PT" sz="2000" dirty="0">
              <a:latin typeface="Calibri" panose="020F0502020204030204" pitchFamily="34" charset="0"/>
            </a:endParaRPr>
          </a:p>
          <a:p>
            <a:pPr lvl="0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pt-PT" sz="2000" kern="1200" dirty="0">
              <a:latin typeface="Calibri" panose="020F0502020204030204" pitchFamily="34" charset="0"/>
            </a:endParaRPr>
          </a:p>
          <a:p>
            <a:pPr lvl="0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2000" kern="1200" dirty="0">
                <a:latin typeface="Calibri" panose="020F0502020204030204" pitchFamily="34" charset="0"/>
              </a:rPr>
              <a:t>A exploração da cortiça e do gado tornou-se intensiva.</a:t>
            </a:r>
          </a:p>
        </p:txBody>
      </p:sp>
      <p:sp>
        <p:nvSpPr>
          <p:cNvPr id="4" name="Forma livre 3"/>
          <p:cNvSpPr/>
          <p:nvPr/>
        </p:nvSpPr>
        <p:spPr>
          <a:xfrm>
            <a:off x="123979" y="4059127"/>
            <a:ext cx="5123523" cy="2572024"/>
          </a:xfrm>
          <a:prstGeom prst="roundRect">
            <a:avLst>
              <a:gd name="adj" fmla="val 8088"/>
            </a:avLst>
          </a:prstGeom>
          <a:ln>
            <a:solidFill>
              <a:schemeClr val="bg1">
                <a:lumMod val="65000"/>
                <a:lumOff val="3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3384" tIns="163384" rIns="163384" bIns="163384" numCol="1" spcCol="1270" anchor="ctr" anchorCtr="0">
            <a:noAutofit/>
          </a:bodyPr>
          <a:lstStyle/>
          <a:p>
            <a:pPr lvl="0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2000" dirty="0">
                <a:latin typeface="Calibri" panose="020F0502020204030204" pitchFamily="34" charset="0"/>
              </a:rPr>
              <a:t>A</a:t>
            </a:r>
            <a:r>
              <a:rPr lang="pt-PT" sz="2000" kern="1200" dirty="0">
                <a:latin typeface="Calibri" panose="020F0502020204030204" pitchFamily="34" charset="0"/>
              </a:rPr>
              <a:t> pesca praticava-se em todo o litoral, desde Caminha a Vila Real de Santo António.</a:t>
            </a:r>
          </a:p>
          <a:p>
            <a:pPr lvl="0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pt-PT" sz="2000" kern="1200" dirty="0">
              <a:latin typeface="Calibri" panose="020F0502020204030204" pitchFamily="34" charset="0"/>
            </a:endParaRPr>
          </a:p>
          <a:p>
            <a:pPr lvl="0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2000" kern="1200" dirty="0">
                <a:latin typeface="Calibri" panose="020F0502020204030204" pitchFamily="34" charset="0"/>
              </a:rPr>
              <a:t>Assistiu-se ao incremento da exploração de recursos do subsolo.</a:t>
            </a:r>
          </a:p>
        </p:txBody>
      </p:sp>
      <p:pic>
        <p:nvPicPr>
          <p:cNvPr id="5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4022" y="593125"/>
            <a:ext cx="3510480" cy="6038026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90256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3419" y="1465228"/>
            <a:ext cx="1698569" cy="2999680"/>
          </a:xfrm>
          <a:prstGeom prst="rect">
            <a:avLst/>
          </a:prstGeom>
          <a:ln w="57150">
            <a:noFill/>
          </a:ln>
        </p:spPr>
      </p:pic>
      <p:grpSp>
        <p:nvGrpSpPr>
          <p:cNvPr id="2" name="Grupo 1"/>
          <p:cNvGrpSpPr/>
          <p:nvPr/>
        </p:nvGrpSpPr>
        <p:grpSpPr>
          <a:xfrm>
            <a:off x="179512" y="620688"/>
            <a:ext cx="6846867" cy="4931730"/>
            <a:chOff x="469649" y="191906"/>
            <a:chExt cx="7058061" cy="5473018"/>
          </a:xfrm>
        </p:grpSpPr>
        <p:sp>
          <p:nvSpPr>
            <p:cNvPr id="3" name="Forma livre 2"/>
            <p:cNvSpPr/>
            <p:nvPr/>
          </p:nvSpPr>
          <p:spPr>
            <a:xfrm>
              <a:off x="469650" y="191906"/>
              <a:ext cx="7058060" cy="768313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113943" tIns="113943" rIns="113943" bIns="113943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pt-PT" sz="2600" b="1" kern="1200" dirty="0">
                  <a:latin typeface="Calibri" panose="020F0502020204030204" pitchFamily="34" charset="0"/>
                </a:rPr>
                <a:t>A dinamização da atividade produtiva</a:t>
              </a:r>
            </a:p>
          </p:txBody>
        </p:sp>
        <p:sp>
          <p:nvSpPr>
            <p:cNvPr id="5" name="Forma livre 4"/>
            <p:cNvSpPr/>
            <p:nvPr/>
          </p:nvSpPr>
          <p:spPr>
            <a:xfrm>
              <a:off x="469649" y="1132673"/>
              <a:ext cx="3637228" cy="4532251"/>
            </a:xfrm>
            <a:prstGeom prst="roundRect">
              <a:avLst>
                <a:gd name="adj" fmla="val 2778"/>
              </a:avLst>
            </a:prstGeom>
            <a:ln>
              <a:solidFill>
                <a:schemeClr val="bg1">
                  <a:lumMod val="65000"/>
                  <a:lumOff val="35000"/>
                </a:schemeClr>
              </a:solidFill>
            </a:ln>
          </p:spPr>
          <p:style>
            <a:lnRef idx="2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6944" tIns="196944" rIns="196944" bIns="196944" numCol="1" spcCol="1270" anchor="ctr" anchorCtr="0">
              <a:spAutoFit/>
            </a:bodyPr>
            <a:lstStyle/>
            <a:p>
              <a:pPr lvl="0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sz="2000" kern="1200" dirty="0">
                  <a:latin typeface="Calibri" panose="020F0502020204030204" pitchFamily="34" charset="0"/>
                </a:rPr>
                <a:t>A política relativa ao setor agrícola oscilou entre a defesa do protecionismo e a adoção do livre-cambismo.</a:t>
              </a:r>
            </a:p>
            <a:p>
              <a:pPr lvl="0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sz="2000" kern="1200" dirty="0">
                  <a:latin typeface="Calibri" panose="020F0502020204030204" pitchFamily="34" charset="0"/>
                </a:rPr>
                <a:t>Eram grandes os obstáculos que se levantaram à colocação dos produtos agrícolas no exterior: </a:t>
              </a:r>
            </a:p>
            <a:p>
              <a:pPr lvl="0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sz="2000" kern="1200" dirty="0">
                  <a:latin typeface="Calibri" panose="020F0502020204030204" pitchFamily="34" charset="0"/>
                </a:rPr>
                <a:t>- a concorrência;</a:t>
              </a:r>
            </a:p>
            <a:p>
              <a:pPr lvl="0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sz="2000" kern="1200" dirty="0">
                  <a:latin typeface="Calibri" panose="020F0502020204030204" pitchFamily="34" charset="0"/>
                </a:rPr>
                <a:t>- a falta de capacidade de investimento e de organização da exportação.</a:t>
              </a:r>
            </a:p>
          </p:txBody>
        </p:sp>
        <p:sp>
          <p:nvSpPr>
            <p:cNvPr id="6" name="Forma livre 5"/>
            <p:cNvSpPr/>
            <p:nvPr/>
          </p:nvSpPr>
          <p:spPr>
            <a:xfrm>
              <a:off x="4288698" y="1132673"/>
              <a:ext cx="3239011" cy="3304199"/>
            </a:xfrm>
            <a:prstGeom prst="roundRect">
              <a:avLst>
                <a:gd name="adj" fmla="val 4734"/>
              </a:avLst>
            </a:prstGeom>
            <a:ln>
              <a:solidFill>
                <a:schemeClr val="bg1">
                  <a:lumMod val="65000"/>
                  <a:lumOff val="35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9032" tIns="189032" rIns="189032" bIns="189032" numCol="1" spcCol="1270" anchor="ctr" anchorCtr="0">
              <a:spAutoFit/>
            </a:bodyPr>
            <a:lstStyle/>
            <a:p>
              <a:pPr lvl="0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sz="2000" dirty="0">
                  <a:latin typeface="Calibri" panose="020F0502020204030204" pitchFamily="34" charset="0"/>
                </a:rPr>
                <a:t>N</a:t>
              </a:r>
              <a:r>
                <a:rPr lang="pt-PT" sz="2000" kern="1200" dirty="0">
                  <a:latin typeface="Calibri" panose="020F0502020204030204" pitchFamily="34" charset="0"/>
                </a:rPr>
                <a:t>o contexto de promoção agrícola assistiu-se:</a:t>
              </a:r>
            </a:p>
            <a:p>
              <a:pPr marL="180975" lvl="0" indent="-180975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Calibri" panose="020F0502020204030204" pitchFamily="34" charset="0"/>
                <a:buChar char="‐"/>
              </a:pPr>
              <a:r>
                <a:rPr lang="pt-PT" sz="2000" kern="1200" dirty="0">
                  <a:latin typeface="Calibri" panose="020F0502020204030204" pitchFamily="34" charset="0"/>
                </a:rPr>
                <a:t> à fundação de associações agrícolas;</a:t>
              </a:r>
            </a:p>
            <a:p>
              <a:pPr marL="180975" lvl="0" indent="-180975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Calibri" panose="020F0502020204030204" pitchFamily="34" charset="0"/>
                <a:buChar char="‐"/>
              </a:pPr>
              <a:r>
                <a:rPr lang="pt-PT" sz="2000" kern="1200" dirty="0">
                  <a:latin typeface="Calibri" panose="020F0502020204030204" pitchFamily="34" charset="0"/>
                </a:rPr>
                <a:t>à participação em exposições e em feiras;</a:t>
              </a:r>
            </a:p>
            <a:p>
              <a:pPr marL="180975" lvl="0" indent="-180975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Calibri" panose="020F0502020204030204" pitchFamily="34" charset="0"/>
                <a:buChar char="‐"/>
              </a:pPr>
              <a:r>
                <a:rPr lang="pt-PT" sz="2000" kern="1200" dirty="0">
                  <a:latin typeface="Calibri" panose="020F0502020204030204" pitchFamily="34" charset="0"/>
                </a:rPr>
                <a:t>à publicação de guias práticos.</a:t>
              </a:r>
            </a:p>
          </p:txBody>
        </p:sp>
      </p:grpSp>
      <p:sp>
        <p:nvSpPr>
          <p:cNvPr id="7" name="Forma livre 6"/>
          <p:cNvSpPr/>
          <p:nvPr/>
        </p:nvSpPr>
        <p:spPr>
          <a:xfrm>
            <a:off x="7193418" y="4485905"/>
            <a:ext cx="1698569" cy="56251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113943" tIns="113943" rIns="113943" bIns="113943" numCol="1" spcCol="1270" anchor="ctr" anchorCtr="0">
            <a:sp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pt-PT" sz="1200" b="1" i="1" dirty="0">
                <a:latin typeface="Calibri" panose="020F0502020204030204" pitchFamily="34" charset="0"/>
              </a:rPr>
              <a:t>Bernardino Machado</a:t>
            </a:r>
            <a:r>
              <a:rPr lang="pt-PT" sz="1200" b="1" dirty="0">
                <a:latin typeface="Calibri" panose="020F0502020204030204" pitchFamily="34" charset="0"/>
              </a:rPr>
              <a:t>, </a:t>
            </a:r>
          </a:p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pt-PT" sz="1200" b="1" i="1" dirty="0">
                <a:latin typeface="Calibri" panose="020F0502020204030204" pitchFamily="34" charset="0"/>
              </a:rPr>
              <a:t>A Agricultura</a:t>
            </a:r>
            <a:r>
              <a:rPr lang="pt-PT" sz="1200" b="1" dirty="0">
                <a:latin typeface="Calibri" panose="020F0502020204030204" pitchFamily="34" charset="0"/>
              </a:rPr>
              <a:t>, 1899.</a:t>
            </a:r>
            <a:endParaRPr lang="pt-PT" sz="1200" b="1" i="1" kern="1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4649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171273" y="632863"/>
            <a:ext cx="8700878" cy="5993026"/>
            <a:chOff x="182091" y="161518"/>
            <a:chExt cx="9227292" cy="6436162"/>
          </a:xfrm>
        </p:grpSpPr>
        <p:sp>
          <p:nvSpPr>
            <p:cNvPr id="3" name="Forma livre 2"/>
            <p:cNvSpPr/>
            <p:nvPr/>
          </p:nvSpPr>
          <p:spPr>
            <a:xfrm>
              <a:off x="182092" y="161518"/>
              <a:ext cx="9227291" cy="1192432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72000" tIns="72000" rIns="72000" bIns="72000" numCol="1" spcCol="1270" anchor="ctr" anchorCtr="0">
              <a:spAutoFit/>
            </a:bodyPr>
            <a:lstStyle/>
            <a:p>
              <a:pPr lvl="0" algn="ctr" defTabSz="889000">
                <a:lnSpc>
                  <a:spcPts val="27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sz="2600" b="1" kern="1200" dirty="0">
                  <a:solidFill>
                    <a:schemeClr val="bg1"/>
                  </a:solidFill>
                  <a:latin typeface="Calibri" panose="020F0502020204030204" pitchFamily="34" charset="0"/>
                </a:rPr>
                <a:t>A dinamização da atividade produtiva</a:t>
              </a:r>
            </a:p>
            <a:p>
              <a:pPr lvl="0" algn="ctr" defTabSz="889000">
                <a:lnSpc>
                  <a:spcPts val="27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sz="2600" b="1" kern="1200" dirty="0">
                  <a:solidFill>
                    <a:schemeClr val="bg1"/>
                  </a:solidFill>
                  <a:latin typeface="Calibri" panose="020F0502020204030204" pitchFamily="34" charset="0"/>
                </a:rPr>
                <a:t>Setor secundário - a indústria</a:t>
              </a:r>
              <a:endParaRPr lang="pt-PT" sz="2600" kern="1200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" name="Forma livre 4"/>
            <p:cNvSpPr/>
            <p:nvPr/>
          </p:nvSpPr>
          <p:spPr>
            <a:xfrm>
              <a:off x="182093" y="1495998"/>
              <a:ext cx="9227290" cy="1999068"/>
            </a:xfrm>
            <a:prstGeom prst="roundRect">
              <a:avLst>
                <a:gd name="adj" fmla="val 3244"/>
              </a:avLst>
            </a:prstGeom>
            <a:ln>
              <a:solidFill>
                <a:schemeClr val="bg1">
                  <a:lumMod val="65000"/>
                  <a:lumOff val="35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0405" tIns="120405" rIns="120405" bIns="120405" numCol="1" spcCol="1270" anchor="t" anchorCtr="0">
              <a:spAutoFit/>
            </a:bodyPr>
            <a:lstStyle/>
            <a:p>
              <a:pPr lvl="0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sz="2000" kern="1200" dirty="0">
                  <a:solidFill>
                    <a:schemeClr val="tx1"/>
                  </a:solidFill>
                  <a:latin typeface="Calibri" panose="020F0502020204030204" pitchFamily="34" charset="0"/>
                </a:rPr>
                <a:t>Os progressos industriais beneficiaram das políticas de fomento implementadas pela política desenvolvida ao longo da Regeneração. </a:t>
              </a:r>
            </a:p>
            <a:p>
              <a:pPr lvl="0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PT" sz="2000" kern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  <a:p>
              <a:pPr lvl="0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sz="2000" kern="1200" dirty="0">
                  <a:solidFill>
                    <a:schemeClr val="tx1"/>
                  </a:solidFill>
                  <a:latin typeface="Calibri" panose="020F0502020204030204" pitchFamily="34" charset="0"/>
                </a:rPr>
                <a:t>O setor industrial experimentou melhorias generalizadas, nomeadamente entre 1873 e 1876.</a:t>
              </a:r>
            </a:p>
          </p:txBody>
        </p:sp>
        <p:sp>
          <p:nvSpPr>
            <p:cNvPr id="6" name="Forma livre 5"/>
            <p:cNvSpPr/>
            <p:nvPr/>
          </p:nvSpPr>
          <p:spPr>
            <a:xfrm>
              <a:off x="182091" y="3637114"/>
              <a:ext cx="9227292" cy="1461333"/>
            </a:xfrm>
            <a:prstGeom prst="roundRect">
              <a:avLst>
                <a:gd name="adj" fmla="val 5654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6622" tIns="136622" rIns="136622" bIns="136622" numCol="1" spcCol="1270" anchor="t" anchorCtr="0">
              <a:spAutoFit/>
            </a:bodyPr>
            <a:lstStyle/>
            <a:p>
              <a:pPr lvl="0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sz="2000" b="1" kern="1200" dirty="0">
                  <a:latin typeface="Calibri" panose="020F0502020204030204" pitchFamily="34" charset="0"/>
                </a:rPr>
                <a:t>Maior dinamismo da indústria portuguesa devido</a:t>
              </a:r>
              <a:r>
                <a:rPr lang="pt-PT" sz="2000" kern="1200" dirty="0">
                  <a:latin typeface="Calibri" panose="020F0502020204030204" pitchFamily="34" charset="0"/>
                </a:rPr>
                <a:t>:</a:t>
              </a:r>
            </a:p>
            <a:p>
              <a:pPr marL="180975" lvl="0" indent="-180975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Calibri" panose="020F0502020204030204" pitchFamily="34" charset="0"/>
                <a:buChar char="‐"/>
              </a:pPr>
              <a:r>
                <a:rPr lang="pt-PT" sz="2000" dirty="0">
                  <a:latin typeface="Calibri" panose="020F0502020204030204" pitchFamily="34" charset="0"/>
                </a:rPr>
                <a:t>à </a:t>
              </a:r>
              <a:r>
                <a:rPr lang="pt-PT" sz="2000" kern="1200" dirty="0">
                  <a:latin typeface="Calibri" panose="020F0502020204030204" pitchFamily="34" charset="0"/>
                </a:rPr>
                <a:t>generalização das máquinas a vapor e dos fornos verticais;</a:t>
              </a:r>
            </a:p>
            <a:p>
              <a:pPr marL="180975" lvl="0" indent="-180975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Calibri" panose="020F0502020204030204" pitchFamily="34" charset="0"/>
                <a:buChar char="‐"/>
              </a:pPr>
              <a:r>
                <a:rPr lang="pt-PT" sz="2000" kern="1200" dirty="0">
                  <a:latin typeface="Calibri" panose="020F0502020204030204" pitchFamily="34" charset="0"/>
                </a:rPr>
                <a:t>à introdução de novas tecnologias;</a:t>
              </a:r>
            </a:p>
          </p:txBody>
        </p:sp>
        <p:sp>
          <p:nvSpPr>
            <p:cNvPr id="9" name="Forma livre 8"/>
            <p:cNvSpPr/>
            <p:nvPr/>
          </p:nvSpPr>
          <p:spPr>
            <a:xfrm>
              <a:off x="209011" y="5240495"/>
              <a:ext cx="9200372" cy="1357185"/>
            </a:xfrm>
            <a:prstGeom prst="roundRect">
              <a:avLst>
                <a:gd name="adj" fmla="val 3820"/>
              </a:avLst>
            </a:prstGeom>
            <a:ln>
              <a:solidFill>
                <a:schemeClr val="bg1">
                  <a:lumMod val="65000"/>
                  <a:lumOff val="35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5726" tIns="95726" rIns="95726" bIns="95726" numCol="1" spcCol="1270" anchor="t" anchorCtr="0">
              <a:spAutoFit/>
            </a:bodyPr>
            <a:lstStyle/>
            <a:p>
              <a:pPr marL="180975" lvl="0" indent="-180975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Calibri" panose="020F0502020204030204" pitchFamily="34" charset="0"/>
                <a:buChar char="‐"/>
              </a:pPr>
              <a:r>
                <a:rPr lang="pt-PT" sz="2000" dirty="0">
                  <a:latin typeface="Calibri" panose="020F0502020204030204" pitchFamily="34" charset="0"/>
                </a:rPr>
                <a:t>à revisão das pautas alfandegárias; </a:t>
              </a:r>
              <a:endParaRPr lang="pt-PT" sz="2000" kern="1200" dirty="0">
                <a:latin typeface="Calibri" panose="020F0502020204030204" pitchFamily="34" charset="0"/>
              </a:endParaRPr>
            </a:p>
            <a:p>
              <a:pPr marL="180975" lvl="0" indent="-180975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Calibri" panose="020F0502020204030204" pitchFamily="34" charset="0"/>
                <a:buChar char="‐"/>
              </a:pPr>
              <a:r>
                <a:rPr lang="pt-PT" sz="2000" dirty="0">
                  <a:latin typeface="Calibri" panose="020F0502020204030204" pitchFamily="34" charset="0"/>
                </a:rPr>
                <a:t>à diminuição </a:t>
              </a:r>
              <a:r>
                <a:rPr lang="pt-PT" sz="2000" kern="1200" dirty="0">
                  <a:latin typeface="Calibri" panose="020F0502020204030204" pitchFamily="34" charset="0"/>
                </a:rPr>
                <a:t>dos impostos sobre a importação de matérias-primas;</a:t>
              </a:r>
            </a:p>
            <a:p>
              <a:pPr marL="180975" lvl="0" indent="-180975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Calibri" panose="020F0502020204030204" pitchFamily="34" charset="0"/>
                <a:buChar char="‐"/>
              </a:pPr>
              <a:r>
                <a:rPr lang="pt-PT" sz="2000" dirty="0">
                  <a:latin typeface="Calibri" panose="020F0502020204030204" pitchFamily="34" charset="0"/>
                </a:rPr>
                <a:t>à redução dos custos de produção</a:t>
              </a:r>
              <a:r>
                <a:rPr lang="pt-PT" sz="2000" kern="1200" dirty="0">
                  <a:latin typeface="Calibri" panose="020F0502020204030204" pitchFamily="34" charset="0"/>
                </a:rPr>
                <a:t>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54758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183398" y="623177"/>
            <a:ext cx="8657048" cy="5998737"/>
            <a:chOff x="-208558" y="51311"/>
            <a:chExt cx="9180811" cy="6361668"/>
          </a:xfrm>
        </p:grpSpPr>
        <p:sp>
          <p:nvSpPr>
            <p:cNvPr id="3" name="Forma livre 2"/>
            <p:cNvSpPr/>
            <p:nvPr/>
          </p:nvSpPr>
          <p:spPr>
            <a:xfrm>
              <a:off x="-208558" y="51311"/>
              <a:ext cx="9180811" cy="1147439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72000" tIns="72000" rIns="72000" bIns="72000" numCol="1" spcCol="1270" anchor="ctr" anchorCtr="0">
              <a:spAutoFit/>
            </a:bodyPr>
            <a:lstStyle/>
            <a:p>
              <a:pPr lvl="0" algn="ctr" defTabSz="889000">
                <a:lnSpc>
                  <a:spcPts val="27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sz="2600" b="1" kern="1200" dirty="0">
                  <a:latin typeface="Calibri" panose="020F0502020204030204" pitchFamily="34" charset="0"/>
                </a:rPr>
                <a:t>A dinamização da atividade produtiva</a:t>
              </a:r>
            </a:p>
            <a:p>
              <a:pPr lvl="0" algn="ctr" defTabSz="889000">
                <a:lnSpc>
                  <a:spcPts val="27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sz="2600" b="1" kern="1200" dirty="0">
                  <a:latin typeface="Calibri" panose="020F0502020204030204" pitchFamily="34" charset="0"/>
                </a:rPr>
                <a:t>Setor secundário - </a:t>
              </a:r>
              <a:r>
                <a:rPr lang="pt-PT" sz="2600" b="1" dirty="0">
                  <a:latin typeface="Calibri" panose="020F0502020204030204" pitchFamily="34" charset="0"/>
                </a:rPr>
                <a:t>a</a:t>
              </a:r>
              <a:r>
                <a:rPr lang="pt-PT" sz="2600" b="1" kern="1200" dirty="0">
                  <a:latin typeface="Calibri" panose="020F0502020204030204" pitchFamily="34" charset="0"/>
                </a:rPr>
                <a:t> indústria</a:t>
              </a:r>
              <a:endParaRPr lang="pt-PT" sz="2600" kern="1200" dirty="0">
                <a:latin typeface="Calibri" panose="020F0502020204030204" pitchFamily="34" charset="0"/>
              </a:endParaRPr>
            </a:p>
          </p:txBody>
        </p:sp>
        <p:sp>
          <p:nvSpPr>
            <p:cNvPr id="7" name="Forma livre 6"/>
            <p:cNvSpPr/>
            <p:nvPr/>
          </p:nvSpPr>
          <p:spPr>
            <a:xfrm>
              <a:off x="4280032" y="4240679"/>
              <a:ext cx="4692221" cy="2172300"/>
            </a:xfrm>
            <a:prstGeom prst="roundRect">
              <a:avLst>
                <a:gd name="adj" fmla="val 5670"/>
              </a:avLst>
            </a:prstGeom>
            <a:ln>
              <a:solidFill>
                <a:schemeClr val="bg1">
                  <a:lumMod val="65000"/>
                  <a:lumOff val="35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5133" tIns="105133" rIns="105133" bIns="105133" numCol="1" spcCol="1270" anchor="t" anchorCtr="0">
              <a:spAutoFit/>
            </a:bodyPr>
            <a:lstStyle/>
            <a:p>
              <a:pPr lvl="0" defTabSz="800100">
                <a:lnSpc>
                  <a:spcPts val="2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sz="2000" b="1" kern="1200" dirty="0">
                  <a:latin typeface="Calibri" panose="020F0502020204030204" pitchFamily="34" charset="0"/>
                </a:rPr>
                <a:t>Surgimento de novas indústrias:</a:t>
              </a:r>
            </a:p>
            <a:p>
              <a:pPr marL="180975" lvl="0" indent="-180975" defTabSz="800100">
                <a:lnSpc>
                  <a:spcPts val="2000"/>
                </a:lnSpc>
                <a:spcBef>
                  <a:spcPct val="0"/>
                </a:spcBef>
                <a:spcAft>
                  <a:spcPct val="35000"/>
                </a:spcAft>
                <a:buFont typeface="Calibri" panose="020F0502020204030204" pitchFamily="34" charset="0"/>
                <a:buChar char="‐"/>
              </a:pPr>
              <a:r>
                <a:rPr lang="pt-PT" sz="2000" dirty="0">
                  <a:latin typeface="Calibri" panose="020F0502020204030204" pitchFamily="34" charset="0"/>
                </a:rPr>
                <a:t>ci</a:t>
              </a:r>
              <a:r>
                <a:rPr lang="pt-PT" sz="2000" kern="1200" dirty="0">
                  <a:latin typeface="Calibri" panose="020F0502020204030204" pitchFamily="34" charset="0"/>
                </a:rPr>
                <a:t>mento</a:t>
              </a:r>
            </a:p>
            <a:p>
              <a:pPr marL="180975" lvl="0" indent="-180975" defTabSz="800100">
                <a:lnSpc>
                  <a:spcPts val="2000"/>
                </a:lnSpc>
                <a:spcBef>
                  <a:spcPct val="0"/>
                </a:spcBef>
                <a:spcAft>
                  <a:spcPct val="35000"/>
                </a:spcAft>
                <a:buFont typeface="Calibri" panose="020F0502020204030204" pitchFamily="34" charset="0"/>
                <a:buChar char="‐"/>
              </a:pPr>
              <a:r>
                <a:rPr lang="pt-PT" sz="2000" kern="1200" dirty="0">
                  <a:latin typeface="Calibri" panose="020F0502020204030204" pitchFamily="34" charset="0"/>
                </a:rPr>
                <a:t>tabaco</a:t>
              </a:r>
            </a:p>
            <a:p>
              <a:pPr marL="180975" lvl="0" indent="-180975" defTabSz="800100">
                <a:lnSpc>
                  <a:spcPts val="2000"/>
                </a:lnSpc>
                <a:spcBef>
                  <a:spcPct val="0"/>
                </a:spcBef>
                <a:spcAft>
                  <a:spcPct val="35000"/>
                </a:spcAft>
                <a:buFont typeface="Calibri" panose="020F0502020204030204" pitchFamily="34" charset="0"/>
                <a:buChar char="‐"/>
              </a:pPr>
              <a:r>
                <a:rPr lang="pt-PT" sz="2000" kern="1200" dirty="0">
                  <a:latin typeface="Calibri" panose="020F0502020204030204" pitchFamily="34" charset="0"/>
                </a:rPr>
                <a:t>fertilizantes</a:t>
              </a:r>
            </a:p>
            <a:p>
              <a:pPr marL="180975" lvl="0" indent="-180975" defTabSz="800100">
                <a:lnSpc>
                  <a:spcPts val="2000"/>
                </a:lnSpc>
                <a:spcBef>
                  <a:spcPct val="0"/>
                </a:spcBef>
                <a:spcAft>
                  <a:spcPct val="35000"/>
                </a:spcAft>
                <a:buFont typeface="Calibri" panose="020F0502020204030204" pitchFamily="34" charset="0"/>
                <a:buChar char="‐"/>
              </a:pPr>
              <a:r>
                <a:rPr lang="pt-PT" sz="2000" kern="1200" dirty="0">
                  <a:latin typeface="Calibri" panose="020F0502020204030204" pitchFamily="34" charset="0"/>
                </a:rPr>
                <a:t>cerâmica (porcelana e faiança)</a:t>
              </a:r>
            </a:p>
          </p:txBody>
        </p:sp>
        <p:sp>
          <p:nvSpPr>
            <p:cNvPr id="8" name="Forma livre 7"/>
            <p:cNvSpPr/>
            <p:nvPr/>
          </p:nvSpPr>
          <p:spPr>
            <a:xfrm>
              <a:off x="4280032" y="1290368"/>
              <a:ext cx="4692221" cy="2858695"/>
            </a:xfrm>
            <a:prstGeom prst="roundRect">
              <a:avLst>
                <a:gd name="adj" fmla="val 3681"/>
              </a:avLst>
            </a:prstGeom>
            <a:ln>
              <a:solidFill>
                <a:schemeClr val="bg1">
                  <a:lumMod val="65000"/>
                  <a:lumOff val="35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1364" tIns="131364" rIns="131364" bIns="131364" numCol="1" spcCol="1270" anchor="t" anchorCtr="0">
              <a:spAutoFit/>
            </a:bodyPr>
            <a:lstStyle/>
            <a:p>
              <a:pPr lvl="0" defTabSz="622300">
                <a:lnSpc>
                  <a:spcPts val="2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sz="2000" kern="1200" dirty="0">
                  <a:latin typeface="Calibri" panose="020F0502020204030204" pitchFamily="34" charset="0"/>
                </a:rPr>
                <a:t>A indústria portuguesa abarcava setores diversificados:</a:t>
              </a:r>
            </a:p>
            <a:p>
              <a:pPr marL="180975" lvl="0" indent="-180975" defTabSz="622300">
                <a:lnSpc>
                  <a:spcPts val="2000"/>
                </a:lnSpc>
                <a:spcBef>
                  <a:spcPct val="0"/>
                </a:spcBef>
                <a:spcAft>
                  <a:spcPct val="35000"/>
                </a:spcAft>
                <a:buFont typeface="Calibri" panose="020F0502020204030204" pitchFamily="34" charset="0"/>
                <a:buChar char="‐"/>
              </a:pPr>
              <a:r>
                <a:rPr lang="pt-PT" sz="2000" dirty="0">
                  <a:latin typeface="Calibri" panose="020F0502020204030204" pitchFamily="34" charset="0"/>
                </a:rPr>
                <a:t>o</a:t>
              </a:r>
              <a:r>
                <a:rPr lang="pt-PT" sz="2000" kern="1200" dirty="0">
                  <a:latin typeface="Calibri" panose="020F0502020204030204" pitchFamily="34" charset="0"/>
                </a:rPr>
                <a:t> têxtil de algodão com implementação da mecanização;</a:t>
              </a:r>
            </a:p>
            <a:p>
              <a:pPr marL="180975" lvl="0" indent="-180975" defTabSz="622300">
                <a:lnSpc>
                  <a:spcPts val="2000"/>
                </a:lnSpc>
                <a:spcBef>
                  <a:spcPct val="0"/>
                </a:spcBef>
                <a:spcAft>
                  <a:spcPct val="35000"/>
                </a:spcAft>
                <a:buFont typeface="Calibri" panose="020F0502020204030204" pitchFamily="34" charset="0"/>
                <a:buChar char="‐"/>
              </a:pPr>
              <a:r>
                <a:rPr lang="pt-PT" sz="2000" dirty="0">
                  <a:latin typeface="Calibri" panose="020F0502020204030204" pitchFamily="34" charset="0"/>
                </a:rPr>
                <a:t>o</a:t>
              </a:r>
              <a:r>
                <a:rPr lang="pt-PT" sz="2000" kern="1200" dirty="0">
                  <a:latin typeface="Calibri" panose="020F0502020204030204" pitchFamily="34" charset="0"/>
                </a:rPr>
                <a:t>s lanifícios onde coexistiam oficinas de variada dimensão e fábricas;</a:t>
              </a:r>
            </a:p>
            <a:p>
              <a:pPr marL="180975" lvl="0" indent="-180975" defTabSz="622300">
                <a:lnSpc>
                  <a:spcPts val="2000"/>
                </a:lnSpc>
                <a:spcBef>
                  <a:spcPct val="0"/>
                </a:spcBef>
                <a:spcAft>
                  <a:spcPct val="35000"/>
                </a:spcAft>
                <a:buFont typeface="Calibri" panose="020F0502020204030204" pitchFamily="34" charset="0"/>
                <a:buChar char="‐"/>
              </a:pPr>
              <a:r>
                <a:rPr lang="pt-PT" sz="2000" kern="1200" dirty="0">
                  <a:latin typeface="Calibri" panose="020F0502020204030204" pitchFamily="34" charset="0"/>
                </a:rPr>
                <a:t>os tabacos asseguravam rendimentos significativos.</a:t>
              </a:r>
            </a:p>
          </p:txBody>
        </p:sp>
      </p:grp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191" y="1863090"/>
            <a:ext cx="3236476" cy="47134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06958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172995" y="624218"/>
            <a:ext cx="8690919" cy="5994775"/>
            <a:chOff x="179706" y="233624"/>
            <a:chExt cx="9155594" cy="6379356"/>
          </a:xfrm>
        </p:grpSpPr>
        <p:sp>
          <p:nvSpPr>
            <p:cNvPr id="3" name="Forma livre 2"/>
            <p:cNvSpPr/>
            <p:nvPr/>
          </p:nvSpPr>
          <p:spPr>
            <a:xfrm>
              <a:off x="179706" y="233624"/>
              <a:ext cx="9155594" cy="1065793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36000" tIns="36000" rIns="36000" bIns="36000" numCol="1" spcCol="1270" anchor="ctr" anchorCtr="0">
              <a:spAutoFit/>
            </a:bodyPr>
            <a:lstStyle/>
            <a:p>
              <a:pPr lvl="0" algn="ctr" defTabSz="889000">
                <a:lnSpc>
                  <a:spcPts val="27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sz="2600" b="1" kern="1200" dirty="0">
                  <a:latin typeface="Calibri" panose="020F0502020204030204" pitchFamily="34" charset="0"/>
                </a:rPr>
                <a:t>A dinamização da atividade produtiva</a:t>
              </a:r>
            </a:p>
            <a:p>
              <a:pPr lvl="0" algn="ctr" defTabSz="889000">
                <a:lnSpc>
                  <a:spcPts val="27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sz="2600" b="1" kern="1200" dirty="0">
                  <a:latin typeface="Calibri" panose="020F0502020204030204" pitchFamily="34" charset="0"/>
                </a:rPr>
                <a:t>Setor secundário - a indústria</a:t>
              </a:r>
              <a:endParaRPr lang="pt-PT" sz="2600" kern="1200" dirty="0">
                <a:latin typeface="Calibri" panose="020F0502020204030204" pitchFamily="34" charset="0"/>
              </a:endParaRPr>
            </a:p>
          </p:txBody>
        </p:sp>
        <p:sp>
          <p:nvSpPr>
            <p:cNvPr id="5" name="Forma livre 4"/>
            <p:cNvSpPr/>
            <p:nvPr/>
          </p:nvSpPr>
          <p:spPr>
            <a:xfrm>
              <a:off x="186142" y="1459928"/>
              <a:ext cx="5538066" cy="5153052"/>
            </a:xfrm>
            <a:prstGeom prst="roundRect">
              <a:avLst>
                <a:gd name="adj" fmla="val 2111"/>
              </a:avLst>
            </a:prstGeom>
            <a:ln>
              <a:solidFill>
                <a:schemeClr val="bg1">
                  <a:lumMod val="65000"/>
                  <a:lumOff val="35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2000" tIns="72000" rIns="72000" bIns="72000" numCol="1" spcCol="1270" anchor="ctr" anchorCtr="0">
              <a:spAutoFit/>
            </a:bodyPr>
            <a:lstStyle/>
            <a:p>
              <a:pPr lvl="0" defTabSz="800100">
                <a:lnSpc>
                  <a:spcPts val="21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sz="2000" kern="1200" dirty="0">
                  <a:latin typeface="Calibri" panose="020F0502020204030204" pitchFamily="34" charset="0"/>
                </a:rPr>
                <a:t>Na cerâmica, abundavam as pequenas oficinas de loiça e de tijolos.</a:t>
              </a:r>
            </a:p>
            <a:p>
              <a:pPr lvl="0" defTabSz="800100">
                <a:lnSpc>
                  <a:spcPts val="21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sz="2000" kern="1200" dirty="0">
                  <a:latin typeface="Calibri" panose="020F0502020204030204" pitchFamily="34" charset="0"/>
                </a:rPr>
                <a:t>As exceções residiam nas fábricas </a:t>
              </a:r>
              <a:r>
                <a:rPr lang="pt-PT" sz="2000" dirty="0">
                  <a:latin typeface="Calibri" panose="020F0502020204030204" pitchFamily="34" charset="0"/>
                </a:rPr>
                <a:t>d</a:t>
              </a:r>
              <a:r>
                <a:rPr lang="pt-PT" sz="2000" kern="1200" dirty="0">
                  <a:latin typeface="Calibri" panose="020F0502020204030204" pitchFamily="34" charset="0"/>
                </a:rPr>
                <a:t>a Vista Alegre, na porcelana, e a Fábrica de Sacavém, na faiança. </a:t>
              </a:r>
            </a:p>
            <a:p>
              <a:pPr lvl="0" defTabSz="800100">
                <a:lnSpc>
                  <a:spcPts val="21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PT" sz="2000" kern="1200" dirty="0">
                <a:latin typeface="Calibri" panose="020F0502020204030204" pitchFamily="34" charset="0"/>
              </a:endParaRPr>
            </a:p>
            <a:p>
              <a:pPr lvl="0" defTabSz="800100">
                <a:lnSpc>
                  <a:spcPts val="21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sz="2000" kern="1200" dirty="0">
                  <a:latin typeface="Calibri" panose="020F0502020204030204" pitchFamily="34" charset="0"/>
                </a:rPr>
                <a:t>As cortiças eram </a:t>
              </a:r>
              <a:r>
                <a:rPr lang="pt-PT" sz="2000" dirty="0">
                  <a:latin typeface="Calibri" panose="020F0502020204030204" pitchFamily="34" charset="0"/>
                </a:rPr>
                <a:t>um</a:t>
              </a:r>
              <a:r>
                <a:rPr lang="pt-PT" sz="2000" kern="1200" dirty="0">
                  <a:latin typeface="Calibri" panose="020F0502020204030204" pitchFamily="34" charset="0"/>
                </a:rPr>
                <a:t> setor fundamentalmente virado para a exportação.</a:t>
              </a:r>
            </a:p>
            <a:p>
              <a:pPr lvl="0" defTabSz="800100">
                <a:lnSpc>
                  <a:spcPts val="21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PT" sz="2000" kern="1200" dirty="0">
                <a:latin typeface="Calibri" panose="020F0502020204030204" pitchFamily="34" charset="0"/>
              </a:endParaRPr>
            </a:p>
            <a:p>
              <a:pPr lvl="0" defTabSz="800100">
                <a:lnSpc>
                  <a:spcPts val="21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sz="2000" kern="1200" dirty="0">
                  <a:latin typeface="Calibri" panose="020F0502020204030204" pitchFamily="34" charset="0"/>
                </a:rPr>
                <a:t>O setor químico até 1880 foi incipiente, com duas pequenas oficinas.</a:t>
              </a:r>
            </a:p>
            <a:p>
              <a:pPr lvl="0" defTabSz="800100">
                <a:lnSpc>
                  <a:spcPts val="21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PT" sz="2000" dirty="0">
                <a:latin typeface="Calibri" panose="020F0502020204030204" pitchFamily="34" charset="0"/>
              </a:endParaRPr>
            </a:p>
            <a:p>
              <a:pPr lvl="0" defTabSz="800100">
                <a:lnSpc>
                  <a:spcPts val="21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sz="2000" kern="1200" dirty="0">
                  <a:latin typeface="Calibri" panose="020F0502020204030204" pitchFamily="34" charset="0"/>
                </a:rPr>
                <a:t>A União Fabril limitava-se até então a fabricar sabões, velas e óleo de purgueira.</a:t>
              </a:r>
            </a:p>
          </p:txBody>
        </p:sp>
        <p:sp>
          <p:nvSpPr>
            <p:cNvPr id="6" name="Forma livre 5"/>
            <p:cNvSpPr/>
            <p:nvPr/>
          </p:nvSpPr>
          <p:spPr>
            <a:xfrm>
              <a:off x="5907376" y="1459928"/>
              <a:ext cx="3427924" cy="1882025"/>
            </a:xfrm>
            <a:prstGeom prst="roundRect">
              <a:avLst>
                <a:gd name="adj" fmla="val 4493"/>
              </a:avLst>
            </a:prstGeom>
            <a:ln>
              <a:solidFill>
                <a:schemeClr val="bg1">
                  <a:lumMod val="65000"/>
                  <a:lumOff val="35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2000" tIns="119974" rIns="119974" bIns="119974" numCol="1" spcCol="1270" anchor="ctr" anchorCtr="0">
              <a:spAutoFit/>
            </a:bodyPr>
            <a:lstStyle/>
            <a:p>
              <a:pPr lvl="0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sz="2000" kern="1200" dirty="0">
                  <a:latin typeface="Calibri" panose="020F0502020204030204" pitchFamily="34" charset="0"/>
                </a:rPr>
                <a:t>Aumento do número de trabalhadores e de unidades industriais. </a:t>
              </a:r>
            </a:p>
            <a:p>
              <a:pPr lvl="0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sz="2000" kern="1200" dirty="0">
                  <a:latin typeface="Calibri" panose="020F0502020204030204" pitchFamily="34" charset="0"/>
                </a:rPr>
                <a:t>Concentração na região de Lisboa e no Porto.</a:t>
              </a:r>
            </a:p>
          </p:txBody>
        </p:sp>
      </p:grp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8189" y="4068249"/>
            <a:ext cx="2692734" cy="17882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3456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b="9615"/>
          <a:stretch/>
        </p:blipFill>
        <p:spPr>
          <a:xfrm>
            <a:off x="1506860" y="2262821"/>
            <a:ext cx="6130281" cy="3384376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5" name="Forma livre 4"/>
          <p:cNvSpPr/>
          <p:nvPr/>
        </p:nvSpPr>
        <p:spPr>
          <a:xfrm>
            <a:off x="876606" y="684654"/>
            <a:ext cx="7390789" cy="1278633"/>
          </a:xfrm>
          <a:prstGeom prst="roundRect">
            <a:avLst>
              <a:gd name="adj" fmla="val 6267"/>
            </a:avLst>
          </a:prstGeom>
          <a:ln>
            <a:solidFill>
              <a:schemeClr val="bg1">
                <a:lumMod val="65000"/>
                <a:lumOff val="3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1506" tIns="121506" rIns="121506" bIns="121506" numCol="1" spcCol="1270" anchor="t" anchorCtr="0">
            <a:spAutoFit/>
          </a:bodyPr>
          <a:lstStyle/>
          <a:p>
            <a:pPr lvl="0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2400" kern="1200" dirty="0">
                <a:latin typeface="Calibri" panose="020F0502020204030204" pitchFamily="34" charset="0"/>
              </a:rPr>
              <a:t>Como forma de promover o desenvolvimento industrial, Portugal integrou as exposições internacionais e também organizou exposições industriais no reino.</a:t>
            </a:r>
          </a:p>
        </p:txBody>
      </p:sp>
      <p:sp>
        <p:nvSpPr>
          <p:cNvPr id="7" name="Forma livre 6"/>
          <p:cNvSpPr/>
          <p:nvPr/>
        </p:nvSpPr>
        <p:spPr>
          <a:xfrm>
            <a:off x="1506860" y="5689464"/>
            <a:ext cx="6130281" cy="45171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113943" tIns="113943" rIns="113943" bIns="113943" numCol="1" spcCol="1270" anchor="ctr" anchorCtr="0">
            <a:sp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pt-PT" sz="1600" b="1" dirty="0">
                <a:latin typeface="Calibri" panose="020F0502020204030204" pitchFamily="34" charset="0"/>
              </a:rPr>
              <a:t>Vista do interior do Palácio de Cristal no Porto.</a:t>
            </a:r>
            <a:endParaRPr lang="pt-PT" sz="1600" b="1" kern="1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1481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1663891" y="1680876"/>
            <a:ext cx="1728192" cy="1224136"/>
          </a:xfrm>
          <a:prstGeom prst="ellipse">
            <a:avLst/>
          </a:prstGeom>
          <a:ln w="571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anose="020F0502020204030204" pitchFamily="34" charset="0"/>
              </a:rPr>
              <a:t>Abril de 1851</a:t>
            </a:r>
          </a:p>
        </p:txBody>
      </p:sp>
      <p:sp>
        <p:nvSpPr>
          <p:cNvPr id="7" name="Rectângulo arredondado 6"/>
          <p:cNvSpPr/>
          <p:nvPr/>
        </p:nvSpPr>
        <p:spPr>
          <a:xfrm>
            <a:off x="827252" y="3889464"/>
            <a:ext cx="3401470" cy="1123712"/>
          </a:xfrm>
          <a:prstGeom prst="roundRect">
            <a:avLst/>
          </a:prstGeom>
          <a:ln w="57150">
            <a:solidFill>
              <a:schemeClr val="bg1">
                <a:lumMod val="65000"/>
                <a:lumOff val="3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pAutoFit/>
          </a:bodyPr>
          <a:lstStyle/>
          <a:p>
            <a:pPr algn="ctr"/>
            <a:r>
              <a:rPr lang="pt-PT" sz="2000" b="1" kern="0" dirty="0">
                <a:solidFill>
                  <a:schemeClr val="bg1"/>
                </a:solidFill>
                <a:latin typeface="Calibri" panose="020F0502020204030204" pitchFamily="34" charset="0"/>
              </a:rPr>
              <a:t>Levantamento militar no Porto dirigido pelo Marechal Saldanha</a:t>
            </a:r>
            <a:endParaRPr lang="pt-PT" sz="2000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anose="020F0502020204030204" pitchFamily="34" charset="0"/>
            </a:endParaRPr>
          </a:p>
        </p:txBody>
      </p:sp>
      <p:sp>
        <p:nvSpPr>
          <p:cNvPr id="10" name="Rectângulo arredondado 9"/>
          <p:cNvSpPr/>
          <p:nvPr/>
        </p:nvSpPr>
        <p:spPr>
          <a:xfrm>
            <a:off x="251520" y="611113"/>
            <a:ext cx="4552935" cy="919401"/>
          </a:xfrm>
          <a:prstGeom prst="roundRect">
            <a:avLst/>
          </a:prstGeom>
          <a:ln w="57150" cmpd="tri">
            <a:solidFill>
              <a:schemeClr val="bg1">
                <a:lumMod val="65000"/>
                <a:lumOff val="3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pt-PT" sz="24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anose="020F0502020204030204" pitchFamily="34" charset="0"/>
              </a:rPr>
              <a:t>REGENERAÇÃO – nova fase do liberalismo em Portugal</a:t>
            </a:r>
          </a:p>
        </p:txBody>
      </p:sp>
      <p:sp>
        <p:nvSpPr>
          <p:cNvPr id="14" name="Seta para a direita 13"/>
          <p:cNvSpPr/>
          <p:nvPr/>
        </p:nvSpPr>
        <p:spPr>
          <a:xfrm rot="5400000">
            <a:off x="2186124" y="3054899"/>
            <a:ext cx="683727" cy="684677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latin typeface="Calibri" panose="020F0502020204030204" pitchFamily="34" charset="0"/>
            </a:endParaRPr>
          </a:p>
        </p:txBody>
      </p:sp>
      <p:sp>
        <p:nvSpPr>
          <p:cNvPr id="17" name="Rectângulo 16"/>
          <p:cNvSpPr/>
          <p:nvPr/>
        </p:nvSpPr>
        <p:spPr>
          <a:xfrm>
            <a:off x="1471993" y="5478323"/>
            <a:ext cx="2111988" cy="830997"/>
          </a:xfrm>
          <a:prstGeom prst="rect">
            <a:avLst/>
          </a:prstGeom>
          <a:ln w="76200">
            <a:solidFill>
              <a:schemeClr val="bg1">
                <a:lumMod val="65000"/>
                <a:lumOff val="3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pt-PT" sz="24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anose="020F0502020204030204" pitchFamily="34" charset="0"/>
              </a:rPr>
              <a:t>Início da </a:t>
            </a:r>
          </a:p>
          <a:p>
            <a:pPr algn="ctr"/>
            <a:r>
              <a:rPr lang="pt-PT" sz="24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anose="020F0502020204030204" pitchFamily="34" charset="0"/>
              </a:rPr>
              <a:t>REGENERAÇÃO</a:t>
            </a:r>
          </a:p>
        </p:txBody>
      </p:sp>
      <p:pic>
        <p:nvPicPr>
          <p:cNvPr id="30" name="Picture 4" descr="200px-Duque_de_Saldanha">
            <a:hlinkClick r:id="rId2" tooltip="João Carlos de Saldanha Oliveira e Daun, Duque de Saldanha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47709" y="750041"/>
            <a:ext cx="4072763" cy="476626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1" name="Rectângulo 30"/>
          <p:cNvSpPr/>
          <p:nvPr/>
        </p:nvSpPr>
        <p:spPr>
          <a:xfrm>
            <a:off x="4875878" y="5660323"/>
            <a:ext cx="3816424" cy="648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108000" tIns="108000" rIns="108000" bIns="108000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pt-PT" sz="1400" b="1" dirty="0">
                <a:solidFill>
                  <a:srgbClr val="676A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João Carlos Saldanha de Oliveira e Daun.</a:t>
            </a:r>
          </a:p>
          <a:p>
            <a:pPr lvl="0">
              <a:spcBef>
                <a:spcPct val="0"/>
              </a:spcBef>
              <a:defRPr/>
            </a:pPr>
            <a:r>
              <a:rPr lang="pt-PT" sz="1400" b="1" dirty="0">
                <a:solidFill>
                  <a:srgbClr val="676A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Marechal-duque de Saldanha.</a:t>
            </a:r>
          </a:p>
        </p:txBody>
      </p:sp>
    </p:spTree>
    <p:extLst>
      <p:ext uri="{BB962C8B-B14F-4D97-AF65-F5344CB8AC3E}">
        <p14:creationId xmlns:p14="http://schemas.microsoft.com/office/powerpoint/2010/main" val="3200504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b="11051"/>
          <a:stretch/>
        </p:blipFill>
        <p:spPr>
          <a:xfrm>
            <a:off x="4609199" y="1680518"/>
            <a:ext cx="4369450" cy="240483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7" name="Forma livre 6"/>
          <p:cNvSpPr/>
          <p:nvPr/>
        </p:nvSpPr>
        <p:spPr>
          <a:xfrm>
            <a:off x="107504" y="596407"/>
            <a:ext cx="4752528" cy="773809"/>
          </a:xfrm>
          <a:prstGeom prst="roundRect">
            <a:avLst/>
          </a:prstGeom>
          <a:ln>
            <a:solidFill>
              <a:schemeClr val="bg1">
                <a:lumMod val="65000"/>
                <a:lumOff val="3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2000" tIns="72000" rIns="72000" bIns="72000" numCol="1" spcCol="1270" anchor="ctr" anchorCtr="0">
            <a:spAutoFit/>
          </a:bodyPr>
          <a:lstStyle/>
          <a:p>
            <a:pPr lvl="0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2000" b="1" kern="1200" dirty="0">
                <a:latin typeface="Calibri" panose="020F0502020204030204" pitchFamily="34" charset="0"/>
              </a:rPr>
              <a:t>A indústria foi um setor frágil e enfrentou problemas estruturais de difícil resolução.</a:t>
            </a:r>
          </a:p>
        </p:txBody>
      </p:sp>
      <p:sp>
        <p:nvSpPr>
          <p:cNvPr id="19" name="Forma livre 18"/>
          <p:cNvSpPr/>
          <p:nvPr/>
        </p:nvSpPr>
        <p:spPr>
          <a:xfrm>
            <a:off x="107504" y="1575071"/>
            <a:ext cx="4752528" cy="773809"/>
          </a:xfrm>
          <a:prstGeom prst="roundRect">
            <a:avLst/>
          </a:prstGeom>
          <a:ln>
            <a:solidFill>
              <a:schemeClr val="bg1">
                <a:lumMod val="65000"/>
                <a:lumOff val="3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2000" tIns="72000" rIns="72000" bIns="72000" numCol="1" spcCol="1270" anchor="ctr" anchorCtr="0">
            <a:spAutoFit/>
          </a:bodyPr>
          <a:lstStyle/>
          <a:p>
            <a:pPr lvl="0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2000" kern="1200" dirty="0">
                <a:latin typeface="Calibri" panose="020F0502020204030204" pitchFamily="34" charset="0"/>
              </a:rPr>
              <a:t>A ausência de uma política de proteção consistente </a:t>
            </a:r>
            <a:r>
              <a:rPr lang="pt-PT" sz="2000" dirty="0">
                <a:latin typeface="Calibri" panose="020F0502020204030204" pitchFamily="34" charset="0"/>
              </a:rPr>
              <a:t>teve</a:t>
            </a:r>
            <a:r>
              <a:rPr lang="pt-PT" sz="2000" kern="1200" dirty="0">
                <a:latin typeface="Calibri" panose="020F0502020204030204" pitchFamily="34" charset="0"/>
              </a:rPr>
              <a:t> efeitos pouco eficazes:</a:t>
            </a:r>
          </a:p>
        </p:txBody>
      </p:sp>
      <p:sp>
        <p:nvSpPr>
          <p:cNvPr id="20" name="Forma livre 19"/>
          <p:cNvSpPr/>
          <p:nvPr/>
        </p:nvSpPr>
        <p:spPr>
          <a:xfrm>
            <a:off x="107504" y="2378446"/>
            <a:ext cx="4752528" cy="2171775"/>
          </a:xfrm>
          <a:prstGeom prst="roundRect">
            <a:avLst>
              <a:gd name="adj" fmla="val 3845"/>
            </a:avLst>
          </a:prstGeom>
          <a:ln>
            <a:solidFill>
              <a:schemeClr val="bg1">
                <a:lumMod val="65000"/>
                <a:lumOff val="3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2000" tIns="72000" rIns="72000" bIns="72000" numCol="1" spcCol="1270" anchor="ctr" anchorCtr="0">
            <a:spAutoFit/>
          </a:bodyPr>
          <a:lstStyle/>
          <a:p>
            <a:pPr marL="180975" lvl="0" indent="-180975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Calibri" panose="020F0502020204030204" pitchFamily="34" charset="0"/>
              <a:buChar char="‐"/>
            </a:pPr>
            <a:r>
              <a:rPr lang="pt-PT" sz="2000" kern="1200" dirty="0">
                <a:latin typeface="Calibri" panose="020F0502020204030204" pitchFamily="34" charset="0"/>
              </a:rPr>
              <a:t>não foi capaz de enfrentar a concorrênci</a:t>
            </a:r>
            <a:r>
              <a:rPr lang="pt-PT" sz="2000" dirty="0">
                <a:latin typeface="Calibri" panose="020F0502020204030204" pitchFamily="34" charset="0"/>
              </a:rPr>
              <a:t>a </a:t>
            </a:r>
            <a:r>
              <a:rPr lang="pt-PT" sz="2000" kern="1200" dirty="0">
                <a:latin typeface="Calibri" panose="020F0502020204030204" pitchFamily="34" charset="0"/>
              </a:rPr>
              <a:t>estrangeira;</a:t>
            </a:r>
          </a:p>
          <a:p>
            <a:pPr marL="180975" lvl="0" indent="-180975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Calibri" panose="020F0502020204030204" pitchFamily="34" charset="0"/>
              <a:buChar char="‐"/>
            </a:pPr>
            <a:r>
              <a:rPr lang="pt-PT" sz="2000" dirty="0">
                <a:latin typeface="Calibri" panose="020F0502020204030204" pitchFamily="34" charset="0"/>
              </a:rPr>
              <a:t>teve dificuldade em</a:t>
            </a:r>
            <a:r>
              <a:rPr lang="pt-PT" sz="2000" kern="1200" dirty="0">
                <a:latin typeface="Calibri" panose="020F0502020204030204" pitchFamily="34" charset="0"/>
              </a:rPr>
              <a:t> ganhar mercados;</a:t>
            </a:r>
          </a:p>
          <a:p>
            <a:pPr marL="180975" lvl="0" indent="-180975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Calibri" panose="020F0502020204030204" pitchFamily="34" charset="0"/>
              <a:buChar char="‐"/>
            </a:pPr>
            <a:r>
              <a:rPr lang="pt-PT" sz="2000" dirty="0">
                <a:latin typeface="Calibri" panose="020F0502020204030204" pitchFamily="34" charset="0"/>
              </a:rPr>
              <a:t>manteve sempre </a:t>
            </a:r>
            <a:r>
              <a:rPr lang="pt-PT" sz="2000" kern="1200" dirty="0">
                <a:latin typeface="Calibri" panose="020F0502020204030204" pitchFamily="34" charset="0"/>
              </a:rPr>
              <a:t> dificuldades estruturais de atraso técnico;</a:t>
            </a:r>
          </a:p>
          <a:p>
            <a:pPr marL="180975" lvl="0" indent="-180975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Calibri" panose="020F0502020204030204" pitchFamily="34" charset="0"/>
              <a:buChar char="‐"/>
            </a:pPr>
            <a:r>
              <a:rPr lang="pt-PT" sz="2000" dirty="0">
                <a:latin typeface="Calibri" panose="020F0502020204030204" pitchFamily="34" charset="0"/>
              </a:rPr>
              <a:t>d</a:t>
            </a:r>
            <a:r>
              <a:rPr lang="pt-PT" sz="2000" kern="1200" dirty="0">
                <a:latin typeface="Calibri" panose="020F0502020204030204" pitchFamily="34" charset="0"/>
              </a:rPr>
              <a:t>ebateu-se com a falta de capitais.</a:t>
            </a:r>
          </a:p>
        </p:txBody>
      </p:sp>
      <p:sp>
        <p:nvSpPr>
          <p:cNvPr id="8" name="Forma livre 7"/>
          <p:cNvSpPr/>
          <p:nvPr/>
        </p:nvSpPr>
        <p:spPr>
          <a:xfrm>
            <a:off x="4901513" y="4110109"/>
            <a:ext cx="4077135" cy="33930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72000" tIns="72000" rIns="72000" bIns="72000" numCol="1" spcCol="1270" anchor="ctr" anchorCtr="0">
            <a:sp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pt-PT" sz="1400" b="1" dirty="0">
                <a:latin typeface="Calibri" panose="020F0502020204030204" pitchFamily="34" charset="0"/>
              </a:rPr>
              <a:t>Companhia União Industrial Lisbonense.</a:t>
            </a:r>
            <a:endParaRPr lang="pt-PT" sz="1400" b="1" kern="1200" dirty="0">
              <a:latin typeface="Calibri" panose="020F0502020204030204" pitchFamily="34" charset="0"/>
            </a:endParaRPr>
          </a:p>
        </p:txBody>
      </p:sp>
      <p:sp>
        <p:nvSpPr>
          <p:cNvPr id="9" name="Forma livre 8"/>
          <p:cNvSpPr/>
          <p:nvPr/>
        </p:nvSpPr>
        <p:spPr>
          <a:xfrm>
            <a:off x="107504" y="4733436"/>
            <a:ext cx="4752527" cy="1403138"/>
          </a:xfrm>
          <a:prstGeom prst="roundRect">
            <a:avLst>
              <a:gd name="adj" fmla="val 4289"/>
            </a:avLst>
          </a:prstGeom>
          <a:ln>
            <a:solidFill>
              <a:schemeClr val="bg1">
                <a:lumMod val="65000"/>
                <a:lumOff val="3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2000" tIns="72000" rIns="72000" bIns="72000" numCol="1" spcCol="1270" anchor="ctr" anchorCtr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2000" dirty="0">
                <a:latin typeface="Calibri" panose="020F0502020204030204" pitchFamily="34" charset="0"/>
              </a:rPr>
              <a:t>A</a:t>
            </a:r>
            <a:r>
              <a:rPr lang="pt-PT" sz="2000" kern="1200" dirty="0">
                <a:latin typeface="Calibri" panose="020F0502020204030204" pitchFamily="34" charset="0"/>
              </a:rPr>
              <a:t> política económica oscilou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2000" dirty="0">
                <a:latin typeface="Calibri" panose="020F0502020204030204" pitchFamily="34" charset="0"/>
              </a:rPr>
              <a:t>e</a:t>
            </a:r>
            <a:r>
              <a:rPr lang="pt-PT" sz="2000" kern="1200" dirty="0">
                <a:latin typeface="Calibri" panose="020F0502020204030204" pitchFamily="34" charset="0"/>
              </a:rPr>
              <a:t>ntre o protecionismo, sobre os produtos agrícolas, e </a:t>
            </a:r>
            <a:r>
              <a:rPr lang="pt-PT" sz="2000" dirty="0">
                <a:latin typeface="Calibri" panose="020F0502020204030204" pitchFamily="34" charset="0"/>
              </a:rPr>
              <a:t>o livre-cambismo</a:t>
            </a:r>
            <a:r>
              <a:rPr lang="pt-PT" sz="2000" kern="1200" dirty="0">
                <a:latin typeface="Calibri" panose="020F0502020204030204" pitchFamily="34" charset="0"/>
              </a:rPr>
              <a:t> </a:t>
            </a:r>
            <a:r>
              <a:rPr lang="pt-PT" sz="2000" dirty="0">
                <a:latin typeface="Calibri" panose="020F0502020204030204" pitchFamily="34" charset="0"/>
              </a:rPr>
              <a:t>nos </a:t>
            </a:r>
            <a:r>
              <a:rPr lang="pt-PT" sz="2000" kern="1200" dirty="0">
                <a:latin typeface="Calibri" panose="020F0502020204030204" pitchFamily="34" charset="0"/>
              </a:rPr>
              <a:t>produtos industriais.</a:t>
            </a:r>
          </a:p>
        </p:txBody>
      </p:sp>
    </p:spTree>
    <p:extLst>
      <p:ext uri="{BB962C8B-B14F-4D97-AF65-F5344CB8AC3E}">
        <p14:creationId xmlns:p14="http://schemas.microsoft.com/office/powerpoint/2010/main" val="3626163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986" y="1448007"/>
            <a:ext cx="4628601" cy="4100396"/>
          </a:xfrm>
          <a:prstGeom prst="rect">
            <a:avLst/>
          </a:prstGeom>
        </p:spPr>
      </p:pic>
      <p:grpSp>
        <p:nvGrpSpPr>
          <p:cNvPr id="2" name="Grupo 1"/>
          <p:cNvGrpSpPr/>
          <p:nvPr/>
        </p:nvGrpSpPr>
        <p:grpSpPr>
          <a:xfrm>
            <a:off x="269836" y="836712"/>
            <a:ext cx="8468432" cy="4631359"/>
            <a:chOff x="-41682" y="356307"/>
            <a:chExt cx="7744149" cy="5253363"/>
          </a:xfrm>
        </p:grpSpPr>
        <p:sp>
          <p:nvSpPr>
            <p:cNvPr id="3" name="Forma livre 2"/>
            <p:cNvSpPr/>
            <p:nvPr/>
          </p:nvSpPr>
          <p:spPr>
            <a:xfrm>
              <a:off x="-41682" y="356307"/>
              <a:ext cx="7744149" cy="564870"/>
            </a:xfrm>
            <a:prstGeom prst="roundRect">
              <a:avLst/>
            </a:prstGeom>
            <a:ln>
              <a:solidFill>
                <a:schemeClr val="bg1">
                  <a:lumMod val="65000"/>
                  <a:lumOff val="35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2000" tIns="72000" rIns="72000" bIns="72000" numCol="1" spcCol="1270" anchor="ctr" anchorCtr="0">
              <a:sp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sz="2200" b="1" kern="1200" dirty="0">
                  <a:latin typeface="Calibri" panose="020F0502020204030204" pitchFamily="34" charset="0"/>
                </a:rPr>
                <a:t>NECESSIDADE DE CAPITAIS E OS MECANISMOS DA DEPENDÊNCIA </a:t>
              </a:r>
              <a:endParaRPr lang="pt-PT" sz="2200" kern="1200" dirty="0">
                <a:latin typeface="Calibri" panose="020F0502020204030204" pitchFamily="34" charset="0"/>
              </a:endParaRPr>
            </a:p>
          </p:txBody>
        </p:sp>
        <p:sp>
          <p:nvSpPr>
            <p:cNvPr id="6" name="Forma livre 5"/>
            <p:cNvSpPr/>
            <p:nvPr/>
          </p:nvSpPr>
          <p:spPr>
            <a:xfrm>
              <a:off x="4231528" y="1136907"/>
              <a:ext cx="3470939" cy="4472763"/>
            </a:xfrm>
            <a:prstGeom prst="roundRect">
              <a:avLst>
                <a:gd name="adj" fmla="val 2923"/>
              </a:avLst>
            </a:prstGeom>
            <a:ln>
              <a:solidFill>
                <a:schemeClr val="bg1">
                  <a:lumMod val="65000"/>
                  <a:lumOff val="35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2000" tIns="72000" rIns="72000" bIns="72000" numCol="1" spcCol="1270" anchor="t" anchorCtr="0">
              <a:noAutofit/>
            </a:bodyPr>
            <a:lstStyle/>
            <a:p>
              <a:pPr lvl="0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sz="2200" kern="1200" dirty="0">
                  <a:latin typeface="Calibri" panose="020F0502020204030204" pitchFamily="34" charset="0"/>
                </a:rPr>
                <a:t>A construção das infraestruturas exigiu um financiamento avultado de que o país não dispunha.</a:t>
              </a:r>
            </a:p>
            <a:p>
              <a:pPr lvl="0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sz="2200" dirty="0">
                  <a:latin typeface="Calibri" panose="020F0502020204030204" pitchFamily="34" charset="0"/>
                </a:rPr>
                <a:t>O</a:t>
              </a:r>
              <a:r>
                <a:rPr lang="pt-PT" sz="2200" kern="1200" dirty="0">
                  <a:latin typeface="Calibri" panose="020F0502020204030204" pitchFamily="34" charset="0"/>
                </a:rPr>
                <a:t>s governos foram obrigados a recorrer a medidas que possibilitassem obter o maior número de receitas </a:t>
              </a:r>
              <a:r>
                <a:rPr lang="pt-PT" sz="2200" dirty="0">
                  <a:latin typeface="Calibri" panose="020F0502020204030204" pitchFamily="34" charset="0"/>
                </a:rPr>
                <a:t>para</a:t>
              </a:r>
              <a:r>
                <a:rPr lang="pt-PT" sz="2200" kern="1200" dirty="0">
                  <a:latin typeface="Calibri" panose="020F0502020204030204" pitchFamily="34" charset="0"/>
                </a:rPr>
                <a:t> poderem efetuar despesa </a:t>
              </a:r>
              <a:r>
                <a:rPr lang="pt-PT" sz="2200" dirty="0">
                  <a:latin typeface="Calibri" panose="020F0502020204030204" pitchFamily="34" charset="0"/>
                </a:rPr>
                <a:t>e</a:t>
              </a:r>
              <a:r>
                <a:rPr lang="pt-PT" sz="2200" kern="1200" dirty="0">
                  <a:latin typeface="Calibri" panose="020F0502020204030204" pitchFamily="34" charset="0"/>
                </a:rPr>
                <a:t> fazer face à insuficiência de capitais.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32890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986" y="1448007"/>
            <a:ext cx="4628601" cy="4100396"/>
          </a:xfrm>
          <a:prstGeom prst="rect">
            <a:avLst/>
          </a:prstGeom>
        </p:spPr>
      </p:pic>
      <p:grpSp>
        <p:nvGrpSpPr>
          <p:cNvPr id="2" name="Grupo 1"/>
          <p:cNvGrpSpPr/>
          <p:nvPr/>
        </p:nvGrpSpPr>
        <p:grpSpPr>
          <a:xfrm>
            <a:off x="269836" y="836712"/>
            <a:ext cx="8468432" cy="4631359"/>
            <a:chOff x="-41682" y="356307"/>
            <a:chExt cx="7744149" cy="5253363"/>
          </a:xfrm>
        </p:grpSpPr>
        <p:sp>
          <p:nvSpPr>
            <p:cNvPr id="3" name="Forma livre 2"/>
            <p:cNvSpPr/>
            <p:nvPr/>
          </p:nvSpPr>
          <p:spPr>
            <a:xfrm>
              <a:off x="-41682" y="356307"/>
              <a:ext cx="7744149" cy="564870"/>
            </a:xfrm>
            <a:prstGeom prst="roundRect">
              <a:avLst/>
            </a:prstGeom>
            <a:ln>
              <a:solidFill>
                <a:schemeClr val="bg1">
                  <a:lumMod val="65000"/>
                  <a:lumOff val="35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2000" tIns="72000" rIns="72000" bIns="72000" numCol="1" spcCol="1270" anchor="ctr" anchorCtr="0">
              <a:sp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sz="2200" b="1" kern="1200" dirty="0">
                  <a:latin typeface="Calibri" panose="020F0502020204030204" pitchFamily="34" charset="0"/>
                </a:rPr>
                <a:t>NECESSIDADE DE CAPITAIS E OS MECANISMOS DA DEPENDÊNCIA </a:t>
              </a:r>
              <a:endParaRPr lang="pt-PT" sz="2200" kern="1200" dirty="0">
                <a:latin typeface="Calibri" panose="020F0502020204030204" pitchFamily="34" charset="0"/>
              </a:endParaRPr>
            </a:p>
          </p:txBody>
        </p:sp>
        <p:sp>
          <p:nvSpPr>
            <p:cNvPr id="6" name="Forma livre 5"/>
            <p:cNvSpPr/>
            <p:nvPr/>
          </p:nvSpPr>
          <p:spPr>
            <a:xfrm>
              <a:off x="4231528" y="1136907"/>
              <a:ext cx="3470939" cy="4472763"/>
            </a:xfrm>
            <a:prstGeom prst="roundRect">
              <a:avLst>
                <a:gd name="adj" fmla="val 2923"/>
              </a:avLst>
            </a:prstGeom>
            <a:ln>
              <a:solidFill>
                <a:schemeClr val="bg1">
                  <a:lumMod val="65000"/>
                  <a:lumOff val="35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2000" tIns="72000" rIns="72000" bIns="72000" numCol="1" spcCol="1270" anchor="t" anchorCtr="0">
              <a:noAutofit/>
            </a:bodyPr>
            <a:lstStyle/>
            <a:p>
              <a:pPr lvl="0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sz="2200" dirty="0">
                  <a:latin typeface="Calibri" panose="020F0502020204030204" pitchFamily="34" charset="0"/>
                </a:rPr>
                <a:t>O aumento dos impostos foi o expediente mais utilizado pelos Governos para arrecadarem receitas. </a:t>
              </a:r>
            </a:p>
            <a:p>
              <a:pPr lvl="0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sz="2200" dirty="0">
                  <a:latin typeface="Calibri" panose="020F0502020204030204" pitchFamily="34" charset="0"/>
                </a:rPr>
                <a:t>O crescimento das receitas  não foi suficiente para fazer face ao ritmo do aumento das despesas. </a:t>
              </a:r>
            </a:p>
            <a:p>
              <a:pPr lvl="0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sz="2200" dirty="0">
                  <a:latin typeface="Calibri" panose="020F0502020204030204" pitchFamily="34" charset="0"/>
                </a:rPr>
                <a:t>Houve necessidade de recorrer aos empréstimos, sobretudo no estrangeiro.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3372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269836" y="836712"/>
            <a:ext cx="8468432" cy="4386077"/>
            <a:chOff x="-41682" y="356307"/>
            <a:chExt cx="7744149" cy="4975139"/>
          </a:xfrm>
        </p:grpSpPr>
        <p:sp>
          <p:nvSpPr>
            <p:cNvPr id="3" name="Forma livre 2"/>
            <p:cNvSpPr/>
            <p:nvPr/>
          </p:nvSpPr>
          <p:spPr>
            <a:xfrm>
              <a:off x="-41682" y="356307"/>
              <a:ext cx="7744149" cy="564870"/>
            </a:xfrm>
            <a:prstGeom prst="roundRect">
              <a:avLst/>
            </a:prstGeom>
            <a:ln>
              <a:solidFill>
                <a:schemeClr val="bg1">
                  <a:lumMod val="65000"/>
                  <a:lumOff val="35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2000" tIns="72000" rIns="72000" bIns="72000" numCol="1" spcCol="1270" anchor="ctr" anchorCtr="0">
              <a:sp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sz="2200" b="1" kern="1200" dirty="0">
                  <a:latin typeface="Calibri" panose="020F0502020204030204" pitchFamily="34" charset="0"/>
                </a:rPr>
                <a:t>NECESSIDADE DE CAPITAIS E OS MECANISMOS DA DEPENDÊNCIA </a:t>
              </a:r>
              <a:endParaRPr lang="pt-PT" sz="2200" kern="1200" dirty="0">
                <a:latin typeface="Calibri" panose="020F0502020204030204" pitchFamily="34" charset="0"/>
              </a:endParaRPr>
            </a:p>
          </p:txBody>
        </p:sp>
        <p:sp>
          <p:nvSpPr>
            <p:cNvPr id="6" name="Forma livre 5"/>
            <p:cNvSpPr/>
            <p:nvPr/>
          </p:nvSpPr>
          <p:spPr>
            <a:xfrm>
              <a:off x="4231528" y="1136907"/>
              <a:ext cx="3470939" cy="4194539"/>
            </a:xfrm>
            <a:prstGeom prst="roundRect">
              <a:avLst>
                <a:gd name="adj" fmla="val 2923"/>
              </a:avLst>
            </a:prstGeom>
            <a:ln>
              <a:solidFill>
                <a:schemeClr val="bg1">
                  <a:lumMod val="65000"/>
                  <a:lumOff val="35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2000" tIns="72000" rIns="72000" bIns="72000" numCol="1" spcCol="1270" anchor="t" anchorCtr="0">
              <a:noAutofit/>
            </a:bodyPr>
            <a:lstStyle/>
            <a:p>
              <a:pPr lvl="0" defTabSz="400050">
                <a:spcBef>
                  <a:spcPct val="0"/>
                </a:spcBef>
                <a:spcAft>
                  <a:spcPct val="35000"/>
                </a:spcAft>
              </a:pPr>
              <a:r>
                <a:rPr lang="pt-PT" sz="2200" dirty="0">
                  <a:latin typeface="Calibri" panose="020F0502020204030204" pitchFamily="34" charset="0"/>
                </a:rPr>
                <a:t>As remessas dos emigrantes, sobretudo do Brasil, foram insuficientes para colmatar o desequilíbrio orçamental.</a:t>
              </a:r>
            </a:p>
          </p:txBody>
        </p:sp>
      </p:grpSp>
      <p:pic>
        <p:nvPicPr>
          <p:cNvPr id="7" name="Image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426" y="1468394"/>
            <a:ext cx="4619374" cy="3801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592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269836" y="836712"/>
            <a:ext cx="8468432" cy="5366195"/>
            <a:chOff x="-41682" y="356307"/>
            <a:chExt cx="7744149" cy="6086889"/>
          </a:xfrm>
        </p:grpSpPr>
        <p:sp>
          <p:nvSpPr>
            <p:cNvPr id="3" name="Forma livre 2"/>
            <p:cNvSpPr/>
            <p:nvPr/>
          </p:nvSpPr>
          <p:spPr>
            <a:xfrm>
              <a:off x="-41682" y="356307"/>
              <a:ext cx="7744149" cy="564870"/>
            </a:xfrm>
            <a:prstGeom prst="roundRect">
              <a:avLst/>
            </a:prstGeom>
            <a:ln>
              <a:solidFill>
                <a:schemeClr val="bg1">
                  <a:lumMod val="65000"/>
                  <a:lumOff val="35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2000" tIns="72000" rIns="72000" bIns="72000" numCol="1" spcCol="1270" anchor="ctr" anchorCtr="0">
              <a:sp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sz="2200" b="1" kern="1200" dirty="0">
                  <a:latin typeface="Calibri" panose="020F0502020204030204" pitchFamily="34" charset="0"/>
                </a:rPr>
                <a:t>NECESSIDADE DE CAPITAIS E OS MECANISMOS DA DEPENDÊNCIA </a:t>
              </a:r>
              <a:endParaRPr lang="pt-PT" sz="2200" kern="1200" dirty="0">
                <a:latin typeface="Calibri" panose="020F0502020204030204" pitchFamily="34" charset="0"/>
              </a:endParaRPr>
            </a:p>
          </p:txBody>
        </p:sp>
        <p:sp>
          <p:nvSpPr>
            <p:cNvPr id="6" name="Forma livre 5"/>
            <p:cNvSpPr/>
            <p:nvPr/>
          </p:nvSpPr>
          <p:spPr>
            <a:xfrm>
              <a:off x="4231528" y="1127769"/>
              <a:ext cx="3470939" cy="5315427"/>
            </a:xfrm>
            <a:prstGeom prst="roundRect">
              <a:avLst>
                <a:gd name="adj" fmla="val 2923"/>
              </a:avLst>
            </a:prstGeom>
            <a:ln>
              <a:solidFill>
                <a:schemeClr val="bg1">
                  <a:lumMod val="65000"/>
                  <a:lumOff val="35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2000" tIns="72000" rIns="72000" bIns="72000" numCol="1" spcCol="1270" anchor="t" anchorCtr="0">
              <a:spAutoFit/>
            </a:bodyPr>
            <a:lstStyle/>
            <a:p>
              <a:pPr lvl="0" defTabSz="400050">
                <a:lnSpc>
                  <a:spcPts val="21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sz="2100" dirty="0">
                  <a:latin typeface="Calibri" panose="020F0502020204030204" pitchFamily="34" charset="0"/>
                </a:rPr>
                <a:t>O recurso ao crédito era visto como uma forma de garantir o crescimento económico através do investimento em infraestruturas que, a longo prazo, reverteria em receitas para o reino e, assim, permitia amortizar a dívida contraída.</a:t>
              </a:r>
            </a:p>
            <a:p>
              <a:pPr lvl="0" defTabSz="400050">
                <a:lnSpc>
                  <a:spcPts val="21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PT" sz="2100" dirty="0">
                <a:latin typeface="Calibri" panose="020F0502020204030204" pitchFamily="34" charset="0"/>
              </a:endParaRPr>
            </a:p>
            <a:p>
              <a:pPr lvl="0" defTabSz="400050">
                <a:lnSpc>
                  <a:spcPts val="21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sz="2100" dirty="0">
                  <a:latin typeface="Calibri" panose="020F0502020204030204" pitchFamily="34" charset="0"/>
                </a:rPr>
                <a:t>As despesas não assumiram a rentabilidade desejada, o que obrigou a recorrer continuamente ao crédito.</a:t>
              </a:r>
            </a:p>
            <a:p>
              <a:pPr lvl="0" defTabSz="400050">
                <a:lnSpc>
                  <a:spcPts val="21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PT" sz="2100" dirty="0">
                <a:latin typeface="Calibri" panose="020F0502020204030204" pitchFamily="34" charset="0"/>
              </a:endParaRPr>
            </a:p>
            <a:p>
              <a:pPr lvl="0" defTabSz="400050">
                <a:lnSpc>
                  <a:spcPts val="21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sz="2100" dirty="0">
                  <a:latin typeface="Calibri" panose="020F0502020204030204" pitchFamily="34" charset="0"/>
                </a:rPr>
                <a:t>A bancarrota era inevitável.</a:t>
              </a:r>
            </a:p>
          </p:txBody>
        </p:sp>
      </p:grpSp>
      <p:pic>
        <p:nvPicPr>
          <p:cNvPr id="7" name="Image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426" y="1468394"/>
            <a:ext cx="4619374" cy="3801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150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1446338"/>
      </p:ext>
    </p:extLst>
  </p:cSld>
  <p:clrMapOvr>
    <a:masterClrMapping/>
  </p:clrMapOvr>
  <p:transition spd="slow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eta para baixo 15"/>
          <p:cNvSpPr/>
          <p:nvPr/>
        </p:nvSpPr>
        <p:spPr>
          <a:xfrm>
            <a:off x="2602058" y="1556792"/>
            <a:ext cx="915547" cy="7832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latin typeface="Calibri" panose="020F0502020204030204" pitchFamily="34" charset="0"/>
            </a:endParaRPr>
          </a:p>
        </p:txBody>
      </p:sp>
      <p:sp>
        <p:nvSpPr>
          <p:cNvPr id="17" name="Rectângulo 16"/>
          <p:cNvSpPr/>
          <p:nvPr/>
        </p:nvSpPr>
        <p:spPr>
          <a:xfrm>
            <a:off x="1842992" y="859104"/>
            <a:ext cx="2433679" cy="523220"/>
          </a:xfrm>
          <a:prstGeom prst="rect">
            <a:avLst/>
          </a:prstGeom>
          <a:ln w="76200">
            <a:solidFill>
              <a:schemeClr val="bg1">
                <a:lumMod val="65000"/>
                <a:lumOff val="3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pt-PT" sz="28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anose="020F0502020204030204" pitchFamily="34" charset="0"/>
              </a:rPr>
              <a:t>REGENERAÇÃO</a:t>
            </a:r>
          </a:p>
        </p:txBody>
      </p:sp>
      <p:sp>
        <p:nvSpPr>
          <p:cNvPr id="21" name="Forma livre 20"/>
          <p:cNvSpPr/>
          <p:nvPr/>
        </p:nvSpPr>
        <p:spPr>
          <a:xfrm>
            <a:off x="2219892" y="2492896"/>
            <a:ext cx="1704036" cy="1046400"/>
          </a:xfrm>
          <a:custGeom>
            <a:avLst/>
            <a:gdLst>
              <a:gd name="connsiteX0" fmla="*/ 0 w 1559123"/>
              <a:gd name="connsiteY0" fmla="*/ 77956 h 779561"/>
              <a:gd name="connsiteX1" fmla="*/ 77956 w 1559123"/>
              <a:gd name="connsiteY1" fmla="*/ 0 h 779561"/>
              <a:gd name="connsiteX2" fmla="*/ 1481167 w 1559123"/>
              <a:gd name="connsiteY2" fmla="*/ 0 h 779561"/>
              <a:gd name="connsiteX3" fmla="*/ 1559123 w 1559123"/>
              <a:gd name="connsiteY3" fmla="*/ 77956 h 779561"/>
              <a:gd name="connsiteX4" fmla="*/ 1559123 w 1559123"/>
              <a:gd name="connsiteY4" fmla="*/ 701605 h 779561"/>
              <a:gd name="connsiteX5" fmla="*/ 1481167 w 1559123"/>
              <a:gd name="connsiteY5" fmla="*/ 779561 h 779561"/>
              <a:gd name="connsiteX6" fmla="*/ 77956 w 1559123"/>
              <a:gd name="connsiteY6" fmla="*/ 779561 h 779561"/>
              <a:gd name="connsiteX7" fmla="*/ 0 w 1559123"/>
              <a:gd name="connsiteY7" fmla="*/ 701605 h 779561"/>
              <a:gd name="connsiteX8" fmla="*/ 0 w 1559123"/>
              <a:gd name="connsiteY8" fmla="*/ 77956 h 779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9123" h="779561">
                <a:moveTo>
                  <a:pt x="0" y="77956"/>
                </a:moveTo>
                <a:cubicBezTo>
                  <a:pt x="0" y="34902"/>
                  <a:pt x="34902" y="0"/>
                  <a:pt x="77956" y="0"/>
                </a:cubicBezTo>
                <a:lnTo>
                  <a:pt x="1481167" y="0"/>
                </a:lnTo>
                <a:cubicBezTo>
                  <a:pt x="1524221" y="0"/>
                  <a:pt x="1559123" y="34902"/>
                  <a:pt x="1559123" y="77956"/>
                </a:cubicBezTo>
                <a:lnTo>
                  <a:pt x="1559123" y="701605"/>
                </a:lnTo>
                <a:cubicBezTo>
                  <a:pt x="1559123" y="744659"/>
                  <a:pt x="1524221" y="779561"/>
                  <a:pt x="1481167" y="779561"/>
                </a:cubicBezTo>
                <a:lnTo>
                  <a:pt x="77956" y="779561"/>
                </a:lnTo>
                <a:cubicBezTo>
                  <a:pt x="34902" y="779561"/>
                  <a:pt x="0" y="744659"/>
                  <a:pt x="0" y="701605"/>
                </a:cubicBezTo>
                <a:lnTo>
                  <a:pt x="0" y="77956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3">
            <a:schemeClr val="dk2">
              <a:hueOff val="0"/>
              <a:satOff val="0"/>
              <a:lumOff val="0"/>
              <a:alphaOff val="0"/>
            </a:schemeClr>
          </a:fillRef>
          <a:effectRef idx="2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6173" tIns="76173" rIns="76173" bIns="76173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2000" kern="1200" dirty="0">
                <a:latin typeface="Calibri" panose="020F0502020204030204" pitchFamily="34" charset="0"/>
              </a:rPr>
              <a:t>Pacificação social</a:t>
            </a:r>
          </a:p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2000" dirty="0">
                <a:latin typeface="Calibri" panose="020F0502020204030204" pitchFamily="34" charset="0"/>
              </a:rPr>
              <a:t>Paz interna</a:t>
            </a:r>
            <a:endParaRPr lang="pt-PT" sz="2000" kern="1200" dirty="0">
              <a:latin typeface="Calibri" panose="020F0502020204030204" pitchFamily="34" charset="0"/>
            </a:endParaRPr>
          </a:p>
        </p:txBody>
      </p:sp>
      <p:sp>
        <p:nvSpPr>
          <p:cNvPr id="22" name="Forma livre 21"/>
          <p:cNvSpPr/>
          <p:nvPr/>
        </p:nvSpPr>
        <p:spPr>
          <a:xfrm rot="1729016">
            <a:off x="3994082" y="3242179"/>
            <a:ext cx="870817" cy="514814"/>
          </a:xfrm>
          <a:custGeom>
            <a:avLst/>
            <a:gdLst>
              <a:gd name="connsiteX0" fmla="*/ 0 w 813416"/>
              <a:gd name="connsiteY0" fmla="*/ 136423 h 272846"/>
              <a:gd name="connsiteX1" fmla="*/ 136423 w 813416"/>
              <a:gd name="connsiteY1" fmla="*/ 0 h 272846"/>
              <a:gd name="connsiteX2" fmla="*/ 136423 w 813416"/>
              <a:gd name="connsiteY2" fmla="*/ 54569 h 272846"/>
              <a:gd name="connsiteX3" fmla="*/ 676993 w 813416"/>
              <a:gd name="connsiteY3" fmla="*/ 54569 h 272846"/>
              <a:gd name="connsiteX4" fmla="*/ 676993 w 813416"/>
              <a:gd name="connsiteY4" fmla="*/ 0 h 272846"/>
              <a:gd name="connsiteX5" fmla="*/ 813416 w 813416"/>
              <a:gd name="connsiteY5" fmla="*/ 136423 h 272846"/>
              <a:gd name="connsiteX6" fmla="*/ 676993 w 813416"/>
              <a:gd name="connsiteY6" fmla="*/ 272846 h 272846"/>
              <a:gd name="connsiteX7" fmla="*/ 676993 w 813416"/>
              <a:gd name="connsiteY7" fmla="*/ 218277 h 272846"/>
              <a:gd name="connsiteX8" fmla="*/ 136423 w 813416"/>
              <a:gd name="connsiteY8" fmla="*/ 218277 h 272846"/>
              <a:gd name="connsiteX9" fmla="*/ 136423 w 813416"/>
              <a:gd name="connsiteY9" fmla="*/ 272846 h 272846"/>
              <a:gd name="connsiteX10" fmla="*/ 0 w 813416"/>
              <a:gd name="connsiteY10" fmla="*/ 136423 h 272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13416" h="272846">
                <a:moveTo>
                  <a:pt x="0" y="136423"/>
                </a:moveTo>
                <a:lnTo>
                  <a:pt x="136423" y="0"/>
                </a:lnTo>
                <a:lnTo>
                  <a:pt x="136423" y="54569"/>
                </a:lnTo>
                <a:lnTo>
                  <a:pt x="676993" y="54569"/>
                </a:lnTo>
                <a:lnTo>
                  <a:pt x="676993" y="0"/>
                </a:lnTo>
                <a:lnTo>
                  <a:pt x="813416" y="136423"/>
                </a:lnTo>
                <a:lnTo>
                  <a:pt x="676993" y="272846"/>
                </a:lnTo>
                <a:lnTo>
                  <a:pt x="676993" y="218277"/>
                </a:lnTo>
                <a:lnTo>
                  <a:pt x="136423" y="218277"/>
                </a:lnTo>
                <a:lnTo>
                  <a:pt x="136423" y="272846"/>
                </a:lnTo>
                <a:lnTo>
                  <a:pt x="0" y="136423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dk2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dk2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dk2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1854" tIns="54568" rIns="81854" bIns="54569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pt-PT" sz="1100" kern="1200" dirty="0">
              <a:latin typeface="Calibri" panose="020F0502020204030204" pitchFamily="34" charset="0"/>
            </a:endParaRPr>
          </a:p>
        </p:txBody>
      </p:sp>
      <p:sp>
        <p:nvSpPr>
          <p:cNvPr id="23" name="Forma livre 22"/>
          <p:cNvSpPr/>
          <p:nvPr/>
        </p:nvSpPr>
        <p:spPr>
          <a:xfrm>
            <a:off x="4211960" y="3949794"/>
            <a:ext cx="1704036" cy="1015936"/>
          </a:xfrm>
          <a:custGeom>
            <a:avLst/>
            <a:gdLst>
              <a:gd name="connsiteX0" fmla="*/ 0 w 1559123"/>
              <a:gd name="connsiteY0" fmla="*/ 77956 h 779561"/>
              <a:gd name="connsiteX1" fmla="*/ 77956 w 1559123"/>
              <a:gd name="connsiteY1" fmla="*/ 0 h 779561"/>
              <a:gd name="connsiteX2" fmla="*/ 1481167 w 1559123"/>
              <a:gd name="connsiteY2" fmla="*/ 0 h 779561"/>
              <a:gd name="connsiteX3" fmla="*/ 1559123 w 1559123"/>
              <a:gd name="connsiteY3" fmla="*/ 77956 h 779561"/>
              <a:gd name="connsiteX4" fmla="*/ 1559123 w 1559123"/>
              <a:gd name="connsiteY4" fmla="*/ 701605 h 779561"/>
              <a:gd name="connsiteX5" fmla="*/ 1481167 w 1559123"/>
              <a:gd name="connsiteY5" fmla="*/ 779561 h 779561"/>
              <a:gd name="connsiteX6" fmla="*/ 77956 w 1559123"/>
              <a:gd name="connsiteY6" fmla="*/ 779561 h 779561"/>
              <a:gd name="connsiteX7" fmla="*/ 0 w 1559123"/>
              <a:gd name="connsiteY7" fmla="*/ 701605 h 779561"/>
              <a:gd name="connsiteX8" fmla="*/ 0 w 1559123"/>
              <a:gd name="connsiteY8" fmla="*/ 77956 h 779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9123" h="779561">
                <a:moveTo>
                  <a:pt x="0" y="77956"/>
                </a:moveTo>
                <a:cubicBezTo>
                  <a:pt x="0" y="34902"/>
                  <a:pt x="34902" y="0"/>
                  <a:pt x="77956" y="0"/>
                </a:cubicBezTo>
                <a:lnTo>
                  <a:pt x="1481167" y="0"/>
                </a:lnTo>
                <a:cubicBezTo>
                  <a:pt x="1524221" y="0"/>
                  <a:pt x="1559123" y="34902"/>
                  <a:pt x="1559123" y="77956"/>
                </a:cubicBezTo>
                <a:lnTo>
                  <a:pt x="1559123" y="701605"/>
                </a:lnTo>
                <a:cubicBezTo>
                  <a:pt x="1559123" y="744659"/>
                  <a:pt x="1524221" y="779561"/>
                  <a:pt x="1481167" y="779561"/>
                </a:cubicBezTo>
                <a:lnTo>
                  <a:pt x="77956" y="779561"/>
                </a:lnTo>
                <a:cubicBezTo>
                  <a:pt x="34902" y="779561"/>
                  <a:pt x="0" y="744659"/>
                  <a:pt x="0" y="701605"/>
                </a:cubicBezTo>
                <a:lnTo>
                  <a:pt x="0" y="77956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3">
            <a:schemeClr val="dk2">
              <a:hueOff val="0"/>
              <a:satOff val="0"/>
              <a:lumOff val="0"/>
              <a:alphaOff val="0"/>
            </a:schemeClr>
          </a:fillRef>
          <a:effectRef idx="2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6173" tIns="76173" rIns="76173" bIns="76173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2000" kern="1200" dirty="0">
                <a:latin typeface="Calibri" panose="020F0502020204030204" pitchFamily="34" charset="0"/>
              </a:rPr>
              <a:t>Estabilidade política</a:t>
            </a:r>
          </a:p>
        </p:txBody>
      </p:sp>
      <p:sp>
        <p:nvSpPr>
          <p:cNvPr id="24" name="Forma livre 23"/>
          <p:cNvSpPr/>
          <p:nvPr/>
        </p:nvSpPr>
        <p:spPr>
          <a:xfrm rot="18900000">
            <a:off x="4197754" y="5151162"/>
            <a:ext cx="782550" cy="623024"/>
          </a:xfrm>
          <a:custGeom>
            <a:avLst/>
            <a:gdLst>
              <a:gd name="connsiteX0" fmla="*/ 0 w 813416"/>
              <a:gd name="connsiteY0" fmla="*/ 136423 h 272846"/>
              <a:gd name="connsiteX1" fmla="*/ 136423 w 813416"/>
              <a:gd name="connsiteY1" fmla="*/ 0 h 272846"/>
              <a:gd name="connsiteX2" fmla="*/ 136423 w 813416"/>
              <a:gd name="connsiteY2" fmla="*/ 54569 h 272846"/>
              <a:gd name="connsiteX3" fmla="*/ 676993 w 813416"/>
              <a:gd name="connsiteY3" fmla="*/ 54569 h 272846"/>
              <a:gd name="connsiteX4" fmla="*/ 676993 w 813416"/>
              <a:gd name="connsiteY4" fmla="*/ 0 h 272846"/>
              <a:gd name="connsiteX5" fmla="*/ 813416 w 813416"/>
              <a:gd name="connsiteY5" fmla="*/ 136423 h 272846"/>
              <a:gd name="connsiteX6" fmla="*/ 676993 w 813416"/>
              <a:gd name="connsiteY6" fmla="*/ 272846 h 272846"/>
              <a:gd name="connsiteX7" fmla="*/ 676993 w 813416"/>
              <a:gd name="connsiteY7" fmla="*/ 218277 h 272846"/>
              <a:gd name="connsiteX8" fmla="*/ 136423 w 813416"/>
              <a:gd name="connsiteY8" fmla="*/ 218277 h 272846"/>
              <a:gd name="connsiteX9" fmla="*/ 136423 w 813416"/>
              <a:gd name="connsiteY9" fmla="*/ 272846 h 272846"/>
              <a:gd name="connsiteX10" fmla="*/ 0 w 813416"/>
              <a:gd name="connsiteY10" fmla="*/ 136423 h 272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13416" h="272846">
                <a:moveTo>
                  <a:pt x="813416" y="136423"/>
                </a:moveTo>
                <a:lnTo>
                  <a:pt x="676993" y="272845"/>
                </a:lnTo>
                <a:lnTo>
                  <a:pt x="676993" y="218276"/>
                </a:lnTo>
                <a:lnTo>
                  <a:pt x="136423" y="218276"/>
                </a:lnTo>
                <a:lnTo>
                  <a:pt x="136423" y="272845"/>
                </a:lnTo>
                <a:lnTo>
                  <a:pt x="0" y="136423"/>
                </a:lnTo>
                <a:lnTo>
                  <a:pt x="136423" y="1"/>
                </a:lnTo>
                <a:lnTo>
                  <a:pt x="136423" y="54570"/>
                </a:lnTo>
                <a:lnTo>
                  <a:pt x="676993" y="54570"/>
                </a:lnTo>
                <a:lnTo>
                  <a:pt x="676993" y="1"/>
                </a:lnTo>
                <a:lnTo>
                  <a:pt x="813416" y="136423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dk2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dk2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dk2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1853" tIns="54569" rIns="81854" bIns="54569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pt-PT" sz="1100" kern="1200" dirty="0">
              <a:latin typeface="Calibri" panose="020F0502020204030204" pitchFamily="34" charset="0"/>
            </a:endParaRPr>
          </a:p>
        </p:txBody>
      </p:sp>
      <p:sp>
        <p:nvSpPr>
          <p:cNvPr id="25" name="Forma livre 24"/>
          <p:cNvSpPr/>
          <p:nvPr/>
        </p:nvSpPr>
        <p:spPr>
          <a:xfrm>
            <a:off x="2435917" y="5376228"/>
            <a:ext cx="1704036" cy="997103"/>
          </a:xfrm>
          <a:custGeom>
            <a:avLst/>
            <a:gdLst>
              <a:gd name="connsiteX0" fmla="*/ 0 w 1559123"/>
              <a:gd name="connsiteY0" fmla="*/ 77956 h 779561"/>
              <a:gd name="connsiteX1" fmla="*/ 77956 w 1559123"/>
              <a:gd name="connsiteY1" fmla="*/ 0 h 779561"/>
              <a:gd name="connsiteX2" fmla="*/ 1481167 w 1559123"/>
              <a:gd name="connsiteY2" fmla="*/ 0 h 779561"/>
              <a:gd name="connsiteX3" fmla="*/ 1559123 w 1559123"/>
              <a:gd name="connsiteY3" fmla="*/ 77956 h 779561"/>
              <a:gd name="connsiteX4" fmla="*/ 1559123 w 1559123"/>
              <a:gd name="connsiteY4" fmla="*/ 701605 h 779561"/>
              <a:gd name="connsiteX5" fmla="*/ 1481167 w 1559123"/>
              <a:gd name="connsiteY5" fmla="*/ 779561 h 779561"/>
              <a:gd name="connsiteX6" fmla="*/ 77956 w 1559123"/>
              <a:gd name="connsiteY6" fmla="*/ 779561 h 779561"/>
              <a:gd name="connsiteX7" fmla="*/ 0 w 1559123"/>
              <a:gd name="connsiteY7" fmla="*/ 701605 h 779561"/>
              <a:gd name="connsiteX8" fmla="*/ 0 w 1559123"/>
              <a:gd name="connsiteY8" fmla="*/ 77956 h 779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9123" h="779561">
                <a:moveTo>
                  <a:pt x="0" y="77956"/>
                </a:moveTo>
                <a:cubicBezTo>
                  <a:pt x="0" y="34902"/>
                  <a:pt x="34902" y="0"/>
                  <a:pt x="77956" y="0"/>
                </a:cubicBezTo>
                <a:lnTo>
                  <a:pt x="1481167" y="0"/>
                </a:lnTo>
                <a:cubicBezTo>
                  <a:pt x="1524221" y="0"/>
                  <a:pt x="1559123" y="34902"/>
                  <a:pt x="1559123" y="77956"/>
                </a:cubicBezTo>
                <a:lnTo>
                  <a:pt x="1559123" y="701605"/>
                </a:lnTo>
                <a:cubicBezTo>
                  <a:pt x="1559123" y="744659"/>
                  <a:pt x="1524221" y="779561"/>
                  <a:pt x="1481167" y="779561"/>
                </a:cubicBezTo>
                <a:lnTo>
                  <a:pt x="77956" y="779561"/>
                </a:lnTo>
                <a:cubicBezTo>
                  <a:pt x="34902" y="779561"/>
                  <a:pt x="0" y="744659"/>
                  <a:pt x="0" y="701605"/>
                </a:cubicBezTo>
                <a:lnTo>
                  <a:pt x="0" y="77956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3">
            <a:schemeClr val="dk2">
              <a:hueOff val="0"/>
              <a:satOff val="0"/>
              <a:lumOff val="0"/>
              <a:alphaOff val="0"/>
            </a:schemeClr>
          </a:fillRef>
          <a:effectRef idx="2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6173" tIns="76173" rIns="76173" bIns="76173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2000" kern="1200" dirty="0">
                <a:latin typeface="Calibri" panose="020F0502020204030204" pitchFamily="34" charset="0"/>
              </a:rPr>
              <a:t>Rotativismo</a:t>
            </a:r>
          </a:p>
        </p:txBody>
      </p:sp>
      <p:sp>
        <p:nvSpPr>
          <p:cNvPr id="26" name="Forma livre 25"/>
          <p:cNvSpPr/>
          <p:nvPr/>
        </p:nvSpPr>
        <p:spPr>
          <a:xfrm rot="2700000">
            <a:off x="1451843" y="5222957"/>
            <a:ext cx="923344" cy="566987"/>
          </a:xfrm>
          <a:custGeom>
            <a:avLst/>
            <a:gdLst>
              <a:gd name="connsiteX0" fmla="*/ 0 w 813416"/>
              <a:gd name="connsiteY0" fmla="*/ 136423 h 272846"/>
              <a:gd name="connsiteX1" fmla="*/ 136423 w 813416"/>
              <a:gd name="connsiteY1" fmla="*/ 0 h 272846"/>
              <a:gd name="connsiteX2" fmla="*/ 136423 w 813416"/>
              <a:gd name="connsiteY2" fmla="*/ 54569 h 272846"/>
              <a:gd name="connsiteX3" fmla="*/ 676993 w 813416"/>
              <a:gd name="connsiteY3" fmla="*/ 54569 h 272846"/>
              <a:gd name="connsiteX4" fmla="*/ 676993 w 813416"/>
              <a:gd name="connsiteY4" fmla="*/ 0 h 272846"/>
              <a:gd name="connsiteX5" fmla="*/ 813416 w 813416"/>
              <a:gd name="connsiteY5" fmla="*/ 136423 h 272846"/>
              <a:gd name="connsiteX6" fmla="*/ 676993 w 813416"/>
              <a:gd name="connsiteY6" fmla="*/ 272846 h 272846"/>
              <a:gd name="connsiteX7" fmla="*/ 676993 w 813416"/>
              <a:gd name="connsiteY7" fmla="*/ 218277 h 272846"/>
              <a:gd name="connsiteX8" fmla="*/ 136423 w 813416"/>
              <a:gd name="connsiteY8" fmla="*/ 218277 h 272846"/>
              <a:gd name="connsiteX9" fmla="*/ 136423 w 813416"/>
              <a:gd name="connsiteY9" fmla="*/ 272846 h 272846"/>
              <a:gd name="connsiteX10" fmla="*/ 0 w 813416"/>
              <a:gd name="connsiteY10" fmla="*/ 136423 h 272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13416" h="272846">
                <a:moveTo>
                  <a:pt x="813416" y="136423"/>
                </a:moveTo>
                <a:lnTo>
                  <a:pt x="676993" y="272845"/>
                </a:lnTo>
                <a:lnTo>
                  <a:pt x="676993" y="218276"/>
                </a:lnTo>
                <a:lnTo>
                  <a:pt x="136423" y="218276"/>
                </a:lnTo>
                <a:lnTo>
                  <a:pt x="136423" y="272845"/>
                </a:lnTo>
                <a:lnTo>
                  <a:pt x="0" y="136423"/>
                </a:lnTo>
                <a:lnTo>
                  <a:pt x="136423" y="1"/>
                </a:lnTo>
                <a:lnTo>
                  <a:pt x="136423" y="54570"/>
                </a:lnTo>
                <a:lnTo>
                  <a:pt x="676993" y="54570"/>
                </a:lnTo>
                <a:lnTo>
                  <a:pt x="676993" y="1"/>
                </a:lnTo>
                <a:lnTo>
                  <a:pt x="813416" y="136423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dk2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dk2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dk2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1854" tIns="54569" rIns="81854" bIns="54569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pt-PT" sz="1100" kern="1200" dirty="0">
              <a:latin typeface="Calibri" panose="020F0502020204030204" pitchFamily="34" charset="0"/>
            </a:endParaRPr>
          </a:p>
        </p:txBody>
      </p:sp>
      <p:sp>
        <p:nvSpPr>
          <p:cNvPr id="27" name="Forma livre 26"/>
          <p:cNvSpPr/>
          <p:nvPr/>
        </p:nvSpPr>
        <p:spPr>
          <a:xfrm>
            <a:off x="275676" y="3935984"/>
            <a:ext cx="1704036" cy="1043555"/>
          </a:xfrm>
          <a:custGeom>
            <a:avLst/>
            <a:gdLst>
              <a:gd name="connsiteX0" fmla="*/ 0 w 1559123"/>
              <a:gd name="connsiteY0" fmla="*/ 77956 h 779561"/>
              <a:gd name="connsiteX1" fmla="*/ 77956 w 1559123"/>
              <a:gd name="connsiteY1" fmla="*/ 0 h 779561"/>
              <a:gd name="connsiteX2" fmla="*/ 1481167 w 1559123"/>
              <a:gd name="connsiteY2" fmla="*/ 0 h 779561"/>
              <a:gd name="connsiteX3" fmla="*/ 1559123 w 1559123"/>
              <a:gd name="connsiteY3" fmla="*/ 77956 h 779561"/>
              <a:gd name="connsiteX4" fmla="*/ 1559123 w 1559123"/>
              <a:gd name="connsiteY4" fmla="*/ 701605 h 779561"/>
              <a:gd name="connsiteX5" fmla="*/ 1481167 w 1559123"/>
              <a:gd name="connsiteY5" fmla="*/ 779561 h 779561"/>
              <a:gd name="connsiteX6" fmla="*/ 77956 w 1559123"/>
              <a:gd name="connsiteY6" fmla="*/ 779561 h 779561"/>
              <a:gd name="connsiteX7" fmla="*/ 0 w 1559123"/>
              <a:gd name="connsiteY7" fmla="*/ 701605 h 779561"/>
              <a:gd name="connsiteX8" fmla="*/ 0 w 1559123"/>
              <a:gd name="connsiteY8" fmla="*/ 77956 h 779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9123" h="779561">
                <a:moveTo>
                  <a:pt x="0" y="77956"/>
                </a:moveTo>
                <a:cubicBezTo>
                  <a:pt x="0" y="34902"/>
                  <a:pt x="34902" y="0"/>
                  <a:pt x="77956" y="0"/>
                </a:cubicBezTo>
                <a:lnTo>
                  <a:pt x="1481167" y="0"/>
                </a:lnTo>
                <a:cubicBezTo>
                  <a:pt x="1524221" y="0"/>
                  <a:pt x="1559123" y="34902"/>
                  <a:pt x="1559123" y="77956"/>
                </a:cubicBezTo>
                <a:lnTo>
                  <a:pt x="1559123" y="701605"/>
                </a:lnTo>
                <a:cubicBezTo>
                  <a:pt x="1559123" y="744659"/>
                  <a:pt x="1524221" y="779561"/>
                  <a:pt x="1481167" y="779561"/>
                </a:cubicBezTo>
                <a:lnTo>
                  <a:pt x="77956" y="779561"/>
                </a:lnTo>
                <a:cubicBezTo>
                  <a:pt x="34902" y="779561"/>
                  <a:pt x="0" y="744659"/>
                  <a:pt x="0" y="701605"/>
                </a:cubicBezTo>
                <a:lnTo>
                  <a:pt x="0" y="77956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3">
            <a:schemeClr val="dk2">
              <a:hueOff val="0"/>
              <a:satOff val="0"/>
              <a:lumOff val="0"/>
              <a:alphaOff val="0"/>
            </a:schemeClr>
          </a:fillRef>
          <a:effectRef idx="2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6173" tIns="76173" rIns="76173" bIns="76173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2000" kern="1200" dirty="0">
                <a:latin typeface="Calibri" panose="020F0502020204030204" pitchFamily="34" charset="0"/>
              </a:rPr>
              <a:t>Fomento material</a:t>
            </a:r>
          </a:p>
        </p:txBody>
      </p:sp>
      <p:sp>
        <p:nvSpPr>
          <p:cNvPr id="28" name="Forma livre 27"/>
          <p:cNvSpPr/>
          <p:nvPr/>
        </p:nvSpPr>
        <p:spPr>
          <a:xfrm rot="18900000">
            <a:off x="1244848" y="3251810"/>
            <a:ext cx="960994" cy="495550"/>
          </a:xfrm>
          <a:custGeom>
            <a:avLst/>
            <a:gdLst>
              <a:gd name="connsiteX0" fmla="*/ 0 w 813416"/>
              <a:gd name="connsiteY0" fmla="*/ 136423 h 272846"/>
              <a:gd name="connsiteX1" fmla="*/ 136423 w 813416"/>
              <a:gd name="connsiteY1" fmla="*/ 0 h 272846"/>
              <a:gd name="connsiteX2" fmla="*/ 136423 w 813416"/>
              <a:gd name="connsiteY2" fmla="*/ 54569 h 272846"/>
              <a:gd name="connsiteX3" fmla="*/ 676993 w 813416"/>
              <a:gd name="connsiteY3" fmla="*/ 54569 h 272846"/>
              <a:gd name="connsiteX4" fmla="*/ 676993 w 813416"/>
              <a:gd name="connsiteY4" fmla="*/ 0 h 272846"/>
              <a:gd name="connsiteX5" fmla="*/ 813416 w 813416"/>
              <a:gd name="connsiteY5" fmla="*/ 136423 h 272846"/>
              <a:gd name="connsiteX6" fmla="*/ 676993 w 813416"/>
              <a:gd name="connsiteY6" fmla="*/ 272846 h 272846"/>
              <a:gd name="connsiteX7" fmla="*/ 676993 w 813416"/>
              <a:gd name="connsiteY7" fmla="*/ 218277 h 272846"/>
              <a:gd name="connsiteX8" fmla="*/ 136423 w 813416"/>
              <a:gd name="connsiteY8" fmla="*/ 218277 h 272846"/>
              <a:gd name="connsiteX9" fmla="*/ 136423 w 813416"/>
              <a:gd name="connsiteY9" fmla="*/ 272846 h 272846"/>
              <a:gd name="connsiteX10" fmla="*/ 0 w 813416"/>
              <a:gd name="connsiteY10" fmla="*/ 136423 h 272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13416" h="272846">
                <a:moveTo>
                  <a:pt x="0" y="136423"/>
                </a:moveTo>
                <a:lnTo>
                  <a:pt x="136423" y="0"/>
                </a:lnTo>
                <a:lnTo>
                  <a:pt x="136423" y="54569"/>
                </a:lnTo>
                <a:lnTo>
                  <a:pt x="676993" y="54569"/>
                </a:lnTo>
                <a:lnTo>
                  <a:pt x="676993" y="0"/>
                </a:lnTo>
                <a:lnTo>
                  <a:pt x="813416" y="136423"/>
                </a:lnTo>
                <a:lnTo>
                  <a:pt x="676993" y="272846"/>
                </a:lnTo>
                <a:lnTo>
                  <a:pt x="676993" y="218277"/>
                </a:lnTo>
                <a:lnTo>
                  <a:pt x="136423" y="218277"/>
                </a:lnTo>
                <a:lnTo>
                  <a:pt x="136423" y="272846"/>
                </a:lnTo>
                <a:lnTo>
                  <a:pt x="0" y="136423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dk2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dk2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dk2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1854" tIns="54569" rIns="81854" bIns="54568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pt-PT" sz="1100" kern="1200" dirty="0">
              <a:latin typeface="Calibri" panose="020F0502020204030204" pitchFamily="34" charset="0"/>
            </a:endParaRPr>
          </a:p>
        </p:txBody>
      </p:sp>
      <p:pic>
        <p:nvPicPr>
          <p:cNvPr id="30" name="Picture 4" descr="200px-Duque_de_Saldanha">
            <a:hlinkClick r:id="rId2" tooltip="João Carlos de Saldanha Oliveira e Daun, Duque de Saldanha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722688"/>
            <a:ext cx="2880320" cy="337077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1" name="Rectângulo 30"/>
          <p:cNvSpPr/>
          <p:nvPr/>
        </p:nvSpPr>
        <p:spPr>
          <a:xfrm>
            <a:off x="6152743" y="4222829"/>
            <a:ext cx="2455139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pt-PT" sz="1200" b="1" dirty="0">
                <a:solidFill>
                  <a:srgbClr val="676A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João Carlos Saldanha de Oliveira e Daun.</a:t>
            </a:r>
          </a:p>
          <a:p>
            <a:pPr lvl="0">
              <a:spcBef>
                <a:spcPct val="0"/>
              </a:spcBef>
              <a:defRPr/>
            </a:pPr>
            <a:r>
              <a:rPr lang="pt-PT" sz="1200" b="1" dirty="0">
                <a:solidFill>
                  <a:srgbClr val="676A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Marechal-duque de Saldanha.</a:t>
            </a:r>
          </a:p>
        </p:txBody>
      </p:sp>
    </p:spTree>
    <p:extLst>
      <p:ext uri="{BB962C8B-B14F-4D97-AF65-F5344CB8AC3E}">
        <p14:creationId xmlns:p14="http://schemas.microsoft.com/office/powerpoint/2010/main" val="469132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459206" y="1124744"/>
            <a:ext cx="8340274" cy="5470844"/>
            <a:chOff x="784470" y="1189814"/>
            <a:chExt cx="7520536" cy="4591313"/>
          </a:xfrm>
        </p:grpSpPr>
        <p:grpSp>
          <p:nvGrpSpPr>
            <p:cNvPr id="5" name="Grupo 4"/>
            <p:cNvGrpSpPr/>
            <p:nvPr/>
          </p:nvGrpSpPr>
          <p:grpSpPr>
            <a:xfrm>
              <a:off x="784470" y="1189814"/>
              <a:ext cx="2035597" cy="2425475"/>
              <a:chOff x="683567" y="1189814"/>
              <a:chExt cx="2035597" cy="2425475"/>
            </a:xfrm>
          </p:grpSpPr>
          <p:pic>
            <p:nvPicPr>
              <p:cNvPr id="21" name="Picture 2" descr="Ficheiro:Rainhamariaii.jpg">
                <a:hlinkClick r:id="rId2"/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/>
              <a:srcRect t="16271" b="4526"/>
              <a:stretch/>
            </p:blipFill>
            <p:spPr bwMode="auto">
              <a:xfrm>
                <a:off x="683567" y="1189814"/>
                <a:ext cx="2035597" cy="2059164"/>
              </a:xfrm>
              <a:prstGeom prst="rect">
                <a:avLst/>
              </a:prstGeom>
              <a:ln w="88900" cap="sq" cmpd="thickThin">
                <a:noFill/>
                <a:prstDash val="solid"/>
                <a:miter lim="800000"/>
              </a:ln>
              <a:effectLst>
                <a:innerShdw blurRad="76200">
                  <a:srgbClr val="000000"/>
                </a:innerShdw>
              </a:effectLst>
            </p:spPr>
          </p:pic>
          <p:sp>
            <p:nvSpPr>
              <p:cNvPr id="22" name="CaixaDeTexto 21"/>
              <p:cNvSpPr txBox="1"/>
              <p:nvPr/>
            </p:nvSpPr>
            <p:spPr>
              <a:xfrm>
                <a:off x="683568" y="3356992"/>
                <a:ext cx="1440160" cy="2582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pt-PT" sz="1400" b="1" i="1" dirty="0">
                  <a:latin typeface="Calibri" panose="020F0502020204030204" pitchFamily="34" charset="0"/>
                </a:endParaRPr>
              </a:p>
            </p:txBody>
          </p:sp>
        </p:grpSp>
        <p:pic>
          <p:nvPicPr>
            <p:cNvPr id="19" name="Picture 5" descr="http://www.tcontas.pt/imagens/expo_vr/dpedrov.jpg"/>
            <p:cNvPicPr>
              <a:picLocks noChangeAspect="1" noChangeArrowheads="1"/>
            </p:cNvPicPr>
            <p:nvPr/>
          </p:nvPicPr>
          <p:blipFill rotWithShape="1">
            <a:blip r:embed="rId4" cstate="print"/>
            <a:srcRect t="13255" b="11472"/>
            <a:stretch/>
          </p:blipFill>
          <p:spPr bwMode="auto">
            <a:xfrm>
              <a:off x="4577959" y="1189814"/>
              <a:ext cx="2018179" cy="2059164"/>
            </a:xfrm>
            <a:prstGeom prst="rect">
              <a:avLst/>
            </a:prstGeom>
            <a:ln w="88900" cap="sq" cmpd="thickThin">
              <a:noFill/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15" name="Picture 7" descr="http://www.geneall.net/img/pessoas/pes_5896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572484" y="3727937"/>
              <a:ext cx="1732522" cy="2009726"/>
            </a:xfrm>
            <a:prstGeom prst="rect">
              <a:avLst/>
            </a:prstGeom>
            <a:ln w="88900" cap="sq" cmpd="thickThin">
              <a:noFill/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11" name="Picture 4" descr="Ficheiro:31- Rei D. Fernando II - O Artista.jpg">
              <a:hlinkClick r:id="rId6"/>
            </p:cNvPr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796413" y="3727937"/>
              <a:ext cx="1805199" cy="2053190"/>
            </a:xfrm>
            <a:prstGeom prst="rect">
              <a:avLst/>
            </a:prstGeom>
            <a:ln w="88900" cap="sq" cmpd="thickThin">
              <a:noFill/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  <p:sp>
        <p:nvSpPr>
          <p:cNvPr id="23" name="CaixaDeTexto 22"/>
          <p:cNvSpPr txBox="1"/>
          <p:nvPr/>
        </p:nvSpPr>
        <p:spPr>
          <a:xfrm>
            <a:off x="35496" y="519063"/>
            <a:ext cx="6300896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sz="2400" b="1" dirty="0">
                <a:solidFill>
                  <a:schemeClr val="bg2"/>
                </a:solidFill>
                <a:latin typeface="Calibri" panose="020F0502020204030204" pitchFamily="34" charset="0"/>
              </a:rPr>
              <a:t>OS REINADOS DO PERÍODO DA REGENERAÇÃO</a:t>
            </a:r>
          </a:p>
        </p:txBody>
      </p:sp>
      <p:sp>
        <p:nvSpPr>
          <p:cNvPr id="26" name="Forma livre 25"/>
          <p:cNvSpPr/>
          <p:nvPr/>
        </p:nvSpPr>
        <p:spPr>
          <a:xfrm>
            <a:off x="179513" y="3244685"/>
            <a:ext cx="1889926" cy="740954"/>
          </a:xfrm>
          <a:custGeom>
            <a:avLst/>
            <a:gdLst>
              <a:gd name="connsiteX0" fmla="*/ 0 w 1592716"/>
              <a:gd name="connsiteY0" fmla="*/ 60727 h 607274"/>
              <a:gd name="connsiteX1" fmla="*/ 60727 w 1592716"/>
              <a:gd name="connsiteY1" fmla="*/ 0 h 607274"/>
              <a:gd name="connsiteX2" fmla="*/ 1531989 w 1592716"/>
              <a:gd name="connsiteY2" fmla="*/ 0 h 607274"/>
              <a:gd name="connsiteX3" fmla="*/ 1592716 w 1592716"/>
              <a:gd name="connsiteY3" fmla="*/ 60727 h 607274"/>
              <a:gd name="connsiteX4" fmla="*/ 1592716 w 1592716"/>
              <a:gd name="connsiteY4" fmla="*/ 546547 h 607274"/>
              <a:gd name="connsiteX5" fmla="*/ 1531989 w 1592716"/>
              <a:gd name="connsiteY5" fmla="*/ 607274 h 607274"/>
              <a:gd name="connsiteX6" fmla="*/ 60727 w 1592716"/>
              <a:gd name="connsiteY6" fmla="*/ 607274 h 607274"/>
              <a:gd name="connsiteX7" fmla="*/ 0 w 1592716"/>
              <a:gd name="connsiteY7" fmla="*/ 546547 h 607274"/>
              <a:gd name="connsiteX8" fmla="*/ 0 w 1592716"/>
              <a:gd name="connsiteY8" fmla="*/ 60727 h 607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92716" h="607274">
                <a:moveTo>
                  <a:pt x="0" y="60727"/>
                </a:moveTo>
                <a:cubicBezTo>
                  <a:pt x="0" y="27188"/>
                  <a:pt x="27188" y="0"/>
                  <a:pt x="60727" y="0"/>
                </a:cubicBezTo>
                <a:lnTo>
                  <a:pt x="1531989" y="0"/>
                </a:lnTo>
                <a:cubicBezTo>
                  <a:pt x="1565528" y="0"/>
                  <a:pt x="1592716" y="27188"/>
                  <a:pt x="1592716" y="60727"/>
                </a:cubicBezTo>
                <a:lnTo>
                  <a:pt x="1592716" y="546547"/>
                </a:lnTo>
                <a:cubicBezTo>
                  <a:pt x="1592716" y="580086"/>
                  <a:pt x="1565528" y="607274"/>
                  <a:pt x="1531989" y="607274"/>
                </a:cubicBezTo>
                <a:lnTo>
                  <a:pt x="60727" y="607274"/>
                </a:lnTo>
                <a:cubicBezTo>
                  <a:pt x="27188" y="607274"/>
                  <a:pt x="0" y="580086"/>
                  <a:pt x="0" y="546547"/>
                </a:cubicBezTo>
                <a:lnTo>
                  <a:pt x="0" y="60727"/>
                </a:lnTo>
                <a:close/>
              </a:path>
            </a:pathLst>
          </a:cu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0" vert="horz" wrap="square" lIns="72000" tIns="72000" rIns="72000" bIns="72000" numCol="1" spcCol="1270" anchor="t" anchorCtr="1">
            <a:no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b="1" kern="1200" dirty="0">
                <a:latin typeface="Calibri" panose="020F0502020204030204" pitchFamily="34" charset="0"/>
              </a:rPr>
              <a:t>Final do reinado de D. Maria II </a:t>
            </a:r>
            <a:endParaRPr lang="pt-PT" kern="1200" dirty="0">
              <a:latin typeface="Calibri" panose="020F0502020204030204" pitchFamily="34" charset="0"/>
            </a:endParaRPr>
          </a:p>
        </p:txBody>
      </p:sp>
      <p:sp>
        <p:nvSpPr>
          <p:cNvPr id="27" name="Forma livre 26"/>
          <p:cNvSpPr/>
          <p:nvPr/>
        </p:nvSpPr>
        <p:spPr>
          <a:xfrm>
            <a:off x="179512" y="4008674"/>
            <a:ext cx="1876831" cy="367005"/>
          </a:xfrm>
          <a:custGeom>
            <a:avLst/>
            <a:gdLst>
              <a:gd name="connsiteX0" fmla="*/ 0 w 1365556"/>
              <a:gd name="connsiteY0" fmla="*/ 57600 h 576000"/>
              <a:gd name="connsiteX1" fmla="*/ 57600 w 1365556"/>
              <a:gd name="connsiteY1" fmla="*/ 0 h 576000"/>
              <a:gd name="connsiteX2" fmla="*/ 1307956 w 1365556"/>
              <a:gd name="connsiteY2" fmla="*/ 0 h 576000"/>
              <a:gd name="connsiteX3" fmla="*/ 1365556 w 1365556"/>
              <a:gd name="connsiteY3" fmla="*/ 57600 h 576000"/>
              <a:gd name="connsiteX4" fmla="*/ 1365556 w 1365556"/>
              <a:gd name="connsiteY4" fmla="*/ 518400 h 576000"/>
              <a:gd name="connsiteX5" fmla="*/ 1307956 w 1365556"/>
              <a:gd name="connsiteY5" fmla="*/ 576000 h 576000"/>
              <a:gd name="connsiteX6" fmla="*/ 57600 w 1365556"/>
              <a:gd name="connsiteY6" fmla="*/ 576000 h 576000"/>
              <a:gd name="connsiteX7" fmla="*/ 0 w 1365556"/>
              <a:gd name="connsiteY7" fmla="*/ 518400 h 576000"/>
              <a:gd name="connsiteX8" fmla="*/ 0 w 1365556"/>
              <a:gd name="connsiteY8" fmla="*/ 57600 h 5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5556" h="576000">
                <a:moveTo>
                  <a:pt x="0" y="57600"/>
                </a:moveTo>
                <a:cubicBezTo>
                  <a:pt x="0" y="25788"/>
                  <a:pt x="25788" y="0"/>
                  <a:pt x="57600" y="0"/>
                </a:cubicBezTo>
                <a:lnTo>
                  <a:pt x="1307956" y="0"/>
                </a:lnTo>
                <a:cubicBezTo>
                  <a:pt x="1339768" y="0"/>
                  <a:pt x="1365556" y="25788"/>
                  <a:pt x="1365556" y="57600"/>
                </a:cubicBezTo>
                <a:lnTo>
                  <a:pt x="1365556" y="518400"/>
                </a:lnTo>
                <a:cubicBezTo>
                  <a:pt x="1365556" y="550212"/>
                  <a:pt x="1339768" y="576000"/>
                  <a:pt x="1307956" y="576000"/>
                </a:cubicBezTo>
                <a:lnTo>
                  <a:pt x="57600" y="576000"/>
                </a:lnTo>
                <a:cubicBezTo>
                  <a:pt x="25788" y="576000"/>
                  <a:pt x="0" y="550212"/>
                  <a:pt x="0" y="518400"/>
                </a:cubicBezTo>
                <a:lnTo>
                  <a:pt x="0" y="57600"/>
                </a:lnTo>
                <a:close/>
              </a:path>
            </a:pathLst>
          </a:cu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0" vert="horz" wrap="square" lIns="72000" tIns="72000" rIns="72000" bIns="72000" numCol="1" spcCol="1270" anchor="t" anchorCtr="0">
            <a:spAutoFit/>
          </a:bodyPr>
          <a:lstStyle/>
          <a:p>
            <a:pPr marL="0" lvl="1" algn="ctr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pt-PT" sz="1600" b="1" i="1" kern="1200" dirty="0">
                <a:latin typeface="Calibri" panose="020F0502020204030204" pitchFamily="34" charset="0"/>
              </a:rPr>
              <a:t>1851 – 1853</a:t>
            </a:r>
            <a:endParaRPr lang="pt-PT" sz="1600" kern="1200" dirty="0">
              <a:latin typeface="Calibri" panose="020F0502020204030204" pitchFamily="34" charset="0"/>
            </a:endParaRPr>
          </a:p>
        </p:txBody>
      </p:sp>
      <p:sp>
        <p:nvSpPr>
          <p:cNvPr id="29" name="Forma livre 28"/>
          <p:cNvSpPr/>
          <p:nvPr/>
        </p:nvSpPr>
        <p:spPr>
          <a:xfrm>
            <a:off x="2779524" y="3244685"/>
            <a:ext cx="1541979" cy="740954"/>
          </a:xfrm>
          <a:custGeom>
            <a:avLst/>
            <a:gdLst>
              <a:gd name="connsiteX0" fmla="*/ 0 w 1365556"/>
              <a:gd name="connsiteY0" fmla="*/ 60727 h 607274"/>
              <a:gd name="connsiteX1" fmla="*/ 60727 w 1365556"/>
              <a:gd name="connsiteY1" fmla="*/ 0 h 607274"/>
              <a:gd name="connsiteX2" fmla="*/ 1304829 w 1365556"/>
              <a:gd name="connsiteY2" fmla="*/ 0 h 607274"/>
              <a:gd name="connsiteX3" fmla="*/ 1365556 w 1365556"/>
              <a:gd name="connsiteY3" fmla="*/ 60727 h 607274"/>
              <a:gd name="connsiteX4" fmla="*/ 1365556 w 1365556"/>
              <a:gd name="connsiteY4" fmla="*/ 546547 h 607274"/>
              <a:gd name="connsiteX5" fmla="*/ 1304829 w 1365556"/>
              <a:gd name="connsiteY5" fmla="*/ 607274 h 607274"/>
              <a:gd name="connsiteX6" fmla="*/ 60727 w 1365556"/>
              <a:gd name="connsiteY6" fmla="*/ 607274 h 607274"/>
              <a:gd name="connsiteX7" fmla="*/ 0 w 1365556"/>
              <a:gd name="connsiteY7" fmla="*/ 546547 h 607274"/>
              <a:gd name="connsiteX8" fmla="*/ 0 w 1365556"/>
              <a:gd name="connsiteY8" fmla="*/ 60727 h 607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5556" h="607274">
                <a:moveTo>
                  <a:pt x="0" y="60727"/>
                </a:moveTo>
                <a:cubicBezTo>
                  <a:pt x="0" y="27188"/>
                  <a:pt x="27188" y="0"/>
                  <a:pt x="60727" y="0"/>
                </a:cubicBezTo>
                <a:lnTo>
                  <a:pt x="1304829" y="0"/>
                </a:lnTo>
                <a:cubicBezTo>
                  <a:pt x="1338368" y="0"/>
                  <a:pt x="1365556" y="27188"/>
                  <a:pt x="1365556" y="60727"/>
                </a:cubicBezTo>
                <a:lnTo>
                  <a:pt x="1365556" y="546547"/>
                </a:lnTo>
                <a:cubicBezTo>
                  <a:pt x="1365556" y="580086"/>
                  <a:pt x="1338368" y="607274"/>
                  <a:pt x="1304829" y="607274"/>
                </a:cubicBezTo>
                <a:lnTo>
                  <a:pt x="60727" y="607274"/>
                </a:lnTo>
                <a:cubicBezTo>
                  <a:pt x="27188" y="607274"/>
                  <a:pt x="0" y="580086"/>
                  <a:pt x="0" y="546547"/>
                </a:cubicBezTo>
                <a:lnTo>
                  <a:pt x="0" y="60727"/>
                </a:lnTo>
                <a:close/>
              </a:path>
            </a:pathLst>
          </a:cu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0" vert="horz" wrap="square" lIns="72000" tIns="72000" rIns="72000" bIns="72000" numCol="1" spcCol="1270" anchor="t" anchorCtr="1">
            <a:no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800" b="1" kern="1200" dirty="0">
                <a:latin typeface="Calibri" panose="020F0502020204030204" pitchFamily="34" charset="0"/>
              </a:rPr>
              <a:t>Regência de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800" b="1" kern="1200" dirty="0">
                <a:latin typeface="Calibri" panose="020F0502020204030204" pitchFamily="34" charset="0"/>
              </a:rPr>
              <a:t> D. Fernando</a:t>
            </a:r>
            <a:endParaRPr lang="pt-PT" kern="1200" dirty="0">
              <a:latin typeface="Calibri" panose="020F0502020204030204" pitchFamily="34" charset="0"/>
            </a:endParaRPr>
          </a:p>
        </p:txBody>
      </p:sp>
      <p:sp>
        <p:nvSpPr>
          <p:cNvPr id="30" name="Forma livre 29"/>
          <p:cNvSpPr/>
          <p:nvPr/>
        </p:nvSpPr>
        <p:spPr>
          <a:xfrm>
            <a:off x="2779523" y="4008674"/>
            <a:ext cx="1541979" cy="367005"/>
          </a:xfrm>
          <a:custGeom>
            <a:avLst/>
            <a:gdLst>
              <a:gd name="connsiteX0" fmla="*/ 0 w 1365556"/>
              <a:gd name="connsiteY0" fmla="*/ 57600 h 576000"/>
              <a:gd name="connsiteX1" fmla="*/ 57600 w 1365556"/>
              <a:gd name="connsiteY1" fmla="*/ 0 h 576000"/>
              <a:gd name="connsiteX2" fmla="*/ 1307956 w 1365556"/>
              <a:gd name="connsiteY2" fmla="*/ 0 h 576000"/>
              <a:gd name="connsiteX3" fmla="*/ 1365556 w 1365556"/>
              <a:gd name="connsiteY3" fmla="*/ 57600 h 576000"/>
              <a:gd name="connsiteX4" fmla="*/ 1365556 w 1365556"/>
              <a:gd name="connsiteY4" fmla="*/ 518400 h 576000"/>
              <a:gd name="connsiteX5" fmla="*/ 1307956 w 1365556"/>
              <a:gd name="connsiteY5" fmla="*/ 576000 h 576000"/>
              <a:gd name="connsiteX6" fmla="*/ 57600 w 1365556"/>
              <a:gd name="connsiteY6" fmla="*/ 576000 h 576000"/>
              <a:gd name="connsiteX7" fmla="*/ 0 w 1365556"/>
              <a:gd name="connsiteY7" fmla="*/ 518400 h 576000"/>
              <a:gd name="connsiteX8" fmla="*/ 0 w 1365556"/>
              <a:gd name="connsiteY8" fmla="*/ 57600 h 5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5556" h="576000">
                <a:moveTo>
                  <a:pt x="0" y="57600"/>
                </a:moveTo>
                <a:cubicBezTo>
                  <a:pt x="0" y="25788"/>
                  <a:pt x="25788" y="0"/>
                  <a:pt x="57600" y="0"/>
                </a:cubicBezTo>
                <a:lnTo>
                  <a:pt x="1307956" y="0"/>
                </a:lnTo>
                <a:cubicBezTo>
                  <a:pt x="1339768" y="0"/>
                  <a:pt x="1365556" y="25788"/>
                  <a:pt x="1365556" y="57600"/>
                </a:cubicBezTo>
                <a:lnTo>
                  <a:pt x="1365556" y="518400"/>
                </a:lnTo>
                <a:cubicBezTo>
                  <a:pt x="1365556" y="550212"/>
                  <a:pt x="1339768" y="576000"/>
                  <a:pt x="1307956" y="576000"/>
                </a:cubicBezTo>
                <a:lnTo>
                  <a:pt x="57600" y="576000"/>
                </a:lnTo>
                <a:cubicBezTo>
                  <a:pt x="25788" y="576000"/>
                  <a:pt x="0" y="550212"/>
                  <a:pt x="0" y="518400"/>
                </a:cubicBezTo>
                <a:lnTo>
                  <a:pt x="0" y="57600"/>
                </a:lnTo>
                <a:close/>
              </a:path>
            </a:pathLst>
          </a:cu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0" vert="horz" wrap="square" lIns="72000" tIns="72000" rIns="72000" bIns="72000" numCol="1" spcCol="1270" anchor="t" anchorCtr="0">
            <a:spAutoFit/>
          </a:bodyPr>
          <a:lstStyle/>
          <a:p>
            <a:pPr marL="0" lvl="1" algn="ctr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pt-PT" sz="1600" b="1" i="1" kern="1200" dirty="0">
                <a:latin typeface="Calibri" panose="020F0502020204030204" pitchFamily="34" charset="0"/>
              </a:rPr>
              <a:t>1853 – 1855</a:t>
            </a:r>
            <a:endParaRPr lang="pt-PT" sz="1600" kern="1200" dirty="0">
              <a:latin typeface="Calibri" panose="020F0502020204030204" pitchFamily="34" charset="0"/>
            </a:endParaRPr>
          </a:p>
        </p:txBody>
      </p:sp>
      <p:sp>
        <p:nvSpPr>
          <p:cNvPr id="32" name="Forma livre 31"/>
          <p:cNvSpPr/>
          <p:nvPr/>
        </p:nvSpPr>
        <p:spPr>
          <a:xfrm>
            <a:off x="5007593" y="3244685"/>
            <a:ext cx="1363868" cy="740954"/>
          </a:xfrm>
          <a:custGeom>
            <a:avLst/>
            <a:gdLst>
              <a:gd name="connsiteX0" fmla="*/ 0 w 1365556"/>
              <a:gd name="connsiteY0" fmla="*/ 60727 h 607274"/>
              <a:gd name="connsiteX1" fmla="*/ 60727 w 1365556"/>
              <a:gd name="connsiteY1" fmla="*/ 0 h 607274"/>
              <a:gd name="connsiteX2" fmla="*/ 1304829 w 1365556"/>
              <a:gd name="connsiteY2" fmla="*/ 0 h 607274"/>
              <a:gd name="connsiteX3" fmla="*/ 1365556 w 1365556"/>
              <a:gd name="connsiteY3" fmla="*/ 60727 h 607274"/>
              <a:gd name="connsiteX4" fmla="*/ 1365556 w 1365556"/>
              <a:gd name="connsiteY4" fmla="*/ 546547 h 607274"/>
              <a:gd name="connsiteX5" fmla="*/ 1304829 w 1365556"/>
              <a:gd name="connsiteY5" fmla="*/ 607274 h 607274"/>
              <a:gd name="connsiteX6" fmla="*/ 60727 w 1365556"/>
              <a:gd name="connsiteY6" fmla="*/ 607274 h 607274"/>
              <a:gd name="connsiteX7" fmla="*/ 0 w 1365556"/>
              <a:gd name="connsiteY7" fmla="*/ 546547 h 607274"/>
              <a:gd name="connsiteX8" fmla="*/ 0 w 1365556"/>
              <a:gd name="connsiteY8" fmla="*/ 60727 h 607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5556" h="607274">
                <a:moveTo>
                  <a:pt x="0" y="60727"/>
                </a:moveTo>
                <a:cubicBezTo>
                  <a:pt x="0" y="27188"/>
                  <a:pt x="27188" y="0"/>
                  <a:pt x="60727" y="0"/>
                </a:cubicBezTo>
                <a:lnTo>
                  <a:pt x="1304829" y="0"/>
                </a:lnTo>
                <a:cubicBezTo>
                  <a:pt x="1338368" y="0"/>
                  <a:pt x="1365556" y="27188"/>
                  <a:pt x="1365556" y="60727"/>
                </a:cubicBezTo>
                <a:lnTo>
                  <a:pt x="1365556" y="546547"/>
                </a:lnTo>
                <a:cubicBezTo>
                  <a:pt x="1365556" y="580086"/>
                  <a:pt x="1338368" y="607274"/>
                  <a:pt x="1304829" y="607274"/>
                </a:cubicBezTo>
                <a:lnTo>
                  <a:pt x="60727" y="607274"/>
                </a:lnTo>
                <a:cubicBezTo>
                  <a:pt x="27188" y="607274"/>
                  <a:pt x="0" y="580086"/>
                  <a:pt x="0" y="546547"/>
                </a:cubicBezTo>
                <a:lnTo>
                  <a:pt x="0" y="60727"/>
                </a:lnTo>
                <a:close/>
              </a:path>
            </a:pathLst>
          </a:cu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0" vert="horz" wrap="square" lIns="72000" tIns="72000" rIns="72000" bIns="72000" numCol="1" spcCol="1270" anchor="t" anchorCtr="1">
            <a:no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b="1" kern="1200" dirty="0">
                <a:latin typeface="Calibri" panose="020F0502020204030204" pitchFamily="34" charset="0"/>
              </a:rPr>
              <a:t>Reinado de 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b="1" kern="1200" dirty="0">
                <a:latin typeface="Calibri" panose="020F0502020204030204" pitchFamily="34" charset="0"/>
              </a:rPr>
              <a:t>D. Pedro V</a:t>
            </a:r>
            <a:endParaRPr lang="pt-PT" kern="1200" dirty="0">
              <a:latin typeface="Calibri" panose="020F0502020204030204" pitchFamily="34" charset="0"/>
            </a:endParaRPr>
          </a:p>
        </p:txBody>
      </p:sp>
      <p:sp>
        <p:nvSpPr>
          <p:cNvPr id="33" name="Forma livre 32"/>
          <p:cNvSpPr/>
          <p:nvPr/>
        </p:nvSpPr>
        <p:spPr>
          <a:xfrm>
            <a:off x="5005905" y="4008674"/>
            <a:ext cx="1365556" cy="367005"/>
          </a:xfrm>
          <a:custGeom>
            <a:avLst/>
            <a:gdLst>
              <a:gd name="connsiteX0" fmla="*/ 0 w 1365556"/>
              <a:gd name="connsiteY0" fmla="*/ 57600 h 576000"/>
              <a:gd name="connsiteX1" fmla="*/ 57600 w 1365556"/>
              <a:gd name="connsiteY1" fmla="*/ 0 h 576000"/>
              <a:gd name="connsiteX2" fmla="*/ 1307956 w 1365556"/>
              <a:gd name="connsiteY2" fmla="*/ 0 h 576000"/>
              <a:gd name="connsiteX3" fmla="*/ 1365556 w 1365556"/>
              <a:gd name="connsiteY3" fmla="*/ 57600 h 576000"/>
              <a:gd name="connsiteX4" fmla="*/ 1365556 w 1365556"/>
              <a:gd name="connsiteY4" fmla="*/ 518400 h 576000"/>
              <a:gd name="connsiteX5" fmla="*/ 1307956 w 1365556"/>
              <a:gd name="connsiteY5" fmla="*/ 576000 h 576000"/>
              <a:gd name="connsiteX6" fmla="*/ 57600 w 1365556"/>
              <a:gd name="connsiteY6" fmla="*/ 576000 h 576000"/>
              <a:gd name="connsiteX7" fmla="*/ 0 w 1365556"/>
              <a:gd name="connsiteY7" fmla="*/ 518400 h 576000"/>
              <a:gd name="connsiteX8" fmla="*/ 0 w 1365556"/>
              <a:gd name="connsiteY8" fmla="*/ 57600 h 5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5556" h="576000">
                <a:moveTo>
                  <a:pt x="0" y="57600"/>
                </a:moveTo>
                <a:cubicBezTo>
                  <a:pt x="0" y="25788"/>
                  <a:pt x="25788" y="0"/>
                  <a:pt x="57600" y="0"/>
                </a:cubicBezTo>
                <a:lnTo>
                  <a:pt x="1307956" y="0"/>
                </a:lnTo>
                <a:cubicBezTo>
                  <a:pt x="1339768" y="0"/>
                  <a:pt x="1365556" y="25788"/>
                  <a:pt x="1365556" y="57600"/>
                </a:cubicBezTo>
                <a:lnTo>
                  <a:pt x="1365556" y="518400"/>
                </a:lnTo>
                <a:cubicBezTo>
                  <a:pt x="1365556" y="550212"/>
                  <a:pt x="1339768" y="576000"/>
                  <a:pt x="1307956" y="576000"/>
                </a:cubicBezTo>
                <a:lnTo>
                  <a:pt x="57600" y="576000"/>
                </a:lnTo>
                <a:cubicBezTo>
                  <a:pt x="25788" y="576000"/>
                  <a:pt x="0" y="550212"/>
                  <a:pt x="0" y="518400"/>
                </a:cubicBezTo>
                <a:lnTo>
                  <a:pt x="0" y="57600"/>
                </a:lnTo>
                <a:close/>
              </a:path>
            </a:pathLst>
          </a:cu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0" vert="horz" wrap="square" lIns="72000" tIns="72000" rIns="72000" bIns="72000" numCol="1" spcCol="1270" anchor="t" anchorCtr="0">
            <a:spAutoFit/>
          </a:bodyPr>
          <a:lstStyle/>
          <a:p>
            <a:pPr marL="0" lvl="1" algn="ctr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pt-PT" sz="1600" b="1" i="1" kern="1200" dirty="0">
                <a:latin typeface="Calibri" panose="020F0502020204030204" pitchFamily="34" charset="0"/>
              </a:rPr>
              <a:t>1855 – 1861</a:t>
            </a:r>
            <a:endParaRPr lang="pt-PT" sz="1600" kern="1200" dirty="0">
              <a:latin typeface="Calibri" panose="020F0502020204030204" pitchFamily="34" charset="0"/>
            </a:endParaRPr>
          </a:p>
        </p:txBody>
      </p:sp>
      <p:sp>
        <p:nvSpPr>
          <p:cNvPr id="35" name="Forma livre 34"/>
          <p:cNvSpPr/>
          <p:nvPr/>
        </p:nvSpPr>
        <p:spPr>
          <a:xfrm>
            <a:off x="7103904" y="3244685"/>
            <a:ext cx="1358385" cy="740954"/>
          </a:xfrm>
          <a:custGeom>
            <a:avLst/>
            <a:gdLst>
              <a:gd name="connsiteX0" fmla="*/ 0 w 1365556"/>
              <a:gd name="connsiteY0" fmla="*/ 60727 h 607274"/>
              <a:gd name="connsiteX1" fmla="*/ 60727 w 1365556"/>
              <a:gd name="connsiteY1" fmla="*/ 0 h 607274"/>
              <a:gd name="connsiteX2" fmla="*/ 1304829 w 1365556"/>
              <a:gd name="connsiteY2" fmla="*/ 0 h 607274"/>
              <a:gd name="connsiteX3" fmla="*/ 1365556 w 1365556"/>
              <a:gd name="connsiteY3" fmla="*/ 60727 h 607274"/>
              <a:gd name="connsiteX4" fmla="*/ 1365556 w 1365556"/>
              <a:gd name="connsiteY4" fmla="*/ 546547 h 607274"/>
              <a:gd name="connsiteX5" fmla="*/ 1304829 w 1365556"/>
              <a:gd name="connsiteY5" fmla="*/ 607274 h 607274"/>
              <a:gd name="connsiteX6" fmla="*/ 60727 w 1365556"/>
              <a:gd name="connsiteY6" fmla="*/ 607274 h 607274"/>
              <a:gd name="connsiteX7" fmla="*/ 0 w 1365556"/>
              <a:gd name="connsiteY7" fmla="*/ 546547 h 607274"/>
              <a:gd name="connsiteX8" fmla="*/ 0 w 1365556"/>
              <a:gd name="connsiteY8" fmla="*/ 60727 h 607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5556" h="607274">
                <a:moveTo>
                  <a:pt x="0" y="60727"/>
                </a:moveTo>
                <a:cubicBezTo>
                  <a:pt x="0" y="27188"/>
                  <a:pt x="27188" y="0"/>
                  <a:pt x="60727" y="0"/>
                </a:cubicBezTo>
                <a:lnTo>
                  <a:pt x="1304829" y="0"/>
                </a:lnTo>
                <a:cubicBezTo>
                  <a:pt x="1338368" y="0"/>
                  <a:pt x="1365556" y="27188"/>
                  <a:pt x="1365556" y="60727"/>
                </a:cubicBezTo>
                <a:lnTo>
                  <a:pt x="1365556" y="546547"/>
                </a:lnTo>
                <a:cubicBezTo>
                  <a:pt x="1365556" y="580086"/>
                  <a:pt x="1338368" y="607274"/>
                  <a:pt x="1304829" y="607274"/>
                </a:cubicBezTo>
                <a:lnTo>
                  <a:pt x="60727" y="607274"/>
                </a:lnTo>
                <a:cubicBezTo>
                  <a:pt x="27188" y="607274"/>
                  <a:pt x="0" y="580086"/>
                  <a:pt x="0" y="546547"/>
                </a:cubicBezTo>
                <a:lnTo>
                  <a:pt x="0" y="60727"/>
                </a:lnTo>
                <a:close/>
              </a:path>
            </a:pathLst>
          </a:cu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0" vert="horz" wrap="square" lIns="72000" tIns="72000" rIns="72000" bIns="72000" numCol="1" spcCol="1270" anchor="t" anchorCtr="1">
            <a:spAutoFit/>
          </a:bodyPr>
          <a:lstStyle/>
          <a:p>
            <a:pPr lvl="0" algn="l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b="1" kern="1200" dirty="0">
                <a:latin typeface="Calibri" panose="020F0502020204030204" pitchFamily="34" charset="0"/>
              </a:rPr>
              <a:t>Reinado de</a:t>
            </a:r>
          </a:p>
          <a:p>
            <a:pPr lvl="0" algn="l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b="1" kern="1200" dirty="0">
                <a:latin typeface="Calibri" panose="020F0502020204030204" pitchFamily="34" charset="0"/>
              </a:rPr>
              <a:t> D. Luís </a:t>
            </a:r>
            <a:endParaRPr lang="pt-PT" kern="1200" dirty="0">
              <a:latin typeface="Calibri" panose="020F0502020204030204" pitchFamily="34" charset="0"/>
            </a:endParaRPr>
          </a:p>
        </p:txBody>
      </p:sp>
      <p:sp>
        <p:nvSpPr>
          <p:cNvPr id="36" name="Forma livre 35"/>
          <p:cNvSpPr/>
          <p:nvPr/>
        </p:nvSpPr>
        <p:spPr>
          <a:xfrm>
            <a:off x="7107456" y="4008674"/>
            <a:ext cx="1365556" cy="367005"/>
          </a:xfrm>
          <a:custGeom>
            <a:avLst/>
            <a:gdLst>
              <a:gd name="connsiteX0" fmla="*/ 0 w 1365556"/>
              <a:gd name="connsiteY0" fmla="*/ 57600 h 576000"/>
              <a:gd name="connsiteX1" fmla="*/ 57600 w 1365556"/>
              <a:gd name="connsiteY1" fmla="*/ 0 h 576000"/>
              <a:gd name="connsiteX2" fmla="*/ 1307956 w 1365556"/>
              <a:gd name="connsiteY2" fmla="*/ 0 h 576000"/>
              <a:gd name="connsiteX3" fmla="*/ 1365556 w 1365556"/>
              <a:gd name="connsiteY3" fmla="*/ 57600 h 576000"/>
              <a:gd name="connsiteX4" fmla="*/ 1365556 w 1365556"/>
              <a:gd name="connsiteY4" fmla="*/ 518400 h 576000"/>
              <a:gd name="connsiteX5" fmla="*/ 1307956 w 1365556"/>
              <a:gd name="connsiteY5" fmla="*/ 576000 h 576000"/>
              <a:gd name="connsiteX6" fmla="*/ 57600 w 1365556"/>
              <a:gd name="connsiteY6" fmla="*/ 576000 h 576000"/>
              <a:gd name="connsiteX7" fmla="*/ 0 w 1365556"/>
              <a:gd name="connsiteY7" fmla="*/ 518400 h 576000"/>
              <a:gd name="connsiteX8" fmla="*/ 0 w 1365556"/>
              <a:gd name="connsiteY8" fmla="*/ 57600 h 5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5556" h="576000">
                <a:moveTo>
                  <a:pt x="0" y="57600"/>
                </a:moveTo>
                <a:cubicBezTo>
                  <a:pt x="0" y="25788"/>
                  <a:pt x="25788" y="0"/>
                  <a:pt x="57600" y="0"/>
                </a:cubicBezTo>
                <a:lnTo>
                  <a:pt x="1307956" y="0"/>
                </a:lnTo>
                <a:cubicBezTo>
                  <a:pt x="1339768" y="0"/>
                  <a:pt x="1365556" y="25788"/>
                  <a:pt x="1365556" y="57600"/>
                </a:cubicBezTo>
                <a:lnTo>
                  <a:pt x="1365556" y="518400"/>
                </a:lnTo>
                <a:cubicBezTo>
                  <a:pt x="1365556" y="550212"/>
                  <a:pt x="1339768" y="576000"/>
                  <a:pt x="1307956" y="576000"/>
                </a:cubicBezTo>
                <a:lnTo>
                  <a:pt x="57600" y="576000"/>
                </a:lnTo>
                <a:cubicBezTo>
                  <a:pt x="25788" y="576000"/>
                  <a:pt x="0" y="550212"/>
                  <a:pt x="0" y="518400"/>
                </a:cubicBezTo>
                <a:lnTo>
                  <a:pt x="0" y="57600"/>
                </a:lnTo>
                <a:close/>
              </a:path>
            </a:pathLst>
          </a:cu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0" vert="horz" wrap="square" lIns="72000" tIns="72000" rIns="72000" bIns="72000" numCol="1" spcCol="1270" anchor="t" anchorCtr="0">
            <a:spAutoFit/>
          </a:bodyPr>
          <a:lstStyle/>
          <a:p>
            <a:pPr marL="0" lvl="1" algn="ctr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pt-PT" sz="1600" b="1" i="1" dirty="0">
                <a:latin typeface="Calibri" panose="020F0502020204030204" pitchFamily="34" charset="0"/>
              </a:rPr>
              <a:t>1861 – 1889</a:t>
            </a:r>
            <a:endParaRPr lang="pt-PT" sz="1000" kern="1200" dirty="0">
              <a:latin typeface="Calibri" panose="020F0502020204030204" pitchFamily="34" charset="0"/>
            </a:endParaRPr>
          </a:p>
        </p:txBody>
      </p:sp>
      <p:sp>
        <p:nvSpPr>
          <p:cNvPr id="24" name="Forma livre 30"/>
          <p:cNvSpPr/>
          <p:nvPr/>
        </p:nvSpPr>
        <p:spPr>
          <a:xfrm>
            <a:off x="2069847" y="3445170"/>
            <a:ext cx="704166" cy="339984"/>
          </a:xfrm>
          <a:custGeom>
            <a:avLst/>
            <a:gdLst>
              <a:gd name="connsiteX0" fmla="*/ 0 w 438868"/>
              <a:gd name="connsiteY0" fmla="*/ 67997 h 339984"/>
              <a:gd name="connsiteX1" fmla="*/ 268876 w 438868"/>
              <a:gd name="connsiteY1" fmla="*/ 67997 h 339984"/>
              <a:gd name="connsiteX2" fmla="*/ 268876 w 438868"/>
              <a:gd name="connsiteY2" fmla="*/ 0 h 339984"/>
              <a:gd name="connsiteX3" fmla="*/ 438868 w 438868"/>
              <a:gd name="connsiteY3" fmla="*/ 169992 h 339984"/>
              <a:gd name="connsiteX4" fmla="*/ 268876 w 438868"/>
              <a:gd name="connsiteY4" fmla="*/ 339984 h 339984"/>
              <a:gd name="connsiteX5" fmla="*/ 268876 w 438868"/>
              <a:gd name="connsiteY5" fmla="*/ 271987 h 339984"/>
              <a:gd name="connsiteX6" fmla="*/ 0 w 438868"/>
              <a:gd name="connsiteY6" fmla="*/ 271987 h 339984"/>
              <a:gd name="connsiteX7" fmla="*/ 0 w 438868"/>
              <a:gd name="connsiteY7" fmla="*/ 67997 h 339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8868" h="339984">
                <a:moveTo>
                  <a:pt x="0" y="67997"/>
                </a:moveTo>
                <a:lnTo>
                  <a:pt x="268876" y="67997"/>
                </a:lnTo>
                <a:lnTo>
                  <a:pt x="268876" y="0"/>
                </a:lnTo>
                <a:lnTo>
                  <a:pt x="438868" y="169992"/>
                </a:lnTo>
                <a:lnTo>
                  <a:pt x="268876" y="339984"/>
                </a:lnTo>
                <a:lnTo>
                  <a:pt x="268876" y="271987"/>
                </a:lnTo>
                <a:lnTo>
                  <a:pt x="0" y="271987"/>
                </a:lnTo>
                <a:lnTo>
                  <a:pt x="0" y="67997"/>
                </a:lnTo>
                <a:close/>
              </a:path>
            </a:pathLst>
          </a:cu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0" vert="horz" wrap="square" lIns="0" tIns="67997" rIns="101995" bIns="67997" numCol="1" spcCol="1270" anchor="ctr" anchorCtr="0">
            <a:noAutofit/>
          </a:bodyPr>
          <a:lstStyle/>
          <a:p>
            <a:pPr lvl="0"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pt-PT" sz="800" kern="1200" dirty="0">
              <a:latin typeface="Calibri" panose="020F0502020204030204" pitchFamily="34" charset="0"/>
            </a:endParaRPr>
          </a:p>
        </p:txBody>
      </p:sp>
      <p:sp>
        <p:nvSpPr>
          <p:cNvPr id="25" name="Forma livre 30"/>
          <p:cNvSpPr/>
          <p:nvPr/>
        </p:nvSpPr>
        <p:spPr>
          <a:xfrm>
            <a:off x="4318776" y="3445170"/>
            <a:ext cx="704166" cy="339984"/>
          </a:xfrm>
          <a:custGeom>
            <a:avLst/>
            <a:gdLst>
              <a:gd name="connsiteX0" fmla="*/ 0 w 438868"/>
              <a:gd name="connsiteY0" fmla="*/ 67997 h 339984"/>
              <a:gd name="connsiteX1" fmla="*/ 268876 w 438868"/>
              <a:gd name="connsiteY1" fmla="*/ 67997 h 339984"/>
              <a:gd name="connsiteX2" fmla="*/ 268876 w 438868"/>
              <a:gd name="connsiteY2" fmla="*/ 0 h 339984"/>
              <a:gd name="connsiteX3" fmla="*/ 438868 w 438868"/>
              <a:gd name="connsiteY3" fmla="*/ 169992 h 339984"/>
              <a:gd name="connsiteX4" fmla="*/ 268876 w 438868"/>
              <a:gd name="connsiteY4" fmla="*/ 339984 h 339984"/>
              <a:gd name="connsiteX5" fmla="*/ 268876 w 438868"/>
              <a:gd name="connsiteY5" fmla="*/ 271987 h 339984"/>
              <a:gd name="connsiteX6" fmla="*/ 0 w 438868"/>
              <a:gd name="connsiteY6" fmla="*/ 271987 h 339984"/>
              <a:gd name="connsiteX7" fmla="*/ 0 w 438868"/>
              <a:gd name="connsiteY7" fmla="*/ 67997 h 339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8868" h="339984">
                <a:moveTo>
                  <a:pt x="0" y="67997"/>
                </a:moveTo>
                <a:lnTo>
                  <a:pt x="268876" y="67997"/>
                </a:lnTo>
                <a:lnTo>
                  <a:pt x="268876" y="0"/>
                </a:lnTo>
                <a:lnTo>
                  <a:pt x="438868" y="169992"/>
                </a:lnTo>
                <a:lnTo>
                  <a:pt x="268876" y="339984"/>
                </a:lnTo>
                <a:lnTo>
                  <a:pt x="268876" y="271987"/>
                </a:lnTo>
                <a:lnTo>
                  <a:pt x="0" y="271987"/>
                </a:lnTo>
                <a:lnTo>
                  <a:pt x="0" y="67997"/>
                </a:lnTo>
                <a:close/>
              </a:path>
            </a:pathLst>
          </a:cu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0" vert="horz" wrap="square" lIns="0" tIns="67997" rIns="101995" bIns="67997" numCol="1" spcCol="1270" anchor="ctr" anchorCtr="0">
            <a:noAutofit/>
          </a:bodyPr>
          <a:lstStyle/>
          <a:p>
            <a:pPr lvl="0"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pt-PT" sz="800" kern="1200" dirty="0">
              <a:latin typeface="Calibri" panose="020F0502020204030204" pitchFamily="34" charset="0"/>
            </a:endParaRPr>
          </a:p>
        </p:txBody>
      </p:sp>
      <p:sp>
        <p:nvSpPr>
          <p:cNvPr id="37" name="Forma livre 30"/>
          <p:cNvSpPr/>
          <p:nvPr/>
        </p:nvSpPr>
        <p:spPr>
          <a:xfrm>
            <a:off x="6378236" y="3445170"/>
            <a:ext cx="704166" cy="339984"/>
          </a:xfrm>
          <a:custGeom>
            <a:avLst/>
            <a:gdLst>
              <a:gd name="connsiteX0" fmla="*/ 0 w 438868"/>
              <a:gd name="connsiteY0" fmla="*/ 67997 h 339984"/>
              <a:gd name="connsiteX1" fmla="*/ 268876 w 438868"/>
              <a:gd name="connsiteY1" fmla="*/ 67997 h 339984"/>
              <a:gd name="connsiteX2" fmla="*/ 268876 w 438868"/>
              <a:gd name="connsiteY2" fmla="*/ 0 h 339984"/>
              <a:gd name="connsiteX3" fmla="*/ 438868 w 438868"/>
              <a:gd name="connsiteY3" fmla="*/ 169992 h 339984"/>
              <a:gd name="connsiteX4" fmla="*/ 268876 w 438868"/>
              <a:gd name="connsiteY4" fmla="*/ 339984 h 339984"/>
              <a:gd name="connsiteX5" fmla="*/ 268876 w 438868"/>
              <a:gd name="connsiteY5" fmla="*/ 271987 h 339984"/>
              <a:gd name="connsiteX6" fmla="*/ 0 w 438868"/>
              <a:gd name="connsiteY6" fmla="*/ 271987 h 339984"/>
              <a:gd name="connsiteX7" fmla="*/ 0 w 438868"/>
              <a:gd name="connsiteY7" fmla="*/ 67997 h 339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8868" h="339984">
                <a:moveTo>
                  <a:pt x="0" y="67997"/>
                </a:moveTo>
                <a:lnTo>
                  <a:pt x="268876" y="67997"/>
                </a:lnTo>
                <a:lnTo>
                  <a:pt x="268876" y="0"/>
                </a:lnTo>
                <a:lnTo>
                  <a:pt x="438868" y="169992"/>
                </a:lnTo>
                <a:lnTo>
                  <a:pt x="268876" y="339984"/>
                </a:lnTo>
                <a:lnTo>
                  <a:pt x="268876" y="271987"/>
                </a:lnTo>
                <a:lnTo>
                  <a:pt x="0" y="271987"/>
                </a:lnTo>
                <a:lnTo>
                  <a:pt x="0" y="67997"/>
                </a:lnTo>
                <a:close/>
              </a:path>
            </a:pathLst>
          </a:cu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0" vert="horz" wrap="square" lIns="0" tIns="67997" rIns="101995" bIns="67997" numCol="1" spcCol="1270" anchor="ctr" anchorCtr="0">
            <a:noAutofit/>
          </a:bodyPr>
          <a:lstStyle/>
          <a:p>
            <a:pPr lvl="0"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pt-PT" sz="800" kern="1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612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rma livre 5"/>
          <p:cNvSpPr/>
          <p:nvPr/>
        </p:nvSpPr>
        <p:spPr>
          <a:xfrm>
            <a:off x="349364" y="839669"/>
            <a:ext cx="4870708" cy="3240361"/>
          </a:xfrm>
          <a:prstGeom prst="roundRect">
            <a:avLst>
              <a:gd name="adj" fmla="val 7261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0" vert="horz" wrap="square" lIns="133678" tIns="133678" rIns="133678" bIns="133678" numCol="1" spcCol="1270" anchor="ctr" anchorCtr="0">
            <a:noAutofit/>
          </a:bodyPr>
          <a:lstStyle/>
          <a:p>
            <a:pPr lvl="0" algn="ctr" defTabSz="88900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2000" b="1" kern="1200" dirty="0">
                <a:latin typeface="Calibri" panose="020F0502020204030204" pitchFamily="34" charset="0"/>
              </a:rPr>
              <a:t>A Regeneração ficou ligada a Fontes Pereira de Melo</a:t>
            </a:r>
          </a:p>
          <a:p>
            <a:pPr lvl="0" algn="ctr" defTabSz="88900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</a:pPr>
            <a:endParaRPr lang="pt-PT" sz="2000" b="1" kern="1200" dirty="0">
              <a:latin typeface="Calibri" panose="020F0502020204030204" pitchFamily="34" charset="0"/>
            </a:endParaRPr>
          </a:p>
          <a:p>
            <a:pPr lvl="0" algn="ctr" defTabSz="88900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2000" b="1" kern="1200" dirty="0">
                <a:latin typeface="Calibri" panose="020F0502020204030204" pitchFamily="34" charset="0"/>
              </a:rPr>
              <a:t>O Fontismo foi um programa de reformas, de renovação e de modernização,</a:t>
            </a:r>
          </a:p>
          <a:p>
            <a:pPr lvl="0" algn="ctr" defTabSz="88900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2000" b="1" kern="1200" dirty="0">
                <a:latin typeface="Calibri" panose="020F0502020204030204" pitchFamily="34" charset="0"/>
              </a:rPr>
              <a:t>com destaque ao nível da construção das infraestruturas.</a:t>
            </a:r>
          </a:p>
        </p:txBody>
      </p:sp>
      <p:sp>
        <p:nvSpPr>
          <p:cNvPr id="7" name="Forma livre 6"/>
          <p:cNvSpPr/>
          <p:nvPr/>
        </p:nvSpPr>
        <p:spPr>
          <a:xfrm>
            <a:off x="349364" y="4281023"/>
            <a:ext cx="4870708" cy="1092193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0" vert="horz" wrap="square" lIns="99933" tIns="99933" rIns="99933" bIns="99933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2000" kern="1200" dirty="0">
                <a:latin typeface="Calibri" panose="020F0502020204030204" pitchFamily="34" charset="0"/>
              </a:rPr>
              <a:t>Durante a Regeneração, Portugal</a:t>
            </a:r>
            <a:br>
              <a:rPr lang="pt-PT" sz="2000" kern="1200" dirty="0">
                <a:latin typeface="Calibri" panose="020F0502020204030204" pitchFamily="34" charset="0"/>
              </a:rPr>
            </a:br>
            <a:r>
              <a:rPr lang="pt-PT" sz="2000" kern="1200" dirty="0">
                <a:latin typeface="Calibri" panose="020F0502020204030204" pitchFamily="34" charset="0"/>
              </a:rPr>
              <a:t>integrou-se na dinâmica do mercado livre.</a:t>
            </a:r>
          </a:p>
        </p:txBody>
      </p:sp>
      <p:pic>
        <p:nvPicPr>
          <p:cNvPr id="14" name="Picture 6" descr="pes_6085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72692" y="908720"/>
            <a:ext cx="2952328" cy="418699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1" name="Forma livre 10"/>
          <p:cNvSpPr/>
          <p:nvPr/>
        </p:nvSpPr>
        <p:spPr>
          <a:xfrm>
            <a:off x="5559540" y="5281718"/>
            <a:ext cx="3178632" cy="1243626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0" vert="horz" wrap="square" lIns="145108" tIns="145108" rIns="145108" bIns="145108" numCol="1" spcCol="1270" anchor="ctr" anchorCtr="0">
            <a:sp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2000" kern="1200" dirty="0">
                <a:latin typeface="Calibri" panose="020F0502020204030204" pitchFamily="34" charset="0"/>
              </a:rPr>
              <a:t>O país modernizou-se e o crescimento económico foi significativo. </a:t>
            </a:r>
          </a:p>
        </p:txBody>
      </p:sp>
    </p:spTree>
    <p:extLst>
      <p:ext uri="{BB962C8B-B14F-4D97-AF65-F5344CB8AC3E}">
        <p14:creationId xmlns:p14="http://schemas.microsoft.com/office/powerpoint/2010/main" val="3000921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rma livre 7"/>
          <p:cNvSpPr/>
          <p:nvPr/>
        </p:nvSpPr>
        <p:spPr>
          <a:xfrm>
            <a:off x="323529" y="831077"/>
            <a:ext cx="4896544" cy="4114444"/>
          </a:xfrm>
          <a:prstGeom prst="roundRect">
            <a:avLst>
              <a:gd name="adj" fmla="val 5416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0" vert="horz" wrap="square" lIns="151083" tIns="151083" rIns="151083" bIns="151083" numCol="1" spcCol="1270" anchor="ctr" anchorCtr="0">
            <a:sp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2000" b="1" kern="1200" dirty="0">
                <a:latin typeface="Calibri" panose="020F0502020204030204" pitchFamily="34" charset="0"/>
              </a:rPr>
              <a:t>No domínio político</a:t>
            </a:r>
          </a:p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pt-PT" sz="2000" b="1" kern="1200" dirty="0">
              <a:latin typeface="Calibri" panose="020F0502020204030204" pitchFamily="34" charset="0"/>
            </a:endParaRPr>
          </a:p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2000" kern="1200" dirty="0">
                <a:latin typeface="Calibri" panose="020F0502020204030204" pitchFamily="34" charset="0"/>
              </a:rPr>
              <a:t>Foi um período de estabilidade e de pacificação entre as fações liberais. </a:t>
            </a:r>
          </a:p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pt-PT" sz="2000" kern="1200" dirty="0">
              <a:latin typeface="Calibri" panose="020F0502020204030204" pitchFamily="34" charset="0"/>
            </a:endParaRPr>
          </a:p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2000" kern="1200" dirty="0">
                <a:latin typeface="Calibri" panose="020F0502020204030204" pitchFamily="34" charset="0"/>
              </a:rPr>
              <a:t> Assistiu-se à consolidação do regime liberal.</a:t>
            </a:r>
          </a:p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pt-PT" sz="2000" kern="1200" dirty="0">
              <a:latin typeface="Calibri" panose="020F0502020204030204" pitchFamily="34" charset="0"/>
            </a:endParaRPr>
          </a:p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2000" kern="1200" dirty="0">
                <a:latin typeface="Calibri" panose="020F0502020204030204" pitchFamily="34" charset="0"/>
              </a:rPr>
              <a:t>Foi realizada a revisão da Carta Constitucional, mediante o Ato Adicional  de 1852.</a:t>
            </a:r>
          </a:p>
        </p:txBody>
      </p:sp>
      <p:pic>
        <p:nvPicPr>
          <p:cNvPr id="5" name="Picture 6" descr="pes_6085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72692" y="908720"/>
            <a:ext cx="2952328" cy="418699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259242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rma livre 8"/>
          <p:cNvSpPr/>
          <p:nvPr/>
        </p:nvSpPr>
        <p:spPr>
          <a:xfrm>
            <a:off x="395536" y="737979"/>
            <a:ext cx="4824536" cy="4528478"/>
          </a:xfrm>
          <a:custGeom>
            <a:avLst/>
            <a:gdLst>
              <a:gd name="connsiteX0" fmla="*/ 0 w 2932199"/>
              <a:gd name="connsiteY0" fmla="*/ 293220 h 3072123"/>
              <a:gd name="connsiteX1" fmla="*/ 293220 w 2932199"/>
              <a:gd name="connsiteY1" fmla="*/ 0 h 3072123"/>
              <a:gd name="connsiteX2" fmla="*/ 2638979 w 2932199"/>
              <a:gd name="connsiteY2" fmla="*/ 0 h 3072123"/>
              <a:gd name="connsiteX3" fmla="*/ 2932199 w 2932199"/>
              <a:gd name="connsiteY3" fmla="*/ 293220 h 3072123"/>
              <a:gd name="connsiteX4" fmla="*/ 2932199 w 2932199"/>
              <a:gd name="connsiteY4" fmla="*/ 2778903 h 3072123"/>
              <a:gd name="connsiteX5" fmla="*/ 2638979 w 2932199"/>
              <a:gd name="connsiteY5" fmla="*/ 3072123 h 3072123"/>
              <a:gd name="connsiteX6" fmla="*/ 293220 w 2932199"/>
              <a:gd name="connsiteY6" fmla="*/ 3072123 h 3072123"/>
              <a:gd name="connsiteX7" fmla="*/ 0 w 2932199"/>
              <a:gd name="connsiteY7" fmla="*/ 2778903 h 3072123"/>
              <a:gd name="connsiteX8" fmla="*/ 0 w 2932199"/>
              <a:gd name="connsiteY8" fmla="*/ 293220 h 3072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32199" h="3072123">
                <a:moveTo>
                  <a:pt x="0" y="293220"/>
                </a:moveTo>
                <a:cubicBezTo>
                  <a:pt x="0" y="131279"/>
                  <a:pt x="131279" y="0"/>
                  <a:pt x="293220" y="0"/>
                </a:cubicBezTo>
                <a:lnTo>
                  <a:pt x="2638979" y="0"/>
                </a:lnTo>
                <a:cubicBezTo>
                  <a:pt x="2800920" y="0"/>
                  <a:pt x="2932199" y="131279"/>
                  <a:pt x="2932199" y="293220"/>
                </a:cubicBezTo>
                <a:lnTo>
                  <a:pt x="2932199" y="2778903"/>
                </a:lnTo>
                <a:cubicBezTo>
                  <a:pt x="2932199" y="2940844"/>
                  <a:pt x="2800920" y="3072123"/>
                  <a:pt x="2638979" y="3072123"/>
                </a:cubicBezTo>
                <a:lnTo>
                  <a:pt x="293220" y="3072123"/>
                </a:lnTo>
                <a:cubicBezTo>
                  <a:pt x="131279" y="3072123"/>
                  <a:pt x="0" y="2940844"/>
                  <a:pt x="0" y="2778903"/>
                </a:cubicBezTo>
                <a:lnTo>
                  <a:pt x="0" y="293220"/>
                </a:lnTo>
                <a:close/>
              </a:path>
            </a:pathLst>
          </a:cu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0" vert="horz" wrap="square" lIns="162081" tIns="162081" rIns="162081" bIns="162081" numCol="1" spcCol="1270" anchor="ctr" anchorCtr="0">
            <a:sp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2000" b="1" kern="1200" dirty="0">
                <a:latin typeface="Calibri" panose="020F0502020204030204" pitchFamily="34" charset="0"/>
              </a:rPr>
              <a:t>No domínio económico</a:t>
            </a:r>
          </a:p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pt-PT" sz="2000" b="1" kern="1200" dirty="0">
              <a:latin typeface="Calibri" panose="020F050202020403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2000" kern="1200" dirty="0">
                <a:latin typeface="Calibri" panose="020F0502020204030204" pitchFamily="34" charset="0"/>
              </a:rPr>
              <a:t>Assistiu-se à afirmação do capitalismo.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PT" sz="2000" kern="1200" dirty="0">
              <a:latin typeface="Calibri" panose="020F050202020403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2000" kern="1200" dirty="0">
                <a:latin typeface="Calibri" panose="020F0502020204030204" pitchFamily="34" charset="0"/>
              </a:rPr>
              <a:t> Assistiu-se ao desenvolvimento industrial, comercial e financeiro.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PT" sz="2000" kern="1200" dirty="0">
              <a:latin typeface="Calibri" panose="020F0502020204030204" pitchFamily="34" charset="0"/>
            </a:endParaRPr>
          </a:p>
          <a:p>
            <a:pPr algn="ctr">
              <a:spcBef>
                <a:spcPct val="0"/>
              </a:spcBef>
            </a:pPr>
            <a:r>
              <a:rPr lang="pt-PT" sz="2000" dirty="0">
                <a:latin typeface="Calibri" panose="020F0502020204030204" pitchFamily="34" charset="0"/>
              </a:rPr>
              <a:t>A política económica e as medidas da Regeneração oscilaram entre o livre- </a:t>
            </a:r>
          </a:p>
          <a:p>
            <a:pPr algn="ctr">
              <a:spcBef>
                <a:spcPct val="0"/>
              </a:spcBef>
            </a:pPr>
            <a:r>
              <a:rPr lang="pt-PT" sz="2000" dirty="0">
                <a:latin typeface="Calibri" panose="020F0502020204030204" pitchFamily="34" charset="0"/>
              </a:rPr>
              <a:t>-cambismo e o protecionismo.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PT" sz="2000" kern="1200" dirty="0">
              <a:latin typeface="Calibri" panose="020F0502020204030204" pitchFamily="34" charset="0"/>
            </a:endParaRPr>
          </a:p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2000" b="1" kern="1200" dirty="0">
                <a:latin typeface="Calibri" panose="020F0502020204030204" pitchFamily="34" charset="0"/>
              </a:rPr>
              <a:t>No domínio social</a:t>
            </a:r>
            <a:endParaRPr lang="pt-PT" sz="2000" b="1" dirty="0">
              <a:latin typeface="Calibri" panose="020F0502020204030204" pitchFamily="34" charset="0"/>
            </a:endParaRPr>
          </a:p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2000" dirty="0">
                <a:latin typeface="Calibri" panose="020F0502020204030204" pitchFamily="34" charset="0"/>
              </a:rPr>
              <a:t>A</a:t>
            </a:r>
            <a:r>
              <a:rPr lang="pt-PT" sz="2000" kern="1200" dirty="0">
                <a:latin typeface="Calibri" panose="020F0502020204030204" pitchFamily="34" charset="0"/>
              </a:rPr>
              <a:t>ssistiu-se à afirmação da burguesia. </a:t>
            </a:r>
          </a:p>
        </p:txBody>
      </p:sp>
      <p:pic>
        <p:nvPicPr>
          <p:cNvPr id="4" name="Picture 6" descr="pes_6085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72692" y="908720"/>
            <a:ext cx="2952328" cy="418699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Forma livre 10"/>
          <p:cNvSpPr/>
          <p:nvPr/>
        </p:nvSpPr>
        <p:spPr>
          <a:xfrm>
            <a:off x="5559540" y="5281718"/>
            <a:ext cx="3178632" cy="1243626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0" vert="horz" wrap="square" lIns="145108" tIns="145108" rIns="145108" bIns="145108" numCol="1" spcCol="1270" anchor="ctr" anchorCtr="0">
            <a:sp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2000" kern="1200" dirty="0">
                <a:latin typeface="Calibri" panose="020F0502020204030204" pitchFamily="34" charset="0"/>
              </a:rPr>
              <a:t>O país modernizou-se e o crescimento económico foi significativo. </a:t>
            </a:r>
          </a:p>
        </p:txBody>
      </p:sp>
    </p:spTree>
    <p:extLst>
      <p:ext uri="{BB962C8B-B14F-4D97-AF65-F5344CB8AC3E}">
        <p14:creationId xmlns:p14="http://schemas.microsoft.com/office/powerpoint/2010/main" val="2260689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6058" y="1102162"/>
            <a:ext cx="2324721" cy="5672319"/>
          </a:xfrm>
          <a:prstGeom prst="roundRect">
            <a:avLst>
              <a:gd name="adj" fmla="val 19148"/>
            </a:avLst>
          </a:prstGeom>
        </p:spPr>
      </p:pic>
      <p:sp>
        <p:nvSpPr>
          <p:cNvPr id="7" name="Forma livre 6"/>
          <p:cNvSpPr/>
          <p:nvPr/>
        </p:nvSpPr>
        <p:spPr>
          <a:xfrm>
            <a:off x="2267744" y="1322232"/>
            <a:ext cx="551264" cy="169337"/>
          </a:xfrm>
          <a:custGeom>
            <a:avLst/>
            <a:gdLst>
              <a:gd name="connsiteX0" fmla="*/ 0 w 1140655"/>
              <a:gd name="connsiteY0" fmla="*/ 11041 h 22082"/>
              <a:gd name="connsiteX1" fmla="*/ 1140655 w 1140655"/>
              <a:gd name="connsiteY1" fmla="*/ 11041 h 22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40655" h="22082">
                <a:moveTo>
                  <a:pt x="0" y="11041"/>
                </a:moveTo>
                <a:lnTo>
                  <a:pt x="1140655" y="11041"/>
                </a:lnTo>
              </a:path>
            </a:pathLst>
          </a:custGeom>
          <a:noFill/>
          <a:ln w="28575"/>
        </p:spPr>
        <p:style>
          <a:lnRef idx="2">
            <a:schemeClr val="accent4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2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54510" tIns="-17475" rIns="554512" bIns="-17476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pt-PT" sz="1200" kern="1200" dirty="0">
              <a:latin typeface="Calibri" panose="020F0502020204030204" pitchFamily="34" charset="0"/>
            </a:endParaRPr>
          </a:p>
        </p:txBody>
      </p:sp>
      <p:sp>
        <p:nvSpPr>
          <p:cNvPr id="9" name="Forma livre 8"/>
          <p:cNvSpPr/>
          <p:nvPr/>
        </p:nvSpPr>
        <p:spPr>
          <a:xfrm rot="19922961">
            <a:off x="4931608" y="1059020"/>
            <a:ext cx="927428" cy="22082"/>
          </a:xfrm>
          <a:custGeom>
            <a:avLst/>
            <a:gdLst>
              <a:gd name="connsiteX0" fmla="*/ 0 w 927428"/>
              <a:gd name="connsiteY0" fmla="*/ 11041 h 22082"/>
              <a:gd name="connsiteX1" fmla="*/ 927428 w 927428"/>
              <a:gd name="connsiteY1" fmla="*/ 11041 h 22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27428" h="22082">
                <a:moveTo>
                  <a:pt x="0" y="11041"/>
                </a:moveTo>
                <a:lnTo>
                  <a:pt x="927428" y="11041"/>
                </a:lnTo>
              </a:path>
            </a:pathLst>
          </a:custGeom>
          <a:noFill/>
          <a:ln w="28575"/>
        </p:spPr>
        <p:style>
          <a:lnRef idx="2">
            <a:schemeClr val="accent5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2">
              <a:tint val="7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53227" tIns="-12145" rIns="453229" bIns="-12145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pt-PT" sz="1200" kern="1200" dirty="0">
              <a:latin typeface="Calibri" panose="020F0502020204030204" pitchFamily="34" charset="0"/>
            </a:endParaRPr>
          </a:p>
        </p:txBody>
      </p:sp>
      <p:sp>
        <p:nvSpPr>
          <p:cNvPr id="11" name="Forma livre 10"/>
          <p:cNvSpPr/>
          <p:nvPr/>
        </p:nvSpPr>
        <p:spPr>
          <a:xfrm rot="2046796" flipV="1">
            <a:off x="4986844" y="2517713"/>
            <a:ext cx="724621" cy="327337"/>
          </a:xfrm>
          <a:custGeom>
            <a:avLst/>
            <a:gdLst>
              <a:gd name="connsiteX0" fmla="*/ 0 w 1645922"/>
              <a:gd name="connsiteY0" fmla="*/ 11041 h 22082"/>
              <a:gd name="connsiteX1" fmla="*/ 1645922 w 1645922"/>
              <a:gd name="connsiteY1" fmla="*/ 11041 h 22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645922" h="22082">
                <a:moveTo>
                  <a:pt x="0" y="11041"/>
                </a:moveTo>
                <a:lnTo>
                  <a:pt x="1645922" y="11041"/>
                </a:lnTo>
              </a:path>
            </a:pathLst>
          </a:custGeom>
          <a:noFill/>
          <a:ln w="28575"/>
        </p:spPr>
        <p:style>
          <a:lnRef idx="2">
            <a:schemeClr val="accent5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2">
              <a:tint val="7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94513" tIns="-30107" rIns="794513" bIns="-30107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pt-PT" sz="1200" kern="1200" dirty="0">
              <a:latin typeface="Calibri" panose="020F0502020204030204" pitchFamily="34" charset="0"/>
            </a:endParaRPr>
          </a:p>
        </p:txBody>
      </p:sp>
      <p:sp>
        <p:nvSpPr>
          <p:cNvPr id="13" name="Forma livre 12"/>
          <p:cNvSpPr/>
          <p:nvPr/>
        </p:nvSpPr>
        <p:spPr>
          <a:xfrm>
            <a:off x="5008393" y="1870736"/>
            <a:ext cx="1055522" cy="22082"/>
          </a:xfrm>
          <a:custGeom>
            <a:avLst/>
            <a:gdLst>
              <a:gd name="connsiteX0" fmla="*/ 0 w 1055522"/>
              <a:gd name="connsiteY0" fmla="*/ 11041 h 22082"/>
              <a:gd name="connsiteX1" fmla="*/ 1055522 w 1055522"/>
              <a:gd name="connsiteY1" fmla="*/ 11041 h 22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55522" h="22082">
                <a:moveTo>
                  <a:pt x="0" y="11041"/>
                </a:moveTo>
                <a:lnTo>
                  <a:pt x="1055522" y="11041"/>
                </a:lnTo>
              </a:path>
            </a:pathLst>
          </a:custGeom>
          <a:noFill/>
          <a:ln w="28575"/>
        </p:spPr>
        <p:style>
          <a:lnRef idx="2">
            <a:schemeClr val="accent5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2">
              <a:tint val="7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14073" tIns="-15348" rIns="514072" bIns="-15347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pt-PT" sz="1200" kern="1200" dirty="0">
              <a:latin typeface="Calibri" panose="020F0502020204030204" pitchFamily="34" charset="0"/>
            </a:endParaRPr>
          </a:p>
        </p:txBody>
      </p:sp>
      <p:sp>
        <p:nvSpPr>
          <p:cNvPr id="15" name="Forma livre 14"/>
          <p:cNvSpPr/>
          <p:nvPr/>
        </p:nvSpPr>
        <p:spPr>
          <a:xfrm rot="3074019" flipV="1">
            <a:off x="1184501" y="2796881"/>
            <a:ext cx="2322358" cy="398208"/>
          </a:xfrm>
          <a:custGeom>
            <a:avLst/>
            <a:gdLst>
              <a:gd name="connsiteX0" fmla="*/ 0 w 1594787"/>
              <a:gd name="connsiteY0" fmla="*/ 11041 h 22082"/>
              <a:gd name="connsiteX1" fmla="*/ 1594787 w 1594787"/>
              <a:gd name="connsiteY1" fmla="*/ 11041 h 22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94787" h="22082">
                <a:moveTo>
                  <a:pt x="0" y="11041"/>
                </a:moveTo>
                <a:lnTo>
                  <a:pt x="1594787" y="11041"/>
                </a:lnTo>
              </a:path>
            </a:pathLst>
          </a:custGeom>
          <a:noFill/>
          <a:ln w="28575"/>
        </p:spPr>
        <p:style>
          <a:lnRef idx="2">
            <a:schemeClr val="accent4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2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70224" tIns="-28829" rIns="770223" bIns="-28829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pt-PT" sz="1200" kern="1200" dirty="0">
              <a:latin typeface="Calibri" panose="020F0502020204030204" pitchFamily="34" charset="0"/>
            </a:endParaRPr>
          </a:p>
        </p:txBody>
      </p:sp>
      <p:sp>
        <p:nvSpPr>
          <p:cNvPr id="17" name="Forma livre 16"/>
          <p:cNvSpPr/>
          <p:nvPr/>
        </p:nvSpPr>
        <p:spPr>
          <a:xfrm rot="2275326" flipV="1">
            <a:off x="4624943" y="4053275"/>
            <a:ext cx="1039611" cy="120685"/>
          </a:xfrm>
          <a:custGeom>
            <a:avLst/>
            <a:gdLst>
              <a:gd name="connsiteX0" fmla="*/ 0 w 1294171"/>
              <a:gd name="connsiteY0" fmla="*/ 11041 h 22082"/>
              <a:gd name="connsiteX1" fmla="*/ 1294171 w 1294171"/>
              <a:gd name="connsiteY1" fmla="*/ 11041 h 22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94171" h="22082">
                <a:moveTo>
                  <a:pt x="0" y="11041"/>
                </a:moveTo>
                <a:lnTo>
                  <a:pt x="1294171" y="11041"/>
                </a:lnTo>
              </a:path>
            </a:pathLst>
          </a:custGeom>
          <a:noFill/>
          <a:ln w="28575"/>
        </p:spPr>
        <p:style>
          <a:lnRef idx="2">
            <a:schemeClr val="accent5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2">
              <a:tint val="7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27431" tIns="-21314" rIns="627431" bIns="-21313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pt-PT" sz="1200" kern="1200" dirty="0">
              <a:latin typeface="Calibri" panose="020F0502020204030204" pitchFamily="34" charset="0"/>
            </a:endParaRPr>
          </a:p>
        </p:txBody>
      </p:sp>
      <p:sp>
        <p:nvSpPr>
          <p:cNvPr id="6" name="Forma livre 5"/>
          <p:cNvSpPr/>
          <p:nvPr/>
        </p:nvSpPr>
        <p:spPr>
          <a:xfrm>
            <a:off x="112459" y="650884"/>
            <a:ext cx="2233221" cy="1448036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bg1">
                <a:lumMod val="65000"/>
                <a:lumOff val="3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2000" tIns="72000" rIns="72000" bIns="72000" numCol="1" spcCol="1270" anchor="ctr" anchorCtr="0">
            <a:sp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28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O programa da Regeneração</a:t>
            </a:r>
          </a:p>
        </p:txBody>
      </p:sp>
      <p:sp>
        <p:nvSpPr>
          <p:cNvPr id="8" name="Forma livre 7"/>
          <p:cNvSpPr/>
          <p:nvPr/>
        </p:nvSpPr>
        <p:spPr>
          <a:xfrm>
            <a:off x="2753778" y="954990"/>
            <a:ext cx="2372644" cy="1894798"/>
          </a:xfrm>
          <a:prstGeom prst="roundRect">
            <a:avLst>
              <a:gd name="adj" fmla="val 8114"/>
            </a:avLst>
          </a:prstGeom>
          <a:solidFill>
            <a:srgbClr val="C4911E"/>
          </a:solidFill>
          <a:ln>
            <a:solidFill>
              <a:schemeClr val="bg1">
                <a:lumMod val="65000"/>
                <a:lumOff val="3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2000" tIns="72000" rIns="72000" bIns="72000" numCol="1" spcCol="1270" anchor="ctr" anchorCtr="0">
            <a:sp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D</a:t>
            </a:r>
            <a:r>
              <a:rPr lang="pt-PT" sz="20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esenvolvimento de infraestruturas</a:t>
            </a:r>
            <a:br>
              <a:rPr lang="pt-PT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</a:br>
            <a:r>
              <a:rPr lang="pt-P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para impulsionar </a:t>
            </a:r>
            <a:r>
              <a:rPr lang="pt-PT" sz="20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 economia através da formação do mercado interno </a:t>
            </a:r>
          </a:p>
        </p:txBody>
      </p:sp>
      <p:sp>
        <p:nvSpPr>
          <p:cNvPr id="10" name="Forma livre 9"/>
          <p:cNvSpPr/>
          <p:nvPr/>
        </p:nvSpPr>
        <p:spPr>
          <a:xfrm>
            <a:off x="5489945" y="587621"/>
            <a:ext cx="2364136" cy="753517"/>
          </a:xfrm>
          <a:prstGeom prst="roundRect">
            <a:avLst>
              <a:gd name="adj" fmla="val 12854"/>
            </a:avLst>
          </a:prstGeom>
          <a:ln>
            <a:solidFill>
              <a:schemeClr val="bg1">
                <a:lumMod val="65000"/>
                <a:lumOff val="3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2000" tIns="72000" rIns="72000" bIns="72000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20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No domínio dos transportes</a:t>
            </a:r>
          </a:p>
        </p:txBody>
      </p:sp>
      <p:sp>
        <p:nvSpPr>
          <p:cNvPr id="12" name="Forma livre 11"/>
          <p:cNvSpPr/>
          <p:nvPr/>
        </p:nvSpPr>
        <p:spPr>
          <a:xfrm>
            <a:off x="5489945" y="2334720"/>
            <a:ext cx="2364137" cy="773809"/>
          </a:xfrm>
          <a:prstGeom prst="roundRect">
            <a:avLst/>
          </a:prstGeom>
          <a:ln>
            <a:solidFill>
              <a:schemeClr val="bg1">
                <a:lumMod val="65000"/>
                <a:lumOff val="3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2000" tIns="72000" rIns="72000" bIns="72000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20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No domínio das comunicações</a:t>
            </a:r>
            <a:endParaRPr lang="pt-PT" sz="2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4" name="Forma livre 13"/>
          <p:cNvSpPr/>
          <p:nvPr/>
        </p:nvSpPr>
        <p:spPr>
          <a:xfrm>
            <a:off x="5489944" y="1451025"/>
            <a:ext cx="2364137" cy="773809"/>
          </a:xfrm>
          <a:prstGeom prst="roundRect">
            <a:avLst/>
          </a:prstGeom>
          <a:ln>
            <a:solidFill>
              <a:schemeClr val="bg1">
                <a:lumMod val="65000"/>
                <a:lumOff val="3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2000" tIns="72000" rIns="72000" bIns="72000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20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No domínio do urbanismo</a:t>
            </a:r>
            <a:endParaRPr lang="pt-PT" sz="2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6" name="Forma livre 15"/>
          <p:cNvSpPr/>
          <p:nvPr/>
        </p:nvSpPr>
        <p:spPr>
          <a:xfrm>
            <a:off x="3037566" y="3518480"/>
            <a:ext cx="1805068" cy="1080276"/>
          </a:xfrm>
          <a:prstGeom prst="roundRect">
            <a:avLst/>
          </a:prstGeom>
          <a:solidFill>
            <a:srgbClr val="C4911E"/>
          </a:solidFill>
          <a:ln>
            <a:solidFill>
              <a:schemeClr val="bg1">
                <a:lumMod val="65000"/>
                <a:lumOff val="3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2000" tIns="72000" rIns="72000" bIns="72000" numCol="1" spcCol="1270" anchor="ctr" anchorCtr="0">
            <a:sp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D</a:t>
            </a:r>
            <a:r>
              <a:rPr lang="pt-PT" sz="20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inamização da atividade  produtiva</a:t>
            </a:r>
          </a:p>
        </p:txBody>
      </p:sp>
      <p:sp>
        <p:nvSpPr>
          <p:cNvPr id="18" name="Forma livre 17"/>
          <p:cNvSpPr/>
          <p:nvPr/>
        </p:nvSpPr>
        <p:spPr>
          <a:xfrm>
            <a:off x="5489946" y="4212088"/>
            <a:ext cx="2364136" cy="1136549"/>
          </a:xfrm>
          <a:prstGeom prst="roundRect">
            <a:avLst>
              <a:gd name="adj" fmla="val 9112"/>
            </a:avLst>
          </a:prstGeom>
          <a:ln>
            <a:solidFill>
              <a:schemeClr val="bg1">
                <a:lumMod val="65000"/>
                <a:lumOff val="3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2000" tIns="72000" rIns="72000" bIns="72000" numCol="1" spcCol="1270" anchor="ctr" anchorCtr="0">
            <a:sp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20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No setor económico agrícola</a:t>
            </a:r>
          </a:p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20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Na indústria </a:t>
            </a:r>
            <a:endParaRPr lang="pt-PT" sz="2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23" name="Forma livre 22"/>
          <p:cNvSpPr/>
          <p:nvPr/>
        </p:nvSpPr>
        <p:spPr>
          <a:xfrm>
            <a:off x="660880" y="4869160"/>
            <a:ext cx="4465542" cy="1693209"/>
          </a:xfrm>
          <a:prstGeom prst="roundRect">
            <a:avLst>
              <a:gd name="adj" fmla="val 7910"/>
            </a:avLst>
          </a:prstGeom>
          <a:solidFill>
            <a:schemeClr val="accent4">
              <a:lumMod val="50000"/>
            </a:schemeClr>
          </a:solidFill>
          <a:ln>
            <a:solidFill>
              <a:schemeClr val="bg1">
                <a:lumMod val="65000"/>
                <a:lumOff val="3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2000" tIns="72000" rIns="72000" bIns="72000" numCol="1" spcCol="1270" anchor="ctr" anchorCtr="0">
            <a:sp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20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Os progressos verificados nos transportes e nas comunicações provocaram transformações ao nível da economia, da sociedade e da mentalidade.</a:t>
            </a:r>
            <a:endParaRPr lang="pt-PT" sz="2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6465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6058" y="1102162"/>
            <a:ext cx="2324721" cy="5672319"/>
          </a:xfrm>
          <a:prstGeom prst="roundRect">
            <a:avLst>
              <a:gd name="adj" fmla="val 19148"/>
            </a:avLst>
          </a:prstGeom>
        </p:spPr>
      </p:pic>
      <p:sp>
        <p:nvSpPr>
          <p:cNvPr id="6" name="Forma livre 5"/>
          <p:cNvSpPr/>
          <p:nvPr/>
        </p:nvSpPr>
        <p:spPr>
          <a:xfrm>
            <a:off x="256475" y="1057986"/>
            <a:ext cx="2581772" cy="1018982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bg1">
                <a:lumMod val="65000"/>
                <a:lumOff val="3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2000" tIns="72000" rIns="72000" bIns="72000" numCol="1" spcCol="1270" anchor="ctr" anchorCtr="0">
            <a:sp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28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O programa da Regeneração</a:t>
            </a:r>
          </a:p>
        </p:txBody>
      </p:sp>
      <p:sp>
        <p:nvSpPr>
          <p:cNvPr id="20" name="Forma livre 19"/>
          <p:cNvSpPr/>
          <p:nvPr/>
        </p:nvSpPr>
        <p:spPr>
          <a:xfrm>
            <a:off x="3653743" y="1027338"/>
            <a:ext cx="2146808" cy="1080276"/>
          </a:xfrm>
          <a:prstGeom prst="roundRect">
            <a:avLst/>
          </a:prstGeom>
          <a:solidFill>
            <a:srgbClr val="E5BB51"/>
          </a:solidFill>
          <a:ln>
            <a:solidFill>
              <a:schemeClr val="bg1">
                <a:lumMod val="65000"/>
                <a:lumOff val="3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2000" tIns="72000" rIns="72000" bIns="72000" numCol="1" spcCol="1270" anchor="ctr" anchorCtr="0">
            <a:spAutoFit/>
          </a:bodyPr>
          <a:lstStyle/>
          <a:p>
            <a:pPr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 política de “melhoramentos materiais” exigiu:</a:t>
            </a:r>
          </a:p>
        </p:txBody>
      </p:sp>
      <p:sp>
        <p:nvSpPr>
          <p:cNvPr id="22" name="Forma livre 21"/>
          <p:cNvSpPr/>
          <p:nvPr/>
        </p:nvSpPr>
        <p:spPr>
          <a:xfrm>
            <a:off x="2878822" y="3124904"/>
            <a:ext cx="3696650" cy="3158334"/>
          </a:xfrm>
          <a:prstGeom prst="roundRect">
            <a:avLst>
              <a:gd name="adj" fmla="val 6193"/>
            </a:avLst>
          </a:prstGeom>
          <a:ln>
            <a:solidFill>
              <a:schemeClr val="bg1">
                <a:lumMod val="65000"/>
                <a:lumOff val="3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2000" tIns="72000" rIns="72000" bIns="72000" numCol="1" spcCol="1270" anchor="ctr" anchorCtr="0">
            <a:sp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20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avultados capitais  para os investimentos</a:t>
            </a:r>
          </a:p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20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através </a:t>
            </a:r>
            <a:r>
              <a:rPr lang="pt-P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de </a:t>
            </a:r>
            <a:r>
              <a:rPr lang="pt-PT" sz="20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consórcios e de empréstimos contraídos no País e no estrangeiro pelo Estado </a:t>
            </a:r>
          </a:p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pt-PT" sz="2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pt-PT" sz="2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aumento da dívida pública e dos impostos. </a:t>
            </a:r>
            <a:r>
              <a:rPr lang="pt-PT" sz="20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endParaRPr lang="pt-PT" sz="2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3" name="Seta para baixo 2"/>
          <p:cNvSpPr/>
          <p:nvPr/>
        </p:nvSpPr>
        <p:spPr>
          <a:xfrm>
            <a:off x="4435943" y="2146907"/>
            <a:ext cx="582408" cy="648072"/>
          </a:xfrm>
          <a:prstGeom prst="down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Calibri" panose="020F0502020204030204" pitchFamily="34" charset="0"/>
            </a:endParaRPr>
          </a:p>
        </p:txBody>
      </p:sp>
      <p:sp>
        <p:nvSpPr>
          <p:cNvPr id="4" name="Seta para baixo 3"/>
          <p:cNvSpPr/>
          <p:nvPr/>
        </p:nvSpPr>
        <p:spPr>
          <a:xfrm>
            <a:off x="4435943" y="4869160"/>
            <a:ext cx="587195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Calibri" panose="020F0502020204030204" pitchFamily="34" charset="0"/>
            </a:endParaRPr>
          </a:p>
        </p:txBody>
      </p:sp>
      <p:sp>
        <p:nvSpPr>
          <p:cNvPr id="5" name="Seta para baixo 4"/>
          <p:cNvSpPr/>
          <p:nvPr/>
        </p:nvSpPr>
        <p:spPr>
          <a:xfrm rot="16200000">
            <a:off x="2924437" y="1207435"/>
            <a:ext cx="643117" cy="720081"/>
          </a:xfrm>
          <a:prstGeom prst="down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7554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lha">
  <a:themeElements>
    <a:clrScheme name="Malha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alha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alh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1_Tema do Office">
  <a:themeElements>
    <a:clrScheme name="Custom 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70C0"/>
      </a:hlink>
      <a:folHlink>
        <a:srgbClr val="7F7F7F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TC103457485[[fn=Malha]]</Template>
  <TotalTime>678</TotalTime>
  <Words>1321</Words>
  <Application>Microsoft Office PowerPoint</Application>
  <PresentationFormat>Apresentação no Ecrã (4:3)</PresentationFormat>
  <Paragraphs>180</Paragraphs>
  <Slides>25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2</vt:i4>
      </vt:variant>
      <vt:variant>
        <vt:lpstr>Tema</vt:lpstr>
      </vt:variant>
      <vt:variant>
        <vt:i4>2</vt:i4>
      </vt:variant>
      <vt:variant>
        <vt:lpstr>Títulos dos diapositivos</vt:lpstr>
      </vt:variant>
      <vt:variant>
        <vt:i4>25</vt:i4>
      </vt:variant>
    </vt:vector>
  </HeadingPairs>
  <TitlesOfParts>
    <vt:vector size="29" baseType="lpstr">
      <vt:lpstr>Arial</vt:lpstr>
      <vt:lpstr>Calibri</vt:lpstr>
      <vt:lpstr>Malha</vt:lpstr>
      <vt:lpstr>1_Tema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Proprietario</dc:creator>
  <cp:lastModifiedBy>Guilherme Domingos G. P. Tanissa</cp:lastModifiedBy>
  <cp:revision>72</cp:revision>
  <dcterms:created xsi:type="dcterms:W3CDTF">2014-05-28T19:58:31Z</dcterms:created>
  <dcterms:modified xsi:type="dcterms:W3CDTF">2026-03-05T16:02:19Z</dcterms:modified>
</cp:coreProperties>
</file>