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8"/>
  </p:notesMasterIdLst>
  <p:sldIdLst>
    <p:sldId id="265" r:id="rId3"/>
    <p:sldId id="264" r:id="rId4"/>
    <p:sldId id="302" r:id="rId5"/>
    <p:sldId id="303" r:id="rId6"/>
    <p:sldId id="284" r:id="rId7"/>
    <p:sldId id="304" r:id="rId8"/>
    <p:sldId id="307" r:id="rId9"/>
    <p:sldId id="285" r:id="rId10"/>
    <p:sldId id="287" r:id="rId11"/>
    <p:sldId id="305" r:id="rId12"/>
    <p:sldId id="288" r:id="rId13"/>
    <p:sldId id="306" r:id="rId14"/>
    <p:sldId id="308" r:id="rId15"/>
    <p:sldId id="309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E4F161-0479-AE92-F47A-CC81F0DF668D}" name="Alfredo Costa" initials="AC" userId="5c16e06fbd23c53e" providerId="Windows Live"/>
  <p188:author id="{61E959C1-9E8B-85E0-EE1C-26355F988F4C}" name="Ana Magalhães" initials="AM" userId="S::AMagalhaes@portoeditora.pt::87340ae4-986f-4283-a2c9-b798ad5930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FBE5D6"/>
    <a:srgbClr val="008BCF"/>
    <a:srgbClr val="E46E5E"/>
    <a:srgbClr val="E40000"/>
    <a:srgbClr val="6C822D"/>
    <a:srgbClr val="22B8C3"/>
    <a:srgbClr val="ED8E0C"/>
    <a:srgbClr val="B3147F"/>
    <a:srgbClr val="CD1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AA143-2AE5-40D3-9D6E-57F3B986CDE5}" v="2" dt="2022-04-27T08:51:45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2" autoAdjust="0"/>
    <p:restoredTop sz="9466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72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8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0352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620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8254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740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1619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72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4569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741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7956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58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769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775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710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openxmlformats.org/officeDocument/2006/relationships/image" Target="../media/image22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9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1.t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661"/>
            <a:ext cx="9143995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2524163" y="3429000"/>
            <a:ext cx="4095673" cy="13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abolição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 da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escravatura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784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EUA: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abolição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184355" y="1391042"/>
            <a:ext cx="8775290" cy="1076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Eleito presidente dos EUA em 1860 e reeleito em 1864, Abraham Lincoln segurou os destinos da Nação americana nos difíceis tempos da Guerra da Secessão (1861-1865). O confronto entre abolicionistas e esclavagistas ensanguentou o país, levando-lhe meio milhão de vidas e destruindo recursos e comunicações. Em 1865, a 13.</a:t>
            </a:r>
            <a:r>
              <a:rPr lang="pt-PT" sz="1600" baseline="30000" dirty="0">
                <a:solidFill>
                  <a:schemeClr val="tx1"/>
                </a:solidFill>
                <a:cs typeface="Arial" pitchFamily="34" charset="0"/>
              </a:rPr>
              <a:t>a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Emenda à Constituição pôs, finalmente, termo à escravatura.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5C848EA-7D5E-42C1-BF01-A9925DBC072F}"/>
              </a:ext>
            </a:extLst>
          </p:cNvPr>
          <p:cNvGrpSpPr/>
          <p:nvPr/>
        </p:nvGrpSpPr>
        <p:grpSpPr>
          <a:xfrm>
            <a:off x="346596" y="2467674"/>
            <a:ext cx="5742157" cy="4317190"/>
            <a:chOff x="1238083" y="718640"/>
            <a:chExt cx="5742157" cy="431719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1238084" y="4678640"/>
              <a:ext cx="5742156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 guerra civil americana.</a:t>
              </a: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767BD7D-26AD-4CC4-AA95-D2C84E6C5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8" t="3303" r="2068" b="4235"/>
            <a:stretch/>
          </p:blipFill>
          <p:spPr>
            <a:xfrm>
              <a:off x="1238083" y="718640"/>
              <a:ext cx="5742156" cy="3960000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950A9F2-B2BB-4652-AB79-268668AB5890}"/>
              </a:ext>
            </a:extLst>
          </p:cNvPr>
          <p:cNvGrpSpPr/>
          <p:nvPr/>
        </p:nvGrpSpPr>
        <p:grpSpPr>
          <a:xfrm>
            <a:off x="6250993" y="2847723"/>
            <a:ext cx="2110429" cy="2877190"/>
            <a:chOff x="6250993" y="2847723"/>
            <a:chExt cx="2110429" cy="2877190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6552482" y="5367723"/>
              <a:ext cx="1507450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</a:rPr>
                <a:t>Abraham Lincoln.</a:t>
              </a:r>
              <a:endParaRPr lang="pt-P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Imagem 2" descr="Uma imagem com pessoa, homem, parede, antigo&#10;&#10;Descrição gerada automaticamente">
              <a:extLst>
                <a:ext uri="{FF2B5EF4-FFF2-40B4-BE49-F238E27FC236}">
                  <a16:creationId xmlns:a16="http://schemas.microsoft.com/office/drawing/2014/main" id="{7C4FEADC-2696-49B5-B302-E71AEB5A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0993" y="2847723"/>
              <a:ext cx="2110429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7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467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Portugal: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abolição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tráfico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ângulo 5">
            <a:extLst>
              <a:ext uri="{FF2B5EF4-FFF2-40B4-BE49-F238E27FC236}">
                <a16:creationId xmlns:a16="http://schemas.microsoft.com/office/drawing/2014/main" id="{A537174B-5D3C-4692-8FFE-371043529BB3}"/>
              </a:ext>
            </a:extLst>
          </p:cNvPr>
          <p:cNvSpPr/>
          <p:nvPr/>
        </p:nvSpPr>
        <p:spPr>
          <a:xfrm>
            <a:off x="294888" y="1519656"/>
            <a:ext cx="8554223" cy="1007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1810, Portugal comprometeu-se com a Grã-Bretanha a abolir gradualmente o comércio de escravos. Esse compromisso inicial foi solenemente reforçado e ampliado pelo tratado de 22 de janeiro de 1815, que aboliu o tráfico a norte do equador. Não obstante estes avanços, os traficantes continuavam, e continuariam, a demandar as colónias portuguesas em África.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AB806FF-0BDE-4BE5-8EE9-93E7EAB09821}"/>
              </a:ext>
            </a:extLst>
          </p:cNvPr>
          <p:cNvGrpSpPr/>
          <p:nvPr/>
        </p:nvGrpSpPr>
        <p:grpSpPr>
          <a:xfrm>
            <a:off x="4281175" y="3080613"/>
            <a:ext cx="4426693" cy="3057190"/>
            <a:chOff x="4104195" y="1269869"/>
            <a:chExt cx="4426693" cy="3057190"/>
          </a:xfrm>
        </p:grpSpPr>
        <p:sp>
          <p:nvSpPr>
            <p:cNvPr id="7" name="Rectângulo 7">
              <a:extLst>
                <a:ext uri="{FF2B5EF4-FFF2-40B4-BE49-F238E27FC236}">
                  <a16:creationId xmlns:a16="http://schemas.microsoft.com/office/drawing/2014/main" id="{3F1B915E-CB57-4318-BC2B-F4D60ECA48E0}"/>
                </a:ext>
              </a:extLst>
            </p:cNvPr>
            <p:cNvSpPr/>
            <p:nvPr/>
          </p:nvSpPr>
          <p:spPr>
            <a:xfrm>
              <a:off x="4104195" y="3969869"/>
              <a:ext cx="442669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</a:rPr>
                <a:t>Navio negreiro.</a:t>
              </a:r>
              <a:endParaRPr lang="pt-PT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4500C83-F1F0-4FCB-A3D4-EE71F04F2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02" t="4327" r="4071" b="12613"/>
            <a:stretch/>
          </p:blipFill>
          <p:spPr>
            <a:xfrm>
              <a:off x="4104198" y="1269869"/>
              <a:ext cx="4426690" cy="2700000"/>
            </a:xfrm>
            <a:prstGeom prst="rect">
              <a:avLst/>
            </a:prstGeom>
          </p:spPr>
        </p:pic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FD0DC3F-1CDD-47FE-9679-FAA788A24442}"/>
              </a:ext>
            </a:extLst>
          </p:cNvPr>
          <p:cNvSpPr/>
          <p:nvPr/>
        </p:nvSpPr>
        <p:spPr>
          <a:xfrm>
            <a:off x="294888" y="2743876"/>
            <a:ext cx="3809307" cy="3730665"/>
          </a:xfrm>
          <a:custGeom>
            <a:avLst/>
            <a:gdLst>
              <a:gd name="csX0" fmla="*/ 0 w 3809307"/>
              <a:gd name="csY0" fmla="*/ 155718 h 3730665"/>
              <a:gd name="csX1" fmla="*/ 155718 w 3809307"/>
              <a:gd name="csY1" fmla="*/ 0 h 3730665"/>
              <a:gd name="csX2" fmla="*/ 890271 w 3809307"/>
              <a:gd name="csY2" fmla="*/ 0 h 3730665"/>
              <a:gd name="csX3" fmla="*/ 1519888 w 3809307"/>
              <a:gd name="csY3" fmla="*/ 0 h 3730665"/>
              <a:gd name="csX4" fmla="*/ 2254441 w 3809307"/>
              <a:gd name="csY4" fmla="*/ 0 h 3730665"/>
              <a:gd name="csX5" fmla="*/ 2849079 w 3809307"/>
              <a:gd name="csY5" fmla="*/ 0 h 3730665"/>
              <a:gd name="csX6" fmla="*/ 3653589 w 3809307"/>
              <a:gd name="csY6" fmla="*/ 0 h 3730665"/>
              <a:gd name="csX7" fmla="*/ 3809307 w 3809307"/>
              <a:gd name="csY7" fmla="*/ 155718 h 3730665"/>
              <a:gd name="csX8" fmla="*/ 3809307 w 3809307"/>
              <a:gd name="csY8" fmla="*/ 839564 h 3730665"/>
              <a:gd name="csX9" fmla="*/ 3809307 w 3809307"/>
              <a:gd name="csY9" fmla="*/ 1557602 h 3730665"/>
              <a:gd name="csX10" fmla="*/ 3809307 w 3809307"/>
              <a:gd name="csY10" fmla="*/ 2173063 h 3730665"/>
              <a:gd name="csX11" fmla="*/ 3809307 w 3809307"/>
              <a:gd name="csY11" fmla="*/ 2754332 h 3730665"/>
              <a:gd name="csX12" fmla="*/ 3809307 w 3809307"/>
              <a:gd name="csY12" fmla="*/ 3574947 h 3730665"/>
              <a:gd name="csX13" fmla="*/ 3653589 w 3809307"/>
              <a:gd name="csY13" fmla="*/ 3730665 h 3730665"/>
              <a:gd name="csX14" fmla="*/ 3058951 w 3809307"/>
              <a:gd name="csY14" fmla="*/ 3730665 h 3730665"/>
              <a:gd name="csX15" fmla="*/ 2289419 w 3809307"/>
              <a:gd name="csY15" fmla="*/ 3730665 h 3730665"/>
              <a:gd name="csX16" fmla="*/ 1589845 w 3809307"/>
              <a:gd name="csY16" fmla="*/ 3730665 h 3730665"/>
              <a:gd name="csX17" fmla="*/ 820313 w 3809307"/>
              <a:gd name="csY17" fmla="*/ 3730665 h 3730665"/>
              <a:gd name="csX18" fmla="*/ 155718 w 3809307"/>
              <a:gd name="csY18" fmla="*/ 3730665 h 3730665"/>
              <a:gd name="csX19" fmla="*/ 0 w 3809307"/>
              <a:gd name="csY19" fmla="*/ 3574947 h 3730665"/>
              <a:gd name="csX20" fmla="*/ 0 w 3809307"/>
              <a:gd name="csY20" fmla="*/ 2925293 h 3730665"/>
              <a:gd name="csX21" fmla="*/ 0 w 3809307"/>
              <a:gd name="csY21" fmla="*/ 2241448 h 3730665"/>
              <a:gd name="csX22" fmla="*/ 0 w 3809307"/>
              <a:gd name="csY22" fmla="*/ 1660179 h 3730665"/>
              <a:gd name="csX23" fmla="*/ 0 w 3809307"/>
              <a:gd name="csY23" fmla="*/ 907948 h 3730665"/>
              <a:gd name="csX24" fmla="*/ 0 w 3809307"/>
              <a:gd name="csY24" fmla="*/ 155718 h 3730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809307" h="3730665" fill="none" extrusionOk="0">
                <a:moveTo>
                  <a:pt x="0" y="155718"/>
                </a:moveTo>
                <a:cubicBezTo>
                  <a:pt x="-4492" y="78735"/>
                  <a:pt x="60440" y="-12309"/>
                  <a:pt x="155718" y="0"/>
                </a:cubicBezTo>
                <a:cubicBezTo>
                  <a:pt x="370436" y="-19480"/>
                  <a:pt x="660824" y="-35153"/>
                  <a:pt x="890271" y="0"/>
                </a:cubicBezTo>
                <a:cubicBezTo>
                  <a:pt x="1119718" y="35153"/>
                  <a:pt x="1338163" y="4897"/>
                  <a:pt x="1519888" y="0"/>
                </a:cubicBezTo>
                <a:cubicBezTo>
                  <a:pt x="1701613" y="-4897"/>
                  <a:pt x="1902294" y="30276"/>
                  <a:pt x="2254441" y="0"/>
                </a:cubicBezTo>
                <a:cubicBezTo>
                  <a:pt x="2606588" y="-30276"/>
                  <a:pt x="2587816" y="23986"/>
                  <a:pt x="2849079" y="0"/>
                </a:cubicBezTo>
                <a:cubicBezTo>
                  <a:pt x="3110342" y="-23986"/>
                  <a:pt x="3294814" y="13206"/>
                  <a:pt x="3653589" y="0"/>
                </a:cubicBezTo>
                <a:cubicBezTo>
                  <a:pt x="3746558" y="6461"/>
                  <a:pt x="3823072" y="61487"/>
                  <a:pt x="3809307" y="155718"/>
                </a:cubicBezTo>
                <a:cubicBezTo>
                  <a:pt x="3838108" y="300324"/>
                  <a:pt x="3821107" y="632329"/>
                  <a:pt x="3809307" y="839564"/>
                </a:cubicBezTo>
                <a:cubicBezTo>
                  <a:pt x="3797507" y="1046799"/>
                  <a:pt x="3787820" y="1215513"/>
                  <a:pt x="3809307" y="1557602"/>
                </a:cubicBezTo>
                <a:cubicBezTo>
                  <a:pt x="3830794" y="1899691"/>
                  <a:pt x="3795226" y="1990182"/>
                  <a:pt x="3809307" y="2173063"/>
                </a:cubicBezTo>
                <a:cubicBezTo>
                  <a:pt x="3823388" y="2355944"/>
                  <a:pt x="3836794" y="2576627"/>
                  <a:pt x="3809307" y="2754332"/>
                </a:cubicBezTo>
                <a:cubicBezTo>
                  <a:pt x="3781820" y="2932037"/>
                  <a:pt x="3825826" y="3290242"/>
                  <a:pt x="3809307" y="3574947"/>
                </a:cubicBezTo>
                <a:cubicBezTo>
                  <a:pt x="3815247" y="3675468"/>
                  <a:pt x="3741646" y="3732699"/>
                  <a:pt x="3653589" y="3730665"/>
                </a:cubicBezTo>
                <a:cubicBezTo>
                  <a:pt x="3472523" y="3730581"/>
                  <a:pt x="3211148" y="3711736"/>
                  <a:pt x="3058951" y="3730665"/>
                </a:cubicBezTo>
                <a:cubicBezTo>
                  <a:pt x="2906754" y="3749594"/>
                  <a:pt x="2602454" y="3742471"/>
                  <a:pt x="2289419" y="3730665"/>
                </a:cubicBezTo>
                <a:cubicBezTo>
                  <a:pt x="1976384" y="3718859"/>
                  <a:pt x="1737109" y="3729384"/>
                  <a:pt x="1589845" y="3730665"/>
                </a:cubicBezTo>
                <a:cubicBezTo>
                  <a:pt x="1442581" y="3731946"/>
                  <a:pt x="1068503" y="3759140"/>
                  <a:pt x="820313" y="3730665"/>
                </a:cubicBezTo>
                <a:cubicBezTo>
                  <a:pt x="572123" y="3702190"/>
                  <a:pt x="384807" y="3749134"/>
                  <a:pt x="155718" y="3730665"/>
                </a:cubicBezTo>
                <a:cubicBezTo>
                  <a:pt x="66174" y="3743642"/>
                  <a:pt x="4860" y="3652764"/>
                  <a:pt x="0" y="3574947"/>
                </a:cubicBezTo>
                <a:cubicBezTo>
                  <a:pt x="1595" y="3424380"/>
                  <a:pt x="7172" y="3214154"/>
                  <a:pt x="0" y="2925293"/>
                </a:cubicBezTo>
                <a:cubicBezTo>
                  <a:pt x="-7172" y="2636432"/>
                  <a:pt x="-32835" y="2575179"/>
                  <a:pt x="0" y="2241448"/>
                </a:cubicBezTo>
                <a:cubicBezTo>
                  <a:pt x="32835" y="1907718"/>
                  <a:pt x="-17057" y="1875933"/>
                  <a:pt x="0" y="1660179"/>
                </a:cubicBezTo>
                <a:cubicBezTo>
                  <a:pt x="17057" y="1444425"/>
                  <a:pt x="2491" y="1214124"/>
                  <a:pt x="0" y="907948"/>
                </a:cubicBezTo>
                <a:cubicBezTo>
                  <a:pt x="-2491" y="601772"/>
                  <a:pt x="-28314" y="482391"/>
                  <a:pt x="0" y="155718"/>
                </a:cubicBezTo>
                <a:close/>
              </a:path>
              <a:path w="3809307" h="3730665" stroke="0" extrusionOk="0">
                <a:moveTo>
                  <a:pt x="0" y="155718"/>
                </a:moveTo>
                <a:cubicBezTo>
                  <a:pt x="-7740" y="64943"/>
                  <a:pt x="66205" y="1318"/>
                  <a:pt x="155718" y="0"/>
                </a:cubicBezTo>
                <a:cubicBezTo>
                  <a:pt x="396695" y="33666"/>
                  <a:pt x="763161" y="-3494"/>
                  <a:pt x="925250" y="0"/>
                </a:cubicBezTo>
                <a:cubicBezTo>
                  <a:pt x="1087339" y="3494"/>
                  <a:pt x="1383222" y="9902"/>
                  <a:pt x="1589845" y="0"/>
                </a:cubicBezTo>
                <a:cubicBezTo>
                  <a:pt x="1796468" y="-9902"/>
                  <a:pt x="2016845" y="11733"/>
                  <a:pt x="2219462" y="0"/>
                </a:cubicBezTo>
                <a:cubicBezTo>
                  <a:pt x="2422079" y="-11733"/>
                  <a:pt x="2671392" y="-30434"/>
                  <a:pt x="2954015" y="0"/>
                </a:cubicBezTo>
                <a:cubicBezTo>
                  <a:pt x="3236638" y="30434"/>
                  <a:pt x="3337726" y="32375"/>
                  <a:pt x="3653589" y="0"/>
                </a:cubicBezTo>
                <a:cubicBezTo>
                  <a:pt x="3741864" y="-3701"/>
                  <a:pt x="3806978" y="71764"/>
                  <a:pt x="3809307" y="155718"/>
                </a:cubicBezTo>
                <a:cubicBezTo>
                  <a:pt x="3812505" y="310818"/>
                  <a:pt x="3782825" y="529642"/>
                  <a:pt x="3809307" y="839564"/>
                </a:cubicBezTo>
                <a:cubicBezTo>
                  <a:pt x="3835789" y="1149486"/>
                  <a:pt x="3836004" y="1208695"/>
                  <a:pt x="3809307" y="1420833"/>
                </a:cubicBezTo>
                <a:cubicBezTo>
                  <a:pt x="3782610" y="1632971"/>
                  <a:pt x="3795688" y="1871290"/>
                  <a:pt x="3809307" y="2104679"/>
                </a:cubicBezTo>
                <a:cubicBezTo>
                  <a:pt x="3822926" y="2338068"/>
                  <a:pt x="3842444" y="2568144"/>
                  <a:pt x="3809307" y="2788524"/>
                </a:cubicBezTo>
                <a:cubicBezTo>
                  <a:pt x="3776170" y="3008904"/>
                  <a:pt x="3777290" y="3214742"/>
                  <a:pt x="3809307" y="3574947"/>
                </a:cubicBezTo>
                <a:cubicBezTo>
                  <a:pt x="3818084" y="3671699"/>
                  <a:pt x="3745322" y="3725646"/>
                  <a:pt x="3653589" y="3730665"/>
                </a:cubicBezTo>
                <a:cubicBezTo>
                  <a:pt x="3399332" y="3728767"/>
                  <a:pt x="3286809" y="3748614"/>
                  <a:pt x="2954015" y="3730665"/>
                </a:cubicBezTo>
                <a:cubicBezTo>
                  <a:pt x="2621221" y="3712716"/>
                  <a:pt x="2495668" y="3729001"/>
                  <a:pt x="2254441" y="3730665"/>
                </a:cubicBezTo>
                <a:cubicBezTo>
                  <a:pt x="2013214" y="3732329"/>
                  <a:pt x="1722616" y="3722785"/>
                  <a:pt x="1484909" y="3730665"/>
                </a:cubicBezTo>
                <a:cubicBezTo>
                  <a:pt x="1247202" y="3738545"/>
                  <a:pt x="996438" y="3735301"/>
                  <a:pt x="785335" y="3730665"/>
                </a:cubicBezTo>
                <a:cubicBezTo>
                  <a:pt x="574232" y="3726029"/>
                  <a:pt x="445662" y="3724284"/>
                  <a:pt x="155718" y="3730665"/>
                </a:cubicBezTo>
                <a:cubicBezTo>
                  <a:pt x="51582" y="3731412"/>
                  <a:pt x="1321" y="3658566"/>
                  <a:pt x="0" y="3574947"/>
                </a:cubicBezTo>
                <a:cubicBezTo>
                  <a:pt x="35056" y="3320068"/>
                  <a:pt x="19028" y="3082809"/>
                  <a:pt x="0" y="2856909"/>
                </a:cubicBezTo>
                <a:cubicBezTo>
                  <a:pt x="-19028" y="2631009"/>
                  <a:pt x="-5908" y="2404765"/>
                  <a:pt x="0" y="2241448"/>
                </a:cubicBezTo>
                <a:cubicBezTo>
                  <a:pt x="5908" y="2078131"/>
                  <a:pt x="9408" y="1859893"/>
                  <a:pt x="0" y="1557602"/>
                </a:cubicBezTo>
                <a:cubicBezTo>
                  <a:pt x="-9408" y="1255311"/>
                  <a:pt x="28209" y="1110132"/>
                  <a:pt x="0" y="976333"/>
                </a:cubicBezTo>
                <a:cubicBezTo>
                  <a:pt x="-28209" y="842534"/>
                  <a:pt x="-36731" y="545780"/>
                  <a:pt x="0" y="15571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João, por Graça de Deus Príncipe Regente de Portugal […]. Faço saber a todos os que a presente Carta de Aprovação, Confirmação e Ratificação virem que, em 22 de janeiro do corrente ano, se concluiu e assinou na cidade de Viena entre mim e o Sereníssimo e Potentíssimo Príncipe Jorge III, Rei do Reino Unido da Grande Bretanha e Irlanda, […] um tratado, com o fim de efetuar, de comum acordo com as outras potências da Europa que se prestarão a contribuir para este fim benéfico, a abolição imediata do tráfico de escravos em todos os lugares da costa de África, sitos ao norte do Equador.</a:t>
            </a: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Tratado de abolição do tráfico de escravos ao norte do equador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22 de janeiro de 1815.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ETHA11_PPT4_Track17">
            <a:hlinkClick r:id="" action="ppaction://media"/>
            <a:extLst>
              <a:ext uri="{FF2B5EF4-FFF2-40B4-BE49-F238E27FC236}">
                <a16:creationId xmlns:a16="http://schemas.microsoft.com/office/drawing/2014/main" id="{B91A48C1-0BEF-4C76-9AD8-AE8E77466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1040" y="4081463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3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6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29950"/>
            <a:ext cx="9131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Portugal: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abolição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definitiva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ângulo 5">
            <a:extLst>
              <a:ext uri="{FF2B5EF4-FFF2-40B4-BE49-F238E27FC236}">
                <a16:creationId xmlns:a16="http://schemas.microsoft.com/office/drawing/2014/main" id="{5C756F6A-8ECD-4CBE-8A34-5A25712AACB2}"/>
              </a:ext>
            </a:extLst>
          </p:cNvPr>
          <p:cNvSpPr/>
          <p:nvPr/>
        </p:nvSpPr>
        <p:spPr>
          <a:xfrm>
            <a:off x="224051" y="5230490"/>
            <a:ext cx="8873369" cy="1595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pressão abolicionista britânica, um pouco atenuada na década de 1820, reapareceu em força a partir de 1834. Foi no contexto dessa pressão que Sá da Bandeira fez publicar o decreto de 10 de dezembro de 1836, que proibia inteiramente a exportação de escravos dos territórios portugueses. 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abolição definitiva da escravatura por Portugal chegaria, finalmente, com a assinatura, pelo rei D. Luís, do decreto de 25 de fevereiro de 1869.</a:t>
            </a:r>
          </a:p>
        </p:txBody>
      </p:sp>
      <p:pic>
        <p:nvPicPr>
          <p:cNvPr id="13" name="Imagem 12" descr="Uma imagem com texto&#10;&#10;Descrição gerada automaticamente">
            <a:extLst>
              <a:ext uri="{FF2B5EF4-FFF2-40B4-BE49-F238E27FC236}">
                <a16:creationId xmlns:a16="http://schemas.microsoft.com/office/drawing/2014/main" id="{E697A6FA-07E6-4139-85B3-BB94B38CA9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1" t="20000" r="13854" b="71328"/>
          <a:stretch/>
        </p:blipFill>
        <p:spPr>
          <a:xfrm>
            <a:off x="-6271" y="3104549"/>
            <a:ext cx="9144000" cy="1415986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9F8985E7-87C6-44D8-90D1-F60A9031ADB2}"/>
              </a:ext>
            </a:extLst>
          </p:cNvPr>
          <p:cNvSpPr/>
          <p:nvPr/>
        </p:nvSpPr>
        <p:spPr>
          <a:xfrm>
            <a:off x="391680" y="1404795"/>
            <a:ext cx="8538113" cy="1651143"/>
          </a:xfrm>
          <a:custGeom>
            <a:avLst/>
            <a:gdLst>
              <a:gd name="csX0" fmla="*/ 0 w 8538113"/>
              <a:gd name="csY0" fmla="*/ 68919 h 1651143"/>
              <a:gd name="csX1" fmla="*/ 68919 w 8538113"/>
              <a:gd name="csY1" fmla="*/ 0 h 1651143"/>
              <a:gd name="csX2" fmla="*/ 463086 w 8538113"/>
              <a:gd name="csY2" fmla="*/ 0 h 1651143"/>
              <a:gd name="csX3" fmla="*/ 1277266 w 8538113"/>
              <a:gd name="csY3" fmla="*/ 0 h 1651143"/>
              <a:gd name="csX4" fmla="*/ 1923441 w 8538113"/>
              <a:gd name="csY4" fmla="*/ 0 h 1651143"/>
              <a:gd name="csX5" fmla="*/ 2737622 w 8538113"/>
              <a:gd name="csY5" fmla="*/ 0 h 1651143"/>
              <a:gd name="csX6" fmla="*/ 3467800 w 8538113"/>
              <a:gd name="csY6" fmla="*/ 0 h 1651143"/>
              <a:gd name="csX7" fmla="*/ 4029972 w 8538113"/>
              <a:gd name="csY7" fmla="*/ 0 h 1651143"/>
              <a:gd name="csX8" fmla="*/ 4760150 w 8538113"/>
              <a:gd name="csY8" fmla="*/ 0 h 1651143"/>
              <a:gd name="csX9" fmla="*/ 5238319 w 8538113"/>
              <a:gd name="csY9" fmla="*/ 0 h 1651143"/>
              <a:gd name="csX10" fmla="*/ 5884494 w 8538113"/>
              <a:gd name="csY10" fmla="*/ 0 h 1651143"/>
              <a:gd name="csX11" fmla="*/ 6278661 w 8538113"/>
              <a:gd name="csY11" fmla="*/ 0 h 1651143"/>
              <a:gd name="csX12" fmla="*/ 7092841 w 8538113"/>
              <a:gd name="csY12" fmla="*/ 0 h 1651143"/>
              <a:gd name="csX13" fmla="*/ 7739016 w 8538113"/>
              <a:gd name="csY13" fmla="*/ 0 h 1651143"/>
              <a:gd name="csX14" fmla="*/ 8469194 w 8538113"/>
              <a:gd name="csY14" fmla="*/ 0 h 1651143"/>
              <a:gd name="csX15" fmla="*/ 8538113 w 8538113"/>
              <a:gd name="csY15" fmla="*/ 68919 h 1651143"/>
              <a:gd name="csX16" fmla="*/ 8538113 w 8538113"/>
              <a:gd name="csY16" fmla="*/ 588487 h 1651143"/>
              <a:gd name="csX17" fmla="*/ 8538113 w 8538113"/>
              <a:gd name="csY17" fmla="*/ 1108055 h 1651143"/>
              <a:gd name="csX18" fmla="*/ 8538113 w 8538113"/>
              <a:gd name="csY18" fmla="*/ 1582224 h 1651143"/>
              <a:gd name="csX19" fmla="*/ 8469194 w 8538113"/>
              <a:gd name="csY19" fmla="*/ 1651143 h 1651143"/>
              <a:gd name="csX20" fmla="*/ 7739016 w 8538113"/>
              <a:gd name="csY20" fmla="*/ 1651143 h 1651143"/>
              <a:gd name="csX21" fmla="*/ 7260847 w 8538113"/>
              <a:gd name="csY21" fmla="*/ 1651143 h 1651143"/>
              <a:gd name="csX22" fmla="*/ 6530669 w 8538113"/>
              <a:gd name="csY22" fmla="*/ 1651143 h 1651143"/>
              <a:gd name="csX23" fmla="*/ 5968497 w 8538113"/>
              <a:gd name="csY23" fmla="*/ 1651143 h 1651143"/>
              <a:gd name="csX24" fmla="*/ 5490327 w 8538113"/>
              <a:gd name="csY24" fmla="*/ 1651143 h 1651143"/>
              <a:gd name="csX25" fmla="*/ 5096161 w 8538113"/>
              <a:gd name="csY25" fmla="*/ 1651143 h 1651143"/>
              <a:gd name="csX26" fmla="*/ 4617991 w 8538113"/>
              <a:gd name="csY26" fmla="*/ 1651143 h 1651143"/>
              <a:gd name="csX27" fmla="*/ 4139822 w 8538113"/>
              <a:gd name="csY27" fmla="*/ 1651143 h 1651143"/>
              <a:gd name="csX28" fmla="*/ 3493647 w 8538113"/>
              <a:gd name="csY28" fmla="*/ 1651143 h 1651143"/>
              <a:gd name="csX29" fmla="*/ 2847472 w 8538113"/>
              <a:gd name="csY29" fmla="*/ 1651143 h 1651143"/>
              <a:gd name="csX30" fmla="*/ 2285299 w 8538113"/>
              <a:gd name="csY30" fmla="*/ 1651143 h 1651143"/>
              <a:gd name="csX31" fmla="*/ 1471119 w 8538113"/>
              <a:gd name="csY31" fmla="*/ 1651143 h 1651143"/>
              <a:gd name="csX32" fmla="*/ 992949 w 8538113"/>
              <a:gd name="csY32" fmla="*/ 1651143 h 1651143"/>
              <a:gd name="csX33" fmla="*/ 68919 w 8538113"/>
              <a:gd name="csY33" fmla="*/ 1651143 h 1651143"/>
              <a:gd name="csX34" fmla="*/ 0 w 8538113"/>
              <a:gd name="csY34" fmla="*/ 1582224 h 1651143"/>
              <a:gd name="csX35" fmla="*/ 0 w 8538113"/>
              <a:gd name="csY35" fmla="*/ 1108055 h 1651143"/>
              <a:gd name="csX36" fmla="*/ 0 w 8538113"/>
              <a:gd name="csY36" fmla="*/ 649019 h 1651143"/>
              <a:gd name="csX37" fmla="*/ 0 w 8538113"/>
              <a:gd name="csY37" fmla="*/ 68919 h 16511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8538113" h="1651143" fill="none" extrusionOk="0">
                <a:moveTo>
                  <a:pt x="0" y="68919"/>
                </a:moveTo>
                <a:cubicBezTo>
                  <a:pt x="2829" y="37770"/>
                  <a:pt x="32401" y="1528"/>
                  <a:pt x="68919" y="0"/>
                </a:cubicBezTo>
                <a:cubicBezTo>
                  <a:pt x="213737" y="-11202"/>
                  <a:pt x="292344" y="2492"/>
                  <a:pt x="463086" y="0"/>
                </a:cubicBezTo>
                <a:cubicBezTo>
                  <a:pt x="633828" y="-2492"/>
                  <a:pt x="1046940" y="40570"/>
                  <a:pt x="1277266" y="0"/>
                </a:cubicBezTo>
                <a:cubicBezTo>
                  <a:pt x="1507592" y="-40570"/>
                  <a:pt x="1714164" y="-14035"/>
                  <a:pt x="1923441" y="0"/>
                </a:cubicBezTo>
                <a:cubicBezTo>
                  <a:pt x="2132718" y="14035"/>
                  <a:pt x="2370868" y="-18110"/>
                  <a:pt x="2737622" y="0"/>
                </a:cubicBezTo>
                <a:cubicBezTo>
                  <a:pt x="3104376" y="18110"/>
                  <a:pt x="3276790" y="-31976"/>
                  <a:pt x="3467800" y="0"/>
                </a:cubicBezTo>
                <a:cubicBezTo>
                  <a:pt x="3658810" y="31976"/>
                  <a:pt x="3814135" y="25975"/>
                  <a:pt x="4029972" y="0"/>
                </a:cubicBezTo>
                <a:cubicBezTo>
                  <a:pt x="4245809" y="-25975"/>
                  <a:pt x="4598746" y="24856"/>
                  <a:pt x="4760150" y="0"/>
                </a:cubicBezTo>
                <a:cubicBezTo>
                  <a:pt x="4921554" y="-24856"/>
                  <a:pt x="5045267" y="12842"/>
                  <a:pt x="5238319" y="0"/>
                </a:cubicBezTo>
                <a:cubicBezTo>
                  <a:pt x="5431371" y="-12842"/>
                  <a:pt x="5698785" y="-5166"/>
                  <a:pt x="5884494" y="0"/>
                </a:cubicBezTo>
                <a:cubicBezTo>
                  <a:pt x="6070203" y="5166"/>
                  <a:pt x="6174965" y="-8725"/>
                  <a:pt x="6278661" y="0"/>
                </a:cubicBezTo>
                <a:cubicBezTo>
                  <a:pt x="6382357" y="8725"/>
                  <a:pt x="6789969" y="40096"/>
                  <a:pt x="7092841" y="0"/>
                </a:cubicBezTo>
                <a:cubicBezTo>
                  <a:pt x="7395713" y="-40096"/>
                  <a:pt x="7513906" y="-4449"/>
                  <a:pt x="7739016" y="0"/>
                </a:cubicBezTo>
                <a:cubicBezTo>
                  <a:pt x="7964127" y="4449"/>
                  <a:pt x="8155471" y="8373"/>
                  <a:pt x="8469194" y="0"/>
                </a:cubicBezTo>
                <a:cubicBezTo>
                  <a:pt x="8509354" y="4475"/>
                  <a:pt x="8537884" y="31791"/>
                  <a:pt x="8538113" y="68919"/>
                </a:cubicBezTo>
                <a:cubicBezTo>
                  <a:pt x="8542182" y="246373"/>
                  <a:pt x="8562774" y="464148"/>
                  <a:pt x="8538113" y="588487"/>
                </a:cubicBezTo>
                <a:cubicBezTo>
                  <a:pt x="8513452" y="712826"/>
                  <a:pt x="8520329" y="966135"/>
                  <a:pt x="8538113" y="1108055"/>
                </a:cubicBezTo>
                <a:cubicBezTo>
                  <a:pt x="8555897" y="1249975"/>
                  <a:pt x="8531780" y="1404678"/>
                  <a:pt x="8538113" y="1582224"/>
                </a:cubicBezTo>
                <a:cubicBezTo>
                  <a:pt x="8537538" y="1628980"/>
                  <a:pt x="8500339" y="1645079"/>
                  <a:pt x="8469194" y="1651143"/>
                </a:cubicBezTo>
                <a:cubicBezTo>
                  <a:pt x="8161696" y="1642177"/>
                  <a:pt x="7943217" y="1630044"/>
                  <a:pt x="7739016" y="1651143"/>
                </a:cubicBezTo>
                <a:cubicBezTo>
                  <a:pt x="7534815" y="1672242"/>
                  <a:pt x="7360418" y="1665303"/>
                  <a:pt x="7260847" y="1651143"/>
                </a:cubicBezTo>
                <a:cubicBezTo>
                  <a:pt x="7161276" y="1636983"/>
                  <a:pt x="6737468" y="1670060"/>
                  <a:pt x="6530669" y="1651143"/>
                </a:cubicBezTo>
                <a:cubicBezTo>
                  <a:pt x="6323870" y="1632226"/>
                  <a:pt x="6168106" y="1625276"/>
                  <a:pt x="5968497" y="1651143"/>
                </a:cubicBezTo>
                <a:cubicBezTo>
                  <a:pt x="5768888" y="1677010"/>
                  <a:pt x="5667646" y="1641488"/>
                  <a:pt x="5490327" y="1651143"/>
                </a:cubicBezTo>
                <a:cubicBezTo>
                  <a:pt x="5313008" y="1660799"/>
                  <a:pt x="5195553" y="1638327"/>
                  <a:pt x="5096161" y="1651143"/>
                </a:cubicBezTo>
                <a:cubicBezTo>
                  <a:pt x="4996769" y="1663959"/>
                  <a:pt x="4809028" y="1658982"/>
                  <a:pt x="4617991" y="1651143"/>
                </a:cubicBezTo>
                <a:cubicBezTo>
                  <a:pt x="4426954" y="1643305"/>
                  <a:pt x="4243587" y="1633594"/>
                  <a:pt x="4139822" y="1651143"/>
                </a:cubicBezTo>
                <a:cubicBezTo>
                  <a:pt x="4036057" y="1668692"/>
                  <a:pt x="3759794" y="1631272"/>
                  <a:pt x="3493647" y="1651143"/>
                </a:cubicBezTo>
                <a:cubicBezTo>
                  <a:pt x="3227501" y="1671014"/>
                  <a:pt x="3006510" y="1669853"/>
                  <a:pt x="2847472" y="1651143"/>
                </a:cubicBezTo>
                <a:cubicBezTo>
                  <a:pt x="2688434" y="1632433"/>
                  <a:pt x="2552009" y="1676995"/>
                  <a:pt x="2285299" y="1651143"/>
                </a:cubicBezTo>
                <a:cubicBezTo>
                  <a:pt x="2018589" y="1625291"/>
                  <a:pt x="1808034" y="1631729"/>
                  <a:pt x="1471119" y="1651143"/>
                </a:cubicBezTo>
                <a:cubicBezTo>
                  <a:pt x="1134204" y="1670557"/>
                  <a:pt x="1121001" y="1645617"/>
                  <a:pt x="992949" y="1651143"/>
                </a:cubicBezTo>
                <a:cubicBezTo>
                  <a:pt x="864897" y="1656670"/>
                  <a:pt x="275586" y="1690685"/>
                  <a:pt x="68919" y="1651143"/>
                </a:cubicBezTo>
                <a:cubicBezTo>
                  <a:pt x="35873" y="1649381"/>
                  <a:pt x="1919" y="1615682"/>
                  <a:pt x="0" y="1582224"/>
                </a:cubicBezTo>
                <a:cubicBezTo>
                  <a:pt x="11096" y="1420338"/>
                  <a:pt x="4481" y="1342780"/>
                  <a:pt x="0" y="1108055"/>
                </a:cubicBezTo>
                <a:cubicBezTo>
                  <a:pt x="-4481" y="873330"/>
                  <a:pt x="4974" y="758787"/>
                  <a:pt x="0" y="649019"/>
                </a:cubicBezTo>
                <a:cubicBezTo>
                  <a:pt x="-4974" y="539251"/>
                  <a:pt x="-13507" y="320514"/>
                  <a:pt x="0" y="68919"/>
                </a:cubicBezTo>
                <a:close/>
              </a:path>
              <a:path w="8538113" h="1651143" stroke="0" extrusionOk="0">
                <a:moveTo>
                  <a:pt x="0" y="68919"/>
                </a:moveTo>
                <a:cubicBezTo>
                  <a:pt x="-2724" y="29176"/>
                  <a:pt x="27361" y="1312"/>
                  <a:pt x="68919" y="0"/>
                </a:cubicBezTo>
                <a:cubicBezTo>
                  <a:pt x="471861" y="33069"/>
                  <a:pt x="635754" y="-34306"/>
                  <a:pt x="883100" y="0"/>
                </a:cubicBezTo>
                <a:cubicBezTo>
                  <a:pt x="1130446" y="34306"/>
                  <a:pt x="1316422" y="6069"/>
                  <a:pt x="1445272" y="0"/>
                </a:cubicBezTo>
                <a:cubicBezTo>
                  <a:pt x="1574122" y="-6069"/>
                  <a:pt x="1758744" y="-2941"/>
                  <a:pt x="1923441" y="0"/>
                </a:cubicBezTo>
                <a:cubicBezTo>
                  <a:pt x="2088138" y="2941"/>
                  <a:pt x="2385392" y="2638"/>
                  <a:pt x="2653619" y="0"/>
                </a:cubicBezTo>
                <a:cubicBezTo>
                  <a:pt x="2921846" y="-2638"/>
                  <a:pt x="3018065" y="-13100"/>
                  <a:pt x="3215791" y="0"/>
                </a:cubicBezTo>
                <a:cubicBezTo>
                  <a:pt x="3413517" y="13100"/>
                  <a:pt x="3866653" y="14720"/>
                  <a:pt x="4029972" y="0"/>
                </a:cubicBezTo>
                <a:cubicBezTo>
                  <a:pt x="4193291" y="-14720"/>
                  <a:pt x="4393297" y="-15482"/>
                  <a:pt x="4508141" y="0"/>
                </a:cubicBezTo>
                <a:cubicBezTo>
                  <a:pt x="4622985" y="15482"/>
                  <a:pt x="5093084" y="-34475"/>
                  <a:pt x="5322322" y="0"/>
                </a:cubicBezTo>
                <a:cubicBezTo>
                  <a:pt x="5551560" y="34475"/>
                  <a:pt x="5634159" y="-5748"/>
                  <a:pt x="5716489" y="0"/>
                </a:cubicBezTo>
                <a:cubicBezTo>
                  <a:pt x="5798819" y="5748"/>
                  <a:pt x="6180345" y="-8266"/>
                  <a:pt x="6362664" y="0"/>
                </a:cubicBezTo>
                <a:cubicBezTo>
                  <a:pt x="6544983" y="8266"/>
                  <a:pt x="6834581" y="26683"/>
                  <a:pt x="7008839" y="0"/>
                </a:cubicBezTo>
                <a:cubicBezTo>
                  <a:pt x="7183097" y="-26683"/>
                  <a:pt x="7357113" y="-7897"/>
                  <a:pt x="7571011" y="0"/>
                </a:cubicBezTo>
                <a:cubicBezTo>
                  <a:pt x="7784909" y="7897"/>
                  <a:pt x="8252465" y="17615"/>
                  <a:pt x="8469194" y="0"/>
                </a:cubicBezTo>
                <a:cubicBezTo>
                  <a:pt x="8509514" y="-2801"/>
                  <a:pt x="8530910" y="28071"/>
                  <a:pt x="8538113" y="68919"/>
                </a:cubicBezTo>
                <a:cubicBezTo>
                  <a:pt x="8549847" y="175554"/>
                  <a:pt x="8553828" y="423514"/>
                  <a:pt x="8538113" y="573354"/>
                </a:cubicBezTo>
                <a:cubicBezTo>
                  <a:pt x="8522398" y="723195"/>
                  <a:pt x="8538769" y="867920"/>
                  <a:pt x="8538113" y="1108055"/>
                </a:cubicBezTo>
                <a:cubicBezTo>
                  <a:pt x="8537457" y="1348190"/>
                  <a:pt x="8525540" y="1413411"/>
                  <a:pt x="8538113" y="1582224"/>
                </a:cubicBezTo>
                <a:cubicBezTo>
                  <a:pt x="8536037" y="1624000"/>
                  <a:pt x="8511141" y="1654029"/>
                  <a:pt x="8469194" y="1651143"/>
                </a:cubicBezTo>
                <a:cubicBezTo>
                  <a:pt x="8266009" y="1645788"/>
                  <a:pt x="8090195" y="1641345"/>
                  <a:pt x="7991024" y="1651143"/>
                </a:cubicBezTo>
                <a:cubicBezTo>
                  <a:pt x="7891853" y="1660942"/>
                  <a:pt x="7620703" y="1625806"/>
                  <a:pt x="7344850" y="1651143"/>
                </a:cubicBezTo>
                <a:cubicBezTo>
                  <a:pt x="7068997" y="1676480"/>
                  <a:pt x="7075408" y="1646753"/>
                  <a:pt x="6866680" y="1651143"/>
                </a:cubicBezTo>
                <a:cubicBezTo>
                  <a:pt x="6657952" y="1655534"/>
                  <a:pt x="6447581" y="1648070"/>
                  <a:pt x="6220505" y="1651143"/>
                </a:cubicBezTo>
                <a:cubicBezTo>
                  <a:pt x="5993429" y="1654216"/>
                  <a:pt x="6017146" y="1667367"/>
                  <a:pt x="5826338" y="1651143"/>
                </a:cubicBezTo>
                <a:cubicBezTo>
                  <a:pt x="5635530" y="1634919"/>
                  <a:pt x="5563702" y="1662906"/>
                  <a:pt x="5432172" y="1651143"/>
                </a:cubicBezTo>
                <a:cubicBezTo>
                  <a:pt x="5300642" y="1639380"/>
                  <a:pt x="4972072" y="1624179"/>
                  <a:pt x="4785997" y="1651143"/>
                </a:cubicBezTo>
                <a:cubicBezTo>
                  <a:pt x="4599922" y="1678107"/>
                  <a:pt x="4533468" y="1658725"/>
                  <a:pt x="4307827" y="1651143"/>
                </a:cubicBezTo>
                <a:cubicBezTo>
                  <a:pt x="4082186" y="1643562"/>
                  <a:pt x="3939545" y="1633251"/>
                  <a:pt x="3577649" y="1651143"/>
                </a:cubicBezTo>
                <a:cubicBezTo>
                  <a:pt x="3215753" y="1669035"/>
                  <a:pt x="3213555" y="1673549"/>
                  <a:pt x="3099480" y="1651143"/>
                </a:cubicBezTo>
                <a:cubicBezTo>
                  <a:pt x="2985405" y="1628737"/>
                  <a:pt x="2702314" y="1665959"/>
                  <a:pt x="2369302" y="1651143"/>
                </a:cubicBezTo>
                <a:cubicBezTo>
                  <a:pt x="2036290" y="1636327"/>
                  <a:pt x="2090856" y="1657328"/>
                  <a:pt x="1975135" y="1651143"/>
                </a:cubicBezTo>
                <a:cubicBezTo>
                  <a:pt x="1859414" y="1644958"/>
                  <a:pt x="1600332" y="1640317"/>
                  <a:pt x="1244958" y="1651143"/>
                </a:cubicBezTo>
                <a:cubicBezTo>
                  <a:pt x="889584" y="1661969"/>
                  <a:pt x="1003661" y="1664950"/>
                  <a:pt x="766788" y="1651143"/>
                </a:cubicBezTo>
                <a:cubicBezTo>
                  <a:pt x="529915" y="1637337"/>
                  <a:pt x="214482" y="1660308"/>
                  <a:pt x="68919" y="1651143"/>
                </a:cubicBezTo>
                <a:cubicBezTo>
                  <a:pt x="31960" y="1646324"/>
                  <a:pt x="-7355" y="1620050"/>
                  <a:pt x="0" y="1582224"/>
                </a:cubicBezTo>
                <a:cubicBezTo>
                  <a:pt x="968" y="1474171"/>
                  <a:pt x="-2727" y="1281007"/>
                  <a:pt x="0" y="1108055"/>
                </a:cubicBezTo>
                <a:cubicBezTo>
                  <a:pt x="2727" y="935103"/>
                  <a:pt x="-3057" y="779707"/>
                  <a:pt x="0" y="649019"/>
                </a:cubicBezTo>
                <a:cubicBezTo>
                  <a:pt x="3057" y="518331"/>
                  <a:pt x="2083" y="217543"/>
                  <a:pt x="0" y="6891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Tomando em consideração o relatório dos secretários de Estado das diferentes Repartições, hei por bem decretar o seguinte:</a:t>
            </a:r>
          </a:p>
          <a:p>
            <a:pPr algn="just">
              <a:defRPr/>
            </a:pPr>
            <a:r>
              <a:rPr lang="pt-PT" sz="1400" dirty="0" err="1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Art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 1.</a:t>
            </a:r>
            <a:r>
              <a:rPr lang="pt-PT" sz="14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o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– Fica proibida a exportação de escravos, seja por mar ou por terra, em todos os domínios portugueses, sem exceção, quer sejam situados ao norte, quer ao sul do equador, desde o dia em que na capital de cada um dos ditos domínios for publicado o presente decreto.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Decreto de 10 de dezembro de 1836 – Rainha D. Maria II</a:t>
            </a:r>
            <a:r>
              <a:rPr lang="pt-PT" sz="1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75608CA-4328-408A-A575-73B9CC702F42}"/>
              </a:ext>
            </a:extLst>
          </p:cNvPr>
          <p:cNvSpPr/>
          <p:nvPr/>
        </p:nvSpPr>
        <p:spPr>
          <a:xfrm>
            <a:off x="243764" y="4586302"/>
            <a:ext cx="8538113" cy="757554"/>
          </a:xfrm>
          <a:custGeom>
            <a:avLst/>
            <a:gdLst>
              <a:gd name="csX0" fmla="*/ 0 w 8538113"/>
              <a:gd name="csY0" fmla="*/ 31620 h 757554"/>
              <a:gd name="csX1" fmla="*/ 31620 w 8538113"/>
              <a:gd name="csY1" fmla="*/ 0 h 757554"/>
              <a:gd name="csX2" fmla="*/ 514036 w 8538113"/>
              <a:gd name="csY2" fmla="*/ 0 h 757554"/>
              <a:gd name="csX3" fmla="*/ 911703 w 8538113"/>
              <a:gd name="csY3" fmla="*/ 0 h 757554"/>
              <a:gd name="csX4" fmla="*/ 1394119 w 8538113"/>
              <a:gd name="csY4" fmla="*/ 0 h 757554"/>
              <a:gd name="csX5" fmla="*/ 1961283 w 8538113"/>
              <a:gd name="csY5" fmla="*/ 0 h 757554"/>
              <a:gd name="csX6" fmla="*/ 2613197 w 8538113"/>
              <a:gd name="csY6" fmla="*/ 0 h 757554"/>
              <a:gd name="csX7" fmla="*/ 3095613 w 8538113"/>
              <a:gd name="csY7" fmla="*/ 0 h 757554"/>
              <a:gd name="csX8" fmla="*/ 3917023 w 8538113"/>
              <a:gd name="csY8" fmla="*/ 0 h 757554"/>
              <a:gd name="csX9" fmla="*/ 4568937 w 8538113"/>
              <a:gd name="csY9" fmla="*/ 0 h 757554"/>
              <a:gd name="csX10" fmla="*/ 5390347 w 8538113"/>
              <a:gd name="csY10" fmla="*/ 0 h 757554"/>
              <a:gd name="csX11" fmla="*/ 6127009 w 8538113"/>
              <a:gd name="csY11" fmla="*/ 0 h 757554"/>
              <a:gd name="csX12" fmla="*/ 6694174 w 8538113"/>
              <a:gd name="csY12" fmla="*/ 0 h 757554"/>
              <a:gd name="csX13" fmla="*/ 7430836 w 8538113"/>
              <a:gd name="csY13" fmla="*/ 0 h 757554"/>
              <a:gd name="csX14" fmla="*/ 7913252 w 8538113"/>
              <a:gd name="csY14" fmla="*/ 0 h 757554"/>
              <a:gd name="csX15" fmla="*/ 8506493 w 8538113"/>
              <a:gd name="csY15" fmla="*/ 0 h 757554"/>
              <a:gd name="csX16" fmla="*/ 8538113 w 8538113"/>
              <a:gd name="csY16" fmla="*/ 31620 h 757554"/>
              <a:gd name="csX17" fmla="*/ 8538113 w 8538113"/>
              <a:gd name="csY17" fmla="*/ 725934 h 757554"/>
              <a:gd name="csX18" fmla="*/ 8506493 w 8538113"/>
              <a:gd name="csY18" fmla="*/ 757554 h 757554"/>
              <a:gd name="csX19" fmla="*/ 7854580 w 8538113"/>
              <a:gd name="csY19" fmla="*/ 757554 h 757554"/>
              <a:gd name="csX20" fmla="*/ 7202666 w 8538113"/>
              <a:gd name="csY20" fmla="*/ 757554 h 757554"/>
              <a:gd name="csX21" fmla="*/ 6466004 w 8538113"/>
              <a:gd name="csY21" fmla="*/ 757554 h 757554"/>
              <a:gd name="csX22" fmla="*/ 5644594 w 8538113"/>
              <a:gd name="csY22" fmla="*/ 757554 h 757554"/>
              <a:gd name="csX23" fmla="*/ 4907932 w 8538113"/>
              <a:gd name="csY23" fmla="*/ 757554 h 757554"/>
              <a:gd name="csX24" fmla="*/ 4086521 w 8538113"/>
              <a:gd name="csY24" fmla="*/ 757554 h 757554"/>
              <a:gd name="csX25" fmla="*/ 3349859 w 8538113"/>
              <a:gd name="csY25" fmla="*/ 757554 h 757554"/>
              <a:gd name="csX26" fmla="*/ 2867443 w 8538113"/>
              <a:gd name="csY26" fmla="*/ 757554 h 757554"/>
              <a:gd name="csX27" fmla="*/ 2130781 w 8538113"/>
              <a:gd name="csY27" fmla="*/ 757554 h 757554"/>
              <a:gd name="csX28" fmla="*/ 1563616 w 8538113"/>
              <a:gd name="csY28" fmla="*/ 757554 h 757554"/>
              <a:gd name="csX29" fmla="*/ 1081200 w 8538113"/>
              <a:gd name="csY29" fmla="*/ 757554 h 757554"/>
              <a:gd name="csX30" fmla="*/ 683533 w 8538113"/>
              <a:gd name="csY30" fmla="*/ 757554 h 757554"/>
              <a:gd name="csX31" fmla="*/ 31620 w 8538113"/>
              <a:gd name="csY31" fmla="*/ 757554 h 757554"/>
              <a:gd name="csX32" fmla="*/ 0 w 8538113"/>
              <a:gd name="csY32" fmla="*/ 725934 h 757554"/>
              <a:gd name="csX33" fmla="*/ 0 w 8538113"/>
              <a:gd name="csY33" fmla="*/ 31620 h 7575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8538113" h="757554" fill="none" extrusionOk="0">
                <a:moveTo>
                  <a:pt x="0" y="31620"/>
                </a:moveTo>
                <a:cubicBezTo>
                  <a:pt x="705" y="11081"/>
                  <a:pt x="11312" y="-92"/>
                  <a:pt x="31620" y="0"/>
                </a:cubicBezTo>
                <a:cubicBezTo>
                  <a:pt x="234231" y="5765"/>
                  <a:pt x="387846" y="-18225"/>
                  <a:pt x="514036" y="0"/>
                </a:cubicBezTo>
                <a:cubicBezTo>
                  <a:pt x="640226" y="18225"/>
                  <a:pt x="714093" y="-14953"/>
                  <a:pt x="911703" y="0"/>
                </a:cubicBezTo>
                <a:cubicBezTo>
                  <a:pt x="1109313" y="14953"/>
                  <a:pt x="1258396" y="9198"/>
                  <a:pt x="1394119" y="0"/>
                </a:cubicBezTo>
                <a:cubicBezTo>
                  <a:pt x="1529842" y="-9198"/>
                  <a:pt x="1738344" y="23399"/>
                  <a:pt x="1961283" y="0"/>
                </a:cubicBezTo>
                <a:cubicBezTo>
                  <a:pt x="2184222" y="-23399"/>
                  <a:pt x="2312540" y="-14806"/>
                  <a:pt x="2613197" y="0"/>
                </a:cubicBezTo>
                <a:cubicBezTo>
                  <a:pt x="2913854" y="14806"/>
                  <a:pt x="2960808" y="15540"/>
                  <a:pt x="3095613" y="0"/>
                </a:cubicBezTo>
                <a:cubicBezTo>
                  <a:pt x="3230418" y="-15540"/>
                  <a:pt x="3735125" y="-33742"/>
                  <a:pt x="3917023" y="0"/>
                </a:cubicBezTo>
                <a:cubicBezTo>
                  <a:pt x="4098921" y="33742"/>
                  <a:pt x="4307915" y="-16216"/>
                  <a:pt x="4568937" y="0"/>
                </a:cubicBezTo>
                <a:cubicBezTo>
                  <a:pt x="4829959" y="16216"/>
                  <a:pt x="5178934" y="3212"/>
                  <a:pt x="5390347" y="0"/>
                </a:cubicBezTo>
                <a:cubicBezTo>
                  <a:pt x="5601760" y="-3212"/>
                  <a:pt x="5919572" y="16655"/>
                  <a:pt x="6127009" y="0"/>
                </a:cubicBezTo>
                <a:cubicBezTo>
                  <a:pt x="6334446" y="-16655"/>
                  <a:pt x="6554645" y="-23281"/>
                  <a:pt x="6694174" y="0"/>
                </a:cubicBezTo>
                <a:cubicBezTo>
                  <a:pt x="6833704" y="23281"/>
                  <a:pt x="7138526" y="4401"/>
                  <a:pt x="7430836" y="0"/>
                </a:cubicBezTo>
                <a:cubicBezTo>
                  <a:pt x="7723146" y="-4401"/>
                  <a:pt x="7729170" y="11803"/>
                  <a:pt x="7913252" y="0"/>
                </a:cubicBezTo>
                <a:cubicBezTo>
                  <a:pt x="8097334" y="-11803"/>
                  <a:pt x="8296956" y="3925"/>
                  <a:pt x="8506493" y="0"/>
                </a:cubicBezTo>
                <a:cubicBezTo>
                  <a:pt x="8526991" y="1041"/>
                  <a:pt x="8536824" y="11599"/>
                  <a:pt x="8538113" y="31620"/>
                </a:cubicBezTo>
                <a:cubicBezTo>
                  <a:pt x="8508437" y="181116"/>
                  <a:pt x="8553501" y="401091"/>
                  <a:pt x="8538113" y="725934"/>
                </a:cubicBezTo>
                <a:cubicBezTo>
                  <a:pt x="8538511" y="741856"/>
                  <a:pt x="8524978" y="753716"/>
                  <a:pt x="8506493" y="757554"/>
                </a:cubicBezTo>
                <a:cubicBezTo>
                  <a:pt x="8340568" y="733453"/>
                  <a:pt x="8035977" y="783117"/>
                  <a:pt x="7854580" y="757554"/>
                </a:cubicBezTo>
                <a:cubicBezTo>
                  <a:pt x="7673183" y="731991"/>
                  <a:pt x="7382022" y="772897"/>
                  <a:pt x="7202666" y="757554"/>
                </a:cubicBezTo>
                <a:cubicBezTo>
                  <a:pt x="7023310" y="742211"/>
                  <a:pt x="6719574" y="787833"/>
                  <a:pt x="6466004" y="757554"/>
                </a:cubicBezTo>
                <a:cubicBezTo>
                  <a:pt x="6212434" y="727275"/>
                  <a:pt x="5876168" y="789031"/>
                  <a:pt x="5644594" y="757554"/>
                </a:cubicBezTo>
                <a:cubicBezTo>
                  <a:pt x="5413020" y="726078"/>
                  <a:pt x="5118433" y="793059"/>
                  <a:pt x="4907932" y="757554"/>
                </a:cubicBezTo>
                <a:cubicBezTo>
                  <a:pt x="4697431" y="722049"/>
                  <a:pt x="4364336" y="729378"/>
                  <a:pt x="4086521" y="757554"/>
                </a:cubicBezTo>
                <a:cubicBezTo>
                  <a:pt x="3808706" y="785730"/>
                  <a:pt x="3706239" y="724889"/>
                  <a:pt x="3349859" y="757554"/>
                </a:cubicBezTo>
                <a:cubicBezTo>
                  <a:pt x="2993479" y="790219"/>
                  <a:pt x="2984374" y="740627"/>
                  <a:pt x="2867443" y="757554"/>
                </a:cubicBezTo>
                <a:cubicBezTo>
                  <a:pt x="2750512" y="774481"/>
                  <a:pt x="2320506" y="763000"/>
                  <a:pt x="2130781" y="757554"/>
                </a:cubicBezTo>
                <a:cubicBezTo>
                  <a:pt x="1941056" y="752108"/>
                  <a:pt x="1829572" y="741822"/>
                  <a:pt x="1563616" y="757554"/>
                </a:cubicBezTo>
                <a:cubicBezTo>
                  <a:pt x="1297660" y="773286"/>
                  <a:pt x="1262542" y="750392"/>
                  <a:pt x="1081200" y="757554"/>
                </a:cubicBezTo>
                <a:cubicBezTo>
                  <a:pt x="899858" y="764716"/>
                  <a:pt x="794646" y="770370"/>
                  <a:pt x="683533" y="757554"/>
                </a:cubicBezTo>
                <a:cubicBezTo>
                  <a:pt x="572420" y="744738"/>
                  <a:pt x="167405" y="774261"/>
                  <a:pt x="31620" y="757554"/>
                </a:cubicBezTo>
                <a:cubicBezTo>
                  <a:pt x="11687" y="757032"/>
                  <a:pt x="2800" y="743957"/>
                  <a:pt x="0" y="725934"/>
                </a:cubicBezTo>
                <a:cubicBezTo>
                  <a:pt x="12025" y="518993"/>
                  <a:pt x="-29600" y="291916"/>
                  <a:pt x="0" y="31620"/>
                </a:cubicBezTo>
                <a:close/>
              </a:path>
              <a:path w="8538113" h="757554" stroke="0" extrusionOk="0">
                <a:moveTo>
                  <a:pt x="0" y="31620"/>
                </a:moveTo>
                <a:cubicBezTo>
                  <a:pt x="-2272" y="12755"/>
                  <a:pt x="12686" y="552"/>
                  <a:pt x="31620" y="0"/>
                </a:cubicBezTo>
                <a:cubicBezTo>
                  <a:pt x="424969" y="30229"/>
                  <a:pt x="672029" y="-20186"/>
                  <a:pt x="853031" y="0"/>
                </a:cubicBezTo>
                <a:cubicBezTo>
                  <a:pt x="1034033" y="20186"/>
                  <a:pt x="1260244" y="-3536"/>
                  <a:pt x="1420195" y="0"/>
                </a:cubicBezTo>
                <a:cubicBezTo>
                  <a:pt x="1580146" y="3536"/>
                  <a:pt x="1786233" y="3830"/>
                  <a:pt x="1902611" y="0"/>
                </a:cubicBezTo>
                <a:cubicBezTo>
                  <a:pt x="2018989" y="-3830"/>
                  <a:pt x="2481731" y="-11419"/>
                  <a:pt x="2639273" y="0"/>
                </a:cubicBezTo>
                <a:cubicBezTo>
                  <a:pt x="2796815" y="11419"/>
                  <a:pt x="3038694" y="-26649"/>
                  <a:pt x="3206438" y="0"/>
                </a:cubicBezTo>
                <a:cubicBezTo>
                  <a:pt x="3374182" y="26649"/>
                  <a:pt x="3649874" y="-12348"/>
                  <a:pt x="4027849" y="0"/>
                </a:cubicBezTo>
                <a:cubicBezTo>
                  <a:pt x="4405824" y="12348"/>
                  <a:pt x="4352834" y="-23915"/>
                  <a:pt x="4510264" y="0"/>
                </a:cubicBezTo>
                <a:cubicBezTo>
                  <a:pt x="4667694" y="23915"/>
                  <a:pt x="4935596" y="-28899"/>
                  <a:pt x="5331675" y="0"/>
                </a:cubicBezTo>
                <a:cubicBezTo>
                  <a:pt x="5727754" y="28899"/>
                  <a:pt x="5557339" y="-14466"/>
                  <a:pt x="5729342" y="0"/>
                </a:cubicBezTo>
                <a:cubicBezTo>
                  <a:pt x="5901345" y="14466"/>
                  <a:pt x="6231826" y="-17595"/>
                  <a:pt x="6381256" y="0"/>
                </a:cubicBezTo>
                <a:cubicBezTo>
                  <a:pt x="6530686" y="17595"/>
                  <a:pt x="6741305" y="5694"/>
                  <a:pt x="7033169" y="0"/>
                </a:cubicBezTo>
                <a:cubicBezTo>
                  <a:pt x="7325033" y="-5694"/>
                  <a:pt x="7351831" y="-12243"/>
                  <a:pt x="7600334" y="0"/>
                </a:cubicBezTo>
                <a:cubicBezTo>
                  <a:pt x="7848837" y="12243"/>
                  <a:pt x="8145001" y="-18935"/>
                  <a:pt x="8506493" y="0"/>
                </a:cubicBezTo>
                <a:cubicBezTo>
                  <a:pt x="8524976" y="-1266"/>
                  <a:pt x="8534791" y="12873"/>
                  <a:pt x="8538113" y="31620"/>
                </a:cubicBezTo>
                <a:cubicBezTo>
                  <a:pt x="8531305" y="275565"/>
                  <a:pt x="8550134" y="432215"/>
                  <a:pt x="8538113" y="725934"/>
                </a:cubicBezTo>
                <a:cubicBezTo>
                  <a:pt x="8537767" y="742691"/>
                  <a:pt x="8523996" y="757012"/>
                  <a:pt x="8506493" y="757554"/>
                </a:cubicBezTo>
                <a:cubicBezTo>
                  <a:pt x="8160615" y="744748"/>
                  <a:pt x="7952438" y="781895"/>
                  <a:pt x="7769831" y="757554"/>
                </a:cubicBezTo>
                <a:cubicBezTo>
                  <a:pt x="7587224" y="733213"/>
                  <a:pt x="7398348" y="745013"/>
                  <a:pt x="7287415" y="757554"/>
                </a:cubicBezTo>
                <a:cubicBezTo>
                  <a:pt x="7176482" y="770095"/>
                  <a:pt x="6646375" y="767068"/>
                  <a:pt x="6466004" y="757554"/>
                </a:cubicBezTo>
                <a:cubicBezTo>
                  <a:pt x="6285633" y="748040"/>
                  <a:pt x="6033355" y="763359"/>
                  <a:pt x="5814091" y="757554"/>
                </a:cubicBezTo>
                <a:cubicBezTo>
                  <a:pt x="5594827" y="751749"/>
                  <a:pt x="5471365" y="753635"/>
                  <a:pt x="5331675" y="757554"/>
                </a:cubicBezTo>
                <a:cubicBezTo>
                  <a:pt x="5191985" y="761473"/>
                  <a:pt x="4814860" y="769156"/>
                  <a:pt x="4679762" y="757554"/>
                </a:cubicBezTo>
                <a:cubicBezTo>
                  <a:pt x="4544664" y="745952"/>
                  <a:pt x="4402687" y="738460"/>
                  <a:pt x="4282095" y="757554"/>
                </a:cubicBezTo>
                <a:cubicBezTo>
                  <a:pt x="4161503" y="776648"/>
                  <a:pt x="4006609" y="771062"/>
                  <a:pt x="3884428" y="757554"/>
                </a:cubicBezTo>
                <a:cubicBezTo>
                  <a:pt x="3762247" y="744046"/>
                  <a:pt x="3538656" y="741111"/>
                  <a:pt x="3232514" y="757554"/>
                </a:cubicBezTo>
                <a:cubicBezTo>
                  <a:pt x="2926372" y="773997"/>
                  <a:pt x="2959103" y="780919"/>
                  <a:pt x="2750098" y="757554"/>
                </a:cubicBezTo>
                <a:cubicBezTo>
                  <a:pt x="2541093" y="734189"/>
                  <a:pt x="2331392" y="774754"/>
                  <a:pt x="2013436" y="757554"/>
                </a:cubicBezTo>
                <a:cubicBezTo>
                  <a:pt x="1695480" y="740354"/>
                  <a:pt x="1690429" y="778446"/>
                  <a:pt x="1531021" y="757554"/>
                </a:cubicBezTo>
                <a:cubicBezTo>
                  <a:pt x="1371614" y="736662"/>
                  <a:pt x="1001103" y="747003"/>
                  <a:pt x="794359" y="757554"/>
                </a:cubicBezTo>
                <a:cubicBezTo>
                  <a:pt x="587615" y="768105"/>
                  <a:pt x="200044" y="748520"/>
                  <a:pt x="31620" y="757554"/>
                </a:cubicBezTo>
                <a:cubicBezTo>
                  <a:pt x="15755" y="754779"/>
                  <a:pt x="-1068" y="742987"/>
                  <a:pt x="0" y="725934"/>
                </a:cubicBezTo>
                <a:cubicBezTo>
                  <a:pt x="10656" y="415440"/>
                  <a:pt x="1134" y="303511"/>
                  <a:pt x="0" y="3162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3525"/>
            <a:r>
              <a:rPr lang="pt-PT" sz="1400" i="1" dirty="0">
                <a:solidFill>
                  <a:schemeClr val="tx1"/>
                </a:solidFill>
                <a:cs typeface="Arial" pitchFamily="34" charset="0"/>
              </a:rPr>
              <a:t>Artigo primeiro: Fica abolido  o estado de escravidão em todos os territórios da Monarquia Portuguesa desde o dia da publicação do presente decreto.</a:t>
            </a:r>
          </a:p>
          <a:p>
            <a:pPr algn="r"/>
            <a:r>
              <a:rPr lang="pt-PT" sz="1200" dirty="0">
                <a:solidFill>
                  <a:schemeClr val="tx1"/>
                </a:solidFill>
                <a:cs typeface="Arial" pitchFamily="34" charset="0"/>
              </a:rPr>
              <a:t>Decreto de 25 de fevereiro de 1869 – Rei D. Luís.</a:t>
            </a:r>
          </a:p>
        </p:txBody>
      </p:sp>
      <p:pic>
        <p:nvPicPr>
          <p:cNvPr id="2" name="ETHA11_PPT4_Track18">
            <a:hlinkClick r:id="" action="ppaction://media"/>
            <a:extLst>
              <a:ext uri="{FF2B5EF4-FFF2-40B4-BE49-F238E27FC236}">
                <a16:creationId xmlns:a16="http://schemas.microsoft.com/office/drawing/2014/main" id="{4EC18BF5-F22B-45E7-8399-E83DC0223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2788" y="1925566"/>
            <a:ext cx="609600" cy="609600"/>
          </a:xfrm>
          <a:prstGeom prst="rect">
            <a:avLst/>
          </a:prstGeom>
        </p:spPr>
      </p:pic>
      <p:pic>
        <p:nvPicPr>
          <p:cNvPr id="3" name="ETHA11_PPT4_Track19">
            <a:hlinkClick r:id="" action="ppaction://media"/>
            <a:extLst>
              <a:ext uri="{FF2B5EF4-FFF2-40B4-BE49-F238E27FC236}">
                <a16:creationId xmlns:a16="http://schemas.microsoft.com/office/drawing/2014/main" id="{99CC2865-088E-4509-9E64-72D00965C0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2788" y="4620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6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1388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última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escrava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em Portugal?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30430A5-C404-4B0A-AC3A-44393739CC53}"/>
              </a:ext>
            </a:extLst>
          </p:cNvPr>
          <p:cNvGrpSpPr/>
          <p:nvPr/>
        </p:nvGrpSpPr>
        <p:grpSpPr>
          <a:xfrm>
            <a:off x="893250" y="1367887"/>
            <a:ext cx="7357500" cy="5397190"/>
            <a:chOff x="893249" y="1367887"/>
            <a:chExt cx="7357500" cy="539719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893249" y="6407887"/>
              <a:ext cx="7357499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Artigo no semanário </a:t>
              </a:r>
              <a:r>
                <a:rPr lang="pt-PT" sz="1200" b="1" i="1" dirty="0">
                  <a:solidFill>
                    <a:schemeClr val="tx1"/>
                  </a:solidFill>
                  <a:cs typeface="Arial" pitchFamily="34" charset="0"/>
                </a:rPr>
                <a:t>Vida Mundial Ilustrada 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de janeiro de 1944.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CF31C2D6-C009-424E-8469-C1BF21ADD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93250" y="1367887"/>
              <a:ext cx="7357499" cy="50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0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7096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Para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refletir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5022F12-1078-43AF-B539-AD86D18F5947}"/>
              </a:ext>
            </a:extLst>
          </p:cNvPr>
          <p:cNvSpPr/>
          <p:nvPr/>
        </p:nvSpPr>
        <p:spPr>
          <a:xfrm>
            <a:off x="310998" y="1424960"/>
            <a:ext cx="4142357" cy="5209737"/>
          </a:xfrm>
          <a:custGeom>
            <a:avLst/>
            <a:gdLst>
              <a:gd name="csX0" fmla="*/ 0 w 4142357"/>
              <a:gd name="csY0" fmla="*/ 172902 h 5209737"/>
              <a:gd name="csX1" fmla="*/ 172902 w 4142357"/>
              <a:gd name="csY1" fmla="*/ 0 h 5209737"/>
              <a:gd name="csX2" fmla="*/ 767695 w 4142357"/>
              <a:gd name="csY2" fmla="*/ 0 h 5209737"/>
              <a:gd name="csX3" fmla="*/ 1324523 w 4142357"/>
              <a:gd name="csY3" fmla="*/ 0 h 5209737"/>
              <a:gd name="csX4" fmla="*/ 1995247 w 4142357"/>
              <a:gd name="csY4" fmla="*/ 0 h 5209737"/>
              <a:gd name="csX5" fmla="*/ 2552075 w 4142357"/>
              <a:gd name="csY5" fmla="*/ 0 h 5209737"/>
              <a:gd name="csX6" fmla="*/ 3070937 w 4142357"/>
              <a:gd name="csY6" fmla="*/ 0 h 5209737"/>
              <a:gd name="csX7" fmla="*/ 3969455 w 4142357"/>
              <a:gd name="csY7" fmla="*/ 0 h 5209737"/>
              <a:gd name="csX8" fmla="*/ 4142357 w 4142357"/>
              <a:gd name="csY8" fmla="*/ 172902 h 5209737"/>
              <a:gd name="csX9" fmla="*/ 4142357 w 4142357"/>
              <a:gd name="csY9" fmla="*/ 721832 h 5209737"/>
              <a:gd name="csX10" fmla="*/ 4142357 w 4142357"/>
              <a:gd name="csY10" fmla="*/ 1513958 h 5209737"/>
              <a:gd name="csX11" fmla="*/ 4142357 w 4142357"/>
              <a:gd name="csY11" fmla="*/ 2208805 h 5209737"/>
              <a:gd name="csX12" fmla="*/ 4142357 w 4142357"/>
              <a:gd name="csY12" fmla="*/ 3000932 h 5209737"/>
              <a:gd name="csX13" fmla="*/ 4142357 w 4142357"/>
              <a:gd name="csY13" fmla="*/ 3744419 h 5209737"/>
              <a:gd name="csX14" fmla="*/ 4142357 w 4142357"/>
              <a:gd name="csY14" fmla="*/ 4390627 h 5209737"/>
              <a:gd name="csX15" fmla="*/ 4142357 w 4142357"/>
              <a:gd name="csY15" fmla="*/ 5036835 h 5209737"/>
              <a:gd name="csX16" fmla="*/ 3969455 w 4142357"/>
              <a:gd name="csY16" fmla="*/ 5209737 h 5209737"/>
              <a:gd name="csX17" fmla="*/ 3336696 w 4142357"/>
              <a:gd name="csY17" fmla="*/ 5209737 h 5209737"/>
              <a:gd name="csX18" fmla="*/ 2628006 w 4142357"/>
              <a:gd name="csY18" fmla="*/ 5209737 h 5209737"/>
              <a:gd name="csX19" fmla="*/ 1995247 w 4142357"/>
              <a:gd name="csY19" fmla="*/ 5209737 h 5209737"/>
              <a:gd name="csX20" fmla="*/ 1286558 w 4142357"/>
              <a:gd name="csY20" fmla="*/ 5209737 h 5209737"/>
              <a:gd name="csX21" fmla="*/ 172902 w 4142357"/>
              <a:gd name="csY21" fmla="*/ 5209737 h 5209737"/>
              <a:gd name="csX22" fmla="*/ 0 w 4142357"/>
              <a:gd name="csY22" fmla="*/ 5036835 h 5209737"/>
              <a:gd name="csX23" fmla="*/ 0 w 4142357"/>
              <a:gd name="csY23" fmla="*/ 4341987 h 5209737"/>
              <a:gd name="csX24" fmla="*/ 0 w 4142357"/>
              <a:gd name="csY24" fmla="*/ 3549861 h 5209737"/>
              <a:gd name="csX25" fmla="*/ 0 w 4142357"/>
              <a:gd name="csY25" fmla="*/ 2806374 h 5209737"/>
              <a:gd name="csX26" fmla="*/ 0 w 4142357"/>
              <a:gd name="csY26" fmla="*/ 2014248 h 5209737"/>
              <a:gd name="csX27" fmla="*/ 0 w 4142357"/>
              <a:gd name="csY27" fmla="*/ 1270761 h 5209737"/>
              <a:gd name="csX28" fmla="*/ 0 w 4142357"/>
              <a:gd name="csY28" fmla="*/ 172902 h 52097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4142357" h="5209737" fill="none" extrusionOk="0">
                <a:moveTo>
                  <a:pt x="0" y="172902"/>
                </a:moveTo>
                <a:cubicBezTo>
                  <a:pt x="1307" y="75141"/>
                  <a:pt x="57008" y="-7821"/>
                  <a:pt x="172902" y="0"/>
                </a:cubicBezTo>
                <a:cubicBezTo>
                  <a:pt x="299390" y="-7118"/>
                  <a:pt x="512399" y="22346"/>
                  <a:pt x="767695" y="0"/>
                </a:cubicBezTo>
                <a:cubicBezTo>
                  <a:pt x="1022991" y="-22346"/>
                  <a:pt x="1147267" y="-24845"/>
                  <a:pt x="1324523" y="0"/>
                </a:cubicBezTo>
                <a:cubicBezTo>
                  <a:pt x="1501779" y="24845"/>
                  <a:pt x="1684777" y="25060"/>
                  <a:pt x="1995247" y="0"/>
                </a:cubicBezTo>
                <a:cubicBezTo>
                  <a:pt x="2305717" y="-25060"/>
                  <a:pt x="2297478" y="-10659"/>
                  <a:pt x="2552075" y="0"/>
                </a:cubicBezTo>
                <a:cubicBezTo>
                  <a:pt x="2806672" y="10659"/>
                  <a:pt x="2940549" y="-12745"/>
                  <a:pt x="3070937" y="0"/>
                </a:cubicBezTo>
                <a:cubicBezTo>
                  <a:pt x="3201325" y="12745"/>
                  <a:pt x="3688561" y="-34340"/>
                  <a:pt x="3969455" y="0"/>
                </a:cubicBezTo>
                <a:cubicBezTo>
                  <a:pt x="4066307" y="3327"/>
                  <a:pt x="4144815" y="79843"/>
                  <a:pt x="4142357" y="172902"/>
                </a:cubicBezTo>
                <a:cubicBezTo>
                  <a:pt x="4144429" y="446344"/>
                  <a:pt x="4168242" y="575715"/>
                  <a:pt x="4142357" y="721832"/>
                </a:cubicBezTo>
                <a:cubicBezTo>
                  <a:pt x="4116473" y="867949"/>
                  <a:pt x="4175230" y="1324404"/>
                  <a:pt x="4142357" y="1513958"/>
                </a:cubicBezTo>
                <a:cubicBezTo>
                  <a:pt x="4109484" y="1703512"/>
                  <a:pt x="4116883" y="2060059"/>
                  <a:pt x="4142357" y="2208805"/>
                </a:cubicBezTo>
                <a:cubicBezTo>
                  <a:pt x="4167831" y="2357551"/>
                  <a:pt x="4130137" y="2622201"/>
                  <a:pt x="4142357" y="3000932"/>
                </a:cubicBezTo>
                <a:cubicBezTo>
                  <a:pt x="4154577" y="3379663"/>
                  <a:pt x="4169093" y="3494329"/>
                  <a:pt x="4142357" y="3744419"/>
                </a:cubicBezTo>
                <a:cubicBezTo>
                  <a:pt x="4115621" y="3994509"/>
                  <a:pt x="4122888" y="4131795"/>
                  <a:pt x="4142357" y="4390627"/>
                </a:cubicBezTo>
                <a:cubicBezTo>
                  <a:pt x="4161826" y="4649459"/>
                  <a:pt x="4130173" y="4731616"/>
                  <a:pt x="4142357" y="5036835"/>
                </a:cubicBezTo>
                <a:cubicBezTo>
                  <a:pt x="4142831" y="5153922"/>
                  <a:pt x="4072086" y="5203330"/>
                  <a:pt x="3969455" y="5209737"/>
                </a:cubicBezTo>
                <a:cubicBezTo>
                  <a:pt x="3738130" y="5200156"/>
                  <a:pt x="3585746" y="5193079"/>
                  <a:pt x="3336696" y="5209737"/>
                </a:cubicBezTo>
                <a:cubicBezTo>
                  <a:pt x="3087646" y="5226395"/>
                  <a:pt x="2922375" y="5182977"/>
                  <a:pt x="2628006" y="5209737"/>
                </a:cubicBezTo>
                <a:cubicBezTo>
                  <a:pt x="2333637" y="5236498"/>
                  <a:pt x="2229692" y="5205577"/>
                  <a:pt x="1995247" y="5209737"/>
                </a:cubicBezTo>
                <a:cubicBezTo>
                  <a:pt x="1760802" y="5213897"/>
                  <a:pt x="1443747" y="5216022"/>
                  <a:pt x="1286558" y="5209737"/>
                </a:cubicBezTo>
                <a:cubicBezTo>
                  <a:pt x="1129369" y="5203452"/>
                  <a:pt x="558850" y="5262446"/>
                  <a:pt x="172902" y="5209737"/>
                </a:cubicBezTo>
                <a:cubicBezTo>
                  <a:pt x="75109" y="5207271"/>
                  <a:pt x="9947" y="5140336"/>
                  <a:pt x="0" y="5036835"/>
                </a:cubicBezTo>
                <a:cubicBezTo>
                  <a:pt x="28882" y="4731447"/>
                  <a:pt x="-25028" y="4654124"/>
                  <a:pt x="0" y="4341987"/>
                </a:cubicBezTo>
                <a:cubicBezTo>
                  <a:pt x="25028" y="4029850"/>
                  <a:pt x="16919" y="3922107"/>
                  <a:pt x="0" y="3549861"/>
                </a:cubicBezTo>
                <a:cubicBezTo>
                  <a:pt x="-16919" y="3177615"/>
                  <a:pt x="-3383" y="3099317"/>
                  <a:pt x="0" y="2806374"/>
                </a:cubicBezTo>
                <a:cubicBezTo>
                  <a:pt x="3383" y="2513431"/>
                  <a:pt x="12627" y="2317901"/>
                  <a:pt x="0" y="2014248"/>
                </a:cubicBezTo>
                <a:cubicBezTo>
                  <a:pt x="-12627" y="1710595"/>
                  <a:pt x="17081" y="1422880"/>
                  <a:pt x="0" y="1270761"/>
                </a:cubicBezTo>
                <a:cubicBezTo>
                  <a:pt x="-17081" y="1118642"/>
                  <a:pt x="19139" y="605439"/>
                  <a:pt x="0" y="172902"/>
                </a:cubicBezTo>
                <a:close/>
              </a:path>
              <a:path w="4142357" h="5209737" stroke="0" extrusionOk="0">
                <a:moveTo>
                  <a:pt x="0" y="172902"/>
                </a:moveTo>
                <a:cubicBezTo>
                  <a:pt x="-4444" y="74670"/>
                  <a:pt x="57560" y="7450"/>
                  <a:pt x="172902" y="0"/>
                </a:cubicBezTo>
                <a:cubicBezTo>
                  <a:pt x="453362" y="29724"/>
                  <a:pt x="666152" y="23761"/>
                  <a:pt x="881592" y="0"/>
                </a:cubicBezTo>
                <a:cubicBezTo>
                  <a:pt x="1097032" y="-23761"/>
                  <a:pt x="1339337" y="13360"/>
                  <a:pt x="1476385" y="0"/>
                </a:cubicBezTo>
                <a:cubicBezTo>
                  <a:pt x="1613433" y="-13360"/>
                  <a:pt x="1920500" y="16995"/>
                  <a:pt x="2033213" y="0"/>
                </a:cubicBezTo>
                <a:cubicBezTo>
                  <a:pt x="2145926" y="-16995"/>
                  <a:pt x="2541874" y="20263"/>
                  <a:pt x="2703937" y="0"/>
                </a:cubicBezTo>
                <a:cubicBezTo>
                  <a:pt x="2866000" y="-20263"/>
                  <a:pt x="3083010" y="-6588"/>
                  <a:pt x="3298731" y="0"/>
                </a:cubicBezTo>
                <a:cubicBezTo>
                  <a:pt x="3514452" y="6588"/>
                  <a:pt x="3756140" y="-12281"/>
                  <a:pt x="3969455" y="0"/>
                </a:cubicBezTo>
                <a:cubicBezTo>
                  <a:pt x="4063808" y="-10856"/>
                  <a:pt x="4130073" y="94482"/>
                  <a:pt x="4142357" y="172902"/>
                </a:cubicBezTo>
                <a:cubicBezTo>
                  <a:pt x="4126620" y="442713"/>
                  <a:pt x="4152639" y="520486"/>
                  <a:pt x="4142357" y="770471"/>
                </a:cubicBezTo>
                <a:cubicBezTo>
                  <a:pt x="4132075" y="1020456"/>
                  <a:pt x="4134696" y="1295893"/>
                  <a:pt x="4142357" y="1465318"/>
                </a:cubicBezTo>
                <a:cubicBezTo>
                  <a:pt x="4150018" y="1634743"/>
                  <a:pt x="4144640" y="1830294"/>
                  <a:pt x="4142357" y="2160166"/>
                </a:cubicBezTo>
                <a:cubicBezTo>
                  <a:pt x="4140074" y="2490038"/>
                  <a:pt x="4137272" y="2558754"/>
                  <a:pt x="4142357" y="2806374"/>
                </a:cubicBezTo>
                <a:cubicBezTo>
                  <a:pt x="4147442" y="3053994"/>
                  <a:pt x="4104738" y="3349476"/>
                  <a:pt x="4142357" y="3598501"/>
                </a:cubicBezTo>
                <a:cubicBezTo>
                  <a:pt x="4179976" y="3847526"/>
                  <a:pt x="4154862" y="4120721"/>
                  <a:pt x="4142357" y="4390627"/>
                </a:cubicBezTo>
                <a:cubicBezTo>
                  <a:pt x="4129852" y="4660533"/>
                  <a:pt x="4159986" y="4838370"/>
                  <a:pt x="4142357" y="5036835"/>
                </a:cubicBezTo>
                <a:cubicBezTo>
                  <a:pt x="4126744" y="5117616"/>
                  <a:pt x="4062176" y="5205596"/>
                  <a:pt x="3969455" y="5209737"/>
                </a:cubicBezTo>
                <a:cubicBezTo>
                  <a:pt x="3804350" y="5232359"/>
                  <a:pt x="3593572" y="5198086"/>
                  <a:pt x="3298731" y="5209737"/>
                </a:cubicBezTo>
                <a:cubicBezTo>
                  <a:pt x="3003890" y="5221388"/>
                  <a:pt x="2919629" y="5235453"/>
                  <a:pt x="2779868" y="5209737"/>
                </a:cubicBezTo>
                <a:cubicBezTo>
                  <a:pt x="2640107" y="5184021"/>
                  <a:pt x="2432421" y="5182796"/>
                  <a:pt x="2223041" y="5209737"/>
                </a:cubicBezTo>
                <a:cubicBezTo>
                  <a:pt x="2013661" y="5236678"/>
                  <a:pt x="1779066" y="5199078"/>
                  <a:pt x="1514351" y="5209737"/>
                </a:cubicBezTo>
                <a:cubicBezTo>
                  <a:pt x="1249636" y="5220397"/>
                  <a:pt x="1196516" y="5183529"/>
                  <a:pt x="881592" y="5209737"/>
                </a:cubicBezTo>
                <a:cubicBezTo>
                  <a:pt x="566668" y="5235945"/>
                  <a:pt x="435046" y="5178824"/>
                  <a:pt x="172902" y="5209737"/>
                </a:cubicBezTo>
                <a:cubicBezTo>
                  <a:pt x="76858" y="5194820"/>
                  <a:pt x="22997" y="5137121"/>
                  <a:pt x="0" y="5036835"/>
                </a:cubicBezTo>
                <a:cubicBezTo>
                  <a:pt x="19010" y="4807731"/>
                  <a:pt x="1069" y="4534567"/>
                  <a:pt x="0" y="4341987"/>
                </a:cubicBezTo>
                <a:cubicBezTo>
                  <a:pt x="-1069" y="4149407"/>
                  <a:pt x="-10862" y="3803919"/>
                  <a:pt x="0" y="3647140"/>
                </a:cubicBezTo>
                <a:cubicBezTo>
                  <a:pt x="10862" y="3490361"/>
                  <a:pt x="19507" y="3345852"/>
                  <a:pt x="0" y="3049571"/>
                </a:cubicBezTo>
                <a:cubicBezTo>
                  <a:pt x="-19507" y="2753290"/>
                  <a:pt x="-23528" y="2505293"/>
                  <a:pt x="0" y="2306084"/>
                </a:cubicBezTo>
                <a:cubicBezTo>
                  <a:pt x="23528" y="2106875"/>
                  <a:pt x="16258" y="1900026"/>
                  <a:pt x="0" y="1708515"/>
                </a:cubicBezTo>
                <a:cubicBezTo>
                  <a:pt x="-16258" y="1517004"/>
                  <a:pt x="-33818" y="1144250"/>
                  <a:pt x="0" y="965028"/>
                </a:cubicBezTo>
                <a:cubicBezTo>
                  <a:pt x="33818" y="785806"/>
                  <a:pt x="25849" y="364052"/>
                  <a:pt x="0" y="17290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Um grupo de nepaleses a trabalhar na apanha de morangos numa herdade de Almeirim sobreviveu meses em regime de escravatura. Pagaram milhares de euros para chegar a Portugal, mais 250 euros quando assinavam um contrato. Ganhavam três euros à hora, viviam em camaratas de oito pessoas, sem luz nem água canalizada, com uma casa de banho para mais de duas dezenas de pessoas.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Pagavam 55 euros pela dormida e 60 pela alimentação, deslocavam-se a pé à aldeia, longe da propriedade, para comprar galinhas. Estavam ilegais e os documentos eram cativados pelos intermediários, uma empresa inscrita nas Finanças como prestadora de serviços. Fugir ou denunciar não era hipótese.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Eram 23 pessoas e a situação foi conhecida porque uma investigação desencadeada pelo Serviço de Estrangeiros e Fronteiras (SEF) levou ao desmantelamento da rede que promovia a vinda de imigrantes para trabalhar na agricultura.</a:t>
            </a: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Diário de Notícias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10/05/2021</a:t>
            </a: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(https://www.dn.pt/sociedade/centenas-de-vitimas-de-trafico-mas-faltam-provas-para-condenar-13702009.html).</a:t>
            </a:r>
            <a:endParaRPr lang="pt-PT" sz="10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EB11334-8D8C-4DC4-93A0-1B827ECD8DFB}"/>
              </a:ext>
            </a:extLst>
          </p:cNvPr>
          <p:cNvGrpSpPr/>
          <p:nvPr/>
        </p:nvGrpSpPr>
        <p:grpSpPr>
          <a:xfrm>
            <a:off x="4879158" y="1431242"/>
            <a:ext cx="3519117" cy="2337190"/>
            <a:chOff x="4879159" y="1431242"/>
            <a:chExt cx="3519117" cy="233719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4879159" y="3411242"/>
              <a:ext cx="351911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Trabalho infantil na Índia.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3" name="Imagem 2" descr="Uma imagem com relva, exterior, terra&#10;&#10;Descrição gerada automaticamente">
              <a:extLst>
                <a:ext uri="{FF2B5EF4-FFF2-40B4-BE49-F238E27FC236}">
                  <a16:creationId xmlns:a16="http://schemas.microsoft.com/office/drawing/2014/main" id="{80ECAF2F-4D4E-4FBD-BDB1-8A2A148E6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9159" y="1431242"/>
              <a:ext cx="3519117" cy="198000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AD527E4-BFB6-4EA8-BB92-A78725900C8B}"/>
              </a:ext>
            </a:extLst>
          </p:cNvPr>
          <p:cNvGrpSpPr/>
          <p:nvPr/>
        </p:nvGrpSpPr>
        <p:grpSpPr>
          <a:xfrm>
            <a:off x="4887283" y="3936102"/>
            <a:ext cx="3510993" cy="2698595"/>
            <a:chOff x="5145519" y="3591242"/>
            <a:chExt cx="3510993" cy="2698595"/>
          </a:xfrm>
        </p:grpSpPr>
        <p:sp>
          <p:nvSpPr>
            <p:cNvPr id="10" name="Rectângulo 7">
              <a:extLst>
                <a:ext uri="{FF2B5EF4-FFF2-40B4-BE49-F238E27FC236}">
                  <a16:creationId xmlns:a16="http://schemas.microsoft.com/office/drawing/2014/main" id="{FE687DA1-7609-4215-B031-CA43BAEDD139}"/>
                </a:ext>
              </a:extLst>
            </p:cNvPr>
            <p:cNvSpPr/>
            <p:nvPr/>
          </p:nvSpPr>
          <p:spPr>
            <a:xfrm>
              <a:off x="5145520" y="5932647"/>
              <a:ext cx="351099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Migrantes desembarcam na ilha grega de Lesbos (março de </a:t>
              </a:r>
              <a:r>
                <a:rPr lang="pt-PT" sz="1200" b="1">
                  <a:solidFill>
                    <a:schemeClr val="tx1"/>
                  </a:solidFill>
                  <a:cs typeface="Arial" pitchFamily="34" charset="0"/>
                </a:rPr>
                <a:t>2020).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5" name="Imagem 4" descr="Uma imagem com pessoa, água, exterior, pessoas&#10;&#10;Descrição gerada automaticamente">
              <a:extLst>
                <a:ext uri="{FF2B5EF4-FFF2-40B4-BE49-F238E27FC236}">
                  <a16:creationId xmlns:a16="http://schemas.microsoft.com/office/drawing/2014/main" id="{4C24A284-841C-4BAB-A088-9EF1618F8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5519" y="3591242"/>
              <a:ext cx="3510992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6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84246AC-87E8-4B06-9CC1-22A74A192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0603" t="775" r="22761" b="-775"/>
          <a:stretch/>
        </p:blipFill>
        <p:spPr bwMode="auto">
          <a:xfrm>
            <a:off x="5334000" y="-3161"/>
            <a:ext cx="3810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6066A7-C4F5-9940-80D2-E94058C997EB}"/>
              </a:ext>
            </a:extLst>
          </p:cNvPr>
          <p:cNvSpPr/>
          <p:nvPr/>
        </p:nvSpPr>
        <p:spPr>
          <a:xfrm>
            <a:off x="673903" y="2421611"/>
            <a:ext cx="3810000" cy="2644530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Ordene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cronologicamente</a:t>
            </a:r>
            <a:r>
              <a:rPr lang="en-GB" dirty="0">
                <a:solidFill>
                  <a:schemeClr val="tx1"/>
                </a:solidFill>
              </a:rPr>
              <a:t> as </a:t>
            </a:r>
            <a:r>
              <a:rPr lang="en-GB" dirty="0" err="1">
                <a:solidFill>
                  <a:schemeClr val="tx1"/>
                </a:solidFill>
              </a:rPr>
              <a:t>etapas</a:t>
            </a:r>
            <a:r>
              <a:rPr lang="en-GB" dirty="0">
                <a:solidFill>
                  <a:schemeClr val="tx1"/>
                </a:solidFill>
              </a:rPr>
              <a:t> que </a:t>
            </a:r>
            <a:r>
              <a:rPr lang="en-GB" dirty="0" err="1">
                <a:solidFill>
                  <a:schemeClr val="tx1"/>
                </a:solidFill>
              </a:rPr>
              <a:t>conduziram</a:t>
            </a:r>
            <a:r>
              <a:rPr lang="en-GB" dirty="0">
                <a:solidFill>
                  <a:schemeClr val="tx1"/>
                </a:solidFill>
              </a:rPr>
              <a:t> à </a:t>
            </a:r>
            <a:r>
              <a:rPr lang="en-GB" dirty="0" err="1">
                <a:solidFill>
                  <a:schemeClr val="tx1"/>
                </a:solidFill>
              </a:rPr>
              <a:t>abolição</a:t>
            </a:r>
            <a:r>
              <a:rPr lang="en-GB" dirty="0">
                <a:solidFill>
                  <a:schemeClr val="tx1"/>
                </a:solidFill>
              </a:rPr>
              <a:t> da </a:t>
            </a:r>
            <a:r>
              <a:rPr lang="en-GB" dirty="0" err="1">
                <a:solidFill>
                  <a:schemeClr val="tx1"/>
                </a:solidFill>
              </a:rPr>
              <a:t>escravatura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na</a:t>
            </a:r>
            <a:r>
              <a:rPr lang="en-GB" dirty="0">
                <a:solidFill>
                  <a:schemeClr val="tx1"/>
                </a:solidFill>
              </a:rPr>
              <a:t> Europa e </a:t>
            </a:r>
            <a:r>
              <a:rPr lang="en-GB" dirty="0" err="1">
                <a:solidFill>
                  <a:schemeClr val="tx1"/>
                </a:solidFill>
              </a:rPr>
              <a:t>nos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Estados</a:t>
            </a:r>
            <a:r>
              <a:rPr lang="en-GB" dirty="0">
                <a:solidFill>
                  <a:schemeClr val="tx1"/>
                </a:solidFill>
              </a:rPr>
              <a:t> Unidos da América.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7F7B4-9E65-3A49-8E1E-F5EC30173C18}"/>
              </a:ext>
            </a:extLst>
          </p:cNvPr>
          <p:cNvSpPr txBox="1"/>
          <p:nvPr/>
        </p:nvSpPr>
        <p:spPr>
          <a:xfrm>
            <a:off x="673902" y="1296850"/>
            <a:ext cx="231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QUESTÃO</a:t>
            </a:r>
          </a:p>
        </p:txBody>
      </p:sp>
    </p:spTree>
    <p:extLst>
      <p:ext uri="{BB962C8B-B14F-4D97-AF65-F5344CB8AC3E}">
        <p14:creationId xmlns:p14="http://schemas.microsoft.com/office/powerpoint/2010/main" val="856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4D13370-9FA7-4B9B-99FE-8F59553D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" y="775391"/>
            <a:ext cx="9129620" cy="60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3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8578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Liberais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, mas…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C36E91E-1C83-4B49-959E-BB4C4AD25E56}"/>
              </a:ext>
            </a:extLst>
          </p:cNvPr>
          <p:cNvGrpSpPr/>
          <p:nvPr/>
        </p:nvGrpSpPr>
        <p:grpSpPr>
          <a:xfrm>
            <a:off x="1008941" y="1388810"/>
            <a:ext cx="7126116" cy="5398576"/>
            <a:chOff x="933665" y="1360100"/>
            <a:chExt cx="7126116" cy="5398576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7C70ADDD-9AC5-4ADD-A1D0-0CEE0883358A}"/>
                </a:ext>
              </a:extLst>
            </p:cNvPr>
            <p:cNvSpPr/>
            <p:nvPr/>
          </p:nvSpPr>
          <p:spPr>
            <a:xfrm>
              <a:off x="3434140" y="6472100"/>
              <a:ext cx="2275719" cy="2865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O comércio de escravos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A7FD2B3-65C4-43BC-8713-9CAE7F4F7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65" y="1360100"/>
              <a:ext cx="7126116" cy="51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349B758-1D25-4705-9FD9-E07291FFDA18}"/>
              </a:ext>
            </a:extLst>
          </p:cNvPr>
          <p:cNvSpPr/>
          <p:nvPr/>
        </p:nvSpPr>
        <p:spPr>
          <a:xfrm>
            <a:off x="614743" y="1721265"/>
            <a:ext cx="8129395" cy="1292662"/>
          </a:xfrm>
          <a:custGeom>
            <a:avLst/>
            <a:gdLst>
              <a:gd name="csX0" fmla="*/ 0 w 8129395"/>
              <a:gd name="csY0" fmla="*/ 53956 h 1292662"/>
              <a:gd name="csX1" fmla="*/ 53956 w 8129395"/>
              <a:gd name="csY1" fmla="*/ 0 h 1292662"/>
              <a:gd name="csX2" fmla="*/ 561983 w 8129395"/>
              <a:gd name="csY2" fmla="*/ 0 h 1292662"/>
              <a:gd name="csX3" fmla="*/ 989796 w 8129395"/>
              <a:gd name="csY3" fmla="*/ 0 h 1292662"/>
              <a:gd name="csX4" fmla="*/ 1497823 w 8129395"/>
              <a:gd name="csY4" fmla="*/ 0 h 1292662"/>
              <a:gd name="csX5" fmla="*/ 2086065 w 8129395"/>
              <a:gd name="csY5" fmla="*/ 0 h 1292662"/>
              <a:gd name="csX6" fmla="*/ 2754522 w 8129395"/>
              <a:gd name="csY6" fmla="*/ 0 h 1292662"/>
              <a:gd name="csX7" fmla="*/ 3262549 w 8129395"/>
              <a:gd name="csY7" fmla="*/ 0 h 1292662"/>
              <a:gd name="csX8" fmla="*/ 4091436 w 8129395"/>
              <a:gd name="csY8" fmla="*/ 0 h 1292662"/>
              <a:gd name="csX9" fmla="*/ 4759893 w 8129395"/>
              <a:gd name="csY9" fmla="*/ 0 h 1292662"/>
              <a:gd name="csX10" fmla="*/ 5588779 w 8129395"/>
              <a:gd name="csY10" fmla="*/ 0 h 1292662"/>
              <a:gd name="csX11" fmla="*/ 6337451 w 8129395"/>
              <a:gd name="csY11" fmla="*/ 0 h 1292662"/>
              <a:gd name="csX12" fmla="*/ 6925693 w 8129395"/>
              <a:gd name="csY12" fmla="*/ 0 h 1292662"/>
              <a:gd name="csX13" fmla="*/ 8075439 w 8129395"/>
              <a:gd name="csY13" fmla="*/ 0 h 1292662"/>
              <a:gd name="csX14" fmla="*/ 8129395 w 8129395"/>
              <a:gd name="csY14" fmla="*/ 53956 h 1292662"/>
              <a:gd name="csX15" fmla="*/ 8129395 w 8129395"/>
              <a:gd name="csY15" fmla="*/ 646331 h 1292662"/>
              <a:gd name="csX16" fmla="*/ 8129395 w 8129395"/>
              <a:gd name="csY16" fmla="*/ 1238706 h 1292662"/>
              <a:gd name="csX17" fmla="*/ 8075439 w 8129395"/>
              <a:gd name="csY17" fmla="*/ 1292662 h 1292662"/>
              <a:gd name="csX18" fmla="*/ 7246552 w 8129395"/>
              <a:gd name="csY18" fmla="*/ 1292662 h 1292662"/>
              <a:gd name="csX19" fmla="*/ 6738525 w 8129395"/>
              <a:gd name="csY19" fmla="*/ 1292662 h 1292662"/>
              <a:gd name="csX20" fmla="*/ 6070068 w 8129395"/>
              <a:gd name="csY20" fmla="*/ 1292662 h 1292662"/>
              <a:gd name="csX21" fmla="*/ 5321397 w 8129395"/>
              <a:gd name="csY21" fmla="*/ 1292662 h 1292662"/>
              <a:gd name="csX22" fmla="*/ 4492510 w 8129395"/>
              <a:gd name="csY22" fmla="*/ 1292662 h 1292662"/>
              <a:gd name="csX23" fmla="*/ 3743838 w 8129395"/>
              <a:gd name="csY23" fmla="*/ 1292662 h 1292662"/>
              <a:gd name="csX24" fmla="*/ 2914952 w 8129395"/>
              <a:gd name="csY24" fmla="*/ 1292662 h 1292662"/>
              <a:gd name="csX25" fmla="*/ 2166280 w 8129395"/>
              <a:gd name="csY25" fmla="*/ 1292662 h 1292662"/>
              <a:gd name="csX26" fmla="*/ 1658253 w 8129395"/>
              <a:gd name="csY26" fmla="*/ 1292662 h 1292662"/>
              <a:gd name="csX27" fmla="*/ 909581 w 8129395"/>
              <a:gd name="csY27" fmla="*/ 1292662 h 1292662"/>
              <a:gd name="csX28" fmla="*/ 53956 w 8129395"/>
              <a:gd name="csY28" fmla="*/ 1292662 h 1292662"/>
              <a:gd name="csX29" fmla="*/ 0 w 8129395"/>
              <a:gd name="csY29" fmla="*/ 1238706 h 1292662"/>
              <a:gd name="csX30" fmla="*/ 0 w 8129395"/>
              <a:gd name="csY30" fmla="*/ 658179 h 1292662"/>
              <a:gd name="csX31" fmla="*/ 0 w 8129395"/>
              <a:gd name="csY31" fmla="*/ 53956 h 1292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129395" h="1292662" fill="none" extrusionOk="0">
                <a:moveTo>
                  <a:pt x="0" y="53956"/>
                </a:moveTo>
                <a:cubicBezTo>
                  <a:pt x="1282" y="18561"/>
                  <a:pt x="22300" y="-60"/>
                  <a:pt x="53956" y="0"/>
                </a:cubicBezTo>
                <a:cubicBezTo>
                  <a:pt x="288367" y="23101"/>
                  <a:pt x="409708" y="-1866"/>
                  <a:pt x="561983" y="0"/>
                </a:cubicBezTo>
                <a:cubicBezTo>
                  <a:pt x="714258" y="1866"/>
                  <a:pt x="847278" y="20606"/>
                  <a:pt x="989796" y="0"/>
                </a:cubicBezTo>
                <a:cubicBezTo>
                  <a:pt x="1132314" y="-20606"/>
                  <a:pt x="1341265" y="-23368"/>
                  <a:pt x="1497823" y="0"/>
                </a:cubicBezTo>
                <a:cubicBezTo>
                  <a:pt x="1654381" y="23368"/>
                  <a:pt x="1805058" y="-26472"/>
                  <a:pt x="2086065" y="0"/>
                </a:cubicBezTo>
                <a:cubicBezTo>
                  <a:pt x="2367072" y="26472"/>
                  <a:pt x="2486035" y="-33319"/>
                  <a:pt x="2754522" y="0"/>
                </a:cubicBezTo>
                <a:cubicBezTo>
                  <a:pt x="3023009" y="33319"/>
                  <a:pt x="3067763" y="10666"/>
                  <a:pt x="3262549" y="0"/>
                </a:cubicBezTo>
                <a:cubicBezTo>
                  <a:pt x="3457335" y="-10666"/>
                  <a:pt x="3859225" y="12854"/>
                  <a:pt x="4091436" y="0"/>
                </a:cubicBezTo>
                <a:cubicBezTo>
                  <a:pt x="4323647" y="-12854"/>
                  <a:pt x="4506091" y="29182"/>
                  <a:pt x="4759893" y="0"/>
                </a:cubicBezTo>
                <a:cubicBezTo>
                  <a:pt x="5013695" y="-29182"/>
                  <a:pt x="5218532" y="-35018"/>
                  <a:pt x="5588779" y="0"/>
                </a:cubicBezTo>
                <a:cubicBezTo>
                  <a:pt x="5959026" y="35018"/>
                  <a:pt x="6186196" y="4171"/>
                  <a:pt x="6337451" y="0"/>
                </a:cubicBezTo>
                <a:cubicBezTo>
                  <a:pt x="6488706" y="-4171"/>
                  <a:pt x="6653103" y="-17186"/>
                  <a:pt x="6925693" y="0"/>
                </a:cubicBezTo>
                <a:cubicBezTo>
                  <a:pt x="7198283" y="17186"/>
                  <a:pt x="7791330" y="33694"/>
                  <a:pt x="8075439" y="0"/>
                </a:cubicBezTo>
                <a:cubicBezTo>
                  <a:pt x="8105322" y="3815"/>
                  <a:pt x="8130339" y="23310"/>
                  <a:pt x="8129395" y="53956"/>
                </a:cubicBezTo>
                <a:cubicBezTo>
                  <a:pt x="8126507" y="219635"/>
                  <a:pt x="8150303" y="354456"/>
                  <a:pt x="8129395" y="646331"/>
                </a:cubicBezTo>
                <a:cubicBezTo>
                  <a:pt x="8108487" y="938206"/>
                  <a:pt x="8126487" y="1084260"/>
                  <a:pt x="8129395" y="1238706"/>
                </a:cubicBezTo>
                <a:cubicBezTo>
                  <a:pt x="8130178" y="1265755"/>
                  <a:pt x="8101686" y="1286348"/>
                  <a:pt x="8075439" y="1292662"/>
                </a:cubicBezTo>
                <a:cubicBezTo>
                  <a:pt x="7668333" y="1281844"/>
                  <a:pt x="7535671" y="1263660"/>
                  <a:pt x="7246552" y="1292662"/>
                </a:cubicBezTo>
                <a:cubicBezTo>
                  <a:pt x="6957433" y="1321664"/>
                  <a:pt x="6976636" y="1272108"/>
                  <a:pt x="6738525" y="1292662"/>
                </a:cubicBezTo>
                <a:cubicBezTo>
                  <a:pt x="6500414" y="1313216"/>
                  <a:pt x="6225653" y="1322626"/>
                  <a:pt x="6070068" y="1292662"/>
                </a:cubicBezTo>
                <a:cubicBezTo>
                  <a:pt x="5914483" y="1262698"/>
                  <a:pt x="5500929" y="1256810"/>
                  <a:pt x="5321397" y="1292662"/>
                </a:cubicBezTo>
                <a:cubicBezTo>
                  <a:pt x="5141865" y="1328514"/>
                  <a:pt x="4742063" y="1288790"/>
                  <a:pt x="4492510" y="1292662"/>
                </a:cubicBezTo>
                <a:cubicBezTo>
                  <a:pt x="4242957" y="1296534"/>
                  <a:pt x="4080365" y="1263063"/>
                  <a:pt x="3743838" y="1292662"/>
                </a:cubicBezTo>
                <a:cubicBezTo>
                  <a:pt x="3407311" y="1322261"/>
                  <a:pt x="3328992" y="1288900"/>
                  <a:pt x="2914952" y="1292662"/>
                </a:cubicBezTo>
                <a:cubicBezTo>
                  <a:pt x="2500912" y="1296424"/>
                  <a:pt x="2407660" y="1297672"/>
                  <a:pt x="2166280" y="1292662"/>
                </a:cubicBezTo>
                <a:cubicBezTo>
                  <a:pt x="1924900" y="1287652"/>
                  <a:pt x="1911693" y="1273232"/>
                  <a:pt x="1658253" y="1292662"/>
                </a:cubicBezTo>
                <a:cubicBezTo>
                  <a:pt x="1404813" y="1312092"/>
                  <a:pt x="1119068" y="1329822"/>
                  <a:pt x="909581" y="1292662"/>
                </a:cubicBezTo>
                <a:cubicBezTo>
                  <a:pt x="700094" y="1255502"/>
                  <a:pt x="230204" y="1251199"/>
                  <a:pt x="53956" y="1292662"/>
                </a:cubicBezTo>
                <a:cubicBezTo>
                  <a:pt x="17847" y="1294178"/>
                  <a:pt x="1016" y="1271292"/>
                  <a:pt x="0" y="1238706"/>
                </a:cubicBezTo>
                <a:cubicBezTo>
                  <a:pt x="12474" y="1086544"/>
                  <a:pt x="2118" y="779066"/>
                  <a:pt x="0" y="658179"/>
                </a:cubicBezTo>
                <a:cubicBezTo>
                  <a:pt x="-2118" y="537292"/>
                  <a:pt x="-17555" y="219616"/>
                  <a:pt x="0" y="53956"/>
                </a:cubicBezTo>
                <a:close/>
              </a:path>
              <a:path w="8129395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23449" y="-7941"/>
                  <a:pt x="609718" y="28350"/>
                  <a:pt x="882843" y="0"/>
                </a:cubicBezTo>
                <a:cubicBezTo>
                  <a:pt x="1155968" y="-28350"/>
                  <a:pt x="1314742" y="-12338"/>
                  <a:pt x="1471085" y="0"/>
                </a:cubicBezTo>
                <a:cubicBezTo>
                  <a:pt x="1627428" y="12338"/>
                  <a:pt x="1746275" y="-3411"/>
                  <a:pt x="1979112" y="0"/>
                </a:cubicBezTo>
                <a:cubicBezTo>
                  <a:pt x="2211949" y="3411"/>
                  <a:pt x="2484364" y="3155"/>
                  <a:pt x="2727784" y="0"/>
                </a:cubicBezTo>
                <a:cubicBezTo>
                  <a:pt x="2971204" y="-3155"/>
                  <a:pt x="3056546" y="-18929"/>
                  <a:pt x="3316026" y="0"/>
                </a:cubicBezTo>
                <a:cubicBezTo>
                  <a:pt x="3575506" y="18929"/>
                  <a:pt x="3879992" y="-36915"/>
                  <a:pt x="4144912" y="0"/>
                </a:cubicBezTo>
                <a:cubicBezTo>
                  <a:pt x="4409832" y="36915"/>
                  <a:pt x="4489263" y="23951"/>
                  <a:pt x="4652940" y="0"/>
                </a:cubicBezTo>
                <a:cubicBezTo>
                  <a:pt x="4816617" y="-23951"/>
                  <a:pt x="5298488" y="-15840"/>
                  <a:pt x="5481826" y="0"/>
                </a:cubicBezTo>
                <a:cubicBezTo>
                  <a:pt x="5665164" y="15840"/>
                  <a:pt x="5759709" y="-956"/>
                  <a:pt x="5909639" y="0"/>
                </a:cubicBezTo>
                <a:cubicBezTo>
                  <a:pt x="6059569" y="956"/>
                  <a:pt x="6431443" y="25813"/>
                  <a:pt x="6578096" y="0"/>
                </a:cubicBezTo>
                <a:cubicBezTo>
                  <a:pt x="6724749" y="-25813"/>
                  <a:pt x="7082060" y="3228"/>
                  <a:pt x="7246552" y="0"/>
                </a:cubicBezTo>
                <a:cubicBezTo>
                  <a:pt x="7411044" y="-3228"/>
                  <a:pt x="7766623" y="-16434"/>
                  <a:pt x="8075439" y="0"/>
                </a:cubicBezTo>
                <a:cubicBezTo>
                  <a:pt x="8109071" y="4695"/>
                  <a:pt x="8131034" y="22722"/>
                  <a:pt x="8129395" y="53956"/>
                </a:cubicBezTo>
                <a:cubicBezTo>
                  <a:pt x="8149702" y="255115"/>
                  <a:pt x="8129330" y="418775"/>
                  <a:pt x="8129395" y="646331"/>
                </a:cubicBezTo>
                <a:cubicBezTo>
                  <a:pt x="8129460" y="873888"/>
                  <a:pt x="8147548" y="971631"/>
                  <a:pt x="8129395" y="1238706"/>
                </a:cubicBezTo>
                <a:cubicBezTo>
                  <a:pt x="8128617" y="1266919"/>
                  <a:pt x="8105785" y="1285263"/>
                  <a:pt x="8075439" y="1292662"/>
                </a:cubicBezTo>
                <a:cubicBezTo>
                  <a:pt x="7778771" y="1301079"/>
                  <a:pt x="7504476" y="1278022"/>
                  <a:pt x="7326767" y="1292662"/>
                </a:cubicBezTo>
                <a:cubicBezTo>
                  <a:pt x="7149058" y="1307302"/>
                  <a:pt x="6946979" y="1269989"/>
                  <a:pt x="6818740" y="1292662"/>
                </a:cubicBezTo>
                <a:cubicBezTo>
                  <a:pt x="6690501" y="1315335"/>
                  <a:pt x="6227029" y="1253599"/>
                  <a:pt x="5989853" y="1292662"/>
                </a:cubicBezTo>
                <a:cubicBezTo>
                  <a:pt x="5752677" y="1331725"/>
                  <a:pt x="5508130" y="1324229"/>
                  <a:pt x="5321397" y="1292662"/>
                </a:cubicBezTo>
                <a:cubicBezTo>
                  <a:pt x="5134664" y="1261095"/>
                  <a:pt x="4961859" y="1276966"/>
                  <a:pt x="4813369" y="1292662"/>
                </a:cubicBezTo>
                <a:cubicBezTo>
                  <a:pt x="4664879" y="1308358"/>
                  <a:pt x="4282847" y="1288640"/>
                  <a:pt x="4144912" y="1292662"/>
                </a:cubicBezTo>
                <a:cubicBezTo>
                  <a:pt x="4006977" y="1296684"/>
                  <a:pt x="3920852" y="1287482"/>
                  <a:pt x="3717100" y="1292662"/>
                </a:cubicBezTo>
                <a:cubicBezTo>
                  <a:pt x="3513348" y="1297842"/>
                  <a:pt x="3487249" y="1303177"/>
                  <a:pt x="3289287" y="1292662"/>
                </a:cubicBezTo>
                <a:cubicBezTo>
                  <a:pt x="3091325" y="1282147"/>
                  <a:pt x="2863253" y="1286867"/>
                  <a:pt x="2620831" y="1292662"/>
                </a:cubicBezTo>
                <a:cubicBezTo>
                  <a:pt x="2378409" y="1298457"/>
                  <a:pt x="2341423" y="1269044"/>
                  <a:pt x="2112803" y="1292662"/>
                </a:cubicBezTo>
                <a:cubicBezTo>
                  <a:pt x="1884183" y="1316280"/>
                  <a:pt x="1629225" y="1282622"/>
                  <a:pt x="1364132" y="1292662"/>
                </a:cubicBezTo>
                <a:cubicBezTo>
                  <a:pt x="1099039" y="1302702"/>
                  <a:pt x="1005109" y="1296915"/>
                  <a:pt x="856104" y="1292662"/>
                </a:cubicBezTo>
                <a:cubicBezTo>
                  <a:pt x="707099" y="1288409"/>
                  <a:pt x="359217" y="1272589"/>
                  <a:pt x="53956" y="1292662"/>
                </a:cubicBezTo>
                <a:cubicBezTo>
                  <a:pt x="22302" y="1294540"/>
                  <a:pt x="-2117" y="1273036"/>
                  <a:pt x="0" y="1238706"/>
                </a:cubicBezTo>
                <a:cubicBezTo>
                  <a:pt x="-26399" y="986107"/>
                  <a:pt x="-19385" y="799138"/>
                  <a:pt x="0" y="634484"/>
                </a:cubicBezTo>
                <a:cubicBezTo>
                  <a:pt x="19385" y="469830"/>
                  <a:pt x="-27915" y="270863"/>
                  <a:pt x="0" y="539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Nós temos estas verdades por evidentes por si mesmas:</a:t>
            </a:r>
          </a:p>
          <a:p>
            <a:pPr marL="182563" indent="-182563">
              <a:buFont typeface="Symbol" panose="05050102010706020507" pitchFamily="18" charset="2"/>
              <a:buChar char=""/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que todos os Homens nascem iguais;</a:t>
            </a:r>
          </a:p>
          <a:p>
            <a:pPr marL="182563" indent="-182563">
              <a:buFont typeface="Symbol" panose="05050102010706020507" pitchFamily="18" charset="2"/>
              <a:buChar char=""/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que o seu Criador os dotou de certos direitos inalienáveis, entre os quais a Vida, a Liberdade e a procura da Felicidade.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Declaração de Independência dos Estados Unidos da América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4 de julho de 1776.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9720DAF8-B715-4788-8600-D6E81338A41B}"/>
              </a:ext>
            </a:extLst>
          </p:cNvPr>
          <p:cNvSpPr/>
          <p:nvPr/>
        </p:nvSpPr>
        <p:spPr>
          <a:xfrm>
            <a:off x="614742" y="3309585"/>
            <a:ext cx="8129395" cy="1292662"/>
          </a:xfrm>
          <a:custGeom>
            <a:avLst/>
            <a:gdLst>
              <a:gd name="csX0" fmla="*/ 0 w 8129395"/>
              <a:gd name="csY0" fmla="*/ 53956 h 1292662"/>
              <a:gd name="csX1" fmla="*/ 53956 w 8129395"/>
              <a:gd name="csY1" fmla="*/ 0 h 1292662"/>
              <a:gd name="csX2" fmla="*/ 561983 w 8129395"/>
              <a:gd name="csY2" fmla="*/ 0 h 1292662"/>
              <a:gd name="csX3" fmla="*/ 989796 w 8129395"/>
              <a:gd name="csY3" fmla="*/ 0 h 1292662"/>
              <a:gd name="csX4" fmla="*/ 1497823 w 8129395"/>
              <a:gd name="csY4" fmla="*/ 0 h 1292662"/>
              <a:gd name="csX5" fmla="*/ 2086065 w 8129395"/>
              <a:gd name="csY5" fmla="*/ 0 h 1292662"/>
              <a:gd name="csX6" fmla="*/ 2754522 w 8129395"/>
              <a:gd name="csY6" fmla="*/ 0 h 1292662"/>
              <a:gd name="csX7" fmla="*/ 3262549 w 8129395"/>
              <a:gd name="csY7" fmla="*/ 0 h 1292662"/>
              <a:gd name="csX8" fmla="*/ 4091436 w 8129395"/>
              <a:gd name="csY8" fmla="*/ 0 h 1292662"/>
              <a:gd name="csX9" fmla="*/ 4759893 w 8129395"/>
              <a:gd name="csY9" fmla="*/ 0 h 1292662"/>
              <a:gd name="csX10" fmla="*/ 5588779 w 8129395"/>
              <a:gd name="csY10" fmla="*/ 0 h 1292662"/>
              <a:gd name="csX11" fmla="*/ 6337451 w 8129395"/>
              <a:gd name="csY11" fmla="*/ 0 h 1292662"/>
              <a:gd name="csX12" fmla="*/ 6925693 w 8129395"/>
              <a:gd name="csY12" fmla="*/ 0 h 1292662"/>
              <a:gd name="csX13" fmla="*/ 8075439 w 8129395"/>
              <a:gd name="csY13" fmla="*/ 0 h 1292662"/>
              <a:gd name="csX14" fmla="*/ 8129395 w 8129395"/>
              <a:gd name="csY14" fmla="*/ 53956 h 1292662"/>
              <a:gd name="csX15" fmla="*/ 8129395 w 8129395"/>
              <a:gd name="csY15" fmla="*/ 646331 h 1292662"/>
              <a:gd name="csX16" fmla="*/ 8129395 w 8129395"/>
              <a:gd name="csY16" fmla="*/ 1238706 h 1292662"/>
              <a:gd name="csX17" fmla="*/ 8075439 w 8129395"/>
              <a:gd name="csY17" fmla="*/ 1292662 h 1292662"/>
              <a:gd name="csX18" fmla="*/ 7246552 w 8129395"/>
              <a:gd name="csY18" fmla="*/ 1292662 h 1292662"/>
              <a:gd name="csX19" fmla="*/ 6738525 w 8129395"/>
              <a:gd name="csY19" fmla="*/ 1292662 h 1292662"/>
              <a:gd name="csX20" fmla="*/ 6070068 w 8129395"/>
              <a:gd name="csY20" fmla="*/ 1292662 h 1292662"/>
              <a:gd name="csX21" fmla="*/ 5321397 w 8129395"/>
              <a:gd name="csY21" fmla="*/ 1292662 h 1292662"/>
              <a:gd name="csX22" fmla="*/ 4492510 w 8129395"/>
              <a:gd name="csY22" fmla="*/ 1292662 h 1292662"/>
              <a:gd name="csX23" fmla="*/ 3743838 w 8129395"/>
              <a:gd name="csY23" fmla="*/ 1292662 h 1292662"/>
              <a:gd name="csX24" fmla="*/ 2914952 w 8129395"/>
              <a:gd name="csY24" fmla="*/ 1292662 h 1292662"/>
              <a:gd name="csX25" fmla="*/ 2166280 w 8129395"/>
              <a:gd name="csY25" fmla="*/ 1292662 h 1292662"/>
              <a:gd name="csX26" fmla="*/ 1658253 w 8129395"/>
              <a:gd name="csY26" fmla="*/ 1292662 h 1292662"/>
              <a:gd name="csX27" fmla="*/ 909581 w 8129395"/>
              <a:gd name="csY27" fmla="*/ 1292662 h 1292662"/>
              <a:gd name="csX28" fmla="*/ 53956 w 8129395"/>
              <a:gd name="csY28" fmla="*/ 1292662 h 1292662"/>
              <a:gd name="csX29" fmla="*/ 0 w 8129395"/>
              <a:gd name="csY29" fmla="*/ 1238706 h 1292662"/>
              <a:gd name="csX30" fmla="*/ 0 w 8129395"/>
              <a:gd name="csY30" fmla="*/ 658179 h 1292662"/>
              <a:gd name="csX31" fmla="*/ 0 w 8129395"/>
              <a:gd name="csY31" fmla="*/ 53956 h 1292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129395" h="1292662" fill="none" extrusionOk="0">
                <a:moveTo>
                  <a:pt x="0" y="53956"/>
                </a:moveTo>
                <a:cubicBezTo>
                  <a:pt x="1282" y="18561"/>
                  <a:pt x="22300" y="-60"/>
                  <a:pt x="53956" y="0"/>
                </a:cubicBezTo>
                <a:cubicBezTo>
                  <a:pt x="288367" y="23101"/>
                  <a:pt x="409708" y="-1866"/>
                  <a:pt x="561983" y="0"/>
                </a:cubicBezTo>
                <a:cubicBezTo>
                  <a:pt x="714258" y="1866"/>
                  <a:pt x="847278" y="20606"/>
                  <a:pt x="989796" y="0"/>
                </a:cubicBezTo>
                <a:cubicBezTo>
                  <a:pt x="1132314" y="-20606"/>
                  <a:pt x="1341265" y="-23368"/>
                  <a:pt x="1497823" y="0"/>
                </a:cubicBezTo>
                <a:cubicBezTo>
                  <a:pt x="1654381" y="23368"/>
                  <a:pt x="1805058" y="-26472"/>
                  <a:pt x="2086065" y="0"/>
                </a:cubicBezTo>
                <a:cubicBezTo>
                  <a:pt x="2367072" y="26472"/>
                  <a:pt x="2486035" y="-33319"/>
                  <a:pt x="2754522" y="0"/>
                </a:cubicBezTo>
                <a:cubicBezTo>
                  <a:pt x="3023009" y="33319"/>
                  <a:pt x="3067763" y="10666"/>
                  <a:pt x="3262549" y="0"/>
                </a:cubicBezTo>
                <a:cubicBezTo>
                  <a:pt x="3457335" y="-10666"/>
                  <a:pt x="3859225" y="12854"/>
                  <a:pt x="4091436" y="0"/>
                </a:cubicBezTo>
                <a:cubicBezTo>
                  <a:pt x="4323647" y="-12854"/>
                  <a:pt x="4506091" y="29182"/>
                  <a:pt x="4759893" y="0"/>
                </a:cubicBezTo>
                <a:cubicBezTo>
                  <a:pt x="5013695" y="-29182"/>
                  <a:pt x="5218532" y="-35018"/>
                  <a:pt x="5588779" y="0"/>
                </a:cubicBezTo>
                <a:cubicBezTo>
                  <a:pt x="5959026" y="35018"/>
                  <a:pt x="6186196" y="4171"/>
                  <a:pt x="6337451" y="0"/>
                </a:cubicBezTo>
                <a:cubicBezTo>
                  <a:pt x="6488706" y="-4171"/>
                  <a:pt x="6653103" y="-17186"/>
                  <a:pt x="6925693" y="0"/>
                </a:cubicBezTo>
                <a:cubicBezTo>
                  <a:pt x="7198283" y="17186"/>
                  <a:pt x="7791330" y="33694"/>
                  <a:pt x="8075439" y="0"/>
                </a:cubicBezTo>
                <a:cubicBezTo>
                  <a:pt x="8105322" y="3815"/>
                  <a:pt x="8130339" y="23310"/>
                  <a:pt x="8129395" y="53956"/>
                </a:cubicBezTo>
                <a:cubicBezTo>
                  <a:pt x="8126507" y="219635"/>
                  <a:pt x="8150303" y="354456"/>
                  <a:pt x="8129395" y="646331"/>
                </a:cubicBezTo>
                <a:cubicBezTo>
                  <a:pt x="8108487" y="938206"/>
                  <a:pt x="8126487" y="1084260"/>
                  <a:pt x="8129395" y="1238706"/>
                </a:cubicBezTo>
                <a:cubicBezTo>
                  <a:pt x="8130178" y="1265755"/>
                  <a:pt x="8101686" y="1286348"/>
                  <a:pt x="8075439" y="1292662"/>
                </a:cubicBezTo>
                <a:cubicBezTo>
                  <a:pt x="7668333" y="1281844"/>
                  <a:pt x="7535671" y="1263660"/>
                  <a:pt x="7246552" y="1292662"/>
                </a:cubicBezTo>
                <a:cubicBezTo>
                  <a:pt x="6957433" y="1321664"/>
                  <a:pt x="6976636" y="1272108"/>
                  <a:pt x="6738525" y="1292662"/>
                </a:cubicBezTo>
                <a:cubicBezTo>
                  <a:pt x="6500414" y="1313216"/>
                  <a:pt x="6225653" y="1322626"/>
                  <a:pt x="6070068" y="1292662"/>
                </a:cubicBezTo>
                <a:cubicBezTo>
                  <a:pt x="5914483" y="1262698"/>
                  <a:pt x="5500929" y="1256810"/>
                  <a:pt x="5321397" y="1292662"/>
                </a:cubicBezTo>
                <a:cubicBezTo>
                  <a:pt x="5141865" y="1328514"/>
                  <a:pt x="4742063" y="1288790"/>
                  <a:pt x="4492510" y="1292662"/>
                </a:cubicBezTo>
                <a:cubicBezTo>
                  <a:pt x="4242957" y="1296534"/>
                  <a:pt x="4080365" y="1263063"/>
                  <a:pt x="3743838" y="1292662"/>
                </a:cubicBezTo>
                <a:cubicBezTo>
                  <a:pt x="3407311" y="1322261"/>
                  <a:pt x="3328992" y="1288900"/>
                  <a:pt x="2914952" y="1292662"/>
                </a:cubicBezTo>
                <a:cubicBezTo>
                  <a:pt x="2500912" y="1296424"/>
                  <a:pt x="2407660" y="1297672"/>
                  <a:pt x="2166280" y="1292662"/>
                </a:cubicBezTo>
                <a:cubicBezTo>
                  <a:pt x="1924900" y="1287652"/>
                  <a:pt x="1911693" y="1273232"/>
                  <a:pt x="1658253" y="1292662"/>
                </a:cubicBezTo>
                <a:cubicBezTo>
                  <a:pt x="1404813" y="1312092"/>
                  <a:pt x="1119068" y="1329822"/>
                  <a:pt x="909581" y="1292662"/>
                </a:cubicBezTo>
                <a:cubicBezTo>
                  <a:pt x="700094" y="1255502"/>
                  <a:pt x="230204" y="1251199"/>
                  <a:pt x="53956" y="1292662"/>
                </a:cubicBezTo>
                <a:cubicBezTo>
                  <a:pt x="17847" y="1294178"/>
                  <a:pt x="1016" y="1271292"/>
                  <a:pt x="0" y="1238706"/>
                </a:cubicBezTo>
                <a:cubicBezTo>
                  <a:pt x="12474" y="1086544"/>
                  <a:pt x="2118" y="779066"/>
                  <a:pt x="0" y="658179"/>
                </a:cubicBezTo>
                <a:cubicBezTo>
                  <a:pt x="-2118" y="537292"/>
                  <a:pt x="-17555" y="219616"/>
                  <a:pt x="0" y="53956"/>
                </a:cubicBezTo>
                <a:close/>
              </a:path>
              <a:path w="8129395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23449" y="-7941"/>
                  <a:pt x="609718" y="28350"/>
                  <a:pt x="882843" y="0"/>
                </a:cubicBezTo>
                <a:cubicBezTo>
                  <a:pt x="1155968" y="-28350"/>
                  <a:pt x="1314742" y="-12338"/>
                  <a:pt x="1471085" y="0"/>
                </a:cubicBezTo>
                <a:cubicBezTo>
                  <a:pt x="1627428" y="12338"/>
                  <a:pt x="1746275" y="-3411"/>
                  <a:pt x="1979112" y="0"/>
                </a:cubicBezTo>
                <a:cubicBezTo>
                  <a:pt x="2211949" y="3411"/>
                  <a:pt x="2484364" y="3155"/>
                  <a:pt x="2727784" y="0"/>
                </a:cubicBezTo>
                <a:cubicBezTo>
                  <a:pt x="2971204" y="-3155"/>
                  <a:pt x="3056546" y="-18929"/>
                  <a:pt x="3316026" y="0"/>
                </a:cubicBezTo>
                <a:cubicBezTo>
                  <a:pt x="3575506" y="18929"/>
                  <a:pt x="3879992" y="-36915"/>
                  <a:pt x="4144912" y="0"/>
                </a:cubicBezTo>
                <a:cubicBezTo>
                  <a:pt x="4409832" y="36915"/>
                  <a:pt x="4489263" y="23951"/>
                  <a:pt x="4652940" y="0"/>
                </a:cubicBezTo>
                <a:cubicBezTo>
                  <a:pt x="4816617" y="-23951"/>
                  <a:pt x="5298488" y="-15840"/>
                  <a:pt x="5481826" y="0"/>
                </a:cubicBezTo>
                <a:cubicBezTo>
                  <a:pt x="5665164" y="15840"/>
                  <a:pt x="5759709" y="-956"/>
                  <a:pt x="5909639" y="0"/>
                </a:cubicBezTo>
                <a:cubicBezTo>
                  <a:pt x="6059569" y="956"/>
                  <a:pt x="6431443" y="25813"/>
                  <a:pt x="6578096" y="0"/>
                </a:cubicBezTo>
                <a:cubicBezTo>
                  <a:pt x="6724749" y="-25813"/>
                  <a:pt x="7082060" y="3228"/>
                  <a:pt x="7246552" y="0"/>
                </a:cubicBezTo>
                <a:cubicBezTo>
                  <a:pt x="7411044" y="-3228"/>
                  <a:pt x="7766623" y="-16434"/>
                  <a:pt x="8075439" y="0"/>
                </a:cubicBezTo>
                <a:cubicBezTo>
                  <a:pt x="8109071" y="4695"/>
                  <a:pt x="8131034" y="22722"/>
                  <a:pt x="8129395" y="53956"/>
                </a:cubicBezTo>
                <a:cubicBezTo>
                  <a:pt x="8149702" y="255115"/>
                  <a:pt x="8129330" y="418775"/>
                  <a:pt x="8129395" y="646331"/>
                </a:cubicBezTo>
                <a:cubicBezTo>
                  <a:pt x="8129460" y="873888"/>
                  <a:pt x="8147548" y="971631"/>
                  <a:pt x="8129395" y="1238706"/>
                </a:cubicBezTo>
                <a:cubicBezTo>
                  <a:pt x="8128617" y="1266919"/>
                  <a:pt x="8105785" y="1285263"/>
                  <a:pt x="8075439" y="1292662"/>
                </a:cubicBezTo>
                <a:cubicBezTo>
                  <a:pt x="7778771" y="1301079"/>
                  <a:pt x="7504476" y="1278022"/>
                  <a:pt x="7326767" y="1292662"/>
                </a:cubicBezTo>
                <a:cubicBezTo>
                  <a:pt x="7149058" y="1307302"/>
                  <a:pt x="6946979" y="1269989"/>
                  <a:pt x="6818740" y="1292662"/>
                </a:cubicBezTo>
                <a:cubicBezTo>
                  <a:pt x="6690501" y="1315335"/>
                  <a:pt x="6227029" y="1253599"/>
                  <a:pt x="5989853" y="1292662"/>
                </a:cubicBezTo>
                <a:cubicBezTo>
                  <a:pt x="5752677" y="1331725"/>
                  <a:pt x="5508130" y="1324229"/>
                  <a:pt x="5321397" y="1292662"/>
                </a:cubicBezTo>
                <a:cubicBezTo>
                  <a:pt x="5134664" y="1261095"/>
                  <a:pt x="4961859" y="1276966"/>
                  <a:pt x="4813369" y="1292662"/>
                </a:cubicBezTo>
                <a:cubicBezTo>
                  <a:pt x="4664879" y="1308358"/>
                  <a:pt x="4282847" y="1288640"/>
                  <a:pt x="4144912" y="1292662"/>
                </a:cubicBezTo>
                <a:cubicBezTo>
                  <a:pt x="4006977" y="1296684"/>
                  <a:pt x="3920852" y="1287482"/>
                  <a:pt x="3717100" y="1292662"/>
                </a:cubicBezTo>
                <a:cubicBezTo>
                  <a:pt x="3513348" y="1297842"/>
                  <a:pt x="3487249" y="1303177"/>
                  <a:pt x="3289287" y="1292662"/>
                </a:cubicBezTo>
                <a:cubicBezTo>
                  <a:pt x="3091325" y="1282147"/>
                  <a:pt x="2863253" y="1286867"/>
                  <a:pt x="2620831" y="1292662"/>
                </a:cubicBezTo>
                <a:cubicBezTo>
                  <a:pt x="2378409" y="1298457"/>
                  <a:pt x="2341423" y="1269044"/>
                  <a:pt x="2112803" y="1292662"/>
                </a:cubicBezTo>
                <a:cubicBezTo>
                  <a:pt x="1884183" y="1316280"/>
                  <a:pt x="1629225" y="1282622"/>
                  <a:pt x="1364132" y="1292662"/>
                </a:cubicBezTo>
                <a:cubicBezTo>
                  <a:pt x="1099039" y="1302702"/>
                  <a:pt x="1005109" y="1296915"/>
                  <a:pt x="856104" y="1292662"/>
                </a:cubicBezTo>
                <a:cubicBezTo>
                  <a:pt x="707099" y="1288409"/>
                  <a:pt x="359217" y="1272589"/>
                  <a:pt x="53956" y="1292662"/>
                </a:cubicBezTo>
                <a:cubicBezTo>
                  <a:pt x="22302" y="1294540"/>
                  <a:pt x="-2117" y="1273036"/>
                  <a:pt x="0" y="1238706"/>
                </a:cubicBezTo>
                <a:cubicBezTo>
                  <a:pt x="-26399" y="986107"/>
                  <a:pt x="-19385" y="799138"/>
                  <a:pt x="0" y="634484"/>
                </a:cubicBezTo>
                <a:cubicBezTo>
                  <a:pt x="19385" y="469830"/>
                  <a:pt x="-27915" y="270863"/>
                  <a:pt x="0" y="539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1400" dirty="0" err="1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Art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 1.</a:t>
            </a:r>
            <a:r>
              <a:rPr lang="pt-PT" sz="14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o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– Os homens nascem e são livres e iguais em direitos. As distinções sociais só podem fundar-se na utilidade comum.</a:t>
            </a:r>
          </a:p>
          <a:p>
            <a:pPr>
              <a:defRPr/>
            </a:pPr>
            <a:r>
              <a:rPr lang="pt-PT" sz="1400" dirty="0" err="1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Art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 2.</a:t>
            </a:r>
            <a:r>
              <a:rPr lang="pt-PT" sz="14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o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– O fim de toda a associação política é a conservação dos direitos naturais e imprescindíveis do Homem. Esses direitos são a liberdade, a propriedade, a segurança e a resistência à opressão.</a:t>
            </a:r>
          </a:p>
          <a:p>
            <a:pPr algn="just"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Declaração dos Direitos do Homem e do Cidadão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26 de agosto de 1789.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7FC21608-EF02-4607-AFFA-E0B997DF8C65}"/>
              </a:ext>
            </a:extLst>
          </p:cNvPr>
          <p:cNvSpPr/>
          <p:nvPr/>
        </p:nvSpPr>
        <p:spPr>
          <a:xfrm>
            <a:off x="614743" y="4888823"/>
            <a:ext cx="8129395" cy="1292662"/>
          </a:xfrm>
          <a:custGeom>
            <a:avLst/>
            <a:gdLst>
              <a:gd name="csX0" fmla="*/ 0 w 8129395"/>
              <a:gd name="csY0" fmla="*/ 53956 h 1292662"/>
              <a:gd name="csX1" fmla="*/ 53956 w 8129395"/>
              <a:gd name="csY1" fmla="*/ 0 h 1292662"/>
              <a:gd name="csX2" fmla="*/ 561983 w 8129395"/>
              <a:gd name="csY2" fmla="*/ 0 h 1292662"/>
              <a:gd name="csX3" fmla="*/ 989796 w 8129395"/>
              <a:gd name="csY3" fmla="*/ 0 h 1292662"/>
              <a:gd name="csX4" fmla="*/ 1497823 w 8129395"/>
              <a:gd name="csY4" fmla="*/ 0 h 1292662"/>
              <a:gd name="csX5" fmla="*/ 2086065 w 8129395"/>
              <a:gd name="csY5" fmla="*/ 0 h 1292662"/>
              <a:gd name="csX6" fmla="*/ 2754522 w 8129395"/>
              <a:gd name="csY6" fmla="*/ 0 h 1292662"/>
              <a:gd name="csX7" fmla="*/ 3262549 w 8129395"/>
              <a:gd name="csY7" fmla="*/ 0 h 1292662"/>
              <a:gd name="csX8" fmla="*/ 4091436 w 8129395"/>
              <a:gd name="csY8" fmla="*/ 0 h 1292662"/>
              <a:gd name="csX9" fmla="*/ 4759893 w 8129395"/>
              <a:gd name="csY9" fmla="*/ 0 h 1292662"/>
              <a:gd name="csX10" fmla="*/ 5588779 w 8129395"/>
              <a:gd name="csY10" fmla="*/ 0 h 1292662"/>
              <a:gd name="csX11" fmla="*/ 6337451 w 8129395"/>
              <a:gd name="csY11" fmla="*/ 0 h 1292662"/>
              <a:gd name="csX12" fmla="*/ 6925693 w 8129395"/>
              <a:gd name="csY12" fmla="*/ 0 h 1292662"/>
              <a:gd name="csX13" fmla="*/ 8075439 w 8129395"/>
              <a:gd name="csY13" fmla="*/ 0 h 1292662"/>
              <a:gd name="csX14" fmla="*/ 8129395 w 8129395"/>
              <a:gd name="csY14" fmla="*/ 53956 h 1292662"/>
              <a:gd name="csX15" fmla="*/ 8129395 w 8129395"/>
              <a:gd name="csY15" fmla="*/ 646331 h 1292662"/>
              <a:gd name="csX16" fmla="*/ 8129395 w 8129395"/>
              <a:gd name="csY16" fmla="*/ 1238706 h 1292662"/>
              <a:gd name="csX17" fmla="*/ 8075439 w 8129395"/>
              <a:gd name="csY17" fmla="*/ 1292662 h 1292662"/>
              <a:gd name="csX18" fmla="*/ 7246552 w 8129395"/>
              <a:gd name="csY18" fmla="*/ 1292662 h 1292662"/>
              <a:gd name="csX19" fmla="*/ 6738525 w 8129395"/>
              <a:gd name="csY19" fmla="*/ 1292662 h 1292662"/>
              <a:gd name="csX20" fmla="*/ 6070068 w 8129395"/>
              <a:gd name="csY20" fmla="*/ 1292662 h 1292662"/>
              <a:gd name="csX21" fmla="*/ 5321397 w 8129395"/>
              <a:gd name="csY21" fmla="*/ 1292662 h 1292662"/>
              <a:gd name="csX22" fmla="*/ 4492510 w 8129395"/>
              <a:gd name="csY22" fmla="*/ 1292662 h 1292662"/>
              <a:gd name="csX23" fmla="*/ 3743838 w 8129395"/>
              <a:gd name="csY23" fmla="*/ 1292662 h 1292662"/>
              <a:gd name="csX24" fmla="*/ 2914952 w 8129395"/>
              <a:gd name="csY24" fmla="*/ 1292662 h 1292662"/>
              <a:gd name="csX25" fmla="*/ 2166280 w 8129395"/>
              <a:gd name="csY25" fmla="*/ 1292662 h 1292662"/>
              <a:gd name="csX26" fmla="*/ 1658253 w 8129395"/>
              <a:gd name="csY26" fmla="*/ 1292662 h 1292662"/>
              <a:gd name="csX27" fmla="*/ 909581 w 8129395"/>
              <a:gd name="csY27" fmla="*/ 1292662 h 1292662"/>
              <a:gd name="csX28" fmla="*/ 53956 w 8129395"/>
              <a:gd name="csY28" fmla="*/ 1292662 h 1292662"/>
              <a:gd name="csX29" fmla="*/ 0 w 8129395"/>
              <a:gd name="csY29" fmla="*/ 1238706 h 1292662"/>
              <a:gd name="csX30" fmla="*/ 0 w 8129395"/>
              <a:gd name="csY30" fmla="*/ 658179 h 1292662"/>
              <a:gd name="csX31" fmla="*/ 0 w 8129395"/>
              <a:gd name="csY31" fmla="*/ 53956 h 1292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129395" h="1292662" fill="none" extrusionOk="0">
                <a:moveTo>
                  <a:pt x="0" y="53956"/>
                </a:moveTo>
                <a:cubicBezTo>
                  <a:pt x="1282" y="18561"/>
                  <a:pt x="22300" y="-60"/>
                  <a:pt x="53956" y="0"/>
                </a:cubicBezTo>
                <a:cubicBezTo>
                  <a:pt x="288367" y="23101"/>
                  <a:pt x="409708" y="-1866"/>
                  <a:pt x="561983" y="0"/>
                </a:cubicBezTo>
                <a:cubicBezTo>
                  <a:pt x="714258" y="1866"/>
                  <a:pt x="847278" y="20606"/>
                  <a:pt x="989796" y="0"/>
                </a:cubicBezTo>
                <a:cubicBezTo>
                  <a:pt x="1132314" y="-20606"/>
                  <a:pt x="1341265" y="-23368"/>
                  <a:pt x="1497823" y="0"/>
                </a:cubicBezTo>
                <a:cubicBezTo>
                  <a:pt x="1654381" y="23368"/>
                  <a:pt x="1805058" y="-26472"/>
                  <a:pt x="2086065" y="0"/>
                </a:cubicBezTo>
                <a:cubicBezTo>
                  <a:pt x="2367072" y="26472"/>
                  <a:pt x="2486035" y="-33319"/>
                  <a:pt x="2754522" y="0"/>
                </a:cubicBezTo>
                <a:cubicBezTo>
                  <a:pt x="3023009" y="33319"/>
                  <a:pt x="3067763" y="10666"/>
                  <a:pt x="3262549" y="0"/>
                </a:cubicBezTo>
                <a:cubicBezTo>
                  <a:pt x="3457335" y="-10666"/>
                  <a:pt x="3859225" y="12854"/>
                  <a:pt x="4091436" y="0"/>
                </a:cubicBezTo>
                <a:cubicBezTo>
                  <a:pt x="4323647" y="-12854"/>
                  <a:pt x="4506091" y="29182"/>
                  <a:pt x="4759893" y="0"/>
                </a:cubicBezTo>
                <a:cubicBezTo>
                  <a:pt x="5013695" y="-29182"/>
                  <a:pt x="5218532" y="-35018"/>
                  <a:pt x="5588779" y="0"/>
                </a:cubicBezTo>
                <a:cubicBezTo>
                  <a:pt x="5959026" y="35018"/>
                  <a:pt x="6186196" y="4171"/>
                  <a:pt x="6337451" y="0"/>
                </a:cubicBezTo>
                <a:cubicBezTo>
                  <a:pt x="6488706" y="-4171"/>
                  <a:pt x="6653103" y="-17186"/>
                  <a:pt x="6925693" y="0"/>
                </a:cubicBezTo>
                <a:cubicBezTo>
                  <a:pt x="7198283" y="17186"/>
                  <a:pt x="7791330" y="33694"/>
                  <a:pt x="8075439" y="0"/>
                </a:cubicBezTo>
                <a:cubicBezTo>
                  <a:pt x="8105322" y="3815"/>
                  <a:pt x="8130339" y="23310"/>
                  <a:pt x="8129395" y="53956"/>
                </a:cubicBezTo>
                <a:cubicBezTo>
                  <a:pt x="8126507" y="219635"/>
                  <a:pt x="8150303" y="354456"/>
                  <a:pt x="8129395" y="646331"/>
                </a:cubicBezTo>
                <a:cubicBezTo>
                  <a:pt x="8108487" y="938206"/>
                  <a:pt x="8126487" y="1084260"/>
                  <a:pt x="8129395" y="1238706"/>
                </a:cubicBezTo>
                <a:cubicBezTo>
                  <a:pt x="8130178" y="1265755"/>
                  <a:pt x="8101686" y="1286348"/>
                  <a:pt x="8075439" y="1292662"/>
                </a:cubicBezTo>
                <a:cubicBezTo>
                  <a:pt x="7668333" y="1281844"/>
                  <a:pt x="7535671" y="1263660"/>
                  <a:pt x="7246552" y="1292662"/>
                </a:cubicBezTo>
                <a:cubicBezTo>
                  <a:pt x="6957433" y="1321664"/>
                  <a:pt x="6976636" y="1272108"/>
                  <a:pt x="6738525" y="1292662"/>
                </a:cubicBezTo>
                <a:cubicBezTo>
                  <a:pt x="6500414" y="1313216"/>
                  <a:pt x="6225653" y="1322626"/>
                  <a:pt x="6070068" y="1292662"/>
                </a:cubicBezTo>
                <a:cubicBezTo>
                  <a:pt x="5914483" y="1262698"/>
                  <a:pt x="5500929" y="1256810"/>
                  <a:pt x="5321397" y="1292662"/>
                </a:cubicBezTo>
                <a:cubicBezTo>
                  <a:pt x="5141865" y="1328514"/>
                  <a:pt x="4742063" y="1288790"/>
                  <a:pt x="4492510" y="1292662"/>
                </a:cubicBezTo>
                <a:cubicBezTo>
                  <a:pt x="4242957" y="1296534"/>
                  <a:pt x="4080365" y="1263063"/>
                  <a:pt x="3743838" y="1292662"/>
                </a:cubicBezTo>
                <a:cubicBezTo>
                  <a:pt x="3407311" y="1322261"/>
                  <a:pt x="3328992" y="1288900"/>
                  <a:pt x="2914952" y="1292662"/>
                </a:cubicBezTo>
                <a:cubicBezTo>
                  <a:pt x="2500912" y="1296424"/>
                  <a:pt x="2407660" y="1297672"/>
                  <a:pt x="2166280" y="1292662"/>
                </a:cubicBezTo>
                <a:cubicBezTo>
                  <a:pt x="1924900" y="1287652"/>
                  <a:pt x="1911693" y="1273232"/>
                  <a:pt x="1658253" y="1292662"/>
                </a:cubicBezTo>
                <a:cubicBezTo>
                  <a:pt x="1404813" y="1312092"/>
                  <a:pt x="1119068" y="1329822"/>
                  <a:pt x="909581" y="1292662"/>
                </a:cubicBezTo>
                <a:cubicBezTo>
                  <a:pt x="700094" y="1255502"/>
                  <a:pt x="230204" y="1251199"/>
                  <a:pt x="53956" y="1292662"/>
                </a:cubicBezTo>
                <a:cubicBezTo>
                  <a:pt x="17847" y="1294178"/>
                  <a:pt x="1016" y="1271292"/>
                  <a:pt x="0" y="1238706"/>
                </a:cubicBezTo>
                <a:cubicBezTo>
                  <a:pt x="12474" y="1086544"/>
                  <a:pt x="2118" y="779066"/>
                  <a:pt x="0" y="658179"/>
                </a:cubicBezTo>
                <a:cubicBezTo>
                  <a:pt x="-2118" y="537292"/>
                  <a:pt x="-17555" y="219616"/>
                  <a:pt x="0" y="53956"/>
                </a:cubicBezTo>
                <a:close/>
              </a:path>
              <a:path w="8129395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23449" y="-7941"/>
                  <a:pt x="609718" y="28350"/>
                  <a:pt x="882843" y="0"/>
                </a:cubicBezTo>
                <a:cubicBezTo>
                  <a:pt x="1155968" y="-28350"/>
                  <a:pt x="1314742" y="-12338"/>
                  <a:pt x="1471085" y="0"/>
                </a:cubicBezTo>
                <a:cubicBezTo>
                  <a:pt x="1627428" y="12338"/>
                  <a:pt x="1746275" y="-3411"/>
                  <a:pt x="1979112" y="0"/>
                </a:cubicBezTo>
                <a:cubicBezTo>
                  <a:pt x="2211949" y="3411"/>
                  <a:pt x="2484364" y="3155"/>
                  <a:pt x="2727784" y="0"/>
                </a:cubicBezTo>
                <a:cubicBezTo>
                  <a:pt x="2971204" y="-3155"/>
                  <a:pt x="3056546" y="-18929"/>
                  <a:pt x="3316026" y="0"/>
                </a:cubicBezTo>
                <a:cubicBezTo>
                  <a:pt x="3575506" y="18929"/>
                  <a:pt x="3879992" y="-36915"/>
                  <a:pt x="4144912" y="0"/>
                </a:cubicBezTo>
                <a:cubicBezTo>
                  <a:pt x="4409832" y="36915"/>
                  <a:pt x="4489263" y="23951"/>
                  <a:pt x="4652940" y="0"/>
                </a:cubicBezTo>
                <a:cubicBezTo>
                  <a:pt x="4816617" y="-23951"/>
                  <a:pt x="5298488" y="-15840"/>
                  <a:pt x="5481826" y="0"/>
                </a:cubicBezTo>
                <a:cubicBezTo>
                  <a:pt x="5665164" y="15840"/>
                  <a:pt x="5759709" y="-956"/>
                  <a:pt x="5909639" y="0"/>
                </a:cubicBezTo>
                <a:cubicBezTo>
                  <a:pt x="6059569" y="956"/>
                  <a:pt x="6431443" y="25813"/>
                  <a:pt x="6578096" y="0"/>
                </a:cubicBezTo>
                <a:cubicBezTo>
                  <a:pt x="6724749" y="-25813"/>
                  <a:pt x="7082060" y="3228"/>
                  <a:pt x="7246552" y="0"/>
                </a:cubicBezTo>
                <a:cubicBezTo>
                  <a:pt x="7411044" y="-3228"/>
                  <a:pt x="7766623" y="-16434"/>
                  <a:pt x="8075439" y="0"/>
                </a:cubicBezTo>
                <a:cubicBezTo>
                  <a:pt x="8109071" y="4695"/>
                  <a:pt x="8131034" y="22722"/>
                  <a:pt x="8129395" y="53956"/>
                </a:cubicBezTo>
                <a:cubicBezTo>
                  <a:pt x="8149702" y="255115"/>
                  <a:pt x="8129330" y="418775"/>
                  <a:pt x="8129395" y="646331"/>
                </a:cubicBezTo>
                <a:cubicBezTo>
                  <a:pt x="8129460" y="873888"/>
                  <a:pt x="8147548" y="971631"/>
                  <a:pt x="8129395" y="1238706"/>
                </a:cubicBezTo>
                <a:cubicBezTo>
                  <a:pt x="8128617" y="1266919"/>
                  <a:pt x="8105785" y="1285263"/>
                  <a:pt x="8075439" y="1292662"/>
                </a:cubicBezTo>
                <a:cubicBezTo>
                  <a:pt x="7778771" y="1301079"/>
                  <a:pt x="7504476" y="1278022"/>
                  <a:pt x="7326767" y="1292662"/>
                </a:cubicBezTo>
                <a:cubicBezTo>
                  <a:pt x="7149058" y="1307302"/>
                  <a:pt x="6946979" y="1269989"/>
                  <a:pt x="6818740" y="1292662"/>
                </a:cubicBezTo>
                <a:cubicBezTo>
                  <a:pt x="6690501" y="1315335"/>
                  <a:pt x="6227029" y="1253599"/>
                  <a:pt x="5989853" y="1292662"/>
                </a:cubicBezTo>
                <a:cubicBezTo>
                  <a:pt x="5752677" y="1331725"/>
                  <a:pt x="5508130" y="1324229"/>
                  <a:pt x="5321397" y="1292662"/>
                </a:cubicBezTo>
                <a:cubicBezTo>
                  <a:pt x="5134664" y="1261095"/>
                  <a:pt x="4961859" y="1276966"/>
                  <a:pt x="4813369" y="1292662"/>
                </a:cubicBezTo>
                <a:cubicBezTo>
                  <a:pt x="4664879" y="1308358"/>
                  <a:pt x="4282847" y="1288640"/>
                  <a:pt x="4144912" y="1292662"/>
                </a:cubicBezTo>
                <a:cubicBezTo>
                  <a:pt x="4006977" y="1296684"/>
                  <a:pt x="3920852" y="1287482"/>
                  <a:pt x="3717100" y="1292662"/>
                </a:cubicBezTo>
                <a:cubicBezTo>
                  <a:pt x="3513348" y="1297842"/>
                  <a:pt x="3487249" y="1303177"/>
                  <a:pt x="3289287" y="1292662"/>
                </a:cubicBezTo>
                <a:cubicBezTo>
                  <a:pt x="3091325" y="1282147"/>
                  <a:pt x="2863253" y="1286867"/>
                  <a:pt x="2620831" y="1292662"/>
                </a:cubicBezTo>
                <a:cubicBezTo>
                  <a:pt x="2378409" y="1298457"/>
                  <a:pt x="2341423" y="1269044"/>
                  <a:pt x="2112803" y="1292662"/>
                </a:cubicBezTo>
                <a:cubicBezTo>
                  <a:pt x="1884183" y="1316280"/>
                  <a:pt x="1629225" y="1282622"/>
                  <a:pt x="1364132" y="1292662"/>
                </a:cubicBezTo>
                <a:cubicBezTo>
                  <a:pt x="1099039" y="1302702"/>
                  <a:pt x="1005109" y="1296915"/>
                  <a:pt x="856104" y="1292662"/>
                </a:cubicBezTo>
                <a:cubicBezTo>
                  <a:pt x="707099" y="1288409"/>
                  <a:pt x="359217" y="1272589"/>
                  <a:pt x="53956" y="1292662"/>
                </a:cubicBezTo>
                <a:cubicBezTo>
                  <a:pt x="22302" y="1294540"/>
                  <a:pt x="-2117" y="1273036"/>
                  <a:pt x="0" y="1238706"/>
                </a:cubicBezTo>
                <a:cubicBezTo>
                  <a:pt x="-26399" y="986107"/>
                  <a:pt x="-19385" y="799138"/>
                  <a:pt x="0" y="634484"/>
                </a:cubicBezTo>
                <a:cubicBezTo>
                  <a:pt x="19385" y="469830"/>
                  <a:pt x="-27915" y="270863"/>
                  <a:pt x="0" y="539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1400" dirty="0" err="1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Art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 1.</a:t>
            </a:r>
            <a:r>
              <a:rPr lang="pt-PT" sz="14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o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– A Constituição política da Nação Portuguesa tem por objetivo manter a liberdade, segurança e propriedade de todos os Portugueses.</a:t>
            </a:r>
          </a:p>
          <a:p>
            <a:pPr>
              <a:defRPr/>
            </a:pPr>
            <a:r>
              <a:rPr lang="pt-PT" sz="1400" dirty="0" err="1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Art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 9.</a:t>
            </a:r>
            <a:r>
              <a:rPr lang="pt-PT" sz="14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o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– A lei é igual para todos.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Constituição</a:t>
            </a: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portuguesa, 1822.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ETHA11_PPT4_Track11">
            <a:hlinkClick r:id="" action="ppaction://media"/>
            <a:extLst>
              <a:ext uri="{FF2B5EF4-FFF2-40B4-BE49-F238E27FC236}">
                <a16:creationId xmlns:a16="http://schemas.microsoft.com/office/drawing/2014/main" id="{C094E9F4-A89C-4C1B-B017-ED9EC1DD5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8850" y="2405063"/>
            <a:ext cx="609600" cy="609600"/>
          </a:xfrm>
          <a:prstGeom prst="rect">
            <a:avLst/>
          </a:prstGeom>
        </p:spPr>
      </p:pic>
      <p:pic>
        <p:nvPicPr>
          <p:cNvPr id="4" name="ETHA11_PPT4_Track12">
            <a:hlinkClick r:id="" action="ppaction://media"/>
            <a:extLst>
              <a:ext uri="{FF2B5EF4-FFF2-40B4-BE49-F238E27FC236}">
                <a16:creationId xmlns:a16="http://schemas.microsoft.com/office/drawing/2014/main" id="{EB1781E1-3AF3-4F6A-B7DA-1306BE2C7D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8850" y="3538538"/>
            <a:ext cx="609600" cy="609600"/>
          </a:xfrm>
          <a:prstGeom prst="rect">
            <a:avLst/>
          </a:prstGeom>
        </p:spPr>
      </p:pic>
      <p:pic>
        <p:nvPicPr>
          <p:cNvPr id="5" name="ETHA11_PPT4_Track13">
            <a:hlinkClick r:id="" action="ppaction://media"/>
            <a:extLst>
              <a:ext uri="{FF2B5EF4-FFF2-40B4-BE49-F238E27FC236}">
                <a16:creationId xmlns:a16="http://schemas.microsoft.com/office/drawing/2014/main" id="{AA606196-3D97-42BF-AC7B-DE0ECDB429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8850" y="5230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398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França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avanços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retrocessos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D9773A5-808E-433E-B943-66D1F090C9A0}"/>
              </a:ext>
            </a:extLst>
          </p:cNvPr>
          <p:cNvGrpSpPr/>
          <p:nvPr/>
        </p:nvGrpSpPr>
        <p:grpSpPr>
          <a:xfrm>
            <a:off x="470359" y="1807987"/>
            <a:ext cx="5650255" cy="2700000"/>
            <a:chOff x="445601" y="1568083"/>
            <a:chExt cx="5650255" cy="270000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7C70ADDD-9AC5-4ADD-A1D0-0CEE0883358A}"/>
                </a:ext>
              </a:extLst>
            </p:cNvPr>
            <p:cNvSpPr/>
            <p:nvPr/>
          </p:nvSpPr>
          <p:spPr>
            <a:xfrm>
              <a:off x="2481935" y="3910893"/>
              <a:ext cx="3613921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Toussaint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Louverture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(1743-1803) dirigiu a insurreição de escravos, em São Domingos, em 1791.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F30276-6B70-41D9-9AA2-CE9277A380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" t="5579" r="4292" b="12496"/>
            <a:stretch/>
          </p:blipFill>
          <p:spPr bwMode="auto">
            <a:xfrm>
              <a:off x="445601" y="1568083"/>
              <a:ext cx="2036334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ângulo 5">
            <a:extLst>
              <a:ext uri="{FF2B5EF4-FFF2-40B4-BE49-F238E27FC236}">
                <a16:creationId xmlns:a16="http://schemas.microsoft.com/office/drawing/2014/main" id="{86714FCD-1DCC-4F93-9974-5901370A0C7B}"/>
              </a:ext>
            </a:extLst>
          </p:cNvPr>
          <p:cNvSpPr/>
          <p:nvPr/>
        </p:nvSpPr>
        <p:spPr>
          <a:xfrm>
            <a:off x="2479335" y="4832746"/>
            <a:ext cx="6525144" cy="1474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1794, a Convenção proclamou a abolição da escravatura, quase cinco anos após a aprovação da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Declaração dos Direitos do Homem e do Cidadão 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pela Assembleia Nacional Constituinte. Porém, a abolição, decretada em todas as colónias francesas (exceto nas ilhas  Mascarenhas), foi revogada por Napoleão, em 1802.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1A2E564-761D-4C2F-B1C2-518DD551DF2B}"/>
              </a:ext>
            </a:extLst>
          </p:cNvPr>
          <p:cNvGrpSpPr/>
          <p:nvPr/>
        </p:nvGrpSpPr>
        <p:grpSpPr>
          <a:xfrm>
            <a:off x="445596" y="4669815"/>
            <a:ext cx="1760397" cy="2095991"/>
            <a:chOff x="445596" y="4686884"/>
            <a:chExt cx="1760397" cy="2095991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493A916-86FE-4AE1-A12D-CC013BC7D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1" t="4454" r="6393" b="4075"/>
            <a:stretch/>
          </p:blipFill>
          <p:spPr bwMode="auto">
            <a:xfrm>
              <a:off x="470359" y="4686884"/>
              <a:ext cx="1735634" cy="1800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4" name="Rectângulo 7">
              <a:extLst>
                <a:ext uri="{FF2B5EF4-FFF2-40B4-BE49-F238E27FC236}">
                  <a16:creationId xmlns:a16="http://schemas.microsoft.com/office/drawing/2014/main" id="{029E4A79-A545-45CE-9B2C-A4DDB456B572}"/>
                </a:ext>
              </a:extLst>
            </p:cNvPr>
            <p:cNvSpPr/>
            <p:nvPr/>
          </p:nvSpPr>
          <p:spPr>
            <a:xfrm>
              <a:off x="445596" y="6486884"/>
              <a:ext cx="1636065" cy="2959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“Também eu livre”.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ABFC5E5F-26B8-4342-B7EB-E8B81C42CFAC}"/>
              </a:ext>
            </a:extLst>
          </p:cNvPr>
          <p:cNvSpPr/>
          <p:nvPr/>
        </p:nvSpPr>
        <p:spPr>
          <a:xfrm>
            <a:off x="2647335" y="1439190"/>
            <a:ext cx="6244925" cy="2630404"/>
          </a:xfrm>
          <a:custGeom>
            <a:avLst/>
            <a:gdLst>
              <a:gd name="csX0" fmla="*/ 0 w 6244925"/>
              <a:gd name="csY0" fmla="*/ 109793 h 2630404"/>
              <a:gd name="csX1" fmla="*/ 109793 w 6244925"/>
              <a:gd name="csY1" fmla="*/ 0 h 2630404"/>
              <a:gd name="csX2" fmla="*/ 839529 w 6244925"/>
              <a:gd name="csY2" fmla="*/ 0 h 2630404"/>
              <a:gd name="csX3" fmla="*/ 1328250 w 6244925"/>
              <a:gd name="csY3" fmla="*/ 0 h 2630404"/>
              <a:gd name="csX4" fmla="*/ 1877226 w 6244925"/>
              <a:gd name="csY4" fmla="*/ 0 h 2630404"/>
              <a:gd name="csX5" fmla="*/ 2606961 w 6244925"/>
              <a:gd name="csY5" fmla="*/ 0 h 2630404"/>
              <a:gd name="csX6" fmla="*/ 3155937 w 6244925"/>
              <a:gd name="csY6" fmla="*/ 0 h 2630404"/>
              <a:gd name="csX7" fmla="*/ 3644659 w 6244925"/>
              <a:gd name="csY7" fmla="*/ 0 h 2630404"/>
              <a:gd name="csX8" fmla="*/ 4193634 w 6244925"/>
              <a:gd name="csY8" fmla="*/ 0 h 2630404"/>
              <a:gd name="csX9" fmla="*/ 4802863 w 6244925"/>
              <a:gd name="csY9" fmla="*/ 0 h 2630404"/>
              <a:gd name="csX10" fmla="*/ 5472345 w 6244925"/>
              <a:gd name="csY10" fmla="*/ 0 h 2630404"/>
              <a:gd name="csX11" fmla="*/ 6135132 w 6244925"/>
              <a:gd name="csY11" fmla="*/ 0 h 2630404"/>
              <a:gd name="csX12" fmla="*/ 6244925 w 6244925"/>
              <a:gd name="csY12" fmla="*/ 109793 h 2630404"/>
              <a:gd name="csX13" fmla="*/ 6244925 w 6244925"/>
              <a:gd name="csY13" fmla="*/ 712498 h 2630404"/>
              <a:gd name="csX14" fmla="*/ 6244925 w 6244925"/>
              <a:gd name="csY14" fmla="*/ 1339310 h 2630404"/>
              <a:gd name="csX15" fmla="*/ 6244925 w 6244925"/>
              <a:gd name="csY15" fmla="*/ 1917907 h 2630404"/>
              <a:gd name="csX16" fmla="*/ 6244925 w 6244925"/>
              <a:gd name="csY16" fmla="*/ 2520611 h 2630404"/>
              <a:gd name="csX17" fmla="*/ 6135132 w 6244925"/>
              <a:gd name="csY17" fmla="*/ 2630404 h 2630404"/>
              <a:gd name="csX18" fmla="*/ 5465650 w 6244925"/>
              <a:gd name="csY18" fmla="*/ 2630404 h 2630404"/>
              <a:gd name="csX19" fmla="*/ 4675661 w 6244925"/>
              <a:gd name="csY19" fmla="*/ 2630404 h 2630404"/>
              <a:gd name="csX20" fmla="*/ 4006179 w 6244925"/>
              <a:gd name="csY20" fmla="*/ 2630404 h 2630404"/>
              <a:gd name="csX21" fmla="*/ 3216190 w 6244925"/>
              <a:gd name="csY21" fmla="*/ 2630404 h 2630404"/>
              <a:gd name="csX22" fmla="*/ 2606961 w 6244925"/>
              <a:gd name="csY22" fmla="*/ 2630404 h 2630404"/>
              <a:gd name="csX23" fmla="*/ 2057986 w 6244925"/>
              <a:gd name="csY23" fmla="*/ 2630404 h 2630404"/>
              <a:gd name="csX24" fmla="*/ 1388504 w 6244925"/>
              <a:gd name="csY24" fmla="*/ 2630404 h 2630404"/>
              <a:gd name="csX25" fmla="*/ 109793 w 6244925"/>
              <a:gd name="csY25" fmla="*/ 2630404 h 2630404"/>
              <a:gd name="csX26" fmla="*/ 0 w 6244925"/>
              <a:gd name="csY26" fmla="*/ 2520611 h 2630404"/>
              <a:gd name="csX27" fmla="*/ 0 w 6244925"/>
              <a:gd name="csY27" fmla="*/ 1990231 h 2630404"/>
              <a:gd name="csX28" fmla="*/ 0 w 6244925"/>
              <a:gd name="csY28" fmla="*/ 1363418 h 2630404"/>
              <a:gd name="csX29" fmla="*/ 0 w 6244925"/>
              <a:gd name="csY29" fmla="*/ 808930 h 2630404"/>
              <a:gd name="csX30" fmla="*/ 0 w 6244925"/>
              <a:gd name="csY30" fmla="*/ 109793 h 26304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6244925" h="2630404" fill="none" extrusionOk="0">
                <a:moveTo>
                  <a:pt x="0" y="109793"/>
                </a:moveTo>
                <a:cubicBezTo>
                  <a:pt x="-2167" y="51350"/>
                  <a:pt x="47694" y="3128"/>
                  <a:pt x="109793" y="0"/>
                </a:cubicBezTo>
                <a:cubicBezTo>
                  <a:pt x="353181" y="1837"/>
                  <a:pt x="490883" y="6190"/>
                  <a:pt x="839529" y="0"/>
                </a:cubicBezTo>
                <a:cubicBezTo>
                  <a:pt x="1188175" y="-6190"/>
                  <a:pt x="1139283" y="9837"/>
                  <a:pt x="1328250" y="0"/>
                </a:cubicBezTo>
                <a:cubicBezTo>
                  <a:pt x="1517217" y="-9837"/>
                  <a:pt x="1635056" y="-15220"/>
                  <a:pt x="1877226" y="0"/>
                </a:cubicBezTo>
                <a:cubicBezTo>
                  <a:pt x="2119396" y="15220"/>
                  <a:pt x="2337449" y="27364"/>
                  <a:pt x="2606961" y="0"/>
                </a:cubicBezTo>
                <a:cubicBezTo>
                  <a:pt x="2876474" y="-27364"/>
                  <a:pt x="2976474" y="-21891"/>
                  <a:pt x="3155937" y="0"/>
                </a:cubicBezTo>
                <a:cubicBezTo>
                  <a:pt x="3335400" y="21891"/>
                  <a:pt x="3483290" y="24131"/>
                  <a:pt x="3644659" y="0"/>
                </a:cubicBezTo>
                <a:cubicBezTo>
                  <a:pt x="3806028" y="-24131"/>
                  <a:pt x="3955655" y="-25581"/>
                  <a:pt x="4193634" y="0"/>
                </a:cubicBezTo>
                <a:cubicBezTo>
                  <a:pt x="4431614" y="25581"/>
                  <a:pt x="4530479" y="27515"/>
                  <a:pt x="4802863" y="0"/>
                </a:cubicBezTo>
                <a:cubicBezTo>
                  <a:pt x="5075247" y="-27515"/>
                  <a:pt x="5164342" y="16923"/>
                  <a:pt x="5472345" y="0"/>
                </a:cubicBezTo>
                <a:cubicBezTo>
                  <a:pt x="5780348" y="-16923"/>
                  <a:pt x="5880937" y="-28513"/>
                  <a:pt x="6135132" y="0"/>
                </a:cubicBezTo>
                <a:cubicBezTo>
                  <a:pt x="6199432" y="9415"/>
                  <a:pt x="6246279" y="49786"/>
                  <a:pt x="6244925" y="109793"/>
                </a:cubicBezTo>
                <a:cubicBezTo>
                  <a:pt x="6222077" y="287746"/>
                  <a:pt x="6243810" y="438434"/>
                  <a:pt x="6244925" y="712498"/>
                </a:cubicBezTo>
                <a:cubicBezTo>
                  <a:pt x="6246040" y="986563"/>
                  <a:pt x="6258448" y="1085139"/>
                  <a:pt x="6244925" y="1339310"/>
                </a:cubicBezTo>
                <a:cubicBezTo>
                  <a:pt x="6231402" y="1593481"/>
                  <a:pt x="6236219" y="1673398"/>
                  <a:pt x="6244925" y="1917907"/>
                </a:cubicBezTo>
                <a:cubicBezTo>
                  <a:pt x="6253631" y="2162416"/>
                  <a:pt x="6250940" y="2315138"/>
                  <a:pt x="6244925" y="2520611"/>
                </a:cubicBezTo>
                <a:cubicBezTo>
                  <a:pt x="6245206" y="2594017"/>
                  <a:pt x="6201356" y="2625390"/>
                  <a:pt x="6135132" y="2630404"/>
                </a:cubicBezTo>
                <a:cubicBezTo>
                  <a:pt x="5939653" y="2644917"/>
                  <a:pt x="5669387" y="2615995"/>
                  <a:pt x="5465650" y="2630404"/>
                </a:cubicBezTo>
                <a:cubicBezTo>
                  <a:pt x="5261913" y="2644813"/>
                  <a:pt x="4998993" y="2653587"/>
                  <a:pt x="4675661" y="2630404"/>
                </a:cubicBezTo>
                <a:cubicBezTo>
                  <a:pt x="4352329" y="2607221"/>
                  <a:pt x="4293161" y="2633764"/>
                  <a:pt x="4006179" y="2630404"/>
                </a:cubicBezTo>
                <a:cubicBezTo>
                  <a:pt x="3719197" y="2627044"/>
                  <a:pt x="3445828" y="2609925"/>
                  <a:pt x="3216190" y="2630404"/>
                </a:cubicBezTo>
                <a:cubicBezTo>
                  <a:pt x="2986552" y="2650883"/>
                  <a:pt x="2862415" y="2643422"/>
                  <a:pt x="2606961" y="2630404"/>
                </a:cubicBezTo>
                <a:cubicBezTo>
                  <a:pt x="2351507" y="2617386"/>
                  <a:pt x="2227849" y="2640113"/>
                  <a:pt x="2057986" y="2630404"/>
                </a:cubicBezTo>
                <a:cubicBezTo>
                  <a:pt x="1888123" y="2620695"/>
                  <a:pt x="1524575" y="2605931"/>
                  <a:pt x="1388504" y="2630404"/>
                </a:cubicBezTo>
                <a:cubicBezTo>
                  <a:pt x="1252433" y="2654877"/>
                  <a:pt x="515661" y="2645433"/>
                  <a:pt x="109793" y="2630404"/>
                </a:cubicBezTo>
                <a:cubicBezTo>
                  <a:pt x="57610" y="2623453"/>
                  <a:pt x="428" y="2568777"/>
                  <a:pt x="0" y="2520611"/>
                </a:cubicBezTo>
                <a:cubicBezTo>
                  <a:pt x="-4214" y="2277623"/>
                  <a:pt x="12069" y="2210904"/>
                  <a:pt x="0" y="1990231"/>
                </a:cubicBezTo>
                <a:cubicBezTo>
                  <a:pt x="-12069" y="1769558"/>
                  <a:pt x="12101" y="1602938"/>
                  <a:pt x="0" y="1363418"/>
                </a:cubicBezTo>
                <a:cubicBezTo>
                  <a:pt x="-12101" y="1123898"/>
                  <a:pt x="2720" y="938530"/>
                  <a:pt x="0" y="808930"/>
                </a:cubicBezTo>
                <a:cubicBezTo>
                  <a:pt x="-2720" y="679330"/>
                  <a:pt x="-34537" y="414689"/>
                  <a:pt x="0" y="109793"/>
                </a:cubicBezTo>
                <a:close/>
              </a:path>
              <a:path w="6244925" h="2630404" stroke="0" extrusionOk="0">
                <a:moveTo>
                  <a:pt x="0" y="109793"/>
                </a:moveTo>
                <a:cubicBezTo>
                  <a:pt x="-5601" y="45701"/>
                  <a:pt x="36960" y="4577"/>
                  <a:pt x="109793" y="0"/>
                </a:cubicBezTo>
                <a:cubicBezTo>
                  <a:pt x="440731" y="25612"/>
                  <a:pt x="741037" y="-24278"/>
                  <a:pt x="899782" y="0"/>
                </a:cubicBezTo>
                <a:cubicBezTo>
                  <a:pt x="1058527" y="24278"/>
                  <a:pt x="1217640" y="23920"/>
                  <a:pt x="1509011" y="0"/>
                </a:cubicBezTo>
                <a:cubicBezTo>
                  <a:pt x="1800382" y="-23920"/>
                  <a:pt x="1932928" y="-5526"/>
                  <a:pt x="2057986" y="0"/>
                </a:cubicBezTo>
                <a:cubicBezTo>
                  <a:pt x="2183045" y="5526"/>
                  <a:pt x="2595089" y="11196"/>
                  <a:pt x="2787721" y="0"/>
                </a:cubicBezTo>
                <a:cubicBezTo>
                  <a:pt x="2980353" y="-11196"/>
                  <a:pt x="3225242" y="30160"/>
                  <a:pt x="3396950" y="0"/>
                </a:cubicBezTo>
                <a:cubicBezTo>
                  <a:pt x="3568658" y="-30160"/>
                  <a:pt x="3823315" y="14309"/>
                  <a:pt x="4186939" y="0"/>
                </a:cubicBezTo>
                <a:cubicBezTo>
                  <a:pt x="4550563" y="-14309"/>
                  <a:pt x="4518927" y="27404"/>
                  <a:pt x="4735914" y="0"/>
                </a:cubicBezTo>
                <a:cubicBezTo>
                  <a:pt x="4952902" y="-27404"/>
                  <a:pt x="5356109" y="20752"/>
                  <a:pt x="5525903" y="0"/>
                </a:cubicBezTo>
                <a:cubicBezTo>
                  <a:pt x="5695697" y="-20752"/>
                  <a:pt x="5965602" y="23635"/>
                  <a:pt x="6135132" y="0"/>
                </a:cubicBezTo>
                <a:cubicBezTo>
                  <a:pt x="6182034" y="-786"/>
                  <a:pt x="6248616" y="39034"/>
                  <a:pt x="6244925" y="109793"/>
                </a:cubicBezTo>
                <a:cubicBezTo>
                  <a:pt x="6250481" y="360605"/>
                  <a:pt x="6247929" y="610936"/>
                  <a:pt x="6244925" y="736606"/>
                </a:cubicBezTo>
                <a:cubicBezTo>
                  <a:pt x="6241921" y="862276"/>
                  <a:pt x="6223635" y="1165059"/>
                  <a:pt x="6244925" y="1387527"/>
                </a:cubicBezTo>
                <a:cubicBezTo>
                  <a:pt x="6266215" y="1609995"/>
                  <a:pt x="6203233" y="2075082"/>
                  <a:pt x="6244925" y="2520611"/>
                </a:cubicBezTo>
                <a:cubicBezTo>
                  <a:pt x="6230300" y="2583650"/>
                  <a:pt x="6189136" y="2625827"/>
                  <a:pt x="6135132" y="2630404"/>
                </a:cubicBezTo>
                <a:cubicBezTo>
                  <a:pt x="5772126" y="2604174"/>
                  <a:pt x="5583646" y="2655555"/>
                  <a:pt x="5405396" y="2630404"/>
                </a:cubicBezTo>
                <a:cubicBezTo>
                  <a:pt x="5227146" y="2605253"/>
                  <a:pt x="4975702" y="2605657"/>
                  <a:pt x="4735914" y="2630404"/>
                </a:cubicBezTo>
                <a:cubicBezTo>
                  <a:pt x="4496126" y="2655151"/>
                  <a:pt x="4401089" y="2630032"/>
                  <a:pt x="4247192" y="2630404"/>
                </a:cubicBezTo>
                <a:cubicBezTo>
                  <a:pt x="4093295" y="2630776"/>
                  <a:pt x="3900959" y="2644252"/>
                  <a:pt x="3698217" y="2630404"/>
                </a:cubicBezTo>
                <a:cubicBezTo>
                  <a:pt x="3495476" y="2616556"/>
                  <a:pt x="3257442" y="2613409"/>
                  <a:pt x="2908228" y="2630404"/>
                </a:cubicBezTo>
                <a:cubicBezTo>
                  <a:pt x="2559014" y="2647399"/>
                  <a:pt x="2385658" y="2628865"/>
                  <a:pt x="2238746" y="2630404"/>
                </a:cubicBezTo>
                <a:cubicBezTo>
                  <a:pt x="2091834" y="2631943"/>
                  <a:pt x="1882750" y="2629452"/>
                  <a:pt x="1689771" y="2630404"/>
                </a:cubicBezTo>
                <a:cubicBezTo>
                  <a:pt x="1496793" y="2631356"/>
                  <a:pt x="1353758" y="2654449"/>
                  <a:pt x="1020289" y="2630404"/>
                </a:cubicBezTo>
                <a:cubicBezTo>
                  <a:pt x="686820" y="2606359"/>
                  <a:pt x="508822" y="2671687"/>
                  <a:pt x="109793" y="2630404"/>
                </a:cubicBezTo>
                <a:cubicBezTo>
                  <a:pt x="52790" y="2619226"/>
                  <a:pt x="949" y="2582275"/>
                  <a:pt x="0" y="2520611"/>
                </a:cubicBezTo>
                <a:cubicBezTo>
                  <a:pt x="9083" y="2359906"/>
                  <a:pt x="-15715" y="2110059"/>
                  <a:pt x="0" y="1869690"/>
                </a:cubicBezTo>
                <a:cubicBezTo>
                  <a:pt x="15715" y="1629321"/>
                  <a:pt x="30036" y="1420348"/>
                  <a:pt x="0" y="1242877"/>
                </a:cubicBezTo>
                <a:cubicBezTo>
                  <a:pt x="-30036" y="1065406"/>
                  <a:pt x="-7619" y="928018"/>
                  <a:pt x="0" y="688389"/>
                </a:cubicBezTo>
                <a:cubicBezTo>
                  <a:pt x="7619" y="448760"/>
                  <a:pt x="-25" y="322063"/>
                  <a:pt x="0" y="1097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Na sequência da revolta de escravos verificada na ilha francesa de São Domingos, em agosto de 1791, apareceu na imprensa o seguinte texto: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 proclamação dos direitos do homem atiça a bílis do fazendeiro, que tem tanta falta de princípios como de bondade. E o egoísta infame não se escusa de reclamar os direitos de propriedade quando os escravos quebram o seu jugo e tomam o caminho da montanha, para onde o íman da liberdade os atrai! […] Tornou-se necessário que a França inteira atravessasse rapidamente os mares para fuzilar homens nus, sem defesa, extenuados pelas carências, e aos quais quase não sobram forças para murmurarem aos ouvidos uns dos outros: «e nós, nós também nascemos para sermos livres!».</a:t>
            </a: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Em </a:t>
            </a: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As Revoluções de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Paris,  29/10/1791</a:t>
            </a:r>
            <a:r>
              <a:rPr lang="pt-PT" sz="1000" dirty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4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398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França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: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abolição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ângulo 5">
            <a:extLst>
              <a:ext uri="{FF2B5EF4-FFF2-40B4-BE49-F238E27FC236}">
                <a16:creationId xmlns:a16="http://schemas.microsoft.com/office/drawing/2014/main" id="{86714FCD-1DCC-4F93-9974-5901370A0C7B}"/>
              </a:ext>
            </a:extLst>
          </p:cNvPr>
          <p:cNvSpPr/>
          <p:nvPr/>
        </p:nvSpPr>
        <p:spPr>
          <a:xfrm>
            <a:off x="201899" y="1277592"/>
            <a:ext cx="8630769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abolição definitiva da escravatura, seguida da emancipação dos escravos, ocorreu em 27 de abril de 1848, por decreto do Governo Provisório da Segunda República francesa.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E026A5F-BF87-4451-9589-9CD8AC6C4F0A}"/>
              </a:ext>
            </a:extLst>
          </p:cNvPr>
          <p:cNvGrpSpPr/>
          <p:nvPr/>
        </p:nvGrpSpPr>
        <p:grpSpPr>
          <a:xfrm>
            <a:off x="5430488" y="2149666"/>
            <a:ext cx="3510737" cy="4325142"/>
            <a:chOff x="5430488" y="2149666"/>
            <a:chExt cx="3510737" cy="4325142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7C70ADDD-9AC5-4ADD-A1D0-0CEE0883358A}"/>
                </a:ext>
              </a:extLst>
            </p:cNvPr>
            <p:cNvSpPr/>
            <p:nvPr/>
          </p:nvSpPr>
          <p:spPr>
            <a:xfrm>
              <a:off x="5430488" y="6117618"/>
              <a:ext cx="351073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 abolição da escravatura na ilha da Reunião </a:t>
              </a:r>
            </a:p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(20 de outubro de 1848).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E1B763C-DD7E-4F5D-8E96-601343E90E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" t="5553" r="5356" b="5411"/>
            <a:stretch/>
          </p:blipFill>
          <p:spPr bwMode="auto">
            <a:xfrm>
              <a:off x="5430488" y="2149666"/>
              <a:ext cx="3510737" cy="39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6EACE4A-3474-47D1-AB84-E75421DA477C}"/>
              </a:ext>
            </a:extLst>
          </p:cNvPr>
          <p:cNvGrpSpPr/>
          <p:nvPr/>
        </p:nvGrpSpPr>
        <p:grpSpPr>
          <a:xfrm>
            <a:off x="201899" y="2738654"/>
            <a:ext cx="1786777" cy="3073246"/>
            <a:chOff x="227448" y="1378168"/>
            <a:chExt cx="1786777" cy="3073246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61EF997-FD6B-480E-BC98-B9A8669E86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0" t="6995" r="30044" b="51514"/>
            <a:stretch/>
          </p:blipFill>
          <p:spPr bwMode="auto">
            <a:xfrm>
              <a:off x="227448" y="1378168"/>
              <a:ext cx="1786777" cy="20508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ângulo 7">
              <a:extLst>
                <a:ext uri="{FF2B5EF4-FFF2-40B4-BE49-F238E27FC236}">
                  <a16:creationId xmlns:a16="http://schemas.microsoft.com/office/drawing/2014/main" id="{DFC9F011-C26D-4D2C-817E-E1F5B184E256}"/>
                </a:ext>
              </a:extLst>
            </p:cNvPr>
            <p:cNvSpPr/>
            <p:nvPr/>
          </p:nvSpPr>
          <p:spPr>
            <a:xfrm>
              <a:off x="302805" y="3442739"/>
              <a:ext cx="1636065" cy="1008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Victor </a:t>
              </a:r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Schoelcher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(1804-1893), autor do decreto de 27 de abril de 1848 que aboliu a escravatura nas colónias francesas.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7523384-34E6-430C-AAD8-15D3CFEEC80A}"/>
              </a:ext>
            </a:extLst>
          </p:cNvPr>
          <p:cNvSpPr/>
          <p:nvPr/>
        </p:nvSpPr>
        <p:spPr>
          <a:xfrm>
            <a:off x="2204885" y="2009958"/>
            <a:ext cx="3089786" cy="4541095"/>
          </a:xfrm>
          <a:custGeom>
            <a:avLst/>
            <a:gdLst>
              <a:gd name="csX0" fmla="*/ 0 w 3089786"/>
              <a:gd name="csY0" fmla="*/ 128968 h 4541095"/>
              <a:gd name="csX1" fmla="*/ 128968 w 3089786"/>
              <a:gd name="csY1" fmla="*/ 0 h 4541095"/>
              <a:gd name="csX2" fmla="*/ 695338 w 3089786"/>
              <a:gd name="csY2" fmla="*/ 0 h 4541095"/>
              <a:gd name="csX3" fmla="*/ 1205071 w 3089786"/>
              <a:gd name="csY3" fmla="*/ 0 h 4541095"/>
              <a:gd name="csX4" fmla="*/ 1686486 w 3089786"/>
              <a:gd name="csY4" fmla="*/ 0 h 4541095"/>
              <a:gd name="csX5" fmla="*/ 2196219 w 3089786"/>
              <a:gd name="csY5" fmla="*/ 0 h 4541095"/>
              <a:gd name="csX6" fmla="*/ 2960818 w 3089786"/>
              <a:gd name="csY6" fmla="*/ 0 h 4541095"/>
              <a:gd name="csX7" fmla="*/ 3089786 w 3089786"/>
              <a:gd name="csY7" fmla="*/ 128968 h 4541095"/>
              <a:gd name="csX8" fmla="*/ 3089786 w 3089786"/>
              <a:gd name="csY8" fmla="*/ 655185 h 4541095"/>
              <a:gd name="csX9" fmla="*/ 3089786 w 3089786"/>
              <a:gd name="csY9" fmla="*/ 1224233 h 4541095"/>
              <a:gd name="csX10" fmla="*/ 3089786 w 3089786"/>
              <a:gd name="csY10" fmla="*/ 1836113 h 4541095"/>
              <a:gd name="csX11" fmla="*/ 3089786 w 3089786"/>
              <a:gd name="csY11" fmla="*/ 2362329 h 4541095"/>
              <a:gd name="csX12" fmla="*/ 3089786 w 3089786"/>
              <a:gd name="csY12" fmla="*/ 3059873 h 4541095"/>
              <a:gd name="csX13" fmla="*/ 3089786 w 3089786"/>
              <a:gd name="csY13" fmla="*/ 3671752 h 4541095"/>
              <a:gd name="csX14" fmla="*/ 3089786 w 3089786"/>
              <a:gd name="csY14" fmla="*/ 4412127 h 4541095"/>
              <a:gd name="csX15" fmla="*/ 2960818 w 3089786"/>
              <a:gd name="csY15" fmla="*/ 4541095 h 4541095"/>
              <a:gd name="csX16" fmla="*/ 2337811 w 3089786"/>
              <a:gd name="csY16" fmla="*/ 4541095 h 4541095"/>
              <a:gd name="csX17" fmla="*/ 1828078 w 3089786"/>
              <a:gd name="csY17" fmla="*/ 4541095 h 4541095"/>
              <a:gd name="csX18" fmla="*/ 1261708 w 3089786"/>
              <a:gd name="csY18" fmla="*/ 4541095 h 4541095"/>
              <a:gd name="csX19" fmla="*/ 780293 w 3089786"/>
              <a:gd name="csY19" fmla="*/ 4541095 h 4541095"/>
              <a:gd name="csX20" fmla="*/ 128968 w 3089786"/>
              <a:gd name="csY20" fmla="*/ 4541095 h 4541095"/>
              <a:gd name="csX21" fmla="*/ 0 w 3089786"/>
              <a:gd name="csY21" fmla="*/ 4412127 h 4541095"/>
              <a:gd name="csX22" fmla="*/ 0 w 3089786"/>
              <a:gd name="csY22" fmla="*/ 3714584 h 4541095"/>
              <a:gd name="csX23" fmla="*/ 0 w 3089786"/>
              <a:gd name="csY23" fmla="*/ 3188367 h 4541095"/>
              <a:gd name="csX24" fmla="*/ 0 w 3089786"/>
              <a:gd name="csY24" fmla="*/ 2576487 h 4541095"/>
              <a:gd name="csX25" fmla="*/ 0 w 3089786"/>
              <a:gd name="csY25" fmla="*/ 1921776 h 4541095"/>
              <a:gd name="csX26" fmla="*/ 0 w 3089786"/>
              <a:gd name="csY26" fmla="*/ 1224233 h 4541095"/>
              <a:gd name="csX27" fmla="*/ 0 w 3089786"/>
              <a:gd name="csY27" fmla="*/ 128968 h 45410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089786" h="4541095" fill="none" extrusionOk="0">
                <a:moveTo>
                  <a:pt x="0" y="128968"/>
                </a:moveTo>
                <a:cubicBezTo>
                  <a:pt x="-4020" y="70274"/>
                  <a:pt x="53729" y="-12633"/>
                  <a:pt x="128968" y="0"/>
                </a:cubicBezTo>
                <a:cubicBezTo>
                  <a:pt x="385180" y="-106"/>
                  <a:pt x="538089" y="19002"/>
                  <a:pt x="695338" y="0"/>
                </a:cubicBezTo>
                <a:cubicBezTo>
                  <a:pt x="852587" y="-19002"/>
                  <a:pt x="1017402" y="2400"/>
                  <a:pt x="1205071" y="0"/>
                </a:cubicBezTo>
                <a:cubicBezTo>
                  <a:pt x="1392740" y="-2400"/>
                  <a:pt x="1525282" y="-140"/>
                  <a:pt x="1686486" y="0"/>
                </a:cubicBezTo>
                <a:cubicBezTo>
                  <a:pt x="1847691" y="140"/>
                  <a:pt x="1962921" y="-23105"/>
                  <a:pt x="2196219" y="0"/>
                </a:cubicBezTo>
                <a:cubicBezTo>
                  <a:pt x="2429517" y="23105"/>
                  <a:pt x="2636345" y="1923"/>
                  <a:pt x="2960818" y="0"/>
                </a:cubicBezTo>
                <a:cubicBezTo>
                  <a:pt x="3038672" y="-1754"/>
                  <a:pt x="3088474" y="66828"/>
                  <a:pt x="3089786" y="128968"/>
                </a:cubicBezTo>
                <a:cubicBezTo>
                  <a:pt x="3065528" y="370933"/>
                  <a:pt x="3087633" y="506860"/>
                  <a:pt x="3089786" y="655185"/>
                </a:cubicBezTo>
                <a:cubicBezTo>
                  <a:pt x="3091939" y="803510"/>
                  <a:pt x="3108594" y="1043867"/>
                  <a:pt x="3089786" y="1224233"/>
                </a:cubicBezTo>
                <a:cubicBezTo>
                  <a:pt x="3070978" y="1404599"/>
                  <a:pt x="3102152" y="1618253"/>
                  <a:pt x="3089786" y="1836113"/>
                </a:cubicBezTo>
                <a:cubicBezTo>
                  <a:pt x="3077420" y="2053973"/>
                  <a:pt x="3115833" y="2171885"/>
                  <a:pt x="3089786" y="2362329"/>
                </a:cubicBezTo>
                <a:cubicBezTo>
                  <a:pt x="3063739" y="2552773"/>
                  <a:pt x="3084262" y="2786258"/>
                  <a:pt x="3089786" y="3059873"/>
                </a:cubicBezTo>
                <a:cubicBezTo>
                  <a:pt x="3095310" y="3333488"/>
                  <a:pt x="3076931" y="3483415"/>
                  <a:pt x="3089786" y="3671752"/>
                </a:cubicBezTo>
                <a:cubicBezTo>
                  <a:pt x="3102641" y="3860089"/>
                  <a:pt x="3071042" y="4211660"/>
                  <a:pt x="3089786" y="4412127"/>
                </a:cubicBezTo>
                <a:cubicBezTo>
                  <a:pt x="3079938" y="4472086"/>
                  <a:pt x="3043499" y="4528701"/>
                  <a:pt x="2960818" y="4541095"/>
                </a:cubicBezTo>
                <a:cubicBezTo>
                  <a:pt x="2780133" y="4567869"/>
                  <a:pt x="2625667" y="4545170"/>
                  <a:pt x="2337811" y="4541095"/>
                </a:cubicBezTo>
                <a:cubicBezTo>
                  <a:pt x="2049955" y="4537020"/>
                  <a:pt x="2036023" y="4543542"/>
                  <a:pt x="1828078" y="4541095"/>
                </a:cubicBezTo>
                <a:cubicBezTo>
                  <a:pt x="1620133" y="4538648"/>
                  <a:pt x="1507174" y="4525215"/>
                  <a:pt x="1261708" y="4541095"/>
                </a:cubicBezTo>
                <a:cubicBezTo>
                  <a:pt x="1016242" y="4556976"/>
                  <a:pt x="902143" y="4538718"/>
                  <a:pt x="780293" y="4541095"/>
                </a:cubicBezTo>
                <a:cubicBezTo>
                  <a:pt x="658443" y="4543472"/>
                  <a:pt x="429508" y="4536797"/>
                  <a:pt x="128968" y="4541095"/>
                </a:cubicBezTo>
                <a:cubicBezTo>
                  <a:pt x="59971" y="4533263"/>
                  <a:pt x="-8103" y="4468952"/>
                  <a:pt x="0" y="4412127"/>
                </a:cubicBezTo>
                <a:cubicBezTo>
                  <a:pt x="15085" y="4092411"/>
                  <a:pt x="33378" y="3984023"/>
                  <a:pt x="0" y="3714584"/>
                </a:cubicBezTo>
                <a:cubicBezTo>
                  <a:pt x="-33378" y="3445145"/>
                  <a:pt x="-7715" y="3394735"/>
                  <a:pt x="0" y="3188367"/>
                </a:cubicBezTo>
                <a:cubicBezTo>
                  <a:pt x="7715" y="2981999"/>
                  <a:pt x="19295" y="2732560"/>
                  <a:pt x="0" y="2576487"/>
                </a:cubicBezTo>
                <a:cubicBezTo>
                  <a:pt x="-19295" y="2420414"/>
                  <a:pt x="-19923" y="2160222"/>
                  <a:pt x="0" y="1921776"/>
                </a:cubicBezTo>
                <a:cubicBezTo>
                  <a:pt x="19923" y="1683330"/>
                  <a:pt x="-5801" y="1438434"/>
                  <a:pt x="0" y="1224233"/>
                </a:cubicBezTo>
                <a:cubicBezTo>
                  <a:pt x="5801" y="1010032"/>
                  <a:pt x="5557" y="412487"/>
                  <a:pt x="0" y="128968"/>
                </a:cubicBezTo>
                <a:close/>
              </a:path>
              <a:path w="3089786" h="4541095" stroke="0" extrusionOk="0">
                <a:moveTo>
                  <a:pt x="0" y="128968"/>
                </a:moveTo>
                <a:cubicBezTo>
                  <a:pt x="-8743" y="52348"/>
                  <a:pt x="44724" y="4885"/>
                  <a:pt x="128968" y="0"/>
                </a:cubicBezTo>
                <a:cubicBezTo>
                  <a:pt x="263222" y="9329"/>
                  <a:pt x="536122" y="-2383"/>
                  <a:pt x="751975" y="0"/>
                </a:cubicBezTo>
                <a:cubicBezTo>
                  <a:pt x="967828" y="2383"/>
                  <a:pt x="1067491" y="22315"/>
                  <a:pt x="1290027" y="0"/>
                </a:cubicBezTo>
                <a:cubicBezTo>
                  <a:pt x="1512563" y="-22315"/>
                  <a:pt x="1683164" y="-10732"/>
                  <a:pt x="1799760" y="0"/>
                </a:cubicBezTo>
                <a:cubicBezTo>
                  <a:pt x="1916356" y="10732"/>
                  <a:pt x="2250577" y="-13939"/>
                  <a:pt x="2394448" y="0"/>
                </a:cubicBezTo>
                <a:cubicBezTo>
                  <a:pt x="2538319" y="13939"/>
                  <a:pt x="2818976" y="-15127"/>
                  <a:pt x="2960818" y="0"/>
                </a:cubicBezTo>
                <a:cubicBezTo>
                  <a:pt x="3039618" y="-12324"/>
                  <a:pt x="3077822" y="68255"/>
                  <a:pt x="3089786" y="128968"/>
                </a:cubicBezTo>
                <a:cubicBezTo>
                  <a:pt x="3116835" y="423254"/>
                  <a:pt x="3085565" y="464096"/>
                  <a:pt x="3089786" y="740848"/>
                </a:cubicBezTo>
                <a:cubicBezTo>
                  <a:pt x="3094007" y="1017600"/>
                  <a:pt x="3103183" y="1089518"/>
                  <a:pt x="3089786" y="1224233"/>
                </a:cubicBezTo>
                <a:cubicBezTo>
                  <a:pt x="3076389" y="1358949"/>
                  <a:pt x="3115410" y="1580317"/>
                  <a:pt x="3089786" y="1836113"/>
                </a:cubicBezTo>
                <a:cubicBezTo>
                  <a:pt x="3064162" y="2091909"/>
                  <a:pt x="3064338" y="2278457"/>
                  <a:pt x="3089786" y="2447993"/>
                </a:cubicBezTo>
                <a:cubicBezTo>
                  <a:pt x="3115234" y="2617529"/>
                  <a:pt x="3108665" y="2855581"/>
                  <a:pt x="3089786" y="3017041"/>
                </a:cubicBezTo>
                <a:cubicBezTo>
                  <a:pt x="3070907" y="3178501"/>
                  <a:pt x="3075257" y="3501543"/>
                  <a:pt x="3089786" y="3714584"/>
                </a:cubicBezTo>
                <a:cubicBezTo>
                  <a:pt x="3104315" y="3927625"/>
                  <a:pt x="3068529" y="4223730"/>
                  <a:pt x="3089786" y="4412127"/>
                </a:cubicBezTo>
                <a:cubicBezTo>
                  <a:pt x="3077114" y="4485435"/>
                  <a:pt x="3020424" y="4533077"/>
                  <a:pt x="2960818" y="4541095"/>
                </a:cubicBezTo>
                <a:cubicBezTo>
                  <a:pt x="2777434" y="4569361"/>
                  <a:pt x="2563741" y="4540369"/>
                  <a:pt x="2366130" y="4541095"/>
                </a:cubicBezTo>
                <a:cubicBezTo>
                  <a:pt x="2168519" y="4541821"/>
                  <a:pt x="1951329" y="4532019"/>
                  <a:pt x="1799760" y="4541095"/>
                </a:cubicBezTo>
                <a:cubicBezTo>
                  <a:pt x="1648191" y="4550172"/>
                  <a:pt x="1423378" y="4536156"/>
                  <a:pt x="1318345" y="4541095"/>
                </a:cubicBezTo>
                <a:cubicBezTo>
                  <a:pt x="1213312" y="4546034"/>
                  <a:pt x="1048649" y="4521342"/>
                  <a:pt x="808612" y="4541095"/>
                </a:cubicBezTo>
                <a:cubicBezTo>
                  <a:pt x="568575" y="4560848"/>
                  <a:pt x="309498" y="4552597"/>
                  <a:pt x="128968" y="4541095"/>
                </a:cubicBezTo>
                <a:cubicBezTo>
                  <a:pt x="59687" y="4540683"/>
                  <a:pt x="630" y="4489333"/>
                  <a:pt x="0" y="4412127"/>
                </a:cubicBezTo>
                <a:cubicBezTo>
                  <a:pt x="-12584" y="4193425"/>
                  <a:pt x="17561" y="4080660"/>
                  <a:pt x="0" y="3885910"/>
                </a:cubicBezTo>
                <a:cubicBezTo>
                  <a:pt x="-17561" y="3691160"/>
                  <a:pt x="16424" y="3578970"/>
                  <a:pt x="0" y="3402525"/>
                </a:cubicBezTo>
                <a:cubicBezTo>
                  <a:pt x="-16424" y="3226080"/>
                  <a:pt x="10230" y="3155141"/>
                  <a:pt x="0" y="2919140"/>
                </a:cubicBezTo>
                <a:cubicBezTo>
                  <a:pt x="-10230" y="2683140"/>
                  <a:pt x="21814" y="2466463"/>
                  <a:pt x="0" y="2307260"/>
                </a:cubicBezTo>
                <a:cubicBezTo>
                  <a:pt x="-21814" y="2148057"/>
                  <a:pt x="-22971" y="1989010"/>
                  <a:pt x="0" y="1781044"/>
                </a:cubicBezTo>
                <a:cubicBezTo>
                  <a:pt x="22971" y="1573078"/>
                  <a:pt x="11811" y="1427606"/>
                  <a:pt x="0" y="1126332"/>
                </a:cubicBezTo>
                <a:cubicBezTo>
                  <a:pt x="-11811" y="825058"/>
                  <a:pt x="-34638" y="491906"/>
                  <a:pt x="0" y="1289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Em nome do povo francês, o Governo Provisório, considerando que a escravatura é um atentado contra a dignidade humana; que, destruindo o livre-arbítrio do Homem, ela suprime o princípio natural do direito e do dever; que ela é uma violação flagrante do dogma republicano: </a:t>
            </a:r>
            <a:r>
              <a:rPr lang="pt-PT" sz="14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Liberdade, Igualdade, Fraternidade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; […]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Decreta:</a:t>
            </a:r>
          </a:p>
          <a:p>
            <a:pPr algn="just">
              <a:defRPr/>
            </a:pPr>
            <a:r>
              <a:rPr lang="pt-PT" sz="1400" dirty="0" err="1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Art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 1.</a:t>
            </a:r>
            <a:r>
              <a:rPr lang="pt-PT" sz="14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o</a:t>
            </a: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– A escravatura será inteiramente abolida em todas as colónias e possessões francesas […] serão proibidos todo o castigo corporal, toda a venda de pessoas não livres. […]</a:t>
            </a:r>
          </a:p>
          <a:p>
            <a:pPr algn="just">
              <a:defRPr/>
            </a:pP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Decreto do Governo Provisório da Segunda República francesa, 27 de abril de 1848.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4" name="ETHA11_PPT4_Track14">
            <a:hlinkClick r:id="" action="ppaction://media"/>
            <a:extLst>
              <a:ext uri="{FF2B5EF4-FFF2-40B4-BE49-F238E27FC236}">
                <a16:creationId xmlns:a16="http://schemas.microsoft.com/office/drawing/2014/main" id="{D66A987B-56A5-4F9D-8C64-A179C4CD0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0713" y="3613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9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1988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Inglaterra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esta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vida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dava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um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filme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188055" y="1373879"/>
            <a:ext cx="8767889" cy="1923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Olaudah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Equiano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(c. 1745-1797) nasceu em África, numa região da atual Nigéria. Ainda criança, em 1754, foi raptado e vendido como escravo, na colónia inglesa da Virgínia. Comprado por um oficial inglês da </a:t>
            </a:r>
            <a:r>
              <a:rPr lang="pt-PT" sz="1600" i="1" dirty="0" err="1">
                <a:solidFill>
                  <a:schemeClr val="tx1"/>
                </a:solidFill>
                <a:cs typeface="Arial" pitchFamily="34" charset="0"/>
              </a:rPr>
              <a:t>Royal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pt-PT" sz="1600" i="1" dirty="0" err="1">
                <a:solidFill>
                  <a:schemeClr val="tx1"/>
                </a:solidFill>
                <a:cs typeface="Arial" pitchFamily="34" charset="0"/>
              </a:rPr>
              <a:t>Navy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, acompanhou-o em várias viagens marítimas, tendo até a oportunidade de estudar em Londres. 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Equiano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foi vendido mais duas vezes, até que o seu último dono o autorizou a comprar a liberdade. Mais tarde, de regresso a Inglaterra, contactou com vários defensores da abolição da escravatura. Morreu antes da concretização desse sonho, mas o livro que escreveu sobre a sua vida influenciou uma parte da opinião pública inglesa a repensar a posição em relação ao tráfico de escravos.</a:t>
            </a:r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4B91127-5815-4522-83F8-59226BEB51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4" t="6465" r="6102" b="4297"/>
          <a:stretch/>
        </p:blipFill>
        <p:spPr>
          <a:xfrm>
            <a:off x="409523" y="3297483"/>
            <a:ext cx="4041231" cy="3240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8B5C6C-6765-45AA-BAA2-1231CCD22DF4}"/>
              </a:ext>
            </a:extLst>
          </p:cNvPr>
          <p:cNvSpPr/>
          <p:nvPr/>
        </p:nvSpPr>
        <p:spPr>
          <a:xfrm>
            <a:off x="4571999" y="3826252"/>
            <a:ext cx="4262696" cy="2182461"/>
          </a:xfrm>
          <a:custGeom>
            <a:avLst/>
            <a:gdLst>
              <a:gd name="csX0" fmla="*/ 0 w 4262696"/>
              <a:gd name="csY0" fmla="*/ 91096 h 2182461"/>
              <a:gd name="csX1" fmla="*/ 91096 w 4262696"/>
              <a:gd name="csY1" fmla="*/ 0 h 2182461"/>
              <a:gd name="csX2" fmla="*/ 771180 w 4262696"/>
              <a:gd name="csY2" fmla="*/ 0 h 2182461"/>
              <a:gd name="csX3" fmla="*/ 1369654 w 4262696"/>
              <a:gd name="csY3" fmla="*/ 0 h 2182461"/>
              <a:gd name="csX4" fmla="*/ 2090543 w 4262696"/>
              <a:gd name="csY4" fmla="*/ 0 h 2182461"/>
              <a:gd name="csX5" fmla="*/ 2689017 w 4262696"/>
              <a:gd name="csY5" fmla="*/ 0 h 2182461"/>
              <a:gd name="csX6" fmla="*/ 3409906 w 4262696"/>
              <a:gd name="csY6" fmla="*/ 0 h 2182461"/>
              <a:gd name="csX7" fmla="*/ 4171600 w 4262696"/>
              <a:gd name="csY7" fmla="*/ 0 h 2182461"/>
              <a:gd name="csX8" fmla="*/ 4262696 w 4262696"/>
              <a:gd name="csY8" fmla="*/ 91096 h 2182461"/>
              <a:gd name="csX9" fmla="*/ 4262696 w 4262696"/>
              <a:gd name="csY9" fmla="*/ 737850 h 2182461"/>
              <a:gd name="csX10" fmla="*/ 4262696 w 4262696"/>
              <a:gd name="csY10" fmla="*/ 1364601 h 2182461"/>
              <a:gd name="csX11" fmla="*/ 4262696 w 4262696"/>
              <a:gd name="csY11" fmla="*/ 2091365 h 2182461"/>
              <a:gd name="csX12" fmla="*/ 4171600 w 4262696"/>
              <a:gd name="csY12" fmla="*/ 2182461 h 2182461"/>
              <a:gd name="csX13" fmla="*/ 3573126 w 4262696"/>
              <a:gd name="csY13" fmla="*/ 2182461 h 2182461"/>
              <a:gd name="csX14" fmla="*/ 2933847 w 4262696"/>
              <a:gd name="csY14" fmla="*/ 2182461 h 2182461"/>
              <a:gd name="csX15" fmla="*/ 2253763 w 4262696"/>
              <a:gd name="csY15" fmla="*/ 2182461 h 2182461"/>
              <a:gd name="csX16" fmla="*/ 1655289 w 4262696"/>
              <a:gd name="csY16" fmla="*/ 2182461 h 2182461"/>
              <a:gd name="csX17" fmla="*/ 893595 w 4262696"/>
              <a:gd name="csY17" fmla="*/ 2182461 h 2182461"/>
              <a:gd name="csX18" fmla="*/ 91096 w 4262696"/>
              <a:gd name="csY18" fmla="*/ 2182461 h 2182461"/>
              <a:gd name="csX19" fmla="*/ 0 w 4262696"/>
              <a:gd name="csY19" fmla="*/ 2091365 h 2182461"/>
              <a:gd name="csX20" fmla="*/ 0 w 4262696"/>
              <a:gd name="csY20" fmla="*/ 1424609 h 2182461"/>
              <a:gd name="csX21" fmla="*/ 0 w 4262696"/>
              <a:gd name="csY21" fmla="*/ 737850 h 2182461"/>
              <a:gd name="csX22" fmla="*/ 0 w 4262696"/>
              <a:gd name="csY22" fmla="*/ 91096 h 2182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4262696" h="2182461" fill="none" extrusionOk="0">
                <a:moveTo>
                  <a:pt x="0" y="91096"/>
                </a:moveTo>
                <a:cubicBezTo>
                  <a:pt x="-10354" y="40199"/>
                  <a:pt x="42295" y="1300"/>
                  <a:pt x="91096" y="0"/>
                </a:cubicBezTo>
                <a:cubicBezTo>
                  <a:pt x="284248" y="12459"/>
                  <a:pt x="447409" y="31808"/>
                  <a:pt x="771180" y="0"/>
                </a:cubicBezTo>
                <a:cubicBezTo>
                  <a:pt x="1094951" y="-31808"/>
                  <a:pt x="1179815" y="16952"/>
                  <a:pt x="1369654" y="0"/>
                </a:cubicBezTo>
                <a:cubicBezTo>
                  <a:pt x="1559493" y="-16952"/>
                  <a:pt x="1942297" y="-116"/>
                  <a:pt x="2090543" y="0"/>
                </a:cubicBezTo>
                <a:cubicBezTo>
                  <a:pt x="2238789" y="116"/>
                  <a:pt x="2438523" y="-12021"/>
                  <a:pt x="2689017" y="0"/>
                </a:cubicBezTo>
                <a:cubicBezTo>
                  <a:pt x="2939511" y="12021"/>
                  <a:pt x="3219383" y="11189"/>
                  <a:pt x="3409906" y="0"/>
                </a:cubicBezTo>
                <a:cubicBezTo>
                  <a:pt x="3600429" y="-11189"/>
                  <a:pt x="3852675" y="-35370"/>
                  <a:pt x="4171600" y="0"/>
                </a:cubicBezTo>
                <a:cubicBezTo>
                  <a:pt x="4226465" y="-7906"/>
                  <a:pt x="4254938" y="37811"/>
                  <a:pt x="4262696" y="91096"/>
                </a:cubicBezTo>
                <a:cubicBezTo>
                  <a:pt x="4230393" y="316490"/>
                  <a:pt x="4258988" y="528297"/>
                  <a:pt x="4262696" y="737850"/>
                </a:cubicBezTo>
                <a:cubicBezTo>
                  <a:pt x="4266404" y="947403"/>
                  <a:pt x="4275646" y="1084121"/>
                  <a:pt x="4262696" y="1364601"/>
                </a:cubicBezTo>
                <a:cubicBezTo>
                  <a:pt x="4249746" y="1645081"/>
                  <a:pt x="4276462" y="1752834"/>
                  <a:pt x="4262696" y="2091365"/>
                </a:cubicBezTo>
                <a:cubicBezTo>
                  <a:pt x="4273490" y="2138819"/>
                  <a:pt x="4220572" y="2191737"/>
                  <a:pt x="4171600" y="2182461"/>
                </a:cubicBezTo>
                <a:cubicBezTo>
                  <a:pt x="3888943" y="2163177"/>
                  <a:pt x="3759633" y="2195472"/>
                  <a:pt x="3573126" y="2182461"/>
                </a:cubicBezTo>
                <a:cubicBezTo>
                  <a:pt x="3386619" y="2169450"/>
                  <a:pt x="3111444" y="2160359"/>
                  <a:pt x="2933847" y="2182461"/>
                </a:cubicBezTo>
                <a:cubicBezTo>
                  <a:pt x="2756250" y="2204563"/>
                  <a:pt x="2392414" y="2212312"/>
                  <a:pt x="2253763" y="2182461"/>
                </a:cubicBezTo>
                <a:cubicBezTo>
                  <a:pt x="2115112" y="2152610"/>
                  <a:pt x="1860685" y="2206920"/>
                  <a:pt x="1655289" y="2182461"/>
                </a:cubicBezTo>
                <a:cubicBezTo>
                  <a:pt x="1449893" y="2158002"/>
                  <a:pt x="1258796" y="2215493"/>
                  <a:pt x="893595" y="2182461"/>
                </a:cubicBezTo>
                <a:cubicBezTo>
                  <a:pt x="528394" y="2149429"/>
                  <a:pt x="270679" y="2189112"/>
                  <a:pt x="91096" y="2182461"/>
                </a:cubicBezTo>
                <a:cubicBezTo>
                  <a:pt x="42614" y="2188881"/>
                  <a:pt x="5204" y="2143867"/>
                  <a:pt x="0" y="2091365"/>
                </a:cubicBezTo>
                <a:cubicBezTo>
                  <a:pt x="-22992" y="1880684"/>
                  <a:pt x="-32670" y="1692547"/>
                  <a:pt x="0" y="1424609"/>
                </a:cubicBezTo>
                <a:cubicBezTo>
                  <a:pt x="32670" y="1156671"/>
                  <a:pt x="7372" y="1018087"/>
                  <a:pt x="0" y="737850"/>
                </a:cubicBezTo>
                <a:cubicBezTo>
                  <a:pt x="-7372" y="457613"/>
                  <a:pt x="-8704" y="267704"/>
                  <a:pt x="0" y="91096"/>
                </a:cubicBezTo>
                <a:close/>
              </a:path>
              <a:path w="4262696" h="2182461" stroke="0" extrusionOk="0">
                <a:moveTo>
                  <a:pt x="0" y="91096"/>
                </a:moveTo>
                <a:cubicBezTo>
                  <a:pt x="-5250" y="37547"/>
                  <a:pt x="33940" y="2569"/>
                  <a:pt x="91096" y="0"/>
                </a:cubicBezTo>
                <a:cubicBezTo>
                  <a:pt x="352357" y="34931"/>
                  <a:pt x="585496" y="-623"/>
                  <a:pt x="852790" y="0"/>
                </a:cubicBezTo>
                <a:cubicBezTo>
                  <a:pt x="1120084" y="623"/>
                  <a:pt x="1351876" y="-19002"/>
                  <a:pt x="1492069" y="0"/>
                </a:cubicBezTo>
                <a:cubicBezTo>
                  <a:pt x="1632262" y="19002"/>
                  <a:pt x="1888070" y="-11077"/>
                  <a:pt x="2090543" y="0"/>
                </a:cubicBezTo>
                <a:cubicBezTo>
                  <a:pt x="2293016" y="11077"/>
                  <a:pt x="2523585" y="-31924"/>
                  <a:pt x="2811432" y="0"/>
                </a:cubicBezTo>
                <a:cubicBezTo>
                  <a:pt x="3099279" y="31924"/>
                  <a:pt x="3284602" y="-4515"/>
                  <a:pt x="3450711" y="0"/>
                </a:cubicBezTo>
                <a:cubicBezTo>
                  <a:pt x="3616820" y="4515"/>
                  <a:pt x="3861633" y="16046"/>
                  <a:pt x="4171600" y="0"/>
                </a:cubicBezTo>
                <a:cubicBezTo>
                  <a:pt x="4220726" y="-11304"/>
                  <a:pt x="4259467" y="45273"/>
                  <a:pt x="4262696" y="91096"/>
                </a:cubicBezTo>
                <a:cubicBezTo>
                  <a:pt x="4253683" y="312829"/>
                  <a:pt x="4271093" y="462835"/>
                  <a:pt x="4262696" y="717847"/>
                </a:cubicBezTo>
                <a:cubicBezTo>
                  <a:pt x="4254299" y="972859"/>
                  <a:pt x="4241324" y="1069499"/>
                  <a:pt x="4262696" y="1384603"/>
                </a:cubicBezTo>
                <a:cubicBezTo>
                  <a:pt x="4284068" y="1699707"/>
                  <a:pt x="4293913" y="1844261"/>
                  <a:pt x="4262696" y="2091365"/>
                </a:cubicBezTo>
                <a:cubicBezTo>
                  <a:pt x="4268725" y="2135718"/>
                  <a:pt x="4226597" y="2179439"/>
                  <a:pt x="4171600" y="2182461"/>
                </a:cubicBezTo>
                <a:cubicBezTo>
                  <a:pt x="4032286" y="2202668"/>
                  <a:pt x="3690552" y="2203954"/>
                  <a:pt x="3491516" y="2182461"/>
                </a:cubicBezTo>
                <a:cubicBezTo>
                  <a:pt x="3292480" y="2160968"/>
                  <a:pt x="3128268" y="2169446"/>
                  <a:pt x="2893042" y="2182461"/>
                </a:cubicBezTo>
                <a:cubicBezTo>
                  <a:pt x="2657816" y="2195476"/>
                  <a:pt x="2464606" y="2206755"/>
                  <a:pt x="2212958" y="2182461"/>
                </a:cubicBezTo>
                <a:cubicBezTo>
                  <a:pt x="1961310" y="2158167"/>
                  <a:pt x="1801548" y="2145733"/>
                  <a:pt x="1451264" y="2182461"/>
                </a:cubicBezTo>
                <a:cubicBezTo>
                  <a:pt x="1100980" y="2219189"/>
                  <a:pt x="1083049" y="2171732"/>
                  <a:pt x="771180" y="2182461"/>
                </a:cubicBezTo>
                <a:cubicBezTo>
                  <a:pt x="459311" y="2193190"/>
                  <a:pt x="411254" y="2196997"/>
                  <a:pt x="91096" y="2182461"/>
                </a:cubicBezTo>
                <a:cubicBezTo>
                  <a:pt x="35501" y="2182679"/>
                  <a:pt x="4547" y="2133480"/>
                  <a:pt x="0" y="2091365"/>
                </a:cubicBezTo>
                <a:cubicBezTo>
                  <a:pt x="-1112" y="1852430"/>
                  <a:pt x="16197" y="1659918"/>
                  <a:pt x="0" y="1404606"/>
                </a:cubicBezTo>
                <a:cubicBezTo>
                  <a:pt x="-16197" y="1149294"/>
                  <a:pt x="20767" y="1054579"/>
                  <a:pt x="0" y="777855"/>
                </a:cubicBezTo>
                <a:cubicBezTo>
                  <a:pt x="-20767" y="501131"/>
                  <a:pt x="504" y="430565"/>
                  <a:pt x="0" y="9109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</a:rPr>
              <a:t>Se me considerasse europeu, poderia dizer que os meus sofrimentos foram enormes, mas quando comparo a minha sorte com a da maioria de meus compatriotas, considero-me especialmente favorecido pelo Céu e reconheço a misericórdia e a providência em cada incidente da minha vida.</a:t>
            </a: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/>
            <a:r>
              <a:rPr lang="pt-PT" sz="1200" dirty="0" err="1">
                <a:solidFill>
                  <a:schemeClr val="tx1"/>
                </a:solidFill>
              </a:rPr>
              <a:t>Olaudah</a:t>
            </a:r>
            <a:r>
              <a:rPr lang="pt-PT" sz="1200" dirty="0">
                <a:solidFill>
                  <a:schemeClr val="tx1"/>
                </a:solidFill>
              </a:rPr>
              <a:t> </a:t>
            </a:r>
            <a:r>
              <a:rPr lang="pt-PT" sz="1200" dirty="0" err="1">
                <a:solidFill>
                  <a:schemeClr val="tx1"/>
                </a:solidFill>
              </a:rPr>
              <a:t>Equiano</a:t>
            </a:r>
            <a:r>
              <a:rPr lang="pt-PT" sz="1200" dirty="0">
                <a:solidFill>
                  <a:schemeClr val="tx1"/>
                </a:solidFill>
              </a:rPr>
              <a:t>,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The Interesting Narrative of the Life of Olaudah Equiano, Or Gustavus </a:t>
            </a:r>
            <a:r>
              <a:rPr lang="en-US" sz="1200" i="1" dirty="0" err="1">
                <a:solidFill>
                  <a:schemeClr val="tx1"/>
                </a:solidFill>
              </a:rPr>
              <a:t>Vassa</a:t>
            </a:r>
            <a:r>
              <a:rPr lang="en-US" sz="1200" i="1" dirty="0">
                <a:solidFill>
                  <a:schemeClr val="tx1"/>
                </a:solidFill>
              </a:rPr>
              <a:t>, The African, </a:t>
            </a:r>
            <a:r>
              <a:rPr lang="en-US" sz="1200" dirty="0">
                <a:solidFill>
                  <a:schemeClr val="tx1"/>
                </a:solidFill>
              </a:rPr>
              <a:t>1789.</a:t>
            </a:r>
            <a:r>
              <a:rPr lang="pt-PT" sz="1200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2" name="ETHA11_PPT4_Track15">
            <a:hlinkClick r:id="" action="ppaction://media"/>
            <a:extLst>
              <a:ext uri="{FF2B5EF4-FFF2-40B4-BE49-F238E27FC236}">
                <a16:creationId xmlns:a16="http://schemas.microsoft.com/office/drawing/2014/main" id="{FF335FE3-AED4-42F7-88E2-5E18F6DF0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464" y="47339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1020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Inglaterra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abolicionistas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570522"/>
            <a:ext cx="8324961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Granville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Sharp e Thomas 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Clarkson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fundaram, em 1787, a Sociedade para a Abolição do Tráfico de Escravos. No advogado William 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Wilberforce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encontraram o porta-voz ideal para liderar a campanha pela abolição no Parlamento inglês. Em 1807, os abolicionistas alcançaram o primeiro sucesso político com a aprovação do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Ato de Abolição do Tráfico de Escravos no Império Britânico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84A4026-1959-4CE7-BD95-870FD3C8D417}"/>
              </a:ext>
            </a:extLst>
          </p:cNvPr>
          <p:cNvGrpSpPr/>
          <p:nvPr/>
        </p:nvGrpSpPr>
        <p:grpSpPr>
          <a:xfrm>
            <a:off x="3373402" y="2989522"/>
            <a:ext cx="2422279" cy="3503032"/>
            <a:chOff x="3373403" y="1254404"/>
            <a:chExt cx="2422279" cy="3503032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3373403" y="4400246"/>
              <a:ext cx="2422279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Thomas </a:t>
              </a:r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Clarkson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(1760-1846).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AF6A87-D3E7-42CF-A23D-AC8300478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04" y="1254404"/>
              <a:ext cx="2422278" cy="3149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F6EF236-45FB-411A-A301-C70649F424C5}"/>
              </a:ext>
            </a:extLst>
          </p:cNvPr>
          <p:cNvGrpSpPr/>
          <p:nvPr/>
        </p:nvGrpSpPr>
        <p:grpSpPr>
          <a:xfrm>
            <a:off x="472934" y="2998929"/>
            <a:ext cx="2678929" cy="3488404"/>
            <a:chOff x="478775" y="1227426"/>
            <a:chExt cx="2678929" cy="3488404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478776" y="4358640"/>
              <a:ext cx="267892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Granville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Sharp (1735-1813).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6036F4E6-28E2-460B-979D-A7BE21D9E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75" y="1227426"/>
              <a:ext cx="2678928" cy="3131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5743232-C3F5-457B-8B99-61C9DF4A501C}"/>
              </a:ext>
            </a:extLst>
          </p:cNvPr>
          <p:cNvGrpSpPr/>
          <p:nvPr/>
        </p:nvGrpSpPr>
        <p:grpSpPr>
          <a:xfrm>
            <a:off x="5939835" y="2989523"/>
            <a:ext cx="2573104" cy="3548437"/>
            <a:chOff x="6043484" y="1239613"/>
            <a:chExt cx="2573104" cy="3548437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69946E3C-BE17-4FF0-B762-C1032D0E0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484" y="1239613"/>
              <a:ext cx="2573104" cy="3131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ângulo 7">
              <a:extLst>
                <a:ext uri="{FF2B5EF4-FFF2-40B4-BE49-F238E27FC236}">
                  <a16:creationId xmlns:a16="http://schemas.microsoft.com/office/drawing/2014/main" id="{6BE5634B-604F-48FC-AA3B-43BDB98CEA9F}"/>
                </a:ext>
              </a:extLst>
            </p:cNvPr>
            <p:cNvSpPr/>
            <p:nvPr/>
          </p:nvSpPr>
          <p:spPr>
            <a:xfrm>
              <a:off x="6043484" y="4310791"/>
              <a:ext cx="2573104" cy="4772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William </a:t>
              </a:r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Wilberforce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(1759-1833).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3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391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Inglaterra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: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abolição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63588" y="1469858"/>
            <a:ext cx="8216822" cy="553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Todavia, abolicionistas e escravos queriam ir mais longe, multiplicando-se as revoltas nas colónias britânicas. Finalmente, em 1833, o Parlamento inglês aprovou o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Ato de Abolição da Escravatura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71DFB26-349D-4FC4-B0AF-8521A5DB38DF}"/>
              </a:ext>
            </a:extLst>
          </p:cNvPr>
          <p:cNvGrpSpPr/>
          <p:nvPr/>
        </p:nvGrpSpPr>
        <p:grpSpPr>
          <a:xfrm>
            <a:off x="691204" y="2738462"/>
            <a:ext cx="3420801" cy="3325626"/>
            <a:chOff x="257119" y="1332184"/>
            <a:chExt cx="3420801" cy="3325626"/>
          </a:xfrm>
        </p:grpSpPr>
        <p:sp>
          <p:nvSpPr>
            <p:cNvPr id="14" name="Rectângulo 7">
              <a:extLst>
                <a:ext uri="{FF2B5EF4-FFF2-40B4-BE49-F238E27FC236}">
                  <a16:creationId xmlns:a16="http://schemas.microsoft.com/office/drawing/2014/main" id="{6BE5634B-604F-48FC-AA3B-43BDB98CEA9F}"/>
                </a:ext>
              </a:extLst>
            </p:cNvPr>
            <p:cNvSpPr/>
            <p:nvPr/>
          </p:nvSpPr>
          <p:spPr>
            <a:xfrm>
              <a:off x="257119" y="4300620"/>
              <a:ext cx="3420801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Revolta de escravos na Jamaica (1831-1832).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F75C2283-17FA-4724-B978-AC2509C1C3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0" r="25489"/>
            <a:stretch/>
          </p:blipFill>
          <p:spPr bwMode="auto">
            <a:xfrm>
              <a:off x="257119" y="1332184"/>
              <a:ext cx="3420801" cy="299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7485666-9526-40A3-A7D8-05F4614DDE21}"/>
              </a:ext>
            </a:extLst>
          </p:cNvPr>
          <p:cNvGrpSpPr/>
          <p:nvPr/>
        </p:nvGrpSpPr>
        <p:grpSpPr>
          <a:xfrm>
            <a:off x="4571999" y="2420909"/>
            <a:ext cx="4053841" cy="4003339"/>
            <a:chOff x="4571999" y="676904"/>
            <a:chExt cx="4053841" cy="4003339"/>
          </a:xfrm>
        </p:grpSpPr>
        <p:sp>
          <p:nvSpPr>
            <p:cNvPr id="13" name="Rectângulo 7">
              <a:extLst>
                <a:ext uri="{FF2B5EF4-FFF2-40B4-BE49-F238E27FC236}">
                  <a16:creationId xmlns:a16="http://schemas.microsoft.com/office/drawing/2014/main" id="{2634EC7B-D7A1-4777-9B50-64B8D582A203}"/>
                </a:ext>
              </a:extLst>
            </p:cNvPr>
            <p:cNvSpPr/>
            <p:nvPr/>
          </p:nvSpPr>
          <p:spPr>
            <a:xfrm>
              <a:off x="4592123" y="4323053"/>
              <a:ext cx="403371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 abolição da escravatura nas Índias Ocidentais britânicas.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3" name="Imagem 2" descr="Uma imagem com texto, exterior, antigo&#10;&#10;Descrição gerada automaticamente">
              <a:extLst>
                <a:ext uri="{FF2B5EF4-FFF2-40B4-BE49-F238E27FC236}">
                  <a16:creationId xmlns:a16="http://schemas.microsoft.com/office/drawing/2014/main" id="{C3663A87-8AA7-4117-ABB5-7ECC966FB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378" t="2806" r="3760" b="3703"/>
            <a:stretch/>
          </p:blipFill>
          <p:spPr>
            <a:xfrm>
              <a:off x="4571999" y="676904"/>
              <a:ext cx="4053841" cy="3646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2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18749" y="809697"/>
            <a:ext cx="9125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EUA: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esta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vida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deu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um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filme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F5EF3B7-10D1-49D7-9258-1AC0BB6D6910}"/>
              </a:ext>
            </a:extLst>
          </p:cNvPr>
          <p:cNvGrpSpPr/>
          <p:nvPr/>
        </p:nvGrpSpPr>
        <p:grpSpPr>
          <a:xfrm>
            <a:off x="813876" y="1466791"/>
            <a:ext cx="3022738" cy="3605781"/>
            <a:chOff x="861218" y="1170040"/>
            <a:chExt cx="3022738" cy="3605781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861218" y="4418631"/>
              <a:ext cx="302273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Solomon </a:t>
              </a:r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Northup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64F73622-4114-4BB8-86C1-325584E9F7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7"/>
            <a:stretch/>
          </p:blipFill>
          <p:spPr bwMode="auto">
            <a:xfrm>
              <a:off x="1052914" y="1170040"/>
              <a:ext cx="2831042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EBE31B4-0015-494D-9A99-5AEF66BD04BE}"/>
              </a:ext>
            </a:extLst>
          </p:cNvPr>
          <p:cNvGrpSpPr/>
          <p:nvPr/>
        </p:nvGrpSpPr>
        <p:grpSpPr>
          <a:xfrm>
            <a:off x="4096225" y="1300187"/>
            <a:ext cx="4042203" cy="3600000"/>
            <a:chOff x="4581374" y="1277258"/>
            <a:chExt cx="4042203" cy="3600000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115D9FF6-C88B-4F38-A1AA-2800AEC7F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9"/>
            <a:stretch/>
          </p:blipFill>
          <p:spPr bwMode="auto">
            <a:xfrm>
              <a:off x="6117327" y="1277258"/>
              <a:ext cx="250625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ângulo 7">
              <a:extLst>
                <a:ext uri="{FF2B5EF4-FFF2-40B4-BE49-F238E27FC236}">
                  <a16:creationId xmlns:a16="http://schemas.microsoft.com/office/drawing/2014/main" id="{91216349-ADE9-4EFE-A5D7-AEC7BA6DEEA0}"/>
                </a:ext>
              </a:extLst>
            </p:cNvPr>
            <p:cNvSpPr/>
            <p:nvPr/>
          </p:nvSpPr>
          <p:spPr>
            <a:xfrm>
              <a:off x="4581374" y="3429000"/>
              <a:ext cx="2644873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tx1"/>
                  </a:solidFill>
                  <a:cs typeface="Arial" pitchFamily="34" charset="0"/>
                </a:rPr>
                <a:t>Doze Anos Escravo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, filme de 2013 baseado na vida e obra de Solomon </a:t>
              </a:r>
              <a:r>
                <a:rPr lang="pt-PT" sz="1200" b="1" dirty="0" err="1">
                  <a:solidFill>
                    <a:schemeClr val="tx1"/>
                  </a:solidFill>
                  <a:cs typeface="Arial" pitchFamily="34" charset="0"/>
                </a:rPr>
                <a:t>Northup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pt-PT" sz="1200" dirty="0">
                  <a:solidFill>
                    <a:schemeClr val="tx1"/>
                  </a:solidFill>
                  <a:cs typeface="Arial" pitchFamily="34" charset="0"/>
                </a:rPr>
                <a:t>(cartaz do filme)</a:t>
              </a: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1EF996BF-96F6-429D-8BAD-C911008784B7}"/>
              </a:ext>
            </a:extLst>
          </p:cNvPr>
          <p:cNvSpPr/>
          <p:nvPr/>
        </p:nvSpPr>
        <p:spPr>
          <a:xfrm>
            <a:off x="385252" y="5071557"/>
            <a:ext cx="8392243" cy="1643190"/>
          </a:xfrm>
          <a:custGeom>
            <a:avLst/>
            <a:gdLst>
              <a:gd name="csX0" fmla="*/ 0 w 8392243"/>
              <a:gd name="csY0" fmla="*/ 68587 h 1643190"/>
              <a:gd name="csX1" fmla="*/ 68587 w 8392243"/>
              <a:gd name="csY1" fmla="*/ 0 h 1643190"/>
              <a:gd name="csX2" fmla="*/ 591408 w 8392243"/>
              <a:gd name="csY2" fmla="*/ 0 h 1643190"/>
              <a:gd name="csX3" fmla="*/ 1196780 w 8392243"/>
              <a:gd name="csY3" fmla="*/ 0 h 1643190"/>
              <a:gd name="csX4" fmla="*/ 1884702 w 8392243"/>
              <a:gd name="csY4" fmla="*/ 0 h 1643190"/>
              <a:gd name="csX5" fmla="*/ 2407523 w 8392243"/>
              <a:gd name="csY5" fmla="*/ 0 h 1643190"/>
              <a:gd name="csX6" fmla="*/ 3260547 w 8392243"/>
              <a:gd name="csY6" fmla="*/ 0 h 1643190"/>
              <a:gd name="csX7" fmla="*/ 3948469 w 8392243"/>
              <a:gd name="csY7" fmla="*/ 0 h 1643190"/>
              <a:gd name="csX8" fmla="*/ 4801493 w 8392243"/>
              <a:gd name="csY8" fmla="*/ 0 h 1643190"/>
              <a:gd name="csX9" fmla="*/ 5571966 w 8392243"/>
              <a:gd name="csY9" fmla="*/ 0 h 1643190"/>
              <a:gd name="csX10" fmla="*/ 6177338 w 8392243"/>
              <a:gd name="csY10" fmla="*/ 0 h 1643190"/>
              <a:gd name="csX11" fmla="*/ 6947811 w 8392243"/>
              <a:gd name="csY11" fmla="*/ 0 h 1643190"/>
              <a:gd name="csX12" fmla="*/ 7470632 w 8392243"/>
              <a:gd name="csY12" fmla="*/ 0 h 1643190"/>
              <a:gd name="csX13" fmla="*/ 8323656 w 8392243"/>
              <a:gd name="csY13" fmla="*/ 0 h 1643190"/>
              <a:gd name="csX14" fmla="*/ 8392243 w 8392243"/>
              <a:gd name="csY14" fmla="*/ 68587 h 1643190"/>
              <a:gd name="csX15" fmla="*/ 8392243 w 8392243"/>
              <a:gd name="csY15" fmla="*/ 585652 h 1643190"/>
              <a:gd name="csX16" fmla="*/ 8392243 w 8392243"/>
              <a:gd name="csY16" fmla="*/ 1117778 h 1643190"/>
              <a:gd name="csX17" fmla="*/ 8392243 w 8392243"/>
              <a:gd name="csY17" fmla="*/ 1574603 h 1643190"/>
              <a:gd name="csX18" fmla="*/ 8323656 w 8392243"/>
              <a:gd name="csY18" fmla="*/ 1643190 h 1643190"/>
              <a:gd name="csX19" fmla="*/ 7635734 w 8392243"/>
              <a:gd name="csY19" fmla="*/ 1643190 h 1643190"/>
              <a:gd name="csX20" fmla="*/ 6782710 w 8392243"/>
              <a:gd name="csY20" fmla="*/ 1643190 h 1643190"/>
              <a:gd name="csX21" fmla="*/ 6012237 w 8392243"/>
              <a:gd name="csY21" fmla="*/ 1643190 h 1643190"/>
              <a:gd name="csX22" fmla="*/ 5159213 w 8392243"/>
              <a:gd name="csY22" fmla="*/ 1643190 h 1643190"/>
              <a:gd name="csX23" fmla="*/ 4388740 w 8392243"/>
              <a:gd name="csY23" fmla="*/ 1643190 h 1643190"/>
              <a:gd name="csX24" fmla="*/ 3865919 w 8392243"/>
              <a:gd name="csY24" fmla="*/ 1643190 h 1643190"/>
              <a:gd name="csX25" fmla="*/ 3095446 w 8392243"/>
              <a:gd name="csY25" fmla="*/ 1643190 h 1643190"/>
              <a:gd name="csX26" fmla="*/ 2490074 w 8392243"/>
              <a:gd name="csY26" fmla="*/ 1643190 h 1643190"/>
              <a:gd name="csX27" fmla="*/ 1967253 w 8392243"/>
              <a:gd name="csY27" fmla="*/ 1643190 h 1643190"/>
              <a:gd name="csX28" fmla="*/ 1526983 w 8392243"/>
              <a:gd name="csY28" fmla="*/ 1643190 h 1643190"/>
              <a:gd name="csX29" fmla="*/ 1004161 w 8392243"/>
              <a:gd name="csY29" fmla="*/ 1643190 h 1643190"/>
              <a:gd name="csX30" fmla="*/ 68587 w 8392243"/>
              <a:gd name="csY30" fmla="*/ 1643190 h 1643190"/>
              <a:gd name="csX31" fmla="*/ 0 w 8392243"/>
              <a:gd name="csY31" fmla="*/ 1574603 h 1643190"/>
              <a:gd name="csX32" fmla="*/ 0 w 8392243"/>
              <a:gd name="csY32" fmla="*/ 1042477 h 1643190"/>
              <a:gd name="csX33" fmla="*/ 0 w 8392243"/>
              <a:gd name="csY33" fmla="*/ 510352 h 1643190"/>
              <a:gd name="csX34" fmla="*/ 0 w 8392243"/>
              <a:gd name="csY34" fmla="*/ 68587 h 16431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8392243" h="1643190" fill="none" extrusionOk="0">
                <a:moveTo>
                  <a:pt x="0" y="68587"/>
                </a:moveTo>
                <a:cubicBezTo>
                  <a:pt x="8633" y="28422"/>
                  <a:pt x="29529" y="8163"/>
                  <a:pt x="68587" y="0"/>
                </a:cubicBezTo>
                <a:cubicBezTo>
                  <a:pt x="293677" y="14614"/>
                  <a:pt x="471707" y="-18948"/>
                  <a:pt x="591408" y="0"/>
                </a:cubicBezTo>
                <a:cubicBezTo>
                  <a:pt x="711109" y="18948"/>
                  <a:pt x="955949" y="5549"/>
                  <a:pt x="1196780" y="0"/>
                </a:cubicBezTo>
                <a:cubicBezTo>
                  <a:pt x="1437611" y="-5549"/>
                  <a:pt x="1591980" y="22337"/>
                  <a:pt x="1884702" y="0"/>
                </a:cubicBezTo>
                <a:cubicBezTo>
                  <a:pt x="2177424" y="-22337"/>
                  <a:pt x="2275987" y="5384"/>
                  <a:pt x="2407523" y="0"/>
                </a:cubicBezTo>
                <a:cubicBezTo>
                  <a:pt x="2539059" y="-5384"/>
                  <a:pt x="2939302" y="23749"/>
                  <a:pt x="3260547" y="0"/>
                </a:cubicBezTo>
                <a:cubicBezTo>
                  <a:pt x="3581792" y="-23749"/>
                  <a:pt x="3747105" y="27286"/>
                  <a:pt x="3948469" y="0"/>
                </a:cubicBezTo>
                <a:cubicBezTo>
                  <a:pt x="4149833" y="-27286"/>
                  <a:pt x="4467537" y="9657"/>
                  <a:pt x="4801493" y="0"/>
                </a:cubicBezTo>
                <a:cubicBezTo>
                  <a:pt x="5135449" y="-9657"/>
                  <a:pt x="5260411" y="-4484"/>
                  <a:pt x="5571966" y="0"/>
                </a:cubicBezTo>
                <a:cubicBezTo>
                  <a:pt x="5883521" y="4484"/>
                  <a:pt x="6024828" y="4350"/>
                  <a:pt x="6177338" y="0"/>
                </a:cubicBezTo>
                <a:cubicBezTo>
                  <a:pt x="6329848" y="-4350"/>
                  <a:pt x="6657205" y="3246"/>
                  <a:pt x="6947811" y="0"/>
                </a:cubicBezTo>
                <a:cubicBezTo>
                  <a:pt x="7238417" y="-3246"/>
                  <a:pt x="7312581" y="10170"/>
                  <a:pt x="7470632" y="0"/>
                </a:cubicBezTo>
                <a:cubicBezTo>
                  <a:pt x="7628683" y="-10170"/>
                  <a:pt x="7900199" y="-14014"/>
                  <a:pt x="8323656" y="0"/>
                </a:cubicBezTo>
                <a:cubicBezTo>
                  <a:pt x="8369937" y="2882"/>
                  <a:pt x="8389667" y="25595"/>
                  <a:pt x="8392243" y="68587"/>
                </a:cubicBezTo>
                <a:cubicBezTo>
                  <a:pt x="8401485" y="239446"/>
                  <a:pt x="8387516" y="448939"/>
                  <a:pt x="8392243" y="585652"/>
                </a:cubicBezTo>
                <a:cubicBezTo>
                  <a:pt x="8396970" y="722366"/>
                  <a:pt x="8370696" y="1003456"/>
                  <a:pt x="8392243" y="1117778"/>
                </a:cubicBezTo>
                <a:cubicBezTo>
                  <a:pt x="8413790" y="1232100"/>
                  <a:pt x="8373463" y="1378414"/>
                  <a:pt x="8392243" y="1574603"/>
                </a:cubicBezTo>
                <a:cubicBezTo>
                  <a:pt x="8388715" y="1608703"/>
                  <a:pt x="8362850" y="1644248"/>
                  <a:pt x="8323656" y="1643190"/>
                </a:cubicBezTo>
                <a:cubicBezTo>
                  <a:pt x="8029897" y="1629949"/>
                  <a:pt x="7818971" y="1614719"/>
                  <a:pt x="7635734" y="1643190"/>
                </a:cubicBezTo>
                <a:cubicBezTo>
                  <a:pt x="7452497" y="1671661"/>
                  <a:pt x="6999054" y="1663408"/>
                  <a:pt x="6782710" y="1643190"/>
                </a:cubicBezTo>
                <a:cubicBezTo>
                  <a:pt x="6566366" y="1622972"/>
                  <a:pt x="6253146" y="1652871"/>
                  <a:pt x="6012237" y="1643190"/>
                </a:cubicBezTo>
                <a:cubicBezTo>
                  <a:pt x="5771328" y="1633509"/>
                  <a:pt x="5452843" y="1629313"/>
                  <a:pt x="5159213" y="1643190"/>
                </a:cubicBezTo>
                <a:cubicBezTo>
                  <a:pt x="4865583" y="1657067"/>
                  <a:pt x="4555955" y="1657394"/>
                  <a:pt x="4388740" y="1643190"/>
                </a:cubicBezTo>
                <a:cubicBezTo>
                  <a:pt x="4221525" y="1628986"/>
                  <a:pt x="4054997" y="1664363"/>
                  <a:pt x="3865919" y="1643190"/>
                </a:cubicBezTo>
                <a:cubicBezTo>
                  <a:pt x="3676841" y="1622017"/>
                  <a:pt x="3464207" y="1630937"/>
                  <a:pt x="3095446" y="1643190"/>
                </a:cubicBezTo>
                <a:cubicBezTo>
                  <a:pt x="2726685" y="1655443"/>
                  <a:pt x="2771123" y="1620557"/>
                  <a:pt x="2490074" y="1643190"/>
                </a:cubicBezTo>
                <a:cubicBezTo>
                  <a:pt x="2209025" y="1665823"/>
                  <a:pt x="2170144" y="1662106"/>
                  <a:pt x="1967253" y="1643190"/>
                </a:cubicBezTo>
                <a:cubicBezTo>
                  <a:pt x="1764362" y="1624274"/>
                  <a:pt x="1721382" y="1629703"/>
                  <a:pt x="1526983" y="1643190"/>
                </a:cubicBezTo>
                <a:cubicBezTo>
                  <a:pt x="1332584" y="1656678"/>
                  <a:pt x="1243019" y="1636747"/>
                  <a:pt x="1004161" y="1643190"/>
                </a:cubicBezTo>
                <a:cubicBezTo>
                  <a:pt x="765303" y="1649633"/>
                  <a:pt x="396512" y="1681787"/>
                  <a:pt x="68587" y="1643190"/>
                </a:cubicBezTo>
                <a:cubicBezTo>
                  <a:pt x="38310" y="1637953"/>
                  <a:pt x="4941" y="1608303"/>
                  <a:pt x="0" y="1574603"/>
                </a:cubicBezTo>
                <a:cubicBezTo>
                  <a:pt x="1159" y="1417407"/>
                  <a:pt x="-2420" y="1172628"/>
                  <a:pt x="0" y="1042477"/>
                </a:cubicBezTo>
                <a:cubicBezTo>
                  <a:pt x="2420" y="912326"/>
                  <a:pt x="15625" y="687139"/>
                  <a:pt x="0" y="510352"/>
                </a:cubicBezTo>
                <a:cubicBezTo>
                  <a:pt x="-15625" y="333566"/>
                  <a:pt x="17944" y="246654"/>
                  <a:pt x="0" y="68587"/>
                </a:cubicBezTo>
                <a:close/>
              </a:path>
              <a:path w="8392243" h="1643190" stroke="0" extrusionOk="0">
                <a:moveTo>
                  <a:pt x="0" y="68587"/>
                </a:moveTo>
                <a:cubicBezTo>
                  <a:pt x="-4230" y="28098"/>
                  <a:pt x="28133" y="966"/>
                  <a:pt x="68587" y="0"/>
                </a:cubicBezTo>
                <a:cubicBezTo>
                  <a:pt x="388336" y="18937"/>
                  <a:pt x="722537" y="-18353"/>
                  <a:pt x="921611" y="0"/>
                </a:cubicBezTo>
                <a:cubicBezTo>
                  <a:pt x="1120685" y="18353"/>
                  <a:pt x="1300386" y="2426"/>
                  <a:pt x="1526983" y="0"/>
                </a:cubicBezTo>
                <a:cubicBezTo>
                  <a:pt x="1753580" y="-2426"/>
                  <a:pt x="1812590" y="-24977"/>
                  <a:pt x="2049804" y="0"/>
                </a:cubicBezTo>
                <a:cubicBezTo>
                  <a:pt x="2287018" y="24977"/>
                  <a:pt x="2598685" y="-32278"/>
                  <a:pt x="2820277" y="0"/>
                </a:cubicBezTo>
                <a:cubicBezTo>
                  <a:pt x="3041869" y="32278"/>
                  <a:pt x="3269490" y="-8375"/>
                  <a:pt x="3425648" y="0"/>
                </a:cubicBezTo>
                <a:cubicBezTo>
                  <a:pt x="3581806" y="8375"/>
                  <a:pt x="3913673" y="13823"/>
                  <a:pt x="4278672" y="0"/>
                </a:cubicBezTo>
                <a:cubicBezTo>
                  <a:pt x="4643671" y="-13823"/>
                  <a:pt x="4645503" y="8129"/>
                  <a:pt x="4801493" y="0"/>
                </a:cubicBezTo>
                <a:cubicBezTo>
                  <a:pt x="4957483" y="-8129"/>
                  <a:pt x="5289539" y="-32224"/>
                  <a:pt x="5654517" y="0"/>
                </a:cubicBezTo>
                <a:cubicBezTo>
                  <a:pt x="6019495" y="32224"/>
                  <a:pt x="5991855" y="-14380"/>
                  <a:pt x="6094787" y="0"/>
                </a:cubicBezTo>
                <a:cubicBezTo>
                  <a:pt x="6197719" y="14380"/>
                  <a:pt x="6479200" y="-17343"/>
                  <a:pt x="6782710" y="0"/>
                </a:cubicBezTo>
                <a:cubicBezTo>
                  <a:pt x="7086220" y="17343"/>
                  <a:pt x="7190399" y="23032"/>
                  <a:pt x="7470632" y="0"/>
                </a:cubicBezTo>
                <a:cubicBezTo>
                  <a:pt x="7750865" y="-23032"/>
                  <a:pt x="7986861" y="-16664"/>
                  <a:pt x="8323656" y="0"/>
                </a:cubicBezTo>
                <a:cubicBezTo>
                  <a:pt x="8362386" y="1041"/>
                  <a:pt x="8393181" y="29886"/>
                  <a:pt x="8392243" y="68587"/>
                </a:cubicBezTo>
                <a:cubicBezTo>
                  <a:pt x="8372009" y="284087"/>
                  <a:pt x="8390554" y="372582"/>
                  <a:pt x="8392243" y="570592"/>
                </a:cubicBezTo>
                <a:cubicBezTo>
                  <a:pt x="8393932" y="768602"/>
                  <a:pt x="8376894" y="842272"/>
                  <a:pt x="8392243" y="1072598"/>
                </a:cubicBezTo>
                <a:cubicBezTo>
                  <a:pt x="8407592" y="1302924"/>
                  <a:pt x="8376607" y="1379031"/>
                  <a:pt x="8392243" y="1574603"/>
                </a:cubicBezTo>
                <a:cubicBezTo>
                  <a:pt x="8391774" y="1611073"/>
                  <a:pt x="8367134" y="1642053"/>
                  <a:pt x="8323656" y="1643190"/>
                </a:cubicBezTo>
                <a:cubicBezTo>
                  <a:pt x="8181947" y="1632670"/>
                  <a:pt x="8102306" y="1621888"/>
                  <a:pt x="7883386" y="1643190"/>
                </a:cubicBezTo>
                <a:cubicBezTo>
                  <a:pt x="7664466" y="1664493"/>
                  <a:pt x="7391131" y="1644116"/>
                  <a:pt x="7030362" y="1643190"/>
                </a:cubicBezTo>
                <a:cubicBezTo>
                  <a:pt x="6669593" y="1642264"/>
                  <a:pt x="6584712" y="1641719"/>
                  <a:pt x="6342439" y="1643190"/>
                </a:cubicBezTo>
                <a:cubicBezTo>
                  <a:pt x="6100166" y="1644661"/>
                  <a:pt x="5937086" y="1646532"/>
                  <a:pt x="5819618" y="1643190"/>
                </a:cubicBezTo>
                <a:cubicBezTo>
                  <a:pt x="5702150" y="1639848"/>
                  <a:pt x="5351877" y="1659588"/>
                  <a:pt x="5131696" y="1643190"/>
                </a:cubicBezTo>
                <a:cubicBezTo>
                  <a:pt x="4911515" y="1626792"/>
                  <a:pt x="4874446" y="1624186"/>
                  <a:pt x="4691426" y="1643190"/>
                </a:cubicBezTo>
                <a:cubicBezTo>
                  <a:pt x="4508406" y="1662195"/>
                  <a:pt x="4405974" y="1631826"/>
                  <a:pt x="4251155" y="1643190"/>
                </a:cubicBezTo>
                <a:cubicBezTo>
                  <a:pt x="4096336" y="1654554"/>
                  <a:pt x="3796137" y="1619316"/>
                  <a:pt x="3563233" y="1643190"/>
                </a:cubicBezTo>
                <a:cubicBezTo>
                  <a:pt x="3330329" y="1667064"/>
                  <a:pt x="3286249" y="1621469"/>
                  <a:pt x="3040412" y="1643190"/>
                </a:cubicBezTo>
                <a:cubicBezTo>
                  <a:pt x="2794575" y="1664911"/>
                  <a:pt x="2552068" y="1635068"/>
                  <a:pt x="2269939" y="1643190"/>
                </a:cubicBezTo>
                <a:cubicBezTo>
                  <a:pt x="1987810" y="1651312"/>
                  <a:pt x="1956322" y="1646778"/>
                  <a:pt x="1747118" y="1643190"/>
                </a:cubicBezTo>
                <a:cubicBezTo>
                  <a:pt x="1537914" y="1639602"/>
                  <a:pt x="1261246" y="1641740"/>
                  <a:pt x="976645" y="1643190"/>
                </a:cubicBezTo>
                <a:cubicBezTo>
                  <a:pt x="692044" y="1644640"/>
                  <a:pt x="347791" y="1643707"/>
                  <a:pt x="68587" y="1643190"/>
                </a:cubicBezTo>
                <a:cubicBezTo>
                  <a:pt x="34312" y="1636931"/>
                  <a:pt x="-1181" y="1612030"/>
                  <a:pt x="0" y="1574603"/>
                </a:cubicBezTo>
                <a:cubicBezTo>
                  <a:pt x="-15746" y="1385796"/>
                  <a:pt x="15229" y="1299556"/>
                  <a:pt x="0" y="1087658"/>
                </a:cubicBezTo>
                <a:cubicBezTo>
                  <a:pt x="-15229" y="875760"/>
                  <a:pt x="21613" y="762323"/>
                  <a:pt x="0" y="615773"/>
                </a:cubicBezTo>
                <a:cubicBezTo>
                  <a:pt x="-21613" y="469223"/>
                  <a:pt x="-3274" y="303906"/>
                  <a:pt x="0" y="6858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</a:rPr>
              <a:t>Tendo nascido um homem livre, por mais de trinta anos gozado da bênção da liberdade num estado livre e sido, ao final desse período, sequestrado e vendido como escravo, assim permanecendo até ser felizmente resgatado no mês de janeiro de 1853, após uma servidão de doze anos, foi sugerido que um relato da minha vida e das minhas desventuras não seria desprovido de interesse para o público. 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</a:rPr>
              <a:t>Desde o meu retorno à liberdade não deixei de perceber o crescente interesse nos estados do Norte quanto ao assunto da escravatura.</a:t>
            </a: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Solomon </a:t>
            </a:r>
            <a:r>
              <a:rPr lang="pt-PT" sz="1200" dirty="0" err="1">
                <a:solidFill>
                  <a:schemeClr val="tx1"/>
                </a:solidFill>
              </a:rPr>
              <a:t>Northup</a:t>
            </a:r>
            <a:r>
              <a:rPr lang="pt-PT" sz="1200" dirty="0">
                <a:solidFill>
                  <a:schemeClr val="tx1"/>
                </a:solidFill>
              </a:rPr>
              <a:t>,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Doze </a:t>
            </a:r>
            <a:r>
              <a:rPr lang="en-US" sz="1200" i="1" dirty="0" err="1">
                <a:solidFill>
                  <a:schemeClr val="tx1"/>
                </a:solidFill>
              </a:rPr>
              <a:t>Anos</a:t>
            </a:r>
            <a:r>
              <a:rPr lang="en-US" sz="1200" i="1" dirty="0">
                <a:solidFill>
                  <a:schemeClr val="tx1"/>
                </a:solidFill>
              </a:rPr>
              <a:t> </a:t>
            </a:r>
            <a:r>
              <a:rPr lang="en-US" sz="1200" i="1" dirty="0" err="1">
                <a:solidFill>
                  <a:schemeClr val="tx1"/>
                </a:solidFill>
              </a:rPr>
              <a:t>Escravo</a:t>
            </a:r>
            <a:r>
              <a:rPr lang="en-US" sz="1200" i="1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1853.</a:t>
            </a:r>
            <a:r>
              <a:rPr lang="pt-PT" sz="1200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4" name="ETHA11_PPT4_Track16">
            <a:hlinkClick r:id="" action="ppaction://media"/>
            <a:extLst>
              <a:ext uri="{FF2B5EF4-FFF2-40B4-BE49-F238E27FC236}">
                <a16:creationId xmlns:a16="http://schemas.microsoft.com/office/drawing/2014/main" id="{476F561B-565A-4350-99F4-1DC6B10E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3290" y="5588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1985</TotalTime>
  <Words>1839</Words>
  <Application>Microsoft Office PowerPoint</Application>
  <PresentationFormat>Apresentação no Ecrã (4:3)</PresentationFormat>
  <Paragraphs>102</Paragraphs>
  <Slides>15</Slides>
  <Notes>15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Verdana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92</cp:revision>
  <dcterms:created xsi:type="dcterms:W3CDTF">2020-12-14T11:51:29Z</dcterms:created>
  <dcterms:modified xsi:type="dcterms:W3CDTF">2026-03-05T15:56:56Z</dcterms:modified>
</cp:coreProperties>
</file>