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3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76" r:id="rId2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>
          <p15:clr>
            <a:srgbClr val="A4A3A4"/>
          </p15:clr>
        </p15:guide>
        <p15:guide id="2" pos="1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99"/>
    <a:srgbClr val="FFFFCC"/>
    <a:srgbClr val="C4950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howGuides="1">
      <p:cViewPr varScale="1">
        <p:scale>
          <a:sx n="65" d="100"/>
          <a:sy n="65" d="100"/>
        </p:scale>
        <p:origin x="1536" y="78"/>
      </p:cViewPr>
      <p:guideLst>
        <p:guide orient="horz" pos="754"/>
        <p:guide pos="1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97" y="115888"/>
            <a:ext cx="12731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95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97" y="115888"/>
            <a:ext cx="12731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9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BD6ECE-CD93-406D-85A4-BA1A97914FA9}" type="datetimeFigureOut">
              <a:rPr lang="pt-PT" smtClean="0"/>
              <a:t>30/09/2025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7D47E-2918-4752-87BB-721CA51757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6200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52193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62" y="701712"/>
            <a:ext cx="8995192" cy="598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0" y="836712"/>
            <a:ext cx="7032734" cy="5688632"/>
          </a:xfrm>
          <a:prstGeom prst="roundRect">
            <a:avLst>
              <a:gd name="adj" fmla="val 6236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35496" y="1124744"/>
            <a:ext cx="6997238" cy="519940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sz="2600" b="1" dirty="0">
                <a:solidFill>
                  <a:srgbClr val="C00000"/>
                </a:solidFill>
              </a:rPr>
              <a:t>Como visualizamos o espaço histórico?</a:t>
            </a:r>
          </a:p>
          <a:p>
            <a:pPr>
              <a:lnSpc>
                <a:spcPts val="1200"/>
              </a:lnSpc>
            </a:pPr>
            <a:endParaRPr lang="pt-PT" sz="2200" dirty="0"/>
          </a:p>
          <a:p>
            <a:r>
              <a:rPr lang="pt-PT" sz="2600" b="1" dirty="0">
                <a:solidFill>
                  <a:schemeClr val="accent1"/>
                </a:solidFill>
              </a:rPr>
              <a:t>O mapa histórico</a:t>
            </a:r>
          </a:p>
          <a:p>
            <a:endParaRPr lang="pt-PT" sz="2200" dirty="0"/>
          </a:p>
          <a:p>
            <a:r>
              <a:rPr lang="pt-PT" sz="2200" b="1" dirty="0"/>
              <a:t>Os mapas </a:t>
            </a:r>
            <a:r>
              <a:rPr lang="pt-PT" sz="2200" dirty="0"/>
              <a:t>utilizados em História </a:t>
            </a:r>
            <a:r>
              <a:rPr lang="pt-PT" sz="2200" b="1" dirty="0"/>
              <a:t>representam um espaço em que se situam, ou se localizam, os acontecimentos históricos</a:t>
            </a:r>
            <a:r>
              <a:rPr lang="pt-PT" sz="2200" dirty="0"/>
              <a:t>.</a:t>
            </a:r>
          </a:p>
          <a:p>
            <a:endParaRPr lang="pt-PT" sz="2200" dirty="0"/>
          </a:p>
          <a:p>
            <a:r>
              <a:rPr lang="pt-PT" sz="2200" dirty="0"/>
              <a:t>Os mapas </a:t>
            </a:r>
            <a:r>
              <a:rPr lang="pt-PT" sz="2200" b="1" dirty="0"/>
              <a:t>permitem </a:t>
            </a:r>
            <a:r>
              <a:rPr lang="pt-PT" sz="2200" dirty="0"/>
              <a:t>situar as informações, as temáticas e os fenómenos históricos </a:t>
            </a:r>
            <a:r>
              <a:rPr lang="pt-PT" sz="2200" b="1" dirty="0"/>
              <a:t>no tempo e no espaço</a:t>
            </a:r>
            <a:r>
              <a:rPr lang="pt-PT" sz="2200" dirty="0"/>
              <a:t>. Para a leitura do mapa deverá utilizar </a:t>
            </a:r>
            <a:r>
              <a:rPr lang="pt-PT" sz="2200" b="1" dirty="0"/>
              <a:t>a legenda</a:t>
            </a:r>
            <a:r>
              <a:rPr lang="pt-PT" sz="2200" dirty="0"/>
              <a:t>.</a:t>
            </a:r>
          </a:p>
          <a:p>
            <a:endParaRPr lang="pt-PT" sz="2200" dirty="0"/>
          </a:p>
          <a:p>
            <a:r>
              <a:rPr lang="pt-PT" sz="2200" b="1" dirty="0"/>
              <a:t>A legenda </a:t>
            </a:r>
            <a:r>
              <a:rPr lang="pt-PT" sz="2200" dirty="0"/>
              <a:t>é o </a:t>
            </a:r>
            <a:r>
              <a:rPr lang="pt-PT" sz="2200" b="1" dirty="0"/>
              <a:t>conjunto de sinais e de cores que permite a leitura e a interpretação do mapa</a:t>
            </a:r>
            <a:r>
              <a:rPr lang="pt-PT" sz="2200" dirty="0"/>
              <a:t>: com setas; linhas; pontos de forma variada…</a:t>
            </a:r>
          </a:p>
        </p:txBody>
      </p:sp>
      <p:sp>
        <p:nvSpPr>
          <p:cNvPr id="3" name="Round Same Side Corner Rectangle 2"/>
          <p:cNvSpPr/>
          <p:nvPr/>
        </p:nvSpPr>
        <p:spPr>
          <a:xfrm rot="21480000">
            <a:off x="123899" y="117878"/>
            <a:ext cx="7025240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</p:spTree>
    <p:extLst>
      <p:ext uri="{BB962C8B-B14F-4D97-AF65-F5344CB8AC3E}">
        <p14:creationId xmlns:p14="http://schemas.microsoft.com/office/powerpoint/2010/main" val="28928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62" y="701712"/>
            <a:ext cx="8995192" cy="598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0" y="836712"/>
            <a:ext cx="7812360" cy="5688632"/>
          </a:xfrm>
          <a:prstGeom prst="roundRect">
            <a:avLst>
              <a:gd name="adj" fmla="val 6236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35496" y="2204864"/>
            <a:ext cx="7848872" cy="440431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400"/>
              </a:lnSpc>
            </a:pPr>
            <a:r>
              <a:rPr lang="pt-PT" sz="2200" b="1" dirty="0"/>
              <a:t>O título do mapa</a:t>
            </a:r>
            <a:r>
              <a:rPr lang="pt-PT" sz="2200" dirty="0"/>
              <a:t> dá a conhecer </a:t>
            </a:r>
            <a:r>
              <a:rPr lang="pt-PT" sz="2200" b="1" dirty="0"/>
              <a:t>o assunto, o tema</a:t>
            </a:r>
            <a:r>
              <a:rPr lang="pt-PT" sz="2200" dirty="0"/>
              <a:t>, </a:t>
            </a:r>
            <a:r>
              <a:rPr lang="pt-PT" sz="2200" b="1" dirty="0"/>
              <a:t>o fenómeno </a:t>
            </a:r>
            <a:r>
              <a:rPr lang="pt-PT" sz="2200" dirty="0"/>
              <a:t>que nele se representa, delimitando igualmente o tempo que a representação abrange.</a:t>
            </a:r>
          </a:p>
          <a:p>
            <a:pPr>
              <a:lnSpc>
                <a:spcPts val="1600"/>
              </a:lnSpc>
            </a:pPr>
            <a:endParaRPr lang="pt-PT" sz="2200" dirty="0"/>
          </a:p>
          <a:p>
            <a:pPr>
              <a:lnSpc>
                <a:spcPts val="2400"/>
              </a:lnSpc>
            </a:pPr>
            <a:r>
              <a:rPr lang="pt-PT" sz="2200" b="1" dirty="0"/>
              <a:t>A interpretação do mapa</a:t>
            </a:r>
            <a:r>
              <a:rPr lang="pt-PT" sz="2200" dirty="0"/>
              <a:t> deve ser acompanhada de outros documentos que permitem contextualizar e dar significado ao que está representado.</a:t>
            </a:r>
          </a:p>
          <a:p>
            <a:pPr>
              <a:lnSpc>
                <a:spcPts val="1600"/>
              </a:lnSpc>
            </a:pPr>
            <a:endParaRPr lang="pt-PT" sz="2200" dirty="0"/>
          </a:p>
          <a:p>
            <a:pPr>
              <a:lnSpc>
                <a:spcPts val="2400"/>
              </a:lnSpc>
            </a:pPr>
            <a:r>
              <a:rPr lang="pt-PT" sz="2200" b="1" dirty="0"/>
              <a:t>As plantas de cidades ou lugares</a:t>
            </a:r>
            <a:r>
              <a:rPr lang="pt-PT" sz="2200" dirty="0"/>
              <a:t> são também importantes no conhecimento e até na reconstituição dos espaços antigos, de modo a apreciar a evolução dos espaços e a sua ocupação pelo Homem ao longo dos tempos. É o caso das plantas das cidades antigas, ou da Idade Média em que se pode reconhecer, por exemplo, os espaços, o traçado das ruas e as muralhas.</a:t>
            </a:r>
          </a:p>
        </p:txBody>
      </p:sp>
      <p:sp>
        <p:nvSpPr>
          <p:cNvPr id="3" name="Round Same Side Corner Rectangle 2"/>
          <p:cNvSpPr/>
          <p:nvPr/>
        </p:nvSpPr>
        <p:spPr>
          <a:xfrm rot="21480000">
            <a:off x="123893" y="117542"/>
            <a:ext cx="7044477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96" y="1124744"/>
            <a:ext cx="7848872" cy="11367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sz="2600" b="1" dirty="0">
                <a:solidFill>
                  <a:srgbClr val="C00000"/>
                </a:solidFill>
              </a:rPr>
              <a:t>Como visualizamos o espaço histórico?</a:t>
            </a:r>
          </a:p>
          <a:p>
            <a:pPr>
              <a:lnSpc>
                <a:spcPts val="1200"/>
              </a:lnSpc>
            </a:pPr>
            <a:endParaRPr lang="pt-PT" sz="2200" dirty="0"/>
          </a:p>
          <a:p>
            <a:r>
              <a:rPr lang="pt-PT" sz="2600" b="1" dirty="0">
                <a:solidFill>
                  <a:schemeClr val="accent1"/>
                </a:solidFill>
              </a:rPr>
              <a:t>O mapa histórico</a:t>
            </a:r>
            <a:endParaRPr lang="pt-PT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50"/>
            <a:ext cx="9144000" cy="60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87320"/>
            <a:ext cx="8476591" cy="5638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0" y="836712"/>
            <a:ext cx="7380312" cy="5468672"/>
          </a:xfrm>
          <a:prstGeom prst="roundRect">
            <a:avLst>
              <a:gd name="adj" fmla="val 6236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35496" y="1124744"/>
            <a:ext cx="7920880" cy="113675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sz="2600" b="1" dirty="0">
                <a:solidFill>
                  <a:srgbClr val="C00000"/>
                </a:solidFill>
              </a:rPr>
              <a:t>Como analisamos dados históricos quantitativos?</a:t>
            </a:r>
          </a:p>
          <a:p>
            <a:pPr>
              <a:lnSpc>
                <a:spcPts val="1200"/>
              </a:lnSpc>
            </a:pPr>
            <a:endParaRPr lang="pt-PT" sz="2200" dirty="0"/>
          </a:p>
          <a:p>
            <a:r>
              <a:rPr lang="pt-PT" sz="2600" b="1" dirty="0">
                <a:solidFill>
                  <a:schemeClr val="accent1"/>
                </a:solidFill>
              </a:rPr>
              <a:t>Os gráficos</a:t>
            </a:r>
            <a:endParaRPr lang="pt-PT" sz="2200" dirty="0"/>
          </a:p>
        </p:txBody>
      </p:sp>
      <p:sp>
        <p:nvSpPr>
          <p:cNvPr id="3" name="Round Same Side Corner Rectangle 2"/>
          <p:cNvSpPr/>
          <p:nvPr/>
        </p:nvSpPr>
        <p:spPr>
          <a:xfrm rot="21480000">
            <a:off x="123894" y="117586"/>
            <a:ext cx="7041964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96" y="2204864"/>
            <a:ext cx="7344816" cy="402472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r>
              <a:rPr lang="pt-PT" sz="2200" b="1" dirty="0"/>
              <a:t>Os gráficos</a:t>
            </a:r>
            <a:r>
              <a:rPr lang="pt-PT" sz="2200" dirty="0"/>
              <a:t> são também um instrumento de estudo em História, sobretudo em temáticas relacionadas com a economia ou a demografia. Através dos </a:t>
            </a:r>
            <a:r>
              <a:rPr lang="pt-PT" sz="2200" b="1" dirty="0"/>
              <a:t>dados quantitativos</a:t>
            </a:r>
            <a:r>
              <a:rPr lang="pt-PT" sz="2200" dirty="0"/>
              <a:t> podemos analisar </a:t>
            </a:r>
            <a:r>
              <a:rPr lang="pt-PT" sz="2200" b="1" dirty="0"/>
              <a:t>a evolução dos preços, da produção económica e do comércio</a:t>
            </a:r>
            <a:r>
              <a:rPr lang="pt-PT" sz="2200" dirty="0"/>
              <a:t>. Podemos igualmente analisar gráficos com indicadores da população que apresentam os nascimentos (taxa de natalidade), os óbitos (taxa de mortalidade) ou outros elementos para conhecer a evolução em alta, em baixa ou a estagnação. Outros documentos têm de ser usados para analisar os motivos ou </a:t>
            </a:r>
            <a:r>
              <a:rPr lang="pt-PT" sz="2200" b="1" dirty="0"/>
              <a:t>os fatores da evolução</a:t>
            </a:r>
            <a:r>
              <a:rPr lang="pt-PT" sz="2200" dirty="0"/>
              <a:t> demográfica.</a:t>
            </a:r>
          </a:p>
        </p:txBody>
      </p:sp>
    </p:spTree>
    <p:extLst>
      <p:ext uri="{BB962C8B-B14F-4D97-AF65-F5344CB8AC3E}">
        <p14:creationId xmlns:p14="http://schemas.microsoft.com/office/powerpoint/2010/main" val="29484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uiExpand="1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5990"/>
            <a:ext cx="9143998" cy="5546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2534" y="6268670"/>
            <a:ext cx="6638933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pt-PT" b="1" dirty="0"/>
              <a:t>A evolução da população na França entre o século XIV e o </a:t>
            </a:r>
            <a:r>
              <a:rPr lang="pt-PT" b="1"/>
              <a:t>século XV.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132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24744"/>
            <a:ext cx="7848872" cy="159841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sz="3000" b="1" dirty="0">
                <a:solidFill>
                  <a:srgbClr val="C00000"/>
                </a:solidFill>
              </a:rPr>
              <a:t>Como pode o historiador estudar o passado?</a:t>
            </a:r>
          </a:p>
          <a:p>
            <a:pPr>
              <a:lnSpc>
                <a:spcPts val="1200"/>
              </a:lnSpc>
            </a:pPr>
            <a:endParaRPr lang="pt-PT" sz="2800" dirty="0"/>
          </a:p>
          <a:p>
            <a:endParaRPr lang="pt-PT" sz="2800" b="1" dirty="0">
              <a:solidFill>
                <a:schemeClr val="accent1"/>
              </a:solidFill>
            </a:endParaRPr>
          </a:p>
          <a:p>
            <a:r>
              <a:rPr lang="pt-PT" sz="2800" b="1" dirty="0">
                <a:solidFill>
                  <a:schemeClr val="accent1"/>
                </a:solidFill>
              </a:rPr>
              <a:t>As fontes da História</a:t>
            </a:r>
            <a:endParaRPr lang="pt-PT" sz="2800" dirty="0"/>
          </a:p>
        </p:txBody>
      </p:sp>
      <p:sp>
        <p:nvSpPr>
          <p:cNvPr id="3" name="Round Same Side Corner Rectangle 2"/>
          <p:cNvSpPr/>
          <p:nvPr/>
        </p:nvSpPr>
        <p:spPr>
          <a:xfrm rot="21480000">
            <a:off x="192514" y="98206"/>
            <a:ext cx="5351268" cy="838517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800"/>
              </a:lnSpc>
            </a:pP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 fontes da História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96" y="2986678"/>
            <a:ext cx="7848872" cy="116240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r>
              <a:rPr lang="pt-PT" sz="2800" b="1" dirty="0"/>
              <a:t>Documentos históricos ou fontes históricas: </a:t>
            </a:r>
            <a:br>
              <a:rPr lang="pt-PT" sz="2800" b="1" dirty="0"/>
            </a:br>
            <a:r>
              <a:rPr lang="pt-PT" sz="2800" b="1" dirty="0"/>
              <a:t>o que é um documento?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28831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97" y="130324"/>
            <a:ext cx="6712805" cy="659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ounded Rectangle 2"/>
          <p:cNvSpPr/>
          <p:nvPr/>
        </p:nvSpPr>
        <p:spPr>
          <a:xfrm rot="21432160">
            <a:off x="160265" y="191888"/>
            <a:ext cx="3096344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600" b="1" dirty="0"/>
              <a:t>FONTES HISTÓRICAS</a:t>
            </a:r>
            <a:endParaRPr lang="pt-PT" sz="2600" dirty="0"/>
          </a:p>
        </p:txBody>
      </p:sp>
    </p:spTree>
    <p:extLst>
      <p:ext uri="{BB962C8B-B14F-4D97-AF65-F5344CB8AC3E}">
        <p14:creationId xmlns:p14="http://schemas.microsoft.com/office/powerpoint/2010/main" val="3661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 descr="bula manifestis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6" t="11424" r="1666" b="5617"/>
          <a:stretch/>
        </p:blipFill>
        <p:spPr bwMode="auto">
          <a:xfrm>
            <a:off x="323528" y="368660"/>
            <a:ext cx="7658788" cy="525658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805264"/>
            <a:ext cx="7658788" cy="64633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Documento de 1139, (assinalado a vermelho), ANTT, </a:t>
            </a:r>
            <a:r>
              <a:rPr lang="pt-PT" b="1" i="1" dirty="0"/>
              <a:t>História de Portugal, Verbo Juvenil</a:t>
            </a:r>
            <a:r>
              <a:rPr lang="pt-PT" b="1" dirty="0"/>
              <a:t>.</a:t>
            </a:r>
            <a:endParaRPr lang="pt-PT" dirty="0"/>
          </a:p>
        </p:txBody>
      </p:sp>
      <p:grpSp>
        <p:nvGrpSpPr>
          <p:cNvPr id="7" name="Group 6"/>
          <p:cNvGrpSpPr/>
          <p:nvPr/>
        </p:nvGrpSpPr>
        <p:grpSpPr>
          <a:xfrm>
            <a:off x="6588224" y="2181040"/>
            <a:ext cx="2433133" cy="995933"/>
            <a:chOff x="6588224" y="2181040"/>
            <a:chExt cx="2433133" cy="995933"/>
          </a:xfrm>
        </p:grpSpPr>
        <p:sp>
          <p:nvSpPr>
            <p:cNvPr id="5" name="Caixa de texto 78"/>
            <p:cNvSpPr txBox="1"/>
            <p:nvPr/>
          </p:nvSpPr>
          <p:spPr>
            <a:xfrm>
              <a:off x="7378799" y="2181040"/>
              <a:ext cx="1642558" cy="995933"/>
            </a:xfrm>
            <a:prstGeom prst="rect">
              <a:avLst/>
            </a:prstGeom>
            <a:ln w="28575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PT" sz="2000" b="1" dirty="0">
                  <a:effectLst/>
                  <a:ea typeface="Calibri"/>
                  <a:cs typeface="Times New Roman"/>
                </a:rPr>
                <a:t>D. Afonso Henriques intitula-se rei</a:t>
              </a:r>
            </a:p>
          </p:txBody>
        </p:sp>
        <p:cxnSp>
          <p:nvCxnSpPr>
            <p:cNvPr id="6" name="Conexão recta 79"/>
            <p:cNvCxnSpPr/>
            <p:nvPr/>
          </p:nvCxnSpPr>
          <p:spPr>
            <a:xfrm flipH="1">
              <a:off x="6588224" y="2680532"/>
              <a:ext cx="789940" cy="3524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 rot="21432160">
            <a:off x="160265" y="191888"/>
            <a:ext cx="3096344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600" b="1" dirty="0"/>
              <a:t>FONTES HISTÓRICAS</a:t>
            </a:r>
            <a:endParaRPr lang="pt-PT" sz="2600" dirty="0"/>
          </a:p>
        </p:txBody>
      </p:sp>
    </p:spTree>
    <p:extLst>
      <p:ext uri="{BB962C8B-B14F-4D97-AF65-F5344CB8AC3E}">
        <p14:creationId xmlns:p14="http://schemas.microsoft.com/office/powerpoint/2010/main" val="16882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 descr="paleograf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"/>
          <a:stretch>
            <a:fillRect/>
          </a:stretch>
        </p:blipFill>
        <p:spPr bwMode="auto">
          <a:xfrm>
            <a:off x="2460478" y="193203"/>
            <a:ext cx="4223045" cy="647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ounded Rectangle 2"/>
          <p:cNvSpPr/>
          <p:nvPr/>
        </p:nvSpPr>
        <p:spPr>
          <a:xfrm rot="21432160">
            <a:off x="160265" y="191888"/>
            <a:ext cx="3096344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600" b="1" dirty="0"/>
              <a:t>FONTES HISTÓRICAS</a:t>
            </a:r>
            <a:endParaRPr lang="pt-PT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2073872" y="6084004"/>
            <a:ext cx="4996256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Página da Crónica Breve de Santa Cruz de Coimbra.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16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5" descr="paleograf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"/>
          <a:stretch>
            <a:fillRect/>
          </a:stretch>
        </p:blipFill>
        <p:spPr bwMode="auto">
          <a:xfrm rot="21286557">
            <a:off x="1617490" y="2311672"/>
            <a:ext cx="4223045" cy="647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80988" y="2189278"/>
            <a:ext cx="6163220" cy="2902779"/>
          </a:xfrm>
          <a:prstGeom prst="roundRect">
            <a:avLst>
              <a:gd name="adj" fmla="val 9183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35496" y="1063362"/>
            <a:ext cx="6336704" cy="39722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sz="2200" b="1" dirty="0"/>
              <a:t>As fontes primárias</a:t>
            </a:r>
            <a:r>
              <a:rPr lang="pt-PT" sz="2200" dirty="0"/>
              <a:t> foram produzidas na época em que ocorreram os factos ou os acontecimentos a que se referem.</a:t>
            </a:r>
          </a:p>
          <a:p>
            <a:pPr>
              <a:lnSpc>
                <a:spcPts val="2200"/>
              </a:lnSpc>
            </a:pPr>
            <a:r>
              <a:rPr lang="pt-PT" sz="2200" b="1" dirty="0"/>
              <a:t> </a:t>
            </a:r>
            <a:endParaRPr lang="pt-PT" sz="2200" dirty="0"/>
          </a:p>
          <a:p>
            <a:pPr>
              <a:lnSpc>
                <a:spcPts val="2200"/>
              </a:lnSpc>
            </a:pPr>
            <a:r>
              <a:rPr lang="pt-PT" sz="2200" b="1" dirty="0"/>
              <a:t>Exemplos:</a:t>
            </a:r>
            <a:endParaRPr lang="pt-PT" sz="2200" dirty="0"/>
          </a:p>
          <a:p>
            <a:pPr marL="342900" indent="-342900">
              <a:lnSpc>
                <a:spcPts val="2200"/>
              </a:lnSpc>
              <a:buFont typeface="Calibri" pitchFamily="34" charset="0"/>
              <a:buChar char="‐"/>
            </a:pPr>
            <a:r>
              <a:rPr lang="pt-PT" sz="2200" b="1" dirty="0"/>
              <a:t>Fontes escritas: </a:t>
            </a:r>
            <a:r>
              <a:rPr lang="pt-PT" sz="2200" dirty="0"/>
              <a:t>registos paroquiais, leis, poemas, crónicas, documentos régios, cartas de foral.</a:t>
            </a:r>
          </a:p>
          <a:p>
            <a:pPr marL="342900" indent="-342900">
              <a:lnSpc>
                <a:spcPts val="2200"/>
              </a:lnSpc>
              <a:buFont typeface="Calibri" pitchFamily="34" charset="0"/>
              <a:buChar char="‐"/>
            </a:pPr>
            <a:endParaRPr lang="pt-PT" sz="2200" dirty="0"/>
          </a:p>
          <a:p>
            <a:pPr marL="342900" indent="-342900">
              <a:lnSpc>
                <a:spcPts val="2200"/>
              </a:lnSpc>
              <a:buFont typeface="Calibri" pitchFamily="34" charset="0"/>
              <a:buChar char="‐"/>
            </a:pPr>
            <a:r>
              <a:rPr lang="pt-PT" sz="2200" b="1" dirty="0"/>
              <a:t>Fontes iconográficas: </a:t>
            </a:r>
            <a:r>
              <a:rPr lang="pt-PT" sz="2200" dirty="0"/>
              <a:t>obras de arte e imagens.</a:t>
            </a:r>
          </a:p>
          <a:p>
            <a:pPr>
              <a:lnSpc>
                <a:spcPts val="2200"/>
              </a:lnSpc>
            </a:pPr>
            <a:endParaRPr lang="pt-PT" sz="2200" dirty="0"/>
          </a:p>
          <a:p>
            <a:pPr marL="342900" indent="-342900">
              <a:lnSpc>
                <a:spcPts val="2200"/>
              </a:lnSpc>
              <a:buFont typeface="Calibri" pitchFamily="34" charset="0"/>
              <a:buChar char="‐"/>
            </a:pPr>
            <a:r>
              <a:rPr lang="pt-PT" sz="2200" b="1" dirty="0"/>
              <a:t>Fontes materiais: </a:t>
            </a:r>
            <a:r>
              <a:rPr lang="pt-PT" sz="2200" dirty="0"/>
              <a:t>ruínas, ossadas, pinturas, cerâmica, armas, moedas, vestuário.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22" y="4077072"/>
            <a:ext cx="1544937" cy="2354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93" y="620688"/>
            <a:ext cx="2596195" cy="2967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68293" y="3348281"/>
            <a:ext cx="2596195" cy="5847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b="1" dirty="0"/>
              <a:t>A expulsão dos demónios de Arezzo, Giotto, século XIII.</a:t>
            </a:r>
            <a:endParaRPr lang="pt-PT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588224" y="6049933"/>
            <a:ext cx="2080047" cy="3385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b="1" dirty="0"/>
              <a:t>Vaso grego, século VI. </a:t>
            </a:r>
            <a:endParaRPr lang="pt-PT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6049933"/>
            <a:ext cx="4532947" cy="3385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600" b="1" dirty="0"/>
              <a:t>Página da Crónica Breve de Santa Cruz de Coimbra.</a:t>
            </a:r>
            <a:endParaRPr lang="pt-PT" sz="1600" dirty="0"/>
          </a:p>
        </p:txBody>
      </p:sp>
      <p:sp>
        <p:nvSpPr>
          <p:cNvPr id="11" name="Round Same Side Corner Rectangle 10"/>
          <p:cNvSpPr/>
          <p:nvPr/>
        </p:nvSpPr>
        <p:spPr>
          <a:xfrm rot="21480000">
            <a:off x="192514" y="98206"/>
            <a:ext cx="5351268" cy="838517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800"/>
              </a:lnSpc>
            </a:pP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 fontes da História</a:t>
            </a:r>
          </a:p>
        </p:txBody>
      </p:sp>
    </p:spTree>
    <p:extLst>
      <p:ext uri="{BB962C8B-B14F-4D97-AF65-F5344CB8AC3E}">
        <p14:creationId xmlns:p14="http://schemas.microsoft.com/office/powerpoint/2010/main" val="504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uiExpand="1" build="p"/>
      <p:bldP spid="6" grpId="0" animBg="1"/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32" b="42016"/>
          <a:stretch/>
        </p:blipFill>
        <p:spPr>
          <a:xfrm>
            <a:off x="0" y="5259754"/>
            <a:ext cx="9145211" cy="1598246"/>
          </a:xfrm>
          <a:prstGeom prst="rect">
            <a:avLst/>
          </a:prstGeom>
        </p:spPr>
      </p:pic>
      <p:sp>
        <p:nvSpPr>
          <p:cNvPr id="3" name="Round Same Side Corner Rectangle 2"/>
          <p:cNvSpPr/>
          <p:nvPr/>
        </p:nvSpPr>
        <p:spPr>
          <a:xfrm rot="21480000">
            <a:off x="123894" y="117586"/>
            <a:ext cx="7041963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496" y="1052736"/>
            <a:ext cx="8424936" cy="4394056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r>
              <a:rPr lang="pt-PT" sz="2800" b="1" dirty="0">
                <a:solidFill>
                  <a:srgbClr val="C00000"/>
                </a:solidFill>
              </a:rPr>
              <a:t>Como podemos representar o tempo histórico?</a:t>
            </a:r>
          </a:p>
          <a:p>
            <a:pPr>
              <a:lnSpc>
                <a:spcPts val="1800"/>
              </a:lnSpc>
            </a:pPr>
            <a:endParaRPr lang="pt-PT" sz="2200" dirty="0"/>
          </a:p>
          <a:p>
            <a:r>
              <a:rPr lang="pt-PT" sz="2200" dirty="0"/>
              <a:t>A</a:t>
            </a:r>
            <a:r>
              <a:rPr lang="pt-PT" sz="2200" b="1" dirty="0"/>
              <a:t> </a:t>
            </a:r>
            <a:r>
              <a:rPr lang="pt-PT" sz="2800" b="1" dirty="0">
                <a:solidFill>
                  <a:srgbClr val="C00000"/>
                </a:solidFill>
              </a:rPr>
              <a:t>cronologia</a:t>
            </a:r>
            <a:r>
              <a:rPr lang="pt-PT" sz="2200" dirty="0"/>
              <a:t>, palavra derivada do grego (</a:t>
            </a:r>
            <a:r>
              <a:rPr lang="pt-PT" sz="2200" i="1" dirty="0" err="1"/>
              <a:t>chronos</a:t>
            </a:r>
            <a:r>
              <a:rPr lang="pt-PT" sz="2200" dirty="0"/>
              <a:t>, tempo + </a:t>
            </a:r>
            <a:r>
              <a:rPr lang="pt-PT" sz="2200" i="1" dirty="0"/>
              <a:t>logos,</a:t>
            </a:r>
            <a:r>
              <a:rPr lang="pt-PT" sz="2200" dirty="0"/>
              <a:t> estudo), é a </a:t>
            </a:r>
            <a:r>
              <a:rPr lang="pt-PT" sz="2200" b="1" dirty="0"/>
              <a:t>ciência auxiliar</a:t>
            </a:r>
            <a:r>
              <a:rPr lang="pt-PT" sz="2200" dirty="0"/>
              <a:t> da História que tem por objetivo estabelecer </a:t>
            </a:r>
            <a:r>
              <a:rPr lang="pt-PT" sz="2200" b="1" dirty="0"/>
              <a:t>as datas e a ordem dos acontecimentos históricos</a:t>
            </a:r>
            <a:r>
              <a:rPr lang="pt-PT" sz="2200" dirty="0"/>
              <a:t>, agrupando-os numa sequência lógica, do acontecimento mais antigo para o mais recente, ou do mais recente para o mais antigo. </a:t>
            </a:r>
          </a:p>
          <a:p>
            <a:endParaRPr lang="pt-PT" sz="2200" dirty="0"/>
          </a:p>
          <a:p>
            <a:r>
              <a:rPr lang="pt-PT" sz="2200" dirty="0"/>
              <a:t>A </a:t>
            </a:r>
            <a:r>
              <a:rPr lang="pt-PT" sz="2200" b="1" dirty="0"/>
              <a:t>cronologia</a:t>
            </a:r>
            <a:r>
              <a:rPr lang="pt-PT" sz="2200" dirty="0"/>
              <a:t> (a sequência de um conjunto de acontecimentos ordenados por datas) pode ser representada numa </a:t>
            </a:r>
            <a:r>
              <a:rPr lang="pt-PT" sz="2800" b="1" dirty="0">
                <a:solidFill>
                  <a:srgbClr val="C00000"/>
                </a:solidFill>
              </a:rPr>
              <a:t>barra ou friso cronológico</a:t>
            </a:r>
            <a:r>
              <a:rPr lang="pt-PT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84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35177"/>
            <a:ext cx="7488832" cy="469157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600"/>
              </a:lnSpc>
            </a:pPr>
            <a:r>
              <a:rPr lang="pt-PT" sz="2800" b="1" dirty="0">
                <a:solidFill>
                  <a:srgbClr val="FF0000"/>
                </a:solidFill>
              </a:rPr>
              <a:t>Como são usadas as fontes no trabalho do historiador? </a:t>
            </a:r>
          </a:p>
          <a:p>
            <a:endParaRPr lang="pt-PT" sz="2200" b="1" dirty="0"/>
          </a:p>
          <a:p>
            <a:r>
              <a:rPr lang="pt-PT" sz="2200" b="1" dirty="0"/>
              <a:t>Os historiadores analisam, interpretam, criticam os documentos</a:t>
            </a:r>
            <a:r>
              <a:rPr lang="pt-PT" sz="2200" dirty="0"/>
              <a:t> para deles retirarem a informação e os dados históricos a fim de construir o conhecimento do passado; ou seja, </a:t>
            </a:r>
            <a:r>
              <a:rPr lang="pt-PT" sz="2200" b="1" dirty="0"/>
              <a:t>elaboram o estudo cientificamente conduzido do passado humano</a:t>
            </a:r>
            <a:r>
              <a:rPr lang="pt-PT" sz="2200" dirty="0"/>
              <a:t>, de forma a analisá-lo, compreendê-lo e explicá-lo nos diversos aspetos da vida e da ação do Homem.</a:t>
            </a:r>
          </a:p>
          <a:p>
            <a:endParaRPr lang="pt-PT" sz="2200" dirty="0"/>
          </a:p>
          <a:p>
            <a:r>
              <a:rPr lang="pt-PT" sz="2200" dirty="0"/>
              <a:t>O historiador produz um </a:t>
            </a:r>
            <a:r>
              <a:rPr lang="pt-PT" sz="2200" b="1" dirty="0"/>
              <a:t>texto historiográfico</a:t>
            </a:r>
            <a:r>
              <a:rPr lang="pt-PT" sz="2200" dirty="0"/>
              <a:t> que consiste numa interpretação do historiador sobre os documentos e testemunhos da época que está a estudar.</a:t>
            </a:r>
          </a:p>
        </p:txBody>
      </p:sp>
      <p:sp>
        <p:nvSpPr>
          <p:cNvPr id="4" name="Round Same Side Corner Rectangle 3"/>
          <p:cNvSpPr/>
          <p:nvPr/>
        </p:nvSpPr>
        <p:spPr>
          <a:xfrm rot="21480000">
            <a:off x="192514" y="98206"/>
            <a:ext cx="5351268" cy="838517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800"/>
              </a:lnSpc>
            </a:pP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 fontes da História</a:t>
            </a:r>
          </a:p>
        </p:txBody>
      </p:sp>
    </p:spTree>
    <p:extLst>
      <p:ext uri="{BB962C8B-B14F-4D97-AF65-F5344CB8AC3E}">
        <p14:creationId xmlns:p14="http://schemas.microsoft.com/office/powerpoint/2010/main" val="12913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35177"/>
            <a:ext cx="8064896" cy="527634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600"/>
              </a:lnSpc>
            </a:pPr>
            <a:r>
              <a:rPr lang="pt-PT" sz="3000" b="1" dirty="0">
                <a:solidFill>
                  <a:srgbClr val="FF0000"/>
                </a:solidFill>
              </a:rPr>
              <a:t>Quais os campos de estudo do historiador?</a:t>
            </a:r>
            <a:endParaRPr lang="pt-PT" sz="3000" b="1" dirty="0"/>
          </a:p>
          <a:p>
            <a:pPr>
              <a:lnSpc>
                <a:spcPts val="1400"/>
              </a:lnSpc>
            </a:pPr>
            <a:endParaRPr lang="pt-PT" sz="2200" b="1" dirty="0"/>
          </a:p>
          <a:p>
            <a:r>
              <a:rPr lang="pt-PT" sz="2000" b="1" dirty="0"/>
              <a:t>Alguns exemplos:</a:t>
            </a:r>
            <a:endParaRPr lang="pt-PT" sz="2000" dirty="0"/>
          </a:p>
          <a:p>
            <a:r>
              <a:rPr lang="pt-PT" sz="2000" b="1" dirty="0">
                <a:solidFill>
                  <a:schemeClr val="accent1">
                    <a:lumMod val="75000"/>
                  </a:schemeClr>
                </a:solidFill>
              </a:rPr>
              <a:t>Os processos evolutivos em História; a multiplicidade de fatores.</a:t>
            </a:r>
            <a:endParaRPr lang="pt-PT" sz="2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360363"/>
            <a:r>
              <a:rPr lang="pt-PT" sz="2000" b="1" dirty="0"/>
              <a:t>	</a:t>
            </a:r>
            <a:r>
              <a:rPr lang="pt-PT" sz="1900" b="1" dirty="0"/>
              <a:t>Exemplo:</a:t>
            </a: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dirty="0"/>
              <a:t>As invasões dos bárbaros           fim do Império Romano.</a:t>
            </a:r>
          </a:p>
          <a:p>
            <a:pPr marL="538163" lvl="0" indent="-177800">
              <a:lnSpc>
                <a:spcPts val="12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dirty="0"/>
              <a:t>As transformações económicas do século XII-XIII           desenvolvimento da agricultura           crescimento demográfico           crescimento das cidades.</a:t>
            </a:r>
          </a:p>
          <a:p>
            <a:pPr marL="538163" lvl="0" indent="-177800">
              <a:lnSpc>
                <a:spcPts val="12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dirty="0"/>
              <a:t>A crise do século XIV            peste negra           fomes           guerras		   crescimento da mortalidade          recuo demográfico. </a:t>
            </a:r>
          </a:p>
          <a:p>
            <a:pPr marL="538163" lvl="0" indent="-177800">
              <a:lnSpc>
                <a:spcPts val="12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dirty="0"/>
              <a:t>A expansão marítima           procura de novas terras           procura de mercadorias           procura de escravos           divulgação da fé cristã.</a:t>
            </a:r>
          </a:p>
          <a:p>
            <a:pPr marL="538163" lvl="0" indent="-177800">
              <a:lnSpc>
                <a:spcPts val="12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dirty="0"/>
              <a:t>A reforma religiosa           críticas à Igreja Católica           abusos do clero	   rutura da cristandade ocidental.</a:t>
            </a:r>
          </a:p>
        </p:txBody>
      </p:sp>
      <p:cxnSp>
        <p:nvCxnSpPr>
          <p:cNvPr id="4" name="Conexão recta unidireccional 80"/>
          <p:cNvCxnSpPr/>
          <p:nvPr/>
        </p:nvCxnSpPr>
        <p:spPr>
          <a:xfrm>
            <a:off x="3304739" y="2757876"/>
            <a:ext cx="504825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xão recta unidireccional 80"/>
          <p:cNvCxnSpPr/>
          <p:nvPr/>
        </p:nvCxnSpPr>
        <p:spPr>
          <a:xfrm>
            <a:off x="5290101" y="3501008"/>
            <a:ext cx="504825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xão recta unidireccional 80"/>
          <p:cNvCxnSpPr/>
          <p:nvPr/>
        </p:nvCxnSpPr>
        <p:spPr>
          <a:xfrm>
            <a:off x="2216487" y="3501008"/>
            <a:ext cx="504825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unidireccional 80"/>
          <p:cNvCxnSpPr/>
          <p:nvPr/>
        </p:nvCxnSpPr>
        <p:spPr>
          <a:xfrm>
            <a:off x="2915734" y="4221088"/>
            <a:ext cx="5048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xão recta unidireccional 80"/>
          <p:cNvCxnSpPr/>
          <p:nvPr/>
        </p:nvCxnSpPr>
        <p:spPr>
          <a:xfrm>
            <a:off x="4667694" y="4221088"/>
            <a:ext cx="5048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cta unidireccional 80"/>
          <p:cNvCxnSpPr/>
          <p:nvPr/>
        </p:nvCxnSpPr>
        <p:spPr>
          <a:xfrm>
            <a:off x="5866403" y="4221088"/>
            <a:ext cx="5048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cta unidireccional 80"/>
          <p:cNvCxnSpPr/>
          <p:nvPr/>
        </p:nvCxnSpPr>
        <p:spPr>
          <a:xfrm>
            <a:off x="825677" y="4513081"/>
            <a:ext cx="5048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unidireccional 80"/>
          <p:cNvCxnSpPr/>
          <p:nvPr/>
        </p:nvCxnSpPr>
        <p:spPr>
          <a:xfrm>
            <a:off x="4129812" y="4513081"/>
            <a:ext cx="5048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unidireccional 80"/>
          <p:cNvCxnSpPr/>
          <p:nvPr/>
        </p:nvCxnSpPr>
        <p:spPr>
          <a:xfrm>
            <a:off x="2923418" y="4956536"/>
            <a:ext cx="504825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unidireccional 80"/>
          <p:cNvCxnSpPr/>
          <p:nvPr/>
        </p:nvCxnSpPr>
        <p:spPr>
          <a:xfrm>
            <a:off x="5827982" y="4956536"/>
            <a:ext cx="504825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unidireccional 80"/>
          <p:cNvCxnSpPr/>
          <p:nvPr/>
        </p:nvCxnSpPr>
        <p:spPr>
          <a:xfrm>
            <a:off x="2062806" y="5233161"/>
            <a:ext cx="504825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unidireccional 80"/>
          <p:cNvCxnSpPr/>
          <p:nvPr/>
        </p:nvCxnSpPr>
        <p:spPr>
          <a:xfrm>
            <a:off x="4621589" y="5233161"/>
            <a:ext cx="504825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cta unidireccional 80"/>
          <p:cNvCxnSpPr/>
          <p:nvPr/>
        </p:nvCxnSpPr>
        <p:spPr>
          <a:xfrm>
            <a:off x="2715949" y="5691984"/>
            <a:ext cx="504825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xão recta unidireccional 80"/>
          <p:cNvCxnSpPr/>
          <p:nvPr/>
        </p:nvCxnSpPr>
        <p:spPr>
          <a:xfrm>
            <a:off x="5589777" y="5691984"/>
            <a:ext cx="504825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unidireccional 80"/>
          <p:cNvCxnSpPr/>
          <p:nvPr/>
        </p:nvCxnSpPr>
        <p:spPr>
          <a:xfrm>
            <a:off x="825677" y="5976293"/>
            <a:ext cx="504825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cta unidireccional 80"/>
          <p:cNvCxnSpPr/>
          <p:nvPr/>
        </p:nvCxnSpPr>
        <p:spPr>
          <a:xfrm>
            <a:off x="5579343" y="3201331"/>
            <a:ext cx="504825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 Same Side Corner Rectangle 20"/>
          <p:cNvSpPr/>
          <p:nvPr/>
        </p:nvSpPr>
        <p:spPr>
          <a:xfrm rot="21480000">
            <a:off x="192514" y="98206"/>
            <a:ext cx="5351268" cy="838517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800"/>
              </a:lnSpc>
            </a:pP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multiplicidade de fatores</a:t>
            </a:r>
          </a:p>
        </p:txBody>
      </p:sp>
    </p:spTree>
    <p:extLst>
      <p:ext uri="{BB962C8B-B14F-4D97-AF65-F5344CB8AC3E}">
        <p14:creationId xmlns:p14="http://schemas.microsoft.com/office/powerpoint/2010/main" val="295417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135177"/>
            <a:ext cx="7920880" cy="173691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600"/>
              </a:lnSpc>
            </a:pPr>
            <a:r>
              <a:rPr lang="pt-PT" sz="3000" b="1" dirty="0">
                <a:solidFill>
                  <a:srgbClr val="FF0000"/>
                </a:solidFill>
              </a:rPr>
              <a:t>Quais os campos de estudo do historiador?</a:t>
            </a:r>
            <a:endParaRPr lang="pt-PT" sz="3000" b="1" dirty="0"/>
          </a:p>
          <a:p>
            <a:pPr>
              <a:lnSpc>
                <a:spcPts val="1400"/>
              </a:lnSpc>
            </a:pPr>
            <a:endParaRPr lang="pt-PT" sz="2200" b="1" dirty="0"/>
          </a:p>
          <a:p>
            <a:r>
              <a:rPr lang="pt-PT" sz="2000" b="1" dirty="0"/>
              <a:t>Alguns exemplos:</a:t>
            </a:r>
            <a:endParaRPr lang="pt-PT" sz="2000" dirty="0"/>
          </a:p>
          <a:p>
            <a:r>
              <a:rPr lang="pt-PT" sz="2000" b="1" dirty="0">
                <a:solidFill>
                  <a:schemeClr val="accent1">
                    <a:lumMod val="75000"/>
                  </a:schemeClr>
                </a:solidFill>
              </a:rPr>
              <a:t>As permutas culturais e simultaneidade de culturas.</a:t>
            </a:r>
            <a:endParaRPr lang="pt-PT" sz="2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360363"/>
            <a:r>
              <a:rPr lang="pt-PT" sz="2000" b="1" dirty="0"/>
              <a:t>	</a:t>
            </a:r>
            <a:r>
              <a:rPr lang="pt-PT" sz="1900" b="1" dirty="0"/>
              <a:t>Exemplo:</a:t>
            </a:r>
            <a:endParaRPr lang="pt-PT" sz="1900" dirty="0"/>
          </a:p>
        </p:txBody>
      </p:sp>
      <p:sp>
        <p:nvSpPr>
          <p:cNvPr id="21" name="TextBox 20"/>
          <p:cNvSpPr txBox="1"/>
          <p:nvPr/>
        </p:nvSpPr>
        <p:spPr>
          <a:xfrm>
            <a:off x="35496" y="2564904"/>
            <a:ext cx="7920880" cy="263972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 marL="538163" lvl="0" indent="-177800">
              <a:buFont typeface="Calibri" pitchFamily="34" charset="0"/>
              <a:buChar char="‐"/>
            </a:pPr>
            <a:r>
              <a:rPr lang="pt-PT" sz="1900" dirty="0"/>
              <a:t>Expansão do Império Romano            conquista e domínio de outros povos           romanização.</a:t>
            </a:r>
          </a:p>
          <a:p>
            <a:pPr marL="538163" lvl="0" indent="-177800"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dirty="0"/>
              <a:t>Invasões dos muçulmanos na península ibérica            Reconquista convívio pacífico           permanência de comunidades cristãs	           e permanência de muçulmanos            herança muçulmana     permanência e troca de ideias, produtos, instrumentos, alimentos, hábitos, vestuário.</a:t>
            </a:r>
          </a:p>
        </p:txBody>
      </p:sp>
      <p:cxnSp>
        <p:nvCxnSpPr>
          <p:cNvPr id="24" name="Conexão recta unidireccional 102"/>
          <p:cNvCxnSpPr/>
          <p:nvPr/>
        </p:nvCxnSpPr>
        <p:spPr>
          <a:xfrm>
            <a:off x="3793868" y="2773244"/>
            <a:ext cx="542925" cy="0"/>
          </a:xfrm>
          <a:prstGeom prst="straightConnector1">
            <a:avLst/>
          </a:prstGeom>
          <a:ln w="38100">
            <a:solidFill>
              <a:srgbClr val="FF33CC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unidireccional 102"/>
          <p:cNvCxnSpPr/>
          <p:nvPr/>
        </p:nvCxnSpPr>
        <p:spPr>
          <a:xfrm>
            <a:off x="1419502" y="3072921"/>
            <a:ext cx="542925" cy="0"/>
          </a:xfrm>
          <a:prstGeom prst="straightConnector1">
            <a:avLst/>
          </a:prstGeom>
          <a:ln w="38100">
            <a:solidFill>
              <a:srgbClr val="FF33CC"/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cta unidireccional 102"/>
          <p:cNvCxnSpPr/>
          <p:nvPr/>
        </p:nvCxnSpPr>
        <p:spPr>
          <a:xfrm>
            <a:off x="5430567" y="3649224"/>
            <a:ext cx="542925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recta unidireccional 102"/>
          <p:cNvCxnSpPr/>
          <p:nvPr/>
        </p:nvCxnSpPr>
        <p:spPr>
          <a:xfrm>
            <a:off x="7269435" y="3649224"/>
            <a:ext cx="542925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recta unidireccional 102"/>
          <p:cNvCxnSpPr/>
          <p:nvPr/>
        </p:nvCxnSpPr>
        <p:spPr>
          <a:xfrm>
            <a:off x="2464530" y="3925849"/>
            <a:ext cx="542925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unidireccional 102"/>
          <p:cNvCxnSpPr/>
          <p:nvPr/>
        </p:nvCxnSpPr>
        <p:spPr>
          <a:xfrm>
            <a:off x="6690749" y="3925849"/>
            <a:ext cx="542925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xão recta unidireccional 102"/>
          <p:cNvCxnSpPr/>
          <p:nvPr/>
        </p:nvCxnSpPr>
        <p:spPr>
          <a:xfrm>
            <a:off x="3755448" y="4210158"/>
            <a:ext cx="542925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xão recta unidireccional 102"/>
          <p:cNvCxnSpPr/>
          <p:nvPr/>
        </p:nvCxnSpPr>
        <p:spPr>
          <a:xfrm>
            <a:off x="6383387" y="4210158"/>
            <a:ext cx="542925" cy="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38100" sx="94000" sy="94000" algn="ctr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 Same Side Corner Rectangle 12"/>
          <p:cNvSpPr/>
          <p:nvPr/>
        </p:nvSpPr>
        <p:spPr>
          <a:xfrm rot="21480000">
            <a:off x="192514" y="98206"/>
            <a:ext cx="5351268" cy="838517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800"/>
              </a:lnSpc>
            </a:pP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simultaneidade de culturas</a:t>
            </a:r>
          </a:p>
        </p:txBody>
      </p:sp>
    </p:spTree>
    <p:extLst>
      <p:ext uri="{BB962C8B-B14F-4D97-AF65-F5344CB8AC3E}">
        <p14:creationId xmlns:p14="http://schemas.microsoft.com/office/powerpoint/2010/main" val="23304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62" y="701712"/>
            <a:ext cx="8995192" cy="598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0" y="836712"/>
            <a:ext cx="7884368" cy="5688632"/>
          </a:xfrm>
          <a:prstGeom prst="roundRect">
            <a:avLst>
              <a:gd name="adj" fmla="val 6236"/>
            </a:avLst>
          </a:prstGeom>
          <a:solidFill>
            <a:schemeClr val="bg1">
              <a:alpha val="6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35496" y="1135177"/>
            <a:ext cx="7920880" cy="204469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600"/>
              </a:lnSpc>
            </a:pPr>
            <a:r>
              <a:rPr lang="pt-PT" sz="3000" b="1" dirty="0">
                <a:solidFill>
                  <a:srgbClr val="FF0000"/>
                </a:solidFill>
              </a:rPr>
              <a:t>Quais os campos de estudo do historiador?</a:t>
            </a:r>
            <a:endParaRPr lang="pt-PT" sz="3000" b="1" dirty="0"/>
          </a:p>
          <a:p>
            <a:pPr>
              <a:lnSpc>
                <a:spcPts val="1400"/>
              </a:lnSpc>
            </a:pPr>
            <a:endParaRPr lang="pt-PT" sz="2200" b="1" dirty="0"/>
          </a:p>
          <a:p>
            <a:r>
              <a:rPr lang="pt-PT" sz="2000" b="1" dirty="0"/>
              <a:t>Alguns exemplos:</a:t>
            </a:r>
            <a:endParaRPr lang="pt-PT" sz="2000" dirty="0"/>
          </a:p>
          <a:p>
            <a:r>
              <a:rPr lang="pt-PT" sz="2000" b="1" dirty="0">
                <a:solidFill>
                  <a:schemeClr val="accent1">
                    <a:lumMod val="75000"/>
                  </a:schemeClr>
                </a:solidFill>
              </a:rPr>
              <a:t>A História nacional e a História universal – interações e especificidade do percurso português</a:t>
            </a:r>
          </a:p>
          <a:p>
            <a:pPr defTabSz="360363"/>
            <a:r>
              <a:rPr lang="pt-PT" sz="2000" b="1" dirty="0"/>
              <a:t>	</a:t>
            </a:r>
            <a:r>
              <a:rPr lang="pt-PT" sz="1900" b="1" dirty="0"/>
              <a:t>Exemplo:</a:t>
            </a:r>
            <a:endParaRPr lang="pt-PT" sz="1900" dirty="0"/>
          </a:p>
        </p:txBody>
      </p:sp>
      <p:sp>
        <p:nvSpPr>
          <p:cNvPr id="21" name="TextBox 20"/>
          <p:cNvSpPr txBox="1"/>
          <p:nvPr/>
        </p:nvSpPr>
        <p:spPr>
          <a:xfrm>
            <a:off x="35496" y="2921055"/>
            <a:ext cx="7560840" cy="353228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 marL="538163" lvl="0" indent="-177800">
              <a:buFont typeface="Calibri" pitchFamily="34" charset="0"/>
              <a:buChar char="‐"/>
            </a:pPr>
            <a:r>
              <a:rPr lang="pt-PT" sz="1900" b="1" dirty="0"/>
              <a:t>A importância do Património monumental construído</a:t>
            </a:r>
            <a:r>
              <a:rPr lang="pt-PT" sz="1900" dirty="0"/>
              <a:t>: românico e gótico; renascimento e manuelino.</a:t>
            </a:r>
          </a:p>
          <a:p>
            <a:pPr marL="538163" lvl="0" indent="-177800">
              <a:lnSpc>
                <a:spcPts val="8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b="1" dirty="0"/>
              <a:t>A importância do contributo da Arqueologia</a:t>
            </a:r>
            <a:r>
              <a:rPr lang="pt-PT" sz="1900" dirty="0"/>
              <a:t>: vestígios e ruínas romanas; pesquisa de vestígios e testemunhos do passado da Antiguidade, da Idade Média, da Idade Moderna.</a:t>
            </a:r>
          </a:p>
          <a:p>
            <a:pPr marL="538163" lvl="0" indent="-177800">
              <a:lnSpc>
                <a:spcPts val="8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b="1" dirty="0"/>
              <a:t>O papel dos museus</a:t>
            </a:r>
            <a:r>
              <a:rPr lang="pt-PT" sz="1900" dirty="0"/>
              <a:t>: conservação da memória e das obras dos antepassados para serem testemunho e valor para o presente.</a:t>
            </a:r>
          </a:p>
          <a:p>
            <a:pPr marL="538163" lvl="0" indent="-177800">
              <a:lnSpc>
                <a:spcPts val="8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b="1" dirty="0"/>
              <a:t>A função dos arquivos</a:t>
            </a:r>
            <a:r>
              <a:rPr lang="pt-PT" sz="1900" dirty="0"/>
              <a:t>: depósito e conservação de documentos escritos, e noutros suportes, que constituem fundos documentais, fontes fundamentais do conhecimento do passado. </a:t>
            </a:r>
          </a:p>
        </p:txBody>
      </p:sp>
      <p:sp>
        <p:nvSpPr>
          <p:cNvPr id="7" name="Round Same Side Corner Rectangle 6"/>
          <p:cNvSpPr/>
          <p:nvPr/>
        </p:nvSpPr>
        <p:spPr>
          <a:xfrm rot="21480000">
            <a:off x="192514" y="98206"/>
            <a:ext cx="5351268" cy="838517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800"/>
              </a:lnSpc>
            </a:pP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nacional e universal</a:t>
            </a:r>
          </a:p>
        </p:txBody>
      </p:sp>
    </p:spTree>
    <p:extLst>
      <p:ext uri="{BB962C8B-B14F-4D97-AF65-F5344CB8AC3E}">
        <p14:creationId xmlns:p14="http://schemas.microsoft.com/office/powerpoint/2010/main" val="309571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62" y="701712"/>
            <a:ext cx="8995192" cy="598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0" y="836712"/>
            <a:ext cx="7884368" cy="5688632"/>
          </a:xfrm>
          <a:prstGeom prst="roundRect">
            <a:avLst>
              <a:gd name="adj" fmla="val 6236"/>
            </a:avLst>
          </a:prstGeom>
          <a:solidFill>
            <a:schemeClr val="bg1">
              <a:alpha val="6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35496" y="1135177"/>
            <a:ext cx="7920880" cy="1736918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600"/>
              </a:lnSpc>
            </a:pPr>
            <a:r>
              <a:rPr lang="pt-PT" sz="3000" b="1" dirty="0">
                <a:solidFill>
                  <a:srgbClr val="FF0000"/>
                </a:solidFill>
              </a:rPr>
              <a:t>Quais os campos de estudo do historiador?</a:t>
            </a:r>
            <a:endParaRPr lang="pt-PT" sz="3000" b="1" dirty="0"/>
          </a:p>
          <a:p>
            <a:pPr>
              <a:lnSpc>
                <a:spcPts val="1400"/>
              </a:lnSpc>
            </a:pPr>
            <a:endParaRPr lang="pt-PT" sz="2200" b="1" dirty="0"/>
          </a:p>
          <a:p>
            <a:r>
              <a:rPr lang="pt-PT" sz="2000" b="1" dirty="0"/>
              <a:t>Alguns exemplos:</a:t>
            </a:r>
            <a:endParaRPr lang="pt-PT" sz="2000" dirty="0"/>
          </a:p>
          <a:p>
            <a:pPr defTabSz="360363"/>
            <a:r>
              <a:rPr lang="pt-PT" sz="2000" b="1" dirty="0">
                <a:solidFill>
                  <a:schemeClr val="accent1">
                    <a:lumMod val="75000"/>
                  </a:schemeClr>
                </a:solidFill>
              </a:rPr>
              <a:t>As influências e interações entre Portugal, a Europa e o Mundo.</a:t>
            </a:r>
            <a:r>
              <a:rPr lang="pt-PT" sz="2000" b="1" dirty="0"/>
              <a:t>	</a:t>
            </a:r>
            <a:r>
              <a:rPr lang="pt-PT" sz="1900" b="1" dirty="0"/>
              <a:t>Exemplo:</a:t>
            </a:r>
            <a:endParaRPr lang="pt-PT" sz="1900" dirty="0"/>
          </a:p>
        </p:txBody>
      </p:sp>
      <p:sp>
        <p:nvSpPr>
          <p:cNvPr id="21" name="TextBox 20"/>
          <p:cNvSpPr txBox="1"/>
          <p:nvPr/>
        </p:nvSpPr>
        <p:spPr>
          <a:xfrm>
            <a:off x="35496" y="2636912"/>
            <a:ext cx="7776864" cy="362461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 marL="538163" lvl="0" indent="-177800">
              <a:buFont typeface="Calibri" pitchFamily="34" charset="0"/>
              <a:buChar char="‐"/>
            </a:pPr>
            <a:r>
              <a:rPr lang="pt-PT" sz="1900" b="1" dirty="0"/>
              <a:t>As dinastias e os casamentos</a:t>
            </a:r>
            <a:r>
              <a:rPr lang="pt-PT" sz="1900" dirty="0"/>
              <a:t>: de reis, rainhas, princesas e príncipes.</a:t>
            </a:r>
          </a:p>
          <a:p>
            <a:pPr marL="538163" lvl="0" indent="-177800">
              <a:lnSpc>
                <a:spcPts val="18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b="1" dirty="0"/>
              <a:t>A circulação e divulgação da cultura</a:t>
            </a:r>
            <a:r>
              <a:rPr lang="pt-PT" sz="1900" dirty="0"/>
              <a:t>: viajantes, comerciantes, cruzados, navegadores, aventureiros, conquistadores, missionários.</a:t>
            </a:r>
          </a:p>
          <a:p>
            <a:pPr marL="538163" lvl="0" indent="-177800">
              <a:lnSpc>
                <a:spcPts val="18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b="1" dirty="0"/>
              <a:t>A circulação de ideias</a:t>
            </a:r>
            <a:r>
              <a:rPr lang="pt-PT" sz="1900" dirty="0"/>
              <a:t>: comércio e comerciantes; descobrimentos e pioneiros da expansão; religião, evangelização e missionários. </a:t>
            </a:r>
          </a:p>
          <a:p>
            <a:pPr marL="538163" lvl="0" indent="-177800">
              <a:lnSpc>
                <a:spcPts val="18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538163" lvl="0" indent="-177800">
              <a:buFont typeface="Calibri" pitchFamily="34" charset="0"/>
              <a:buChar char="‐"/>
            </a:pPr>
            <a:r>
              <a:rPr lang="pt-PT" sz="1900" b="1" dirty="0"/>
              <a:t>As influências e interações entre Portugal e povos de outros continentes e multiculturalismo</a:t>
            </a:r>
            <a:r>
              <a:rPr lang="pt-PT" sz="1900" dirty="0"/>
              <a:t>: influências no Oriente e do Ocidente; influências da Europa, da África e da América; influências recebidas na Europa do Oriente, da América e da África.</a:t>
            </a:r>
          </a:p>
        </p:txBody>
      </p:sp>
      <p:sp>
        <p:nvSpPr>
          <p:cNvPr id="7" name="Round Same Side Corner Rectangle 6"/>
          <p:cNvSpPr/>
          <p:nvPr/>
        </p:nvSpPr>
        <p:spPr>
          <a:xfrm rot="21480000">
            <a:off x="192514" y="98206"/>
            <a:ext cx="5351268" cy="838517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800"/>
              </a:lnSpc>
            </a:pP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32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permutas culturais</a:t>
            </a:r>
          </a:p>
        </p:txBody>
      </p:sp>
    </p:spTree>
    <p:extLst>
      <p:ext uri="{BB962C8B-B14F-4D97-AF65-F5344CB8AC3E}">
        <p14:creationId xmlns:p14="http://schemas.microsoft.com/office/powerpoint/2010/main" val="15095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3221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32" b="42016"/>
          <a:stretch/>
        </p:blipFill>
        <p:spPr>
          <a:xfrm>
            <a:off x="0" y="5259754"/>
            <a:ext cx="9145211" cy="1598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1052736"/>
            <a:ext cx="8424936" cy="545588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r>
              <a:rPr lang="pt-PT" sz="2800" b="1" dirty="0">
                <a:solidFill>
                  <a:srgbClr val="C00000"/>
                </a:solidFill>
              </a:rPr>
              <a:t>Como podemos representar o tempo histórico?</a:t>
            </a:r>
          </a:p>
          <a:p>
            <a:pPr>
              <a:lnSpc>
                <a:spcPts val="1800"/>
              </a:lnSpc>
            </a:pPr>
            <a:endParaRPr lang="pt-PT" sz="2200" dirty="0"/>
          </a:p>
          <a:p>
            <a:r>
              <a:rPr lang="pt-PT" sz="2200" dirty="0"/>
              <a:t>No </a:t>
            </a:r>
            <a:r>
              <a:rPr lang="pt-PT" sz="2800" b="1" dirty="0">
                <a:solidFill>
                  <a:srgbClr val="C00000"/>
                </a:solidFill>
              </a:rPr>
              <a:t>friso cronológico</a:t>
            </a:r>
            <a:r>
              <a:rPr lang="pt-PT" sz="2800" dirty="0">
                <a:solidFill>
                  <a:srgbClr val="C00000"/>
                </a:solidFill>
              </a:rPr>
              <a:t> </a:t>
            </a:r>
            <a:r>
              <a:rPr lang="pt-PT" sz="2200" dirty="0"/>
              <a:t>podemos observar a sequência de datas, e podemos distinguir vários </a:t>
            </a:r>
            <a:r>
              <a:rPr lang="pt-PT" sz="2200" b="1" dirty="0"/>
              <a:t>períodos de tempo</a:t>
            </a:r>
            <a:r>
              <a:rPr lang="pt-PT" sz="2200" dirty="0"/>
              <a:t>:</a:t>
            </a:r>
          </a:p>
          <a:p>
            <a:pPr marL="446088" lvl="1" indent="-269875">
              <a:buFont typeface="Calibri" pitchFamily="34" charset="0"/>
              <a:buChar char="−"/>
            </a:pPr>
            <a:r>
              <a:rPr lang="pt-PT" sz="2200" b="1" dirty="0"/>
              <a:t>o tempo curto</a:t>
            </a:r>
            <a:r>
              <a:rPr lang="pt-PT" sz="2200" dirty="0"/>
              <a:t>: o acontecimento, que ocorre em pouco tempo;</a:t>
            </a:r>
          </a:p>
          <a:p>
            <a:pPr marL="446088" lvl="1" indent="-269875">
              <a:buFont typeface="Calibri" pitchFamily="34" charset="0"/>
              <a:buChar char="−"/>
            </a:pPr>
            <a:r>
              <a:rPr lang="pt-PT" sz="2200" b="1" dirty="0"/>
              <a:t>o tempo médio ou conjuntura</a:t>
            </a:r>
            <a:r>
              <a:rPr lang="pt-PT" sz="2200" dirty="0"/>
              <a:t>: o período mais alargado em que se verificam certas características que refletem um momento que se prolonga durante vários anos ou até décadas;</a:t>
            </a:r>
          </a:p>
          <a:p>
            <a:pPr marL="446088" lvl="1" indent="-269875">
              <a:buFont typeface="Calibri" pitchFamily="34" charset="0"/>
              <a:buChar char="−"/>
            </a:pPr>
            <a:r>
              <a:rPr lang="pt-PT" sz="2200" b="1" dirty="0"/>
              <a:t>o tempo de longa duração ou estrutura</a:t>
            </a:r>
            <a:r>
              <a:rPr lang="pt-PT" sz="2200" dirty="0"/>
              <a:t>: o acontecimento que se desenvolve durante um período de maior duração, que pode abranger um século, vários séculos ou até milénios;</a:t>
            </a:r>
          </a:p>
          <a:p>
            <a:pPr marL="446088" lvl="1" indent="-269875">
              <a:buFont typeface="Calibri" pitchFamily="34" charset="0"/>
              <a:buChar char="−"/>
            </a:pPr>
            <a:r>
              <a:rPr lang="pt-PT" sz="2200" b="1" dirty="0"/>
              <a:t>o tempo cíclico</a:t>
            </a:r>
            <a:r>
              <a:rPr lang="pt-PT" sz="2200" dirty="0"/>
              <a:t>: é o tempo dos acontecimentos ou fenómenos que se repetem de forma cíclica ou periódica, nomeadamente crises económicas, crises demográficas, por exemplo, que se repetem ciclicamente, ao longo de várias épocas.</a:t>
            </a:r>
          </a:p>
        </p:txBody>
      </p:sp>
      <p:sp>
        <p:nvSpPr>
          <p:cNvPr id="6" name="Round Same Side Corner Rectangle 5"/>
          <p:cNvSpPr/>
          <p:nvPr/>
        </p:nvSpPr>
        <p:spPr>
          <a:xfrm rot="21480000">
            <a:off x="123893" y="117553"/>
            <a:ext cx="7043893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</p:spTree>
    <p:extLst>
      <p:ext uri="{BB962C8B-B14F-4D97-AF65-F5344CB8AC3E}">
        <p14:creationId xmlns:p14="http://schemas.microsoft.com/office/powerpoint/2010/main" val="7314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44824"/>
            <a:ext cx="9144000" cy="42484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TextBox 3"/>
          <p:cNvSpPr txBox="1"/>
          <p:nvPr/>
        </p:nvSpPr>
        <p:spPr>
          <a:xfrm>
            <a:off x="35496" y="1052736"/>
            <a:ext cx="8424936" cy="66995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r>
              <a:rPr lang="pt-PT" sz="2400" b="1" dirty="0">
                <a:solidFill>
                  <a:srgbClr val="C00000"/>
                </a:solidFill>
              </a:rPr>
              <a:t>Como utilizamos o tempo e o espaço no estudo da História?</a:t>
            </a:r>
            <a:endParaRPr lang="pt-P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34"/>
            <a:ext cx="9083102" cy="4116986"/>
          </a:xfrm>
          <a:prstGeom prst="rect">
            <a:avLst/>
          </a:prstGeom>
        </p:spPr>
      </p:pic>
      <p:sp>
        <p:nvSpPr>
          <p:cNvPr id="6" name="Round Same Side Corner Rectangle 5"/>
          <p:cNvSpPr/>
          <p:nvPr/>
        </p:nvSpPr>
        <p:spPr>
          <a:xfrm rot="21480000">
            <a:off x="123893" y="117557"/>
            <a:ext cx="7043619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</p:spTree>
    <p:extLst>
      <p:ext uri="{BB962C8B-B14F-4D97-AF65-F5344CB8AC3E}">
        <p14:creationId xmlns:p14="http://schemas.microsoft.com/office/powerpoint/2010/main" val="9745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20888"/>
            <a:ext cx="9144000" cy="42484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" y="3079619"/>
            <a:ext cx="9067834" cy="3053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949842"/>
            <a:ext cx="7056784" cy="2025509"/>
          </a:xfrm>
          <a:prstGeom prst="rect">
            <a:avLst/>
          </a:prstGeom>
          <a:solidFill>
            <a:srgbClr val="FFFFCC"/>
          </a:solidFill>
          <a:effectLst>
            <a:softEdge rad="127000"/>
          </a:effectLst>
        </p:spPr>
        <p:txBody>
          <a:bodyPr wrap="square" lIns="252000" tIns="180000" rIns="252000" bIns="180000" rtlCol="0">
            <a:spAutoFit/>
          </a:bodyPr>
          <a:lstStyle/>
          <a:p>
            <a:r>
              <a:rPr lang="pt-PT" sz="2000" b="1" dirty="0"/>
              <a:t>A cronologia: o </a:t>
            </a:r>
            <a:r>
              <a:rPr lang="pt-PT" sz="2600" b="1" dirty="0">
                <a:solidFill>
                  <a:srgbClr val="C00000"/>
                </a:solidFill>
              </a:rPr>
              <a:t>friso cronológico</a:t>
            </a:r>
            <a:endParaRPr lang="pt-PT" sz="2600" dirty="0">
              <a:solidFill>
                <a:srgbClr val="C00000"/>
              </a:solidFill>
            </a:endParaRPr>
          </a:p>
          <a:p>
            <a:r>
              <a:rPr lang="pt-PT" sz="2000" dirty="0"/>
              <a:t>Os frisos (ou barras) cronológicas são linhas de tempo que representam os acontecimentos ou eventos ao longo de uma escala graduada para podermos visualizar a ordem cronológica em que os acontecimentos representados ocorreram.</a:t>
            </a:r>
          </a:p>
        </p:txBody>
      </p:sp>
      <p:sp>
        <p:nvSpPr>
          <p:cNvPr id="7" name="Round Same Side Corner Rectangle 6"/>
          <p:cNvSpPr/>
          <p:nvPr/>
        </p:nvSpPr>
        <p:spPr>
          <a:xfrm rot="21480000">
            <a:off x="123892" y="117459"/>
            <a:ext cx="7049276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</p:spTree>
    <p:extLst>
      <p:ext uri="{BB962C8B-B14F-4D97-AF65-F5344CB8AC3E}">
        <p14:creationId xmlns:p14="http://schemas.microsoft.com/office/powerpoint/2010/main" val="22747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96" y="1052736"/>
            <a:ext cx="7416824" cy="368617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r>
              <a:rPr lang="pt-PT" sz="2400" dirty="0"/>
              <a:t>Num </a:t>
            </a:r>
            <a:r>
              <a:rPr lang="pt-PT" sz="2800" b="1" dirty="0">
                <a:solidFill>
                  <a:srgbClr val="C00000"/>
                </a:solidFill>
              </a:rPr>
              <a:t>friso cronológico</a:t>
            </a:r>
            <a:r>
              <a:rPr lang="pt-PT" sz="2800" dirty="0">
                <a:solidFill>
                  <a:srgbClr val="C00000"/>
                </a:solidFill>
              </a:rPr>
              <a:t> </a:t>
            </a:r>
            <a:r>
              <a:rPr lang="pt-PT" sz="2400" dirty="0"/>
              <a:t>podemos destacar dois conceitos importantes da História:</a:t>
            </a:r>
          </a:p>
          <a:p>
            <a:endParaRPr lang="pt-PT" sz="2400" dirty="0"/>
          </a:p>
          <a:p>
            <a:pPr marL="342900" lvl="0" indent="-250825">
              <a:buFont typeface="Calibri" pitchFamily="34" charset="0"/>
              <a:buChar char="‐"/>
            </a:pPr>
            <a:r>
              <a:rPr lang="pt-PT" sz="2400" b="1" dirty="0"/>
              <a:t>o acontecimento breve</a:t>
            </a:r>
            <a:r>
              <a:rPr lang="pt-PT" sz="2400" dirty="0"/>
              <a:t> num tempo curto;</a:t>
            </a:r>
          </a:p>
          <a:p>
            <a:pPr marL="342900" lvl="0" indent="-250825">
              <a:buFont typeface="Calibri" pitchFamily="34" charset="0"/>
              <a:buChar char="‐"/>
            </a:pPr>
            <a:endParaRPr lang="pt-PT" sz="2400" dirty="0"/>
          </a:p>
          <a:p>
            <a:pPr marL="342900" lvl="0" indent="-250825">
              <a:buFont typeface="Calibri" pitchFamily="34" charset="0"/>
              <a:buChar char="‐"/>
            </a:pPr>
            <a:r>
              <a:rPr lang="pt-PT" sz="2400" b="1" dirty="0"/>
              <a:t>o período ou época da História</a:t>
            </a:r>
            <a:r>
              <a:rPr lang="pt-PT" sz="2400" dirty="0"/>
              <a:t> - um espaço de tempo mais longo, situado entre duas datas, que são escolhidas para marcar a divisão das épocas pelo historiador.</a:t>
            </a:r>
          </a:p>
        </p:txBody>
      </p:sp>
      <p:sp>
        <p:nvSpPr>
          <p:cNvPr id="5" name="Round Same Side Corner Rectangle 4"/>
          <p:cNvSpPr/>
          <p:nvPr/>
        </p:nvSpPr>
        <p:spPr>
          <a:xfrm rot="21480000">
            <a:off x="123894" y="117586"/>
            <a:ext cx="7041964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</p:spTree>
    <p:extLst>
      <p:ext uri="{BB962C8B-B14F-4D97-AF65-F5344CB8AC3E}">
        <p14:creationId xmlns:p14="http://schemas.microsoft.com/office/powerpoint/2010/main" val="268720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96" y="1072654"/>
            <a:ext cx="8208912" cy="533790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r>
              <a:rPr lang="pt-PT" sz="2200" b="1" dirty="0"/>
              <a:t>O historiador escolhe datas</a:t>
            </a:r>
            <a:r>
              <a:rPr lang="pt-PT" sz="2200" dirty="0"/>
              <a:t> que marcaram as </a:t>
            </a:r>
            <a:r>
              <a:rPr lang="pt-PT" sz="2200" b="1" dirty="0"/>
              <a:t>grandes mudanças</a:t>
            </a:r>
            <a:r>
              <a:rPr lang="pt-PT" sz="2200" dirty="0"/>
              <a:t> políticas, culturais, religiosas, económicas e sociais. </a:t>
            </a:r>
          </a:p>
          <a:p>
            <a:r>
              <a:rPr lang="pt-PT" sz="2200" b="1" dirty="0"/>
              <a:t>A identificação dos séculos</a:t>
            </a:r>
            <a:r>
              <a:rPr lang="pt-PT" sz="2200" dirty="0"/>
              <a:t> é muito importante, pois os acontecimentos do passado desenvolvem-se, muitas vezes, durante longos períodos de tempo que abrangem um ou mais séculos.</a:t>
            </a:r>
          </a:p>
          <a:p>
            <a:pPr>
              <a:lnSpc>
                <a:spcPts val="2200"/>
              </a:lnSpc>
            </a:pPr>
            <a:endParaRPr lang="pt-PT" sz="2200" dirty="0"/>
          </a:p>
          <a:p>
            <a:pPr lvl="1"/>
            <a:r>
              <a:rPr lang="pt-PT" sz="2200" dirty="0"/>
              <a:t>O</a:t>
            </a:r>
            <a:r>
              <a:rPr lang="pt-PT" sz="2200" b="1" dirty="0"/>
              <a:t> </a:t>
            </a:r>
            <a:r>
              <a:rPr lang="pt-PT" sz="2400" b="1" dirty="0">
                <a:solidFill>
                  <a:srgbClr val="C00000"/>
                </a:solidFill>
              </a:rPr>
              <a:t>século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/>
              <a:t>é um período de </a:t>
            </a:r>
            <a:r>
              <a:rPr lang="pt-PT" sz="2200" b="1" dirty="0"/>
              <a:t>100 anos</a:t>
            </a:r>
            <a:r>
              <a:rPr lang="pt-PT" sz="2200" dirty="0"/>
              <a:t>.</a:t>
            </a:r>
          </a:p>
          <a:p>
            <a:pPr lvl="1">
              <a:lnSpc>
                <a:spcPts val="2200"/>
              </a:lnSpc>
            </a:pPr>
            <a:endParaRPr lang="pt-PT" sz="2200" dirty="0"/>
          </a:p>
          <a:p>
            <a:pPr lvl="1"/>
            <a:r>
              <a:rPr lang="pt-PT" sz="2200" b="1" dirty="0"/>
              <a:t>Um período de 25 anos</a:t>
            </a:r>
            <a:r>
              <a:rPr lang="pt-PT" sz="2200" dirty="0"/>
              <a:t> designa-se, muitas vezes, como “</a:t>
            </a:r>
            <a:r>
              <a:rPr lang="pt-PT" sz="2400" b="1" dirty="0">
                <a:solidFill>
                  <a:srgbClr val="C00000"/>
                </a:solidFill>
              </a:rPr>
              <a:t>um quarto de século</a:t>
            </a:r>
            <a:r>
              <a:rPr lang="pt-PT" sz="2200" dirty="0"/>
              <a:t>” ou “</a:t>
            </a:r>
            <a:r>
              <a:rPr lang="pt-PT" sz="2400" b="1" dirty="0">
                <a:solidFill>
                  <a:srgbClr val="C00000"/>
                </a:solidFill>
              </a:rPr>
              <a:t>um quartel</a:t>
            </a:r>
            <a:r>
              <a:rPr lang="pt-PT" sz="2200" dirty="0"/>
              <a:t>”.</a:t>
            </a:r>
          </a:p>
          <a:p>
            <a:pPr lvl="1">
              <a:lnSpc>
                <a:spcPts val="2200"/>
              </a:lnSpc>
            </a:pPr>
            <a:endParaRPr lang="pt-PT" sz="2200" dirty="0"/>
          </a:p>
          <a:p>
            <a:pPr lvl="1"/>
            <a:r>
              <a:rPr lang="pt-PT" sz="2200" b="1" dirty="0"/>
              <a:t>Um período de 50 anos</a:t>
            </a:r>
            <a:r>
              <a:rPr lang="pt-PT" sz="2200" dirty="0"/>
              <a:t> designa-se como “</a:t>
            </a:r>
            <a:r>
              <a:rPr lang="pt-PT" sz="2400" b="1" dirty="0">
                <a:solidFill>
                  <a:srgbClr val="C00000"/>
                </a:solidFill>
              </a:rPr>
              <a:t>primeira metade do século</a:t>
            </a:r>
            <a:r>
              <a:rPr lang="pt-PT" sz="2200" dirty="0"/>
              <a:t>” ou “</a:t>
            </a:r>
            <a:r>
              <a:rPr lang="pt-PT" sz="2400" b="1" dirty="0">
                <a:solidFill>
                  <a:srgbClr val="C00000"/>
                </a:solidFill>
              </a:rPr>
              <a:t>segunda metade do século</a:t>
            </a:r>
            <a:r>
              <a:rPr lang="pt-PT" sz="2200" dirty="0"/>
              <a:t>”.</a:t>
            </a:r>
          </a:p>
          <a:p>
            <a:pPr lvl="1">
              <a:lnSpc>
                <a:spcPts val="2200"/>
              </a:lnSpc>
            </a:pPr>
            <a:endParaRPr lang="pt-PT" sz="2200" dirty="0"/>
          </a:p>
          <a:p>
            <a:pPr lvl="1"/>
            <a:r>
              <a:rPr lang="pt-PT" sz="2200" dirty="0"/>
              <a:t>Uma</a:t>
            </a:r>
            <a:r>
              <a:rPr lang="pt-PT" sz="2200" b="1" dirty="0"/>
              <a:t> </a:t>
            </a:r>
            <a:r>
              <a:rPr lang="pt-PT" sz="2400" b="1" dirty="0">
                <a:solidFill>
                  <a:srgbClr val="C00000"/>
                </a:solidFill>
              </a:rPr>
              <a:t>década</a:t>
            </a:r>
            <a:r>
              <a:rPr lang="pt-PT" sz="2200" dirty="0">
                <a:solidFill>
                  <a:srgbClr val="C00000"/>
                </a:solidFill>
              </a:rPr>
              <a:t> </a:t>
            </a:r>
            <a:r>
              <a:rPr lang="pt-PT" sz="2200" dirty="0"/>
              <a:t>é um período de </a:t>
            </a:r>
            <a:r>
              <a:rPr lang="pt-PT" sz="2200" b="1" dirty="0"/>
              <a:t>10 anos</a:t>
            </a:r>
            <a:r>
              <a:rPr lang="pt-PT" sz="2200" dirty="0"/>
              <a:t>.</a:t>
            </a:r>
          </a:p>
        </p:txBody>
      </p:sp>
      <p:sp>
        <p:nvSpPr>
          <p:cNvPr id="5" name="Round Same Side Corner Rectangle 4"/>
          <p:cNvSpPr/>
          <p:nvPr/>
        </p:nvSpPr>
        <p:spPr>
          <a:xfrm rot="21480000">
            <a:off x="123893" y="117542"/>
            <a:ext cx="7044477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</p:spTree>
    <p:extLst>
      <p:ext uri="{BB962C8B-B14F-4D97-AF65-F5344CB8AC3E}">
        <p14:creationId xmlns:p14="http://schemas.microsoft.com/office/powerpoint/2010/main" val="18936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92" y="811033"/>
            <a:ext cx="7687208" cy="6046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20" y="912594"/>
            <a:ext cx="5183145" cy="55740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2306" y="908719"/>
            <a:ext cx="7340014" cy="5730620"/>
          </a:xfrm>
          <a:prstGeom prst="roundRect">
            <a:avLst>
              <a:gd name="adj" fmla="val 3725"/>
            </a:avLst>
          </a:prstGeom>
          <a:solidFill>
            <a:schemeClr val="bg1">
              <a:alpha val="7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35496" y="1124744"/>
            <a:ext cx="7272808" cy="504551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pPr>
              <a:lnSpc>
                <a:spcPts val="2200"/>
              </a:lnSpc>
            </a:pPr>
            <a:r>
              <a:rPr lang="pt-PT" sz="2400" b="1" dirty="0">
                <a:solidFill>
                  <a:srgbClr val="C00000"/>
                </a:solidFill>
              </a:rPr>
              <a:t>Como podemos distinguir o tempo longo da história?</a:t>
            </a:r>
          </a:p>
          <a:p>
            <a:pPr>
              <a:lnSpc>
                <a:spcPts val="2200"/>
              </a:lnSpc>
            </a:pPr>
            <a:r>
              <a:rPr lang="pt-PT" sz="2400" b="1" dirty="0"/>
              <a:t>Exemplo</a:t>
            </a:r>
          </a:p>
          <a:p>
            <a:pPr>
              <a:lnSpc>
                <a:spcPts val="800"/>
              </a:lnSpc>
            </a:pPr>
            <a:endParaRPr lang="pt-PT" sz="2400" dirty="0"/>
          </a:p>
          <a:p>
            <a:pPr>
              <a:lnSpc>
                <a:spcPts val="2200"/>
              </a:lnSpc>
            </a:pPr>
            <a:r>
              <a:rPr lang="pt-PT" sz="1900" b="1" dirty="0"/>
              <a:t>A noção de período histórico</a:t>
            </a:r>
            <a:endParaRPr lang="pt-PT" sz="1900" dirty="0"/>
          </a:p>
          <a:p>
            <a:pPr>
              <a:lnSpc>
                <a:spcPts val="2200"/>
              </a:lnSpc>
            </a:pPr>
            <a:r>
              <a:rPr lang="pt-PT" sz="1900" dirty="0"/>
              <a:t>A definição de período histórico é o resultado de uma reflexão do historiador sobre permanências e mutações nos modos de vida das sociedades, num determinado espaço e tempo:</a:t>
            </a:r>
          </a:p>
          <a:p>
            <a:pPr>
              <a:lnSpc>
                <a:spcPts val="1200"/>
              </a:lnSpc>
            </a:pPr>
            <a:endParaRPr lang="pt-PT" sz="1900" dirty="0"/>
          </a:p>
          <a:p>
            <a:pPr marL="268288" lvl="0" indent="-268288">
              <a:lnSpc>
                <a:spcPts val="2200"/>
              </a:lnSpc>
              <a:buFont typeface="Calibri" pitchFamily="34" charset="0"/>
              <a:buChar char="‐"/>
            </a:pPr>
            <a:r>
              <a:rPr lang="pt-PT" sz="1900" b="1" dirty="0"/>
              <a:t>A </a:t>
            </a:r>
            <a:r>
              <a:rPr lang="pt-PT" sz="2200" b="1" dirty="0">
                <a:solidFill>
                  <a:srgbClr val="C00000"/>
                </a:solidFill>
              </a:rPr>
              <a:t>Época Clássica</a:t>
            </a:r>
            <a:r>
              <a:rPr lang="pt-PT" sz="1900" b="1" dirty="0"/>
              <a:t> ou </a:t>
            </a:r>
            <a:r>
              <a:rPr lang="pt-PT" sz="2200" b="1" dirty="0">
                <a:solidFill>
                  <a:srgbClr val="C00000"/>
                </a:solidFill>
              </a:rPr>
              <a:t>Antiguidade Clássica</a:t>
            </a:r>
            <a:r>
              <a:rPr lang="pt-PT" sz="1900" dirty="0"/>
              <a:t>: o modelo clássico na cultura e na arte; na filosofia e nas ideias; na vida económica e social.</a:t>
            </a:r>
          </a:p>
          <a:p>
            <a:pPr marL="268288" lvl="0" indent="-268288">
              <a:lnSpc>
                <a:spcPts val="10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268288" lvl="0" indent="-268288">
              <a:lnSpc>
                <a:spcPts val="2200"/>
              </a:lnSpc>
              <a:buFont typeface="Calibri" pitchFamily="34" charset="0"/>
              <a:buChar char="‐"/>
            </a:pPr>
            <a:r>
              <a:rPr lang="pt-PT" sz="1900" b="1" dirty="0"/>
              <a:t>A </a:t>
            </a:r>
            <a:r>
              <a:rPr lang="pt-PT" sz="2200" b="1" dirty="0">
                <a:solidFill>
                  <a:srgbClr val="C00000"/>
                </a:solidFill>
              </a:rPr>
              <a:t>Idade Média </a:t>
            </a:r>
            <a:r>
              <a:rPr lang="pt-PT" sz="1900" b="1" dirty="0"/>
              <a:t>ou </a:t>
            </a:r>
            <a:r>
              <a:rPr lang="pt-PT" sz="2200" b="1" dirty="0">
                <a:solidFill>
                  <a:srgbClr val="C00000"/>
                </a:solidFill>
              </a:rPr>
              <a:t>Época Medieval</a:t>
            </a:r>
            <a:r>
              <a:rPr lang="pt-PT" sz="1900" dirty="0"/>
              <a:t>: reis e reinos; senhorios, castelos e camponeses; Igreja e cultura; cidades e comerciantes; cavaleiros e burgueses. </a:t>
            </a:r>
          </a:p>
          <a:p>
            <a:pPr marL="268288" lvl="0" indent="-268288">
              <a:lnSpc>
                <a:spcPts val="1000"/>
              </a:lnSpc>
              <a:buFont typeface="Calibri" pitchFamily="34" charset="0"/>
              <a:buChar char="‐"/>
            </a:pPr>
            <a:endParaRPr lang="pt-PT" sz="1900" dirty="0"/>
          </a:p>
          <a:p>
            <a:pPr marL="268288" lvl="0" indent="-268288">
              <a:lnSpc>
                <a:spcPts val="2200"/>
              </a:lnSpc>
              <a:buFont typeface="Calibri" pitchFamily="34" charset="0"/>
              <a:buChar char="‐"/>
            </a:pPr>
            <a:r>
              <a:rPr lang="pt-PT" sz="1900" b="1" dirty="0"/>
              <a:t>A </a:t>
            </a:r>
            <a:r>
              <a:rPr lang="pt-PT" sz="2200" b="1" dirty="0">
                <a:solidFill>
                  <a:srgbClr val="C00000"/>
                </a:solidFill>
              </a:rPr>
              <a:t>Idade Moderna </a:t>
            </a:r>
            <a:r>
              <a:rPr lang="pt-PT" sz="1900" b="1" dirty="0"/>
              <a:t>ou </a:t>
            </a:r>
            <a:r>
              <a:rPr lang="pt-PT" sz="2200" b="1" dirty="0">
                <a:solidFill>
                  <a:srgbClr val="C00000"/>
                </a:solidFill>
              </a:rPr>
              <a:t>Época Moderna</a:t>
            </a:r>
            <a:r>
              <a:rPr lang="pt-PT" sz="1900" dirty="0"/>
              <a:t>: mudança e abertura do mundo, do Homem e do conhecimento da </a:t>
            </a:r>
            <a:br>
              <a:rPr lang="pt-PT" sz="1900" dirty="0"/>
            </a:br>
            <a:r>
              <a:rPr lang="pt-PT" sz="1900" dirty="0"/>
              <a:t>Natureza, novos povos e culturas.</a:t>
            </a:r>
          </a:p>
        </p:txBody>
      </p:sp>
      <p:sp>
        <p:nvSpPr>
          <p:cNvPr id="3" name="Round Same Side Corner Rectangle 2"/>
          <p:cNvSpPr/>
          <p:nvPr/>
        </p:nvSpPr>
        <p:spPr>
          <a:xfrm rot="21480000">
            <a:off x="123894" y="117566"/>
            <a:ext cx="7043124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0" y="1772816"/>
            <a:ext cx="3915198" cy="5084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8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052736"/>
            <a:ext cx="8268570" cy="1039291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252000" rIns="252000" bIns="252000" rtlCol="0">
            <a:spAutoFit/>
          </a:bodyPr>
          <a:lstStyle/>
          <a:p>
            <a:r>
              <a:rPr lang="pt-PT" sz="2400" b="1" dirty="0">
                <a:solidFill>
                  <a:srgbClr val="C00000"/>
                </a:solidFill>
              </a:rPr>
              <a:t>QUAIS OS PERÍODOS HISTÓRICOS QUE VAMOS ESTUDAR NO PRIMEIRO ANO DO ENSINO SECUNDÁRIO?</a:t>
            </a:r>
            <a:endParaRPr lang="pt-PT" sz="2400" dirty="0"/>
          </a:p>
        </p:txBody>
      </p:sp>
      <p:sp>
        <p:nvSpPr>
          <p:cNvPr id="3" name="Round Same Side Corner Rectangle 2"/>
          <p:cNvSpPr/>
          <p:nvPr/>
        </p:nvSpPr>
        <p:spPr>
          <a:xfrm rot="21480000">
            <a:off x="123894" y="117586"/>
            <a:ext cx="7041964" cy="786960"/>
          </a:xfrm>
          <a:prstGeom prst="round2SameRect">
            <a:avLst/>
          </a:prstGeom>
          <a:solidFill>
            <a:srgbClr val="C495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ts val="2600"/>
              </a:lnSpc>
            </a:pP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História -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tempo</a:t>
            </a:r>
            <a:r>
              <a:rPr lang="pt-PT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pt-PT" sz="2800" b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espaço</a:t>
            </a: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b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PT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conceitos para o estudo do indivíduo, no passado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420888"/>
            <a:ext cx="9144000" cy="42484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8"/>
          <a:stretch/>
        </p:blipFill>
        <p:spPr>
          <a:xfrm>
            <a:off x="82568" y="2492896"/>
            <a:ext cx="13999192" cy="41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67515E-6 L -0.54983 -1.6751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1881</Words>
  <Application>Microsoft Office PowerPoint</Application>
  <PresentationFormat>Apresentação no Ecrã (4:3)</PresentationFormat>
  <Paragraphs>154</Paragraphs>
  <Slides>25</Slides>
  <Notes>0</Notes>
  <HiddenSlides>1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Bloco Gráfico, Lda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zcochofel</dc:creator>
  <cp:lastModifiedBy>Guilherme Domingos G. P. Tanissa</cp:lastModifiedBy>
  <cp:revision>77</cp:revision>
  <dcterms:created xsi:type="dcterms:W3CDTF">2013-02-20T14:16:43Z</dcterms:created>
  <dcterms:modified xsi:type="dcterms:W3CDTF">2025-09-30T15:51:08Z</dcterms:modified>
</cp:coreProperties>
</file>