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299" r:id="rId22"/>
    <p:sldId id="301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1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99"/>
    <a:srgbClr val="FFFFCC"/>
    <a:srgbClr val="C49500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264" y="102"/>
      </p:cViewPr>
      <p:guideLst>
        <p:guide orient="horz" pos="799"/>
        <p:guide pos="1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 userDrawn="1"/>
        </p:nvSpPr>
        <p:spPr>
          <a:xfrm flipV="1">
            <a:off x="-252537" y="6514948"/>
            <a:ext cx="2016225" cy="343044"/>
          </a:xfrm>
          <a:prstGeom prst="round2SameRect">
            <a:avLst/>
          </a:prstGeom>
          <a:gradFill>
            <a:gsLst>
              <a:gs pos="73000">
                <a:srgbClr val="FF0000"/>
              </a:gs>
              <a:gs pos="100000">
                <a:srgbClr val="FF000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3" y="6533294"/>
            <a:ext cx="1044989" cy="30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97" y="115888"/>
            <a:ext cx="12731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9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00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2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521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4653816" y="660891"/>
            <a:ext cx="4094647" cy="38156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0" y="2910177"/>
            <a:ext cx="3920358" cy="255765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PT" sz="2000" b="1" dirty="0"/>
              <a:t>A mesa revela-se não só local de refeição</a:t>
            </a:r>
            <a:r>
              <a:rPr lang="pt-PT" sz="2000" dirty="0"/>
              <a:t>, ligada ao sagrado e à simbologia cristã da presença do pão (aliado às iguarias generosas que são trazidas para a mesa), </a:t>
            </a:r>
            <a:r>
              <a:rPr lang="pt-PT" sz="2000" b="1" dirty="0"/>
              <a:t>mas também local de convívio</a:t>
            </a:r>
            <a:r>
              <a:rPr lang="pt-PT" sz="2000" dirty="0"/>
              <a:t>, de diálogo, de conversa e de partilha de ensinamentos.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5007" y="196779"/>
            <a:ext cx="4550723" cy="748818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200"/>
              </a:lnSpc>
            </a:pPr>
            <a:r>
              <a:rPr lang="pt-PT" sz="2400" b="1" dirty="0">
                <a:solidFill>
                  <a:srgbClr val="C00000"/>
                </a:solidFill>
              </a:rPr>
              <a:t>Os elementos simbólicos reveladores do sentido religioso</a:t>
            </a:r>
            <a:endParaRPr lang="pt-PT" sz="2400" dirty="0">
              <a:solidFill>
                <a:srgbClr val="C00000"/>
              </a:solidFill>
            </a:endParaRPr>
          </a:p>
        </p:txBody>
      </p:sp>
      <p:pic>
        <p:nvPicPr>
          <p:cNvPr id="7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71" t="30307" r="26338" b="25007"/>
          <a:stretch/>
        </p:blipFill>
        <p:spPr bwMode="auto">
          <a:xfrm>
            <a:off x="4499992" y="1887256"/>
            <a:ext cx="4853250" cy="35805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12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71472" y="2132856"/>
            <a:ext cx="9515472" cy="4386907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27000"/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NA OBSERVAÇÃO DA PINTURA, PODEMOS DESTACAR </a:t>
            </a:r>
            <a:r>
              <a:rPr lang="pt-PT" sz="2400" b="1" dirty="0" smtClean="0">
                <a:solidFill>
                  <a:srgbClr val="C00000"/>
                </a:solidFill>
              </a:rPr>
              <a:t/>
            </a:r>
            <a:br>
              <a:rPr lang="pt-PT" sz="2400" b="1" dirty="0" smtClean="0">
                <a:solidFill>
                  <a:srgbClr val="C00000"/>
                </a:solidFill>
              </a:rPr>
            </a:br>
            <a:r>
              <a:rPr lang="pt-PT" sz="2400" b="1" dirty="0" smtClean="0">
                <a:solidFill>
                  <a:srgbClr val="C00000"/>
                </a:solidFill>
              </a:rPr>
              <a:t>OS </a:t>
            </a:r>
            <a:r>
              <a:rPr lang="pt-PT" sz="2400" b="1" dirty="0">
                <a:solidFill>
                  <a:srgbClr val="C00000"/>
                </a:solidFill>
              </a:rPr>
              <a:t>SEGUINTES ASPETOS:</a:t>
            </a:r>
          </a:p>
          <a:p>
            <a:pPr>
              <a:lnSpc>
                <a:spcPts val="1800"/>
              </a:lnSpc>
            </a:pPr>
            <a:endParaRPr lang="pt-PT" sz="2400" dirty="0"/>
          </a:p>
          <a:p>
            <a:pPr lvl="0"/>
            <a:r>
              <a:rPr lang="pt-PT" sz="2400" b="1" dirty="0"/>
              <a:t>As personagens representadas </a:t>
            </a:r>
            <a:r>
              <a:rPr lang="pt-PT" sz="2400" b="1" dirty="0" smtClean="0"/>
              <a:t>– composição, </a:t>
            </a:r>
            <a:r>
              <a:rPr lang="pt-PT" sz="2400" b="1" dirty="0"/>
              <a:t>tratamento do rosto e do </a:t>
            </a:r>
            <a:r>
              <a:rPr lang="pt-PT" sz="2400" b="1" dirty="0" smtClean="0"/>
              <a:t>vestuário:</a:t>
            </a:r>
          </a:p>
          <a:p>
            <a:pPr lvl="0">
              <a:lnSpc>
                <a:spcPts val="1800"/>
              </a:lnSpc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/>
              <a:t>Quais as personagens que podemos identificar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Como </a:t>
            </a:r>
            <a:r>
              <a:rPr lang="pt-PT" sz="2400" dirty="0"/>
              <a:t>estão distribuídas as personagens na composição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Quais </a:t>
            </a:r>
            <a:r>
              <a:rPr lang="pt-PT" sz="2400" dirty="0"/>
              <a:t>os aspetos evidenciados no tratamento do rosto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e </a:t>
            </a:r>
            <a:r>
              <a:rPr lang="pt-PT" sz="2400" dirty="0"/>
              <a:t>do vestuário?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7504" y="188640"/>
            <a:ext cx="7056784" cy="720080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arte em Portugal: a afirmação de novas tendências renascentistas</a:t>
            </a:r>
            <a:b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da obra da oficina de Viseu: </a:t>
            </a:r>
            <a:r>
              <a:rPr lang="pt-PT" sz="1900" b="1" i="1" dirty="0">
                <a:solidFill>
                  <a:srgbClr val="C00000"/>
                </a:solidFill>
              </a:rPr>
              <a:t>Cristo em </a:t>
            </a:r>
            <a:r>
              <a:rPr lang="pt-PT" sz="1900" b="1" i="1" dirty="0" smtClean="0">
                <a:solidFill>
                  <a:srgbClr val="C00000"/>
                </a:solidFill>
              </a:rPr>
              <a:t>Casa de Marta</a:t>
            </a:r>
            <a:endParaRPr lang="pt-PT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4653816" y="660891"/>
            <a:ext cx="4094647" cy="38156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66947" y="1158042"/>
            <a:ext cx="4094647" cy="381569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3570" y="1033939"/>
            <a:ext cx="4280398" cy="563542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200" dirty="0"/>
              <a:t>Em </a:t>
            </a:r>
            <a:r>
              <a:rPr lang="pt-PT" sz="2200" dirty="0">
                <a:solidFill>
                  <a:srgbClr val="C00000"/>
                </a:solidFill>
              </a:rPr>
              <a:t>local central</a:t>
            </a:r>
            <a:r>
              <a:rPr lang="pt-PT" sz="2200" dirty="0"/>
              <a:t>, </a:t>
            </a:r>
            <a:r>
              <a:rPr lang="pt-PT" sz="2200" b="1" dirty="0"/>
              <a:t>Cristo</a:t>
            </a:r>
            <a:r>
              <a:rPr lang="pt-PT" sz="2200" dirty="0"/>
              <a:t> está </a:t>
            </a:r>
            <a:r>
              <a:rPr lang="pt-PT" sz="2200" dirty="0">
                <a:solidFill>
                  <a:srgbClr val="C00000"/>
                </a:solidFill>
              </a:rPr>
              <a:t>ladeado pelos apóstolos e pelo dono da casa</a:t>
            </a:r>
            <a:r>
              <a:rPr lang="pt-PT" sz="2200" dirty="0"/>
              <a:t> (Lázaro</a:t>
            </a:r>
            <a:r>
              <a:rPr lang="pt-PT" sz="2200" dirty="0" smtClean="0"/>
              <a:t>);</a:t>
            </a:r>
          </a:p>
          <a:p>
            <a:pPr marL="182563" indent="-182563">
              <a:lnSpc>
                <a:spcPts val="12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dirty="0" smtClean="0">
                <a:solidFill>
                  <a:srgbClr val="C00000"/>
                </a:solidFill>
              </a:rPr>
              <a:t>anfitriã</a:t>
            </a:r>
            <a:r>
              <a:rPr lang="pt-PT" sz="2200" dirty="0" smtClean="0"/>
              <a:t>, </a:t>
            </a:r>
            <a:r>
              <a:rPr lang="pt-PT" sz="2200" dirty="0"/>
              <a:t>de pé, é </a:t>
            </a:r>
            <a:r>
              <a:rPr lang="pt-PT" sz="2200" b="1" dirty="0"/>
              <a:t>Marta</a:t>
            </a:r>
            <a:r>
              <a:rPr lang="pt-PT" sz="2200" dirty="0" smtClean="0"/>
              <a:t>;</a:t>
            </a:r>
          </a:p>
          <a:p>
            <a:pPr marL="182563" indent="-182563">
              <a:lnSpc>
                <a:spcPts val="12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200" dirty="0" smtClean="0"/>
              <a:t>a </a:t>
            </a:r>
            <a:r>
              <a:rPr lang="pt-PT" sz="2200" dirty="0"/>
              <a:t>sua irmã, </a:t>
            </a:r>
            <a:r>
              <a:rPr lang="pt-PT" sz="2200" b="1" dirty="0"/>
              <a:t>Maria</a:t>
            </a:r>
            <a:r>
              <a:rPr lang="pt-PT" sz="2200" dirty="0"/>
              <a:t>, sentada no chão, </a:t>
            </a:r>
            <a:r>
              <a:rPr lang="pt-PT" sz="2200" dirty="0">
                <a:solidFill>
                  <a:srgbClr val="C00000"/>
                </a:solidFill>
              </a:rPr>
              <a:t>em atitude contemplativa e de repouso</a:t>
            </a:r>
            <a:r>
              <a:rPr lang="pt-PT" sz="2200" dirty="0"/>
              <a:t>, escuta Jesus</a:t>
            </a:r>
            <a:r>
              <a:rPr lang="pt-PT" sz="2200" dirty="0" smtClean="0"/>
              <a:t>;</a:t>
            </a:r>
          </a:p>
          <a:p>
            <a:pPr marL="182563" indent="-182563">
              <a:lnSpc>
                <a:spcPts val="12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200" dirty="0"/>
              <a:t>o </a:t>
            </a:r>
            <a:r>
              <a:rPr lang="pt-PT" sz="2200" dirty="0">
                <a:solidFill>
                  <a:srgbClr val="C00000"/>
                </a:solidFill>
              </a:rPr>
              <a:t>gesto de </a:t>
            </a:r>
            <a:r>
              <a:rPr lang="pt-PT" sz="2200" b="1" dirty="0"/>
              <a:t>Marta</a:t>
            </a:r>
            <a:r>
              <a:rPr lang="pt-PT" sz="2200" dirty="0"/>
              <a:t> (atarefada com o serviço da refeição) </a:t>
            </a:r>
            <a:r>
              <a:rPr lang="pt-PT" sz="2200" dirty="0">
                <a:solidFill>
                  <a:srgbClr val="C00000"/>
                </a:solidFill>
              </a:rPr>
              <a:t>censura a atitude de </a:t>
            </a:r>
            <a:r>
              <a:rPr lang="pt-PT" sz="2200">
                <a:solidFill>
                  <a:srgbClr val="C00000"/>
                </a:solidFill>
              </a:rPr>
              <a:t>sua </a:t>
            </a:r>
            <a:r>
              <a:rPr lang="pt-PT" sz="2200" smtClean="0">
                <a:solidFill>
                  <a:srgbClr val="C00000"/>
                </a:solidFill>
              </a:rPr>
              <a:t>irmã</a:t>
            </a:r>
            <a:r>
              <a:rPr lang="pt-PT" sz="2200" smtClean="0"/>
              <a:t> </a:t>
            </a:r>
            <a:r>
              <a:rPr lang="pt-PT" sz="2200" b="1" dirty="0" smtClean="0"/>
              <a:t>Maria</a:t>
            </a:r>
            <a:r>
              <a:rPr lang="pt-PT" sz="2200" dirty="0" smtClean="0"/>
              <a:t>, </a:t>
            </a:r>
            <a:r>
              <a:rPr lang="pt-PT" sz="2200" dirty="0"/>
              <a:t>sentada e </a:t>
            </a:r>
            <a:r>
              <a:rPr lang="pt-PT" sz="2200" dirty="0" smtClean="0"/>
              <a:t>expectante</a:t>
            </a:r>
            <a:r>
              <a:rPr lang="pt-PT" sz="2200" dirty="0"/>
              <a:t>, com um livro na mão</a:t>
            </a:r>
            <a:r>
              <a:rPr lang="pt-PT" sz="2200" dirty="0" smtClean="0"/>
              <a:t>;</a:t>
            </a:r>
          </a:p>
          <a:p>
            <a:pPr marL="182563" indent="-182563">
              <a:lnSpc>
                <a:spcPts val="12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200" b="1" dirty="0"/>
              <a:t>Jesus</a:t>
            </a:r>
            <a:r>
              <a:rPr lang="pt-PT" sz="2200" dirty="0"/>
              <a:t> </a:t>
            </a:r>
            <a:r>
              <a:rPr lang="pt-PT" sz="2200" dirty="0">
                <a:solidFill>
                  <a:srgbClr val="C00000"/>
                </a:solidFill>
              </a:rPr>
              <a:t>apazigua  a censura de Marta com a mão</a:t>
            </a:r>
            <a:r>
              <a:rPr lang="pt-PT" sz="2200" dirty="0"/>
              <a:t> num gesto de compreensão para com a atitude de Marta.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4025" y="180631"/>
            <a:ext cx="5838789" cy="702515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100"/>
              </a:lnSpc>
            </a:pPr>
            <a:r>
              <a:rPr lang="pt-PT" sz="2400" b="1" dirty="0">
                <a:solidFill>
                  <a:srgbClr val="C00000"/>
                </a:solidFill>
              </a:rPr>
              <a:t>As personagens representadas: composição, tratamento do rosto e do vestuário</a:t>
            </a:r>
            <a:endParaRPr lang="pt-PT" sz="2400" dirty="0">
              <a:solidFill>
                <a:srgbClr val="C00000"/>
              </a:solidFill>
            </a:endParaRPr>
          </a:p>
        </p:txBody>
      </p:sp>
      <p:pic>
        <p:nvPicPr>
          <p:cNvPr id="6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29650" r="29380" b="48492"/>
          <a:stretch/>
        </p:blipFill>
        <p:spPr bwMode="auto">
          <a:xfrm>
            <a:off x="5640596" y="1313003"/>
            <a:ext cx="2860781" cy="144490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8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07" t="42451" b="16378"/>
          <a:stretch/>
        </p:blipFill>
        <p:spPr bwMode="auto">
          <a:xfrm>
            <a:off x="8092146" y="2722861"/>
            <a:ext cx="922560" cy="27215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9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8" t="53350" r="22044" b="1"/>
          <a:stretch/>
        </p:blipFill>
        <p:spPr bwMode="auto">
          <a:xfrm>
            <a:off x="6649425" y="2769319"/>
            <a:ext cx="1414988" cy="246796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29902" r="54398" b="13029"/>
          <a:stretch/>
        </p:blipFill>
        <p:spPr bwMode="auto">
          <a:xfrm>
            <a:off x="4653816" y="1233940"/>
            <a:ext cx="1884459" cy="38245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7408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4653816" y="660891"/>
            <a:ext cx="4094647" cy="38156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963362" y="2204864"/>
            <a:ext cx="3231677" cy="28867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3570" y="1196752"/>
            <a:ext cx="3632326" cy="354510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200" dirty="0"/>
              <a:t>As personagens representadas enquadram-se num ambiente de alguma abastança.</a:t>
            </a:r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200" dirty="0"/>
              <a:t>O seu tratamento revela a individualidade das figuras: desde o diálogo, o recolhimento e alguma cumplicidade.</a:t>
            </a:r>
          </a:p>
        </p:txBody>
      </p:sp>
      <p:pic>
        <p:nvPicPr>
          <p:cNvPr id="10" name="Imagem 13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2" t="5480" r="86841" b="20548"/>
          <a:stretch/>
        </p:blipFill>
        <p:spPr bwMode="auto">
          <a:xfrm>
            <a:off x="3995936" y="620688"/>
            <a:ext cx="1065034" cy="47147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9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9132" r="64530" b="12329"/>
          <a:stretch/>
        </p:blipFill>
        <p:spPr bwMode="auto">
          <a:xfrm>
            <a:off x="4497033" y="78959"/>
            <a:ext cx="1450684" cy="56845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lded Corner 1"/>
          <p:cNvSpPr/>
          <p:nvPr/>
        </p:nvSpPr>
        <p:spPr>
          <a:xfrm rot="21480000">
            <a:off x="104025" y="180631"/>
            <a:ext cx="5838789" cy="702515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100"/>
              </a:lnSpc>
            </a:pPr>
            <a:r>
              <a:rPr lang="pt-PT" sz="2400" b="1" dirty="0">
                <a:solidFill>
                  <a:srgbClr val="C00000"/>
                </a:solidFill>
              </a:rPr>
              <a:t>As personagens representadas: composição, tratamento do rosto e do vestuário</a:t>
            </a:r>
            <a:endParaRPr lang="pt-P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66" y="1124744"/>
            <a:ext cx="7791794" cy="4156074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27000"/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NA OBSERVAÇÃO DA PINTURA, PODEMOS DESTACAR </a:t>
            </a:r>
            <a:r>
              <a:rPr lang="pt-PT" sz="2400" b="1" dirty="0" smtClean="0">
                <a:solidFill>
                  <a:srgbClr val="C00000"/>
                </a:solidFill>
              </a:rPr>
              <a:t/>
            </a:r>
            <a:br>
              <a:rPr lang="pt-PT" sz="2400" b="1" dirty="0" smtClean="0">
                <a:solidFill>
                  <a:srgbClr val="C00000"/>
                </a:solidFill>
              </a:rPr>
            </a:br>
            <a:r>
              <a:rPr lang="pt-PT" sz="2400" b="1" dirty="0" smtClean="0">
                <a:solidFill>
                  <a:srgbClr val="C00000"/>
                </a:solidFill>
              </a:rPr>
              <a:t>OS </a:t>
            </a:r>
            <a:r>
              <a:rPr lang="pt-PT" sz="2400" b="1" dirty="0">
                <a:solidFill>
                  <a:srgbClr val="C00000"/>
                </a:solidFill>
              </a:rPr>
              <a:t>SEGUINTES ASPETOS:</a:t>
            </a:r>
          </a:p>
          <a:p>
            <a:pPr>
              <a:lnSpc>
                <a:spcPts val="1800"/>
              </a:lnSpc>
            </a:pPr>
            <a:endParaRPr lang="pt-PT" sz="2400" dirty="0"/>
          </a:p>
          <a:p>
            <a:pPr lvl="0"/>
            <a:r>
              <a:rPr lang="pt-PT" sz="2400" b="1" dirty="0"/>
              <a:t>Características do ambiente interior em que se insere </a:t>
            </a:r>
            <a:r>
              <a:rPr lang="pt-PT" sz="2400" b="1" dirty="0" smtClean="0"/>
              <a:t/>
            </a:r>
            <a:br>
              <a:rPr lang="pt-PT" sz="2400" b="1" dirty="0" smtClean="0"/>
            </a:br>
            <a:r>
              <a:rPr lang="pt-PT" sz="2400" b="1" dirty="0" smtClean="0"/>
              <a:t>a cena, os </a:t>
            </a:r>
            <a:r>
              <a:rPr lang="pt-PT" sz="2400" b="1" dirty="0"/>
              <a:t>elementos decorativos e do quotidiano:</a:t>
            </a:r>
          </a:p>
          <a:p>
            <a:pPr lvl="0">
              <a:lnSpc>
                <a:spcPts val="1800"/>
              </a:lnSpc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/>
              <a:t>Quais as características do ambiente interior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Que </a:t>
            </a:r>
            <a:r>
              <a:rPr lang="pt-PT" sz="2400" dirty="0"/>
              <a:t>elementos decorativos podemos identificar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Que </a:t>
            </a:r>
            <a:r>
              <a:rPr lang="pt-PT" sz="2400" dirty="0"/>
              <a:t>elementos do quotidiano estão presentes?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7504" y="188640"/>
            <a:ext cx="7056784" cy="720080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arte em Portugal: a afirmação de novas tendências renascentistas</a:t>
            </a:r>
            <a:b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da obra da oficina de Viseu: </a:t>
            </a:r>
            <a:r>
              <a:rPr lang="pt-PT" sz="1900" b="1" i="1" dirty="0">
                <a:solidFill>
                  <a:srgbClr val="C00000"/>
                </a:solidFill>
              </a:rPr>
              <a:t>Cristo em </a:t>
            </a:r>
            <a:r>
              <a:rPr lang="pt-PT" sz="1900" b="1" i="1" dirty="0" smtClean="0">
                <a:solidFill>
                  <a:srgbClr val="C00000"/>
                </a:solidFill>
              </a:rPr>
              <a:t>Casa de Marta</a:t>
            </a:r>
            <a:endParaRPr lang="pt-PT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3587242" y="660891"/>
            <a:ext cx="5161222" cy="48096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0" y="1124744"/>
            <a:ext cx="3488310" cy="354510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PT" sz="2000" dirty="0"/>
              <a:t>A cena enquadra-se num </a:t>
            </a:r>
            <a:r>
              <a:rPr lang="pt-PT" sz="2000" b="1" dirty="0"/>
              <a:t>ambiente renascentista cosmopolita </a:t>
            </a:r>
            <a:r>
              <a:rPr lang="pt-PT" sz="2000" dirty="0"/>
              <a:t>patente:</a:t>
            </a:r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000" dirty="0"/>
              <a:t>na </a:t>
            </a:r>
            <a:r>
              <a:rPr lang="pt-PT" sz="2000" b="1" dirty="0">
                <a:solidFill>
                  <a:srgbClr val="C00000"/>
                </a:solidFill>
              </a:rPr>
              <a:t>toalha de linho </a:t>
            </a:r>
            <a:r>
              <a:rPr lang="pt-PT" sz="2000" b="1" dirty="0" smtClean="0">
                <a:solidFill>
                  <a:srgbClr val="C00000"/>
                </a:solidFill>
              </a:rPr>
              <a:t>branco</a:t>
            </a:r>
            <a:r>
              <a:rPr lang="pt-PT" sz="2000" dirty="0" smtClean="0"/>
              <a:t>,</a:t>
            </a:r>
            <a:r>
              <a:rPr lang="pt-PT" sz="2000" b="1" dirty="0" smtClean="0">
                <a:solidFill>
                  <a:srgbClr val="C00000"/>
                </a:solidFill>
              </a:rPr>
              <a:t> </a:t>
            </a:r>
            <a:r>
              <a:rPr lang="pt-PT" sz="2000" dirty="0"/>
              <a:t>que tem um destaque de luminosidade simbólica;</a:t>
            </a:r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000" dirty="0" smtClean="0"/>
              <a:t>no </a:t>
            </a:r>
            <a:r>
              <a:rPr lang="pt-PT" sz="2000" b="1" dirty="0">
                <a:solidFill>
                  <a:srgbClr val="C00000"/>
                </a:solidFill>
              </a:rPr>
              <a:t>tapete persa </a:t>
            </a:r>
            <a:r>
              <a:rPr lang="pt-PT" sz="2000" dirty="0"/>
              <a:t>(símbolo de </a:t>
            </a:r>
            <a:r>
              <a:rPr lang="pt-PT" sz="2000" b="1" dirty="0"/>
              <a:t>abastança</a:t>
            </a:r>
            <a:r>
              <a:rPr lang="pt-PT" sz="2000" dirty="0" smtClean="0"/>
              <a:t>), </a:t>
            </a:r>
            <a:r>
              <a:rPr lang="pt-PT" sz="2000" dirty="0"/>
              <a:t>utilizado para cobertura da mesa; </a:t>
            </a:r>
          </a:p>
          <a:p>
            <a:pPr marL="182563" indent="-182563">
              <a:lnSpc>
                <a:spcPts val="2300"/>
              </a:lnSpc>
              <a:buFont typeface="Arial" pitchFamily="34" charset="0"/>
              <a:buChar char="•"/>
            </a:pPr>
            <a:r>
              <a:rPr lang="pt-PT" sz="2000" dirty="0"/>
              <a:t>no pavimento, </a:t>
            </a:r>
            <a:r>
              <a:rPr lang="pt-PT" sz="2000" b="1" dirty="0">
                <a:solidFill>
                  <a:srgbClr val="C00000"/>
                </a:solidFill>
              </a:rPr>
              <a:t>o uso de mármores</a:t>
            </a:r>
            <a:r>
              <a:rPr lang="pt-PT" sz="2000" dirty="0"/>
              <a:t> com padrões.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9" y="4605938"/>
            <a:ext cx="3595213" cy="177539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PT" sz="2000" dirty="0"/>
              <a:t>Os </a:t>
            </a:r>
            <a:r>
              <a:rPr lang="pt-PT" sz="2000" b="1" dirty="0"/>
              <a:t>objetos de uso quotidiano e de adorno remetem para um conforto e abastança </a:t>
            </a:r>
            <a:r>
              <a:rPr lang="pt-PT" sz="2000" dirty="0"/>
              <a:t>que se adivinha também numa divisão em segundo plano.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7242" y="692913"/>
            <a:ext cx="5169756" cy="481755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8" t="49559" r="39725" b="30725"/>
          <a:stretch/>
        </p:blipFill>
        <p:spPr bwMode="auto">
          <a:xfrm>
            <a:off x="4499550" y="2778863"/>
            <a:ext cx="2427015" cy="15023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8" t="69275" r="39725" b="22955"/>
          <a:stretch/>
        </p:blipFill>
        <p:spPr bwMode="auto">
          <a:xfrm>
            <a:off x="4737273" y="4165366"/>
            <a:ext cx="2427015" cy="5920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76685" r="34400" b="1608"/>
          <a:stretch/>
        </p:blipFill>
        <p:spPr bwMode="auto">
          <a:xfrm>
            <a:off x="4067944" y="4786078"/>
            <a:ext cx="3860845" cy="17392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5" t="3341" r="29169" b="69297"/>
          <a:stretch/>
        </p:blipFill>
        <p:spPr bwMode="auto">
          <a:xfrm>
            <a:off x="3340984" y="744292"/>
            <a:ext cx="5653737" cy="21925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lded Corner 1"/>
          <p:cNvSpPr/>
          <p:nvPr/>
        </p:nvSpPr>
        <p:spPr>
          <a:xfrm rot="21480000">
            <a:off x="103675" y="160539"/>
            <a:ext cx="6990216" cy="702515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100"/>
              </a:lnSpc>
            </a:pPr>
            <a:r>
              <a:rPr lang="pt-PT" sz="2400" b="1" dirty="0">
                <a:solidFill>
                  <a:srgbClr val="C00000"/>
                </a:solidFill>
              </a:rPr>
              <a:t>Características do ambiente interior em que se insere a cena: elementos decorativos e do quotidiano</a:t>
            </a:r>
            <a:endParaRPr lang="pt-P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build="p"/>
      <p:bldP spid="1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3587242" y="660891"/>
            <a:ext cx="5161222" cy="48096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0" y="1124744"/>
            <a:ext cx="3416302" cy="199339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r>
              <a:rPr lang="pt-PT" sz="2200" dirty="0"/>
              <a:t>A cena enquadra-se num ambiente renascentista cosmopolita patente nos elementos arquitetónicos e </a:t>
            </a:r>
            <a:r>
              <a:rPr lang="pt-PT" sz="2200" dirty="0" smtClean="0"/>
              <a:t>decorativos.</a:t>
            </a:r>
            <a:endParaRPr lang="pt-PT" sz="2200" dirty="0"/>
          </a:p>
        </p:txBody>
      </p:sp>
      <p:sp>
        <p:nvSpPr>
          <p:cNvPr id="11" name="Rectangle 10"/>
          <p:cNvSpPr/>
          <p:nvPr/>
        </p:nvSpPr>
        <p:spPr>
          <a:xfrm>
            <a:off x="3578708" y="660890"/>
            <a:ext cx="5169756" cy="4817559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0" t="74437" r="20699" b="1608"/>
          <a:stretch/>
        </p:blipFill>
        <p:spPr bwMode="auto">
          <a:xfrm>
            <a:off x="3578708" y="5229200"/>
            <a:ext cx="5241764" cy="15135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5" t="3341" r="29169" b="69297"/>
          <a:stretch/>
        </p:blipFill>
        <p:spPr bwMode="auto">
          <a:xfrm>
            <a:off x="3635445" y="476673"/>
            <a:ext cx="5185027" cy="20107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Marcador de Posição de Conteúdo 3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1" t="3341" r="76586" b="29277"/>
          <a:stretch/>
        </p:blipFill>
        <p:spPr bwMode="auto">
          <a:xfrm>
            <a:off x="3578709" y="476673"/>
            <a:ext cx="1310982" cy="49517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lded Corner 1"/>
          <p:cNvSpPr/>
          <p:nvPr/>
        </p:nvSpPr>
        <p:spPr>
          <a:xfrm rot="21480000">
            <a:off x="103675" y="160539"/>
            <a:ext cx="6990216" cy="702515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100"/>
              </a:lnSpc>
            </a:pPr>
            <a:r>
              <a:rPr lang="pt-PT" sz="2400" b="1" dirty="0">
                <a:solidFill>
                  <a:srgbClr val="C00000"/>
                </a:solidFill>
              </a:rPr>
              <a:t>Características do ambiente interior em que se insere a cena: elementos decorativos e do quotidiano</a:t>
            </a:r>
            <a:endParaRPr lang="pt-P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66" y="1124744"/>
            <a:ext cx="7791794" cy="4894738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27000"/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NA OBSERVAÇÃO DA PINTURA, PODEMOS DESTACAR </a:t>
            </a:r>
            <a:r>
              <a:rPr lang="pt-PT" sz="2400" b="1" dirty="0" smtClean="0">
                <a:solidFill>
                  <a:srgbClr val="C00000"/>
                </a:solidFill>
              </a:rPr>
              <a:t/>
            </a:r>
            <a:br>
              <a:rPr lang="pt-PT" sz="2400" b="1" dirty="0" smtClean="0">
                <a:solidFill>
                  <a:srgbClr val="C00000"/>
                </a:solidFill>
              </a:rPr>
            </a:br>
            <a:r>
              <a:rPr lang="pt-PT" sz="2400" b="1" dirty="0" smtClean="0">
                <a:solidFill>
                  <a:srgbClr val="C00000"/>
                </a:solidFill>
              </a:rPr>
              <a:t>OS </a:t>
            </a:r>
            <a:r>
              <a:rPr lang="pt-PT" sz="2400" b="1" dirty="0">
                <a:solidFill>
                  <a:srgbClr val="C00000"/>
                </a:solidFill>
              </a:rPr>
              <a:t>SEGUINTES ASPETOS:</a:t>
            </a:r>
          </a:p>
          <a:p>
            <a:pPr>
              <a:lnSpc>
                <a:spcPts val="1800"/>
              </a:lnSpc>
            </a:pPr>
            <a:endParaRPr lang="pt-PT" sz="2400" dirty="0"/>
          </a:p>
          <a:p>
            <a:pPr lvl="0"/>
            <a:r>
              <a:rPr lang="pt-PT" sz="2400" b="1" dirty="0"/>
              <a:t>Aplicação da técnica da perspetiva:</a:t>
            </a:r>
          </a:p>
          <a:p>
            <a:pPr lvl="0">
              <a:lnSpc>
                <a:spcPts val="1800"/>
              </a:lnSpc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/>
              <a:t>Quais os elementos que evidenciam a aplicação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da </a:t>
            </a:r>
            <a:r>
              <a:rPr lang="pt-PT" sz="2400" dirty="0"/>
              <a:t>técnica da perspetiva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Que </a:t>
            </a:r>
            <a:r>
              <a:rPr lang="pt-PT" sz="2400" dirty="0"/>
              <a:t>recursos são usados para dar a noção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de </a:t>
            </a:r>
            <a:r>
              <a:rPr lang="pt-PT" sz="2400" dirty="0"/>
              <a:t>perspetiva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Como </a:t>
            </a:r>
            <a:r>
              <a:rPr lang="pt-PT" sz="2400" dirty="0"/>
              <a:t>é utilizada a cor tendo em vista a dimensão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de </a:t>
            </a:r>
            <a:r>
              <a:rPr lang="pt-PT" sz="2400" dirty="0"/>
              <a:t>profundidade?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7504" y="188640"/>
            <a:ext cx="7056784" cy="720080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arte em Portugal: a afirmação de novas tendências renascentistas</a:t>
            </a:r>
            <a:b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da obra da oficina de Viseu: </a:t>
            </a:r>
            <a:r>
              <a:rPr lang="pt-PT" sz="1900" b="1" i="1" dirty="0">
                <a:solidFill>
                  <a:srgbClr val="C00000"/>
                </a:solidFill>
              </a:rPr>
              <a:t>Cristo em </a:t>
            </a:r>
            <a:r>
              <a:rPr lang="pt-PT" sz="1900" b="1" i="1" dirty="0" smtClean="0">
                <a:solidFill>
                  <a:srgbClr val="C00000"/>
                </a:solidFill>
              </a:rPr>
              <a:t>Casa de Marta</a:t>
            </a:r>
            <a:endParaRPr lang="pt-PT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3135013" y="980728"/>
            <a:ext cx="5613451" cy="52310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0" y="1011243"/>
            <a:ext cx="3200278" cy="580213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pt-PT" sz="2000" dirty="0"/>
              <a:t>Demarcação da cena em </a:t>
            </a:r>
            <a:r>
              <a:rPr lang="pt-PT" sz="2000" dirty="0" smtClean="0"/>
              <a:t>planos. </a:t>
            </a:r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0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000" dirty="0" smtClean="0"/>
              <a:t>Uso </a:t>
            </a:r>
            <a:r>
              <a:rPr lang="pt-PT" sz="2000" dirty="0"/>
              <a:t>de elementos arquitetónicos e geométricos para definir </a:t>
            </a:r>
            <a:r>
              <a:rPr lang="pt-PT" sz="2000" dirty="0" smtClean="0"/>
              <a:t>áreas. </a:t>
            </a:r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0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000" dirty="0" smtClean="0"/>
              <a:t>Uso </a:t>
            </a:r>
            <a:r>
              <a:rPr lang="pt-PT" sz="2000" dirty="0"/>
              <a:t>do efeito de janela para enquadrar o fundo </a:t>
            </a:r>
            <a:r>
              <a:rPr lang="pt-PT" sz="2000" dirty="0" smtClean="0"/>
              <a:t>longínquo. </a:t>
            </a:r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0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000" dirty="0" smtClean="0"/>
              <a:t>Tratamento </a:t>
            </a:r>
            <a:r>
              <a:rPr lang="pt-PT" sz="2000" dirty="0"/>
              <a:t>da cor e do claro </a:t>
            </a:r>
            <a:r>
              <a:rPr lang="pt-PT" sz="2000" dirty="0" smtClean="0"/>
              <a:t>escuro</a:t>
            </a:r>
            <a:r>
              <a:rPr lang="pt-PT" sz="2000" dirty="0"/>
              <a:t>.</a:t>
            </a:r>
            <a:endParaRPr lang="pt-PT" sz="2000" dirty="0" smtClean="0"/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0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000" dirty="0" smtClean="0"/>
              <a:t>A definição </a:t>
            </a:r>
            <a:r>
              <a:rPr lang="pt-PT" sz="2000" dirty="0"/>
              <a:t>dos objetos e da paisagem mais ou menos esbatida, consoante a distância. </a:t>
            </a:r>
          </a:p>
        </p:txBody>
      </p:sp>
      <p:cxnSp>
        <p:nvCxnSpPr>
          <p:cNvPr id="9" name="Conexão recta unidireccional 6"/>
          <p:cNvCxnSpPr/>
          <p:nvPr/>
        </p:nvCxnSpPr>
        <p:spPr>
          <a:xfrm>
            <a:off x="2987374" y="4930531"/>
            <a:ext cx="5927927" cy="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8"/>
          <p:cNvCxnSpPr/>
          <p:nvPr/>
        </p:nvCxnSpPr>
        <p:spPr>
          <a:xfrm>
            <a:off x="2987374" y="3955720"/>
            <a:ext cx="576109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9"/>
          <p:cNvCxnSpPr/>
          <p:nvPr/>
        </p:nvCxnSpPr>
        <p:spPr>
          <a:xfrm>
            <a:off x="3019328" y="5488594"/>
            <a:ext cx="5889158" cy="2748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3"/>
          <p:cNvCxnSpPr/>
          <p:nvPr/>
        </p:nvCxnSpPr>
        <p:spPr>
          <a:xfrm>
            <a:off x="2987374" y="2314884"/>
            <a:ext cx="592792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36"/>
          <p:cNvCxnSpPr/>
          <p:nvPr/>
        </p:nvCxnSpPr>
        <p:spPr>
          <a:xfrm>
            <a:off x="7817774" y="836712"/>
            <a:ext cx="0" cy="4520875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38"/>
          <p:cNvCxnSpPr/>
          <p:nvPr/>
        </p:nvCxnSpPr>
        <p:spPr>
          <a:xfrm>
            <a:off x="2987374" y="1451286"/>
            <a:ext cx="592792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49"/>
          <p:cNvCxnSpPr/>
          <p:nvPr/>
        </p:nvCxnSpPr>
        <p:spPr>
          <a:xfrm>
            <a:off x="3879865" y="836712"/>
            <a:ext cx="0" cy="4520875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54"/>
          <p:cNvCxnSpPr/>
          <p:nvPr/>
        </p:nvCxnSpPr>
        <p:spPr>
          <a:xfrm>
            <a:off x="4193499" y="836712"/>
            <a:ext cx="0" cy="4520875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55"/>
          <p:cNvCxnSpPr/>
          <p:nvPr/>
        </p:nvCxnSpPr>
        <p:spPr>
          <a:xfrm flipH="1">
            <a:off x="7501018" y="836712"/>
            <a:ext cx="6335" cy="4520875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75"/>
          <p:cNvCxnSpPr/>
          <p:nvPr/>
        </p:nvCxnSpPr>
        <p:spPr>
          <a:xfrm>
            <a:off x="2987374" y="3254786"/>
            <a:ext cx="592792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77"/>
          <p:cNvCxnSpPr/>
          <p:nvPr/>
        </p:nvCxnSpPr>
        <p:spPr>
          <a:xfrm>
            <a:off x="7817774" y="4536725"/>
            <a:ext cx="990343" cy="767183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94"/>
          <p:cNvCxnSpPr/>
          <p:nvPr/>
        </p:nvCxnSpPr>
        <p:spPr>
          <a:xfrm flipV="1">
            <a:off x="2987374" y="4852918"/>
            <a:ext cx="892491" cy="664316"/>
          </a:xfrm>
          <a:prstGeom prst="line">
            <a:avLst/>
          </a:prstGeom>
          <a:ln w="28575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14"/>
          <p:cNvCxnSpPr/>
          <p:nvPr/>
        </p:nvCxnSpPr>
        <p:spPr>
          <a:xfrm flipV="1">
            <a:off x="5292081" y="3261657"/>
            <a:ext cx="404380" cy="319850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18"/>
          <p:cNvCxnSpPr/>
          <p:nvPr/>
        </p:nvCxnSpPr>
        <p:spPr>
          <a:xfrm flipH="1" flipV="1">
            <a:off x="5696460" y="3261657"/>
            <a:ext cx="171459" cy="318252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0"/>
          <p:cNvCxnSpPr/>
          <p:nvPr/>
        </p:nvCxnSpPr>
        <p:spPr>
          <a:xfrm flipH="1" flipV="1">
            <a:off x="5696460" y="3254786"/>
            <a:ext cx="749242" cy="320537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2"/>
          <p:cNvCxnSpPr/>
          <p:nvPr/>
        </p:nvCxnSpPr>
        <p:spPr>
          <a:xfrm flipV="1">
            <a:off x="4719932" y="3261657"/>
            <a:ext cx="976527" cy="318252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26"/>
          <p:cNvCxnSpPr/>
          <p:nvPr/>
        </p:nvCxnSpPr>
        <p:spPr>
          <a:xfrm flipV="1">
            <a:off x="4139952" y="3254786"/>
            <a:ext cx="1556509" cy="318939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lded Corner 1"/>
          <p:cNvSpPr/>
          <p:nvPr/>
        </p:nvSpPr>
        <p:spPr>
          <a:xfrm rot="21480000">
            <a:off x="103828" y="169329"/>
            <a:ext cx="6486467" cy="702515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100"/>
              </a:lnSpc>
            </a:pPr>
            <a:r>
              <a:rPr lang="pt-PT" sz="2400" b="1" dirty="0">
                <a:solidFill>
                  <a:srgbClr val="C00000"/>
                </a:solidFill>
              </a:rPr>
              <a:t>Aspetos que revelam os ensinamentos da época: aplicação da técnica da perspetiva</a:t>
            </a:r>
            <a:endParaRPr lang="pt-PT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25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75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25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17090" y="5301208"/>
            <a:ext cx="7791794" cy="3417410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27000"/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NA OBSERVAÇÃO DA PINTURA, PODEMOS DESTACAR </a:t>
            </a:r>
            <a:r>
              <a:rPr lang="pt-PT" sz="2400" b="1" dirty="0" smtClean="0">
                <a:solidFill>
                  <a:srgbClr val="C00000"/>
                </a:solidFill>
              </a:rPr>
              <a:t/>
            </a:r>
            <a:br>
              <a:rPr lang="pt-PT" sz="2400" b="1" dirty="0" smtClean="0">
                <a:solidFill>
                  <a:srgbClr val="C00000"/>
                </a:solidFill>
              </a:rPr>
            </a:br>
            <a:r>
              <a:rPr lang="pt-PT" sz="2400" b="1" dirty="0" smtClean="0">
                <a:solidFill>
                  <a:srgbClr val="C00000"/>
                </a:solidFill>
              </a:rPr>
              <a:t>OS </a:t>
            </a:r>
            <a:r>
              <a:rPr lang="pt-PT" sz="2400" b="1" dirty="0">
                <a:solidFill>
                  <a:srgbClr val="C00000"/>
                </a:solidFill>
              </a:rPr>
              <a:t>SEGUINTES ASPETOS:</a:t>
            </a:r>
          </a:p>
          <a:p>
            <a:pPr>
              <a:lnSpc>
                <a:spcPts val="1800"/>
              </a:lnSpc>
            </a:pPr>
            <a:endParaRPr lang="pt-PT" sz="2400" dirty="0"/>
          </a:p>
          <a:p>
            <a:pPr lvl="0"/>
            <a:r>
              <a:rPr lang="pt-PT" sz="2400" b="1" dirty="0"/>
              <a:t>Aspetos que revelam os ensinamentos da época:</a:t>
            </a:r>
          </a:p>
          <a:p>
            <a:pPr lvl="0">
              <a:lnSpc>
                <a:spcPts val="1800"/>
              </a:lnSpc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/>
              <a:t>O pintor conhecia os ensinamentos técnicos da pintura da sua época?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 smtClean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Que </a:t>
            </a:r>
            <a:r>
              <a:rPr lang="pt-PT" sz="2400" dirty="0"/>
              <a:t>elementos podemos destacar?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7504" y="188640"/>
            <a:ext cx="7056784" cy="720080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arte em Portugal: a afirmação de novas tendências renascentistas</a:t>
            </a:r>
            <a:b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da obra da oficina de Viseu: </a:t>
            </a:r>
            <a:r>
              <a:rPr lang="pt-PT" sz="1900" b="1" i="1" dirty="0">
                <a:solidFill>
                  <a:srgbClr val="C00000"/>
                </a:solidFill>
              </a:rPr>
              <a:t>Cristo em </a:t>
            </a:r>
            <a:r>
              <a:rPr lang="pt-PT" sz="1900" b="1" i="1" dirty="0" smtClean="0">
                <a:solidFill>
                  <a:srgbClr val="C00000"/>
                </a:solidFill>
              </a:rPr>
              <a:t>Casa de Marta</a:t>
            </a:r>
            <a:endParaRPr lang="pt-PT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07504" y="5229200"/>
            <a:ext cx="3600400" cy="1512168"/>
          </a:xfrm>
          <a:prstGeom prst="homePlate">
            <a:avLst>
              <a:gd name="adj" fmla="val 32885"/>
            </a:avLst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  <a:alpha val="70000"/>
                </a:schemeClr>
              </a:gs>
              <a:gs pos="100000">
                <a:schemeClr val="accent6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>
              <a:lnSpc>
                <a:spcPts val="2200"/>
              </a:lnSpc>
            </a:pPr>
            <a:r>
              <a:rPr lang="pt-P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em </a:t>
            </a:r>
            <a:r>
              <a:rPr lang="pt-P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Marta</a:t>
            </a: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Vasco </a:t>
            </a: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Fernandes em parceria com Gaspar Vaz (trabalho da oficina de Viseu).</a:t>
            </a:r>
          </a:p>
          <a:p>
            <a:pPr>
              <a:lnSpc>
                <a:spcPts val="2200"/>
              </a:lnSpc>
            </a:pP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Museu Grão Vasco, Viseu.</a:t>
            </a:r>
          </a:p>
        </p:txBody>
      </p:sp>
    </p:spTree>
    <p:extLst>
      <p:ext uri="{BB962C8B-B14F-4D97-AF65-F5344CB8AC3E}">
        <p14:creationId xmlns:p14="http://schemas.microsoft.com/office/powerpoint/2010/main" val="8394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0" y="923995"/>
            <a:ext cx="3272286" cy="54712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pt-PT" sz="2200" dirty="0"/>
              <a:t>Elementos decorativos clássicos. </a:t>
            </a:r>
            <a:endParaRPr lang="pt-PT" sz="2200" dirty="0" smtClean="0"/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200" dirty="0"/>
              <a:t>Elementos decorativos e arquitetónicos renascentistas</a:t>
            </a:r>
            <a:r>
              <a:rPr lang="pt-PT" sz="2200" dirty="0" smtClean="0"/>
              <a:t>.</a:t>
            </a:r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200" dirty="0"/>
              <a:t>Técnica de perspetiva</a:t>
            </a:r>
            <a:r>
              <a:rPr lang="pt-PT" sz="2200" dirty="0" smtClean="0"/>
              <a:t>.</a:t>
            </a:r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200" dirty="0"/>
              <a:t>Paisagem de fundo visível através das janelas</a:t>
            </a:r>
            <a:r>
              <a:rPr lang="pt-PT" sz="2200" dirty="0" smtClean="0"/>
              <a:t>.</a:t>
            </a:r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200" dirty="0"/>
              <a:t>Tratamento do vestuário</a:t>
            </a:r>
            <a:r>
              <a:rPr lang="pt-PT" sz="2200" dirty="0" smtClean="0"/>
              <a:t>.</a:t>
            </a:r>
          </a:p>
          <a:p>
            <a:pPr marL="182563" indent="-182563">
              <a:lnSpc>
                <a:spcPts val="1500"/>
              </a:lnSpc>
              <a:buFont typeface="Arial" pitchFamily="34" charset="0"/>
              <a:buChar char="•"/>
            </a:pPr>
            <a:endParaRPr lang="pt-PT" sz="2200" dirty="0"/>
          </a:p>
          <a:p>
            <a:pPr marL="182563" indent="-182563">
              <a:buFont typeface="Arial" pitchFamily="34" charset="0"/>
              <a:buChar char="•"/>
            </a:pPr>
            <a:r>
              <a:rPr lang="pt-PT" sz="2200" dirty="0"/>
              <a:t>Pintura a óleo.</a:t>
            </a:r>
          </a:p>
        </p:txBody>
      </p:sp>
      <p:pic>
        <p:nvPicPr>
          <p:cNvPr id="9" name="Imagem 3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23" t="4321" b="64745"/>
          <a:stretch/>
        </p:blipFill>
        <p:spPr bwMode="auto">
          <a:xfrm>
            <a:off x="5481670" y="620688"/>
            <a:ext cx="3298600" cy="181294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m 6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26905" r="47034" b="34594"/>
          <a:stretch/>
        </p:blipFill>
        <p:spPr bwMode="auto">
          <a:xfrm>
            <a:off x="4384558" y="2622171"/>
            <a:ext cx="1612435" cy="206985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0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2" t="9095" r="87394" b="20549"/>
          <a:stretch/>
        </p:blipFill>
        <p:spPr bwMode="auto">
          <a:xfrm>
            <a:off x="3316753" y="1772816"/>
            <a:ext cx="720257" cy="37891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m 13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10968" r="64530" b="12329"/>
          <a:stretch/>
        </p:blipFill>
        <p:spPr bwMode="auto">
          <a:xfrm>
            <a:off x="4094983" y="1772817"/>
            <a:ext cx="897619" cy="413100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m 14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29" t="44064" r="785" b="20777"/>
          <a:stretch/>
        </p:blipFill>
        <p:spPr bwMode="auto">
          <a:xfrm>
            <a:off x="7774834" y="2536508"/>
            <a:ext cx="1005435" cy="261343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5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53965" r="24457" b="5524"/>
          <a:stretch/>
        </p:blipFill>
        <p:spPr bwMode="auto">
          <a:xfrm>
            <a:off x="5947108" y="4172063"/>
            <a:ext cx="1537018" cy="217723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lded Corner 1"/>
          <p:cNvSpPr/>
          <p:nvPr/>
        </p:nvSpPr>
        <p:spPr>
          <a:xfrm rot="21480000">
            <a:off x="99751" y="372309"/>
            <a:ext cx="6407127" cy="467375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100"/>
              </a:lnSpc>
            </a:pPr>
            <a:r>
              <a:rPr lang="pt-PT" sz="2400" b="1" dirty="0">
                <a:solidFill>
                  <a:srgbClr val="C00000"/>
                </a:solidFill>
              </a:rPr>
              <a:t>Aspetos que revelam os ensinamentos da época</a:t>
            </a:r>
            <a:endParaRPr lang="pt-PT" sz="2400" dirty="0">
              <a:solidFill>
                <a:srgbClr val="C00000"/>
              </a:solidFill>
            </a:endParaRPr>
          </a:p>
        </p:txBody>
      </p:sp>
      <p:pic>
        <p:nvPicPr>
          <p:cNvPr id="13" name="Imagem 7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60" t="75768" r="984" b="1805"/>
          <a:stretch/>
        </p:blipFill>
        <p:spPr bwMode="auto">
          <a:xfrm>
            <a:off x="3244049" y="5375154"/>
            <a:ext cx="5504415" cy="115206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3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3" t="9132" r="80246" b="12329"/>
          <a:stretch/>
        </p:blipFill>
        <p:spPr bwMode="auto">
          <a:xfrm>
            <a:off x="3740711" y="1772817"/>
            <a:ext cx="681362" cy="422987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80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Marcador de Posição de Conteúdo 4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2" t="5480" r="87394" b="20548"/>
          <a:stretch/>
        </p:blipFill>
        <p:spPr bwMode="auto">
          <a:xfrm>
            <a:off x="93546" y="1268413"/>
            <a:ext cx="949242" cy="3866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m 6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63" t="13469" r="28632" b="2512"/>
          <a:stretch/>
        </p:blipFill>
        <p:spPr bwMode="auto">
          <a:xfrm>
            <a:off x="5524880" y="2470601"/>
            <a:ext cx="1296144" cy="3982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m 7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21461" r="66566" b="4066"/>
          <a:stretch/>
        </p:blipFill>
        <p:spPr bwMode="auto">
          <a:xfrm>
            <a:off x="1201832" y="692696"/>
            <a:ext cx="1162900" cy="5403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m 8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03" t="5480" r="52135" b="27626"/>
          <a:stretch/>
        </p:blipFill>
        <p:spPr bwMode="auto">
          <a:xfrm>
            <a:off x="4069692" y="692696"/>
            <a:ext cx="1296144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m 10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53" t="18446" r="66213" b="50000"/>
          <a:stretch/>
        </p:blipFill>
        <p:spPr bwMode="auto">
          <a:xfrm>
            <a:off x="2523776" y="692696"/>
            <a:ext cx="1386872" cy="2289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m 11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04" t="457" r="1069" b="56392"/>
          <a:stretch/>
        </p:blipFill>
        <p:spPr bwMode="auto">
          <a:xfrm>
            <a:off x="6980069" y="692696"/>
            <a:ext cx="1732538" cy="2896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05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16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66" y="1124744"/>
            <a:ext cx="7791794" cy="4156074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27000"/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NA OBSERVAÇÃO DA PINTURA, PODEMOS DESTACAR OS SEGUINTES ASPETOS:</a:t>
            </a:r>
          </a:p>
          <a:p>
            <a:pPr>
              <a:lnSpc>
                <a:spcPts val="1800"/>
              </a:lnSpc>
            </a:pPr>
            <a:endParaRPr lang="pt-PT" sz="2400" dirty="0"/>
          </a:p>
          <a:p>
            <a:pPr lvl="0"/>
            <a:r>
              <a:rPr lang="pt-PT" sz="2400" b="1" dirty="0"/>
              <a:t>A importância de Grão Vasco, o mestre da oficina de Viseu, na produção artística portuguesa da época</a:t>
            </a:r>
            <a:r>
              <a:rPr lang="pt-PT" sz="2400" dirty="0" smtClean="0"/>
              <a:t>:</a:t>
            </a:r>
          </a:p>
          <a:p>
            <a:pPr lvl="0">
              <a:lnSpc>
                <a:spcPts val="1800"/>
              </a:lnSpc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Quem </a:t>
            </a:r>
            <a:r>
              <a:rPr lang="pt-PT" sz="2400" dirty="0"/>
              <a:t>foi Vasco Fernandes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Quais </a:t>
            </a:r>
            <a:r>
              <a:rPr lang="pt-PT" sz="2400" dirty="0"/>
              <a:t>as principais obras que lhe são atribuídas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Qual </a:t>
            </a:r>
            <a:r>
              <a:rPr lang="pt-PT" sz="2400" dirty="0"/>
              <a:t>a época em que a sua produção foi mais ativa?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7504" y="188640"/>
            <a:ext cx="7056784" cy="720080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arte em Portugal: a afirmação de novas tendências renascentistas</a:t>
            </a:r>
            <a:b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da obra da oficina de Viseu: </a:t>
            </a:r>
            <a:r>
              <a:rPr lang="pt-PT" sz="1900" b="1" i="1" dirty="0">
                <a:solidFill>
                  <a:srgbClr val="C00000"/>
                </a:solidFill>
              </a:rPr>
              <a:t>Cristo em </a:t>
            </a:r>
            <a:r>
              <a:rPr lang="pt-PT" sz="1900" b="1" i="1" dirty="0" smtClean="0">
                <a:solidFill>
                  <a:srgbClr val="C00000"/>
                </a:solidFill>
              </a:rPr>
              <a:t>Casa de Marta</a:t>
            </a:r>
            <a:endParaRPr lang="pt-PT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"/>
          <a:stretch/>
        </p:blipFill>
        <p:spPr bwMode="auto">
          <a:xfrm>
            <a:off x="6638594" y="1107489"/>
            <a:ext cx="2183127" cy="1961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30" y="3311560"/>
            <a:ext cx="1952636" cy="2925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38" y="3933056"/>
            <a:ext cx="2361797" cy="2304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04" y="719012"/>
            <a:ext cx="1610265" cy="299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6512" y="1052736"/>
            <a:ext cx="4479425" cy="543023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PT" dirty="0"/>
              <a:t>Vasco </a:t>
            </a:r>
            <a:r>
              <a:rPr lang="pt-PT" dirty="0" smtClean="0"/>
              <a:t>Fernandes, também conhecido </a:t>
            </a:r>
            <a:r>
              <a:rPr lang="pt-PT" dirty="0"/>
              <a:t>por Grão </a:t>
            </a:r>
            <a:r>
              <a:rPr lang="pt-PT" dirty="0" smtClean="0"/>
              <a:t>Vasco, foi </a:t>
            </a:r>
            <a:r>
              <a:rPr lang="pt-PT" dirty="0"/>
              <a:t>um pintor exímio, conhecido pela sua fama, já no tempo em que </a:t>
            </a:r>
            <a:r>
              <a:rPr lang="pt-PT" dirty="0" smtClean="0"/>
              <a:t>viveu, </a:t>
            </a:r>
            <a:r>
              <a:rPr lang="pt-PT" dirty="0"/>
              <a:t>entre 1475 e </a:t>
            </a:r>
            <a:r>
              <a:rPr lang="pt-PT" dirty="0" smtClean="0"/>
              <a:t>1542.</a:t>
            </a:r>
          </a:p>
          <a:p>
            <a:pPr>
              <a:lnSpc>
                <a:spcPts val="2000"/>
              </a:lnSpc>
            </a:pPr>
            <a:endParaRPr lang="pt-PT" dirty="0"/>
          </a:p>
          <a:p>
            <a:pPr marL="182563" indent="-182563">
              <a:lnSpc>
                <a:spcPts val="2000"/>
              </a:lnSpc>
              <a:buFont typeface="Arial" pitchFamily="34" charset="0"/>
              <a:buChar char="•"/>
            </a:pPr>
            <a:r>
              <a:rPr lang="pt-PT" dirty="0" smtClean="0"/>
              <a:t>A </a:t>
            </a:r>
            <a:r>
              <a:rPr lang="pt-PT" dirty="0"/>
              <a:t>obra da sua oficina:</a:t>
            </a:r>
          </a:p>
          <a:p>
            <a:pPr marL="357188" lvl="2" indent="-174625">
              <a:lnSpc>
                <a:spcPts val="2000"/>
              </a:lnSpc>
              <a:buFont typeface="Calibri" pitchFamily="34" charset="0"/>
              <a:buChar char="‐"/>
            </a:pPr>
            <a:r>
              <a:rPr lang="pt-PT" dirty="0" smtClean="0"/>
              <a:t>revela </a:t>
            </a:r>
            <a:r>
              <a:rPr lang="pt-PT" dirty="0"/>
              <a:t>valor técnico; </a:t>
            </a:r>
          </a:p>
          <a:p>
            <a:pPr marL="357188" lvl="2" indent="-174625">
              <a:lnSpc>
                <a:spcPts val="2000"/>
              </a:lnSpc>
              <a:buFont typeface="Calibri" pitchFamily="34" charset="0"/>
              <a:buChar char="‐"/>
            </a:pPr>
            <a:r>
              <a:rPr lang="pt-PT" dirty="0" smtClean="0"/>
              <a:t>integra </a:t>
            </a:r>
            <a:r>
              <a:rPr lang="pt-PT" dirty="0"/>
              <a:t>os temas e as técnicas do seu tempo de forma claramente assumida; </a:t>
            </a:r>
          </a:p>
          <a:p>
            <a:pPr marL="357188" lvl="2" indent="-174625">
              <a:lnSpc>
                <a:spcPts val="2000"/>
              </a:lnSpc>
              <a:buFont typeface="Calibri" pitchFamily="34" charset="0"/>
              <a:buChar char="‐"/>
            </a:pPr>
            <a:r>
              <a:rPr lang="pt-PT" dirty="0" smtClean="0"/>
              <a:t>revela </a:t>
            </a:r>
            <a:r>
              <a:rPr lang="pt-PT" dirty="0"/>
              <a:t>influências da arte que se fazia na época, nomeadamente a  influência flamenga e renascentista.</a:t>
            </a:r>
          </a:p>
          <a:p>
            <a:pPr marL="182563" indent="-182563">
              <a:lnSpc>
                <a:spcPts val="2000"/>
              </a:lnSpc>
              <a:buFont typeface="Arial" pitchFamily="34" charset="0"/>
              <a:buChar char="•"/>
            </a:pPr>
            <a:r>
              <a:rPr lang="pt-PT" dirty="0" smtClean="0"/>
              <a:t>A </a:t>
            </a:r>
            <a:r>
              <a:rPr lang="pt-PT" dirty="0"/>
              <a:t>sua produção beneficiou de encomendas diversas, sobretudo por parte de um mecenas, o bispo D. Miguel da Silva.</a:t>
            </a:r>
          </a:p>
          <a:p>
            <a:pPr marL="182563" indent="-182563">
              <a:lnSpc>
                <a:spcPts val="2000"/>
              </a:lnSpc>
              <a:buFont typeface="Arial" pitchFamily="34" charset="0"/>
              <a:buChar char="•"/>
            </a:pPr>
            <a:r>
              <a:rPr lang="pt-PT" dirty="0"/>
              <a:t>De entre as suas </a:t>
            </a:r>
            <a:r>
              <a:rPr lang="pt-PT" dirty="0" smtClean="0"/>
              <a:t>obras, </a:t>
            </a:r>
            <a:r>
              <a:rPr lang="pt-PT" dirty="0"/>
              <a:t>destacam-se os retábulos da Sé de Lamego e de Viseu.</a:t>
            </a:r>
          </a:p>
          <a:p>
            <a:pPr marL="182563" indent="-182563">
              <a:lnSpc>
                <a:spcPts val="2000"/>
              </a:lnSpc>
              <a:buFont typeface="Arial" pitchFamily="34" charset="0"/>
              <a:buChar char="•"/>
            </a:pPr>
            <a:r>
              <a:rPr lang="pt-PT" dirty="0"/>
              <a:t>Esteve ativo, sobretudo, na primeira metade do século XVI.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8030" y="167860"/>
            <a:ext cx="5330009" cy="720080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1900" b="1" dirty="0">
                <a:solidFill>
                  <a:srgbClr val="C00000"/>
                </a:solidFill>
              </a:rPr>
              <a:t>Vasco Fernandes </a:t>
            </a: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a sua importância na produção artística portuguesa da época</a:t>
            </a:r>
            <a:b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PT" sz="1900" dirty="0">
              <a:solidFill>
                <a:srgbClr val="C00000"/>
              </a:solidFill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4355976" y="3377114"/>
            <a:ext cx="2449521" cy="339918"/>
          </a:xfrm>
          <a:prstGeom prst="snip2DiagRect">
            <a:avLst>
              <a:gd name="adj1" fmla="val 0"/>
              <a:gd name="adj2" fmla="val 14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/>
              <a:t>Anunciação</a:t>
            </a:r>
            <a:r>
              <a:rPr lang="pt-PT" sz="1600" b="1" dirty="0"/>
              <a:t>, c. 1506-1511.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6886974" y="2729042"/>
            <a:ext cx="1686367" cy="339918"/>
          </a:xfrm>
          <a:prstGeom prst="snip2DiagRect">
            <a:avLst>
              <a:gd name="adj1" fmla="val 0"/>
              <a:gd name="adj2" fmla="val 14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i="1" dirty="0"/>
              <a:t>S. Pedro, </a:t>
            </a:r>
            <a:r>
              <a:rPr lang="pt-PT" sz="1600" b="1" dirty="0"/>
              <a:t>c. </a:t>
            </a:r>
            <a:r>
              <a:rPr lang="pt-PT" sz="1600" b="1" dirty="0" smtClean="0"/>
              <a:t>1529.</a:t>
            </a:r>
            <a:endParaRPr lang="pt-PT" sz="1600" b="1" dirty="0"/>
          </a:p>
        </p:txBody>
      </p:sp>
      <p:sp>
        <p:nvSpPr>
          <p:cNvPr id="11" name="Snip Diagonal Corner Rectangle 10"/>
          <p:cNvSpPr/>
          <p:nvPr/>
        </p:nvSpPr>
        <p:spPr>
          <a:xfrm>
            <a:off x="4399838" y="5897330"/>
            <a:ext cx="2361797" cy="483998"/>
          </a:xfrm>
          <a:prstGeom prst="snip2DiagRect">
            <a:avLst>
              <a:gd name="adj1" fmla="val 0"/>
              <a:gd name="adj2" fmla="val 14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bIns="72000" rtlCol="0" anchor="ctr" anchorCtr="0"/>
          <a:lstStyle/>
          <a:p>
            <a:pPr algn="ctr">
              <a:lnSpc>
                <a:spcPts val="1600"/>
              </a:lnSpc>
            </a:pPr>
            <a:r>
              <a:rPr lang="pt-PT" sz="1600" b="1" i="1" dirty="0"/>
              <a:t>Martírio de S. Sebastião</a:t>
            </a:r>
            <a:r>
              <a:rPr lang="pt-PT" sz="1600" b="1" dirty="0"/>
              <a:t>, c. 1530.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6928353" y="5897330"/>
            <a:ext cx="2109391" cy="483998"/>
          </a:xfrm>
          <a:prstGeom prst="snip2DiagRect">
            <a:avLst>
              <a:gd name="adj1" fmla="val 0"/>
              <a:gd name="adj2" fmla="val 14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bIns="72000" rtlCol="0" anchor="ctr" anchorCtr="0"/>
          <a:lstStyle/>
          <a:p>
            <a:pPr algn="ctr">
              <a:lnSpc>
                <a:spcPts val="1600"/>
              </a:lnSpc>
            </a:pPr>
            <a:r>
              <a:rPr lang="pt-PT" sz="1600" b="1" i="1" dirty="0"/>
              <a:t>Adoração dos Magos, </a:t>
            </a:r>
            <a:r>
              <a:rPr lang="pt-PT" sz="1600" b="1" dirty="0"/>
              <a:t>c. 1501-1506.</a:t>
            </a:r>
          </a:p>
        </p:txBody>
      </p:sp>
    </p:spTree>
    <p:extLst>
      <p:ext uri="{BB962C8B-B14F-4D97-AF65-F5344CB8AC3E}">
        <p14:creationId xmlns:p14="http://schemas.microsoft.com/office/powerpoint/2010/main" val="1609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25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2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57" y="689569"/>
            <a:ext cx="6251754" cy="579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67" y="836712"/>
            <a:ext cx="3831353" cy="4314203"/>
          </a:xfrm>
          <a:prstGeom prst="rect">
            <a:avLst/>
          </a:prstGeom>
          <a:solidFill>
            <a:schemeClr val="bg1">
              <a:alpha val="84000"/>
            </a:schemeClr>
          </a:solidFill>
          <a:effectLst>
            <a:softEdge rad="127000"/>
          </a:effectLst>
        </p:spPr>
        <p:txBody>
          <a:bodyPr wrap="square" lIns="252000" tIns="216000" rIns="252000" bIns="252000" rtlCol="0">
            <a:spAutoFit/>
          </a:bodyPr>
          <a:lstStyle/>
          <a:p>
            <a:r>
              <a:rPr lang="pt-PT" dirty="0"/>
              <a:t>O realismo da figura, o gosto pelo naturalismo visível ao fundo e o sentido de perspetiva manifestam a influência renascentista. O realismo com que é representada a pedra, o tratamento dos panejamentos e a minúcia dos detalhes (livro, mãos e luvas) revelam uma capacidade e mestria técnicas.</a:t>
            </a:r>
          </a:p>
          <a:p>
            <a:r>
              <a:rPr lang="pt-PT" dirty="0"/>
              <a:t>A temática religiosa relativa ao santo e à sua vida é historiada </a:t>
            </a:r>
            <a:r>
              <a:rPr lang="pt-PT" dirty="0" smtClean="0"/>
              <a:t>no plano de fundo </a:t>
            </a:r>
            <a:r>
              <a:rPr lang="pt-PT" dirty="0"/>
              <a:t>da figura.</a:t>
            </a:r>
          </a:p>
          <a:p>
            <a:r>
              <a:rPr lang="pt-PT" dirty="0"/>
              <a:t>As chaves são um dos atributos que  permitem identificar o santo.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6703" y="260834"/>
            <a:ext cx="5330009" cy="458142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 mais divulgada de Grão Vasco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526076" y="6140130"/>
            <a:ext cx="3198535" cy="339918"/>
          </a:xfrm>
          <a:prstGeom prst="snip2DiagRect">
            <a:avLst>
              <a:gd name="adj1" fmla="val 0"/>
              <a:gd name="adj2" fmla="val 143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dirty="0" smtClean="0"/>
              <a:t>Vasco Fernandes, </a:t>
            </a:r>
            <a:r>
              <a:rPr lang="pt-PT" sz="1600" b="1" i="1" dirty="0" smtClean="0"/>
              <a:t>S</a:t>
            </a:r>
            <a:r>
              <a:rPr lang="pt-PT" sz="1600" b="1" i="1" dirty="0"/>
              <a:t>. Pedro, </a:t>
            </a:r>
            <a:r>
              <a:rPr lang="pt-PT" sz="1600" b="1" dirty="0"/>
              <a:t>c. </a:t>
            </a:r>
            <a:r>
              <a:rPr lang="pt-PT" sz="1600" b="1" dirty="0" smtClean="0"/>
              <a:t>1529.</a:t>
            </a:r>
            <a:endParaRPr lang="pt-PT" sz="1600" b="1" dirty="0"/>
          </a:p>
        </p:txBody>
      </p:sp>
    </p:spTree>
    <p:extLst>
      <p:ext uri="{BB962C8B-B14F-4D97-AF65-F5344CB8AC3E}">
        <p14:creationId xmlns:p14="http://schemas.microsoft.com/office/powerpoint/2010/main" val="37265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1259632" y="660891"/>
            <a:ext cx="6264696" cy="5837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Folded Corner 1"/>
          <p:cNvSpPr/>
          <p:nvPr/>
        </p:nvSpPr>
        <p:spPr>
          <a:xfrm rot="21480000">
            <a:off x="273710" y="226556"/>
            <a:ext cx="6965687" cy="825974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400"/>
              </a:lnSpc>
            </a:pPr>
            <a:r>
              <a:rPr lang="pt-PT" sz="2400" b="1" i="1" dirty="0">
                <a:solidFill>
                  <a:srgbClr val="C00000"/>
                </a:solidFill>
              </a:rPr>
              <a:t>Cristo em </a:t>
            </a:r>
            <a:r>
              <a:rPr lang="pt-PT" sz="2400" b="1" i="1" dirty="0" smtClean="0">
                <a:solidFill>
                  <a:srgbClr val="C00000"/>
                </a:solidFill>
              </a:rPr>
              <a:t>Casa de Marta</a:t>
            </a:r>
            <a:r>
              <a:rPr lang="pt-PT" sz="2400" b="1" dirty="0">
                <a:solidFill>
                  <a:srgbClr val="C00000"/>
                </a:solidFill>
              </a:rPr>
              <a:t/>
            </a:r>
            <a:br>
              <a:rPr lang="pt-PT" sz="2400" b="1" dirty="0">
                <a:solidFill>
                  <a:srgbClr val="C00000"/>
                </a:solidFill>
              </a:rPr>
            </a:br>
            <a:r>
              <a:rPr lang="pt-PT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episódio representado - temática e significado religioso</a:t>
            </a:r>
          </a:p>
        </p:txBody>
      </p:sp>
    </p:spTree>
    <p:extLst>
      <p:ext uri="{BB962C8B-B14F-4D97-AF65-F5344CB8AC3E}">
        <p14:creationId xmlns:p14="http://schemas.microsoft.com/office/powerpoint/2010/main" val="432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66" y="1124744"/>
            <a:ext cx="7791794" cy="4525406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27000"/>
          </a:effectLst>
        </p:spPr>
        <p:txBody>
          <a:bodyPr wrap="square" lIns="252000" tIns="252000" rIns="252000" bIns="252000" rtlCol="0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NA OBSERVAÇÃO DA PINTURA, PODEMOS DESTACAR </a:t>
            </a:r>
            <a:r>
              <a:rPr lang="pt-PT" sz="2400" b="1" dirty="0" smtClean="0">
                <a:solidFill>
                  <a:srgbClr val="C00000"/>
                </a:solidFill>
              </a:rPr>
              <a:t/>
            </a:r>
            <a:br>
              <a:rPr lang="pt-PT" sz="2400" b="1" dirty="0" smtClean="0">
                <a:solidFill>
                  <a:srgbClr val="C00000"/>
                </a:solidFill>
              </a:rPr>
            </a:br>
            <a:r>
              <a:rPr lang="pt-PT" sz="2400" b="1" dirty="0" smtClean="0">
                <a:solidFill>
                  <a:srgbClr val="C00000"/>
                </a:solidFill>
              </a:rPr>
              <a:t>OS </a:t>
            </a:r>
            <a:r>
              <a:rPr lang="pt-PT" sz="2400" b="1" dirty="0">
                <a:solidFill>
                  <a:srgbClr val="C00000"/>
                </a:solidFill>
              </a:rPr>
              <a:t>SEGUINTES ASPETOS:</a:t>
            </a:r>
          </a:p>
          <a:p>
            <a:pPr>
              <a:lnSpc>
                <a:spcPts val="1800"/>
              </a:lnSpc>
            </a:pPr>
            <a:endParaRPr lang="pt-PT" sz="2400" dirty="0"/>
          </a:p>
          <a:p>
            <a:pPr lvl="0"/>
            <a:r>
              <a:rPr lang="pt-PT" sz="2400" b="1" dirty="0"/>
              <a:t>Significado religioso do episódio representado</a:t>
            </a:r>
            <a:r>
              <a:rPr lang="pt-PT" sz="2400" dirty="0"/>
              <a:t>:</a:t>
            </a:r>
          </a:p>
          <a:p>
            <a:pPr lvl="0">
              <a:lnSpc>
                <a:spcPts val="1800"/>
              </a:lnSpc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/>
              <a:t>Qual a cena religiosa representada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Qual </a:t>
            </a:r>
            <a:r>
              <a:rPr lang="pt-PT" sz="2400" dirty="0"/>
              <a:t>é o significado da cena religiosa representada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pelo </a:t>
            </a:r>
            <a:r>
              <a:rPr lang="pt-PT" sz="2400" dirty="0"/>
              <a:t>pintor</a:t>
            </a:r>
            <a:r>
              <a:rPr lang="pt-PT" sz="2400" dirty="0" smtClean="0"/>
              <a:t>?</a:t>
            </a:r>
          </a:p>
          <a:p>
            <a:pPr marL="342900" lvl="0" indent="-342900">
              <a:lnSpc>
                <a:spcPts val="1800"/>
              </a:lnSpc>
              <a:buFont typeface="Calibri" pitchFamily="34" charset="0"/>
              <a:buChar char="‐"/>
            </a:pPr>
            <a:endParaRPr lang="pt-PT" sz="2400" dirty="0"/>
          </a:p>
          <a:p>
            <a:pPr marL="342900" lvl="0" indent="-342900">
              <a:buFont typeface="Calibri" pitchFamily="34" charset="0"/>
              <a:buChar char="‐"/>
            </a:pPr>
            <a:r>
              <a:rPr lang="pt-PT" sz="2400" dirty="0" smtClean="0"/>
              <a:t>Que </a:t>
            </a:r>
            <a:r>
              <a:rPr lang="pt-PT" sz="2400" dirty="0"/>
              <a:t>elementos simbólicos remetem para o sentido religioso?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7504" y="188640"/>
            <a:ext cx="7056784" cy="720080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arte em Portugal: a afirmação de novas tendências renascentistas</a:t>
            </a:r>
            <a:b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PT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Análise da obra da oficina de Viseu: </a:t>
            </a:r>
            <a:r>
              <a:rPr lang="pt-PT" sz="1900" b="1" i="1" dirty="0">
                <a:solidFill>
                  <a:srgbClr val="C00000"/>
                </a:solidFill>
              </a:rPr>
              <a:t>Cristo em </a:t>
            </a:r>
            <a:r>
              <a:rPr lang="pt-PT" sz="1900" b="1" i="1" dirty="0" smtClean="0">
                <a:solidFill>
                  <a:srgbClr val="C00000"/>
                </a:solidFill>
              </a:rPr>
              <a:t>Casa de Marta</a:t>
            </a:r>
            <a:endParaRPr lang="pt-PT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4653816" y="660891"/>
            <a:ext cx="4094647" cy="38156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0" y="986809"/>
            <a:ext cx="4769876" cy="560977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PT" sz="2200" b="1" i="1" dirty="0" smtClean="0"/>
              <a:t>Evangelho </a:t>
            </a:r>
            <a:r>
              <a:rPr lang="pt-PT" sz="2200" b="1" i="1" dirty="0"/>
              <a:t>segundo S. Lucas</a:t>
            </a:r>
            <a:r>
              <a:rPr lang="pt-PT" sz="2200" b="1" dirty="0"/>
              <a:t> (10)</a:t>
            </a:r>
          </a:p>
          <a:p>
            <a:pPr>
              <a:lnSpc>
                <a:spcPts val="2300"/>
              </a:lnSpc>
            </a:pPr>
            <a:r>
              <a:rPr lang="pt-PT" sz="2200" i="1" dirty="0" smtClean="0"/>
              <a:t>Jesus </a:t>
            </a:r>
            <a:r>
              <a:rPr lang="pt-PT" sz="2200" i="1" dirty="0"/>
              <a:t>e os discípulos seguiam o seu caminho. Ao entrarem numa aldeia, uma mulher chamada Marta recebeu Jesus em sua casa. Ela tinha uma irmã chamada </a:t>
            </a:r>
            <a:r>
              <a:rPr lang="pt-PT" sz="2200" b="1" i="1" dirty="0"/>
              <a:t>Maria</a:t>
            </a:r>
            <a:r>
              <a:rPr lang="pt-PT" sz="2200" i="1" dirty="0"/>
              <a:t>, </a:t>
            </a:r>
            <a:r>
              <a:rPr lang="pt-PT" sz="2200" b="1" i="1" dirty="0"/>
              <a:t>que se sentou aos pés do Senhor para o ouvir</a:t>
            </a:r>
            <a:r>
              <a:rPr lang="pt-PT" sz="2200" i="1" dirty="0"/>
              <a:t>. Ora Marta andava muito atarefada por ter muito que fazer. Aproximou-se e disse: </a:t>
            </a:r>
            <a:r>
              <a:rPr lang="pt-PT" sz="2200" dirty="0"/>
              <a:t>“Senhor, não te preocupa que a minha irmã me deixe só com todo o trabalho? Diz-lhe então que me venha ajudar.”</a:t>
            </a:r>
            <a:r>
              <a:rPr lang="pt-PT" sz="2200" i="1" dirty="0"/>
              <a:t> Mas Jesus respondeu: </a:t>
            </a:r>
            <a:r>
              <a:rPr lang="pt-PT" sz="2200" dirty="0"/>
              <a:t>“Marta, Marta, andas preocupada e aflita com tantas coisas, quando uma só é necessária. Maria escolheu a melhor parte, que não lhe será tirada.”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3682" y="309132"/>
            <a:ext cx="4294997" cy="452771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2400" b="1" dirty="0">
                <a:solidFill>
                  <a:srgbClr val="C00000"/>
                </a:solidFill>
              </a:rPr>
              <a:t>Episódio religioso representado</a:t>
            </a:r>
            <a:endParaRPr lang="pt-PT" sz="2400" dirty="0">
              <a:solidFill>
                <a:srgbClr val="C00000"/>
              </a:solidFill>
            </a:endParaRPr>
          </a:p>
        </p:txBody>
      </p:sp>
      <p:pic>
        <p:nvPicPr>
          <p:cNvPr id="14" name="Imagem 6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53965" r="24457" b="5524"/>
          <a:stretch/>
        </p:blipFill>
        <p:spPr bwMode="auto">
          <a:xfrm>
            <a:off x="9414456" y="1700808"/>
            <a:ext cx="2168317" cy="298421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6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ção de Conteúdo 5" descr="C:\Documents and Settings\Proprietario\Os meus documentos\As minhas imagens\d duarte e o leal conselheiro\d duarte e o leal conselheiro 022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 b="1505"/>
          <a:stretch/>
        </p:blipFill>
        <p:spPr bwMode="auto">
          <a:xfrm>
            <a:off x="4653816" y="660891"/>
            <a:ext cx="4094647" cy="3815693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0" y="986809"/>
            <a:ext cx="4769876" cy="283978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PT" sz="2000" dirty="0"/>
              <a:t>O quadro intitulado </a:t>
            </a:r>
            <a:r>
              <a:rPr lang="pt-PT" sz="2000" b="1" i="1" dirty="0">
                <a:solidFill>
                  <a:srgbClr val="C00000"/>
                </a:solidFill>
              </a:rPr>
              <a:t>Cristo em </a:t>
            </a:r>
            <a:r>
              <a:rPr lang="pt-PT" sz="2000" b="1" i="1" dirty="0" smtClean="0">
                <a:solidFill>
                  <a:srgbClr val="C00000"/>
                </a:solidFill>
              </a:rPr>
              <a:t>Casa de Marta</a:t>
            </a:r>
            <a:r>
              <a:rPr lang="pt-PT" sz="2000" dirty="0" smtClean="0"/>
              <a:t>, </a:t>
            </a:r>
            <a:r>
              <a:rPr lang="pt-PT" sz="2000" dirty="0"/>
              <a:t>representa uma cena relatada no Evangelho de S. Lucas.</a:t>
            </a:r>
          </a:p>
          <a:p>
            <a:pPr>
              <a:lnSpc>
                <a:spcPts val="2200"/>
              </a:lnSpc>
            </a:pPr>
            <a:r>
              <a:rPr lang="pt-PT" sz="2000" dirty="0"/>
              <a:t>O quadro representa a refeição que Jesus tomou em casa de amigos, Maria, Marta e Lázaro, em Betânia, nos arredores de Jerusalém.</a:t>
            </a:r>
          </a:p>
          <a:p>
            <a:pPr>
              <a:lnSpc>
                <a:spcPts val="2200"/>
              </a:lnSpc>
            </a:pPr>
            <a:r>
              <a:rPr lang="pt-PT" sz="2000" dirty="0" smtClean="0"/>
              <a:t>A </a:t>
            </a:r>
            <a:r>
              <a:rPr lang="pt-PT" sz="2000" dirty="0"/>
              <a:t>cena integra-se numa pausa na vida de pregação de Jesus.</a:t>
            </a:r>
          </a:p>
        </p:txBody>
      </p:sp>
      <p:sp>
        <p:nvSpPr>
          <p:cNvPr id="2" name="Folded Corner 1"/>
          <p:cNvSpPr/>
          <p:nvPr/>
        </p:nvSpPr>
        <p:spPr>
          <a:xfrm rot="21480000">
            <a:off x="103101" y="275871"/>
            <a:ext cx="6201123" cy="452771"/>
          </a:xfrm>
          <a:prstGeom prst="foldedCorner">
            <a:avLst>
              <a:gd name="adj" fmla="val 30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algn="ctr">
              <a:lnSpc>
                <a:spcPts val="2000"/>
              </a:lnSpc>
            </a:pPr>
            <a:r>
              <a:rPr lang="pt-PT" sz="2400" b="1" dirty="0">
                <a:solidFill>
                  <a:srgbClr val="C00000"/>
                </a:solidFill>
              </a:rPr>
              <a:t>Significado religioso do episódio representado </a:t>
            </a:r>
            <a:endParaRPr lang="pt-PT" sz="2400" dirty="0">
              <a:solidFill>
                <a:srgbClr val="C00000"/>
              </a:solidFill>
            </a:endParaRPr>
          </a:p>
        </p:txBody>
      </p:sp>
      <p:pic>
        <p:nvPicPr>
          <p:cNvPr id="14" name="Imagem 6" descr="C:\Documents and Settings\Proprietario\Os meus documentos\As minhas imagens\d duarte e o leal conselheiro\d duarte e o leal conselheiro 022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70" t="53965" r="24457" b="5524"/>
          <a:stretch/>
        </p:blipFill>
        <p:spPr bwMode="auto">
          <a:xfrm>
            <a:off x="5343278" y="2708919"/>
            <a:ext cx="2837200" cy="390478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0" y="3789040"/>
            <a:ext cx="4769876" cy="283978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252000" rIns="252000" bIns="252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pt-PT" sz="2000" dirty="0"/>
              <a:t>Apesar de Marta trabalhar mais e se preocupar com a satisfação de uma necessidade primária (material), Cristo valorizou mais a atitude de Maria que fica quieta a ouvir o que ele tem para lhe dizer. Ora, enquanto a </a:t>
            </a:r>
            <a:r>
              <a:rPr lang="pt-PT" sz="2000" dirty="0" smtClean="0"/>
              <a:t>preparação da comida ocupa </a:t>
            </a:r>
            <a:r>
              <a:rPr lang="pt-PT" sz="2000" dirty="0"/>
              <a:t>Marta na cozinha, </a:t>
            </a:r>
            <a:r>
              <a:rPr lang="pt-PT" sz="2000" dirty="0" smtClean="0"/>
              <a:t>Maria ouve a Palavra, alimento espiritual que jamais </a:t>
            </a:r>
            <a:r>
              <a:rPr lang="pt-PT" sz="2000" dirty="0"/>
              <a:t>lhe será tirado. </a:t>
            </a:r>
          </a:p>
        </p:txBody>
      </p:sp>
    </p:spTree>
    <p:extLst>
      <p:ext uri="{BB962C8B-B14F-4D97-AF65-F5344CB8AC3E}">
        <p14:creationId xmlns:p14="http://schemas.microsoft.com/office/powerpoint/2010/main" val="25234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998</Words>
  <Application>Microsoft Office PowerPoint</Application>
  <PresentationFormat>Apresentação no Ecrã (4:3)</PresentationFormat>
  <Paragraphs>134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Bloco Gráfico, Lda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zcochofel</dc:creator>
  <cp:lastModifiedBy>Guilherme Tanissa</cp:lastModifiedBy>
  <cp:revision>112</cp:revision>
  <dcterms:created xsi:type="dcterms:W3CDTF">2013-02-20T14:16:43Z</dcterms:created>
  <dcterms:modified xsi:type="dcterms:W3CDTF">2019-04-28T14:01:40Z</dcterms:modified>
</cp:coreProperties>
</file>