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61" r:id="rId9"/>
    <p:sldId id="262" r:id="rId10"/>
    <p:sldId id="273" r:id="rId11"/>
    <p:sldId id="266" r:id="rId12"/>
    <p:sldId id="275" r:id="rId13"/>
    <p:sldId id="276" r:id="rId14"/>
    <p:sldId id="267" r:id="rId15"/>
    <p:sldId id="274" r:id="rId16"/>
    <p:sldId id="277" r:id="rId17"/>
  </p:sldIdLst>
  <p:sldSz cx="9144000" cy="6858000" type="screen4x3"/>
  <p:notesSz cx="6858000" cy="9144000"/>
  <p:custDataLst>
    <p:tags r:id="rId18"/>
  </p:custDataLst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21" userDrawn="1">
          <p15:clr>
            <a:srgbClr val="A4A3A4"/>
          </p15:clr>
        </p15:guide>
        <p15:guide id="4" orient="horz" pos="10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F3F3"/>
    <a:srgbClr val="8E0000"/>
    <a:srgbClr val="800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3" autoAdjust="0"/>
    <p:restoredTop sz="94684" autoAdjust="0"/>
  </p:normalViewPr>
  <p:slideViewPr>
    <p:cSldViewPr showGuides="1">
      <p:cViewPr>
        <p:scale>
          <a:sx n="96" d="100"/>
          <a:sy n="96" d="100"/>
        </p:scale>
        <p:origin x="-72" y="-72"/>
      </p:cViewPr>
      <p:guideLst>
        <p:guide orient="horz" pos="2160"/>
        <p:guide orient="horz" pos="1017"/>
        <p:guide pos="2880"/>
        <p:guide pos="2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3900" y="44624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31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79512" y="476672"/>
            <a:ext cx="9217024" cy="5976664"/>
          </a:xfrm>
          <a:prstGeom prst="roundRect">
            <a:avLst>
              <a:gd name="adj" fmla="val 45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angle 8"/>
          <p:cNvSpPr/>
          <p:nvPr userDrawn="1"/>
        </p:nvSpPr>
        <p:spPr>
          <a:xfrm>
            <a:off x="307028" y="6479504"/>
            <a:ext cx="3760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Joana Cirne</a:t>
            </a:r>
            <a:r>
              <a:rPr lang="pt-PT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pt-PT" sz="1600" dirty="0" smtClean="0">
                <a:solidFill>
                  <a:schemeClr val="bg1"/>
                </a:solidFill>
                <a:latin typeface="+mn-lt"/>
              </a:rPr>
              <a:t>Marília Henriques</a:t>
            </a:r>
            <a:endParaRPr lang="pt-PT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4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79512" y="476672"/>
            <a:ext cx="9217024" cy="5976664"/>
          </a:xfrm>
          <a:prstGeom prst="roundRect">
            <a:avLst>
              <a:gd name="adj" fmla="val 451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45840"/>
            <a:ext cx="8892480" cy="404664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7028" y="6479504"/>
            <a:ext cx="3760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Joana Cirne</a:t>
            </a:r>
            <a:r>
              <a:rPr lang="pt-PT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pt-PT" sz="1600" dirty="0" smtClean="0">
                <a:solidFill>
                  <a:schemeClr val="bg1"/>
                </a:solidFill>
                <a:latin typeface="+mn-lt"/>
              </a:rPr>
              <a:t>Marília Henriques</a:t>
            </a:r>
            <a:endParaRPr lang="pt-PT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97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8337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3900" y="44624"/>
            <a:ext cx="360040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0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3.xml"/><Relationship Id="rId1" Type="http://schemas.openxmlformats.org/officeDocument/2006/relationships/audio" Target="../media/media1.mp3"/><Relationship Id="rId6" Type="http://schemas.openxmlformats.org/officeDocument/2006/relationships/image" Target="../media/image17.png"/><Relationship Id="rId5" Type="http://schemas.microsoft.com/office/2007/relationships/media" Target="../media/media1.mp3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0" y="2060848"/>
            <a:ext cx="5580112" cy="2880320"/>
          </a:xfrm>
          <a:prstGeom prst="round1Rect">
            <a:avLst>
              <a:gd name="adj" fmla="val 10276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07504" y="2177569"/>
            <a:ext cx="5472608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PT" sz="4000" b="1" dirty="0" smtClean="0"/>
              <a:t>O TEMPO DAS</a:t>
            </a:r>
            <a:br>
              <a:rPr lang="pt-PT" sz="4000" b="1" dirty="0" smtClean="0"/>
            </a:br>
            <a:r>
              <a:rPr lang="pt-PT" sz="4000" b="1" dirty="0" smtClean="0"/>
              <a:t>REFORMAS RELIGIOSAS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504" y="3555013"/>
            <a:ext cx="5472608" cy="954107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PT" sz="2800" dirty="0" smtClean="0"/>
              <a:t>Crise religiosa do século XVI</a:t>
            </a:r>
            <a:br>
              <a:rPr lang="pt-PT" sz="2800" dirty="0" smtClean="0"/>
            </a:br>
            <a:r>
              <a:rPr lang="pt-PT" sz="2800" dirty="0" smtClean="0"/>
              <a:t>e a rutura protestante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9512" y="3501008"/>
            <a:ext cx="50405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500" dirty="0"/>
              <a:t>O TEMPO DAS REFORMAS RELIGIOSAS</a:t>
            </a:r>
            <a:endParaRPr lang="pt-PT" sz="25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267" name="Marcador de Posição do Texto 4"/>
          <p:cNvSpPr>
            <a:spLocks noGrp="1"/>
          </p:cNvSpPr>
          <p:nvPr>
            <p:ph type="body" idx="4294967295"/>
          </p:nvPr>
        </p:nvSpPr>
        <p:spPr>
          <a:xfrm>
            <a:off x="467544" y="1445568"/>
            <a:ext cx="4040188" cy="399256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pt-PT" altLang="pt-PT" sz="2400" b="1" dirty="0" smtClean="0"/>
              <a:t>REFORMA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half" idx="4294967295"/>
          </p:nvPr>
        </p:nvSpPr>
        <p:spPr>
          <a:xfrm>
            <a:off x="467544" y="1854994"/>
            <a:ext cx="4040188" cy="3951288"/>
          </a:xfrm>
          <a:prstGeom prst="roundRect">
            <a:avLst>
              <a:gd name="adj" fmla="val 5246"/>
            </a:avLst>
          </a:prstGeom>
          <a:solidFill>
            <a:srgbClr val="FBF3F3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pt-PT" sz="2000" b="1" dirty="0" smtClean="0">
                <a:solidFill>
                  <a:schemeClr val="tx1"/>
                </a:solidFill>
              </a:rPr>
              <a:t>RENOVAÇÃO INTERNA</a:t>
            </a:r>
            <a:endParaRPr lang="pt-PT" sz="2000" dirty="0"/>
          </a:p>
          <a:p>
            <a:pPr marL="0" indent="0">
              <a:buFont typeface="Arial" charset="0"/>
              <a:buNone/>
              <a:defRPr/>
            </a:pPr>
            <a:r>
              <a:rPr lang="pt-PT" sz="1400" dirty="0" smtClean="0"/>
              <a:t>Proibição </a:t>
            </a:r>
            <a:r>
              <a:rPr lang="pt-PT" sz="1400" dirty="0"/>
              <a:t>d</a:t>
            </a:r>
            <a:r>
              <a:rPr lang="pt-PT" sz="1400" dirty="0" smtClean="0"/>
              <a:t>a acumulação de cargos.</a:t>
            </a:r>
          </a:p>
          <a:p>
            <a:pPr marL="0" indent="0">
              <a:buFont typeface="Arial" charset="0"/>
              <a:buNone/>
              <a:defRPr/>
            </a:pPr>
            <a:r>
              <a:rPr lang="pt-PT" sz="1400" dirty="0" smtClean="0"/>
              <a:t>Obrigação dos párocos de residir nas suas dioceses.</a:t>
            </a:r>
          </a:p>
          <a:p>
            <a:pPr marL="0" indent="0">
              <a:buFont typeface="Arial" charset="0"/>
              <a:buNone/>
              <a:defRPr/>
            </a:pPr>
            <a:r>
              <a:rPr lang="pt-PT" sz="1400" dirty="0" smtClean="0"/>
              <a:t>Manutenção do celibato.</a:t>
            </a:r>
          </a:p>
          <a:p>
            <a:pPr marL="0" indent="0">
              <a:buFont typeface="Arial" charset="0"/>
              <a:buNone/>
              <a:defRPr/>
            </a:pPr>
            <a:endParaRPr lang="pt-PT" sz="1400" dirty="0"/>
          </a:p>
          <a:p>
            <a:pPr marL="0" indent="0">
              <a:buFont typeface="Arial" charset="0"/>
              <a:buNone/>
              <a:defRPr/>
            </a:pPr>
            <a:r>
              <a:rPr lang="pt-PT" sz="2000" b="1" dirty="0" smtClean="0">
                <a:solidFill>
                  <a:schemeClr val="tx1"/>
                </a:solidFill>
              </a:rPr>
              <a:t>REFORÇO DAS DOUTRINAS</a:t>
            </a:r>
          </a:p>
          <a:p>
            <a:pPr marL="266700" indent="-177800">
              <a:buFont typeface="Arial" charset="0"/>
              <a:buChar char="•"/>
              <a:defRPr/>
            </a:pPr>
            <a:r>
              <a:rPr lang="pt-PT" sz="1400" dirty="0" smtClean="0"/>
              <a:t>Confirmação dos sete Sacramentos.</a:t>
            </a:r>
          </a:p>
          <a:p>
            <a:pPr marL="266700" indent="-177800">
              <a:buFont typeface="Arial" charset="0"/>
              <a:buChar char="•"/>
              <a:defRPr/>
            </a:pPr>
            <a:r>
              <a:rPr lang="pt-PT" sz="1400" dirty="0" smtClean="0"/>
              <a:t>Reafirmação do uso do latim na celebração da missa.</a:t>
            </a:r>
          </a:p>
          <a:p>
            <a:pPr marL="266700" indent="-177800">
              <a:buFont typeface="Arial" charset="0"/>
              <a:buChar char="•"/>
              <a:defRPr/>
            </a:pPr>
            <a:r>
              <a:rPr lang="pt-PT" sz="1400" dirty="0" smtClean="0"/>
              <a:t>Confirmação do culto da Virgem e dos Santos.</a:t>
            </a:r>
          </a:p>
          <a:p>
            <a:pPr marL="266700" indent="-177800">
              <a:buFont typeface="Arial" charset="0"/>
              <a:buChar char="•"/>
              <a:defRPr/>
            </a:pPr>
            <a:r>
              <a:rPr lang="pt-PT" sz="1400" dirty="0" smtClean="0"/>
              <a:t>Confirmação da Bíblia como única fonte de Fé.</a:t>
            </a:r>
          </a:p>
          <a:p>
            <a:pPr marL="266700" indent="-177800">
              <a:buFont typeface="Arial" charset="0"/>
              <a:buChar char="•"/>
              <a:defRPr/>
            </a:pPr>
            <a:r>
              <a:rPr lang="pt-PT" sz="1400" dirty="0" smtClean="0"/>
              <a:t>A salvação obtém-se pelas boas obras e pela Fé.</a:t>
            </a:r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4294967295"/>
          </p:nvPr>
        </p:nvSpPr>
        <p:spPr>
          <a:xfrm>
            <a:off x="4677254" y="1854994"/>
            <a:ext cx="4215225" cy="3951288"/>
          </a:xfrm>
          <a:prstGeom prst="roundRect">
            <a:avLst>
              <a:gd name="adj" fmla="val 5327"/>
            </a:avLst>
          </a:prstGeom>
          <a:solidFill>
            <a:srgbClr val="FBF3F3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PT" sz="1800" b="1" dirty="0"/>
              <a:t>MOVIMENTO E AÇÃO DE COMBATE AO </a:t>
            </a:r>
            <a:r>
              <a:rPr lang="pt-PT" sz="1800" b="1" dirty="0" smtClean="0"/>
              <a:t>PROTESTANTISMO</a:t>
            </a:r>
          </a:p>
          <a:p>
            <a:pPr marL="177800" indent="-177800" eaLnBrk="1" fontAlgn="auto" hangingPunct="1">
              <a:spcAft>
                <a:spcPts val="0"/>
              </a:spcAft>
              <a:defRPr/>
            </a:pPr>
            <a:r>
              <a:rPr lang="pt-PT" sz="1400" dirty="0" smtClean="0"/>
              <a:t>Fundação da Companhia de Jesus (ordem </a:t>
            </a:r>
            <a:r>
              <a:rPr lang="pt-PT" sz="1400" dirty="0"/>
              <a:t>religiosa severamente </a:t>
            </a:r>
            <a:r>
              <a:rPr lang="pt-PT" sz="1400" dirty="0" smtClean="0"/>
              <a:t>disciplinada; tinham </a:t>
            </a:r>
            <a:r>
              <a:rPr lang="pt-PT" sz="1400" dirty="0"/>
              <a:t>como </a:t>
            </a:r>
            <a:r>
              <a:rPr lang="pt-PT" sz="1400" dirty="0" smtClean="0"/>
              <a:t>objetivo pregar </a:t>
            </a:r>
            <a:r>
              <a:rPr lang="pt-PT" sz="1400" dirty="0"/>
              <a:t>a </a:t>
            </a:r>
            <a:r>
              <a:rPr lang="pt-PT" sz="1400" dirty="0" smtClean="0"/>
              <a:t>Fé </a:t>
            </a:r>
            <a:r>
              <a:rPr lang="pt-PT" sz="1400" dirty="0"/>
              <a:t>cristã e o </a:t>
            </a:r>
            <a:r>
              <a:rPr lang="pt-PT" sz="1400" dirty="0" smtClean="0"/>
              <a:t>ensino).</a:t>
            </a:r>
          </a:p>
          <a:p>
            <a:pPr marL="177800" indent="-177800">
              <a:buFont typeface="Arial" charset="0"/>
              <a:buChar char="•"/>
              <a:defRPr/>
            </a:pPr>
            <a:r>
              <a:rPr lang="pt-PT" sz="1400" dirty="0" smtClean="0"/>
              <a:t>Organização de autos de fé.</a:t>
            </a:r>
          </a:p>
          <a:p>
            <a:pPr marL="177800" indent="-177800">
              <a:buFont typeface="Arial" charset="0"/>
              <a:buChar char="•"/>
              <a:defRPr/>
            </a:pPr>
            <a:r>
              <a:rPr lang="pt-PT" sz="1400" dirty="0" smtClean="0"/>
              <a:t>Criação </a:t>
            </a:r>
            <a:r>
              <a:rPr lang="pt-PT" sz="1400" dirty="0"/>
              <a:t>do </a:t>
            </a:r>
            <a:r>
              <a:rPr lang="pt-PT" sz="1400" dirty="0" smtClean="0"/>
              <a:t>Índex.</a:t>
            </a:r>
            <a:endParaRPr lang="pt-PT" sz="1400" dirty="0"/>
          </a:p>
          <a:p>
            <a:pPr marL="177800" indent="-177800">
              <a:buFont typeface="Arial" charset="0"/>
              <a:buChar char="•"/>
              <a:defRPr/>
            </a:pPr>
            <a:r>
              <a:rPr lang="pt-PT" sz="1400" dirty="0" smtClean="0"/>
              <a:t>Inquisição.</a:t>
            </a:r>
          </a:p>
          <a:p>
            <a:pPr>
              <a:buFont typeface="Arial" charset="0"/>
              <a:buChar char="•"/>
              <a:defRPr/>
            </a:pPr>
            <a:endParaRPr lang="pt-PT" dirty="0"/>
          </a:p>
        </p:txBody>
      </p:sp>
      <p:sp>
        <p:nvSpPr>
          <p:cNvPr id="2" name="Rectangle 1"/>
          <p:cNvSpPr/>
          <p:nvPr/>
        </p:nvSpPr>
        <p:spPr>
          <a:xfrm>
            <a:off x="1561520" y="548680"/>
            <a:ext cx="602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>
                <a:latin typeface="+mj-lt"/>
              </a:rPr>
              <a:t>DECISÕES SAÍDAS DO CONCÍLIO DE TRENTO</a:t>
            </a:r>
            <a:endParaRPr lang="pt-PT" sz="2400" b="1" dirty="0">
              <a:latin typeface="+mj-lt"/>
            </a:endParaRPr>
          </a:p>
        </p:txBody>
      </p:sp>
      <p:sp>
        <p:nvSpPr>
          <p:cNvPr id="9" name="Marcador de Posição do Texto 4"/>
          <p:cNvSpPr txBox="1">
            <a:spLocks/>
          </p:cNvSpPr>
          <p:nvPr/>
        </p:nvSpPr>
        <p:spPr bwMode="auto">
          <a:xfrm>
            <a:off x="4788024" y="1445568"/>
            <a:ext cx="4040188" cy="39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altLang="pt-PT" sz="2400" b="1" dirty="0" smtClean="0"/>
              <a:t>CONTRARREFORMA</a:t>
            </a:r>
          </a:p>
        </p:txBody>
      </p:sp>
      <p:sp>
        <p:nvSpPr>
          <p:cNvPr id="10" name="Marcador de Posição do Texto 4"/>
          <p:cNvSpPr txBox="1">
            <a:spLocks/>
          </p:cNvSpPr>
          <p:nvPr/>
        </p:nvSpPr>
        <p:spPr>
          <a:xfrm>
            <a:off x="4405545" y="1455738"/>
            <a:ext cx="373896" cy="399256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altLang="pt-PT" sz="2400" b="1" dirty="0" smtClean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 uiExpand="1" build="p" animBg="1"/>
      <p:bldP spid="8" grpId="0" uiExpand="1" build="p" animBg="1"/>
      <p:bldP spid="9" grpId="0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500" dirty="0" smtClean="0"/>
              <a:t>O TEMPO DAS REFORMAS RELIGIOSAS</a:t>
            </a:r>
            <a:endParaRPr lang="pt-PT" sz="2500" dirty="0"/>
          </a:p>
        </p:txBody>
      </p:sp>
      <p:sp>
        <p:nvSpPr>
          <p:cNvPr id="12290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365000" y="1197173"/>
            <a:ext cx="85994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buNone/>
            </a:pPr>
            <a:r>
              <a:rPr lang="pt-PT" altLang="pt-PT" sz="2000" dirty="0" smtClean="0"/>
              <a:t>Para travar o Protestantismo, os inquisidores perseguiam e condenavam todos aqueles acusados de praticarem outros cultos diferentes dos da Igreja Católica. Interrogavam os detidos através de métodos violentos de tortura.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7544" y="2399664"/>
            <a:ext cx="3718213" cy="3844891"/>
            <a:chOff x="467544" y="2399664"/>
            <a:chExt cx="3718213" cy="3844891"/>
          </a:xfrm>
        </p:grpSpPr>
        <p:pic>
          <p:nvPicPr>
            <p:cNvPr id="12292" name="Picture 6" descr="http://1.bp.blogspot.com/_98Lp2dvqd9U/SagH1wrrRcI/AAAAAAAAANA/o9UrJJuJHyM/s400/0043+-+INQUISI%C3%87%C3%83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05" y="2399664"/>
              <a:ext cx="3683552" cy="3609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ítulo 1"/>
            <p:cNvSpPr txBox="1">
              <a:spLocks/>
            </p:cNvSpPr>
            <p:nvPr/>
          </p:nvSpPr>
          <p:spPr>
            <a:xfrm>
              <a:off x="467544" y="5949280"/>
              <a:ext cx="2593975" cy="295275"/>
            </a:xfrm>
            <a:prstGeom prst="rect">
              <a:avLst/>
            </a:prstGeom>
          </p:spPr>
          <p:txBody>
            <a:bodyPr anchor="ctr">
              <a:normAutofit fontScale="32500" lnSpcReduction="20000"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pt-PT" sz="4400" dirty="0">
                  <a:latin typeface="+mn-lt"/>
                  <a:ea typeface="+mj-ea"/>
                  <a:cs typeface="+mj-cs"/>
                </a:rPr>
                <a:t> O despertador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16016" y="2384400"/>
            <a:ext cx="4154052" cy="3860155"/>
            <a:chOff x="4716016" y="2384400"/>
            <a:chExt cx="4154052" cy="3860155"/>
          </a:xfrm>
        </p:grpSpPr>
        <p:pic>
          <p:nvPicPr>
            <p:cNvPr id="12291" name="Picture 4" descr="http://2.bp.blogspot.com/_98Lp2dvqd9U/SagT8t8xiYI/AAAAAAAAAPo/0FaEWJHHzXU/s400/0022+-+INQUISI%C3%87%C3%83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384400"/>
              <a:ext cx="4154052" cy="3625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ítulo 1"/>
            <p:cNvSpPr txBox="1">
              <a:spLocks/>
            </p:cNvSpPr>
            <p:nvPr/>
          </p:nvSpPr>
          <p:spPr>
            <a:xfrm>
              <a:off x="4728758" y="5949280"/>
              <a:ext cx="2593975" cy="295275"/>
            </a:xfrm>
            <a:prstGeom prst="rect">
              <a:avLst/>
            </a:prstGeom>
          </p:spPr>
          <p:txBody>
            <a:bodyPr anchor="ctr">
              <a:normAutofit fontScale="32500" lnSpcReduction="20000"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pt-PT" sz="4400" dirty="0">
                  <a:latin typeface="+mn-lt"/>
                  <a:ea typeface="+mj-ea"/>
                  <a:cs typeface="+mj-cs"/>
                </a:rPr>
                <a:t> A gaiola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51520" y="548680"/>
            <a:ext cx="324473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t-PT" altLang="pt-PT" sz="2400" b="1" dirty="0" smtClean="0">
                <a:latin typeface="+mj-lt"/>
              </a:rPr>
              <a:t>A AÇÃO DA INQUISIÇÃO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500" dirty="0" smtClean="0"/>
              <a:t>O TEMPO DAS REFORMAS RELIGIOSAS</a:t>
            </a:r>
            <a:endParaRPr lang="pt-PT" sz="2500" dirty="0"/>
          </a:p>
        </p:txBody>
      </p:sp>
      <p:sp>
        <p:nvSpPr>
          <p:cNvPr id="3" name="Rectangle 2"/>
          <p:cNvSpPr/>
          <p:nvPr/>
        </p:nvSpPr>
        <p:spPr>
          <a:xfrm>
            <a:off x="251520" y="548680"/>
            <a:ext cx="324473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t-PT" altLang="pt-PT" sz="2400" b="1" dirty="0" smtClean="0">
                <a:latin typeface="+mj-lt"/>
              </a:rPr>
              <a:t>A AÇÃO DA INQUISIÇÃO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15616" y="1268760"/>
            <a:ext cx="3319016" cy="4709980"/>
            <a:chOff x="1115616" y="1268760"/>
            <a:chExt cx="3319016" cy="4709980"/>
          </a:xfrm>
        </p:grpSpPr>
        <p:sp>
          <p:nvSpPr>
            <p:cNvPr id="10" name="Título 1"/>
            <p:cNvSpPr txBox="1">
              <a:spLocks/>
            </p:cNvSpPr>
            <p:nvPr/>
          </p:nvSpPr>
          <p:spPr>
            <a:xfrm>
              <a:off x="1115616" y="5683465"/>
              <a:ext cx="2380638" cy="295275"/>
            </a:xfrm>
            <a:prstGeom prst="rect">
              <a:avLst/>
            </a:prstGeom>
          </p:spPr>
          <p:txBody>
            <a:bodyPr anchor="ctr">
              <a:normAutofit fontScale="32500" lnSpcReduction="20000"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pt-PT" sz="4400" dirty="0" smtClean="0">
                  <a:latin typeface="+mj-lt"/>
                  <a:ea typeface="+mj-ea"/>
                  <a:cs typeface="+mj-cs"/>
                </a:rPr>
                <a:t> A CADEIRA INQUISITÓRIA</a:t>
              </a:r>
              <a:endParaRPr lang="pt-PT" sz="4400" dirty="0"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268760"/>
              <a:ext cx="3175000" cy="4392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601375" y="1268760"/>
            <a:ext cx="3138977" cy="4709980"/>
            <a:chOff x="4601375" y="1268760"/>
            <a:chExt cx="3138977" cy="4709980"/>
          </a:xfrm>
        </p:grpSpPr>
        <p:pic>
          <p:nvPicPr>
            <p:cNvPr id="9" name="Picture 10" descr="http://4.bp.blogspot.com/_0DtWfXbk7g8/TOWw5e-nIdI/AAAAAAAAJc8/8TVwJhWzYjE/s1600/dama_de_ferro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22"/>
            <a:stretch/>
          </p:blipFill>
          <p:spPr bwMode="auto">
            <a:xfrm>
              <a:off x="4700140" y="1268760"/>
              <a:ext cx="3040212" cy="439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ítulo 1"/>
            <p:cNvSpPr txBox="1">
              <a:spLocks/>
            </p:cNvSpPr>
            <p:nvPr/>
          </p:nvSpPr>
          <p:spPr>
            <a:xfrm>
              <a:off x="4601375" y="5683465"/>
              <a:ext cx="2593975" cy="295275"/>
            </a:xfrm>
            <a:prstGeom prst="rect">
              <a:avLst/>
            </a:prstGeom>
          </p:spPr>
          <p:txBody>
            <a:bodyPr anchor="ctr">
              <a:normAutofit fontScale="32500" lnSpcReduction="20000"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pt-PT" sz="4400" dirty="0" smtClean="0">
                  <a:latin typeface="+mj-lt"/>
                  <a:ea typeface="+mj-ea"/>
                  <a:cs typeface="+mj-cs"/>
                </a:rPr>
                <a:t> VIRGEM DE NUREMBERG</a:t>
              </a:r>
              <a:endParaRPr lang="pt-PT" sz="4400" dirty="0"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6" name="My So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50838" y="10103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93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500" dirty="0" smtClean="0"/>
              <a:t>O TEMPO DAS REFORMAS RELIGIOSAS</a:t>
            </a:r>
            <a:endParaRPr lang="pt-PT" sz="2500" dirty="0"/>
          </a:p>
        </p:txBody>
      </p:sp>
      <p:sp>
        <p:nvSpPr>
          <p:cNvPr id="3" name="Rectangle 2"/>
          <p:cNvSpPr/>
          <p:nvPr/>
        </p:nvSpPr>
        <p:spPr>
          <a:xfrm>
            <a:off x="251520" y="548680"/>
            <a:ext cx="324473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t-PT" altLang="pt-PT" sz="2400" b="1" dirty="0" smtClean="0">
                <a:latin typeface="+mj-lt"/>
              </a:rPr>
              <a:t>A AÇÃO DA INQUISIÇÃO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03144" y="1628800"/>
            <a:ext cx="5040856" cy="4008438"/>
            <a:chOff x="4103144" y="1628800"/>
            <a:chExt cx="5040856" cy="4008438"/>
          </a:xfrm>
        </p:grpSpPr>
        <p:sp>
          <p:nvSpPr>
            <p:cNvPr id="12" name="Título 1"/>
            <p:cNvSpPr txBox="1">
              <a:spLocks/>
            </p:cNvSpPr>
            <p:nvPr/>
          </p:nvSpPr>
          <p:spPr>
            <a:xfrm>
              <a:off x="4103144" y="5341963"/>
              <a:ext cx="2593975" cy="295275"/>
            </a:xfrm>
            <a:prstGeom prst="rect">
              <a:avLst/>
            </a:prstGeom>
          </p:spPr>
          <p:txBody>
            <a:bodyPr anchor="ctr">
              <a:normAutofit fontScale="32500" lnSpcReduction="20000"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pt-PT" sz="4400" dirty="0" smtClean="0">
                  <a:latin typeface="+mj-lt"/>
                  <a:ea typeface="+mj-ea"/>
                  <a:cs typeface="+mj-cs"/>
                </a:rPr>
                <a:t>ESMAGA CABEÇAS</a:t>
              </a:r>
              <a:endParaRPr lang="pt-PT" sz="4400" dirty="0"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8" name="Picture 2" descr="http://lh3.ggpht.com/_NW08z5Og1Oc/Sx9dTKqDmmI/AAAAAAAAJeU/W2R2QoL_IQ0/a368_Crusher%5B2%5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175" y="1628800"/>
              <a:ext cx="4949825" cy="371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65818" y="1628800"/>
            <a:ext cx="3902125" cy="4008438"/>
            <a:chOff x="165818" y="1628800"/>
            <a:chExt cx="3902125" cy="4008438"/>
          </a:xfrm>
        </p:grpSpPr>
        <p:sp>
          <p:nvSpPr>
            <p:cNvPr id="10" name="Título 1"/>
            <p:cNvSpPr txBox="1">
              <a:spLocks/>
            </p:cNvSpPr>
            <p:nvPr/>
          </p:nvSpPr>
          <p:spPr>
            <a:xfrm>
              <a:off x="165818" y="5341963"/>
              <a:ext cx="2380638" cy="295275"/>
            </a:xfrm>
            <a:prstGeom prst="rect">
              <a:avLst/>
            </a:prstGeom>
          </p:spPr>
          <p:txBody>
            <a:bodyPr anchor="ctr">
              <a:normAutofit fontScale="32500" lnSpcReduction="20000"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pt-PT" sz="4400" dirty="0" smtClean="0">
                  <a:latin typeface="+mj-lt"/>
                  <a:ea typeface="+mj-ea"/>
                  <a:cs typeface="+mj-cs"/>
                </a:rPr>
                <a:t>ESMAGA JOELHOS</a:t>
              </a:r>
              <a:endParaRPr lang="pt-PT" sz="4400" dirty="0"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3" name="Picture 6" descr="a368_Splitt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838" b="3370"/>
            <a:stretch/>
          </p:blipFill>
          <p:spPr bwMode="auto">
            <a:xfrm>
              <a:off x="182562" y="1628800"/>
              <a:ext cx="3885381" cy="371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83484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500" dirty="0" smtClean="0"/>
              <a:t>O TEMPO DAS REFORMAS RELIGIOSAS</a:t>
            </a:r>
            <a:endParaRPr lang="pt-PT" sz="25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350838" y="476672"/>
            <a:ext cx="8469634" cy="55168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PT" b="1" dirty="0" smtClean="0"/>
              <a:t>A INQUISIÇÃO NA PENÍNSULA IBÉRICA</a:t>
            </a:r>
            <a:r>
              <a:rPr lang="pt-PT" sz="3500" b="1" dirty="0" smtClean="0"/>
              <a:t/>
            </a:r>
            <a:br>
              <a:rPr lang="pt-PT" sz="3500" b="1" dirty="0" smtClean="0"/>
            </a:br>
            <a:endParaRPr lang="pt-PT" sz="1800" b="1" dirty="0" smtClean="0"/>
          </a:p>
          <a:p>
            <a:pPr marL="177800" indent="-177800" eaLnBrk="1" fontAlgn="auto" hangingPunct="1">
              <a:spcAft>
                <a:spcPts val="0"/>
              </a:spcAft>
              <a:defRPr/>
            </a:pPr>
            <a:r>
              <a:rPr lang="pt-PT" sz="1800" dirty="0" smtClean="0"/>
              <a:t>Apesar da fraca implantação dos ideais protestantes na Península Ibérica, a ação violenta da Igreja Católica, por intermédio do Índex </a:t>
            </a:r>
            <a:r>
              <a:rPr lang="pt-PT" sz="1800" dirty="0"/>
              <a:t>e d</a:t>
            </a:r>
            <a:r>
              <a:rPr lang="pt-PT" sz="1800" dirty="0" smtClean="0"/>
              <a:t>a Companhia </a:t>
            </a:r>
            <a:r>
              <a:rPr lang="pt-PT" sz="1800" dirty="0"/>
              <a:t>de </a:t>
            </a:r>
            <a:r>
              <a:rPr lang="pt-PT" sz="1800" dirty="0" smtClean="0"/>
              <a:t>Jesus, </a:t>
            </a:r>
            <a:br>
              <a:rPr lang="pt-PT" sz="1800" dirty="0" smtClean="0"/>
            </a:br>
            <a:r>
              <a:rPr lang="pt-PT" sz="1800" dirty="0" smtClean="0"/>
              <a:t>centrou-se na comunidade judaica.</a:t>
            </a:r>
            <a:endParaRPr lang="pt-PT" sz="1800" dirty="0"/>
          </a:p>
          <a:p>
            <a:pPr marL="177800" indent="-177800" eaLnBrk="1" fontAlgn="auto" hangingPunct="1">
              <a:spcAft>
                <a:spcPts val="0"/>
              </a:spcAft>
              <a:defRPr/>
            </a:pPr>
            <a:r>
              <a:rPr lang="pt-PT" sz="1800" dirty="0" smtClean="0"/>
              <a:t>Os reis de Espanha expulsaram os judeus do seu país.</a:t>
            </a:r>
          </a:p>
          <a:p>
            <a:pPr marL="177800" indent="-177800" eaLnBrk="1" fontAlgn="auto" hangingPunct="1">
              <a:spcAft>
                <a:spcPts val="0"/>
              </a:spcAft>
              <a:defRPr/>
            </a:pPr>
            <a:r>
              <a:rPr lang="pt-PT" sz="1800" dirty="0"/>
              <a:t>D. Manuel </a:t>
            </a:r>
            <a:r>
              <a:rPr lang="pt-PT" sz="1800" dirty="0" smtClean="0"/>
              <a:t>I, rei de Portugal, expulsou </a:t>
            </a:r>
            <a:r>
              <a:rPr lang="pt-PT" sz="1800" dirty="0"/>
              <a:t>os judeus </a:t>
            </a:r>
            <a:r>
              <a:rPr lang="pt-PT" sz="1800" dirty="0" smtClean="0"/>
              <a:t>do país mas, mais tarde, aceitou a sua conversão (forçada) ao catolicismo:</a:t>
            </a:r>
            <a:endParaRPr lang="pt-PT" sz="1800" dirty="0"/>
          </a:p>
          <a:p>
            <a:pPr marL="177800" indent="-177800" algn="ctr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pt-PT" altLang="pt-PT" dirty="0" smtClean="0"/>
              <a:t>Cristãos-novos</a:t>
            </a:r>
          </a:p>
          <a:p>
            <a:pPr marL="177800" indent="-177800" eaLnBrk="1" hangingPunct="1">
              <a:buFont typeface="Arial" charset="0"/>
              <a:buChar char="•"/>
              <a:defRPr/>
            </a:pPr>
            <a:r>
              <a:rPr lang="pt-PT" altLang="pt-PT" sz="1800" dirty="0" smtClean="0"/>
              <a:t>Todos os judeus foram obrigados a converterem-se ao catolicismo evitando, deste modo, a expulsão do país.</a:t>
            </a:r>
          </a:p>
          <a:p>
            <a:pPr marL="177800" indent="-177800" eaLnBrk="1" hangingPunct="1">
              <a:buFont typeface="Arial" charset="0"/>
              <a:buChar char="•"/>
              <a:defRPr/>
            </a:pPr>
            <a:r>
              <a:rPr lang="pt-PT" altLang="pt-PT" sz="1800" dirty="0" smtClean="0"/>
              <a:t>Contudo, apesar da conversão, os cristãos-novos </a:t>
            </a:r>
            <a:r>
              <a:rPr lang="pt-PT" altLang="pt-PT" sz="1800" dirty="0"/>
              <a:t>f</a:t>
            </a:r>
            <a:r>
              <a:rPr lang="pt-PT" altLang="pt-PT" sz="1800" dirty="0" smtClean="0"/>
              <a:t>oram alvo de discriminações, perseguições e denúncias.</a:t>
            </a:r>
          </a:p>
          <a:p>
            <a:pPr marL="177800" indent="-177800" eaLnBrk="1" hangingPunct="1">
              <a:buFont typeface="Arial" charset="0"/>
              <a:buChar char="•"/>
              <a:defRPr/>
            </a:pPr>
            <a:r>
              <a:rPr lang="pt-PT" altLang="pt-PT" sz="1800" dirty="0" smtClean="0"/>
              <a:t>Alguns dos cristãos-novos mais notáveis foram: Pedro Nunes, Garcia de Orta e Ribeiro Sanches.</a:t>
            </a:r>
            <a:endParaRPr lang="pt-PT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cienciahoje.uol.com.br/noticias/2011/08/imagens/memoriasdainquisicao02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9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250196"/>
            <a:ext cx="4860032" cy="58477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PT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PT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AUTO DE FÉ, LISBOA 1535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31863" y="5535761"/>
            <a:ext cx="8212137" cy="77355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1600" dirty="0">
                <a:latin typeface="+mj-lt"/>
                <a:ea typeface="+mj-ea"/>
                <a:cs typeface="+mj-cs"/>
              </a:rPr>
              <a:t>Só em 25 de maio de 1773, já no reinado de D. José I  e sob a orientação do Marquês de Pombal, a emissão de um decreto põe </a:t>
            </a:r>
            <a:r>
              <a:rPr lang="pt-PT" sz="1600" dirty="0" smtClean="0">
                <a:latin typeface="+mj-lt"/>
                <a:ea typeface="+mj-ea"/>
                <a:cs typeface="+mj-cs"/>
              </a:rPr>
              <a:t>fim </a:t>
            </a:r>
            <a:r>
              <a:rPr lang="pt-PT" sz="1600" dirty="0">
                <a:latin typeface="+mj-lt"/>
                <a:ea typeface="+mj-ea"/>
                <a:cs typeface="+mj-cs"/>
              </a:rPr>
              <a:t>à diferenciação entre cristão-novo e cristão-velho.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0" y="2060848"/>
            <a:ext cx="5580112" cy="2880320"/>
          </a:xfrm>
          <a:prstGeom prst="round1Rect">
            <a:avLst>
              <a:gd name="adj" fmla="val 10276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2178050"/>
            <a:ext cx="5472113" cy="1322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PT" sz="4000" b="1" dirty="0" smtClean="0"/>
              <a:t>O TEMPO DAS</a:t>
            </a:r>
            <a:br>
              <a:rPr lang="pt-PT" sz="4000" b="1" dirty="0" smtClean="0"/>
            </a:br>
            <a:r>
              <a:rPr lang="pt-PT" sz="4000" b="1" dirty="0" smtClean="0"/>
              <a:t>REFORMAS RELIGIOSAS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504" y="3555013"/>
            <a:ext cx="5472608" cy="954107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pt-PT" sz="2800" dirty="0" smtClean="0">
                <a:solidFill>
                  <a:prstClr val="black"/>
                </a:solidFill>
              </a:rPr>
              <a:t>Crise religiosa do século XVI</a:t>
            </a:r>
            <a:br>
              <a:rPr lang="pt-PT" sz="2800" dirty="0" smtClean="0">
                <a:solidFill>
                  <a:prstClr val="black"/>
                </a:solidFill>
              </a:rPr>
            </a:br>
            <a:r>
              <a:rPr lang="pt-PT" sz="2800" dirty="0" smtClean="0">
                <a:solidFill>
                  <a:prstClr val="black"/>
                </a:solidFill>
              </a:rPr>
              <a:t>e a rutura protestante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9512" y="3501008"/>
            <a:ext cx="50405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378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/>
              <a:t>O TEMPO DAS REFORMAS RELIGIOSAS</a:t>
            </a:r>
            <a:endParaRPr lang="pt-PT" dirty="0" smtClean="0"/>
          </a:p>
        </p:txBody>
      </p:sp>
      <p:sp>
        <p:nvSpPr>
          <p:cNvPr id="3075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358775" y="1058068"/>
            <a:ext cx="6444907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pt-PT" altLang="pt-PT" sz="2000" b="1" dirty="0" smtClean="0"/>
              <a:t>Exemplo de vida dos membros do clero: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pt-PT" altLang="pt-PT" sz="2000" dirty="0"/>
              <a:t>v</a:t>
            </a:r>
            <a:r>
              <a:rPr lang="pt-PT" altLang="pt-PT" sz="2000" dirty="0" smtClean="0"/>
              <a:t>ida imoral de luxo e corrupção;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pt-PT" altLang="pt-PT" sz="2000" dirty="0"/>
              <a:t>c</a:t>
            </a:r>
            <a:r>
              <a:rPr lang="pt-PT" altLang="pt-PT" sz="2000" dirty="0" smtClean="0"/>
              <a:t>ompra de cargos eclesiásticos;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pt-PT" altLang="pt-PT" sz="2000" dirty="0" smtClean="0"/>
              <a:t>envolvimento em assuntos políticos.</a:t>
            </a:r>
          </a:p>
          <a:p>
            <a:pPr marL="457200" lvl="1" indent="0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pt-PT" altLang="pt-PT" sz="2000" dirty="0" smtClean="0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pt-PT" altLang="pt-PT" sz="2000" dirty="0" smtClean="0"/>
              <a:t>Contestação devido à existência de dois Papas.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pt-PT" altLang="pt-PT" sz="2000" dirty="0" smtClean="0"/>
              <a:t>Difusão do humanismo.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pt-PT" altLang="pt-PT" sz="2000" dirty="0" smtClean="0"/>
              <a:t>Avanço dos conhecimentos científicos que questionavam o ensino ministrado pela Igreja.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pt-PT" altLang="pt-PT" sz="3600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876256" y="3281362"/>
            <a:ext cx="2126785" cy="29527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1200" dirty="0">
                <a:latin typeface="+mj-lt"/>
                <a:ea typeface="+mj-ea"/>
                <a:cs typeface="+mj-cs"/>
              </a:rPr>
              <a:t/>
            </a:r>
            <a:br>
              <a:rPr lang="pt-PT" sz="1200" dirty="0">
                <a:latin typeface="+mj-lt"/>
                <a:ea typeface="+mj-ea"/>
                <a:cs typeface="+mj-cs"/>
              </a:rPr>
            </a:br>
            <a:r>
              <a:rPr lang="pt-PT" sz="1200" dirty="0">
                <a:latin typeface="+mj-lt"/>
                <a:ea typeface="+mj-ea"/>
                <a:cs typeface="+mj-cs"/>
              </a:rPr>
              <a:t>Papa Urbano  VI – </a:t>
            </a:r>
            <a:r>
              <a:rPr lang="pt-PT" sz="1200" dirty="0" smtClean="0">
                <a:latin typeface="+mj-lt"/>
                <a:ea typeface="+mj-ea"/>
                <a:cs typeface="+mj-cs"/>
              </a:rPr>
              <a:t>Roma</a:t>
            </a:r>
            <a:r>
              <a:rPr lang="pt-PT" sz="1200" dirty="0">
                <a:latin typeface="+mj-lt"/>
                <a:ea typeface="+mj-ea"/>
                <a:cs typeface="+mj-cs"/>
              </a:rPr>
              <a:t/>
            </a:r>
            <a:br>
              <a:rPr lang="pt-PT" sz="1200" dirty="0">
                <a:latin typeface="+mj-lt"/>
                <a:ea typeface="+mj-ea"/>
                <a:cs typeface="+mj-cs"/>
              </a:rPr>
            </a:br>
            <a:endParaRPr lang="pt-PT" sz="1200" dirty="0">
              <a:latin typeface="+mj-lt"/>
              <a:ea typeface="+mj-ea"/>
              <a:cs typeface="+mj-cs"/>
            </a:endParaRPr>
          </a:p>
        </p:txBody>
      </p:sp>
      <p:pic>
        <p:nvPicPr>
          <p:cNvPr id="3078" name="Picture 6" descr="http://upload.wikimedia.org/wikipedia/commons/9/93/Papa_Clemens_Quin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948264" y="3668403"/>
            <a:ext cx="2054778" cy="242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Ficheiro:Urbanus V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1" b="2564"/>
          <a:stretch/>
        </p:blipFill>
        <p:spPr bwMode="auto">
          <a:xfrm>
            <a:off x="6951321" y="580489"/>
            <a:ext cx="2051720" cy="27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19" y="548680"/>
            <a:ext cx="6552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latin typeface="+mj-lt"/>
              </a:rPr>
              <a:t>CRISE NA IGREJA</a:t>
            </a:r>
            <a:endParaRPr lang="pt-PT" sz="2400" b="1" dirty="0">
              <a:latin typeface="+mj-l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862247" y="6050977"/>
            <a:ext cx="2140794" cy="29686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1200" dirty="0">
                <a:latin typeface="+mj-lt"/>
                <a:ea typeface="+mj-ea"/>
                <a:cs typeface="+mj-cs"/>
              </a:rPr>
              <a:t/>
            </a:r>
            <a:br>
              <a:rPr lang="pt-PT" sz="1200" dirty="0">
                <a:latin typeface="+mj-lt"/>
                <a:ea typeface="+mj-ea"/>
                <a:cs typeface="+mj-cs"/>
              </a:rPr>
            </a:br>
            <a:r>
              <a:rPr lang="pt-PT" sz="1200" dirty="0">
                <a:latin typeface="+mj-lt"/>
                <a:ea typeface="+mj-ea"/>
                <a:cs typeface="+mj-cs"/>
              </a:rPr>
              <a:t>Clemente V </a:t>
            </a:r>
            <a:r>
              <a:rPr lang="pt-PT" sz="1200" dirty="0" smtClean="0">
                <a:latin typeface="+mj-lt"/>
                <a:ea typeface="+mj-ea"/>
                <a:cs typeface="+mj-cs"/>
              </a:rPr>
              <a:t>– Avinhão</a:t>
            </a:r>
            <a:r>
              <a:rPr lang="pt-PT" sz="1200" dirty="0">
                <a:latin typeface="+mj-lt"/>
                <a:ea typeface="+mj-ea"/>
                <a:cs typeface="+mj-cs"/>
              </a:rPr>
              <a:t/>
            </a:r>
            <a:br>
              <a:rPr lang="pt-PT" sz="1200" dirty="0">
                <a:latin typeface="+mj-lt"/>
                <a:ea typeface="+mj-ea"/>
                <a:cs typeface="+mj-cs"/>
              </a:rPr>
            </a:br>
            <a:endParaRPr lang="pt-PT" sz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5" grpId="0"/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500" dirty="0" smtClean="0"/>
              <a:t>O TEMPO DAS REFORMAS RELIGIOSAS</a:t>
            </a:r>
            <a:endParaRPr lang="pt-PT" sz="2500" dirty="0"/>
          </a:p>
        </p:txBody>
      </p:sp>
      <p:sp>
        <p:nvSpPr>
          <p:cNvPr id="4098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647700" y="3860800"/>
            <a:ext cx="8100764" cy="1846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  <a:defRPr/>
            </a:pPr>
            <a:r>
              <a:rPr lang="pt-PT" altLang="pt-PT" sz="1800" dirty="0" smtClean="0"/>
              <a:t>Criação da Bula de Indulgência (documento obtido mediante o pagamento de um determinado valor à Igreja, através do qual o crente recebia o perdão ou o alívio da penitência após a confissão dos seus pecados). </a:t>
            </a:r>
          </a:p>
          <a:p>
            <a:pPr marL="0" indent="0" eaLnBrk="1" hangingPunct="1">
              <a:buNone/>
              <a:defRPr/>
            </a:pPr>
            <a:endParaRPr lang="pt-PT" altLang="pt-PT" sz="1600" dirty="0" smtClean="0"/>
          </a:p>
          <a:p>
            <a:pPr marL="0" indent="0" eaLnBrk="1" hangingPunct="1">
              <a:buNone/>
              <a:defRPr/>
            </a:pPr>
            <a:endParaRPr lang="pt-PT" altLang="pt-PT" sz="1600" dirty="0" smtClean="0"/>
          </a:p>
          <a:p>
            <a:pPr marL="0" indent="0" algn="ctr" eaLnBrk="1" hangingPunct="1">
              <a:buNone/>
              <a:defRPr/>
            </a:pPr>
            <a:r>
              <a:rPr lang="pt-PT" altLang="pt-PT" sz="1800" b="1" dirty="0" smtClean="0"/>
              <a:t>Reação de forte contestação/protesto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718585" y="3356991"/>
            <a:ext cx="2317911" cy="29527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400" dirty="0">
                <a:latin typeface="+mj-lt"/>
                <a:ea typeface="+mj-ea"/>
                <a:cs typeface="+mj-cs"/>
              </a:rPr>
              <a:t/>
            </a:r>
            <a:br>
              <a:rPr lang="pt-PT" sz="4400" dirty="0">
                <a:latin typeface="+mj-lt"/>
                <a:ea typeface="+mj-ea"/>
                <a:cs typeface="+mj-cs"/>
              </a:rPr>
            </a:br>
            <a:r>
              <a:rPr lang="pt-PT" sz="4400" dirty="0">
                <a:latin typeface="+mj-lt"/>
                <a:ea typeface="+mj-ea"/>
                <a:cs typeface="+mj-cs"/>
              </a:rPr>
              <a:t>Basílica de S. </a:t>
            </a:r>
            <a:r>
              <a:rPr lang="pt-PT" sz="4400" dirty="0" smtClean="0">
                <a:latin typeface="+mj-lt"/>
                <a:ea typeface="+mj-ea"/>
                <a:cs typeface="+mj-cs"/>
              </a:rPr>
              <a:t>Pedro, Vaticano </a:t>
            </a:r>
            <a:r>
              <a:rPr lang="pt-PT" sz="4400" dirty="0">
                <a:latin typeface="+mj-lt"/>
                <a:ea typeface="+mj-ea"/>
                <a:cs typeface="+mj-cs"/>
              </a:rPr>
              <a:t>(Roma)</a:t>
            </a:r>
            <a:br>
              <a:rPr lang="pt-PT" sz="4400" dirty="0">
                <a:latin typeface="+mj-lt"/>
                <a:ea typeface="+mj-ea"/>
                <a:cs typeface="+mj-cs"/>
              </a:rPr>
            </a:br>
            <a:endParaRPr lang="pt-PT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721" b="1086"/>
          <a:stretch/>
        </p:blipFill>
        <p:spPr bwMode="auto">
          <a:xfrm>
            <a:off x="2425415" y="620688"/>
            <a:ext cx="429317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xão recta unidireccional 5"/>
          <p:cNvCxnSpPr/>
          <p:nvPr/>
        </p:nvCxnSpPr>
        <p:spPr>
          <a:xfrm>
            <a:off x="4572000" y="4797152"/>
            <a:ext cx="0" cy="503238"/>
          </a:xfrm>
          <a:prstGeom prst="straightConnector1">
            <a:avLst/>
          </a:prstGeom>
          <a:ln w="34925" cap="sq">
            <a:miter lim="800000"/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PT" sz="2400" dirty="0" smtClean="0"/>
              <a:t>O TEMPO DAS REFORMAS RELIGIOSAS</a:t>
            </a:r>
            <a:endParaRPr lang="pt-PT" altLang="pt-PT" sz="2400" dirty="0" smtClean="0"/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1772816"/>
            <a:ext cx="364013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-36512" y="5012904"/>
            <a:ext cx="2593975" cy="29527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4400" dirty="0">
                <a:latin typeface="+mj-lt"/>
                <a:ea typeface="+mj-ea"/>
                <a:cs typeface="+mj-cs"/>
              </a:rPr>
              <a:t>Cena do filme: </a:t>
            </a:r>
            <a:r>
              <a:rPr lang="pt-PT" sz="4400" i="1" dirty="0">
                <a:latin typeface="+mj-lt"/>
                <a:ea typeface="+mj-ea"/>
                <a:cs typeface="+mj-cs"/>
              </a:rPr>
              <a:t>Lutero</a:t>
            </a:r>
            <a:r>
              <a:rPr lang="pt-PT" sz="4400" dirty="0">
                <a:latin typeface="+mj-lt"/>
                <a:ea typeface="+mj-ea"/>
                <a:cs typeface="+mj-cs"/>
              </a:rPr>
              <a:t>, 2003.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1960" y="1674673"/>
            <a:ext cx="468052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PT" sz="1800" dirty="0" smtClean="0">
                <a:latin typeface="+mn-lt"/>
              </a:rPr>
              <a:t>O monge alemão, Martinho Lutero, redigiu um manifesto contra as indulgências e afixou-o, para que todos o vissem, nas portas da Catedral de </a:t>
            </a:r>
            <a:r>
              <a:rPr lang="pt-PT" altLang="pt-PT" sz="1800" dirty="0" err="1" smtClean="0">
                <a:latin typeface="+mn-lt"/>
              </a:rPr>
              <a:t>Wittemberg</a:t>
            </a:r>
            <a:r>
              <a:rPr lang="pt-PT" altLang="pt-PT" sz="1800" dirty="0" smtClean="0">
                <a:latin typeface="+mn-lt"/>
              </a:rPr>
              <a:t>.</a:t>
            </a:r>
            <a:br>
              <a:rPr lang="pt-PT" altLang="pt-PT" sz="1800" dirty="0" smtClean="0">
                <a:latin typeface="+mn-lt"/>
              </a:rPr>
            </a:br>
            <a:r>
              <a:rPr lang="pt-PT" altLang="pt-PT" sz="1800" dirty="0" smtClean="0">
                <a:latin typeface="+mn-lt"/>
              </a:rPr>
              <a:t/>
            </a:r>
            <a:br>
              <a:rPr lang="pt-PT" altLang="pt-PT" sz="1800" dirty="0" smtClean="0">
                <a:latin typeface="+mn-lt"/>
              </a:rPr>
            </a:br>
            <a:r>
              <a:rPr lang="pt-PT" altLang="pt-PT" sz="1800" dirty="0" smtClean="0">
                <a:latin typeface="+mn-lt"/>
              </a:rPr>
              <a:t>Este comportamento desencadeou a perseguição e a excomunhão de Lutero da Igreja Católica.</a:t>
            </a:r>
            <a:br>
              <a:rPr lang="pt-PT" altLang="pt-PT" sz="1800" dirty="0" smtClean="0">
                <a:latin typeface="+mn-lt"/>
              </a:rPr>
            </a:br>
            <a:r>
              <a:rPr lang="pt-PT" altLang="pt-PT" sz="1800" dirty="0" smtClean="0">
                <a:latin typeface="+mn-lt"/>
              </a:rPr>
              <a:t/>
            </a:r>
            <a:br>
              <a:rPr lang="pt-PT" altLang="pt-PT" sz="1800" dirty="0" smtClean="0">
                <a:latin typeface="+mn-lt"/>
              </a:rPr>
            </a:br>
            <a:r>
              <a:rPr lang="pt-PT" altLang="pt-PT" sz="1800" dirty="0" smtClean="0">
                <a:latin typeface="+mn-lt"/>
              </a:rPr>
              <a:t>Contudo, a divulgação das suas ideias reformistas continuou e deu origem ao </a:t>
            </a:r>
            <a:r>
              <a:rPr lang="pt-PT" altLang="pt-PT" sz="2400" b="1" dirty="0" smtClean="0">
                <a:latin typeface="+mn-lt"/>
              </a:rPr>
              <a:t>PROTESTANTISMO</a:t>
            </a:r>
            <a:r>
              <a:rPr lang="pt-PT" altLang="pt-PT" sz="2400" dirty="0" smtClean="0">
                <a:latin typeface="+mn-lt"/>
              </a:rPr>
              <a:t>.</a:t>
            </a:r>
            <a:endParaRPr lang="pt-PT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PT" sz="2500" dirty="0"/>
              <a:t>O TEMPO DAS REFORMAS RELIGIOSAS</a:t>
            </a:r>
            <a:endParaRPr lang="pt-PT" sz="2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48" name="Marcador de Posição de Conteúdo 2"/>
          <p:cNvSpPr txBox="1">
            <a:spLocks/>
          </p:cNvSpPr>
          <p:nvPr/>
        </p:nvSpPr>
        <p:spPr bwMode="auto">
          <a:xfrm>
            <a:off x="322331" y="2348285"/>
            <a:ext cx="3673606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t-PT" altLang="pt-PT" sz="1600" dirty="0">
                <a:latin typeface="+mn-lt"/>
                <a:cs typeface="Arial" panose="020B0604020202020204" pitchFamily="34" charset="0"/>
              </a:rPr>
              <a:t>No século XVI, a Europa encontrava-se dividida do ponto de vista religioso</a:t>
            </a:r>
            <a:r>
              <a:rPr lang="pt-PT" altLang="pt-PT" sz="1600" dirty="0" smtClean="0">
                <a:latin typeface="+mn-lt"/>
                <a:cs typeface="Arial" panose="020B0604020202020204" pitchFamily="34" charset="0"/>
              </a:rPr>
              <a:t>. </a:t>
            </a:r>
            <a:r>
              <a:rPr lang="pt-PT" altLang="pt-PT" sz="1600" dirty="0">
                <a:latin typeface="+mn-lt"/>
                <a:cs typeface="Arial" panose="020B0604020202020204" pitchFamily="34" charset="0"/>
              </a:rPr>
              <a:t>A Sul predominavam os países católicos, enquanto que a Norte existiam os países protestantes.</a:t>
            </a:r>
          </a:p>
          <a:p>
            <a:pPr>
              <a:buFont typeface="Arial" panose="020B0604020202020204" pitchFamily="34" charset="0"/>
              <a:buNone/>
            </a:pPr>
            <a:endParaRPr lang="pt-PT" altLang="pt-PT" sz="1600" dirty="0">
              <a:latin typeface="+mn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pt-PT" altLang="pt-PT" sz="1600" dirty="0">
                <a:latin typeface="+mn-lt"/>
                <a:cs typeface="Arial" panose="020B0604020202020204" pitchFamily="34" charset="0"/>
              </a:rPr>
              <a:t>No governo destes países do Norte estavam príncipes que há já muito tempo questionavam o excesso de poder da Igreja Católica, </a:t>
            </a:r>
            <a:r>
              <a:rPr lang="pt-PT" altLang="pt-PT" sz="1600" dirty="0" smtClean="0">
                <a:latin typeface="+mn-lt"/>
                <a:cs typeface="Arial" panose="020B0604020202020204" pitchFamily="34" charset="0"/>
              </a:rPr>
              <a:t>que impedia </a:t>
            </a:r>
            <a:r>
              <a:rPr lang="pt-PT" altLang="pt-PT" sz="1600" dirty="0">
                <a:latin typeface="+mn-lt"/>
                <a:cs typeface="Arial" panose="020B0604020202020204" pitchFamily="34" charset="0"/>
              </a:rPr>
              <a:t>o fortalecimento do poder desses príncipes nos seus reinos.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476672"/>
            <a:ext cx="3804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PROTESTANTISMO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pt-PT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Conjunto de correntes religiosas que surgiram na sequência da crise da Igreja Católica.</a:t>
            </a:r>
            <a:endParaRPr lang="pt-PT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6993" y="980728"/>
            <a:ext cx="5157007" cy="54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/>
              <a:t>O TEMPO DAS REFORMAS RELIGIOSAS</a:t>
            </a:r>
            <a:endParaRPr lang="pt-PT" dirty="0" smtClean="0"/>
          </a:p>
        </p:txBody>
      </p:sp>
      <p:sp>
        <p:nvSpPr>
          <p:cNvPr id="512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350838" y="1616075"/>
            <a:ext cx="8229600" cy="3037061"/>
          </a:xfrm>
          <a:prstGeom prst="rect">
            <a:avLst/>
          </a:prstGeom>
          <a:solidFill>
            <a:srgbClr val="8E0000">
              <a:alpha val="0"/>
            </a:srgbClr>
          </a:solidFill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pt-PT" altLang="pt-PT" sz="2000" b="1" dirty="0" smtClean="0"/>
              <a:t>Desenvolveu-se na Alemanha.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pt-PT" altLang="pt-PT" sz="2000" b="1" dirty="0" smtClean="0"/>
              <a:t>Fundado por Martinho Lutero.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t-PT" altLang="pt-PT" sz="2000" b="1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PT" altLang="pt-PT" sz="2000" b="1" dirty="0" smtClean="0"/>
              <a:t>Princípios defendidos: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t-PT" altLang="pt-PT" sz="1800" b="1" dirty="0" smtClean="0"/>
          </a:p>
          <a:p>
            <a:pPr marL="266700" lvl="1" indent="0" eaLnBrk="1" hangingPunct="1">
              <a:buFont typeface="Arial" charset="0"/>
              <a:buNone/>
              <a:defRPr/>
            </a:pPr>
            <a:r>
              <a:rPr lang="pt-PT" altLang="pt-PT" sz="1400" dirty="0" smtClean="0"/>
              <a:t>- </a:t>
            </a:r>
            <a:r>
              <a:rPr lang="pt-PT" altLang="pt-PT" sz="1600" dirty="0"/>
              <a:t>s</a:t>
            </a:r>
            <a:r>
              <a:rPr lang="pt-PT" altLang="pt-PT" sz="1600" dirty="0" smtClean="0"/>
              <a:t>alvação obtém-se pela Fé e não pelas boas obras;</a:t>
            </a:r>
          </a:p>
          <a:p>
            <a:pPr marL="266700" lvl="1" indent="0" eaLnBrk="1" hangingPunct="1">
              <a:buFont typeface="Arial" charset="0"/>
              <a:buNone/>
              <a:defRPr/>
            </a:pPr>
            <a:r>
              <a:rPr lang="pt-PT" altLang="pt-PT" sz="1600" dirty="0" smtClean="0"/>
              <a:t>- </a:t>
            </a:r>
            <a:r>
              <a:rPr lang="pt-PT" altLang="pt-PT" sz="1600" dirty="0"/>
              <a:t>ú</a:t>
            </a:r>
            <a:r>
              <a:rPr lang="pt-PT" altLang="pt-PT" sz="1600" dirty="0" smtClean="0"/>
              <a:t>nica fonte de Fé é a Bíblia;</a:t>
            </a:r>
          </a:p>
          <a:p>
            <a:pPr marL="266700" lvl="1" indent="0" eaLnBrk="1" hangingPunct="1">
              <a:buFont typeface="Arial" charset="0"/>
              <a:buNone/>
              <a:defRPr/>
            </a:pPr>
            <a:r>
              <a:rPr lang="pt-PT" altLang="pt-PT" sz="1600" dirty="0" smtClean="0"/>
              <a:t>- únicos </a:t>
            </a:r>
            <a:r>
              <a:rPr lang="pt-PT" altLang="pt-PT" sz="1600" dirty="0"/>
              <a:t>S</a:t>
            </a:r>
            <a:r>
              <a:rPr lang="pt-PT" altLang="pt-PT" sz="1600" dirty="0" smtClean="0"/>
              <a:t>acramentos (Batismo e </a:t>
            </a:r>
            <a:r>
              <a:rPr lang="pt-PT" altLang="pt-PT" sz="1600" dirty="0"/>
              <a:t>E</a:t>
            </a:r>
            <a:r>
              <a:rPr lang="pt-PT" altLang="pt-PT" sz="1600" dirty="0" smtClean="0"/>
              <a:t>ucaristia);</a:t>
            </a:r>
          </a:p>
          <a:p>
            <a:pPr marL="266700" lvl="1" indent="0" eaLnBrk="1" hangingPunct="1">
              <a:buFont typeface="Arial" charset="0"/>
              <a:buNone/>
              <a:defRPr/>
            </a:pPr>
            <a:r>
              <a:rPr lang="pt-PT" altLang="pt-PT" sz="1600" dirty="0" smtClean="0"/>
              <a:t>- </a:t>
            </a:r>
            <a:r>
              <a:rPr lang="pt-PT" altLang="pt-PT" sz="1600" dirty="0"/>
              <a:t>r</a:t>
            </a:r>
            <a:r>
              <a:rPr lang="pt-PT" altLang="pt-PT" sz="1600" dirty="0" smtClean="0"/>
              <a:t>ecusa da autoridade do Papa;</a:t>
            </a:r>
          </a:p>
          <a:p>
            <a:pPr marL="266700" lvl="1" indent="0" eaLnBrk="1" hangingPunct="1">
              <a:buFont typeface="Arial" charset="0"/>
              <a:buNone/>
              <a:defRPr/>
            </a:pPr>
            <a:r>
              <a:rPr lang="pt-PT" altLang="pt-PT" sz="1600" dirty="0" smtClean="0"/>
              <a:t>- recusa do celibato.</a:t>
            </a:r>
          </a:p>
        </p:txBody>
      </p:sp>
      <p:pic>
        <p:nvPicPr>
          <p:cNvPr id="7172" name="Picture 4" descr="http://www2.ilch.uminho.pt/kultur/Martinho%20Lutero%20pt_ficheiros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628800"/>
            <a:ext cx="2976562" cy="320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131499" y="4861917"/>
            <a:ext cx="1656184" cy="29527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400" dirty="0">
                <a:latin typeface="+mj-lt"/>
                <a:ea typeface="+mj-ea"/>
                <a:cs typeface="+mj-cs"/>
              </a:rPr>
              <a:t>Martinho Lutero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476672"/>
            <a:ext cx="8469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LUTERANISMO</a:t>
            </a:r>
            <a:endParaRPr lang="pt-PT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/>
              <a:t>O TEMPO DAS REFORMAS RELIGIOSAS</a:t>
            </a:r>
            <a:endParaRPr lang="pt-PT" dirty="0" smtClean="0"/>
          </a:p>
        </p:txBody>
      </p:sp>
      <p:sp>
        <p:nvSpPr>
          <p:cNvPr id="6147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350838" y="1620739"/>
            <a:ext cx="4581202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pt-PT" altLang="pt-PT" sz="2000" b="1" dirty="0" smtClean="0"/>
              <a:t>Desenvolveu-se na Suíça.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pt-PT" altLang="pt-PT" sz="2000" b="1" dirty="0" smtClean="0"/>
              <a:t>Fundado por João Calvino.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t-PT" altLang="pt-PT" sz="2000" b="1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PT" altLang="pt-PT" sz="2000" b="1" dirty="0" smtClean="0"/>
              <a:t>Princípios defendidos: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t-PT" altLang="pt-PT" sz="1800" b="1" dirty="0" smtClean="0"/>
          </a:p>
          <a:p>
            <a:pPr marL="355600" indent="0" eaLnBrk="1" hangingPunct="1">
              <a:buFont typeface="Arial" charset="0"/>
              <a:buNone/>
              <a:defRPr/>
            </a:pPr>
            <a:r>
              <a:rPr lang="pt-PT" altLang="pt-PT" sz="1600" b="1" dirty="0" smtClean="0"/>
              <a:t>(Doutrina mais radical)</a:t>
            </a:r>
          </a:p>
          <a:p>
            <a:pPr marL="355600" indent="0" eaLnBrk="1" hangingPunct="1">
              <a:buFont typeface="Arial" charset="0"/>
              <a:buNone/>
              <a:defRPr/>
            </a:pPr>
            <a:r>
              <a:rPr lang="pt-PT" altLang="pt-PT" sz="1600" dirty="0" smtClean="0"/>
              <a:t>- salvação obtém-se pela </a:t>
            </a:r>
            <a:r>
              <a:rPr lang="pt-PT" altLang="pt-PT" sz="1600" dirty="0"/>
              <a:t>F</a:t>
            </a:r>
            <a:r>
              <a:rPr lang="pt-PT" altLang="pt-PT" sz="1600" dirty="0" smtClean="0"/>
              <a:t>é (predestinação);</a:t>
            </a:r>
          </a:p>
          <a:p>
            <a:pPr marL="355600" indent="0" eaLnBrk="1" hangingPunct="1">
              <a:buFont typeface="Arial" charset="0"/>
              <a:buNone/>
              <a:defRPr/>
            </a:pPr>
            <a:r>
              <a:rPr lang="pt-PT" altLang="pt-PT" sz="1600" dirty="0" smtClean="0"/>
              <a:t>- única fonte de Fé é a Bíblia;</a:t>
            </a:r>
          </a:p>
          <a:p>
            <a:pPr marL="355600" indent="0" eaLnBrk="1" hangingPunct="1">
              <a:buFont typeface="Arial" charset="0"/>
              <a:buNone/>
              <a:defRPr/>
            </a:pPr>
            <a:r>
              <a:rPr lang="pt-PT" altLang="pt-PT" sz="1600" dirty="0" smtClean="0"/>
              <a:t>- únicos </a:t>
            </a:r>
            <a:r>
              <a:rPr lang="pt-PT" altLang="pt-PT" sz="1600" dirty="0"/>
              <a:t>S</a:t>
            </a:r>
            <a:r>
              <a:rPr lang="pt-PT" altLang="pt-PT" sz="1600" dirty="0" smtClean="0"/>
              <a:t>acramentos (Batismo e Eucaristia);</a:t>
            </a:r>
          </a:p>
          <a:p>
            <a:pPr marL="355600" indent="0" eaLnBrk="1" hangingPunct="1">
              <a:buFont typeface="Arial" charset="0"/>
              <a:buNone/>
              <a:defRPr/>
            </a:pPr>
            <a:r>
              <a:rPr lang="pt-PT" altLang="pt-PT" sz="1600" dirty="0" smtClean="0"/>
              <a:t>- recusa da autoridade do Papa;</a:t>
            </a:r>
          </a:p>
          <a:p>
            <a:pPr marL="355600" indent="0" eaLnBrk="1" hangingPunct="1">
              <a:buFont typeface="Arial" charset="0"/>
              <a:buNone/>
              <a:defRPr/>
            </a:pPr>
            <a:r>
              <a:rPr lang="pt-PT" altLang="pt-PT" sz="1600" dirty="0" smtClean="0"/>
              <a:t>- recusa do celibato.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t-PT" altLang="pt-PT" dirty="0" smtClean="0"/>
          </a:p>
        </p:txBody>
      </p:sp>
      <p:pic>
        <p:nvPicPr>
          <p:cNvPr id="8196" name="Picture 2" descr="http://1.bp.blogspot.com/_DJvFQ3iFr10/SgB4_xZLDbI/AAAAAAAAAIA/qXTGRkBAGp4/s400/YoungerCalv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24"/>
          <a:stretch/>
        </p:blipFill>
        <p:spPr bwMode="auto">
          <a:xfrm>
            <a:off x="6178550" y="1629767"/>
            <a:ext cx="2965450" cy="331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178550" y="4947120"/>
            <a:ext cx="2283569" cy="29527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400" dirty="0">
                <a:latin typeface="+mj-lt"/>
                <a:ea typeface="+mj-ea"/>
                <a:cs typeface="+mj-cs"/>
              </a:rPr>
              <a:t>João Calvino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476672"/>
            <a:ext cx="8469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CALVINISMO</a:t>
            </a:r>
            <a:endParaRPr lang="pt-PT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/>
              <a:t>O TEMPO DAS REFORMAS RELIGIOSAS</a:t>
            </a:r>
            <a:endParaRPr lang="pt-PT" dirty="0" smtClean="0"/>
          </a:p>
        </p:txBody>
      </p:sp>
      <p:sp>
        <p:nvSpPr>
          <p:cNvPr id="7171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350838" y="1614488"/>
            <a:ext cx="4869234" cy="452596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pt-PT" altLang="pt-PT" sz="2000" b="1" dirty="0" smtClean="0"/>
              <a:t>Desenvolveu-se na Inglaterra.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pt-PT" altLang="pt-PT" sz="2000" b="1" dirty="0" smtClean="0"/>
              <a:t>Fundado por Henrique VIII.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t-PT" altLang="pt-PT" sz="2000" b="1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PT" altLang="pt-PT" sz="2000" b="1" dirty="0" smtClean="0"/>
              <a:t>Princípios defendidos: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t-PT" altLang="pt-PT" sz="1800" b="1" dirty="0" smtClean="0"/>
          </a:p>
          <a:p>
            <a:pPr marL="355600" indent="0" eaLnBrk="1" hangingPunct="1">
              <a:buFont typeface="Arial" charset="0"/>
              <a:buNone/>
              <a:defRPr/>
            </a:pPr>
            <a:r>
              <a:rPr lang="pt-PT" altLang="pt-PT" sz="1600" dirty="0" smtClean="0"/>
              <a:t>- salvação obtém-se pela </a:t>
            </a:r>
            <a:r>
              <a:rPr lang="pt-PT" altLang="pt-PT" sz="1600" dirty="0"/>
              <a:t>F</a:t>
            </a:r>
            <a:r>
              <a:rPr lang="pt-PT" altLang="pt-PT" sz="1600" dirty="0" smtClean="0"/>
              <a:t>é (predestinação);</a:t>
            </a:r>
          </a:p>
          <a:p>
            <a:pPr marL="355600" indent="0" eaLnBrk="1" hangingPunct="1">
              <a:buFont typeface="Arial" charset="0"/>
              <a:buNone/>
              <a:defRPr/>
            </a:pPr>
            <a:r>
              <a:rPr lang="pt-PT" altLang="pt-PT" sz="1600" dirty="0" smtClean="0"/>
              <a:t>- única fonte de Fé é a Bíblia;</a:t>
            </a:r>
          </a:p>
          <a:p>
            <a:pPr marL="355600" indent="0" eaLnBrk="1" hangingPunct="1">
              <a:buFont typeface="Arial" charset="0"/>
              <a:buNone/>
              <a:defRPr/>
            </a:pPr>
            <a:r>
              <a:rPr lang="pt-PT" altLang="pt-PT" sz="1600" dirty="0" smtClean="0"/>
              <a:t>- únicos </a:t>
            </a:r>
            <a:r>
              <a:rPr lang="pt-PT" altLang="pt-PT" sz="1600" dirty="0"/>
              <a:t>S</a:t>
            </a:r>
            <a:r>
              <a:rPr lang="pt-PT" altLang="pt-PT" sz="1600" dirty="0" smtClean="0"/>
              <a:t>acramentos (Batismo e Eucaristia);</a:t>
            </a:r>
          </a:p>
          <a:p>
            <a:pPr marL="355600" indent="0" eaLnBrk="1" hangingPunct="1">
              <a:buFont typeface="Arial" charset="0"/>
              <a:buNone/>
              <a:defRPr/>
            </a:pPr>
            <a:r>
              <a:rPr lang="pt-PT" altLang="pt-PT" sz="1600" dirty="0" smtClean="0"/>
              <a:t>- o rei é a autoridade suprema da Igreja;</a:t>
            </a:r>
          </a:p>
          <a:p>
            <a:pPr marL="355600" indent="0" eaLnBrk="1" hangingPunct="1">
              <a:buFont typeface="Arial" charset="0"/>
              <a:buNone/>
              <a:defRPr/>
            </a:pPr>
            <a:r>
              <a:rPr lang="pt-PT" altLang="pt-PT" sz="1600" dirty="0" smtClean="0"/>
              <a:t>- recusa do celibato.</a:t>
            </a:r>
          </a:p>
        </p:txBody>
      </p:sp>
      <p:pic>
        <p:nvPicPr>
          <p:cNvPr id="9220" name="Picture 4" descr="http://www.tocadacotia.com/wp-content/gallery/ana-bolena/ana-bolena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751" y="1614488"/>
            <a:ext cx="3167249" cy="303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976751" y="4653136"/>
            <a:ext cx="2413360" cy="29527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400" dirty="0">
                <a:latin typeface="+mj-lt"/>
                <a:ea typeface="+mj-ea"/>
                <a:cs typeface="+mj-cs"/>
              </a:rPr>
              <a:t>Henrique VIII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476672"/>
            <a:ext cx="8469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ANGLICANISMO</a:t>
            </a:r>
            <a:endParaRPr lang="pt-PT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/>
              <a:t>O TEMPO DAS REFORMAS RELIGIOSAS</a:t>
            </a:r>
            <a:endParaRPr lang="pt-PT" dirty="0" smtClean="0"/>
          </a:p>
        </p:txBody>
      </p:sp>
      <p:sp>
        <p:nvSpPr>
          <p:cNvPr id="8195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350838" y="4581128"/>
            <a:ext cx="854164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t-PT" altLang="pt-PT" sz="2000" dirty="0" smtClean="0"/>
              <a:t>Reunião geral dos representantes da Igreja Católica, realizada na cidade italiana de Trento.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pt-PT" altLang="pt-PT" sz="2000" dirty="0" smtClean="0"/>
              <a:t>Desde o  início até  à conclusão dos  trabalhos desta reunião passaram 18 anos.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pt-PT" altLang="pt-PT" sz="2000" dirty="0" smtClean="0"/>
              <a:t>O objetivo deste encontro foi corrigir os erros e abusos que se vinham sentindo no interior da Igreja Católica.</a:t>
            </a:r>
          </a:p>
        </p:txBody>
      </p:sp>
      <p:pic>
        <p:nvPicPr>
          <p:cNvPr id="10244" name="Picture 4" descr="http://3.bp.blogspot.com/_wPcRWIesS_0/TT5F-NslpTI/AAAAAAAAAPI/crKTh1AyS7Y/s1600/concilio-trento-sesion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423" y="1046966"/>
            <a:ext cx="4603154" cy="317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837749" y="3962676"/>
            <a:ext cx="2593975" cy="29527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400" dirty="0">
                <a:latin typeface="+mn-lt"/>
                <a:ea typeface="+mj-ea"/>
                <a:cs typeface="+mj-cs"/>
              </a:rPr>
              <a:t>Concílio de Trento, 1545.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548680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>
                <a:latin typeface="+mn-lt"/>
              </a:rPr>
              <a:t>REAÇÃO CATÓLICA E O CONCÍLIO E TRENTO</a:t>
            </a:r>
            <a:endParaRPr lang="pt-PT" sz="20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63c0119cc6a92caa29ddd1323f1b0175c3b1a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737</Words>
  <Application>Microsoft Office PowerPoint</Application>
  <PresentationFormat>Apresentação no Ecrã (4:3)</PresentationFormat>
  <Paragraphs>121</Paragraphs>
  <Slides>16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Tema do Office</vt:lpstr>
      <vt:lpstr>O TEMPO DAS REFORMAS RELIGIOSAS</vt:lpstr>
      <vt:lpstr>O TEMPO DAS REFORMAS RELIGIOSAS</vt:lpstr>
      <vt:lpstr>O TEMPO DAS REFORMAS RELIGIOSAS</vt:lpstr>
      <vt:lpstr>O TEMPO DAS REFORMAS RELIGIOSAS</vt:lpstr>
      <vt:lpstr>O TEMPO DAS REFORMAS RELIGIOSAS</vt:lpstr>
      <vt:lpstr>O TEMPO DAS REFORMAS RELIGIOSAS</vt:lpstr>
      <vt:lpstr>O TEMPO DAS REFORMAS RELIGIOSAS</vt:lpstr>
      <vt:lpstr>O TEMPO DAS REFORMAS RELIGIOSAS</vt:lpstr>
      <vt:lpstr>O TEMPO DAS REFORMAS RELIGIOSAS</vt:lpstr>
      <vt:lpstr>O TEMPO DAS REFORMAS RELIGIOSAS</vt:lpstr>
      <vt:lpstr>O TEMPO DAS REFORMAS RELIGIOSAS</vt:lpstr>
      <vt:lpstr>O TEMPO DAS REFORMAS RELIGIOSAS</vt:lpstr>
      <vt:lpstr>O TEMPO DAS REFORMAS RELIGIOSAS</vt:lpstr>
      <vt:lpstr>O TEMPO DAS REFORMAS RELIGIOSAS</vt:lpstr>
      <vt:lpstr>Diapositivo 15</vt:lpstr>
      <vt:lpstr>O TEMPO DAS REFORMAS RELIGIOSAS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tempo das Reformas Religiosas  Crise na Igreja: contestação e rutura</dc:title>
  <dc:creator>Areal Editores</dc:creator>
  <cp:lastModifiedBy>Aluno</cp:lastModifiedBy>
  <cp:revision>105</cp:revision>
  <dcterms:created xsi:type="dcterms:W3CDTF">2012-01-16T22:11:18Z</dcterms:created>
  <dcterms:modified xsi:type="dcterms:W3CDTF">2014-12-02T10:55:57Z</dcterms:modified>
</cp:coreProperties>
</file>