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04"/>
  </p:notesMasterIdLst>
  <p:sldIdLst>
    <p:sldId id="256" r:id="rId2"/>
    <p:sldId id="365" r:id="rId3"/>
    <p:sldId id="368" r:id="rId4"/>
    <p:sldId id="367" r:id="rId5"/>
    <p:sldId id="377" r:id="rId6"/>
    <p:sldId id="378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76" r:id="rId15"/>
    <p:sldId id="260" r:id="rId16"/>
    <p:sldId id="380" r:id="rId17"/>
    <p:sldId id="261" r:id="rId18"/>
    <p:sldId id="262" r:id="rId19"/>
    <p:sldId id="263" r:id="rId20"/>
    <p:sldId id="265" r:id="rId21"/>
    <p:sldId id="267" r:id="rId22"/>
    <p:sldId id="268" r:id="rId23"/>
    <p:sldId id="270" r:id="rId24"/>
    <p:sldId id="271" r:id="rId25"/>
    <p:sldId id="272" r:id="rId26"/>
    <p:sldId id="275" r:id="rId27"/>
    <p:sldId id="276" r:id="rId28"/>
    <p:sldId id="375" r:id="rId29"/>
    <p:sldId id="278" r:id="rId30"/>
    <p:sldId id="326" r:id="rId31"/>
    <p:sldId id="327" r:id="rId32"/>
    <p:sldId id="328" r:id="rId33"/>
    <p:sldId id="279" r:id="rId34"/>
    <p:sldId id="280" r:id="rId35"/>
    <p:sldId id="281" r:id="rId36"/>
    <p:sldId id="282" r:id="rId37"/>
    <p:sldId id="283" r:id="rId38"/>
    <p:sldId id="284" r:id="rId39"/>
    <p:sldId id="329" r:id="rId40"/>
    <p:sldId id="331" r:id="rId41"/>
    <p:sldId id="285" r:id="rId42"/>
    <p:sldId id="332" r:id="rId43"/>
    <p:sldId id="338" r:id="rId44"/>
    <p:sldId id="333" r:id="rId45"/>
    <p:sldId id="369" r:id="rId46"/>
    <p:sldId id="339" r:id="rId47"/>
    <p:sldId id="334" r:id="rId48"/>
    <p:sldId id="370" r:id="rId49"/>
    <p:sldId id="371" r:id="rId50"/>
    <p:sldId id="372" r:id="rId51"/>
    <p:sldId id="373" r:id="rId52"/>
    <p:sldId id="340" r:id="rId53"/>
    <p:sldId id="341" r:id="rId54"/>
    <p:sldId id="342" r:id="rId55"/>
    <p:sldId id="287" r:id="rId56"/>
    <p:sldId id="345" r:id="rId57"/>
    <p:sldId id="343" r:id="rId58"/>
    <p:sldId id="336" r:id="rId59"/>
    <p:sldId id="346" r:id="rId60"/>
    <p:sldId id="347" r:id="rId61"/>
    <p:sldId id="348" r:id="rId62"/>
    <p:sldId id="344" r:id="rId63"/>
    <p:sldId id="349" r:id="rId64"/>
    <p:sldId id="350" r:id="rId65"/>
    <p:sldId id="353" r:id="rId66"/>
    <p:sldId id="354" r:id="rId67"/>
    <p:sldId id="355" r:id="rId68"/>
    <p:sldId id="351" r:id="rId69"/>
    <p:sldId id="352" r:id="rId70"/>
    <p:sldId id="356" r:id="rId71"/>
    <p:sldId id="289" r:id="rId72"/>
    <p:sldId id="290" r:id="rId73"/>
    <p:sldId id="291" r:id="rId74"/>
    <p:sldId id="357" r:id="rId75"/>
    <p:sldId id="358" r:id="rId76"/>
    <p:sldId id="374" r:id="rId77"/>
    <p:sldId id="292" r:id="rId78"/>
    <p:sldId id="293" r:id="rId79"/>
    <p:sldId id="294" r:id="rId80"/>
    <p:sldId id="295" r:id="rId81"/>
    <p:sldId id="359" r:id="rId82"/>
    <p:sldId id="360" r:id="rId83"/>
    <p:sldId id="361" r:id="rId84"/>
    <p:sldId id="362" r:id="rId85"/>
    <p:sldId id="286" r:id="rId86"/>
    <p:sldId id="296" r:id="rId87"/>
    <p:sldId id="297" r:id="rId88"/>
    <p:sldId id="298" r:id="rId89"/>
    <p:sldId id="299" r:id="rId90"/>
    <p:sldId id="300" r:id="rId91"/>
    <p:sldId id="363" r:id="rId92"/>
    <p:sldId id="301" r:id="rId93"/>
    <p:sldId id="302" r:id="rId94"/>
    <p:sldId id="303" r:id="rId95"/>
    <p:sldId id="304" r:id="rId96"/>
    <p:sldId id="305" r:id="rId97"/>
    <p:sldId id="306" r:id="rId98"/>
    <p:sldId id="307" r:id="rId99"/>
    <p:sldId id="308" r:id="rId100"/>
    <p:sldId id="309" r:id="rId101"/>
    <p:sldId id="310" r:id="rId102"/>
    <p:sldId id="311" r:id="rId10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20A15-5640-4117-81B7-B1298FBA4FA0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720DC-81F0-4C03-85C3-6A720C6E07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84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1E5AF-EF7A-4398-A9C7-A4C119E02CA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A8209-99AC-4887-9C2A-412B21C8BA60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27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88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922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83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240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28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7780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601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669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66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819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3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68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448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70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309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3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676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246E-9F08-4DE4-9ACB-05B82DEEF0BF}" type="datetimeFigureOut">
              <a:rPr lang="pt-PT" smtClean="0"/>
              <a:t>28-04-2019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24B523-C2EC-4289-ACBA-857305633C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50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a H / 8.º an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3" y="1029973"/>
            <a:ext cx="7762590" cy="58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arlos Pinheiro, 2012                        «*…+. Quanto à Natureza, quero que a estudes cuidadosamente: deves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1" y="682580"/>
            <a:ext cx="7402355" cy="55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0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8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8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arlos Pinheiro, 2012                        «Se alguém julgar que falo com mais atrevimento do que verdade, venha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72" y="553792"/>
            <a:ext cx="7385203" cy="55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rlos Pinheiro, 2012                        «Nunca os nossos antepassados *…+ imaginaram que viria o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8" y="750394"/>
            <a:ext cx="6850532" cy="51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arlos Pinheiro, 2012                         Antropocentrismo                                                      Nova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1" y="437882"/>
            <a:ext cx="8328667" cy="625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449235" cy="13208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pt-PT" dirty="0" smtClean="0"/>
              <a:t>O Homem Ideal do Renascimento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638" y="2459865"/>
            <a:ext cx="8596668" cy="4650444"/>
          </a:xfrm>
        </p:spPr>
        <p:txBody>
          <a:bodyPr/>
          <a:lstStyle/>
          <a:p>
            <a:r>
              <a:rPr lang="pt-PT" b="1" dirty="0"/>
              <a:t>modelo de talentos físicos e intelectuais;</a:t>
            </a:r>
          </a:p>
          <a:p>
            <a:r>
              <a:rPr lang="pt-PT" b="1" dirty="0"/>
              <a:t> - dotado de qualidades morais e boas maneiras;</a:t>
            </a:r>
          </a:p>
          <a:p>
            <a:r>
              <a:rPr lang="pt-PT" b="1" dirty="0"/>
              <a:t>- reconhecível pelo seu porte e linguagem;</a:t>
            </a:r>
          </a:p>
          <a:p>
            <a:r>
              <a:rPr lang="pt-PT" b="1" dirty="0"/>
              <a:t>- domínio das línguas;</a:t>
            </a:r>
          </a:p>
          <a:p>
            <a:r>
              <a:rPr lang="pt-PT" b="1" dirty="0"/>
              <a:t>- conhecimentos de música;</a:t>
            </a:r>
          </a:p>
          <a:p>
            <a:r>
              <a:rPr lang="pt-PT" b="1" dirty="0"/>
              <a:t>- domínio das artes;</a:t>
            </a:r>
          </a:p>
          <a:p>
            <a:r>
              <a:rPr lang="pt-PT" b="1" dirty="0"/>
              <a:t>- perfeito cavaleiro;</a:t>
            </a:r>
          </a:p>
          <a:p>
            <a:r>
              <a:rPr lang="pt-PT" b="1" dirty="0"/>
              <a:t>- exigentes regras de comportamento social (civilidade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701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m eram os principais mecenas do Renascimento?&#10;&#10;Cosme de Médicis foi&#10;banqueiro e político no&#10;século XV. Governou&#10;Floren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2" y="528034"/>
            <a:ext cx="8950816" cy="54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781" y="1057124"/>
            <a:ext cx="809904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PT" b="1" dirty="0">
                <a:solidFill>
                  <a:srgbClr val="000000"/>
                </a:solidFill>
              </a:rPr>
              <a:t>OS PATROCINADORES DAS TRANSFORMAÇÕES CULTURAIS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58" y="1931673"/>
            <a:ext cx="2402409" cy="298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24" y="2520932"/>
            <a:ext cx="3344233" cy="2371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34" y="1906422"/>
            <a:ext cx="2278011" cy="29855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6423" y="5789303"/>
            <a:ext cx="8557220" cy="37446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b="1" dirty="0" err="1">
                <a:solidFill>
                  <a:schemeClr val="bg1"/>
                </a:solidFill>
              </a:rPr>
              <a:t>Prática</a:t>
            </a:r>
            <a:r>
              <a:rPr lang="en-US" b="1" dirty="0">
                <a:solidFill>
                  <a:schemeClr val="bg1"/>
                </a:solidFill>
              </a:rPr>
              <a:t> do </a:t>
            </a:r>
            <a:r>
              <a:rPr lang="en-US" b="1" dirty="0" err="1">
                <a:solidFill>
                  <a:schemeClr val="bg1"/>
                </a:solidFill>
              </a:rPr>
              <a:t>mecenato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26423" y="2300450"/>
            <a:ext cx="169786" cy="1697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 descr="pixel_hand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07" y="2318425"/>
            <a:ext cx="103419" cy="133836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192335" y="1931672"/>
            <a:ext cx="169786" cy="1697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9" name="Picture 38" descr="pixel_han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19" y="1949647"/>
            <a:ext cx="103419" cy="133836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7909969" y="1957550"/>
            <a:ext cx="169786" cy="1697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2" name="Picture 41" descr="pixel_hand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53" y="1975525"/>
            <a:ext cx="103419" cy="133836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821993" y="5353494"/>
            <a:ext cx="3348663" cy="2975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bg1"/>
                </a:solidFill>
              </a:rPr>
              <a:t>Elites </a:t>
            </a:r>
            <a:r>
              <a:rPr lang="en-US" sz="1600" b="1" dirty="0" err="1">
                <a:solidFill>
                  <a:schemeClr val="bg1"/>
                </a:solidFill>
              </a:rPr>
              <a:t>burguesas</a:t>
            </a:r>
            <a:r>
              <a:rPr lang="en-US" sz="1600" b="1" dirty="0">
                <a:solidFill>
                  <a:schemeClr val="bg1"/>
                </a:solidFill>
              </a:rPr>
              <a:t> e </a:t>
            </a:r>
            <a:r>
              <a:rPr lang="en-US" sz="1600" b="1" dirty="0" err="1">
                <a:solidFill>
                  <a:schemeClr val="bg1"/>
                </a:solidFill>
              </a:rPr>
              <a:t>aristocráticas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3158" y="5363240"/>
            <a:ext cx="2402409" cy="30435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bg1"/>
                </a:solidFill>
              </a:rPr>
              <a:t>Reis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5634" y="5353494"/>
            <a:ext cx="2278011" cy="30435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schemeClr val="bg1"/>
                </a:solidFill>
              </a:rPr>
              <a:t>Papas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1826423" y="4917190"/>
            <a:ext cx="334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Lourenço de Médicis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5413158" y="4891939"/>
            <a:ext cx="240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D. Manuel I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8105633" y="4891939"/>
            <a:ext cx="2278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Papa Leão X</a:t>
            </a:r>
          </a:p>
        </p:txBody>
      </p:sp>
    </p:spTree>
    <p:extLst>
      <p:ext uri="{BB962C8B-B14F-4D97-AF65-F5344CB8AC3E}">
        <p14:creationId xmlns:p14="http://schemas.microsoft.com/office/powerpoint/2010/main" val="26126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0" grpId="0" animBg="1"/>
      <p:bldP spid="38" grpId="0" animBg="1"/>
      <p:bldP spid="41" grpId="0" animBg="1"/>
      <p:bldP spid="16" grpId="0" animBg="1"/>
      <p:bldP spid="17" grpId="0" animBg="1"/>
      <p:bldP spid="18" grpId="0" animBg="1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tre passado e presente: o mecenato cultural&#10;&#10;A EDP criou uma Fundação em 2004 que é mecenas da&#10;Companhia Nacional de Ba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437882"/>
            <a:ext cx="8577330" cy="60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is os grandes centros artísticos do Renascimento?&#10;&#10;Florença&#10;&#10;Flandres&#10;&#10;Centros&#10;artísticos&#10;&#10;Roma&#10;&#10;Veneza&#10;&#10;Hora H / 8.º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467060"/>
            <a:ext cx="9362941" cy="63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neza&#10;&#10;Entre passado…&#10;&#10;… e presente&#10;&#10;Veneza do Renascimento.&#10;&#10;Veneza na atualidade.&#10;Hora H / 8.º an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4" y="711758"/>
            <a:ext cx="7481598" cy="56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rgbClr val="7B9899"/>
                </a:solidFill>
              </a:rPr>
              <a:t>O que é o Renascimento?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8681" y="477660"/>
            <a:ext cx="4081462" cy="4278313"/>
          </a:xfrm>
          <a:noFill/>
        </p:spPr>
      </p:pic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5958681" y="4887913"/>
            <a:ext cx="4356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/>
            <a:r>
              <a:rPr lang="pt-PT" sz="1200" dirty="0"/>
              <a:t>Como se pode ver , a Itália ainda não existia como um único estado. Os Estados mais poderosos e ricos eram os do Papa, com capital em Roma, o ducado de Milão e as Repúblicas de Veneza e Florença, </a:t>
            </a:r>
            <a:r>
              <a:rPr lang="pt-PT" sz="1200" dirty="0" smtClean="0"/>
              <a:t>que </a:t>
            </a:r>
            <a:r>
              <a:rPr lang="pt-PT" sz="1200" dirty="0"/>
              <a:t>rivalizavam entre si para atraírem os melhores intelectuais e artistas.</a:t>
            </a:r>
          </a:p>
        </p:txBody>
      </p:sp>
      <p:sp>
        <p:nvSpPr>
          <p:cNvPr id="14341" name="CaixaDeTexto 5"/>
          <p:cNvSpPr txBox="1">
            <a:spLocks noChangeArrowheads="1"/>
          </p:cNvSpPr>
          <p:nvPr/>
        </p:nvSpPr>
        <p:spPr bwMode="auto">
          <a:xfrm>
            <a:off x="321972" y="1628776"/>
            <a:ext cx="498412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/>
            <a:r>
              <a:rPr lang="pt-PT" dirty="0"/>
              <a:t> Movimento de renovação cultural, intelectual e artístico, que surgiu em Itália, no século XV e que exprime uma  nova mentalidade, em voga </a:t>
            </a:r>
            <a:r>
              <a:rPr lang="pt-PT" dirty="0" smtClean="0"/>
              <a:t>na </a:t>
            </a:r>
            <a:r>
              <a:rPr lang="pt-PT" dirty="0"/>
              <a:t>Europa dos séculos XV e XVI. Caracterizou-se pela valorização das capacidades do ser humano (antropocentrismo) e pelo regresso (“renascer”) aos valores estéticos (artísticos), literários e culturais da Antiguidade Clássica (Gregos e Romanos).</a:t>
            </a:r>
          </a:p>
        </p:txBody>
      </p:sp>
    </p:spTree>
    <p:extLst>
      <p:ext uri="{BB962C8B-B14F-4D97-AF65-F5344CB8AC3E}">
        <p14:creationId xmlns:p14="http://schemas.microsoft.com/office/powerpoint/2010/main" val="50181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em eram os humanistas?&#10;&#10;Rabelais&#10;&#10;Maquiavel&#10;&#10;Thomas&#10;More&#10;&#10;Erasmo de&#10;Roterdão&#10;&#10;Luís de&#10;Camões&#10;&#10;Eram os intelectuais qu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28423"/>
            <a:ext cx="8564449" cy="580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Quais os novos valores cultivados pelos humanistas?&#10;&#10;Classicismo&#10;&#10;Espírito crítico&#10;&#10;Tolerância&#10;&#10;Novos valores do&#10;Humanis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309093"/>
            <a:ext cx="8525814" cy="56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ais os novos valores cultivados pelos humanistas?&#10;&#10;Classicismo&#10;&#10;Espírito crítico&#10;&#10;Tolerância&#10;&#10;Novos valores do&#10;Humanis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3" y="502277"/>
            <a:ext cx="7350895" cy="55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 que significa o antropocentrismo renascentista?&#10;&#10;«Deus escolheu o Homem (...) e, colocando-o no centro do mundo, disse-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428589"/>
            <a:ext cx="7344897" cy="551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 literatura renascentista&#10;«Esquecem que o seu nome de bispo&#10;significa labor, vigilância, solicitude. Estas&#10;qualidades s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55" y="105948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uais as características&#10;da literatura do Renascimento?&#10;&#10;«Eis os soberanos pontífices, os cardeais&#10;e os bispos. Hoje, es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595849"/>
            <a:ext cx="8706118" cy="58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uais as características&#10;da literatura do Renascimento?&#10;&#10;«A ilha da Utopia tem cinquenta e&#10;quatro cidades espaçosas e mag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669701"/>
            <a:ext cx="7608203" cy="57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 que forma a invenção da imprensa&#10;permitiu a difusão das ideias humanistas?&#10;&#10;«A imprensa é um exército de 26 soldados&#10;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" y="141668"/>
            <a:ext cx="8822029" cy="542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 importância </a:t>
            </a:r>
            <a:r>
              <a:rPr lang="pt-PT" sz="2800" dirty="0"/>
              <a:t>da imprensa no desenvolvimento cultural </a:t>
            </a:r>
            <a:r>
              <a:rPr lang="pt-PT" sz="2800" dirty="0" smtClean="0"/>
              <a:t>europeu</a:t>
            </a:r>
            <a:r>
              <a:rPr lang="pt-PT" sz="2800" dirty="0"/>
              <a:t> </a:t>
            </a:r>
            <a:r>
              <a:rPr lang="pt-PT" sz="2800" dirty="0" smtClean="0"/>
              <a:t>do século XVI</a:t>
            </a:r>
            <a:endParaRPr lang="pt-PT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- </a:t>
            </a:r>
            <a:r>
              <a:rPr lang="pt-PT" dirty="0"/>
              <a:t>difusão do conhecimento;</a:t>
            </a:r>
          </a:p>
          <a:p>
            <a:r>
              <a:rPr lang="pt-PT" dirty="0"/>
              <a:t>- aumento do número de publicações;</a:t>
            </a:r>
          </a:p>
          <a:p>
            <a:r>
              <a:rPr lang="pt-PT" dirty="0"/>
              <a:t>- diversidade dos títulos publicados;</a:t>
            </a:r>
          </a:p>
          <a:p>
            <a:r>
              <a:rPr lang="pt-PT" dirty="0"/>
              <a:t>- diminuição do preço de custo de cada livro;</a:t>
            </a:r>
          </a:p>
          <a:p>
            <a:r>
              <a:rPr lang="pt-PT" dirty="0"/>
              <a:t>- generalização do uso do papel;</a:t>
            </a:r>
          </a:p>
          <a:p>
            <a:r>
              <a:rPr lang="pt-PT" dirty="0"/>
              <a:t>- maior rapidez na produção do livro.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009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ciência&#10;&#10;Hora H / 8.º an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95" y="108524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Porquê em Itália?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70C0"/>
                </a:solidFill>
              </a:rPr>
              <a:t>Condições favoráveis:</a:t>
            </a:r>
          </a:p>
          <a:p>
            <a:r>
              <a:rPr lang="pt-PT" dirty="0" smtClean="0"/>
              <a:t>Itália estava dividida em vário estado ricos que competiam entre si;</a:t>
            </a:r>
          </a:p>
          <a:p>
            <a:r>
              <a:rPr lang="pt-PT" dirty="0" smtClean="0"/>
              <a:t>Havia muitos mecenas ( homens ricos que ajudavam os artístas);</a:t>
            </a:r>
          </a:p>
          <a:p>
            <a:r>
              <a:rPr lang="pt-PT" dirty="0" smtClean="0"/>
              <a:t>Abundância de vestígios romanos e gregos, que serviam de modelo aos artistas;</a:t>
            </a:r>
          </a:p>
          <a:p>
            <a:r>
              <a:rPr lang="pt-PT" dirty="0" smtClean="0"/>
              <a:t>Comércio e banca muito desenvolvidos;</a:t>
            </a:r>
          </a:p>
          <a:p>
            <a:r>
              <a:rPr lang="pt-PT" dirty="0" smtClean="0"/>
              <a:t>Rivalidade política entre as cidades mais desenvolvidas;</a:t>
            </a:r>
          </a:p>
          <a:p>
            <a:r>
              <a:rPr lang="pt-PT" dirty="0" smtClean="0"/>
              <a:t>Governantes e papas promoveram a cultura como forma de distinção social e</a:t>
            </a:r>
          </a:p>
          <a:p>
            <a:r>
              <a:rPr lang="pt-PT" dirty="0"/>
              <a:t>a</a:t>
            </a:r>
            <a:r>
              <a:rPr lang="pt-PT" dirty="0" smtClean="0"/>
              <a:t>firmação política</a:t>
            </a:r>
            <a:r>
              <a:rPr lang="pt-PT" dirty="0"/>
              <a:t>;</a:t>
            </a:r>
            <a:endParaRPr lang="pt-PT" dirty="0" smtClean="0"/>
          </a:p>
          <a:p>
            <a:r>
              <a:rPr lang="pt-PT" dirty="0" smtClean="0"/>
              <a:t>Boas universidades.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247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arlos Pinheiro, 2012                        •   Anatomia                        •   Astronomia                        •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" y="513680"/>
            <a:ext cx="7997779" cy="55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rlos Pinheiro, 2012                        Nome                    Obra                                 Área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7" y="656823"/>
            <a:ext cx="7693973" cy="5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rlos Pinheiro, 2012                        País/nome                Obra                       Área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15" y="259371"/>
            <a:ext cx="8788987" cy="65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uais os progressos registados&#10;na astronomia náutica e na geografia?&#10;&#10;O geógrafo Duarte Pacheco Pereira&#10;demonstrou que a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74" y="12011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Quais os progressos registados na astronomia,&#10;cartografia e matemática?&#10;&#10;O cosmógrafo, geómetra e matemático&#10;Pedro Nunes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454180"/>
            <a:ext cx="9118241" cy="60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Quais os progressos registados na astronomia?&#10;&#10;O geocentrismo defendido pelo geógrafo&#10;Ptolomeu, no século II, colocava a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510495"/>
            <a:ext cx="8525813" cy="60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ais os progressos registados na medicina e na botânica?&#10;&#10;Aula de anatomia (quadro do séc. XVII).&#10;&#10;Estudos de Leonardo d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373487"/>
            <a:ext cx="7796896" cy="58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Quais os progressos registados&#10;na botânica e na medicina?&#10;&#10;Obra de Garcia de Orta,&#10;Colóquio dos simples e&#10;drogas e cois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422705"/>
            <a:ext cx="8280266" cy="62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ntetizando…os progressos científicos&#10;registados no Renascimento&#10;Astronomia&#10;náutica, geografia&#10;e cartografia&#10;&#10;&#10;&#10;&#10;&#10;&#10;&#10;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2" y="540913"/>
            <a:ext cx="8035389" cy="51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0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rlos Pinheiro, 2012                        Dois grandes centros da arte renascentista em Itália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3" y="759853"/>
            <a:ext cx="7779742" cy="584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em eram os principais mecenas do Renascimento?&#10;&#10;Cosme de Médicis foi&#10;banqueiro e político no&#10;século XV. Governou&#10;Florenç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5" y="216629"/>
            <a:ext cx="8950816" cy="61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rlos Pinheiro, 2012                        • Principal arquiteto: Brunelleschi;                        • Inspiração: arq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3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rlos Pinheiro, 2012       • Horizontalidade (definida pelos frisos, pelas       cornijas e balaustradas);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13557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8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 descr="creation.jpg"/>
          <p:cNvPicPr>
            <a:picLocks noChangeAspect="1"/>
          </p:cNvPicPr>
          <p:nvPr/>
        </p:nvPicPr>
        <p:blipFill>
          <a:blip r:embed="rId2">
            <a:lum bright="3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4121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Arte Renascentista</a:t>
            </a:r>
          </a:p>
        </p:txBody>
      </p:sp>
      <p:sp>
        <p:nvSpPr>
          <p:cNvPr id="10244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smtClean="0"/>
              <a:t>Inspirou-se nos modelos da Antiguidade Clássica </a:t>
            </a:r>
            <a:r>
              <a:rPr lang="pt-PT" smtClean="0">
                <a:solidFill>
                  <a:srgbClr val="C00000"/>
                </a:solidFill>
              </a:rPr>
              <a:t>(classicismo)</a:t>
            </a:r>
          </a:p>
          <a:p>
            <a:pPr eaLnBrk="1" hangingPunct="1"/>
            <a:endParaRPr lang="pt-PT" smtClean="0">
              <a:solidFill>
                <a:srgbClr val="C00000"/>
              </a:solidFill>
            </a:endParaRPr>
          </a:p>
          <a:p>
            <a:pPr eaLnBrk="1" hangingPunct="1"/>
            <a:r>
              <a:rPr lang="pt-PT" smtClean="0"/>
              <a:t>Teve as suas origens em Florença no século XV (</a:t>
            </a:r>
            <a:r>
              <a:rPr lang="pt-PT" i="1" smtClean="0"/>
              <a:t>quatrocento</a:t>
            </a:r>
            <a:r>
              <a:rPr lang="pt-PT" smtClean="0"/>
              <a:t>)- mecenato da família Médicis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Difundiu-se para o resto da Península Itálica no século XVI (</a:t>
            </a:r>
            <a:r>
              <a:rPr lang="pt-PT" i="1" smtClean="0"/>
              <a:t>cinquecento</a:t>
            </a:r>
            <a:r>
              <a:rPr lang="pt-PT" smtClean="0"/>
              <a:t>)- mecenato dos papas Júlio II e Leão X.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Durante o século XVI difundiu-se para o resto da Europa. </a:t>
            </a:r>
          </a:p>
        </p:txBody>
      </p:sp>
    </p:spTree>
    <p:extLst>
      <p:ext uri="{BB962C8B-B14F-4D97-AF65-F5344CB8AC3E}">
        <p14:creationId xmlns:p14="http://schemas.microsoft.com/office/powerpoint/2010/main" val="3328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820135" y="993039"/>
            <a:ext cx="576064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indent="-269875"/>
            <a:r>
              <a:rPr lang="pt-PT" sz="2000" dirty="0"/>
              <a:t>na mestria e na técnica;</a:t>
            </a:r>
          </a:p>
          <a:p>
            <a:pPr marL="269875" lvl="1" indent="-269875"/>
            <a:r>
              <a:rPr lang="pt-PT" sz="2000" dirty="0"/>
              <a:t>na perfeição e elegância formal;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rigor matemático e nas proporções;</a:t>
            </a:r>
          </a:p>
          <a:p>
            <a:pPr marL="269875" lvl="1" indent="-269875"/>
            <a:r>
              <a:rPr lang="pt-PT" sz="2000" dirty="0"/>
              <a:t>na clareza e harmonia racional da gramática decorativa greco-latina; 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emprego de colunas, entablamentos e uso das ordens clássicas, nomeadamente a coríntia e a compósita;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no uso do frontão triangular, nas fachadas e janelas; </a:t>
            </a:r>
          </a:p>
          <a:p>
            <a:pPr marL="269875" lvl="1" indent="-269875"/>
            <a:r>
              <a:rPr lang="pt-PT" sz="2000" dirty="0"/>
              <a:t>no uso da cúpula, tornada elemento essencial das igrejas renascentistas;</a:t>
            </a:r>
          </a:p>
          <a:p>
            <a:pPr marL="269875" lvl="1" indent="-269875"/>
            <a:r>
              <a:rPr lang="pt-PT" sz="2000" dirty="0"/>
              <a:t>no uso das abóbadas de berço;</a:t>
            </a:r>
            <a:endParaRPr lang="pt-PT" sz="2000" b="1" dirty="0"/>
          </a:p>
          <a:p>
            <a:pPr marL="269875" lvl="1" indent="-269875"/>
            <a:r>
              <a:rPr lang="pt-PT" sz="2000" dirty="0"/>
              <a:t>na decoração com o uso dos grotescos, ao gosto romano.</a:t>
            </a:r>
            <a:endParaRPr lang="pt-PT" sz="2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58926" y="573048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/>
              <a:t>INFLUÊNCIA DA ANTIGUIDADE CLÁSSICA NA ARQUITETURA RENASCENTISTA: </a:t>
            </a:r>
            <a:br>
              <a:rPr lang="pt-PT" b="1" dirty="0"/>
            </a:br>
            <a:r>
              <a:rPr lang="pt-PT" b="1" dirty="0"/>
              <a:t>QUAIS OS ASPETOS QUE PODEMOS DESTACAR?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988840"/>
            <a:ext cx="341987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arquitectura renascentista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  <a:ln w="28575"/>
        </p:spPr>
        <p:txBody>
          <a:bodyPr>
            <a:normAutofit/>
          </a:bodyPr>
          <a:lstStyle/>
          <a:p>
            <a:pPr marL="274320" indent="-274320" algn="just">
              <a:buFont typeface="Wingdings 3"/>
              <a:buChar char=""/>
              <a:defRPr/>
            </a:pPr>
            <a:r>
              <a:rPr lang="pt-PT" b="1" dirty="0" smtClean="0">
                <a:solidFill>
                  <a:srgbClr val="C00000"/>
                </a:solidFill>
              </a:rPr>
              <a:t>Classicismo</a:t>
            </a:r>
          </a:p>
          <a:p>
            <a:pPr marL="274320" indent="-274320" algn="just">
              <a:buFont typeface="Wingdings 3"/>
              <a:buChar char=""/>
              <a:defRPr/>
            </a:pPr>
            <a:r>
              <a:rPr lang="pt-PT" dirty="0" smtClean="0"/>
              <a:t>Inspirou-se nas grandiosas construções da Antiguidade Clássica, utilizando elementos próprios dessas construções:</a:t>
            </a:r>
            <a:endParaRPr lang="pt-PT" dirty="0" smtClean="0">
              <a:solidFill>
                <a:srgbClr val="C00000"/>
              </a:solidFill>
            </a:endParaRPr>
          </a:p>
          <a:p>
            <a:pPr marL="274320" indent="-274320" algn="just">
              <a:buFont typeface="Wingdings 3"/>
              <a:buChar char=""/>
              <a:defRPr/>
            </a:pPr>
            <a:endParaRPr lang="pt-PT" dirty="0" smtClean="0"/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Cúpula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Arco de volta perfeita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Abóbada de berço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Friso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Frontão triangular</a:t>
            </a:r>
          </a:p>
          <a:p>
            <a:pPr marL="274320" indent="-274320">
              <a:buFont typeface="Wingdings 3"/>
              <a:buChar char=""/>
              <a:defRPr/>
            </a:pPr>
            <a:r>
              <a:rPr lang="pt-PT" dirty="0" smtClean="0"/>
              <a:t>Coluna</a:t>
            </a:r>
            <a:endParaRPr lang="pt-PT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636838"/>
            <a:ext cx="42672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recta 7"/>
          <p:cNvCxnSpPr/>
          <p:nvPr/>
        </p:nvCxnSpPr>
        <p:spPr>
          <a:xfrm flipV="1">
            <a:off x="3359150" y="3357564"/>
            <a:ext cx="3384550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5303839" y="3860801"/>
            <a:ext cx="2232025" cy="576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4800601" y="4292601"/>
            <a:ext cx="3095625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 flipV="1">
            <a:off x="3143250" y="4221164"/>
            <a:ext cx="3024188" cy="5032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 flipV="1">
            <a:off x="4727575" y="5084763"/>
            <a:ext cx="2736850" cy="144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 flipV="1">
            <a:off x="3359151" y="5589589"/>
            <a:ext cx="2665413" cy="714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5644" y="777737"/>
            <a:ext cx="5506523" cy="4986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0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130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46" y="1056543"/>
            <a:ext cx="9144000" cy="520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7136366" y="3459913"/>
            <a:ext cx="1008112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Colunas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71871" y="417215"/>
            <a:ext cx="910907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pt-PT" b="1" dirty="0"/>
              <a:t>INFLUÊNCIA DA ANTIGUIDADE CLÁSSICA NA ARQUITETURA RENASCENTISTA: </a:t>
            </a:r>
            <a:br>
              <a:rPr lang="pt-PT" b="1" dirty="0"/>
            </a:br>
            <a:r>
              <a:rPr lang="pt-PT" b="1" dirty="0"/>
              <a:t>QUAIS OS ASPETOS QUE PODEMOS DESTACAR?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1196752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2855640" y="3858188"/>
            <a:ext cx="1944217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Abóbada de berço</a:t>
            </a: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4943871" y="2627621"/>
            <a:ext cx="1008112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Frontão</a:t>
            </a:r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7968208" y="2627620"/>
            <a:ext cx="100811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800" b="1" dirty="0"/>
              <a:t>Cúpula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51983" y="2996952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31947" y="4397822"/>
            <a:ext cx="0" cy="108012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00056" y="2812286"/>
            <a:ext cx="1368152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640421" y="3861048"/>
            <a:ext cx="0" cy="144016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headEnd type="diamon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Posição de Conteúdo 3"/>
          <p:cNvSpPr txBox="1">
            <a:spLocks/>
          </p:cNvSpPr>
          <p:nvPr/>
        </p:nvSpPr>
        <p:spPr>
          <a:xfrm>
            <a:off x="7536160" y="6125100"/>
            <a:ext cx="3139790" cy="553998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pt-PT" sz="1800" dirty="0">
                <a:solidFill>
                  <a:schemeClr val="bg1"/>
                </a:solidFill>
              </a:rPr>
              <a:t>Basílica de S. Pedro, Vaticano.</a:t>
            </a:r>
          </a:p>
        </p:txBody>
      </p:sp>
    </p:spTree>
    <p:extLst>
      <p:ext uri="{BB962C8B-B14F-4D97-AF65-F5344CB8AC3E}">
        <p14:creationId xmlns:p14="http://schemas.microsoft.com/office/powerpoint/2010/main" val="20176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21" grpId="0" build="p" animBg="1"/>
      <p:bldP spid="11" grpId="0" build="p" animBg="1"/>
      <p:bldP spid="14" grpId="0" build="p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sceu em Florença a 1 &#10;de Janeiro de 1449; &#10;Foi educado no palácio &#10;da sua família, &#10;detentora de uma &#10;grande fortuna; &#10;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2" y="1200819"/>
            <a:ext cx="810081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43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83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28800"/>
            <a:ext cx="4560542" cy="386906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1585520" y="1052737"/>
            <a:ext cx="4654497" cy="683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pt-PT" sz="1900" b="1" dirty="0"/>
              <a:t>A arte renascentista assumiu a herança da Antiguidade Clássica mas procurou soluções técnicas inovadoras para superá-la:</a:t>
            </a:r>
            <a:endParaRPr lang="pt-PT" sz="1900" dirty="0"/>
          </a:p>
          <a:p>
            <a:pPr marL="357188" lvl="1" indent="-269875"/>
            <a:r>
              <a:rPr lang="pt-PT" sz="1900" dirty="0"/>
              <a:t>aplicaram a simetria dos eixos horizontal e vertical;</a:t>
            </a:r>
          </a:p>
          <a:p>
            <a:pPr marL="357188" lvl="1" indent="-269875"/>
            <a:r>
              <a:rPr lang="pt-PT" sz="1900" dirty="0"/>
              <a:t>a simetria é obtida pelo enquadramento das portas e das janelas;</a:t>
            </a:r>
          </a:p>
          <a:p>
            <a:pPr marL="357188" lvl="1" indent="-269875"/>
            <a:r>
              <a:rPr lang="pt-PT" sz="1900" dirty="0"/>
              <a:t>utilizaram linhas e ângulos retos que acentuam a horizontalidade;</a:t>
            </a:r>
          </a:p>
          <a:p>
            <a:pPr marL="357188" lvl="1" indent="-269875"/>
            <a:r>
              <a:rPr lang="pt-PT" sz="1900" dirty="0"/>
              <a:t>usaram a gramática decorativa greco-</a:t>
            </a:r>
            <a:br>
              <a:rPr lang="pt-PT" sz="1900" dirty="0"/>
            </a:br>
            <a:r>
              <a:rPr lang="pt-PT" sz="1900" dirty="0"/>
              <a:t>-romana, sem cair em processos de pura imitação.</a:t>
            </a:r>
          </a:p>
          <a:p>
            <a:pPr marL="0" indent="0">
              <a:buNone/>
            </a:pPr>
            <a:r>
              <a:rPr lang="pt-PT" sz="1900" b="1" dirty="0"/>
              <a:t>Quem foram os grandes mestres da </a:t>
            </a:r>
            <a:r>
              <a:rPr lang="pt-PT" sz="1900" b="1" dirty="0" err="1"/>
              <a:t>arquitetura</a:t>
            </a:r>
            <a:r>
              <a:rPr lang="pt-PT" sz="1900" b="1" dirty="0"/>
              <a:t> renascentista?</a:t>
            </a:r>
            <a:endParaRPr lang="pt-PT" sz="1900" dirty="0"/>
          </a:p>
          <a:p>
            <a:pPr marL="0" indent="0">
              <a:buNone/>
            </a:pPr>
            <a:r>
              <a:rPr lang="pt-PT" sz="1900" dirty="0"/>
              <a:t>Destacaram-se </a:t>
            </a:r>
            <a:r>
              <a:rPr lang="pt-PT" sz="1900" dirty="0" err="1"/>
              <a:t>Filippo</a:t>
            </a:r>
            <a:r>
              <a:rPr lang="pt-PT" sz="1900" dirty="0"/>
              <a:t> </a:t>
            </a:r>
            <a:r>
              <a:rPr lang="pt-PT" sz="1900" dirty="0" err="1"/>
              <a:t>Brunelleschi</a:t>
            </a:r>
            <a:r>
              <a:rPr lang="pt-PT" sz="1900" dirty="0"/>
              <a:t>, Leon Battista </a:t>
            </a:r>
            <a:r>
              <a:rPr lang="pt-PT" sz="1900" dirty="0" err="1"/>
              <a:t>Alberti</a:t>
            </a:r>
            <a:r>
              <a:rPr lang="pt-PT" sz="1900" dirty="0"/>
              <a:t>, Bramante e Miguel Ângelo.</a:t>
            </a:r>
          </a:p>
          <a:p>
            <a:endParaRPr lang="pt-PT" sz="19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9924" y="260236"/>
            <a:ext cx="8100392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</a:pPr>
            <a:r>
              <a:rPr lang="pt-PT" sz="1900" b="1" dirty="0"/>
              <a:t>DA IMITAÇÃO À SUPERAÇÃO DOS MODELOS DA ANTIGUIDADE…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7730" y="573048"/>
            <a:ext cx="9135414" cy="38472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10797" y="266614"/>
            <a:ext cx="216309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lvl="1">
              <a:spcBef>
                <a:spcPct val="0"/>
              </a:spcBef>
            </a:pPr>
            <a:r>
              <a:rPr lang="pt-PT" sz="1900" b="1" dirty="0"/>
              <a:t>NA ARQUITETURA</a:t>
            </a:r>
          </a:p>
        </p:txBody>
      </p:sp>
      <p:sp>
        <p:nvSpPr>
          <p:cNvPr id="10" name="Marcador de Posição de Conteúdo 3"/>
          <p:cNvSpPr txBox="1">
            <a:spLocks/>
          </p:cNvSpPr>
          <p:nvPr/>
        </p:nvSpPr>
        <p:spPr>
          <a:xfrm>
            <a:off x="6888089" y="5589241"/>
            <a:ext cx="3787862" cy="646331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dirty="0" err="1">
                <a:solidFill>
                  <a:schemeClr val="bg1"/>
                </a:solidFill>
              </a:rPr>
              <a:t>Alberti</a:t>
            </a:r>
            <a:r>
              <a:rPr lang="pt-PT" sz="1800" dirty="0">
                <a:solidFill>
                  <a:schemeClr val="bg1"/>
                </a:solidFill>
              </a:rPr>
              <a:t>, </a:t>
            </a:r>
            <a:r>
              <a:rPr lang="pt-PT" sz="1800" i="1" dirty="0">
                <a:solidFill>
                  <a:schemeClr val="bg1"/>
                </a:solidFill>
              </a:rPr>
              <a:t>Palácio </a:t>
            </a:r>
            <a:r>
              <a:rPr lang="pt-PT" sz="1800" i="1" dirty="0" err="1">
                <a:solidFill>
                  <a:schemeClr val="bg1"/>
                </a:solidFill>
              </a:rPr>
              <a:t>Rucellai</a:t>
            </a:r>
            <a:r>
              <a:rPr lang="pt-PT" sz="1800" dirty="0">
                <a:solidFill>
                  <a:schemeClr val="bg1"/>
                </a:solidFill>
              </a:rPr>
              <a:t>, século XV.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847846" y="1628800"/>
            <a:ext cx="0" cy="3869064"/>
          </a:xfrm>
          <a:prstGeom prst="line">
            <a:avLst/>
          </a:prstGeom>
          <a:ln w="19050" cap="rnd">
            <a:solidFill>
              <a:srgbClr val="FF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03953" y="2084701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3953" y="5293257"/>
            <a:ext cx="4464495" cy="0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553123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36689" y="1628800"/>
            <a:ext cx="0" cy="3869064"/>
          </a:xfrm>
          <a:prstGeom prst="line">
            <a:avLst/>
          </a:prstGeom>
          <a:ln w="19050" cap="sq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24392" y="3059276"/>
            <a:ext cx="360040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381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8688288" y="3284984"/>
            <a:ext cx="504056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  <a:effectLst>
            <a:glow rad="508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86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8" grpId="1"/>
      <p:bldP spid="10" grpId="0" animBg="1"/>
      <p:bldP spid="2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arquitectura renascentista</a:t>
            </a:r>
          </a:p>
        </p:txBody>
      </p:sp>
      <p:sp>
        <p:nvSpPr>
          <p:cNvPr id="14339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PT" dirty="0" smtClean="0"/>
              <a:t>Elementos originais do modelo arquitectónico renascentista</a:t>
            </a:r>
          </a:p>
          <a:p>
            <a:pPr algn="just" eaLnBrk="1" hangingPunct="1">
              <a:buFontTx/>
              <a:buChar char="-"/>
            </a:pPr>
            <a:r>
              <a:rPr lang="pt-PT" dirty="0" smtClean="0"/>
              <a:t>Cornijas</a:t>
            </a:r>
          </a:p>
          <a:p>
            <a:pPr algn="just" eaLnBrk="1" hangingPunct="1">
              <a:buFontTx/>
              <a:buChar char="-"/>
            </a:pPr>
            <a:endParaRPr lang="pt-PT" dirty="0" smtClean="0"/>
          </a:p>
          <a:p>
            <a:pPr algn="just" eaLnBrk="1" hangingPunct="1">
              <a:buFontTx/>
              <a:buChar char="-"/>
            </a:pPr>
            <a:endParaRPr lang="pt-PT" dirty="0" smtClean="0"/>
          </a:p>
          <a:p>
            <a:pPr algn="just" eaLnBrk="1" hangingPunct="1">
              <a:buFontTx/>
              <a:buChar char="-"/>
            </a:pPr>
            <a:r>
              <a:rPr lang="pt-PT" dirty="0" smtClean="0"/>
              <a:t>Balaústres </a:t>
            </a:r>
          </a:p>
          <a:p>
            <a:pPr algn="just" eaLnBrk="1" hangingPunct="1">
              <a:buFontTx/>
              <a:buChar char="-"/>
            </a:pPr>
            <a:endParaRPr lang="pt-PT" dirty="0" smtClean="0"/>
          </a:p>
          <a:p>
            <a:pPr algn="just" eaLnBrk="1" hangingPunct="1">
              <a:buFontTx/>
              <a:buChar char="-"/>
            </a:pPr>
            <a:endParaRPr lang="pt-PT" dirty="0" smtClean="0"/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pt-PT" dirty="0" smtClean="0"/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pt-PT" dirty="0" smtClean="0"/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pt-PT" dirty="0" smtClean="0"/>
              <a:t>(consultar imagem 3 do manual, página 39)</a:t>
            </a:r>
          </a:p>
        </p:txBody>
      </p:sp>
      <p:pic>
        <p:nvPicPr>
          <p:cNvPr id="14340" name="Imagem 3" descr="http://upload.wikimedia.org/wikipedia/commons/thumb/d/dc/Ordem_dorica_II.jpg/250px-Ordem_dorica_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773239"/>
            <a:ext cx="35274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l_fi" descr="http://www.covelopinto.pt/fotos/CORNIJA_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1336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l_fi" descr="http://www.ual.es/acg/uicg/imagenes/Balaustr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933826"/>
            <a:ext cx="2628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Arquitectura renascentista</a:t>
            </a:r>
          </a:p>
        </p:txBody>
      </p:sp>
      <p:sp>
        <p:nvSpPr>
          <p:cNvPr id="1536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C00000"/>
                </a:solidFill>
              </a:rPr>
              <a:t>Horizontalidade - </a:t>
            </a:r>
            <a:r>
              <a:rPr lang="pt-PT" smtClean="0"/>
              <a:t>predomínio de linhas horizontais nos edifícios.</a:t>
            </a: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>
              <a:solidFill>
                <a:srgbClr val="C00000"/>
              </a:solidFill>
            </a:endParaRPr>
          </a:p>
          <a:p>
            <a:pPr eaLnBrk="1" hangingPunct="1"/>
            <a:r>
              <a:rPr lang="pt-PT" smtClean="0">
                <a:solidFill>
                  <a:srgbClr val="C00000"/>
                </a:solidFill>
              </a:rPr>
              <a:t>Monumentalidade -</a:t>
            </a:r>
            <a:r>
              <a:rPr lang="pt-PT" smtClean="0"/>
              <a:t> manifesta-se em edifícios religiosos e civis</a:t>
            </a:r>
            <a:endParaRPr lang="pt-PT" smtClean="0">
              <a:solidFill>
                <a:srgbClr val="C00000"/>
              </a:solidFill>
            </a:endParaRPr>
          </a:p>
        </p:txBody>
      </p:sp>
      <p:pic>
        <p:nvPicPr>
          <p:cNvPr id="15364" name="Imagem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205038"/>
            <a:ext cx="3619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ixaDeTexto 4"/>
          <p:cNvSpPr txBox="1">
            <a:spLocks noChangeArrowheads="1"/>
          </p:cNvSpPr>
          <p:nvPr/>
        </p:nvSpPr>
        <p:spPr bwMode="auto">
          <a:xfrm>
            <a:off x="6311900" y="2924175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Palácio Rucellai, Florença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Arquitecto Alberti</a:t>
            </a:r>
          </a:p>
        </p:txBody>
      </p:sp>
    </p:spTree>
    <p:extLst>
      <p:ext uri="{BB962C8B-B14F-4D97-AF65-F5344CB8AC3E}">
        <p14:creationId xmlns:p14="http://schemas.microsoft.com/office/powerpoint/2010/main" val="30490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Arquitectura renascentista</a:t>
            </a:r>
          </a:p>
        </p:txBody>
      </p:sp>
      <p:sp>
        <p:nvSpPr>
          <p:cNvPr id="16387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smtClean="0"/>
              <a:t>Alguns arquitectos do renascimento:</a:t>
            </a:r>
          </a:p>
          <a:p>
            <a:pPr eaLnBrk="1" hangingPunct="1"/>
            <a:r>
              <a:rPr lang="pt-PT" smtClean="0"/>
              <a:t>Filippo Brunelleschi</a:t>
            </a:r>
          </a:p>
          <a:p>
            <a:pPr eaLnBrk="1" hangingPunct="1"/>
            <a:endParaRPr lang="pt-PT" smtClean="0"/>
          </a:p>
          <a:p>
            <a:pPr eaLnBrk="1" hangingPunct="1">
              <a:buFont typeface="Wingdings 3" panose="05040102010807070707" pitchFamily="18" charset="2"/>
              <a:buNone/>
            </a:pPr>
            <a:endParaRPr lang="pt-PT" smtClean="0"/>
          </a:p>
          <a:p>
            <a:pPr eaLnBrk="1" hangingPunct="1"/>
            <a:r>
              <a:rPr lang="pt-PT" smtClean="0"/>
              <a:t>Alberti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Bramante   </a:t>
            </a:r>
          </a:p>
          <a:p>
            <a:pPr eaLnBrk="1" hangingPunct="1"/>
            <a:endParaRPr lang="pt-PT" smtClean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pt-PT" smtClean="0"/>
              <a:t>     </a:t>
            </a:r>
          </a:p>
          <a:p>
            <a:pPr eaLnBrk="1" hangingPunct="1"/>
            <a:r>
              <a:rPr lang="pt-PT" smtClean="0"/>
              <a:t>Miguel Ângelo         </a:t>
            </a:r>
          </a:p>
        </p:txBody>
      </p:sp>
      <p:pic>
        <p:nvPicPr>
          <p:cNvPr id="16388" name="Imagem 5" descr="lantern_brunelleschi_duomo_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700214"/>
            <a:ext cx="13033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aixaDeTexto 6"/>
          <p:cNvSpPr txBox="1">
            <a:spLocks noChangeArrowheads="1"/>
          </p:cNvSpPr>
          <p:nvPr/>
        </p:nvSpPr>
        <p:spPr bwMode="auto">
          <a:xfrm>
            <a:off x="6888163" y="1916114"/>
            <a:ext cx="2303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Cúpula da catedral de Santa Maria del Fiore- Florença</a:t>
            </a:r>
          </a:p>
        </p:txBody>
      </p:sp>
      <p:pic>
        <p:nvPicPr>
          <p:cNvPr id="16390" name="Imagem 7" descr="Bramante. Tempie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860801"/>
            <a:ext cx="9191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8"/>
          <p:cNvSpPr txBox="1">
            <a:spLocks noChangeArrowheads="1"/>
          </p:cNvSpPr>
          <p:nvPr/>
        </p:nvSpPr>
        <p:spPr bwMode="auto">
          <a:xfrm>
            <a:off x="5159376" y="4149726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Igreja de S. Pedro, em Montorio </a:t>
            </a: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5062538"/>
            <a:ext cx="150177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CaixaDeTexto 11"/>
          <p:cNvSpPr txBox="1">
            <a:spLocks noChangeArrowheads="1"/>
          </p:cNvSpPr>
          <p:nvPr/>
        </p:nvSpPr>
        <p:spPr bwMode="auto">
          <a:xfrm>
            <a:off x="6888164" y="5445126"/>
            <a:ext cx="280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Cúpula da Basílica de S. Pedro, no Vaticano </a:t>
            </a:r>
          </a:p>
        </p:txBody>
      </p:sp>
    </p:spTree>
    <p:extLst>
      <p:ext uri="{BB962C8B-B14F-4D97-AF65-F5344CB8AC3E}">
        <p14:creationId xmlns:p14="http://schemas.microsoft.com/office/powerpoint/2010/main" val="11071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alácio Rucellai, Florenç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2" y="706416"/>
            <a:ext cx="7970995" cy="59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los Pinheiro, 2012                        •   Pintura a óleo                        •   Temas não religiosos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0" y="479939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88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Pintura renascentista</a:t>
            </a:r>
          </a:p>
        </p:txBody>
      </p:sp>
      <p:sp>
        <p:nvSpPr>
          <p:cNvPr id="17411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smtClean="0"/>
              <a:t>Utilização de novas técnicas na pintura:</a:t>
            </a:r>
          </a:p>
          <a:p>
            <a:pPr eaLnBrk="1" hangingPunct="1"/>
            <a:r>
              <a:rPr lang="pt-PT" smtClean="0">
                <a:solidFill>
                  <a:srgbClr val="C00000"/>
                </a:solidFill>
              </a:rPr>
              <a:t>Pintura a óleo</a:t>
            </a:r>
          </a:p>
          <a:p>
            <a:pPr eaLnBrk="1" hangingPunct="1"/>
            <a:endParaRPr lang="pt-PT" smtClean="0">
              <a:solidFill>
                <a:srgbClr val="C00000"/>
              </a:solidFill>
            </a:endParaRPr>
          </a:p>
          <a:p>
            <a:pPr eaLnBrk="1" hangingPunct="1"/>
            <a:endParaRPr lang="pt-PT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276476"/>
            <a:ext cx="24479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5087938" y="2492376"/>
            <a:ext cx="3168650" cy="646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800"/>
              <a:t>“Giovanni Arnolfini e a sua noiva”</a:t>
            </a:r>
            <a:endParaRPr lang="pt-PT" sz="1800"/>
          </a:p>
        </p:txBody>
      </p:sp>
      <p:sp>
        <p:nvSpPr>
          <p:cNvPr id="17414" name="CaixaDeTexto 8"/>
          <p:cNvSpPr txBox="1">
            <a:spLocks noChangeArrowheads="1"/>
          </p:cNvSpPr>
          <p:nvPr/>
        </p:nvSpPr>
        <p:spPr bwMode="auto">
          <a:xfrm>
            <a:off x="5159376" y="3573464"/>
            <a:ext cx="28813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 b="1"/>
              <a:t>Jan Van Eyck aplicou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pela primeira vez 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técnica da </a:t>
            </a:r>
            <a:r>
              <a:rPr lang="pt-PT" sz="1800" b="1"/>
              <a:t>pintura a óleo.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Esta técnica permitia obter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cores mais brilhantes 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800"/>
              <a:t>duradouras….</a:t>
            </a:r>
          </a:p>
        </p:txBody>
      </p:sp>
    </p:spTree>
    <p:extLst>
      <p:ext uri="{BB962C8B-B14F-4D97-AF65-F5344CB8AC3E}">
        <p14:creationId xmlns:p14="http://schemas.microsoft.com/office/powerpoint/2010/main" val="23659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los Pinheiro, 2012                        Atribuída a Van Eyck (Flandres).                        (pigmento em pó + ó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6720"/>
            <a:ext cx="7893900" cy="59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los Pinheiro, 2012Pietro Perugino, A Entrega dasChaves a São Pedro, 1481-8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651935"/>
            <a:ext cx="7649022" cy="57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envolveu a sua cultura, atraindo para a sua &#10;corte nomes como Giovanni Mirandola &#10;(humanista), Poliziano (poeta), Leon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808306"/>
            <a:ext cx="8667481" cy="4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56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los Pinheiro, 2012                             Permite criar a ilusão de                        profundidade/ tridime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79" y="618187"/>
            <a:ext cx="7539587" cy="56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316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los Pinheiro, 2012                        • Utilizada por Leonardo da Vinci.                        • Suaviza os cont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" y="574379"/>
            <a:ext cx="8009630" cy="60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90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Pintura renascentista</a:t>
            </a:r>
          </a:p>
        </p:txBody>
      </p:sp>
      <p:sp>
        <p:nvSpPr>
          <p:cNvPr id="18435" name="Marcador de Posição de Conteúdo 4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rgbClr val="C00000"/>
                </a:solidFill>
              </a:rPr>
              <a:t>Técnica de </a:t>
            </a:r>
            <a:r>
              <a:rPr lang="pt-PT" i="1" smtClean="0">
                <a:solidFill>
                  <a:srgbClr val="C00000"/>
                </a:solidFill>
              </a:rPr>
              <a:t>sfumato</a:t>
            </a:r>
            <a:r>
              <a:rPr lang="pt-PT" smtClean="0">
                <a:solidFill>
                  <a:srgbClr val="C00000"/>
                </a:solidFill>
              </a:rPr>
              <a:t>- </a:t>
            </a:r>
            <a:r>
              <a:rPr lang="pt-PT" smtClean="0"/>
              <a:t>gradação da cor, de claro para o escuro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i="1" smtClean="0">
                <a:solidFill>
                  <a:srgbClr val="C00000"/>
                </a:solidFill>
              </a:rPr>
              <a:t>                                </a:t>
            </a:r>
          </a:p>
        </p:txBody>
      </p:sp>
      <p:pic>
        <p:nvPicPr>
          <p:cNvPr id="18436" name="Imagem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133601"/>
            <a:ext cx="23145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aixaDeTexto 7"/>
          <p:cNvSpPr txBox="1">
            <a:spLocks noChangeArrowheads="1"/>
          </p:cNvSpPr>
          <p:nvPr/>
        </p:nvSpPr>
        <p:spPr bwMode="auto">
          <a:xfrm>
            <a:off x="1992314" y="5876926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sz="1200"/>
              <a:t>“A Mona Lisa” (La Gioconda), Leonardo da Vinci</a:t>
            </a:r>
            <a:endParaRPr lang="pt-PT" sz="1200"/>
          </a:p>
        </p:txBody>
      </p:sp>
      <p:pic>
        <p:nvPicPr>
          <p:cNvPr id="18438" name="Imagem 8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5038"/>
            <a:ext cx="25209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aixaDeTexto 9"/>
          <p:cNvSpPr txBox="1">
            <a:spLocks noChangeArrowheads="1"/>
          </p:cNvSpPr>
          <p:nvPr/>
        </p:nvSpPr>
        <p:spPr bwMode="auto">
          <a:xfrm>
            <a:off x="6167438" y="5732463"/>
            <a:ext cx="2449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sz="1200"/>
              <a:t>A Senhora e o Menino, Botticelli</a:t>
            </a:r>
          </a:p>
        </p:txBody>
      </p:sp>
    </p:spTree>
    <p:extLst>
      <p:ext uri="{BB962C8B-B14F-4D97-AF65-F5344CB8AC3E}">
        <p14:creationId xmlns:p14="http://schemas.microsoft.com/office/powerpoint/2010/main" val="2873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los Pinheiro, 2012  • Naturalismo (presença de elementos    naturais: paisagem, árvores, rios,    rochedos…);  • Rac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4" y="351150"/>
            <a:ext cx="7817624" cy="58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6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O Casal Arnolfini    Van Eyck        • A Virgem e o Chanceler Rolin                     • A Última Ceia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827667"/>
            <a:ext cx="7610564" cy="57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783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los Pinheiro, 2012                        Jan van Eyck, O Casal Arnolfini, 148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91" y="454180"/>
            <a:ext cx="7491699" cy="56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58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n Eyck, A Virgem e oChanceler Rolin, 1485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2" y="673121"/>
            <a:ext cx="7687839" cy="57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77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onardo da Vinci,A Última Ceia (1495-1498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"/>
            <a:ext cx="7920507" cy="60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108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eonardo da Vinci,A Virgem com o Menino e Santa Ana1508-151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695460"/>
            <a:ext cx="8280265" cy="52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525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eonardo Da Vinci,A Virgem dos Rochedos , 1506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6" y="731033"/>
            <a:ext cx="7829326" cy="55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7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arlos Pinheiro, 2012                        «Deus escolheu o Homem *…+ e, colocando-o no                        centro 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445739"/>
            <a:ext cx="8615965" cy="57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fael, O casamento da Virgem,150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7" y="479938"/>
            <a:ext cx="7800470" cy="58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17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los Pinheiro, 2012                        Sandro Botticeli – Primavera, 148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31" y="793845"/>
            <a:ext cx="7339929" cy="55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rlos Pinheiro, 2012                        Características                        • Realismo/naturalismo: grande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592429"/>
            <a:ext cx="7333739" cy="55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134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guel Ângelo, Moisés (+ pormenor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119329"/>
            <a:ext cx="8692474" cy="65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40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rlos Pinheiro, 2012                        Miguel Ângelo, David, 1501-04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6" y="759854"/>
            <a:ext cx="7573895" cy="56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892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6974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664021" y="749885"/>
            <a:ext cx="6020114" cy="542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PT" dirty="0"/>
              <a:t>A escultura exaltou a beleza do corpo humano e revelou um acentuado </a:t>
            </a:r>
            <a:r>
              <a:rPr lang="pt-PT" b="1" dirty="0"/>
              <a:t>naturalismo</a:t>
            </a:r>
            <a:r>
              <a:rPr lang="pt-PT" dirty="0"/>
              <a:t>.</a:t>
            </a:r>
            <a:endParaRPr lang="pt-PT" b="1" dirty="0"/>
          </a:p>
          <a:p>
            <a:pPr marL="0" indent="0">
              <a:buNone/>
            </a:pPr>
            <a:r>
              <a:rPr lang="pt-PT" b="1" dirty="0"/>
              <a:t>O humanismo </a:t>
            </a:r>
            <a:r>
              <a:rPr lang="pt-PT" dirty="0"/>
              <a:t>escultórico estava presente, tanto nas temáticas religiosas, como nas mitológicas e do quotidiano:</a:t>
            </a:r>
            <a:endParaRPr lang="pt-PT" b="1" dirty="0"/>
          </a:p>
          <a:p>
            <a:pPr marL="127000" indent="-127000">
              <a:buNone/>
            </a:pPr>
            <a:r>
              <a:rPr lang="pt-PT" dirty="0"/>
              <a:t>- as estátuas ganharam </a:t>
            </a:r>
            <a:r>
              <a:rPr lang="pt-PT" b="1" dirty="0"/>
              <a:t>dinamismo</a:t>
            </a:r>
            <a:r>
              <a:rPr lang="pt-PT" dirty="0"/>
              <a:t> e as poses tornaram-se </a:t>
            </a:r>
            <a:r>
              <a:rPr lang="pt-PT" b="1" dirty="0"/>
              <a:t>mais naturais</a:t>
            </a:r>
            <a:r>
              <a:rPr lang="pt-PT" dirty="0"/>
              <a:t>;</a:t>
            </a:r>
            <a:endParaRPr lang="pt-PT" b="1" dirty="0"/>
          </a:p>
          <a:p>
            <a:pPr marL="134938" indent="-134938">
              <a:buNone/>
            </a:pPr>
            <a:r>
              <a:rPr lang="pt-PT" dirty="0"/>
              <a:t>- a representação do corpo é feita de forma mais </a:t>
            </a:r>
            <a:r>
              <a:rPr lang="pt-PT" b="1" dirty="0"/>
              <a:t>rigorosa e realista</a:t>
            </a:r>
            <a:r>
              <a:rPr lang="pt-PT" dirty="0"/>
              <a:t>, </a:t>
            </a:r>
            <a:r>
              <a:rPr lang="pt-PT" b="1" dirty="0"/>
              <a:t>com movimento</a:t>
            </a:r>
            <a:r>
              <a:rPr lang="pt-PT" dirty="0"/>
              <a:t>;</a:t>
            </a:r>
            <a:endParaRPr lang="pt-PT" b="1" dirty="0"/>
          </a:p>
          <a:p>
            <a:pPr marL="134938" indent="-134938">
              <a:buFontTx/>
              <a:buChar char="-"/>
            </a:pPr>
            <a:r>
              <a:rPr lang="pt-PT" b="1" dirty="0"/>
              <a:t>a expressividade e interioridade </a:t>
            </a:r>
            <a:r>
              <a:rPr lang="pt-PT" dirty="0"/>
              <a:t>das figuras conferiram-lhes uma identidade psicológica;</a:t>
            </a:r>
          </a:p>
          <a:p>
            <a:pPr marL="127000" indent="-127000">
              <a:buNone/>
            </a:pPr>
            <a:r>
              <a:rPr lang="pt-PT" dirty="0"/>
              <a:t>- os artistas estudaram </a:t>
            </a:r>
            <a:r>
              <a:rPr lang="pt-PT" b="1" dirty="0"/>
              <a:t>a forma</a:t>
            </a:r>
            <a:r>
              <a:rPr lang="pt-PT" dirty="0"/>
              <a:t>, a </a:t>
            </a:r>
            <a:r>
              <a:rPr lang="pt-PT" b="1" dirty="0"/>
              <a:t>composição</a:t>
            </a:r>
            <a:r>
              <a:rPr lang="pt-PT" dirty="0"/>
              <a:t> e a </a:t>
            </a:r>
            <a:r>
              <a:rPr lang="pt-PT" b="1" dirty="0"/>
              <a:t>anatomia</a:t>
            </a:r>
            <a:r>
              <a:rPr lang="pt-PT" dirty="0"/>
              <a:t>.</a:t>
            </a:r>
            <a:endParaRPr lang="pt-PT" b="1" dirty="0"/>
          </a:p>
          <a:p>
            <a:pPr marL="0" indent="0">
              <a:buNone/>
            </a:pPr>
            <a:r>
              <a:rPr lang="pt-PT" b="1" dirty="0"/>
              <a:t>A escultura emancipou-se da arquitetura:</a:t>
            </a:r>
          </a:p>
          <a:p>
            <a:pPr marL="119063" indent="-119063">
              <a:buNone/>
            </a:pPr>
            <a:r>
              <a:rPr lang="pt-PT" dirty="0"/>
              <a:t>- a estatuária ganha uma função pública no espaço urbano, num jardim, numa praça ou num palácio. </a:t>
            </a:r>
            <a:endParaRPr lang="pt-PT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02859" y="128332"/>
            <a:ext cx="9109075" cy="3620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vl="1" algn="ctr">
              <a:lnSpc>
                <a:spcPts val="2100"/>
              </a:lnSpc>
              <a:spcBef>
                <a:spcPct val="0"/>
              </a:spcBef>
            </a:pPr>
            <a:r>
              <a:rPr lang="pt-PT" sz="2000" b="1" dirty="0"/>
              <a:t>A EXPRESSÃO NATURALISTA NA ESCULTURA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6721" y="620119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Marcador de Posição de Conteúdo 6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700" y="1036835"/>
            <a:ext cx="2889684" cy="55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Posição de Conteúdo 3"/>
          <p:cNvSpPr txBox="1">
            <a:spLocks/>
          </p:cNvSpPr>
          <p:nvPr/>
        </p:nvSpPr>
        <p:spPr>
          <a:xfrm>
            <a:off x="7464152" y="6122989"/>
            <a:ext cx="3211800" cy="584775"/>
          </a:xfrm>
          <a:prstGeom prst="rect">
            <a:avLst/>
          </a:prstGeom>
          <a:solidFill>
            <a:schemeClr val="tx1">
              <a:alpha val="68000"/>
            </a:schemeClr>
          </a:solidFill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>
                <a:solidFill>
                  <a:schemeClr val="bg1"/>
                </a:solidFill>
              </a:rPr>
              <a:t>Miguel Ângelo, </a:t>
            </a:r>
            <a:r>
              <a:rPr lang="pt-PT" sz="1600" i="1" dirty="0">
                <a:solidFill>
                  <a:schemeClr val="bg1"/>
                </a:solidFill>
              </a:rPr>
              <a:t>David, </a:t>
            </a:r>
            <a:r>
              <a:rPr lang="pt-PT" sz="1600" dirty="0">
                <a:solidFill>
                  <a:schemeClr val="bg1"/>
                </a:solidFill>
              </a:rPr>
              <a:t>1501-1504</a:t>
            </a:r>
            <a:r>
              <a:rPr lang="pt-PT" sz="1600" i="1" dirty="0">
                <a:solidFill>
                  <a:schemeClr val="bg1"/>
                </a:solidFill>
              </a:rPr>
              <a:t>.</a:t>
            </a:r>
            <a:endParaRPr lang="pt-P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los Pinheiro, 2012                        Miguel Ângelo, David (pormenor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5" y="522782"/>
            <a:ext cx="8112662" cy="60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29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iguel Ângelo, David (pormenor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9" y="407074"/>
            <a:ext cx="7855084" cy="58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283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los Pinheiro, 2012                        Miguel Ângelo, Pietá, 149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342263"/>
            <a:ext cx="8215872" cy="61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6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rlos Pinheiro, 2012                        «Coloquei-te no centro do Mundo para que, daí, pudesses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1" y="673121"/>
            <a:ext cx="8770512" cy="56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guel Ângelo, Pietá ( pormenor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5" y="262319"/>
            <a:ext cx="7687659" cy="57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081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rlos Pinheiro, 2012                        Miguel Ângelo, Pietá ( pormenores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5" y="557212"/>
            <a:ext cx="7584628" cy="56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323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rlos Pinheiro, 2012           Miguel Ângelo, Pietá ( pormenor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516565"/>
            <a:ext cx="7829326" cy="58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666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rlos Pinheiro, 2012                        Igreja da Misericórdia, Guimarães   Igreja dos Grilos, Port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1" y="319929"/>
            <a:ext cx="8125541" cy="61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110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1349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rlos Pinheiro, 2012                        • Colunas e pilastras de ordens clássicas (jónica,                         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28" y="489398"/>
            <a:ext cx="7625356" cy="57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786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151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5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rlos Pinheiro, 2012                        «No nosso tempo, todas as matérias nos interessam.                        A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7" y="516887"/>
            <a:ext cx="7417202" cy="55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arte portuguesa:&#10;manuelino e renascimento&#10;&#10;Hora H / 8.º ano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90" y="95645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 Renas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497266"/>
            <a:ext cx="7803569" cy="5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376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uais as características da arte portuguesa&#10;dos séculos XV e XVI?&#10;A arte portuguesa&#10;&#10;Localização periférica em&#10;relação a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1" y="132994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Quais as características da arte manuelina?&#10;Cruz da&#10;Ordem de&#10;Cristo&#10;Esfera armilar&#10;Armas de D.&#10;Manuel I&#10;Cabos&#10;Algas&#10;&#10;Orig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656823"/>
            <a:ext cx="7110739" cy="53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Quais as características da arte manuelina?&#10;Abóbada de cruzamento&#10;de ogivas&#10;&#10;Verticalidade&#10;Colunas trabalhadas&#10;fazem lemb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" y="824248"/>
            <a:ext cx="7728280" cy="58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Quais as características da arquitetura&#10;renascentista portuguesa?&#10;&#10;Arco de&#10;volta&#10;perfeita&#10;&#10;Colunas&#10;jónicas&#10;&#10;Colunas&#10;dór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3" y="592428"/>
            <a:ext cx="7693973" cy="57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Quais as características da pintura&#10;portuguesa renascentista?&#10;&#10;Simetria&#10;Perspetiva&#10;&#10;Realismo: uso&#10;&#10;Naturalismo&#10;&#10;de sombr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24" y="1432977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Que outras obras emblemáticas marcaram&#10;a arte renascentista em Portugal?&#10;&#10;Igreja da Graça, Évora, 1530-40.&#10;&#10;Igreja de S.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102696"/>
            <a:ext cx="8174282" cy="61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Que outras obras emblemáticas marcaram&#10;a arte renascentista em Portugal?&#10;&#10;Casa dos Bicos, Lisboa, c. 1523, de clara influê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21" y="696990"/>
            <a:ext cx="7674780" cy="57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Que outras obras emblemáticas marcaram&#10;a arte renascentista em Portugal?&#10;&#10;Ermida de Nossa Sra. da Conceição, Tomar, 1535-4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2" y="862884"/>
            <a:ext cx="6990663" cy="52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913</Words>
  <Application>Microsoft Office PowerPoint</Application>
  <PresentationFormat>Ecrã Panorâmico</PresentationFormat>
  <Paragraphs>145</Paragraphs>
  <Slides>102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102</vt:i4>
      </vt:variant>
    </vt:vector>
  </HeadingPairs>
  <TitlesOfParts>
    <vt:vector size="109" baseType="lpstr">
      <vt:lpstr>Arial</vt:lpstr>
      <vt:lpstr>Calibri</vt:lpstr>
      <vt:lpstr>Georgia</vt:lpstr>
      <vt:lpstr>Gill Sans MT</vt:lpstr>
      <vt:lpstr>Trebuchet MS</vt:lpstr>
      <vt:lpstr>Wingdings 3</vt:lpstr>
      <vt:lpstr>Facetado</vt:lpstr>
      <vt:lpstr>Apresentação do PowerPoint</vt:lpstr>
      <vt:lpstr>O que é o Renascimento?</vt:lpstr>
      <vt:lpstr>Porquê em Itália?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Homem Ideal do Renascimento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importância da imprensa no desenvolvimento cultural europeu do século XVI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Arte Renascentista</vt:lpstr>
      <vt:lpstr>Apresentação do PowerPoint</vt:lpstr>
      <vt:lpstr>Apresentação do PowerPoint</vt:lpstr>
      <vt:lpstr>A arquitectura renascentista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arquitectura renascentista</vt:lpstr>
      <vt:lpstr>Arquitectura renascentista</vt:lpstr>
      <vt:lpstr>Arquitectura renascentista</vt:lpstr>
      <vt:lpstr>Apresentação do PowerPoint</vt:lpstr>
      <vt:lpstr>Apresentação do PowerPoint</vt:lpstr>
      <vt:lpstr>Pintura renascentista</vt:lpstr>
      <vt:lpstr>Apresentação do PowerPoint</vt:lpstr>
      <vt:lpstr>Apresentação do PowerPoint</vt:lpstr>
      <vt:lpstr>Apresentação do PowerPoint</vt:lpstr>
      <vt:lpstr>Apresentação do PowerPoint</vt:lpstr>
      <vt:lpstr>Pintura renascentista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Guilherme Tanissa</cp:lastModifiedBy>
  <cp:revision>24</cp:revision>
  <dcterms:created xsi:type="dcterms:W3CDTF">2017-04-13T22:53:17Z</dcterms:created>
  <dcterms:modified xsi:type="dcterms:W3CDTF">2019-04-28T13:56:54Z</dcterms:modified>
</cp:coreProperties>
</file>