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4" r:id="rId3"/>
    <p:sldId id="257" r:id="rId4"/>
    <p:sldId id="295" r:id="rId5"/>
    <p:sldId id="296" r:id="rId6"/>
    <p:sldId id="272" r:id="rId7"/>
    <p:sldId id="282" r:id="rId8"/>
    <p:sldId id="284" r:id="rId9"/>
    <p:sldId id="271" r:id="rId10"/>
    <p:sldId id="259" r:id="rId11"/>
    <p:sldId id="285" r:id="rId12"/>
    <p:sldId id="286" r:id="rId13"/>
    <p:sldId id="273" r:id="rId14"/>
    <p:sldId id="260" r:id="rId15"/>
    <p:sldId id="274" r:id="rId16"/>
    <p:sldId id="261" r:id="rId17"/>
    <p:sldId id="287" r:id="rId18"/>
    <p:sldId id="275" r:id="rId19"/>
    <p:sldId id="262" r:id="rId20"/>
    <p:sldId id="288" r:id="rId21"/>
    <p:sldId id="278" r:id="rId22"/>
    <p:sldId id="277" r:id="rId23"/>
    <p:sldId id="279" r:id="rId24"/>
    <p:sldId id="281" r:id="rId25"/>
    <p:sldId id="280" r:id="rId26"/>
    <p:sldId id="289" r:id="rId27"/>
    <p:sldId id="263" r:id="rId28"/>
    <p:sldId id="264" r:id="rId29"/>
    <p:sldId id="267" r:id="rId30"/>
    <p:sldId id="290" r:id="rId31"/>
    <p:sldId id="291" r:id="rId32"/>
    <p:sldId id="292" r:id="rId33"/>
    <p:sldId id="265" r:id="rId34"/>
    <p:sldId id="293" r:id="rId35"/>
    <p:sldId id="269" r:id="rId36"/>
  </p:sldIdLst>
  <p:sldSz cx="9144000" cy="6858000" type="screen4x3"/>
  <p:notesSz cx="6858000" cy="9144000"/>
  <p:custDataLst>
    <p:tags r:id="rId38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857">
          <p15:clr>
            <a:srgbClr val="A4A3A4"/>
          </p15:clr>
        </p15:guide>
        <p15:guide id="4" orient="horz" pos="872">
          <p15:clr>
            <a:srgbClr val="A4A3A4"/>
          </p15:clr>
        </p15:guide>
        <p15:guide id="5" pos="2880">
          <p15:clr>
            <a:srgbClr val="A4A3A4"/>
          </p15:clr>
        </p15:guide>
        <p15:guide id="6" pos="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8607" autoAdjust="0"/>
  </p:normalViewPr>
  <p:slideViewPr>
    <p:cSldViewPr>
      <p:cViewPr>
        <p:scale>
          <a:sx n="112" d="100"/>
          <a:sy n="112" d="100"/>
        </p:scale>
        <p:origin x="-96" y="-72"/>
      </p:cViewPr>
      <p:guideLst>
        <p:guide orient="horz" pos="2160"/>
        <p:guide orient="horz" pos="1117"/>
        <p:guide orient="horz" pos="3857"/>
        <p:guide orient="horz" pos="872"/>
        <p:guide pos="2880"/>
        <p:guide pos="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D92B0-3994-4745-8E69-3A3E456CDD1F}" type="datetimeFigureOut">
              <a:rPr lang="pt-PT" smtClean="0"/>
              <a:t>06/05/2019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A8209-99AC-4887-9C2A-412B21C8BA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2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8209-99AC-4887-9C2A-412B21C8BA6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0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8209-99AC-4887-9C2A-412B21C8BA60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89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8BD29-4F42-4407-A879-18A3CB6D1059}" type="datetimeFigureOut">
              <a:rPr lang="pt-PT" smtClean="0"/>
              <a:t>06/05/2019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1EE2E-BF93-444D-89D0-98C1CCBB09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8BD29-4F42-4407-A879-18A3CB6D1059}" type="datetimeFigureOut">
              <a:rPr lang="pt-PT" smtClean="0"/>
              <a:t>06/05/2019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1EE2E-BF93-444D-89D0-98C1CCBB09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7504" y="1340768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/>
            <a:r>
              <a:rPr lang="pt-PT" sz="2000" dirty="0"/>
              <a:t>n</a:t>
            </a:r>
            <a:r>
              <a:rPr lang="pt-PT" sz="2000" dirty="0" smtClean="0"/>
              <a:t>a </a:t>
            </a:r>
            <a:r>
              <a:rPr lang="pt-PT" sz="2000" dirty="0"/>
              <a:t>mestria e na técnica</a:t>
            </a:r>
            <a:r>
              <a:rPr lang="pt-PT" sz="2000" dirty="0" smtClean="0"/>
              <a:t>;</a:t>
            </a:r>
          </a:p>
          <a:p>
            <a:pPr marL="269875" lvl="1" indent="-269875"/>
            <a:r>
              <a:rPr lang="pt-PT" sz="2000" dirty="0" smtClean="0"/>
              <a:t>na </a:t>
            </a:r>
            <a:r>
              <a:rPr lang="pt-PT" sz="2000" dirty="0"/>
              <a:t>perfeição e elegância formal; 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rigor matemático e nas proporções</a:t>
            </a:r>
            <a:r>
              <a:rPr lang="pt-PT" sz="2000" dirty="0" smtClean="0"/>
              <a:t>;</a:t>
            </a:r>
          </a:p>
          <a:p>
            <a:pPr marL="269875" lvl="1" indent="-269875"/>
            <a:r>
              <a:rPr lang="pt-PT" sz="2000" dirty="0" smtClean="0"/>
              <a:t>na </a:t>
            </a:r>
            <a:r>
              <a:rPr lang="pt-PT" sz="2000" dirty="0"/>
              <a:t>clareza e harmonia racional da gramática decorativa </a:t>
            </a:r>
            <a:r>
              <a:rPr lang="pt-PT" sz="2000" dirty="0" smtClean="0"/>
              <a:t>greco-latina; </a:t>
            </a:r>
            <a:endParaRPr lang="pt-PT" sz="2000" b="1" dirty="0"/>
          </a:p>
          <a:p>
            <a:pPr marL="269875" lvl="1" indent="-269875"/>
            <a:r>
              <a:rPr lang="pt-PT" sz="2000" dirty="0" smtClean="0"/>
              <a:t>no </a:t>
            </a:r>
            <a:r>
              <a:rPr lang="pt-PT" sz="2000" dirty="0"/>
              <a:t>emprego de </a:t>
            </a:r>
            <a:r>
              <a:rPr lang="pt-PT" sz="2000" dirty="0" smtClean="0"/>
              <a:t>colunas, </a:t>
            </a:r>
            <a:r>
              <a:rPr lang="pt-PT" sz="2000" dirty="0"/>
              <a:t>entablamentos e uso das ordens clássicas, nomeadamente </a:t>
            </a:r>
            <a:r>
              <a:rPr lang="pt-PT" sz="2000" dirty="0" smtClean="0"/>
              <a:t>a coríntia </a:t>
            </a:r>
            <a:r>
              <a:rPr lang="pt-PT" sz="2000" dirty="0"/>
              <a:t>e </a:t>
            </a:r>
            <a:r>
              <a:rPr lang="pt-PT" sz="2000" dirty="0" smtClean="0"/>
              <a:t>a compósita;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uso do frontão </a:t>
            </a:r>
            <a:r>
              <a:rPr lang="pt-PT" sz="2000" dirty="0" smtClean="0"/>
              <a:t>triangular, </a:t>
            </a:r>
            <a:r>
              <a:rPr lang="pt-PT" sz="2000" dirty="0"/>
              <a:t>nas fachadas e </a:t>
            </a:r>
            <a:r>
              <a:rPr lang="pt-PT" sz="2000" dirty="0" smtClean="0"/>
              <a:t>janelas; </a:t>
            </a:r>
          </a:p>
          <a:p>
            <a:pPr marL="269875" lvl="1" indent="-269875"/>
            <a:r>
              <a:rPr lang="pt-PT" sz="2000" dirty="0"/>
              <a:t>n</a:t>
            </a:r>
            <a:r>
              <a:rPr lang="pt-PT" sz="2000" dirty="0" smtClean="0"/>
              <a:t>o </a:t>
            </a:r>
            <a:r>
              <a:rPr lang="pt-PT" sz="2000" dirty="0"/>
              <a:t>uso da </a:t>
            </a:r>
            <a:r>
              <a:rPr lang="pt-PT" sz="2000" dirty="0" smtClean="0"/>
              <a:t>cúpula, </a:t>
            </a:r>
            <a:r>
              <a:rPr lang="pt-PT" sz="2000" dirty="0"/>
              <a:t>tornada elemento essencial das igrejas </a:t>
            </a:r>
            <a:r>
              <a:rPr lang="pt-PT" sz="2000" dirty="0" smtClean="0"/>
              <a:t>renascentistas</a:t>
            </a:r>
            <a:r>
              <a:rPr lang="pt-PT" sz="2000" dirty="0"/>
              <a:t>;</a:t>
            </a:r>
          </a:p>
          <a:p>
            <a:pPr marL="269875" lvl="1" indent="-269875"/>
            <a:r>
              <a:rPr lang="pt-PT" sz="2000" dirty="0" smtClean="0"/>
              <a:t>no uso </a:t>
            </a:r>
            <a:r>
              <a:rPr lang="pt-PT" sz="2000" dirty="0"/>
              <a:t>das </a:t>
            </a:r>
            <a:r>
              <a:rPr lang="pt-PT" sz="2000" dirty="0" smtClean="0"/>
              <a:t>abóbadas </a:t>
            </a:r>
            <a:r>
              <a:rPr lang="pt-PT" sz="2000" dirty="0"/>
              <a:t>de </a:t>
            </a:r>
            <a:r>
              <a:rPr lang="pt-PT" sz="2000" dirty="0" smtClean="0"/>
              <a:t>berço;</a:t>
            </a:r>
            <a:endParaRPr lang="pt-PT" sz="2000" b="1" dirty="0"/>
          </a:p>
          <a:p>
            <a:pPr marL="269875" lvl="1" indent="-269875"/>
            <a:r>
              <a:rPr lang="pt-PT" sz="2000" dirty="0" smtClean="0"/>
              <a:t>na </a:t>
            </a:r>
            <a:r>
              <a:rPr lang="pt-PT" sz="2000" dirty="0"/>
              <a:t>decoração </a:t>
            </a:r>
            <a:r>
              <a:rPr lang="pt-PT" sz="2000" dirty="0" smtClean="0"/>
              <a:t>com o </a:t>
            </a:r>
            <a:r>
              <a:rPr lang="pt-PT" sz="2000" dirty="0"/>
              <a:t>uso dos grotescos</a:t>
            </a:r>
            <a:r>
              <a:rPr lang="pt-PT" sz="2000" dirty="0" smtClean="0"/>
              <a:t>, ao </a:t>
            </a:r>
            <a:r>
              <a:rPr lang="pt-PT" sz="2000" dirty="0"/>
              <a:t>gosto </a:t>
            </a:r>
            <a:r>
              <a:rPr lang="pt-PT" sz="2000" dirty="0" smtClean="0"/>
              <a:t>romano.</a:t>
            </a:r>
            <a:endParaRPr lang="pt-PT" sz="2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 smtClean="0">
                <a:latin typeface="+mn-lt"/>
              </a:rPr>
              <a:t>INFLUÊNCIA DA ANTIGUIDADE CLÁSSICA NA ARQUITETURA RENASCENTISTA: </a:t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>QUAIS OS ASPETOS QUE PODEMOS DESTACAR?</a:t>
            </a:r>
            <a:endParaRPr lang="pt-PT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07" y="1268760"/>
            <a:ext cx="9151707" cy="5241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6140274" y="3861048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636219" y="3459912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/>
              <a:t>Frontão</a:t>
            </a:r>
            <a:endParaRPr lang="pt-PT" sz="18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 smtClean="0">
                <a:latin typeface="+mn-lt"/>
              </a:rPr>
              <a:t>INFLUÊNCIA DA ANTIGUIDADE CLÁSSICA NA ARQUITETURA RENASCENTISTA: </a:t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>QUAIS OS ASPETOS QUE PODEMOS DESTACAR?</a:t>
            </a:r>
            <a:endParaRPr lang="pt-PT" b="1" dirty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68145" y="4106146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4064090" y="370501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/>
              <a:t>Colunas</a:t>
            </a:r>
            <a:endParaRPr lang="pt-PT" sz="1800" b="1" dirty="0"/>
          </a:p>
        </p:txBody>
      </p:sp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6012160" y="6125100"/>
            <a:ext cx="313979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Capela dos </a:t>
            </a:r>
            <a:r>
              <a:rPr lang="pt-PT" sz="1800" dirty="0" err="1" smtClean="0">
                <a:solidFill>
                  <a:schemeClr val="bg1"/>
                </a:solidFill>
              </a:rPr>
              <a:t>Pazzi</a:t>
            </a:r>
            <a:r>
              <a:rPr lang="pt-PT" sz="1800" dirty="0" smtClean="0">
                <a:solidFill>
                  <a:schemeClr val="bg1"/>
                </a:solidFill>
              </a:rPr>
              <a:t>, Florença.</a:t>
            </a:r>
            <a:endParaRPr lang="pt-PT" sz="1800" dirty="0">
              <a:solidFill>
                <a:schemeClr val="bg1"/>
              </a:solidFill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8028384" y="1299223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/>
              <a:t>Cúpula</a:t>
            </a:r>
            <a:endParaRPr lang="pt-PT" sz="1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88224" y="1452531"/>
            <a:ext cx="1440160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1" grpId="0" uiExpand="1" build="p" animBg="1"/>
      <p:bldP spid="9" grpId="0" animBg="1"/>
      <p:bldP spid="1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400"/>
            <a:ext cx="9144000" cy="520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612366" y="3459912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/>
              <a:t>Colunas</a:t>
            </a:r>
            <a:endParaRPr lang="pt-PT" sz="18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 smtClean="0">
                <a:latin typeface="+mn-lt"/>
              </a:rPr>
              <a:t>INFLUÊNCIA DA ANTIGUIDADE CLÁSSICA NA ARQUITETURA RENASCENTISTA: </a:t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>QUAIS OS ASPETOS QUE PODEMOS DESTACAR?</a:t>
            </a:r>
            <a:endParaRPr lang="pt-PT" b="1" dirty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1331639" y="3996686"/>
            <a:ext cx="194421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/>
              <a:t>Abóbada de berço</a:t>
            </a:r>
            <a:endParaRPr lang="pt-PT" sz="1800" b="1" dirty="0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3419871" y="262762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/>
              <a:t>Frontão</a:t>
            </a:r>
            <a:endParaRPr lang="pt-PT" sz="1800" b="1" dirty="0"/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6444208" y="262762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/>
              <a:t>Cúpula</a:t>
            </a:r>
            <a:endParaRPr lang="pt-PT" sz="18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27983" y="2996952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07947" y="4397822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2812286"/>
            <a:ext cx="1368152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16421" y="3861048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3"/>
          <p:cNvSpPr txBox="1">
            <a:spLocks/>
          </p:cNvSpPr>
          <p:nvPr/>
        </p:nvSpPr>
        <p:spPr>
          <a:xfrm>
            <a:off x="6012160" y="6125100"/>
            <a:ext cx="313979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Basílica de S. Pedro, Vaticano.</a:t>
            </a:r>
            <a:endParaRPr lang="pt-P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1" grpId="0" uiExpand="1" build="p" animBg="1"/>
      <p:bldP spid="11" grpId="0" uiExpand="1" build="p" animBg="1"/>
      <p:bldP spid="14" grpId="0" uiExpand="1" build="p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601130" y="2061492"/>
            <a:ext cx="5976664" cy="2733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pt-PT" sz="2200" dirty="0" smtClean="0"/>
              <a:t>“</a:t>
            </a:r>
            <a:r>
              <a:rPr lang="pt-PT" sz="2200" dirty="0" err="1" smtClean="0"/>
              <a:t>Brunelleschi</a:t>
            </a:r>
            <a:r>
              <a:rPr lang="pt-PT" sz="2200" dirty="0" smtClean="0"/>
              <a:t>, criador da </a:t>
            </a:r>
            <a:r>
              <a:rPr lang="pt-PT" sz="2200" dirty="0" err="1" smtClean="0"/>
              <a:t>arquitetura</a:t>
            </a:r>
            <a:r>
              <a:rPr lang="pt-PT" sz="2200" dirty="0" smtClean="0"/>
              <a:t> do Renascimento teria visitado Roma?</a:t>
            </a:r>
          </a:p>
          <a:p>
            <a:pPr marL="0" indent="0" algn="ctr">
              <a:buNone/>
            </a:pPr>
            <a:r>
              <a:rPr lang="pt-PT" sz="2200" dirty="0" err="1" smtClean="0"/>
              <a:t>Manetti</a:t>
            </a:r>
            <a:r>
              <a:rPr lang="pt-PT" sz="2200" dirty="0" smtClean="0"/>
              <a:t> e </a:t>
            </a:r>
            <a:r>
              <a:rPr lang="pt-PT" sz="2200" dirty="0" err="1" smtClean="0"/>
              <a:t>Vasari</a:t>
            </a:r>
            <a:r>
              <a:rPr lang="pt-PT" sz="2200" dirty="0" smtClean="0"/>
              <a:t> garantem que ele estudou e mediu os monumentos da cidade antiga.” </a:t>
            </a:r>
          </a:p>
          <a:p>
            <a:pPr marL="0" indent="0" algn="ctr">
              <a:buNone/>
            </a:pPr>
            <a:endParaRPr lang="pt-PT" sz="2200" dirty="0" smtClean="0"/>
          </a:p>
          <a:p>
            <a:pPr marL="0" indent="0" algn="r">
              <a:buNone/>
            </a:pPr>
            <a:r>
              <a:rPr lang="pt-PT" sz="2200" dirty="0" smtClean="0"/>
              <a:t>Jean Delumeau, </a:t>
            </a:r>
            <a:r>
              <a:rPr lang="pt-PT" sz="2200" i="1" dirty="0" smtClean="0"/>
              <a:t>A Civilização do Renascimento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200" dirty="0" smtClean="0"/>
              <a:t>[in Manual, Parte 3, p.87]</a:t>
            </a:r>
            <a:endParaRPr lang="pt-PT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INFLUÊNCIA DA ANTIGUIDADE CLÁSSICA NA ARQUITETURA RENASCENTISTA</a:t>
            </a:r>
            <a:endParaRPr lang="pt-PT" sz="20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2741" y="1125538"/>
            <a:ext cx="4397251" cy="5472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dirty="0" smtClean="0"/>
              <a:t>A </a:t>
            </a:r>
            <a:r>
              <a:rPr lang="pt-PT" sz="2000" b="1" dirty="0"/>
              <a:t>arte renascentista assume a herança da Antiguidade </a:t>
            </a:r>
            <a:r>
              <a:rPr lang="pt-PT" sz="2000" b="1" dirty="0" smtClean="0"/>
              <a:t>Clássica mas procura soluções </a:t>
            </a:r>
            <a:r>
              <a:rPr lang="pt-PT" sz="2000" b="1" dirty="0"/>
              <a:t>técnicas inovadoras </a:t>
            </a:r>
            <a:r>
              <a:rPr lang="pt-PT" sz="2000" b="1" dirty="0" smtClean="0"/>
              <a:t>para superá-la:</a:t>
            </a:r>
            <a:endParaRPr lang="pt-PT" sz="2000" dirty="0"/>
          </a:p>
          <a:p>
            <a:pPr lvl="1"/>
            <a:r>
              <a:rPr lang="pt-PT" sz="2000" dirty="0" smtClean="0"/>
              <a:t>procuraram </a:t>
            </a:r>
            <a:r>
              <a:rPr lang="pt-PT" sz="2000" dirty="0"/>
              <a:t>a matematização rigorosa do espaço </a:t>
            </a:r>
            <a:r>
              <a:rPr lang="pt-PT" sz="2000" dirty="0" smtClean="0"/>
              <a:t>arquitetónico</a:t>
            </a:r>
            <a:r>
              <a:rPr lang="pt-PT" sz="2000" dirty="0"/>
              <a:t>;</a:t>
            </a:r>
          </a:p>
          <a:p>
            <a:pPr lvl="1"/>
            <a:r>
              <a:rPr lang="pt-PT" sz="2000" dirty="0" smtClean="0"/>
              <a:t>estabeleceram </a:t>
            </a:r>
            <a:r>
              <a:rPr lang="pt-PT" sz="2000" dirty="0"/>
              <a:t>relações proporcionais entre as partes do </a:t>
            </a:r>
            <a:r>
              <a:rPr lang="pt-PT" sz="2000" dirty="0" smtClean="0"/>
              <a:t>edifício </a:t>
            </a:r>
            <a:r>
              <a:rPr lang="pt-PT" sz="2000" dirty="0"/>
              <a:t>(altura, largura e profundidade</a:t>
            </a:r>
            <a:r>
              <a:rPr lang="pt-PT" sz="2000" dirty="0" smtClean="0"/>
              <a:t>);</a:t>
            </a:r>
          </a:p>
          <a:p>
            <a:pPr lvl="1"/>
            <a:r>
              <a:rPr lang="pt-PT" sz="2000" dirty="0" smtClean="0"/>
              <a:t>recorreram </a:t>
            </a:r>
            <a:r>
              <a:rPr lang="pt-PT" sz="2000" dirty="0"/>
              <a:t>à </a:t>
            </a:r>
            <a:r>
              <a:rPr lang="pt-PT" sz="2000" dirty="0" smtClean="0"/>
              <a:t>geometrização, fazendo o uso do círculo e de outras formas consideradas perfeitas.</a:t>
            </a:r>
          </a:p>
          <a:p>
            <a:pPr marL="457200" lvl="1" indent="0">
              <a:buNone/>
            </a:pPr>
            <a:endParaRPr lang="pt-PT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3936" y="573047"/>
            <a:ext cx="810039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 smtClean="0">
                <a:latin typeface="+mn-lt"/>
              </a:rPr>
              <a:t>DA IMITAÇÃO À SUPERAÇÃO DOS MODELOS DA ANTIGUIDADE…</a:t>
            </a:r>
            <a:endParaRPr lang="pt-PT" sz="1900" b="1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49572"/>
            <a:ext cx="4572000" cy="5547780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i="1" dirty="0" err="1" smtClean="0">
                <a:solidFill>
                  <a:schemeClr val="bg1"/>
                </a:solidFill>
              </a:rPr>
              <a:t>Tempietto</a:t>
            </a:r>
            <a:r>
              <a:rPr lang="pt-PT" sz="1800" dirty="0" smtClean="0">
                <a:solidFill>
                  <a:schemeClr val="bg1"/>
                </a:solidFill>
              </a:rPr>
              <a:t>, Bramante, 1502.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2403" y="573047"/>
            <a:ext cx="20273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NA ARQUITETURA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28800"/>
            <a:ext cx="4560542" cy="3869064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1519" y="1052736"/>
            <a:ext cx="4654497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pt-PT" sz="1900" b="1" dirty="0"/>
              <a:t>A arte renascentista </a:t>
            </a:r>
            <a:r>
              <a:rPr lang="pt-PT" sz="1900" b="1" dirty="0" smtClean="0"/>
              <a:t>assumiu </a:t>
            </a:r>
            <a:r>
              <a:rPr lang="pt-PT" sz="1900" b="1" dirty="0"/>
              <a:t>a herança da Antiguidade Clássica mas </a:t>
            </a:r>
            <a:r>
              <a:rPr lang="pt-PT" sz="1900" b="1" dirty="0" smtClean="0"/>
              <a:t>procurou </a:t>
            </a:r>
            <a:r>
              <a:rPr lang="pt-PT" sz="1900" b="1" dirty="0"/>
              <a:t>soluções técnicas inovadoras para superá-la:</a:t>
            </a:r>
            <a:endParaRPr lang="pt-PT" sz="1900" dirty="0"/>
          </a:p>
          <a:p>
            <a:pPr marL="357188" lvl="1" indent="-269875"/>
            <a:r>
              <a:rPr lang="pt-PT" sz="1900" dirty="0" smtClean="0"/>
              <a:t>aplicaram </a:t>
            </a:r>
            <a:r>
              <a:rPr lang="pt-PT" sz="1900" dirty="0"/>
              <a:t>a simetria dos eixos horizontal e vertical;</a:t>
            </a:r>
          </a:p>
          <a:p>
            <a:pPr marL="357188" lvl="1" indent="-269875"/>
            <a:r>
              <a:rPr lang="pt-PT" sz="1900" dirty="0"/>
              <a:t>a simetria é obtida pelo enquadramento das portas e das janelas;</a:t>
            </a:r>
          </a:p>
          <a:p>
            <a:pPr marL="357188" lvl="1" indent="-269875"/>
            <a:r>
              <a:rPr lang="pt-PT" sz="1900" dirty="0" smtClean="0"/>
              <a:t>utilizaram </a:t>
            </a:r>
            <a:r>
              <a:rPr lang="pt-PT" sz="1900" dirty="0"/>
              <a:t>linhas e ângulos retos </a:t>
            </a:r>
            <a:r>
              <a:rPr lang="pt-PT" sz="1900" dirty="0" smtClean="0"/>
              <a:t>que </a:t>
            </a:r>
            <a:r>
              <a:rPr lang="pt-PT" sz="1900" dirty="0"/>
              <a:t>acentuam a horizontalidade;</a:t>
            </a:r>
          </a:p>
          <a:p>
            <a:pPr marL="357188" lvl="1" indent="-269875"/>
            <a:r>
              <a:rPr lang="pt-PT" sz="1900" dirty="0"/>
              <a:t>usaram </a:t>
            </a:r>
            <a:r>
              <a:rPr lang="pt-PT" sz="1900" dirty="0" smtClean="0"/>
              <a:t>a gramática </a:t>
            </a:r>
            <a:r>
              <a:rPr lang="pt-PT" sz="1900" dirty="0"/>
              <a:t>decorativa </a:t>
            </a:r>
            <a:r>
              <a:rPr lang="pt-PT" sz="1900" dirty="0" smtClean="0"/>
              <a:t>greco-</a:t>
            </a:r>
            <a:br>
              <a:rPr lang="pt-PT" sz="1900" dirty="0" smtClean="0"/>
            </a:br>
            <a:r>
              <a:rPr lang="pt-PT" sz="1900" dirty="0" smtClean="0"/>
              <a:t>-romana, </a:t>
            </a:r>
            <a:r>
              <a:rPr lang="pt-PT" sz="1900" dirty="0"/>
              <a:t>sem cair em processos de pura imitação.</a:t>
            </a:r>
          </a:p>
          <a:p>
            <a:pPr marL="0" indent="0">
              <a:buNone/>
            </a:pPr>
            <a:r>
              <a:rPr lang="pt-PT" sz="1900" b="1" dirty="0" smtClean="0"/>
              <a:t>Quem foram os grandes </a:t>
            </a:r>
            <a:r>
              <a:rPr lang="pt-PT" sz="1900" b="1" dirty="0"/>
              <a:t>mestres da </a:t>
            </a:r>
            <a:r>
              <a:rPr lang="pt-PT" sz="1900" b="1" dirty="0" err="1"/>
              <a:t>arquitetura</a:t>
            </a:r>
            <a:r>
              <a:rPr lang="pt-PT" sz="1900" b="1" dirty="0"/>
              <a:t> </a:t>
            </a:r>
            <a:r>
              <a:rPr lang="pt-PT" sz="1900" b="1" dirty="0" smtClean="0"/>
              <a:t>renascentista?</a:t>
            </a:r>
            <a:endParaRPr lang="pt-PT" sz="1900" dirty="0"/>
          </a:p>
          <a:p>
            <a:pPr marL="0" indent="0">
              <a:buNone/>
            </a:pPr>
            <a:r>
              <a:rPr lang="pt-PT" sz="1900" dirty="0"/>
              <a:t>Destacaram-se </a:t>
            </a:r>
            <a:r>
              <a:rPr lang="pt-PT" sz="1900" dirty="0" err="1"/>
              <a:t>Filippo</a:t>
            </a:r>
            <a:r>
              <a:rPr lang="pt-PT" sz="1900" dirty="0"/>
              <a:t> </a:t>
            </a:r>
            <a:r>
              <a:rPr lang="pt-PT" sz="1900" dirty="0" err="1"/>
              <a:t>Brunelleschi</a:t>
            </a:r>
            <a:r>
              <a:rPr lang="pt-PT" sz="1900" dirty="0"/>
              <a:t>, Leon Battista </a:t>
            </a:r>
            <a:r>
              <a:rPr lang="pt-PT" sz="1900" dirty="0" err="1"/>
              <a:t>Alberti</a:t>
            </a:r>
            <a:r>
              <a:rPr lang="pt-PT" sz="1900" dirty="0"/>
              <a:t>, Bramante e Miguel </a:t>
            </a:r>
            <a:r>
              <a:rPr lang="pt-PT" sz="1900" dirty="0" smtClean="0"/>
              <a:t>Ângelo.</a:t>
            </a:r>
            <a:endParaRPr lang="pt-PT" sz="1900" dirty="0"/>
          </a:p>
          <a:p>
            <a:endParaRPr lang="pt-PT" sz="19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03936" y="573047"/>
            <a:ext cx="810039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 smtClean="0">
                <a:latin typeface="+mn-lt"/>
              </a:rPr>
              <a:t>DA IMITAÇÃO À SUPERAÇÃO DOS MODELOS DA ANTIGUIDADE…</a:t>
            </a:r>
            <a:endParaRPr lang="pt-PT" sz="19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2403" y="573047"/>
            <a:ext cx="20273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NA ARQUITETURA</a:t>
            </a:r>
          </a:p>
        </p:txBody>
      </p: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5364089" y="5589240"/>
            <a:ext cx="3787862" cy="369332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err="1">
                <a:solidFill>
                  <a:schemeClr val="bg1"/>
                </a:solidFill>
              </a:rPr>
              <a:t>Alberti</a:t>
            </a:r>
            <a:r>
              <a:rPr lang="pt-PT" sz="1800" dirty="0">
                <a:solidFill>
                  <a:schemeClr val="bg1"/>
                </a:solidFill>
              </a:rPr>
              <a:t>, </a:t>
            </a:r>
            <a:r>
              <a:rPr lang="pt-PT" sz="1800" i="1" dirty="0">
                <a:solidFill>
                  <a:schemeClr val="bg1"/>
                </a:solidFill>
              </a:rPr>
              <a:t>Palácio </a:t>
            </a:r>
            <a:r>
              <a:rPr lang="pt-PT" sz="1800" i="1" dirty="0" err="1" smtClean="0">
                <a:solidFill>
                  <a:schemeClr val="bg1"/>
                </a:solidFill>
              </a:rPr>
              <a:t>Rucellai</a:t>
            </a:r>
            <a:r>
              <a:rPr lang="pt-PT" sz="1800" dirty="0" smtClean="0">
                <a:solidFill>
                  <a:schemeClr val="bg1"/>
                </a:solidFill>
              </a:rPr>
              <a:t>, </a:t>
            </a:r>
            <a:r>
              <a:rPr lang="pt-PT" sz="1800" dirty="0">
                <a:solidFill>
                  <a:schemeClr val="bg1"/>
                </a:solidFill>
              </a:rPr>
              <a:t>século </a:t>
            </a:r>
            <a:r>
              <a:rPr lang="pt-PT" sz="1800" dirty="0" smtClean="0">
                <a:solidFill>
                  <a:schemeClr val="bg1"/>
                </a:solidFill>
              </a:rPr>
              <a:t>XV.</a:t>
            </a:r>
            <a:endParaRPr lang="pt-PT" sz="1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23846" y="1628800"/>
            <a:ext cx="0" cy="3869064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9952" y="2084701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9952" y="5293257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29123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12689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100392" y="3059276"/>
            <a:ext cx="360040" cy="1008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381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7164288" y="3284984"/>
            <a:ext cx="504056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508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07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8" grpId="1"/>
      <p:bldP spid="10" grpId="0" animBg="1"/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7504" y="1052736"/>
            <a:ext cx="46085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b="1" dirty="0"/>
              <a:t>Na </a:t>
            </a:r>
            <a:r>
              <a:rPr lang="pt-PT" sz="2000" b="1" dirty="0" smtClean="0"/>
              <a:t>escultura:</a:t>
            </a:r>
          </a:p>
          <a:p>
            <a:r>
              <a:rPr lang="pt-PT" sz="2000" dirty="0" smtClean="0"/>
              <a:t>a </a:t>
            </a:r>
            <a:r>
              <a:rPr lang="pt-PT" sz="2000" dirty="0"/>
              <a:t>recuperação do </a:t>
            </a:r>
            <a:r>
              <a:rPr lang="pt-PT" sz="2000" dirty="0" smtClean="0"/>
              <a:t>nu; </a:t>
            </a:r>
          </a:p>
          <a:p>
            <a:r>
              <a:rPr lang="pt-PT" sz="2000" dirty="0" smtClean="0"/>
              <a:t>a </a:t>
            </a:r>
            <a:r>
              <a:rPr lang="pt-PT" sz="2000" dirty="0"/>
              <a:t>recuperação da estátua </a:t>
            </a:r>
            <a:r>
              <a:rPr lang="pt-PT" sz="2000" dirty="0" smtClean="0"/>
              <a:t>equestre;</a:t>
            </a:r>
          </a:p>
          <a:p>
            <a:r>
              <a:rPr lang="pt-PT" sz="2000" dirty="0" smtClean="0"/>
              <a:t>a monumentalidade;</a:t>
            </a:r>
          </a:p>
          <a:p>
            <a:r>
              <a:rPr lang="pt-PT" sz="2000" dirty="0" smtClean="0"/>
              <a:t>a </a:t>
            </a:r>
            <a:r>
              <a:rPr lang="pt-PT" sz="2000" dirty="0"/>
              <a:t>representação do corpo humano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com </a:t>
            </a:r>
            <a:r>
              <a:rPr lang="pt-PT" sz="2000" dirty="0"/>
              <a:t>harmonia e rigorosas proporções.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73047"/>
            <a:ext cx="918051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 smtClean="0">
                <a:latin typeface="+mn-lt"/>
              </a:rPr>
              <a:t>INFLUÊNCIA DA ANTIGUIDADE CLÁSSICA NA                        E NA PINTURA RENASCENTISTAS:</a:t>
            </a:r>
            <a:endParaRPr lang="pt-PT" sz="1900" b="1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29117" y="573046"/>
            <a:ext cx="1170833" cy="3847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 smtClean="0"/>
              <a:t>ESCULTURA</a:t>
            </a:r>
            <a:endParaRPr lang="pt-PT" sz="19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02" r="-29155"/>
          <a:stretch/>
        </p:blipFill>
        <p:spPr>
          <a:xfrm>
            <a:off x="4590256" y="1023608"/>
            <a:ext cx="4490134" cy="55751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80" y="3284984"/>
            <a:ext cx="4349605" cy="3262204"/>
          </a:xfrm>
          <a:prstGeom prst="rect">
            <a:avLst/>
          </a:prstGeom>
        </p:spPr>
      </p:pic>
      <p:sp>
        <p:nvSpPr>
          <p:cNvPr id="13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err="1" smtClean="0">
                <a:solidFill>
                  <a:schemeClr val="bg1"/>
                </a:solidFill>
              </a:rPr>
              <a:t>Donatello</a:t>
            </a:r>
            <a:r>
              <a:rPr lang="pt-PT" sz="1800" dirty="0" smtClean="0">
                <a:solidFill>
                  <a:schemeClr val="bg1"/>
                </a:solidFill>
              </a:rPr>
              <a:t>, </a:t>
            </a:r>
            <a:r>
              <a:rPr lang="pt-PT" sz="1800" i="1" dirty="0" smtClean="0">
                <a:solidFill>
                  <a:schemeClr val="bg1"/>
                </a:solidFill>
              </a:rPr>
              <a:t>David</a:t>
            </a:r>
            <a:r>
              <a:rPr lang="pt-PT" sz="1800" dirty="0" smtClean="0">
                <a:solidFill>
                  <a:schemeClr val="bg1"/>
                </a:solidFill>
              </a:rPr>
              <a:t>, século XV.</a:t>
            </a:r>
          </a:p>
        </p:txBody>
      </p:sp>
      <p:sp>
        <p:nvSpPr>
          <p:cNvPr id="14" name="Marcador de Posição de Conteúdo 3"/>
          <p:cNvSpPr txBox="1">
            <a:spLocks/>
          </p:cNvSpPr>
          <p:nvPr/>
        </p:nvSpPr>
        <p:spPr>
          <a:xfrm>
            <a:off x="0" y="6124252"/>
            <a:ext cx="3715855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err="1" smtClean="0">
                <a:solidFill>
                  <a:schemeClr val="bg1"/>
                </a:solidFill>
              </a:rPr>
              <a:t>Verocchio</a:t>
            </a:r>
            <a:r>
              <a:rPr lang="pt-PT" sz="1800" dirty="0" smtClean="0">
                <a:solidFill>
                  <a:schemeClr val="bg1"/>
                </a:solidFill>
              </a:rPr>
              <a:t>, estátua equestre.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7" grpId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601130" y="2781572"/>
            <a:ext cx="5976664" cy="3887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/>
              <a:t>«</a:t>
            </a:r>
            <a:r>
              <a:rPr lang="pt-PT" sz="2200" dirty="0" smtClean="0"/>
              <a:t>A estátua é o ideal deste tempo. […] </a:t>
            </a:r>
            <a:br>
              <a:rPr lang="pt-PT" sz="2200" dirty="0" smtClean="0"/>
            </a:br>
            <a:r>
              <a:rPr lang="pt-PT" sz="2200" dirty="0" smtClean="0"/>
              <a:t>a arte “corporal” por excelência.» </a:t>
            </a:r>
          </a:p>
          <a:p>
            <a:pPr marL="0" indent="0" algn="ctr">
              <a:buNone/>
            </a:pPr>
            <a:endParaRPr lang="pt-PT" sz="2200" dirty="0" smtClean="0"/>
          </a:p>
          <a:p>
            <a:pPr marL="0" indent="0" algn="r">
              <a:buNone/>
            </a:pPr>
            <a:r>
              <a:rPr lang="pt-PT" sz="2200" dirty="0" err="1" smtClean="0"/>
              <a:t>Bazin</a:t>
            </a:r>
            <a:r>
              <a:rPr lang="pt-PT" sz="2200" dirty="0" smtClean="0"/>
              <a:t>, </a:t>
            </a:r>
            <a:r>
              <a:rPr lang="pt-PT" sz="2200" i="1" dirty="0" err="1" smtClean="0"/>
              <a:t>Histoire</a:t>
            </a:r>
            <a:r>
              <a:rPr lang="pt-PT" sz="2200" i="1" dirty="0" smtClean="0"/>
              <a:t> de </a:t>
            </a:r>
            <a:r>
              <a:rPr lang="pt-PT" sz="2200" i="1" dirty="0" err="1" smtClean="0"/>
              <a:t>l’Art</a:t>
            </a:r>
            <a:endParaRPr lang="pt-PT" sz="2200" i="1" dirty="0" smtClean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200" dirty="0" smtClean="0"/>
              <a:t>[in Manual, Parte 3, p.87]</a:t>
            </a:r>
            <a:endParaRPr lang="pt-PT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573047"/>
            <a:ext cx="9109075" cy="6313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INFLUÊNCIA DA ANTIGUIDADE CLÁSSICA NA ESCULTURA: </a:t>
            </a:r>
            <a:br>
              <a:rPr lang="pt-PT" sz="2000" b="1" dirty="0" smtClean="0">
                <a:latin typeface="+mn-lt"/>
              </a:rPr>
            </a:br>
            <a:r>
              <a:rPr lang="pt-PT" sz="2000" b="1" dirty="0" smtClean="0">
                <a:latin typeface="+mn-lt"/>
              </a:rPr>
              <a:t>A RECUPERAÇÃO DA ESTATUÁRIA</a:t>
            </a:r>
            <a:endParaRPr lang="pt-PT" sz="20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374" y="2636912"/>
            <a:ext cx="4540196" cy="393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6912"/>
            <a:ext cx="4571999" cy="3933825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981843"/>
            <a:ext cx="4608512" cy="15881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 smtClean="0"/>
              <a:t>Na pintura:</a:t>
            </a:r>
            <a:endParaRPr lang="pt-PT" sz="1800" dirty="0" smtClean="0"/>
          </a:p>
          <a:p>
            <a:pPr marL="269875" lvl="1" indent="-182563"/>
            <a:r>
              <a:rPr lang="pt-PT" sz="1800" dirty="0" smtClean="0"/>
              <a:t>nos temas (da mitologia clássica; de episódios e figuras da Antiguidade Clássica);</a:t>
            </a:r>
          </a:p>
          <a:p>
            <a:pPr marL="269875" lvl="1" indent="-182563"/>
            <a:r>
              <a:rPr lang="pt-PT" sz="1800" dirty="0" smtClean="0"/>
              <a:t>no tratamento do corpo das figuras (rigor anatómico e o nu).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96900"/>
            <a:ext cx="9144000" cy="36163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1900" b="1" dirty="0" smtClean="0">
                <a:latin typeface="+mn-lt"/>
              </a:rPr>
              <a:t>INFLUÊNCIA DA ANTIGUIDADE CLÁSSICA NA ESCULTURA E NA                   RENASCENTISTAS</a:t>
            </a:r>
            <a:endParaRPr lang="pt-PT" sz="1900" b="1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0" y="981843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None/>
            </a:pPr>
            <a:r>
              <a:rPr lang="pt-PT" b="1" dirty="0"/>
              <a:t>Destaque para duas obras: </a:t>
            </a:r>
            <a:endParaRPr lang="pt-PT" dirty="0"/>
          </a:p>
          <a:p>
            <a:pPr marL="182563" lvl="1"/>
            <a:r>
              <a:rPr lang="pt-PT" dirty="0" smtClean="0"/>
              <a:t>Botticelli </a:t>
            </a:r>
            <a:r>
              <a:rPr lang="pt-PT" dirty="0"/>
              <a:t>(1446-1510), </a:t>
            </a:r>
            <a:r>
              <a:rPr lang="pt-PT" i="1" dirty="0"/>
              <a:t>O Nascimento de Vénus;</a:t>
            </a:r>
          </a:p>
          <a:p>
            <a:pPr marL="182563" lvl="1"/>
            <a:r>
              <a:rPr lang="pt-PT" dirty="0"/>
              <a:t>Rafael (1483-1520), </a:t>
            </a:r>
            <a:r>
              <a:rPr lang="pt-PT" i="1" dirty="0"/>
              <a:t>A Escola de Atenas</a:t>
            </a:r>
            <a:r>
              <a:rPr lang="pt-PT" dirty="0"/>
              <a:t>.</a:t>
            </a:r>
          </a:p>
        </p:txBody>
      </p:sp>
      <p:sp>
        <p:nvSpPr>
          <p:cNvPr id="11" name="Marcador de Posição de Conteúdo 3"/>
          <p:cNvSpPr txBox="1">
            <a:spLocks/>
          </p:cNvSpPr>
          <p:nvPr/>
        </p:nvSpPr>
        <p:spPr>
          <a:xfrm>
            <a:off x="0" y="6174390"/>
            <a:ext cx="4139952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None/>
            </a:pPr>
            <a:r>
              <a:rPr lang="pt-PT" sz="1800" i="1" dirty="0">
                <a:solidFill>
                  <a:schemeClr val="bg1"/>
                </a:solidFill>
              </a:rPr>
              <a:t>Botticelli</a:t>
            </a:r>
            <a:r>
              <a:rPr lang="pt-PT" sz="1800" dirty="0">
                <a:solidFill>
                  <a:schemeClr val="bg1"/>
                </a:solidFill>
              </a:rPr>
              <a:t>, Nascimento de </a:t>
            </a:r>
            <a:r>
              <a:rPr lang="pt-PT" sz="1800" dirty="0" smtClean="0">
                <a:solidFill>
                  <a:schemeClr val="bg1"/>
                </a:solidFill>
              </a:rPr>
              <a:t>Vénus, c. 1480.</a:t>
            </a:r>
            <a:endParaRPr lang="pt-PT" sz="1800" dirty="0">
              <a:solidFill>
                <a:schemeClr val="bg1"/>
              </a:solidFill>
            </a:endParaRPr>
          </a:p>
        </p:txBody>
      </p: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220072" y="6124252"/>
            <a:ext cx="3923928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i="1" dirty="0" smtClean="0">
                <a:solidFill>
                  <a:schemeClr val="bg1"/>
                </a:solidFill>
              </a:rPr>
              <a:t>Rafael</a:t>
            </a:r>
            <a:r>
              <a:rPr lang="pt-PT" sz="1800" dirty="0" smtClean="0">
                <a:solidFill>
                  <a:schemeClr val="bg1"/>
                </a:solidFill>
              </a:rPr>
              <a:t>, A Escola de Atenas, 1508-1511.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6094" y="580996"/>
            <a:ext cx="923330" cy="3847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 smtClean="0"/>
              <a:t>PINTURA</a:t>
            </a:r>
            <a:endParaRPr lang="pt-PT" sz="1900" b="1" dirty="0"/>
          </a:p>
        </p:txBody>
      </p:sp>
    </p:spTree>
    <p:extLst>
      <p:ext uri="{BB962C8B-B14F-4D97-AF65-F5344CB8AC3E}">
        <p14:creationId xmlns:p14="http://schemas.microsoft.com/office/powerpoint/2010/main" val="2212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 animBg="1"/>
      <p:bldP spid="12" grpId="0" animBg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1052736"/>
            <a:ext cx="4608512" cy="2062103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2000" dirty="0" smtClean="0"/>
              <a:t>Deveu-se </a:t>
            </a:r>
            <a:r>
              <a:rPr lang="pt-PT" sz="2000" dirty="0"/>
              <a:t>a </a:t>
            </a:r>
            <a:r>
              <a:rPr lang="pt-PT" sz="2000" dirty="0" err="1"/>
              <a:t>Brunelleschi</a:t>
            </a:r>
            <a:r>
              <a:rPr lang="pt-PT" sz="2000" dirty="0"/>
              <a:t> a invenção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de </a:t>
            </a:r>
            <a:r>
              <a:rPr lang="pt-PT" sz="2000" dirty="0"/>
              <a:t>um método racional e matemático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de representação: </a:t>
            </a:r>
            <a:r>
              <a:rPr lang="pt-PT" sz="2000" dirty="0"/>
              <a:t>a perspetiva.</a:t>
            </a:r>
          </a:p>
          <a:p>
            <a:pPr marL="87313" lvl="0" indent="-87313"/>
            <a:r>
              <a:rPr lang="pt-PT" sz="2000" b="1" dirty="0" smtClean="0"/>
              <a:t> A </a:t>
            </a:r>
            <a:r>
              <a:rPr lang="pt-PT" sz="2000" b="1" dirty="0"/>
              <a:t>perspetiva foi aplicada na arquitetura: </a:t>
            </a:r>
            <a:endParaRPr lang="pt-PT" sz="2000" dirty="0"/>
          </a:p>
          <a:p>
            <a:pPr marL="357188" lvl="1" indent="-174625"/>
            <a:r>
              <a:rPr lang="pt-PT" sz="2000" dirty="0" smtClean="0"/>
              <a:t>através da </a:t>
            </a:r>
            <a:r>
              <a:rPr lang="pt-PT" sz="2000" dirty="0"/>
              <a:t>aplicação de regras </a:t>
            </a:r>
            <a:r>
              <a:rPr lang="pt-PT" sz="2000" dirty="0" smtClean="0"/>
              <a:t>matemáticas: a </a:t>
            </a:r>
            <a:r>
              <a:rPr lang="pt-PT" sz="2000" dirty="0"/>
              <a:t>perspetiva</a:t>
            </a:r>
            <a:r>
              <a:rPr lang="pt-PT" sz="2000" b="1" dirty="0"/>
              <a:t> </a:t>
            </a:r>
            <a:r>
              <a:rPr lang="pt-PT" sz="2000" dirty="0" smtClean="0"/>
              <a:t>linear;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20753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  A CENTRALIDADE DO OBSERVADOR NA ARQUITETURA: A</a:t>
            </a:r>
            <a:endParaRPr lang="pt-PT" sz="2000" b="1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06" y="1001579"/>
            <a:ext cx="4514930" cy="552376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925326" y="5348023"/>
            <a:ext cx="0" cy="1177321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32365" y="5989484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2365" y="5348023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136543" y="1009816"/>
            <a:ext cx="1796735" cy="4363401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48793" y="1001864"/>
            <a:ext cx="1189227" cy="437135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17635" y="1001865"/>
            <a:ext cx="1844702" cy="4365265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25586" y="1001865"/>
            <a:ext cx="1240404" cy="434936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rcador de Posição de Conteúdo 3"/>
          <p:cNvSpPr txBox="1">
            <a:spLocks/>
          </p:cNvSpPr>
          <p:nvPr/>
        </p:nvSpPr>
        <p:spPr>
          <a:xfrm>
            <a:off x="4788024" y="6045141"/>
            <a:ext cx="4363927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700" dirty="0">
                <a:solidFill>
                  <a:schemeClr val="bg1"/>
                </a:solidFill>
              </a:rPr>
              <a:t>A perspetiva na arquitetura: </a:t>
            </a:r>
            <a:r>
              <a:rPr lang="pt-PT" sz="1700" dirty="0" smtClean="0">
                <a:solidFill>
                  <a:schemeClr val="bg1"/>
                </a:solidFill>
              </a:rPr>
              <a:t/>
            </a:r>
            <a:br>
              <a:rPr lang="pt-PT" sz="1700" dirty="0" smtClean="0">
                <a:solidFill>
                  <a:schemeClr val="bg1"/>
                </a:solidFill>
              </a:rPr>
            </a:br>
            <a:r>
              <a:rPr lang="pt-PT" sz="1700" dirty="0" smtClean="0">
                <a:solidFill>
                  <a:schemeClr val="bg1"/>
                </a:solidFill>
              </a:rPr>
              <a:t>o </a:t>
            </a:r>
            <a:r>
              <a:rPr lang="pt-PT" sz="1700" dirty="0">
                <a:solidFill>
                  <a:schemeClr val="bg1"/>
                </a:solidFill>
              </a:rPr>
              <a:t>exemplo da Igreja de São </a:t>
            </a:r>
            <a:r>
              <a:rPr lang="pt-PT" sz="1700" dirty="0" smtClean="0">
                <a:solidFill>
                  <a:schemeClr val="bg1"/>
                </a:solidFill>
              </a:rPr>
              <a:t>Lourenço, Florença.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15655" y="2765026"/>
            <a:ext cx="2004338" cy="2880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300192" y="580996"/>
            <a:ext cx="2795445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2000" b="1" dirty="0"/>
              <a:t>PERSPETIVA MATEMÁTICA</a:t>
            </a:r>
            <a:endParaRPr lang="pt-PT" sz="19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35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animBg="1"/>
      <p:bldP spid="39" grpId="0" animBg="1"/>
      <p:bldP spid="39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200" y="620688"/>
            <a:ext cx="3337599" cy="5971949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 smtClean="0"/>
              <a:t>A </a:t>
            </a:r>
            <a:r>
              <a:rPr lang="pt-PT" sz="1800" b="1" dirty="0"/>
              <a:t>partir do final do século XIII e durante o século </a:t>
            </a:r>
            <a:r>
              <a:rPr lang="pt-PT" sz="1800" b="1" dirty="0" smtClean="0"/>
              <a:t>XIV, a rutura </a:t>
            </a:r>
            <a:r>
              <a:rPr lang="pt-PT" sz="1800" b="1" dirty="0"/>
              <a:t>com a arte medieval </a:t>
            </a:r>
            <a:r>
              <a:rPr lang="pt-PT" sz="1800" b="1" dirty="0" smtClean="0"/>
              <a:t>foi iniciada pelos pintores florentinos: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</a:t>
            </a:r>
            <a:r>
              <a:rPr lang="pt-PT" sz="1800" dirty="0" smtClean="0"/>
              <a:t>);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868144" y="6125100"/>
            <a:ext cx="3283807" cy="323165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 smtClean="0">
                <a:solidFill>
                  <a:schemeClr val="bg1"/>
                </a:solidFill>
              </a:rPr>
              <a:t>Cimabue</a:t>
            </a:r>
            <a:r>
              <a:rPr lang="pt-PT" sz="1800" i="1" dirty="0" smtClean="0">
                <a:solidFill>
                  <a:schemeClr val="bg1"/>
                </a:solidFill>
              </a:rPr>
              <a:t>, </a:t>
            </a:r>
            <a:r>
              <a:rPr lang="pt-PT" sz="1800" i="1" dirty="0" err="1" smtClean="0">
                <a:solidFill>
                  <a:schemeClr val="bg1"/>
                </a:solidFill>
              </a:rPr>
              <a:t>Maestá</a:t>
            </a:r>
            <a:r>
              <a:rPr lang="pt-PT" sz="1800" i="1" dirty="0" smtClean="0">
                <a:solidFill>
                  <a:schemeClr val="bg1"/>
                </a:solidFill>
              </a:rPr>
              <a:t>, </a:t>
            </a:r>
            <a:r>
              <a:rPr lang="pt-PT" sz="1800" dirty="0" smtClean="0">
                <a:solidFill>
                  <a:schemeClr val="bg1"/>
                </a:solidFill>
              </a:rPr>
              <a:t>c. 1280.</a:t>
            </a:r>
          </a:p>
        </p:txBody>
      </p:sp>
    </p:spTree>
    <p:extLst>
      <p:ext uri="{BB962C8B-B14F-4D97-AF65-F5344CB8AC3E}">
        <p14:creationId xmlns:p14="http://schemas.microsoft.com/office/powerpoint/2010/main" val="1518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1052736"/>
            <a:ext cx="4608512" cy="4401205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2000" dirty="0" smtClean="0"/>
              <a:t>Deveu-se </a:t>
            </a:r>
            <a:r>
              <a:rPr lang="pt-PT" sz="2000" dirty="0"/>
              <a:t>a </a:t>
            </a:r>
            <a:r>
              <a:rPr lang="pt-PT" sz="2000" dirty="0" err="1"/>
              <a:t>Brunelleschi</a:t>
            </a:r>
            <a:r>
              <a:rPr lang="pt-PT" sz="2000" dirty="0"/>
              <a:t> a invenção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de </a:t>
            </a:r>
            <a:r>
              <a:rPr lang="pt-PT" sz="2000" dirty="0"/>
              <a:t>um método racional e matemático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de representação: </a:t>
            </a:r>
            <a:r>
              <a:rPr lang="pt-PT" sz="2000" dirty="0"/>
              <a:t>a perspetiva.</a:t>
            </a:r>
          </a:p>
          <a:p>
            <a:pPr marL="87313" lvl="0" indent="-87313"/>
            <a:r>
              <a:rPr lang="pt-PT" sz="2000" b="1" dirty="0" smtClean="0"/>
              <a:t> A </a:t>
            </a:r>
            <a:r>
              <a:rPr lang="pt-PT" sz="2000" b="1" dirty="0"/>
              <a:t>perspetiva foi aplicada na arquitetura: </a:t>
            </a:r>
            <a:endParaRPr lang="pt-PT" sz="2000" dirty="0"/>
          </a:p>
          <a:p>
            <a:pPr marL="357188" lvl="1" indent="-174625"/>
            <a:r>
              <a:rPr lang="pt-PT" sz="2000" dirty="0" smtClean="0"/>
              <a:t>através da </a:t>
            </a:r>
            <a:r>
              <a:rPr lang="pt-PT" sz="2000" dirty="0"/>
              <a:t>aplicação de regras </a:t>
            </a:r>
            <a:r>
              <a:rPr lang="pt-PT" sz="2000" dirty="0" smtClean="0"/>
              <a:t>matemáticas: a </a:t>
            </a:r>
            <a:r>
              <a:rPr lang="pt-PT" sz="2000" dirty="0"/>
              <a:t>perspetiva</a:t>
            </a:r>
            <a:r>
              <a:rPr lang="pt-PT" sz="2000" b="1" dirty="0"/>
              <a:t> </a:t>
            </a:r>
            <a:r>
              <a:rPr lang="pt-PT" sz="2000" dirty="0" smtClean="0"/>
              <a:t>linear;</a:t>
            </a:r>
          </a:p>
          <a:p>
            <a:pPr marL="357188" lvl="1" indent="-174625"/>
            <a:r>
              <a:rPr lang="pt-PT" sz="2000" dirty="0" smtClean="0"/>
              <a:t> este método possibilitava </a:t>
            </a:r>
            <a:r>
              <a:rPr lang="pt-PT" sz="2000" dirty="0"/>
              <a:t>a convergência de linhas paralelas em direção a um </a:t>
            </a:r>
            <a:r>
              <a:rPr lang="pt-PT" sz="2000" dirty="0" smtClean="0"/>
              <a:t>ou </a:t>
            </a:r>
            <a:r>
              <a:rPr lang="pt-PT" sz="2000" dirty="0"/>
              <a:t>mais </a:t>
            </a:r>
            <a:r>
              <a:rPr lang="pt-PT" sz="2000" dirty="0" smtClean="0"/>
              <a:t>pontos: </a:t>
            </a:r>
            <a:br>
              <a:rPr lang="pt-PT" sz="2000" dirty="0" smtClean="0"/>
            </a:br>
            <a:r>
              <a:rPr lang="pt-PT" sz="2000" dirty="0" smtClean="0"/>
              <a:t>o ponto de fuga.</a:t>
            </a:r>
          </a:p>
          <a:p>
            <a:pPr marL="452438" lvl="1" indent="-96838"/>
            <a:endParaRPr lang="pt-PT" sz="2000" dirty="0"/>
          </a:p>
          <a:p>
            <a:pPr marL="0" lvl="1" indent="0">
              <a:buNone/>
            </a:pPr>
            <a:r>
              <a:rPr lang="pt-PT" sz="2000" dirty="0" smtClean="0"/>
              <a:t>A </a:t>
            </a:r>
            <a:r>
              <a:rPr lang="pt-PT" sz="2000" dirty="0"/>
              <a:t>teorização </a:t>
            </a:r>
            <a:r>
              <a:rPr lang="pt-PT" sz="2000" dirty="0" smtClean="0"/>
              <a:t>sobre a perspetiva ficou </a:t>
            </a:r>
            <a:r>
              <a:rPr lang="pt-PT" sz="2000" dirty="0"/>
              <a:t>a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dever-se </a:t>
            </a:r>
            <a:r>
              <a:rPr lang="pt-PT" sz="2000" dirty="0"/>
              <a:t>a </a:t>
            </a:r>
            <a:r>
              <a:rPr lang="pt-PT" sz="2000" dirty="0" err="1"/>
              <a:t>Alberti</a:t>
            </a:r>
            <a:r>
              <a:rPr lang="pt-PT" sz="2000" dirty="0" smtClean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7544" y="4051881"/>
            <a:ext cx="1712372" cy="2880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06" y="1001579"/>
            <a:ext cx="4514930" cy="55237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925326" y="5348023"/>
            <a:ext cx="0" cy="1177321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2365" y="5989484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32365" y="5348023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136543" y="1009816"/>
            <a:ext cx="1796735" cy="4363401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748793" y="1001864"/>
            <a:ext cx="1189227" cy="437135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917635" y="1001865"/>
            <a:ext cx="1844702" cy="4365265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25586" y="1001865"/>
            <a:ext cx="1240404" cy="434936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e Conteúdo 3"/>
          <p:cNvSpPr txBox="1">
            <a:spLocks/>
          </p:cNvSpPr>
          <p:nvPr/>
        </p:nvSpPr>
        <p:spPr>
          <a:xfrm>
            <a:off x="4788024" y="6045141"/>
            <a:ext cx="4363927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700" dirty="0">
                <a:solidFill>
                  <a:schemeClr val="bg1"/>
                </a:solidFill>
              </a:rPr>
              <a:t>A perspetiva na arquitetura: </a:t>
            </a:r>
            <a:r>
              <a:rPr lang="pt-PT" sz="1700" dirty="0" smtClean="0">
                <a:solidFill>
                  <a:schemeClr val="bg1"/>
                </a:solidFill>
              </a:rPr>
              <a:t/>
            </a:r>
            <a:br>
              <a:rPr lang="pt-PT" sz="1700" dirty="0" smtClean="0">
                <a:solidFill>
                  <a:schemeClr val="bg1"/>
                </a:solidFill>
              </a:rPr>
            </a:br>
            <a:r>
              <a:rPr lang="pt-PT" sz="1700" dirty="0" smtClean="0">
                <a:solidFill>
                  <a:schemeClr val="bg1"/>
                </a:solidFill>
              </a:rPr>
              <a:t>o </a:t>
            </a:r>
            <a:r>
              <a:rPr lang="pt-PT" sz="1700" dirty="0">
                <a:solidFill>
                  <a:schemeClr val="bg1"/>
                </a:solidFill>
              </a:rPr>
              <a:t>exemplo da Igreja de São </a:t>
            </a:r>
            <a:r>
              <a:rPr lang="pt-PT" sz="1700" dirty="0" smtClean="0">
                <a:solidFill>
                  <a:schemeClr val="bg1"/>
                </a:solidFill>
              </a:rPr>
              <a:t>Lourenço, Florença.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4925" y="620753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  A CENTRALIDADE DO OBSERVADOR NA ARQUITETURA: A</a:t>
            </a:r>
            <a:endParaRPr lang="pt-PT" sz="2000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0192" y="580996"/>
            <a:ext cx="2795445" cy="400110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PERSPETIVA MATEMÁTICA</a:t>
            </a:r>
            <a:endParaRPr lang="pt-PT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5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379756" y="2314776"/>
            <a:ext cx="6400800" cy="2354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 smtClean="0"/>
              <a:t>«[…] mostrar racionalmente as diminuições </a:t>
            </a:r>
            <a:br>
              <a:rPr lang="pt-PT" sz="2200" dirty="0" smtClean="0"/>
            </a:br>
            <a:r>
              <a:rPr lang="pt-PT" sz="2200" dirty="0" smtClean="0"/>
              <a:t>e aumentos que os olhos humanos veem </a:t>
            </a:r>
            <a:br>
              <a:rPr lang="pt-PT" sz="2200" dirty="0" smtClean="0"/>
            </a:br>
            <a:r>
              <a:rPr lang="pt-PT" sz="2200" dirty="0" smtClean="0"/>
              <a:t>segundo as coisas estão afastadas ou próximas […]»</a:t>
            </a:r>
          </a:p>
          <a:p>
            <a:pPr marL="0" indent="0">
              <a:buNone/>
            </a:pPr>
            <a:endParaRPr lang="pt-PT" sz="2200" dirty="0" smtClean="0"/>
          </a:p>
          <a:p>
            <a:pPr marL="0" indent="0" algn="r">
              <a:buNone/>
            </a:pPr>
            <a:r>
              <a:rPr lang="pt-PT" sz="2200" dirty="0" smtClean="0"/>
              <a:t>António </a:t>
            </a:r>
            <a:r>
              <a:rPr lang="pt-PT" sz="2200" dirty="0" err="1" smtClean="0"/>
              <a:t>Manetti</a:t>
            </a:r>
            <a:r>
              <a:rPr lang="pt-PT" sz="2200" dirty="0" smtClean="0"/>
              <a:t>, </a:t>
            </a:r>
            <a:r>
              <a:rPr lang="pt-PT" sz="2200" i="1" dirty="0" smtClean="0"/>
              <a:t>Vida de </a:t>
            </a:r>
            <a:r>
              <a:rPr lang="pt-PT" sz="2200" i="1" dirty="0" err="1" smtClean="0"/>
              <a:t>Brunelleschi</a:t>
            </a:r>
            <a:endParaRPr lang="pt-PT" sz="2200" i="1" dirty="0" smtClean="0"/>
          </a:p>
          <a:p>
            <a:pPr marL="0" indent="0" algn="r">
              <a:buNone/>
            </a:pPr>
            <a:r>
              <a:rPr lang="pt-PT" sz="2200" dirty="0"/>
              <a:t> [in Manual, Parte 3, </a:t>
            </a:r>
            <a:r>
              <a:rPr lang="pt-PT" sz="2200" dirty="0" smtClean="0"/>
              <a:t>p.93]</a:t>
            </a:r>
            <a:endParaRPr lang="pt-PT" sz="2200" dirty="0"/>
          </a:p>
          <a:p>
            <a:pPr marL="0" indent="0">
              <a:buNone/>
            </a:pPr>
            <a:endParaRPr lang="pt-PT" sz="2200" dirty="0"/>
          </a:p>
          <a:p>
            <a:pPr marL="0" indent="0">
              <a:buNone/>
            </a:pPr>
            <a:endParaRPr lang="pt-PT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CENTRALIDADE DO OBSERVADOR NA ARQUITETURA: A PERSPETIVA MATEMÁTICA</a:t>
            </a:r>
            <a:endParaRPr lang="pt-PT" sz="2000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7354" y="1052736"/>
            <a:ext cx="4792678" cy="4968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PT" sz="1800" b="1" dirty="0" smtClean="0"/>
              <a:t>A </a:t>
            </a:r>
            <a:r>
              <a:rPr lang="pt-PT" sz="1800" b="1" dirty="0"/>
              <a:t>técnica da </a:t>
            </a:r>
            <a:r>
              <a:rPr lang="pt-PT" sz="1800" b="1" dirty="0" smtClean="0"/>
              <a:t>perspetiva </a:t>
            </a:r>
            <a:r>
              <a:rPr lang="pt-PT" sz="1800" b="1" dirty="0"/>
              <a:t>linear </a:t>
            </a:r>
            <a:r>
              <a:rPr lang="pt-PT" sz="1800" b="1" dirty="0" smtClean="0"/>
              <a:t>possibilitou </a:t>
            </a:r>
            <a:r>
              <a:rPr lang="pt-PT" sz="1800" b="1" dirty="0"/>
              <a:t>a ilusão de </a:t>
            </a:r>
            <a:r>
              <a:rPr lang="pt-PT" sz="1800" b="1" dirty="0" smtClean="0"/>
              <a:t>profundidade.</a:t>
            </a:r>
          </a:p>
          <a:p>
            <a:pPr marL="0" indent="0">
              <a:buNone/>
            </a:pPr>
            <a:r>
              <a:rPr lang="pt-PT" sz="1800" dirty="0" smtClean="0"/>
              <a:t>Uma </a:t>
            </a:r>
            <a:r>
              <a:rPr lang="pt-PT" sz="1800" dirty="0"/>
              <a:t>das primeiras obras de pintura a fazer uso dos princípios desenvolvidos por </a:t>
            </a:r>
            <a:r>
              <a:rPr lang="pt-PT" sz="1800" dirty="0" err="1"/>
              <a:t>Brunelleschi</a:t>
            </a:r>
            <a:r>
              <a:rPr lang="pt-PT" sz="1800" dirty="0"/>
              <a:t> </a:t>
            </a:r>
            <a:r>
              <a:rPr lang="pt-PT" sz="1800" dirty="0" smtClean="0"/>
              <a:t>foi </a:t>
            </a:r>
            <a:r>
              <a:rPr lang="pt-PT" sz="1800" i="1" dirty="0" smtClean="0"/>
              <a:t>A Santíssima </a:t>
            </a:r>
            <a:r>
              <a:rPr lang="pt-PT" sz="1800" i="1" dirty="0"/>
              <a:t>Trindade</a:t>
            </a:r>
            <a:r>
              <a:rPr lang="pt-PT" sz="1800" dirty="0"/>
              <a:t> (1425-28) de </a:t>
            </a:r>
            <a:r>
              <a:rPr lang="pt-PT" sz="1800" dirty="0" err="1" smtClean="0"/>
              <a:t>Masaccio</a:t>
            </a:r>
            <a:r>
              <a:rPr lang="pt-PT" sz="1800" dirty="0" smtClean="0"/>
              <a:t>.</a:t>
            </a:r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b="1" dirty="0" smtClean="0"/>
              <a:t>1. </a:t>
            </a:r>
            <a:r>
              <a:rPr lang="pt-PT" sz="1800" dirty="0" smtClean="0"/>
              <a:t>Cristo surge ao centro.</a:t>
            </a:r>
          </a:p>
          <a:p>
            <a:pPr marL="0" indent="0">
              <a:buNone/>
            </a:pPr>
            <a:r>
              <a:rPr lang="pt-PT" sz="1800" b="1" dirty="0" smtClean="0"/>
              <a:t>2. </a:t>
            </a:r>
            <a:r>
              <a:rPr lang="pt-PT" sz="1800" dirty="0" smtClean="0"/>
              <a:t>O Pai segura a cruz, em 2º plano.</a:t>
            </a:r>
          </a:p>
          <a:p>
            <a:pPr marL="0" indent="0">
              <a:buNone/>
            </a:pPr>
            <a:r>
              <a:rPr lang="pt-PT" sz="1800" b="1" dirty="0" smtClean="0"/>
              <a:t>3. </a:t>
            </a:r>
            <a:r>
              <a:rPr lang="pt-PT" sz="1800" dirty="0" smtClean="0"/>
              <a:t>Entre os dois está o símbolo do Espírito Santo.</a:t>
            </a:r>
          </a:p>
          <a:p>
            <a:pPr marL="182563" indent="-182563">
              <a:buNone/>
            </a:pPr>
            <a:r>
              <a:rPr lang="pt-PT" sz="1800" b="1" dirty="0" smtClean="0"/>
              <a:t>4. </a:t>
            </a:r>
            <a:r>
              <a:rPr lang="pt-PT" sz="1800" dirty="0" smtClean="0"/>
              <a:t>Aos pés da cruz Nossa Senhora e São João Evangelista.</a:t>
            </a:r>
          </a:p>
          <a:p>
            <a:pPr marL="0" indent="0">
              <a:buNone/>
            </a:pPr>
            <a:r>
              <a:rPr lang="pt-PT" sz="1800" b="1" dirty="0" smtClean="0"/>
              <a:t>5. </a:t>
            </a:r>
            <a:r>
              <a:rPr lang="pt-PT" sz="1800" dirty="0" smtClean="0"/>
              <a:t>Junto às pilastras os doadores.</a:t>
            </a:r>
          </a:p>
          <a:p>
            <a:pPr marL="182563" indent="-182563">
              <a:buNone/>
            </a:pPr>
            <a:r>
              <a:rPr lang="pt-PT" sz="1800" b="1" dirty="0" smtClean="0"/>
              <a:t>6. </a:t>
            </a:r>
            <a:r>
              <a:rPr lang="pt-PT" sz="1800" dirty="0" smtClean="0"/>
              <a:t>Cria a ilusão de abertura de um espaço na parede através dos elementos arquitetónicos.</a:t>
            </a:r>
            <a:endParaRPr lang="pt-PT" sz="1800" dirty="0"/>
          </a:p>
          <a:p>
            <a:pPr marL="182563" indent="-182563">
              <a:buNone/>
            </a:pPr>
            <a:r>
              <a:rPr lang="pt-PT" sz="1800" b="1" dirty="0" smtClean="0"/>
              <a:t>7. </a:t>
            </a:r>
            <a:r>
              <a:rPr lang="pt-PT" sz="1800" dirty="0" smtClean="0"/>
              <a:t>Os caixotões permitem estabelecer as linhas paralelas e acentuam a profundidade.</a:t>
            </a:r>
          </a:p>
          <a:p>
            <a:pPr marL="0" indent="0">
              <a:buNone/>
            </a:pPr>
            <a:r>
              <a:rPr lang="pt-PT" sz="1800" b="1" dirty="0" smtClean="0"/>
              <a:t>8. </a:t>
            </a:r>
            <a:r>
              <a:rPr lang="pt-PT" sz="1800" dirty="0" smtClean="0"/>
              <a:t>As linhas convergem para os pés da cruz.</a:t>
            </a:r>
          </a:p>
          <a:p>
            <a:pPr marL="0" indent="0">
              <a:buNone/>
            </a:pPr>
            <a:endParaRPr lang="pt-PT" sz="1800" b="1" dirty="0" smtClean="0"/>
          </a:p>
          <a:p>
            <a:pPr marL="93663" lvl="1" indent="0" algn="ctr">
              <a:buNone/>
            </a:pPr>
            <a:endParaRPr lang="pt-PT" sz="1800" b="1" dirty="0" smtClean="0"/>
          </a:p>
          <a:p>
            <a:pPr marL="0" lvl="0" indent="0">
              <a:buNone/>
            </a:pPr>
            <a:endParaRPr lang="pt-PT" sz="1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CENTRALIDADE DO OBSERVADOR NA PINTURA: A PERSPETIVA LINEAR</a:t>
            </a:r>
            <a:endParaRPr lang="pt-PT" sz="2000" b="1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52" y="1003000"/>
            <a:ext cx="3143488" cy="5522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6421" y="2325027"/>
            <a:ext cx="1656184" cy="2736304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6111312" y="1916832"/>
            <a:ext cx="1656184" cy="1944216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6059834" y="3428999"/>
            <a:ext cx="600398" cy="1632331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7236296" y="3428999"/>
            <a:ext cx="600398" cy="1632331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5416904" y="3933056"/>
            <a:ext cx="811280" cy="1463447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7721160" y="3933056"/>
            <a:ext cx="811280" cy="1463447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Rectangle 16"/>
          <p:cNvSpPr/>
          <p:nvPr/>
        </p:nvSpPr>
        <p:spPr>
          <a:xfrm>
            <a:off x="6588224" y="2204864"/>
            <a:ext cx="665836" cy="504056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97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4595" y="1052736"/>
            <a:ext cx="4524867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900" b="1" dirty="0" smtClean="0"/>
              <a:t>A </a:t>
            </a:r>
            <a:r>
              <a:rPr lang="pt-PT" sz="1900" b="1" dirty="0" err="1" smtClean="0"/>
              <a:t>perspetiva</a:t>
            </a:r>
            <a:r>
              <a:rPr lang="pt-PT" sz="1900" b="1" dirty="0" smtClean="0"/>
              <a:t> aérea</a:t>
            </a:r>
            <a:r>
              <a:rPr lang="pt-PT" sz="1900" b="1" dirty="0"/>
              <a:t>: </a:t>
            </a:r>
            <a:endParaRPr lang="pt-PT" sz="1900" b="1" dirty="0" smtClean="0"/>
          </a:p>
          <a:p>
            <a:pPr marL="0" indent="0">
              <a:buNone/>
            </a:pPr>
            <a:r>
              <a:rPr lang="pt-PT" sz="1900" dirty="0" smtClean="0"/>
              <a:t>Leonardo </a:t>
            </a:r>
            <a:r>
              <a:rPr lang="pt-PT" sz="1900" dirty="0"/>
              <a:t>da Vinci foi o principal executor desta </a:t>
            </a:r>
            <a:r>
              <a:rPr lang="pt-PT" sz="1900" dirty="0" smtClean="0"/>
              <a:t>técnica.</a:t>
            </a:r>
            <a:endParaRPr lang="pt-PT" sz="1900" b="1" dirty="0" smtClean="0"/>
          </a:p>
          <a:p>
            <a:pPr marL="0" indent="0">
              <a:buNone/>
            </a:pPr>
            <a:r>
              <a:rPr lang="pt-PT" sz="1900" b="1" dirty="0" smtClean="0"/>
              <a:t>Da Vinci conseguiu obter a noção de profundidade:</a:t>
            </a:r>
          </a:p>
          <a:p>
            <a:pPr marL="357188" lvl="2" indent="-174625"/>
            <a:r>
              <a:rPr lang="pt-PT" sz="1900" dirty="0" smtClean="0"/>
              <a:t>através </a:t>
            </a:r>
            <a:r>
              <a:rPr lang="pt-PT" sz="1900" dirty="0"/>
              <a:t>da gradação de </a:t>
            </a:r>
            <a:r>
              <a:rPr lang="pt-PT" sz="1900" dirty="0" smtClean="0"/>
              <a:t>cores;</a:t>
            </a:r>
          </a:p>
          <a:p>
            <a:pPr marL="357188" lvl="2" indent="-174625"/>
            <a:r>
              <a:rPr lang="pt-PT" sz="1900" dirty="0" smtClean="0"/>
              <a:t>através de nuances de luminosidade </a:t>
            </a:r>
            <a:r>
              <a:rPr lang="pt-PT" sz="1900" dirty="0"/>
              <a:t>e </a:t>
            </a:r>
            <a:r>
              <a:rPr lang="pt-PT" sz="1900" dirty="0" smtClean="0"/>
              <a:t>de texturas;</a:t>
            </a:r>
          </a:p>
          <a:p>
            <a:pPr marL="574675" lvl="2" indent="-574675">
              <a:buNone/>
            </a:pPr>
            <a:r>
              <a:rPr lang="pt-PT" sz="1900" b="1" dirty="0" smtClean="0"/>
              <a:t>Os objetos mais próximos</a:t>
            </a:r>
            <a:r>
              <a:rPr lang="pt-PT" sz="1900" dirty="0" smtClean="0"/>
              <a:t>:</a:t>
            </a:r>
          </a:p>
          <a:p>
            <a:pPr marL="357188" lvl="3" indent="-174625">
              <a:buFont typeface="Arial" pitchFamily="34" charset="0"/>
              <a:buChar char="•"/>
            </a:pPr>
            <a:r>
              <a:rPr lang="pt-PT" sz="1900" dirty="0" smtClean="0"/>
              <a:t>eram mais nítidos e definidos;</a:t>
            </a:r>
            <a:endParaRPr lang="pt-PT" sz="1900" dirty="0"/>
          </a:p>
          <a:p>
            <a:pPr marL="0" lvl="3" indent="0">
              <a:buNone/>
            </a:pPr>
            <a:r>
              <a:rPr lang="pt-PT" sz="1900" b="1" dirty="0" smtClean="0"/>
              <a:t>À </a:t>
            </a:r>
            <a:r>
              <a:rPr lang="pt-PT" sz="1900" b="1" dirty="0"/>
              <a:t>medida que os objetos se distanciavam  do </a:t>
            </a:r>
            <a:r>
              <a:rPr lang="pt-PT" sz="1900" b="1" dirty="0" smtClean="0"/>
              <a:t>observador:</a:t>
            </a:r>
            <a:r>
              <a:rPr lang="pt-PT" sz="1900" dirty="0" smtClean="0"/>
              <a:t> </a:t>
            </a:r>
          </a:p>
          <a:p>
            <a:pPr marL="357188" lvl="1" indent="-174625">
              <a:buFont typeface="Arial" pitchFamily="34" charset="0"/>
              <a:buChar char="•"/>
            </a:pPr>
            <a:r>
              <a:rPr lang="pt-PT" sz="1900" dirty="0" smtClean="0"/>
              <a:t>os </a:t>
            </a:r>
            <a:r>
              <a:rPr lang="pt-PT" sz="1900" dirty="0"/>
              <a:t>contornos </a:t>
            </a:r>
            <a:r>
              <a:rPr lang="pt-PT" sz="1900" dirty="0" smtClean="0"/>
              <a:t>tornavam-se menos definidos e rodeados </a:t>
            </a:r>
            <a:r>
              <a:rPr lang="pt-PT" sz="1900" dirty="0"/>
              <a:t>de uma atmosfera nebulosa e esfumada; </a:t>
            </a:r>
            <a:endParaRPr lang="pt-PT" sz="1900" dirty="0" smtClean="0"/>
          </a:p>
          <a:p>
            <a:pPr marL="357188" lvl="1" indent="-174625">
              <a:buFont typeface="Arial" pitchFamily="34" charset="0"/>
              <a:buChar char="•"/>
            </a:pPr>
            <a:r>
              <a:rPr lang="pt-PT" sz="1900" dirty="0" smtClean="0"/>
              <a:t>as </a:t>
            </a:r>
            <a:r>
              <a:rPr lang="pt-PT" sz="1900" dirty="0"/>
              <a:t>cores escuras dos objetos mais  afastados tornavam-se </a:t>
            </a:r>
            <a:r>
              <a:rPr lang="pt-PT" sz="1900" dirty="0" smtClean="0"/>
              <a:t>azuladas.</a:t>
            </a:r>
            <a:endParaRPr lang="pt-PT" sz="1900" dirty="0"/>
          </a:p>
          <a:p>
            <a:pPr marL="527050" lvl="1" indent="-171450">
              <a:buFontTx/>
              <a:buChar char="-"/>
            </a:pPr>
            <a:endParaRPr lang="pt-PT" sz="19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CENTRALIDADE DO OBSERVADOR NA PINTURA: A PERSPETIVA AÉREA</a:t>
            </a:r>
            <a:endParaRPr lang="pt-PT" sz="2000" b="1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57" y="1001579"/>
            <a:ext cx="3562828" cy="5523765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104157" y="6124651"/>
            <a:ext cx="4047794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Da Vinci, </a:t>
            </a:r>
            <a:r>
              <a:rPr lang="pt-PT" sz="1800" i="1" dirty="0" smtClean="0">
                <a:solidFill>
                  <a:schemeClr val="bg1"/>
                </a:solidFill>
              </a:rPr>
              <a:t>S. João na Natureza</a:t>
            </a:r>
            <a:r>
              <a:rPr lang="pt-PT" sz="1800" dirty="0" smtClean="0">
                <a:solidFill>
                  <a:schemeClr val="bg1"/>
                </a:solidFill>
              </a:rPr>
              <a:t>, 1510-1515.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8104" y="2204864"/>
            <a:ext cx="2448042" cy="3528392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5091095" y="1001579"/>
            <a:ext cx="1353113" cy="3651557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488" y="1589275"/>
            <a:ext cx="183832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1024013"/>
            <a:ext cx="1898867" cy="541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1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6 0.11543 L -4.16667E-6 -4.48068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09623 L 1.94444E-6 -2.65788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4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150937" y="2611164"/>
            <a:ext cx="6842125" cy="2185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 smtClean="0"/>
              <a:t>«As cores tornam-se menos intensas em proporção da distância da pessoa que as vê.»</a:t>
            </a:r>
          </a:p>
          <a:p>
            <a:pPr marL="0" indent="0" algn="ctr">
              <a:buNone/>
            </a:pPr>
            <a:endParaRPr lang="pt-PT" sz="2200" dirty="0" smtClean="0"/>
          </a:p>
          <a:p>
            <a:pPr marL="0" indent="0" algn="r">
              <a:buNone/>
            </a:pPr>
            <a:r>
              <a:rPr lang="pt-PT" sz="2200" dirty="0" smtClean="0"/>
              <a:t>Leonardo da Vinci, </a:t>
            </a:r>
            <a:r>
              <a:rPr lang="pt-PT" sz="2200" i="1" dirty="0" err="1" smtClean="0"/>
              <a:t>Trattato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della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Pittura</a:t>
            </a:r>
            <a:endParaRPr lang="pt-PT" sz="2200" i="1" dirty="0" smtClean="0"/>
          </a:p>
          <a:p>
            <a:pPr marL="0" indent="0" algn="r">
              <a:buNone/>
            </a:pPr>
            <a:r>
              <a:rPr lang="pt-PT" sz="2200" dirty="0" smtClean="0"/>
              <a:t>[in Manual, Parte 3, p. 96]</a:t>
            </a:r>
            <a:endParaRPr lang="pt-PT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CENTRALIDADE DO OBSERVADOR NA PINTURA: A PERSPETIVA AÉREA</a:t>
            </a:r>
            <a:endParaRPr lang="pt-PT" sz="20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16090"/>
            <a:ext cx="4176464" cy="5165238"/>
          </a:xfrm>
          <a:prstGeom prst="rect">
            <a:avLst/>
          </a:prstGeom>
        </p:spPr>
      </p:pic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580113" y="6212112"/>
            <a:ext cx="357183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Rafael, </a:t>
            </a:r>
            <a:r>
              <a:rPr lang="pt-PT" sz="1800" i="1" dirty="0" smtClean="0">
                <a:solidFill>
                  <a:schemeClr val="bg1"/>
                </a:solidFill>
              </a:rPr>
              <a:t>Madona de </a:t>
            </a:r>
            <a:r>
              <a:rPr lang="pt-PT" sz="1800" i="1" dirty="0" err="1" smtClean="0">
                <a:solidFill>
                  <a:schemeClr val="bg1"/>
                </a:solidFill>
              </a:rPr>
              <a:t>Canigiani</a:t>
            </a:r>
            <a:r>
              <a:rPr lang="pt-PT" sz="1800" dirty="0" smtClean="0">
                <a:solidFill>
                  <a:schemeClr val="bg1"/>
                </a:solidFill>
              </a:rPr>
              <a:t>, 1507.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7014" y="1052736"/>
            <a:ext cx="4288962" cy="496855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pt-PT" sz="2000" b="1" dirty="0" smtClean="0"/>
              <a:t>O </a:t>
            </a:r>
            <a:r>
              <a:rPr lang="pt-PT" sz="2000" b="1" dirty="0"/>
              <a:t>recurso a esquemas </a:t>
            </a:r>
            <a:r>
              <a:rPr lang="pt-PT" sz="2000" b="1" dirty="0" smtClean="0"/>
              <a:t>compositivos em pirâmide foi </a:t>
            </a:r>
            <a:r>
              <a:rPr lang="pt-PT" sz="2000" b="1" dirty="0"/>
              <a:t>outra </a:t>
            </a:r>
            <a:r>
              <a:rPr lang="pt-PT" sz="2000" b="1" dirty="0" smtClean="0"/>
              <a:t>técnica que </a:t>
            </a:r>
            <a:r>
              <a:rPr lang="pt-PT" sz="2000" b="1" dirty="0"/>
              <a:t>contribuiu para a centralidade do </a:t>
            </a:r>
            <a:r>
              <a:rPr lang="pt-PT" sz="2000" b="1" dirty="0" smtClean="0"/>
              <a:t>olhar do observador.</a:t>
            </a:r>
          </a:p>
          <a:p>
            <a:pPr marL="0" lvl="1" indent="0">
              <a:buNone/>
            </a:pPr>
            <a:endParaRPr lang="pt-PT" sz="2000" b="1" dirty="0"/>
          </a:p>
          <a:p>
            <a:pPr marL="269875" lvl="1" indent="-269875">
              <a:buNone/>
            </a:pPr>
            <a:r>
              <a:rPr lang="pt-PT" sz="2000" b="1" dirty="0" smtClean="0"/>
              <a:t>1. </a:t>
            </a:r>
            <a:r>
              <a:rPr lang="pt-PT" sz="2000" dirty="0" smtClean="0"/>
              <a:t>A linha da base, a partir dos pés e das vestes das figuras.</a:t>
            </a:r>
          </a:p>
          <a:p>
            <a:pPr marL="269875" lvl="1" indent="-269875">
              <a:buNone/>
            </a:pPr>
            <a:r>
              <a:rPr lang="pt-PT" sz="2000" b="1" dirty="0" smtClean="0"/>
              <a:t>2. </a:t>
            </a:r>
            <a:r>
              <a:rPr lang="pt-PT" sz="2000" dirty="0" smtClean="0"/>
              <a:t>As linhas, exteriores às figuras do grupo, compõem o triângulo.  </a:t>
            </a:r>
          </a:p>
          <a:p>
            <a:pPr marL="269875" lvl="1" indent="-269875">
              <a:buNone/>
            </a:pPr>
            <a:r>
              <a:rPr lang="pt-PT" sz="2000" b="1" dirty="0" smtClean="0"/>
              <a:t>3. </a:t>
            </a:r>
            <a:r>
              <a:rPr lang="pt-PT" sz="2000" dirty="0" smtClean="0"/>
              <a:t>As linhas convergem em vértice, na cabeça da figura masculina.</a:t>
            </a:r>
          </a:p>
          <a:p>
            <a:pPr marL="269875" lvl="1" indent="-269875">
              <a:buNone/>
            </a:pPr>
            <a:r>
              <a:rPr lang="pt-PT" sz="2000" b="1" dirty="0" smtClean="0"/>
              <a:t>4. </a:t>
            </a:r>
            <a:r>
              <a:rPr lang="pt-PT" sz="2000" dirty="0" smtClean="0"/>
              <a:t>O olhar do observador é conduzido para o ponto central da composição.</a:t>
            </a:r>
            <a:endParaRPr lang="pt-PT" sz="2000" dirty="0"/>
          </a:p>
        </p:txBody>
      </p:sp>
      <p:cxnSp>
        <p:nvCxnSpPr>
          <p:cNvPr id="6" name="Conexão recta 5"/>
          <p:cNvCxnSpPr/>
          <p:nvPr/>
        </p:nvCxnSpPr>
        <p:spPr>
          <a:xfrm flipH="1">
            <a:off x="4822142" y="1628800"/>
            <a:ext cx="2019035" cy="4173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6"/>
          <p:cNvCxnSpPr/>
          <p:nvPr/>
        </p:nvCxnSpPr>
        <p:spPr>
          <a:xfrm>
            <a:off x="6841177" y="1628800"/>
            <a:ext cx="2021349" cy="4173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 flipH="1">
            <a:off x="4819828" y="5805264"/>
            <a:ext cx="404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CENTRALIDADE DO OBSERVADOR NA PINTURA</a:t>
            </a:r>
            <a:endParaRPr lang="pt-PT" sz="2000" b="1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3500" y="1019696"/>
            <a:ext cx="4891088" cy="147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1800" dirty="0" smtClean="0"/>
              <a:t>O </a:t>
            </a:r>
            <a:r>
              <a:rPr lang="pt-PT" sz="1800" dirty="0"/>
              <a:t>H</a:t>
            </a:r>
            <a:r>
              <a:rPr lang="pt-PT" sz="1800" dirty="0" smtClean="0"/>
              <a:t>omem</a:t>
            </a:r>
            <a:r>
              <a:rPr lang="pt-PT" sz="1800" dirty="0"/>
              <a:t>, a natureza e o mundo que o </a:t>
            </a:r>
            <a:r>
              <a:rPr lang="pt-PT" sz="1800" dirty="0" smtClean="0"/>
              <a:t>rodeava tornaram-se fonte </a:t>
            </a:r>
            <a:r>
              <a:rPr lang="pt-PT" sz="1800" dirty="0"/>
              <a:t>de inspiração</a:t>
            </a:r>
            <a:r>
              <a:rPr lang="pt-PT" sz="1800" dirty="0" smtClean="0"/>
              <a:t>: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 smtClean="0"/>
              <a:t>o Homem </a:t>
            </a:r>
            <a:r>
              <a:rPr lang="pt-PT" sz="1800" dirty="0"/>
              <a:t>era o centro de todas as </a:t>
            </a:r>
            <a:r>
              <a:rPr lang="pt-PT" sz="1800" dirty="0" smtClean="0"/>
              <a:t>coisas </a:t>
            </a:r>
            <a:r>
              <a:rPr lang="pt-PT" sz="1800" dirty="0"/>
              <a:t>(antropocentrismo</a:t>
            </a:r>
            <a:r>
              <a:rPr lang="pt-PT" sz="1800" dirty="0" smtClean="0"/>
              <a:t>);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 smtClean="0"/>
              <a:t>o desenvolvimento da técnica do </a:t>
            </a:r>
            <a:r>
              <a:rPr lang="pt-PT" sz="1800" dirty="0" err="1" smtClean="0"/>
              <a:t>retrato</a:t>
            </a:r>
            <a:r>
              <a:rPr lang="pt-PT" sz="1800" dirty="0"/>
              <a:t>.</a:t>
            </a:r>
          </a:p>
          <a:p>
            <a:pPr marL="182562" indent="0">
              <a:spcBef>
                <a:spcPts val="0"/>
              </a:spcBef>
              <a:buNone/>
            </a:pPr>
            <a:endParaRPr lang="pt-PT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105" y="1020229"/>
            <a:ext cx="3820326" cy="54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61" y="2492896"/>
            <a:ext cx="501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Elementos naturalistas presentes</a:t>
            </a:r>
            <a:r>
              <a:rPr lang="pt-PT" sz="1600" dirty="0" smtClean="0"/>
              <a:t>: </a:t>
            </a:r>
          </a:p>
          <a:p>
            <a:r>
              <a:rPr lang="pt-PT" sz="1600" b="1" dirty="0" smtClean="0"/>
              <a:t>1. </a:t>
            </a:r>
            <a:r>
              <a:rPr lang="pt-PT" sz="1600" dirty="0" smtClean="0"/>
              <a:t>O olhar direto, acompanha o observador. </a:t>
            </a:r>
          </a:p>
          <a:p>
            <a:pPr marL="182563" indent="-182563"/>
            <a:r>
              <a:rPr lang="pt-PT" sz="1600" b="1" dirty="0" smtClean="0"/>
              <a:t>2. </a:t>
            </a:r>
            <a:r>
              <a:rPr lang="pt-PT" sz="1600" dirty="0" smtClean="0"/>
              <a:t>A importância do Homem como centro da representação. </a:t>
            </a:r>
          </a:p>
          <a:p>
            <a:pPr marL="182563" indent="-182563"/>
            <a:r>
              <a:rPr lang="pt-PT" sz="1600" b="1" dirty="0" smtClean="0"/>
              <a:t>3. </a:t>
            </a:r>
            <a:r>
              <a:rPr lang="pt-PT" sz="1600" dirty="0" smtClean="0"/>
              <a:t>A expressão revestida de </a:t>
            </a:r>
            <a:r>
              <a:rPr lang="pt-PT" sz="1600" dirty="0" err="1" smtClean="0"/>
              <a:t>caráter</a:t>
            </a:r>
            <a:r>
              <a:rPr lang="pt-PT" sz="1600" dirty="0" smtClean="0"/>
              <a:t> e firmeza </a:t>
            </a:r>
            <a:br>
              <a:rPr lang="pt-PT" sz="1600" dirty="0" smtClean="0"/>
            </a:br>
            <a:r>
              <a:rPr lang="pt-PT" sz="1600" dirty="0" smtClean="0"/>
              <a:t>traduz uma análise psicológica do indivíduo.</a:t>
            </a:r>
          </a:p>
          <a:p>
            <a:pPr marL="182563" indent="-182563"/>
            <a:r>
              <a:rPr lang="pt-PT" sz="1600" b="1" dirty="0" smtClean="0"/>
              <a:t>4. </a:t>
            </a:r>
            <a:r>
              <a:rPr lang="pt-PT" sz="1600" dirty="0" smtClean="0"/>
              <a:t>O cabelo e os traços fisionómicos </a:t>
            </a:r>
            <a:br>
              <a:rPr lang="pt-PT" sz="1600" dirty="0" smtClean="0"/>
            </a:br>
            <a:r>
              <a:rPr lang="pt-PT" sz="1600" dirty="0" smtClean="0"/>
              <a:t>individualizados (olhos, boca, queixo, nariz, </a:t>
            </a:r>
            <a:br>
              <a:rPr lang="pt-PT" sz="1600" dirty="0" smtClean="0"/>
            </a:br>
            <a:r>
              <a:rPr lang="pt-PT" sz="1600" dirty="0" smtClean="0"/>
              <a:t>pescoço) são representados com detalhe.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 PINTURA</a:t>
            </a:r>
            <a:endParaRPr lang="pt-PT" sz="20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104157" y="6437302"/>
            <a:ext cx="4047794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Rafael, </a:t>
            </a:r>
            <a:r>
              <a:rPr lang="pt-PT" sz="1800" i="1" dirty="0" smtClean="0">
                <a:solidFill>
                  <a:schemeClr val="bg1"/>
                </a:solidFill>
              </a:rPr>
              <a:t>Retrato de </a:t>
            </a:r>
            <a:r>
              <a:rPr lang="pt-PT" sz="1800" i="1" dirty="0" err="1" smtClean="0">
                <a:solidFill>
                  <a:schemeClr val="bg1"/>
                </a:solidFill>
              </a:rPr>
              <a:t>Agnolo</a:t>
            </a:r>
            <a:r>
              <a:rPr lang="pt-PT" sz="1800" i="1" dirty="0" smtClean="0">
                <a:solidFill>
                  <a:schemeClr val="bg1"/>
                </a:solidFill>
              </a:rPr>
              <a:t> </a:t>
            </a:r>
            <a:r>
              <a:rPr lang="pt-PT" sz="1800" i="1" dirty="0" err="1" smtClean="0">
                <a:solidFill>
                  <a:schemeClr val="bg1"/>
                </a:solidFill>
              </a:rPr>
              <a:t>Doni</a:t>
            </a:r>
            <a:r>
              <a:rPr lang="pt-PT" sz="1800" dirty="0" smtClean="0">
                <a:solidFill>
                  <a:schemeClr val="bg1"/>
                </a:solidFill>
              </a:rPr>
              <a:t>, c. 1505-6.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27492" y="1994618"/>
            <a:ext cx="1868844" cy="49827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660" y="1490562"/>
            <a:ext cx="3099708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6012160" y="1773238"/>
            <a:ext cx="1584176" cy="151174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550" y="1340768"/>
            <a:ext cx="3104008" cy="280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02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2036 L 1.66667E-6 1.0224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01527 L -5.55556E-7 -1.09415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  <p:bldP spid="12" grpId="0" animBg="1"/>
      <p:bldP spid="14" grpId="0" uiExpand="1" animBg="1"/>
      <p:bldP spid="14" grpId="1" uiExpand="1" animBg="1"/>
      <p:bldP spid="15" grpId="0" uiExpan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3500" y="1019696"/>
            <a:ext cx="4891088" cy="147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1800" dirty="0" smtClean="0"/>
              <a:t>O </a:t>
            </a:r>
            <a:r>
              <a:rPr lang="pt-PT" sz="1800" dirty="0"/>
              <a:t>H</a:t>
            </a:r>
            <a:r>
              <a:rPr lang="pt-PT" sz="1800" dirty="0" smtClean="0"/>
              <a:t>omem</a:t>
            </a:r>
            <a:r>
              <a:rPr lang="pt-PT" sz="1800" dirty="0"/>
              <a:t>, a natureza e o mundo que o </a:t>
            </a:r>
            <a:r>
              <a:rPr lang="pt-PT" sz="1800" dirty="0" smtClean="0"/>
              <a:t>rodeava tornaram-se fonte </a:t>
            </a:r>
            <a:r>
              <a:rPr lang="pt-PT" sz="1800" dirty="0"/>
              <a:t>de inspiração</a:t>
            </a:r>
            <a:r>
              <a:rPr lang="pt-PT" sz="1800" dirty="0" smtClean="0"/>
              <a:t>: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 smtClean="0"/>
              <a:t>o Homem </a:t>
            </a:r>
            <a:r>
              <a:rPr lang="pt-PT" sz="1800" dirty="0"/>
              <a:t>era o centro de todas as </a:t>
            </a:r>
            <a:r>
              <a:rPr lang="pt-PT" sz="1800" dirty="0" smtClean="0"/>
              <a:t>coisas </a:t>
            </a:r>
            <a:r>
              <a:rPr lang="pt-PT" sz="1800" dirty="0"/>
              <a:t>(antropocentrismo</a:t>
            </a:r>
            <a:r>
              <a:rPr lang="pt-PT" sz="1800" dirty="0" smtClean="0"/>
              <a:t>);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 smtClean="0"/>
              <a:t>o desenvolvimento da técnica do </a:t>
            </a:r>
            <a:r>
              <a:rPr lang="pt-PT" sz="1800" dirty="0" err="1" smtClean="0"/>
              <a:t>retrato</a:t>
            </a:r>
            <a:r>
              <a:rPr lang="pt-PT" sz="1800" dirty="0"/>
              <a:t>.</a:t>
            </a:r>
          </a:p>
          <a:p>
            <a:pPr marL="182562" indent="0">
              <a:spcBef>
                <a:spcPts val="0"/>
              </a:spcBef>
              <a:buNone/>
            </a:pPr>
            <a:endParaRPr lang="pt-PT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105" y="1020229"/>
            <a:ext cx="3820326" cy="54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61" y="2492896"/>
            <a:ext cx="50183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Elementos naturalistas presentes</a:t>
            </a:r>
            <a:r>
              <a:rPr lang="pt-PT" sz="1600" dirty="0" smtClean="0"/>
              <a:t>: </a:t>
            </a:r>
          </a:p>
          <a:p>
            <a:r>
              <a:rPr lang="pt-PT" sz="1600" b="1" dirty="0" smtClean="0"/>
              <a:t>1. </a:t>
            </a:r>
            <a:r>
              <a:rPr lang="pt-PT" sz="1600" dirty="0" smtClean="0"/>
              <a:t>O olhar direto, acompanha o observador. </a:t>
            </a:r>
          </a:p>
          <a:p>
            <a:pPr marL="182563" indent="-182563"/>
            <a:r>
              <a:rPr lang="pt-PT" sz="1600" b="1" dirty="0" smtClean="0"/>
              <a:t>2. </a:t>
            </a:r>
            <a:r>
              <a:rPr lang="pt-PT" sz="1600" dirty="0" smtClean="0"/>
              <a:t>A importância do Homem como centro da representação. </a:t>
            </a:r>
          </a:p>
          <a:p>
            <a:pPr marL="182563" indent="-182563"/>
            <a:r>
              <a:rPr lang="pt-PT" sz="1600" b="1" dirty="0" smtClean="0"/>
              <a:t>3. </a:t>
            </a:r>
            <a:r>
              <a:rPr lang="pt-PT" sz="1600" dirty="0" smtClean="0"/>
              <a:t>A expressão revestida de </a:t>
            </a:r>
            <a:r>
              <a:rPr lang="pt-PT" sz="1600" dirty="0" err="1" smtClean="0"/>
              <a:t>caráter</a:t>
            </a:r>
            <a:r>
              <a:rPr lang="pt-PT" sz="1600" dirty="0" smtClean="0"/>
              <a:t> e firmeza </a:t>
            </a:r>
            <a:br>
              <a:rPr lang="pt-PT" sz="1600" dirty="0" smtClean="0"/>
            </a:br>
            <a:r>
              <a:rPr lang="pt-PT" sz="1600" dirty="0" smtClean="0"/>
              <a:t>traduz uma análise psicológica do indivíduo.</a:t>
            </a:r>
          </a:p>
          <a:p>
            <a:pPr marL="182563" indent="-182563"/>
            <a:r>
              <a:rPr lang="pt-PT" sz="1600" b="1" dirty="0" smtClean="0"/>
              <a:t>4. </a:t>
            </a:r>
            <a:r>
              <a:rPr lang="pt-PT" sz="1600" dirty="0" smtClean="0"/>
              <a:t>O cabelo e os traços fisionómicos </a:t>
            </a:r>
            <a:br>
              <a:rPr lang="pt-PT" sz="1600" dirty="0" smtClean="0"/>
            </a:br>
            <a:r>
              <a:rPr lang="pt-PT" sz="1600" dirty="0" smtClean="0"/>
              <a:t>individualizados (olhos, boca, queixo, nariz, </a:t>
            </a:r>
            <a:br>
              <a:rPr lang="pt-PT" sz="1600" dirty="0" smtClean="0"/>
            </a:br>
            <a:r>
              <a:rPr lang="pt-PT" sz="1600" dirty="0" smtClean="0"/>
              <a:t>pescoço) são representados com detalhe.</a:t>
            </a:r>
          </a:p>
          <a:p>
            <a:pPr marL="182563" indent="-182563"/>
            <a:r>
              <a:rPr lang="pt-PT" sz="1600" b="1" dirty="0" smtClean="0"/>
              <a:t>5. </a:t>
            </a:r>
            <a:r>
              <a:rPr lang="pt-PT" sz="1600" dirty="0" smtClean="0"/>
              <a:t>O uso da cor, a textura dos tecidos e o pormenor </a:t>
            </a:r>
            <a:br>
              <a:rPr lang="pt-PT" sz="1600" dirty="0" smtClean="0"/>
            </a:br>
            <a:r>
              <a:rPr lang="pt-PT" sz="1600" dirty="0" smtClean="0"/>
              <a:t>das jóias conferem realismo à figura e dão-lhe </a:t>
            </a:r>
            <a:br>
              <a:rPr lang="pt-PT" sz="1600" dirty="0" smtClean="0"/>
            </a:br>
            <a:r>
              <a:rPr lang="pt-PT" sz="1600" dirty="0" smtClean="0"/>
              <a:t>significado social</a:t>
            </a:r>
            <a:r>
              <a:rPr lang="pt-PT" sz="1600" dirty="0"/>
              <a:t>.</a:t>
            </a:r>
            <a:endParaRPr lang="pt-PT" sz="1600" dirty="0" smtClean="0"/>
          </a:p>
          <a:p>
            <a:pPr marL="182563" indent="-182563"/>
            <a:r>
              <a:rPr lang="pt-PT" sz="1600" b="1" dirty="0" smtClean="0"/>
              <a:t>6. </a:t>
            </a:r>
            <a:r>
              <a:rPr lang="pt-PT" sz="1600" dirty="0" smtClean="0"/>
              <a:t>A paisagem surge como pano de fundo, realçando </a:t>
            </a:r>
            <a:br>
              <a:rPr lang="pt-PT" sz="1600" dirty="0" smtClean="0"/>
            </a:br>
            <a:r>
              <a:rPr lang="pt-PT" sz="1600" dirty="0" smtClean="0"/>
              <a:t>a importância da natureza.</a:t>
            </a:r>
            <a:endParaRPr lang="pt-PT" sz="1600" dirty="0"/>
          </a:p>
          <a:p>
            <a:r>
              <a:rPr lang="pt-PT" sz="1600" dirty="0" smtClean="0"/>
              <a:t> </a:t>
            </a:r>
            <a:r>
              <a:rPr lang="pt-PT" sz="1600" b="1" dirty="0" smtClean="0"/>
              <a:t>As mãos e a pose sugerem a influência dos retratos executados por Leonardo de Vinci.</a:t>
            </a:r>
            <a:endParaRPr lang="pt-PT" sz="1600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 PINTURA</a:t>
            </a:r>
            <a:endParaRPr lang="pt-PT" sz="20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080104" y="6437302"/>
            <a:ext cx="4071847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Rafael, </a:t>
            </a:r>
            <a:r>
              <a:rPr lang="pt-PT" sz="1800" i="1" dirty="0" smtClean="0">
                <a:solidFill>
                  <a:schemeClr val="bg1"/>
                </a:solidFill>
              </a:rPr>
              <a:t>Retrato de </a:t>
            </a:r>
            <a:r>
              <a:rPr lang="pt-PT" sz="1800" i="1" dirty="0" err="1" smtClean="0">
                <a:solidFill>
                  <a:schemeClr val="bg1"/>
                </a:solidFill>
              </a:rPr>
              <a:t>Agnolo</a:t>
            </a:r>
            <a:r>
              <a:rPr lang="pt-PT" sz="1800" i="1" dirty="0" smtClean="0">
                <a:solidFill>
                  <a:schemeClr val="bg1"/>
                </a:solidFill>
              </a:rPr>
              <a:t> </a:t>
            </a:r>
            <a:r>
              <a:rPr lang="pt-PT" sz="1800" i="1" dirty="0" err="1" smtClean="0">
                <a:solidFill>
                  <a:schemeClr val="bg1"/>
                </a:solidFill>
              </a:rPr>
              <a:t>Doni</a:t>
            </a:r>
            <a:r>
              <a:rPr lang="pt-PT" sz="1800" dirty="0" smtClean="0">
                <a:solidFill>
                  <a:schemeClr val="bg1"/>
                </a:solidFill>
              </a:rPr>
              <a:t>, 1505-6 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312" y="4725144"/>
            <a:ext cx="1478800" cy="158417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048491"/>
            <a:ext cx="2463119" cy="254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7491299" y="1020229"/>
            <a:ext cx="1409132" cy="3416461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754597"/>
            <a:ext cx="2042751" cy="553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 0.17465 L 2.77778E-6 -2.69026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-8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6 -0.11844 L 3.88889E-6 3.72427E-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5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 animBg="1"/>
      <p:bldP spid="14" grpId="1" animBg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7718" y="1121569"/>
            <a:ext cx="87527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2000" dirty="0" smtClean="0"/>
              <a:t>Na Flandres desenvolveu-se </a:t>
            </a:r>
            <a:r>
              <a:rPr lang="pt-PT" sz="2000" dirty="0"/>
              <a:t>a pintura a óleo, sobretudo pela obra de </a:t>
            </a:r>
            <a:r>
              <a:rPr lang="pt-PT" sz="2000" b="1" dirty="0"/>
              <a:t>Jan Van </a:t>
            </a:r>
            <a:r>
              <a:rPr lang="pt-PT" sz="2000" b="1" dirty="0" err="1" smtClean="0"/>
              <a:t>Eyck</a:t>
            </a:r>
            <a:r>
              <a:rPr lang="pt-PT" sz="2000" dirty="0"/>
              <a:t>.</a:t>
            </a:r>
            <a:endParaRPr lang="pt-PT" sz="2000" dirty="0" smtClean="0"/>
          </a:p>
          <a:p>
            <a:pPr marL="0" lvl="0" indent="0">
              <a:buNone/>
            </a:pPr>
            <a:endParaRPr lang="pt-PT" sz="2000" b="1" dirty="0" smtClean="0"/>
          </a:p>
          <a:p>
            <a:pPr marL="0" lvl="0" indent="0">
              <a:buNone/>
            </a:pPr>
            <a:r>
              <a:rPr lang="pt-PT" sz="2000" b="1" dirty="0" smtClean="0"/>
              <a:t>Van </a:t>
            </a:r>
            <a:r>
              <a:rPr lang="pt-PT" sz="2000" b="1" dirty="0" err="1" smtClean="0"/>
              <a:t>Eyck</a:t>
            </a:r>
            <a:r>
              <a:rPr lang="pt-PT" sz="2000" b="1" dirty="0" smtClean="0"/>
              <a:t>:</a:t>
            </a:r>
          </a:p>
          <a:p>
            <a:pPr lvl="1"/>
            <a:r>
              <a:rPr lang="pt-PT" sz="2000" dirty="0"/>
              <a:t>d</a:t>
            </a:r>
            <a:r>
              <a:rPr lang="pt-PT" sz="2000" dirty="0" smtClean="0"/>
              <a:t>estacou o gosto </a:t>
            </a:r>
            <a:r>
              <a:rPr lang="pt-PT" sz="2000" dirty="0"/>
              <a:t>pelo colorido vibrante (vermelhos, azuis e dourados</a:t>
            </a:r>
            <a:r>
              <a:rPr lang="pt-PT" sz="2000" dirty="0" smtClean="0"/>
              <a:t>);</a:t>
            </a:r>
          </a:p>
          <a:p>
            <a:pPr lvl="1"/>
            <a:r>
              <a:rPr lang="pt-PT" sz="2000" dirty="0" smtClean="0"/>
              <a:t>permitiu </a:t>
            </a:r>
            <a:r>
              <a:rPr lang="pt-PT" sz="2000" dirty="0"/>
              <a:t>o uso de tons </a:t>
            </a:r>
            <a:r>
              <a:rPr lang="pt-PT" sz="2000" dirty="0" smtClean="0"/>
              <a:t>luminosos;</a:t>
            </a:r>
          </a:p>
          <a:p>
            <a:pPr lvl="1"/>
            <a:r>
              <a:rPr lang="pt-PT" sz="2000" dirty="0"/>
              <a:t>p</a:t>
            </a:r>
            <a:r>
              <a:rPr lang="pt-PT" sz="2000" dirty="0" smtClean="0"/>
              <a:t>ossibilitou uma maior gradação das cores (matizes, velaturas e empastes);</a:t>
            </a:r>
          </a:p>
          <a:p>
            <a:pPr lvl="1"/>
            <a:r>
              <a:rPr lang="pt-PT" sz="2000" dirty="0" smtClean="0"/>
              <a:t>realçou o </a:t>
            </a:r>
            <a:r>
              <a:rPr lang="pt-PT" sz="2000" dirty="0"/>
              <a:t>uso da </a:t>
            </a:r>
            <a:r>
              <a:rPr lang="pt-PT" sz="2000" dirty="0" err="1" smtClean="0"/>
              <a:t>perspetiva</a:t>
            </a:r>
            <a:r>
              <a:rPr lang="pt-PT" sz="2000" dirty="0" smtClean="0"/>
              <a:t>;</a:t>
            </a:r>
          </a:p>
          <a:p>
            <a:pPr lvl="1"/>
            <a:r>
              <a:rPr lang="pt-PT" sz="2000" dirty="0" smtClean="0"/>
              <a:t>acentuou </a:t>
            </a:r>
            <a:r>
              <a:rPr lang="pt-PT" sz="2000" dirty="0"/>
              <a:t>o naturalismo e </a:t>
            </a:r>
            <a:r>
              <a:rPr lang="pt-PT" sz="2000" dirty="0" smtClean="0"/>
              <a:t>o sentido </a:t>
            </a:r>
            <a:r>
              <a:rPr lang="pt-PT" sz="2000" dirty="0"/>
              <a:t>do pormenor (natureza, vestes, penteados, </a:t>
            </a:r>
            <a:r>
              <a:rPr lang="pt-PT" sz="2000" dirty="0" err="1" smtClean="0"/>
              <a:t>objetos</a:t>
            </a:r>
            <a:r>
              <a:rPr lang="pt-PT" sz="2000" dirty="0"/>
              <a:t>, móveis</a:t>
            </a:r>
            <a:r>
              <a:rPr lang="pt-PT" sz="2000" dirty="0" smtClean="0"/>
              <a:t>); </a:t>
            </a:r>
          </a:p>
          <a:p>
            <a:pPr lvl="1"/>
            <a:r>
              <a:rPr lang="pt-PT" sz="2000" dirty="0"/>
              <a:t>p</a:t>
            </a:r>
            <a:r>
              <a:rPr lang="pt-PT" sz="2000" dirty="0" smtClean="0"/>
              <a:t>ermitiu um maior realismo nos </a:t>
            </a:r>
            <a:r>
              <a:rPr lang="pt-PT" sz="2000" dirty="0" err="1" smtClean="0"/>
              <a:t>retratos</a:t>
            </a:r>
            <a:r>
              <a:rPr lang="pt-PT" sz="2000" dirty="0" smtClean="0"/>
              <a:t>; </a:t>
            </a:r>
          </a:p>
          <a:p>
            <a:pPr lvl="1"/>
            <a:r>
              <a:rPr lang="pt-PT" sz="2000" dirty="0"/>
              <a:t>p</a:t>
            </a:r>
            <a:r>
              <a:rPr lang="pt-PT" sz="2000" dirty="0" smtClean="0"/>
              <a:t>ossibilitou </a:t>
            </a:r>
            <a:r>
              <a:rPr lang="pt-PT" sz="2000" dirty="0" err="1" smtClean="0"/>
              <a:t>correções</a:t>
            </a:r>
            <a:r>
              <a:rPr lang="pt-PT" sz="2000" dirty="0" smtClean="0"/>
              <a:t>, </a:t>
            </a:r>
            <a:r>
              <a:rPr lang="pt-PT" sz="2000" dirty="0"/>
              <a:t>devido a um maior tempo de </a:t>
            </a:r>
            <a:r>
              <a:rPr lang="pt-PT" sz="2000" dirty="0" smtClean="0"/>
              <a:t>secagem.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 PINTURA DO NORTE DA EUROPA</a:t>
            </a:r>
            <a:endParaRPr lang="pt-PT" sz="20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301621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dirty="0" smtClean="0"/>
              <a:t>A obra revela </a:t>
            </a:r>
            <a:r>
              <a:rPr lang="pt-PT" sz="1900" b="1" dirty="0"/>
              <a:t>a introdução de elementos humanos numa obra de </a:t>
            </a:r>
            <a:r>
              <a:rPr lang="pt-PT" sz="1900" b="1" dirty="0" err="1"/>
              <a:t>caráter</a:t>
            </a:r>
            <a:r>
              <a:rPr lang="pt-PT" sz="1900" b="1" dirty="0"/>
              <a:t> </a:t>
            </a:r>
            <a:r>
              <a:rPr lang="pt-PT" sz="1900" b="1" dirty="0" smtClean="0"/>
              <a:t>religioso.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900" dirty="0" smtClean="0"/>
              <a:t>O quadro está divido em duas partes: 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pt-PT" sz="1900" dirty="0" smtClean="0"/>
              <a:t>- à direita - o sagrado; </a:t>
            </a:r>
          </a:p>
          <a:p>
            <a:pPr marL="127000" indent="-127000">
              <a:spcBef>
                <a:spcPts val="0"/>
              </a:spcBef>
              <a:buFontTx/>
              <a:buChar char="-"/>
            </a:pPr>
            <a:r>
              <a:rPr lang="pt-PT" sz="1900" dirty="0" smtClean="0"/>
              <a:t>à esquerda - o espaço mundano e profano.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PT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 smtClean="0"/>
              <a:t>À direita:</a:t>
            </a:r>
          </a:p>
          <a:p>
            <a:pPr marL="127000" indent="-127000">
              <a:spcBef>
                <a:spcPts val="0"/>
              </a:spcBef>
              <a:buNone/>
            </a:pPr>
            <a:r>
              <a:rPr lang="pt-PT" sz="1900" dirty="0" smtClean="0"/>
              <a:t>- </a:t>
            </a:r>
            <a:r>
              <a:rPr lang="pt-PT" sz="1900" dirty="0"/>
              <a:t>em primeiro plano, a Virgem está a ser coroada por um anjo e tem ao colo o Menino, que abençoa o chanceler</a:t>
            </a:r>
            <a:r>
              <a:rPr lang="pt-PT" sz="1900" dirty="0" smtClean="0"/>
              <a:t>;</a:t>
            </a:r>
            <a:endParaRPr lang="pt-PT" sz="19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</a:t>
            </a:r>
            <a:endParaRPr lang="pt-PT" sz="2000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66185" y="1083866"/>
            <a:ext cx="2237032" cy="4937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>
            <a:stCxn id="12" idx="2"/>
            <a:endCxn id="12" idx="0"/>
          </p:cNvCxnSpPr>
          <p:nvPr/>
        </p:nvCxnSpPr>
        <p:spPr>
          <a:xfrm flipV="1">
            <a:off x="6903217" y="1083866"/>
            <a:ext cx="0" cy="4937422"/>
          </a:xfrm>
          <a:prstGeom prst="line">
            <a:avLst/>
          </a:prstGeom>
          <a:ln w="28575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/>
              <a:t>PINTURA DO NORTE DA EUROPA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559E-6 L 0.24548 0.00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48 0.003 L 0.00052 0.00092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  <p:bldP spid="16" grpId="0" animBg="1"/>
      <p:bldP spid="16" grpId="1" animBg="1"/>
      <p:bldP spid="16" grpId="2" animBg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587218"/>
            <a:ext cx="4572000" cy="6052641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 smtClean="0"/>
              <a:t>A </a:t>
            </a:r>
            <a:r>
              <a:rPr lang="pt-PT" sz="1800" b="1" dirty="0"/>
              <a:t>partir do final do século XIII e durante o século </a:t>
            </a:r>
            <a:r>
              <a:rPr lang="pt-PT" sz="1800" b="1" dirty="0" smtClean="0"/>
              <a:t>XIV, a rutura </a:t>
            </a:r>
            <a:r>
              <a:rPr lang="pt-PT" sz="1800" b="1" dirty="0"/>
              <a:t>com a arte medieval </a:t>
            </a:r>
            <a:r>
              <a:rPr lang="pt-PT" sz="1800" b="1" dirty="0" smtClean="0"/>
              <a:t>foi iniciada pelos pintores florentinos: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</a:t>
            </a:r>
            <a:r>
              <a:rPr lang="pt-PT" sz="1800" dirty="0" smtClean="0"/>
              <a:t>arte com Giotto </a:t>
            </a:r>
            <a:br>
              <a:rPr lang="pt-PT" sz="1800" dirty="0" smtClean="0"/>
            </a:br>
            <a:r>
              <a:rPr lang="pt-PT" sz="1800" dirty="0" smtClean="0"/>
              <a:t>(1266-1337);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4008" y="5951753"/>
            <a:ext cx="4507943" cy="553998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Giotto</a:t>
            </a:r>
            <a:r>
              <a:rPr lang="pt-PT" sz="1800" i="1" dirty="0" smtClean="0">
                <a:solidFill>
                  <a:schemeClr val="bg1"/>
                </a:solidFill>
              </a:rPr>
              <a:t>, A Aparição a Frei Agostinho e ao Bispo</a:t>
            </a:r>
            <a:r>
              <a:rPr lang="pt-PT" sz="1800" dirty="0" smtClean="0">
                <a:solidFill>
                  <a:schemeClr val="bg1"/>
                </a:solidFill>
              </a:rPr>
              <a:t>, Capela </a:t>
            </a:r>
            <a:r>
              <a:rPr lang="pt-PT" sz="1800" dirty="0" err="1" smtClean="0">
                <a:solidFill>
                  <a:schemeClr val="bg1"/>
                </a:solidFill>
              </a:rPr>
              <a:t>Bardi</a:t>
            </a:r>
            <a:r>
              <a:rPr lang="pt-PT" sz="1800" dirty="0" smtClean="0">
                <a:solidFill>
                  <a:schemeClr val="bg1"/>
                </a:solidFill>
              </a:rPr>
              <a:t>, Florença.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66185" y="1083866"/>
            <a:ext cx="2237032" cy="4937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903217" y="1083866"/>
            <a:ext cx="0" cy="4937422"/>
          </a:xfrm>
          <a:prstGeom prst="line">
            <a:avLst/>
          </a:prstGeom>
          <a:ln w="28575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564770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dirty="0" smtClean="0"/>
              <a:t>A obra revela </a:t>
            </a:r>
            <a:r>
              <a:rPr lang="pt-PT" sz="1900" b="1" dirty="0"/>
              <a:t>a introdução de elementos humanos numa obra de </a:t>
            </a:r>
            <a:r>
              <a:rPr lang="pt-PT" sz="1900" b="1" dirty="0" err="1"/>
              <a:t>caráter</a:t>
            </a:r>
            <a:r>
              <a:rPr lang="pt-PT" sz="1900" b="1" dirty="0"/>
              <a:t> </a:t>
            </a:r>
            <a:r>
              <a:rPr lang="pt-PT" sz="1900" b="1" dirty="0" smtClean="0"/>
              <a:t>religioso.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900" dirty="0" smtClean="0"/>
              <a:t>O quadro está divido em duas partes: 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pt-PT" sz="1900" dirty="0" smtClean="0"/>
              <a:t>- à direita - o sagrado; </a:t>
            </a:r>
          </a:p>
          <a:p>
            <a:pPr marL="127000" indent="-127000">
              <a:spcBef>
                <a:spcPts val="0"/>
              </a:spcBef>
              <a:buFontTx/>
              <a:buChar char="-"/>
            </a:pPr>
            <a:r>
              <a:rPr lang="pt-PT" sz="1900" dirty="0" smtClean="0"/>
              <a:t>à esquerda - o espaço mundano e profano.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PT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 smtClean="0"/>
              <a:t>À direita:</a:t>
            </a:r>
          </a:p>
          <a:p>
            <a:pPr marL="127000" indent="-127000">
              <a:spcBef>
                <a:spcPts val="0"/>
              </a:spcBef>
              <a:buNone/>
            </a:pPr>
            <a:r>
              <a:rPr lang="pt-PT" sz="1900" dirty="0" smtClean="0"/>
              <a:t>- em primeiro plano, a </a:t>
            </a:r>
            <a:r>
              <a:rPr lang="pt-PT" sz="1900" dirty="0"/>
              <a:t>Virgem está a ser coroada por um anjo e tem ao colo o Menino, que abençoa o </a:t>
            </a:r>
            <a:r>
              <a:rPr lang="pt-PT" sz="1900" dirty="0" smtClean="0"/>
              <a:t>chanceler;</a:t>
            </a:r>
          </a:p>
          <a:p>
            <a:pPr marL="134938" indent="-134938">
              <a:spcBef>
                <a:spcPts val="0"/>
              </a:spcBef>
              <a:buNone/>
            </a:pPr>
            <a:r>
              <a:rPr lang="pt-PT" sz="1900" dirty="0" smtClean="0"/>
              <a:t>- em fundo a paisagem revela a presença </a:t>
            </a:r>
            <a:br>
              <a:rPr lang="pt-PT" sz="1900" dirty="0" smtClean="0"/>
            </a:br>
            <a:r>
              <a:rPr lang="pt-PT" sz="1900" dirty="0" smtClean="0"/>
              <a:t>de uma catedral (sagrado).</a:t>
            </a:r>
          </a:p>
          <a:p>
            <a:pPr marL="0" indent="0">
              <a:spcBef>
                <a:spcPts val="0"/>
              </a:spcBef>
              <a:buNone/>
            </a:pPr>
            <a:endParaRPr lang="pt-PT" sz="1900" dirty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 smtClean="0"/>
              <a:t>À esquerda</a:t>
            </a:r>
            <a:r>
              <a:rPr lang="pt-PT" sz="1900" b="1" dirty="0" smtClean="0"/>
              <a:t>: 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1900" dirty="0" smtClean="0"/>
              <a:t>em primeiro plano, o </a:t>
            </a:r>
            <a:r>
              <a:rPr lang="pt-PT" sz="1900" dirty="0"/>
              <a:t>chanceler </a:t>
            </a:r>
            <a:r>
              <a:rPr lang="pt-PT" sz="1900" dirty="0" err="1"/>
              <a:t>Rolin</a:t>
            </a:r>
            <a:r>
              <a:rPr lang="pt-PT" sz="1900" dirty="0"/>
              <a:t> </a:t>
            </a:r>
            <a:r>
              <a:rPr lang="pt-PT" sz="1900" dirty="0" smtClean="0"/>
              <a:t> ajoelhado</a:t>
            </a:r>
            <a:r>
              <a:rPr lang="pt-PT" sz="1900" dirty="0"/>
              <a:t>, num espaço rico e amplo, em gesto de </a:t>
            </a:r>
            <a:r>
              <a:rPr lang="pt-PT" sz="1900" dirty="0" smtClean="0"/>
              <a:t>oração;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1900" dirty="0" smtClean="0"/>
              <a:t>ao </a:t>
            </a:r>
            <a:r>
              <a:rPr lang="pt-PT" sz="1900" dirty="0"/>
              <a:t>fundo, </a:t>
            </a:r>
            <a:r>
              <a:rPr lang="pt-PT" sz="1900" dirty="0" smtClean="0"/>
              <a:t>a </a:t>
            </a:r>
            <a:r>
              <a:rPr lang="pt-PT" sz="1900" dirty="0"/>
              <a:t>cidade com as suas magníficas </a:t>
            </a:r>
            <a:r>
              <a:rPr lang="pt-PT" sz="1900" dirty="0" smtClean="0"/>
              <a:t>construções.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9942" y="1605367"/>
            <a:ext cx="1252458" cy="1767283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714" y="1016169"/>
            <a:ext cx="216756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5784701" y="1605368"/>
            <a:ext cx="1103696" cy="1767283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1016169"/>
            <a:ext cx="2472856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</a:t>
            </a:r>
            <a:endParaRPr lang="pt-PT" sz="2000" b="1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</p:spTree>
    <p:extLst>
      <p:ext uri="{BB962C8B-B14F-4D97-AF65-F5344CB8AC3E}">
        <p14:creationId xmlns:p14="http://schemas.microsoft.com/office/powerpoint/2010/main" val="40249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3.35647E-6 L 0.00138 0.035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559E-6 L 0.24548 0.00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-0.06662 L 5.55556E-7 -4.12445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6" grpId="0" uiExpand="1" build="p"/>
      <p:bldP spid="11" grpId="0" animBg="1"/>
      <p:bldP spid="11" grpId="1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2846933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u="sng" dirty="0" smtClean="0"/>
              <a:t>Ao centro</a:t>
            </a:r>
            <a:r>
              <a:rPr lang="pt-PT" sz="1900" b="1" dirty="0" smtClean="0"/>
              <a:t>: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pt-PT" sz="2000" dirty="0"/>
              <a:t>- </a:t>
            </a:r>
            <a:r>
              <a:rPr lang="pt-PT" sz="2000" dirty="0" smtClean="0"/>
              <a:t> o </a:t>
            </a:r>
            <a:r>
              <a:rPr lang="pt-PT" sz="2000" dirty="0"/>
              <a:t>rio com uma ponte que liga o profano ao sagrado;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2000" dirty="0"/>
              <a:t>o jardim, na transição do interior para o </a:t>
            </a:r>
            <a:r>
              <a:rPr lang="pt-PT" sz="2000" dirty="0" smtClean="0"/>
              <a:t>exterior</a:t>
            </a:r>
            <a:r>
              <a:rPr lang="pt-PT" sz="2000" dirty="0"/>
              <a:t>;</a:t>
            </a:r>
            <a:endParaRPr lang="pt-PT" sz="2000" dirty="0" smtClean="0"/>
          </a:p>
          <a:p>
            <a:pPr marL="182563" indent="-182563">
              <a:spcBef>
                <a:spcPts val="0"/>
              </a:spcBef>
              <a:buFontTx/>
              <a:buChar char="-"/>
            </a:pPr>
            <a:endParaRPr lang="pt-PT" sz="20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u="sng" dirty="0"/>
              <a:t>A parte mais próxima do observador é representada com minúcia e </a:t>
            </a:r>
            <a:r>
              <a:rPr lang="pt-PT" sz="2000" u="sng" dirty="0" smtClean="0"/>
              <a:t>realismo.</a:t>
            </a:r>
            <a:endParaRPr lang="pt-PT" sz="2000" u="sng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detalhe do cabelo da </a:t>
            </a:r>
            <a:r>
              <a:rPr lang="pt-PT" sz="2000" dirty="0" smtClean="0"/>
              <a:t>Virgem;</a:t>
            </a:r>
            <a:endParaRPr lang="pt-PT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5" y="2924944"/>
            <a:ext cx="864097" cy="79208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7740352" y="2204864"/>
            <a:ext cx="1103696" cy="1226935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415" y="1124744"/>
            <a:ext cx="1887001" cy="233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071385"/>
            <a:ext cx="1775678" cy="370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</a:t>
            </a:r>
            <a:endParaRPr lang="pt-PT" sz="2000" b="1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</p:spTree>
    <p:extLst>
      <p:ext uri="{BB962C8B-B14F-4D97-AF65-F5344CB8AC3E}">
        <p14:creationId xmlns:p14="http://schemas.microsoft.com/office/powerpoint/2010/main" val="29111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12838 L -1.11111E-6 -3.1691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6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2174 L 1.11022E-16 4.09438E-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1" grpId="2" animBg="1"/>
      <p:bldP spid="15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5001369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u="sng" dirty="0" smtClean="0"/>
              <a:t>Ao centro</a:t>
            </a:r>
            <a:r>
              <a:rPr lang="pt-PT" sz="1900" b="1" dirty="0" smtClean="0"/>
              <a:t>: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pt-PT" sz="2000" dirty="0"/>
              <a:t>- </a:t>
            </a:r>
            <a:r>
              <a:rPr lang="pt-PT" sz="2000" dirty="0" smtClean="0"/>
              <a:t> o </a:t>
            </a:r>
            <a:r>
              <a:rPr lang="pt-PT" sz="2000" dirty="0"/>
              <a:t>rio com uma ponte que liga o profano ao sagrado;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2000" dirty="0"/>
              <a:t>o jardim, na transição do interior para o </a:t>
            </a:r>
            <a:r>
              <a:rPr lang="pt-PT" sz="2000" dirty="0" smtClean="0"/>
              <a:t>exterior</a:t>
            </a:r>
            <a:r>
              <a:rPr lang="pt-PT" sz="2000" dirty="0"/>
              <a:t>;</a:t>
            </a:r>
            <a:endParaRPr lang="pt-PT" sz="2000" dirty="0" smtClean="0"/>
          </a:p>
          <a:p>
            <a:pPr marL="182563" indent="-182563">
              <a:spcBef>
                <a:spcPts val="0"/>
              </a:spcBef>
              <a:buFontTx/>
              <a:buChar char="-"/>
            </a:pPr>
            <a:endParaRPr lang="pt-PT" sz="20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u="sng" dirty="0"/>
              <a:t>A parte mais próxima do observador é representada com minúcia e </a:t>
            </a:r>
            <a:r>
              <a:rPr lang="pt-PT" sz="2000" u="sng" dirty="0" smtClean="0"/>
              <a:t>realismo.</a:t>
            </a:r>
            <a:endParaRPr lang="pt-PT" sz="2000" u="sng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detalhe do cabelo da </a:t>
            </a:r>
            <a:r>
              <a:rPr lang="pt-PT" sz="2000" dirty="0" smtClean="0"/>
              <a:t>Virgem;</a:t>
            </a:r>
            <a:endParaRPr lang="pt-PT" sz="2000" dirty="0"/>
          </a:p>
          <a:p>
            <a:pPr marL="142875" indent="-142875">
              <a:spcBef>
                <a:spcPts val="0"/>
              </a:spcBef>
              <a:buNone/>
            </a:pPr>
            <a:r>
              <a:rPr lang="pt-PT" sz="2000" dirty="0"/>
              <a:t>- o rebordo do manto da Virgem é encrustado de pedras;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tratamento das vestes do chanceler;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os efeitos dos ladrilhos do </a:t>
            </a:r>
            <a:r>
              <a:rPr lang="pt-PT" sz="2000" dirty="0" smtClean="0"/>
              <a:t>chão;</a:t>
            </a:r>
            <a:endParaRPr lang="pt-PT" sz="20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os entrelaçados dos capitéis;</a:t>
            </a:r>
          </a:p>
          <a:p>
            <a:pPr marL="142875" indent="-142875">
              <a:spcBef>
                <a:spcPts val="0"/>
              </a:spcBef>
              <a:buNone/>
            </a:pPr>
            <a:r>
              <a:rPr lang="pt-PT" sz="2000" dirty="0"/>
              <a:t>- os dois vitrais </a:t>
            </a:r>
            <a:r>
              <a:rPr lang="pt-PT" sz="2000" dirty="0" smtClean="0"/>
              <a:t>revelam a </a:t>
            </a:r>
            <a:r>
              <a:rPr lang="pt-PT" sz="2000" dirty="0"/>
              <a:t>translucidez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do </a:t>
            </a:r>
            <a:r>
              <a:rPr lang="pt-PT" sz="2000" dirty="0"/>
              <a:t>vidro.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5568" y="4778503"/>
            <a:ext cx="1152129" cy="121787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300192" y="4763845"/>
            <a:ext cx="504056" cy="1226935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7014" y="2060848"/>
            <a:ext cx="2041532" cy="2417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2736682"/>
            <a:ext cx="977040" cy="274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ctangle 12"/>
          <p:cNvSpPr/>
          <p:nvPr/>
        </p:nvSpPr>
        <p:spPr>
          <a:xfrm>
            <a:off x="4664986" y="1773238"/>
            <a:ext cx="2060582" cy="71965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8610" y="1321701"/>
            <a:ext cx="3859872" cy="116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</a:t>
            </a:r>
            <a:endParaRPr lang="pt-PT" sz="2000" b="1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12681" y="1085384"/>
            <a:ext cx="2060582" cy="431204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8610" y="1324054"/>
            <a:ext cx="3859872" cy="64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23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30673 L 4.44444E-6 3.86306E-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5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2174 L 1.11022E-16 4.09438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1 0.03331 L 2.5E-6 4.98959E-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6523 L 2.5E-6 1.60768E-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animBg="1"/>
      <p:bldP spid="11" grpId="1" uiExpand="1" animBg="1"/>
      <p:bldP spid="15" grpId="0" uiExpand="1" animBg="1"/>
      <p:bldP spid="15" grpId="1" uiExpand="1" animBg="1"/>
      <p:bldP spid="13" grpId="0" animBg="1"/>
      <p:bldP spid="13" grpId="1" animBg="1"/>
      <p:bldP spid="20" grpId="0" animBg="1"/>
      <p:bldP spid="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7300" y="1017166"/>
            <a:ext cx="45047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1800" dirty="0" smtClean="0"/>
              <a:t>A </a:t>
            </a:r>
            <a:r>
              <a:rPr lang="pt-PT" sz="1800" dirty="0"/>
              <a:t>escultura exaltou a beleza do corpo humano e revelou um acentuado </a:t>
            </a:r>
            <a:r>
              <a:rPr lang="pt-PT" sz="1800" b="1" dirty="0" smtClean="0"/>
              <a:t>naturalismo</a:t>
            </a:r>
            <a:r>
              <a:rPr lang="pt-PT" sz="1800" dirty="0" smtClean="0"/>
              <a:t>.</a:t>
            </a:r>
            <a:endParaRPr lang="pt-PT" sz="1800" b="1" dirty="0"/>
          </a:p>
          <a:p>
            <a:pPr marL="0" lvl="0" indent="0">
              <a:buNone/>
            </a:pPr>
            <a:r>
              <a:rPr lang="pt-PT" sz="1800" b="1" dirty="0" smtClean="0"/>
              <a:t>O humanismo </a:t>
            </a:r>
            <a:r>
              <a:rPr lang="pt-PT" sz="1800" dirty="0"/>
              <a:t>escultórico </a:t>
            </a:r>
            <a:r>
              <a:rPr lang="pt-PT" sz="1800" dirty="0" smtClean="0"/>
              <a:t>estava presente, </a:t>
            </a:r>
            <a:r>
              <a:rPr lang="pt-PT" sz="1800" dirty="0"/>
              <a:t>tanto nas temáticas religiosas, </a:t>
            </a:r>
            <a:r>
              <a:rPr lang="pt-PT" sz="1800" dirty="0" smtClean="0"/>
              <a:t>como nas mitológicas e do quotidiano:</a:t>
            </a:r>
            <a:endParaRPr lang="pt-PT" sz="1800" b="1" dirty="0"/>
          </a:p>
          <a:p>
            <a:pPr marL="127000" lvl="0" indent="-127000">
              <a:buNone/>
            </a:pPr>
            <a:r>
              <a:rPr lang="pt-PT" sz="1800" dirty="0" smtClean="0"/>
              <a:t>- as </a:t>
            </a:r>
            <a:r>
              <a:rPr lang="pt-PT" sz="1800" dirty="0"/>
              <a:t>estátuas ganharam </a:t>
            </a:r>
            <a:r>
              <a:rPr lang="pt-PT" sz="1800" b="1" dirty="0"/>
              <a:t>dinamismo</a:t>
            </a:r>
            <a:r>
              <a:rPr lang="pt-PT" sz="1800" dirty="0"/>
              <a:t> e as poses tornaram-se </a:t>
            </a:r>
            <a:r>
              <a:rPr lang="pt-PT" sz="1800" b="1" dirty="0"/>
              <a:t>mais naturais</a:t>
            </a:r>
            <a:r>
              <a:rPr lang="pt-PT" sz="1800" dirty="0"/>
              <a:t>;</a:t>
            </a:r>
            <a:endParaRPr lang="pt-PT" sz="1800" b="1" dirty="0"/>
          </a:p>
          <a:p>
            <a:pPr marL="134938" lvl="0" indent="-134938">
              <a:buNone/>
            </a:pPr>
            <a:r>
              <a:rPr lang="pt-PT" sz="1800" dirty="0" smtClean="0"/>
              <a:t>- a </a:t>
            </a:r>
            <a:r>
              <a:rPr lang="pt-PT" sz="1800" dirty="0"/>
              <a:t>representação do corpo é feita de forma mais </a:t>
            </a:r>
            <a:r>
              <a:rPr lang="pt-PT" sz="1800" b="1" dirty="0"/>
              <a:t>rigorosa e realista</a:t>
            </a:r>
            <a:r>
              <a:rPr lang="pt-PT" sz="1800" dirty="0"/>
              <a:t>, </a:t>
            </a:r>
            <a:r>
              <a:rPr lang="pt-PT" sz="1800" b="1" dirty="0"/>
              <a:t>com </a:t>
            </a:r>
            <a:r>
              <a:rPr lang="pt-PT" sz="1800" b="1" dirty="0" smtClean="0"/>
              <a:t>movimento</a:t>
            </a:r>
            <a:r>
              <a:rPr lang="pt-PT" sz="1800" dirty="0" smtClean="0"/>
              <a:t>;</a:t>
            </a:r>
            <a:endParaRPr lang="pt-PT" sz="1800" b="1" dirty="0"/>
          </a:p>
          <a:p>
            <a:pPr marL="134938" lvl="0" indent="-134938">
              <a:buFontTx/>
              <a:buChar char="-"/>
            </a:pPr>
            <a:r>
              <a:rPr lang="pt-PT" sz="1800" b="1" dirty="0" smtClean="0"/>
              <a:t>a </a:t>
            </a:r>
            <a:r>
              <a:rPr lang="pt-PT" sz="1800" b="1" dirty="0"/>
              <a:t>expressividade e interioridade </a:t>
            </a:r>
            <a:r>
              <a:rPr lang="pt-PT" sz="1800" dirty="0"/>
              <a:t>das figuras conferiram-lhes uma identidade psicológica</a:t>
            </a:r>
            <a:r>
              <a:rPr lang="pt-PT" sz="1800" dirty="0" smtClean="0"/>
              <a:t>;</a:t>
            </a:r>
          </a:p>
          <a:p>
            <a:pPr marL="127000" lvl="0" indent="-127000">
              <a:buNone/>
            </a:pPr>
            <a:r>
              <a:rPr lang="pt-PT" sz="1800" dirty="0"/>
              <a:t>- os artistas estudaram </a:t>
            </a:r>
            <a:r>
              <a:rPr lang="pt-PT" sz="1800" b="1" dirty="0"/>
              <a:t>a forma</a:t>
            </a:r>
            <a:r>
              <a:rPr lang="pt-PT" sz="1800" dirty="0"/>
              <a:t>, a </a:t>
            </a:r>
            <a:r>
              <a:rPr lang="pt-PT" sz="1800" b="1" dirty="0"/>
              <a:t>composição</a:t>
            </a:r>
            <a:r>
              <a:rPr lang="pt-PT" sz="1800" dirty="0"/>
              <a:t> e a </a:t>
            </a:r>
            <a:r>
              <a:rPr lang="pt-PT" sz="1800" b="1" dirty="0"/>
              <a:t>anatomia</a:t>
            </a:r>
            <a:r>
              <a:rPr lang="pt-PT" sz="1800" dirty="0"/>
              <a:t>.</a:t>
            </a:r>
            <a:endParaRPr lang="pt-PT" sz="1800" b="1" dirty="0"/>
          </a:p>
          <a:p>
            <a:pPr marL="0" lvl="0" indent="0">
              <a:buNone/>
            </a:pPr>
            <a:r>
              <a:rPr lang="pt-PT" sz="1800" b="1" dirty="0"/>
              <a:t>A escultura emancipou-se da </a:t>
            </a:r>
            <a:r>
              <a:rPr lang="pt-PT" sz="1800" b="1" dirty="0" smtClean="0"/>
              <a:t>arquitetura</a:t>
            </a:r>
            <a:r>
              <a:rPr lang="pt-PT" sz="1800" b="1" dirty="0"/>
              <a:t>:</a:t>
            </a:r>
          </a:p>
          <a:p>
            <a:pPr marL="119063" lvl="0" indent="-119063">
              <a:buNone/>
            </a:pPr>
            <a:r>
              <a:rPr lang="pt-PT" sz="1800" dirty="0"/>
              <a:t>- a estatuária ganha uma função pública no espaço urbano, num jardim, numa praça ou num palácio. </a:t>
            </a:r>
            <a:endParaRPr lang="pt-PT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 ESCULTURA</a:t>
            </a:r>
            <a:endParaRPr lang="pt-PT" sz="2000" b="1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arcador de Posição de Conteúdo 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8700" y="1036834"/>
            <a:ext cx="2889684" cy="55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osição de Conteúdo 3"/>
          <p:cNvSpPr txBox="1">
            <a:spLocks/>
          </p:cNvSpPr>
          <p:nvPr/>
        </p:nvSpPr>
        <p:spPr>
          <a:xfrm>
            <a:off x="5940152" y="6122988"/>
            <a:ext cx="3211800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>
                <a:solidFill>
                  <a:schemeClr val="bg1"/>
                </a:solidFill>
              </a:rPr>
              <a:t>Miguel </a:t>
            </a:r>
            <a:r>
              <a:rPr lang="pt-PT" sz="1600" dirty="0">
                <a:solidFill>
                  <a:schemeClr val="bg1"/>
                </a:solidFill>
              </a:rPr>
              <a:t>Â</a:t>
            </a:r>
            <a:r>
              <a:rPr lang="pt-PT" sz="1600" dirty="0" smtClean="0">
                <a:solidFill>
                  <a:schemeClr val="bg1"/>
                </a:solidFill>
              </a:rPr>
              <a:t>ngelo, </a:t>
            </a:r>
            <a:r>
              <a:rPr lang="pt-PT" sz="1600" i="1" dirty="0" smtClean="0">
                <a:solidFill>
                  <a:schemeClr val="bg1"/>
                </a:solidFill>
              </a:rPr>
              <a:t>David, </a:t>
            </a:r>
            <a:r>
              <a:rPr lang="pt-PT" sz="1600" dirty="0" smtClean="0">
                <a:solidFill>
                  <a:schemeClr val="bg1"/>
                </a:solidFill>
              </a:rPr>
              <a:t>1501-1504</a:t>
            </a:r>
            <a:r>
              <a:rPr lang="pt-PT" sz="1600" i="1" dirty="0" smtClean="0">
                <a:solidFill>
                  <a:schemeClr val="bg1"/>
                </a:solidFill>
              </a:rPr>
              <a:t>.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93966" y="1009876"/>
            <a:ext cx="447803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1800" b="1" dirty="0" smtClean="0"/>
              <a:t>O </a:t>
            </a:r>
            <a:r>
              <a:rPr lang="pt-PT" sz="1800" b="1" dirty="0"/>
              <a:t>artista do Renascimento aperfeiçoou as técnicas e os materiais: mármore, pedra, bronze, </a:t>
            </a:r>
            <a:r>
              <a:rPr lang="pt-PT" sz="1800" b="1" dirty="0" smtClean="0"/>
              <a:t>madeira.</a:t>
            </a:r>
          </a:p>
          <a:p>
            <a:pPr marL="0" lvl="0" indent="0">
              <a:buNone/>
            </a:pPr>
            <a:endParaRPr lang="pt-PT" sz="1800" dirty="0" smtClean="0"/>
          </a:p>
          <a:p>
            <a:pPr marL="0" lvl="0" indent="0">
              <a:buNone/>
            </a:pPr>
            <a:r>
              <a:rPr lang="pt-PT" sz="1800" b="1" dirty="0" smtClean="0"/>
              <a:t>Entre </a:t>
            </a:r>
            <a:r>
              <a:rPr lang="pt-PT" sz="1800" b="1" dirty="0"/>
              <a:t>os principais escultores destacaram-se</a:t>
            </a:r>
            <a:r>
              <a:rPr lang="pt-PT" sz="1800" dirty="0"/>
              <a:t>: Lorenzo </a:t>
            </a:r>
            <a:r>
              <a:rPr lang="pt-PT" sz="1800" dirty="0" err="1"/>
              <a:t>Ghiberti</a:t>
            </a:r>
            <a:r>
              <a:rPr lang="pt-PT" sz="1800" dirty="0"/>
              <a:t>; </a:t>
            </a:r>
            <a:r>
              <a:rPr lang="pt-PT" sz="1800" dirty="0" err="1"/>
              <a:t>Donatello</a:t>
            </a:r>
            <a:r>
              <a:rPr lang="pt-PT" sz="1800" dirty="0"/>
              <a:t>; Bernardo </a:t>
            </a:r>
            <a:r>
              <a:rPr lang="pt-PT" sz="1800" dirty="0" err="1"/>
              <a:t>Rossellino</a:t>
            </a:r>
            <a:r>
              <a:rPr lang="pt-PT" sz="1800" dirty="0"/>
              <a:t>; </a:t>
            </a:r>
            <a:r>
              <a:rPr lang="pt-PT" sz="1800" dirty="0" err="1"/>
              <a:t>Andrea</a:t>
            </a:r>
            <a:r>
              <a:rPr lang="pt-PT" sz="1800" dirty="0"/>
              <a:t> de </a:t>
            </a:r>
            <a:r>
              <a:rPr lang="pt-PT" sz="1800" dirty="0" err="1"/>
              <a:t>Verrocchio</a:t>
            </a:r>
            <a:r>
              <a:rPr lang="pt-PT" sz="1800" dirty="0"/>
              <a:t> e Miguel Â</a:t>
            </a:r>
            <a:r>
              <a:rPr lang="pt-PT" sz="1800" dirty="0" smtClean="0"/>
              <a:t>ngelo.</a:t>
            </a:r>
            <a:endParaRPr lang="pt-PT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A EXPRESSÃO NATURALISTA NA ESCULTURA</a:t>
            </a:r>
            <a:endParaRPr lang="pt-PT" sz="2000" b="1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6" descr="1pieta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9474" y="1412776"/>
            <a:ext cx="4530834" cy="4536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4716016" y="1700808"/>
            <a:ext cx="4320480" cy="4216668"/>
            <a:chOff x="4716016" y="1700808"/>
            <a:chExt cx="4320480" cy="4216668"/>
          </a:xfrm>
        </p:grpSpPr>
        <p:cxnSp>
          <p:nvCxnSpPr>
            <p:cNvPr id="7" name="Conexão recta 6"/>
            <p:cNvCxnSpPr/>
            <p:nvPr/>
          </p:nvCxnSpPr>
          <p:spPr>
            <a:xfrm flipH="1">
              <a:off x="4716016" y="1700808"/>
              <a:ext cx="2376264" cy="42166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 flipH="1" flipV="1">
              <a:off x="7092280" y="1700808"/>
              <a:ext cx="1944216" cy="42166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Posição de Conteúdo 3"/>
          <p:cNvSpPr txBox="1">
            <a:spLocks/>
          </p:cNvSpPr>
          <p:nvPr/>
        </p:nvSpPr>
        <p:spPr>
          <a:xfrm>
            <a:off x="6300192" y="6122988"/>
            <a:ext cx="2851760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>
                <a:solidFill>
                  <a:schemeClr val="bg1"/>
                </a:solidFill>
              </a:rPr>
              <a:t>Miguel </a:t>
            </a:r>
            <a:r>
              <a:rPr lang="pt-PT" sz="1600" dirty="0">
                <a:solidFill>
                  <a:schemeClr val="bg1"/>
                </a:solidFill>
              </a:rPr>
              <a:t>Â</a:t>
            </a:r>
            <a:r>
              <a:rPr lang="pt-PT" sz="1600" dirty="0" smtClean="0">
                <a:solidFill>
                  <a:schemeClr val="bg1"/>
                </a:solidFill>
              </a:rPr>
              <a:t>ngelo, </a:t>
            </a:r>
            <a:r>
              <a:rPr lang="pt-PT" sz="1600" i="1" dirty="0" err="1" smtClean="0">
                <a:solidFill>
                  <a:schemeClr val="bg1"/>
                </a:solidFill>
              </a:rPr>
              <a:t>Pietá</a:t>
            </a:r>
            <a:r>
              <a:rPr lang="pt-PT" sz="1600" i="1" dirty="0" smtClean="0">
                <a:solidFill>
                  <a:schemeClr val="bg1"/>
                </a:solidFill>
              </a:rPr>
              <a:t>, </a:t>
            </a:r>
            <a:r>
              <a:rPr lang="pt-PT" sz="1600" dirty="0" smtClean="0">
                <a:solidFill>
                  <a:schemeClr val="bg1"/>
                </a:solidFill>
              </a:rPr>
              <a:t>1499</a:t>
            </a:r>
            <a:r>
              <a:rPr lang="pt-PT" sz="1600" i="1" dirty="0" smtClean="0">
                <a:solidFill>
                  <a:schemeClr val="bg1"/>
                </a:solidFill>
              </a:rPr>
              <a:t>.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88550" y="2679590"/>
            <a:ext cx="2846567" cy="2425147"/>
          </a:xfrm>
          <a:custGeom>
            <a:avLst/>
            <a:gdLst>
              <a:gd name="connsiteX0" fmla="*/ 0 w 2846567"/>
              <a:gd name="connsiteY0" fmla="*/ 0 h 2425147"/>
              <a:gd name="connsiteX1" fmla="*/ 1152939 w 2846567"/>
              <a:gd name="connsiteY1" fmla="*/ 1144987 h 2425147"/>
              <a:gd name="connsiteX2" fmla="*/ 2456953 w 2846567"/>
              <a:gd name="connsiteY2" fmla="*/ 1152939 h 2425147"/>
              <a:gd name="connsiteX3" fmla="*/ 2846567 w 2846567"/>
              <a:gd name="connsiteY3" fmla="*/ 2425147 h 24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6567" h="2425147">
                <a:moveTo>
                  <a:pt x="0" y="0"/>
                </a:moveTo>
                <a:cubicBezTo>
                  <a:pt x="371723" y="476415"/>
                  <a:pt x="743447" y="952831"/>
                  <a:pt x="1152939" y="1144987"/>
                </a:cubicBezTo>
                <a:cubicBezTo>
                  <a:pt x="1562431" y="1337143"/>
                  <a:pt x="2174682" y="939579"/>
                  <a:pt x="2456953" y="1152939"/>
                </a:cubicBezTo>
                <a:cubicBezTo>
                  <a:pt x="2739224" y="1366299"/>
                  <a:pt x="2792895" y="1895723"/>
                  <a:pt x="2846567" y="2425147"/>
                </a:cubicBezTo>
              </a:path>
            </a:pathLst>
          </a:cu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cta 6"/>
          <p:cNvCxnSpPr/>
          <p:nvPr/>
        </p:nvCxnSpPr>
        <p:spPr>
          <a:xfrm flipH="1">
            <a:off x="4716016" y="5917476"/>
            <a:ext cx="432048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744" y="1773238"/>
            <a:ext cx="4568255" cy="31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 smtClean="0"/>
              <a:t>A </a:t>
            </a:r>
            <a:r>
              <a:rPr lang="pt-PT" sz="1800" b="1" dirty="0"/>
              <a:t>partir do final do século XIII e durante o século </a:t>
            </a:r>
            <a:r>
              <a:rPr lang="pt-PT" sz="1800" b="1" dirty="0" smtClean="0"/>
              <a:t>XIV, a rutura </a:t>
            </a:r>
            <a:r>
              <a:rPr lang="pt-PT" sz="1800" b="1" dirty="0"/>
              <a:t>com a arte medieval </a:t>
            </a:r>
            <a:r>
              <a:rPr lang="pt-PT" sz="1800" b="1" dirty="0" smtClean="0"/>
              <a:t>foi iniciada pelos pintores florentinos: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</a:t>
            </a:r>
            <a:r>
              <a:rPr lang="pt-PT" sz="1800" dirty="0" smtClean="0"/>
              <a:t>arte com Giotto </a:t>
            </a:r>
            <a:br>
              <a:rPr lang="pt-PT" sz="1800" dirty="0" smtClean="0"/>
            </a:br>
            <a:r>
              <a:rPr lang="pt-PT" sz="1800" dirty="0" smtClean="0"/>
              <a:t>(1266-1337</a:t>
            </a:r>
            <a:r>
              <a:rPr lang="pt-PT" sz="1800" dirty="0"/>
              <a:t>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contributo de </a:t>
            </a:r>
            <a:r>
              <a:rPr lang="pt-PT" sz="1800" dirty="0" err="1"/>
              <a:t>Fra</a:t>
            </a:r>
            <a:r>
              <a:rPr lang="pt-PT" sz="1800" dirty="0"/>
              <a:t> </a:t>
            </a:r>
            <a:r>
              <a:rPr lang="pt-PT" sz="1800" dirty="0" err="1"/>
              <a:t>Angelico</a:t>
            </a:r>
            <a:r>
              <a:rPr lang="pt-PT" sz="1800" dirty="0"/>
              <a:t> </a:t>
            </a:r>
            <a:r>
              <a:rPr lang="pt-PT" sz="1800" dirty="0" smtClean="0"/>
              <a:t>(fins </a:t>
            </a:r>
            <a:r>
              <a:rPr lang="pt-PT" sz="1800" dirty="0"/>
              <a:t>do século XIV </a:t>
            </a:r>
            <a:r>
              <a:rPr lang="pt-PT" sz="1800" dirty="0" smtClean="0"/>
              <a:t>? </a:t>
            </a:r>
            <a:r>
              <a:rPr lang="pt-PT" sz="1800" dirty="0"/>
              <a:t>- </a:t>
            </a:r>
            <a:r>
              <a:rPr lang="pt-PT" sz="1800" dirty="0" smtClean="0"/>
              <a:t>1455).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32040" y="4581128"/>
            <a:ext cx="4219911" cy="326371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 smtClean="0">
                <a:solidFill>
                  <a:schemeClr val="bg1"/>
                </a:solidFill>
              </a:rPr>
              <a:t>Fra</a:t>
            </a:r>
            <a:r>
              <a:rPr lang="pt-PT" sz="1800" dirty="0" smtClean="0">
                <a:solidFill>
                  <a:schemeClr val="bg1"/>
                </a:solidFill>
              </a:rPr>
              <a:t> </a:t>
            </a:r>
            <a:r>
              <a:rPr lang="pt-PT" sz="1800" dirty="0" err="1" smtClean="0">
                <a:solidFill>
                  <a:schemeClr val="bg1"/>
                </a:solidFill>
              </a:rPr>
              <a:t>Angelico</a:t>
            </a:r>
            <a:r>
              <a:rPr lang="pt-PT" sz="1800" i="1" dirty="0" smtClean="0">
                <a:solidFill>
                  <a:schemeClr val="bg1"/>
                </a:solidFill>
              </a:rPr>
              <a:t>, A Anunciação</a:t>
            </a:r>
            <a:r>
              <a:rPr lang="pt-PT" sz="1800" dirty="0" smtClean="0">
                <a:solidFill>
                  <a:schemeClr val="bg1"/>
                </a:solidFill>
              </a:rPr>
              <a:t>, (1440-50).</a:t>
            </a:r>
            <a:endParaRPr lang="pt-P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744" y="1773238"/>
            <a:ext cx="4568255" cy="31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 smtClean="0"/>
              <a:t>A </a:t>
            </a:r>
            <a:r>
              <a:rPr lang="pt-PT" sz="1800" b="1" dirty="0"/>
              <a:t>partir do final do século XIII e durante o século </a:t>
            </a:r>
            <a:r>
              <a:rPr lang="pt-PT" sz="1800" b="1" dirty="0" smtClean="0"/>
              <a:t>XIV, a rutura </a:t>
            </a:r>
            <a:r>
              <a:rPr lang="pt-PT" sz="1800" b="1" dirty="0"/>
              <a:t>com a arte medieval </a:t>
            </a:r>
            <a:r>
              <a:rPr lang="pt-PT" sz="1800" b="1" dirty="0" smtClean="0"/>
              <a:t>foi iniciada pelos pintores florentinos: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</a:t>
            </a:r>
            <a:r>
              <a:rPr lang="pt-PT" sz="1800" dirty="0" smtClean="0"/>
              <a:t>arte com Giotto </a:t>
            </a:r>
            <a:br>
              <a:rPr lang="pt-PT" sz="1800" dirty="0" smtClean="0"/>
            </a:br>
            <a:r>
              <a:rPr lang="pt-PT" sz="1800" dirty="0" smtClean="0"/>
              <a:t>(1266-1337</a:t>
            </a:r>
            <a:r>
              <a:rPr lang="pt-PT" sz="1800" dirty="0"/>
              <a:t>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contributo de </a:t>
            </a:r>
            <a:r>
              <a:rPr lang="pt-PT" sz="1800" dirty="0" err="1"/>
              <a:t>Fra</a:t>
            </a:r>
            <a:r>
              <a:rPr lang="pt-PT" sz="1800" dirty="0"/>
              <a:t> </a:t>
            </a:r>
            <a:r>
              <a:rPr lang="pt-PT" sz="1800" dirty="0" err="1"/>
              <a:t>Angelico</a:t>
            </a:r>
            <a:r>
              <a:rPr lang="pt-PT" sz="1800" dirty="0"/>
              <a:t> </a:t>
            </a:r>
            <a:r>
              <a:rPr lang="pt-PT" sz="1800" dirty="0" smtClean="0"/>
              <a:t>(fins </a:t>
            </a:r>
            <a:r>
              <a:rPr lang="pt-PT" sz="1800" dirty="0"/>
              <a:t>do século XIV </a:t>
            </a:r>
            <a:r>
              <a:rPr lang="pt-PT" sz="1800" dirty="0" smtClean="0"/>
              <a:t>? </a:t>
            </a:r>
            <a:r>
              <a:rPr lang="pt-PT" sz="1800" dirty="0"/>
              <a:t>- </a:t>
            </a:r>
            <a:r>
              <a:rPr lang="pt-PT" sz="1800" dirty="0" smtClean="0"/>
              <a:t>1455).</a:t>
            </a:r>
            <a:endParaRPr lang="pt-PT" sz="1800" b="1" dirty="0"/>
          </a:p>
          <a:p>
            <a:pPr marL="0" lvl="1" indent="0">
              <a:buNone/>
            </a:pPr>
            <a:r>
              <a:rPr lang="pt-PT" sz="1800" b="1" dirty="0" smtClean="0"/>
              <a:t>Estes artistas foram </a:t>
            </a:r>
            <a:r>
              <a:rPr lang="pt-PT" sz="1800" b="1" dirty="0"/>
              <a:t>pioneiros da renovação pictórica:</a:t>
            </a:r>
          </a:p>
          <a:p>
            <a:pPr marL="269875" lvl="2" indent="-182563">
              <a:lnSpc>
                <a:spcPts val="1900"/>
              </a:lnSpc>
              <a:buFontTx/>
              <a:buChar char="-"/>
              <a:tabLst>
                <a:tab pos="895350" algn="l"/>
              </a:tabLst>
            </a:pPr>
            <a:r>
              <a:rPr lang="pt-PT" sz="1800" dirty="0" smtClean="0"/>
              <a:t>expressaram </a:t>
            </a:r>
            <a:r>
              <a:rPr lang="pt-PT" sz="1800" dirty="0"/>
              <a:t>nas suas obras </a:t>
            </a:r>
            <a:r>
              <a:rPr lang="pt-PT" sz="1800" dirty="0" smtClean="0"/>
              <a:t>marcas </a:t>
            </a:r>
            <a:r>
              <a:rPr lang="pt-PT" sz="1800" dirty="0"/>
              <a:t>de realismo e </a:t>
            </a:r>
            <a:r>
              <a:rPr lang="pt-PT" sz="1800" dirty="0" smtClean="0"/>
              <a:t>de naturalismo;</a:t>
            </a:r>
            <a:endParaRPr lang="pt-PT" sz="1800" b="1" dirty="0"/>
          </a:p>
          <a:p>
            <a:pPr marL="269875" lvl="2" indent="-182563">
              <a:lnSpc>
                <a:spcPts val="1900"/>
              </a:lnSpc>
              <a:buFontTx/>
              <a:buChar char="-"/>
              <a:tabLst>
                <a:tab pos="895350" algn="l"/>
              </a:tabLst>
            </a:pPr>
            <a:r>
              <a:rPr lang="pt-PT" sz="1800" dirty="0"/>
              <a:t>i</a:t>
            </a:r>
            <a:r>
              <a:rPr lang="pt-PT" sz="1800" dirty="0" smtClean="0"/>
              <a:t>nspiraram os artistas do </a:t>
            </a:r>
            <a:r>
              <a:rPr lang="pt-PT" sz="1800" dirty="0"/>
              <a:t>século </a:t>
            </a:r>
            <a:r>
              <a:rPr lang="pt-PT" sz="1800" dirty="0" smtClean="0"/>
              <a:t>XV.</a:t>
            </a:r>
            <a:endParaRPr lang="pt-PT" sz="1800" b="1" dirty="0" smtClean="0"/>
          </a:p>
          <a:p>
            <a:pPr marL="0" lvl="2" indent="0">
              <a:buNone/>
              <a:tabLst>
                <a:tab pos="895350" algn="l"/>
              </a:tabLst>
            </a:pPr>
            <a:r>
              <a:rPr lang="pt-PT" sz="1800" b="1" dirty="0" smtClean="0"/>
              <a:t>A </a:t>
            </a:r>
            <a:r>
              <a:rPr lang="pt-PT" sz="1800" b="1" dirty="0"/>
              <a:t>arte do Renascimento consolidou a </a:t>
            </a:r>
            <a:r>
              <a:rPr lang="pt-PT" sz="1800" b="1" dirty="0" smtClean="0"/>
              <a:t>rutura </a:t>
            </a:r>
            <a:r>
              <a:rPr lang="pt-PT" sz="1800" b="1" dirty="0"/>
              <a:t>com as </a:t>
            </a:r>
            <a:r>
              <a:rPr lang="pt-PT" sz="1800" b="1" dirty="0" smtClean="0"/>
              <a:t>conceções e </a:t>
            </a:r>
            <a:r>
              <a:rPr lang="pt-PT" sz="1800" b="1" dirty="0"/>
              <a:t>técnicas </a:t>
            </a:r>
            <a:r>
              <a:rPr lang="pt-PT" sz="1800" b="1" dirty="0" smtClean="0"/>
              <a:t>de representação </a:t>
            </a:r>
            <a:r>
              <a:rPr lang="pt-PT" sz="1800" b="1" dirty="0"/>
              <a:t>da arte medieval</a:t>
            </a:r>
            <a:r>
              <a:rPr lang="pt-PT" sz="1800" dirty="0"/>
              <a:t>: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 smtClean="0"/>
              <a:t>contou </a:t>
            </a:r>
            <a:r>
              <a:rPr lang="pt-PT" sz="1800" dirty="0"/>
              <a:t>com as experiências destes </a:t>
            </a:r>
            <a:r>
              <a:rPr lang="pt-PT" sz="1800" dirty="0" smtClean="0"/>
              <a:t>precursores</a:t>
            </a:r>
            <a:r>
              <a:rPr lang="pt-PT" sz="1800" dirty="0"/>
              <a:t>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 smtClean="0"/>
              <a:t>beneficiou </a:t>
            </a:r>
            <a:r>
              <a:rPr lang="pt-PT" sz="1800" dirty="0"/>
              <a:t>do renascer de </a:t>
            </a:r>
            <a:r>
              <a:rPr lang="pt-PT" sz="1800" dirty="0" smtClean="0"/>
              <a:t>fontes </a:t>
            </a:r>
            <a:r>
              <a:rPr lang="pt-PT" sz="1800" dirty="0"/>
              <a:t>de inspiração </a:t>
            </a:r>
            <a:r>
              <a:rPr lang="pt-PT" sz="1800" dirty="0" smtClean="0"/>
              <a:t>da </a:t>
            </a:r>
            <a:r>
              <a:rPr lang="pt-PT" sz="1800" dirty="0"/>
              <a:t>Antiguidade Clássica </a:t>
            </a:r>
            <a:r>
              <a:rPr lang="pt-PT" sz="1800" dirty="0" smtClean="0"/>
              <a:t>(Classicismo). </a:t>
            </a:r>
            <a:endParaRPr lang="pt-PT" sz="1800" b="1" dirty="0"/>
          </a:p>
        </p:txBody>
      </p:sp>
      <p:sp>
        <p:nvSpPr>
          <p:cNvPr id="7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32040" y="4581128"/>
            <a:ext cx="4219911" cy="323165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 smtClean="0">
                <a:solidFill>
                  <a:schemeClr val="bg1"/>
                </a:solidFill>
              </a:rPr>
              <a:t>Fra</a:t>
            </a:r>
            <a:r>
              <a:rPr lang="pt-PT" sz="1800" dirty="0" smtClean="0">
                <a:solidFill>
                  <a:schemeClr val="bg1"/>
                </a:solidFill>
              </a:rPr>
              <a:t> </a:t>
            </a:r>
            <a:r>
              <a:rPr lang="pt-PT" sz="1800" dirty="0" err="1" smtClean="0">
                <a:solidFill>
                  <a:schemeClr val="bg1"/>
                </a:solidFill>
              </a:rPr>
              <a:t>Angelico</a:t>
            </a:r>
            <a:r>
              <a:rPr lang="pt-PT" sz="1800" i="1" dirty="0" smtClean="0">
                <a:solidFill>
                  <a:schemeClr val="bg1"/>
                </a:solidFill>
              </a:rPr>
              <a:t>, A Anunciação</a:t>
            </a:r>
            <a:r>
              <a:rPr lang="pt-PT" sz="1800" dirty="0" smtClean="0">
                <a:solidFill>
                  <a:schemeClr val="bg1"/>
                </a:solidFill>
              </a:rPr>
              <a:t>, (1440-50).</a:t>
            </a:r>
          </a:p>
        </p:txBody>
      </p:sp>
    </p:spTree>
    <p:extLst>
      <p:ext uri="{BB962C8B-B14F-4D97-AF65-F5344CB8AC3E}">
        <p14:creationId xmlns:p14="http://schemas.microsoft.com/office/powerpoint/2010/main" val="38208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596835"/>
            <a:ext cx="9108504" cy="369332"/>
          </a:xfr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 smtClean="0">
                <a:latin typeface="+mn-lt"/>
              </a:rPr>
              <a:t>O RENASCER DAS FONTES DE INSPIRAÇÃO DA ANTIGUIDADE CLÁSSICA NO RENASCIMENTO</a:t>
            </a:r>
            <a:endParaRPr lang="pt-PT" b="1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23528" y="974885"/>
            <a:ext cx="7272808" cy="40011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i="1" dirty="0" smtClean="0">
                <a:solidFill>
                  <a:srgbClr val="C00000"/>
                </a:solidFill>
              </a:rPr>
              <a:t>Exemplos de elementos arquitetónicos da herança greco-latina:</a:t>
            </a:r>
            <a:endParaRPr lang="pt-PT" sz="2000" i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972"/>
            <a:ext cx="9144000" cy="51947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968" y="2987338"/>
            <a:ext cx="2592288" cy="0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48264" y="2802672"/>
            <a:ext cx="1440160" cy="3693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Arquitrave</a:t>
            </a:r>
            <a:endParaRPr lang="pt-PT" sz="1800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99992" y="2555290"/>
            <a:ext cx="2592288" cy="0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108182" y="2370178"/>
            <a:ext cx="1440160" cy="3693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Friso</a:t>
            </a:r>
            <a:endParaRPr lang="pt-PT" sz="1800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707904" y="2051234"/>
            <a:ext cx="0" cy="432048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980322" y="1643039"/>
            <a:ext cx="144016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Cornija</a:t>
            </a:r>
            <a:endParaRPr lang="pt-PT" sz="1800" b="1" dirty="0">
              <a:solidFill>
                <a:schemeClr val="bg1"/>
              </a:solidFill>
            </a:endParaRPr>
          </a:p>
        </p:txBody>
      </p:sp>
      <p:sp>
        <p:nvSpPr>
          <p:cNvPr id="2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860032" y="6174390"/>
            <a:ext cx="4291919" cy="326371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Templo de Atena </a:t>
            </a:r>
            <a:r>
              <a:rPr lang="pt-PT" sz="1800" dirty="0" err="1" smtClean="0">
                <a:solidFill>
                  <a:schemeClr val="bg1"/>
                </a:solidFill>
              </a:rPr>
              <a:t>Niké</a:t>
            </a:r>
            <a:r>
              <a:rPr lang="pt-PT" sz="1800" dirty="0" smtClean="0">
                <a:solidFill>
                  <a:schemeClr val="bg1"/>
                </a:solidFill>
              </a:rPr>
              <a:t> (acrópole de Atenas).</a:t>
            </a:r>
          </a:p>
        </p:txBody>
      </p:sp>
    </p:spTree>
    <p:extLst>
      <p:ext uri="{BB962C8B-B14F-4D97-AF65-F5344CB8AC3E}">
        <p14:creationId xmlns:p14="http://schemas.microsoft.com/office/powerpoint/2010/main" val="5631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1" grpId="0" build="p"/>
      <p:bldP spid="2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994"/>
            <a:ext cx="9144000" cy="52251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925" y="596900"/>
            <a:ext cx="9109075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 smtClean="0">
                <a:latin typeface="+mn-lt"/>
              </a:rPr>
              <a:t>O RENASCER DAS FONTES DE INSPIRAÇÃO DA ANTIGUIDADE CLÁSSICA NO RENASCIMENTO</a:t>
            </a:r>
            <a:endParaRPr lang="pt-PT" b="1" dirty="0">
              <a:latin typeface="+mn-lt"/>
            </a:endParaRPr>
          </a:p>
        </p:txBody>
      </p:sp>
      <p:sp>
        <p:nvSpPr>
          <p:cNvPr id="21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3995291" y="2307014"/>
            <a:ext cx="14414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Arquitrave</a:t>
            </a:r>
            <a:endParaRPr lang="pt-PT" sz="18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16016" y="2739062"/>
            <a:ext cx="0" cy="3096344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395536" y="1802958"/>
            <a:ext cx="1441450" cy="368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Capitel</a:t>
            </a:r>
            <a:endParaRPr lang="pt-PT" sz="18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16261" y="2235006"/>
            <a:ext cx="0" cy="3096344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323528" y="97488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sz="2000" i="1" smtClean="0">
                <a:solidFill>
                  <a:srgbClr val="C00000"/>
                </a:solidFill>
              </a:rPr>
              <a:t>Exemplos de elementos arquitetónicos da herança greco-latina:</a:t>
            </a:r>
            <a:endParaRPr lang="pt-PT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925" y="596900"/>
            <a:ext cx="9109075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 smtClean="0">
                <a:latin typeface="+mn-lt"/>
              </a:rPr>
              <a:t>O RENASCER DAS FONTES DE INSPIRAÇÃO DA ANTIGUIDADE CLÁSSICA NO RENASCIMENTO</a:t>
            </a:r>
            <a:endParaRPr lang="pt-PT" b="1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995"/>
            <a:ext cx="4532243" cy="5167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05" y="1374995"/>
            <a:ext cx="4540195" cy="516758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436257" y="2307732"/>
            <a:ext cx="0" cy="1584176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724128" y="3966269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Cúpula</a:t>
            </a:r>
            <a:endParaRPr lang="pt-PT" sz="1800" b="1" dirty="0">
              <a:solidFill>
                <a:schemeClr val="bg1"/>
              </a:solidFill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908153" y="1844754"/>
            <a:ext cx="1008112" cy="368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Cúpula</a:t>
            </a:r>
            <a:endParaRPr lang="pt-PT" sz="18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11564" y="2276802"/>
            <a:ext cx="0" cy="1039986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395536" y="1916832"/>
            <a:ext cx="1441450" cy="5796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900"/>
              </a:lnSpc>
              <a:buFont typeface="Arial" pitchFamily="34" charset="0"/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Frontão triangular</a:t>
            </a:r>
            <a:endParaRPr lang="pt-PT" sz="1800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16261" y="2492896"/>
            <a:ext cx="0" cy="1548172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5843" y="3252220"/>
            <a:ext cx="0" cy="898715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7313714" y="417994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Caixotão</a:t>
            </a:r>
            <a:endParaRPr lang="pt-PT" sz="1800" b="1" dirty="0">
              <a:solidFill>
                <a:schemeClr val="bg1"/>
              </a:solidFill>
            </a:endParaRPr>
          </a:p>
        </p:txBody>
      </p:sp>
      <p:sp>
        <p:nvSpPr>
          <p:cNvPr id="23" name="Marcador de Posição de Conteúdo 3"/>
          <p:cNvSpPr txBox="1">
            <a:spLocks/>
          </p:cNvSpPr>
          <p:nvPr/>
        </p:nvSpPr>
        <p:spPr>
          <a:xfrm>
            <a:off x="6732240" y="6174390"/>
            <a:ext cx="241971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Interior </a:t>
            </a:r>
            <a:r>
              <a:rPr lang="pt-PT" sz="1800" dirty="0">
                <a:solidFill>
                  <a:schemeClr val="bg1"/>
                </a:solidFill>
              </a:rPr>
              <a:t>do </a:t>
            </a:r>
            <a:r>
              <a:rPr lang="pt-PT" sz="1800" dirty="0" smtClean="0">
                <a:solidFill>
                  <a:schemeClr val="bg1"/>
                </a:solidFill>
              </a:rPr>
              <a:t>Panteão.</a:t>
            </a:r>
            <a:endParaRPr lang="pt-PT" sz="1800" dirty="0">
              <a:solidFill>
                <a:schemeClr val="bg1"/>
              </a:solidFill>
            </a:endParaRPr>
          </a:p>
        </p:txBody>
      </p:sp>
      <p:sp>
        <p:nvSpPr>
          <p:cNvPr id="24" name="Marcador de Posição de Conteúdo 3"/>
          <p:cNvSpPr txBox="1">
            <a:spLocks/>
          </p:cNvSpPr>
          <p:nvPr/>
        </p:nvSpPr>
        <p:spPr>
          <a:xfrm>
            <a:off x="1" y="6124252"/>
            <a:ext cx="226612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Panteão, Roma.</a:t>
            </a:r>
          </a:p>
        </p:txBody>
      </p:sp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323528" y="97488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sz="2000" i="1" smtClean="0">
                <a:solidFill>
                  <a:srgbClr val="C00000"/>
                </a:solidFill>
              </a:rPr>
              <a:t>Exemplos de elementos arquitetónicos da herança greco-latina:</a:t>
            </a:r>
            <a:endParaRPr lang="pt-PT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5" grpId="0" build="p"/>
      <p:bldP spid="17" grpId="0" build="p"/>
      <p:bldP spid="22" grpId="0" build="p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49773" y="1052736"/>
            <a:ext cx="365813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2000" b="1" dirty="0" smtClean="0"/>
              <a:t>Quais foram os fatores que fizeram de Itália o centro da arte do Renascimento?</a:t>
            </a:r>
            <a:endParaRPr lang="pt-PT" sz="2000" b="1" dirty="0"/>
          </a:p>
          <a:p>
            <a:pPr lvl="1"/>
            <a:endParaRPr lang="pt-PT" sz="2000" dirty="0" smtClean="0"/>
          </a:p>
          <a:p>
            <a:pPr marL="341313" lvl="1" indent="-254000"/>
            <a:r>
              <a:rPr lang="pt-PT" sz="2000" dirty="0" smtClean="0"/>
              <a:t>a presença </a:t>
            </a:r>
            <a:r>
              <a:rPr lang="pt-PT" sz="2000" dirty="0"/>
              <a:t>de ruínas e de vestígios materiais </a:t>
            </a:r>
            <a:r>
              <a:rPr lang="pt-PT" sz="2000" dirty="0" smtClean="0"/>
              <a:t>das obras </a:t>
            </a:r>
            <a:r>
              <a:rPr lang="pt-PT" sz="2000" dirty="0"/>
              <a:t>de arquitetura do antigo </a:t>
            </a:r>
            <a:r>
              <a:rPr lang="pt-PT" sz="2000" dirty="0" smtClean="0"/>
              <a:t>Império Romano;</a:t>
            </a:r>
            <a:endParaRPr lang="pt-PT" sz="2000" b="1" dirty="0"/>
          </a:p>
          <a:p>
            <a:pPr marL="341313" lvl="1" indent="-254000"/>
            <a:r>
              <a:rPr lang="pt-PT" sz="2000" dirty="0"/>
              <a:t>o</a:t>
            </a:r>
            <a:r>
              <a:rPr lang="pt-PT" sz="2000" dirty="0" smtClean="0"/>
              <a:t> conhecimento e contacto com as </a:t>
            </a:r>
            <a:r>
              <a:rPr lang="pt-PT" sz="2000" dirty="0"/>
              <a:t>peças de escultura </a:t>
            </a:r>
            <a:r>
              <a:rPr lang="pt-PT" sz="2000" dirty="0" smtClean="0"/>
              <a:t>grega, apreciadas pelos romanos;</a:t>
            </a:r>
            <a:endParaRPr lang="pt-PT" sz="2000" b="1" dirty="0"/>
          </a:p>
          <a:p>
            <a:pPr marL="341313" lvl="1" indent="-254000"/>
            <a:r>
              <a:rPr lang="pt-PT" sz="2000" dirty="0"/>
              <a:t>a descoberta de obras </a:t>
            </a:r>
            <a:r>
              <a:rPr lang="pt-PT" sz="2000" dirty="0" smtClean="0"/>
              <a:t>escritas da Antiguidade Clássica.</a:t>
            </a:r>
            <a:endParaRPr lang="pt-PT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sz="2000" b="1" dirty="0" smtClean="0">
                <a:latin typeface="+mn-lt"/>
              </a:rPr>
              <a:t>INFLUÊNCIA DA ANTIGUIDADE CLÁSSICA NO RENASCIMENTO</a:t>
            </a:r>
            <a:endParaRPr lang="pt-PT" sz="20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3" y="1340768"/>
            <a:ext cx="5415021" cy="4616083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smtClean="0">
                <a:solidFill>
                  <a:schemeClr val="bg1"/>
                </a:solidFill>
              </a:rPr>
              <a:t>Itália – Berço do Renascimento.</a:t>
            </a:r>
          </a:p>
        </p:txBody>
      </p:sp>
    </p:spTree>
    <p:extLst>
      <p:ext uri="{BB962C8B-B14F-4D97-AF65-F5344CB8AC3E}">
        <p14:creationId xmlns:p14="http://schemas.microsoft.com/office/powerpoint/2010/main" val="29859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31196ed23b947abaf7dbe47173ee7487eb2"/>
  <p:tag name="ISPRING_RESOURCE_PATHS_HASH_PRESENTER" val="1656a6352c2e3dca71fcb25255ec3b7883c3d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2062</Words>
  <Application>Microsoft Office PowerPoint</Application>
  <PresentationFormat>Apresentação na tela (4:3)</PresentationFormat>
  <Paragraphs>273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RENASCER DAS FONTES DE INSPIRAÇÃO DA ANTIGUIDADE CLÁSSICA NO RENASCIMENTO</vt:lpstr>
      <vt:lpstr>O RENASCER DAS FONTES DE INSPIRAÇÃO DA ANTIGUIDADE CLÁSSICA NO RENASCIMENTO</vt:lpstr>
      <vt:lpstr>O RENASCER DAS FONTES DE INSPIRAÇÃO DA ANTIGUIDADE CLÁSSICA NO RENASCIMENTO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 Gonçalves</dc:creator>
  <cp:lastModifiedBy>Professor</cp:lastModifiedBy>
  <cp:revision>174</cp:revision>
  <dcterms:created xsi:type="dcterms:W3CDTF">2013-04-28T22:09:29Z</dcterms:created>
  <dcterms:modified xsi:type="dcterms:W3CDTF">2019-05-06T08:35:53Z</dcterms:modified>
</cp:coreProperties>
</file>