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3" r:id="rId3"/>
  </p:sldMasterIdLst>
  <p:notesMasterIdLst>
    <p:notesMasterId r:id="rId35"/>
  </p:notesMasterIdLst>
  <p:sldIdLst>
    <p:sldId id="256" r:id="rId4"/>
    <p:sldId id="264" r:id="rId5"/>
    <p:sldId id="274" r:id="rId6"/>
    <p:sldId id="265" r:id="rId7"/>
    <p:sldId id="272" r:id="rId8"/>
    <p:sldId id="26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2" r:id="rId23"/>
    <p:sldId id="303" r:id="rId24"/>
    <p:sldId id="286" r:id="rId25"/>
    <p:sldId id="304" r:id="rId26"/>
    <p:sldId id="305" r:id="rId27"/>
    <p:sldId id="306" r:id="rId28"/>
    <p:sldId id="307" r:id="rId29"/>
    <p:sldId id="308" r:id="rId30"/>
    <p:sldId id="277" r:id="rId31"/>
    <p:sldId id="278" r:id="rId32"/>
    <p:sldId id="279" r:id="rId33"/>
    <p:sldId id="309" r:id="rId34"/>
  </p:sldIdLst>
  <p:sldSz cx="9144000" cy="6858000" type="screen4x3"/>
  <p:notesSz cx="6858000" cy="9144000"/>
  <p:custDataLst>
    <p:tags r:id="rId36"/>
  </p:custDataLst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A8DB3E-BE9C-4EB6-8D62-EE2564FDEAA7}" type="datetimeFigureOut">
              <a:rPr lang="pt-PT"/>
              <a:pPr>
                <a:defRPr/>
              </a:pPr>
              <a:t>16-05-2019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FAD8B3-7E58-4599-B1DC-61CF82E5742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8920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2867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97B28-F707-4126-8135-6388B3C690CE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918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8640514" cy="48958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/>
            </a:lvl1pPr>
            <a:lvl2pPr marL="346075" indent="-342900">
              <a:buFont typeface="Arial" pitchFamily="34" charset="0"/>
              <a:buChar char="•"/>
              <a:defRPr sz="2000"/>
            </a:lvl2pPr>
            <a:lvl3pPr marL="342900" indent="-342900">
              <a:buFont typeface="Arial" pitchFamily="34" charset="0"/>
              <a:buChar char="•"/>
              <a:defRPr sz="2000"/>
            </a:lvl3pPr>
            <a:lvl4pPr marL="342900" indent="-342900">
              <a:buFont typeface="Arial" pitchFamily="34" charset="0"/>
              <a:buChar char="•"/>
              <a:defRPr sz="2000"/>
            </a:lvl4pPr>
            <a:lvl5pPr marL="342900" indent="-342900"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20938" y="692150"/>
            <a:ext cx="554355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  <a:prstDash val="sysDot"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>
                <a:solidFill>
                  <a:srgbClr val="C00000"/>
                </a:solidFill>
              </a:defRPr>
            </a:lvl2pPr>
            <a:lvl3pPr marL="914400" indent="0">
              <a:buNone/>
              <a:defRPr sz="1800" b="1">
                <a:solidFill>
                  <a:srgbClr val="C00000"/>
                </a:solidFill>
              </a:defRPr>
            </a:lvl3pPr>
            <a:lvl4pPr marL="1371600" indent="0">
              <a:buNone/>
              <a:defRPr sz="1800" b="1">
                <a:solidFill>
                  <a:srgbClr val="C00000"/>
                </a:solidFill>
              </a:defRPr>
            </a:lvl4pPr>
            <a:lvl5pPr marL="1828800" indent="0">
              <a:buNone/>
              <a:defRPr sz="1800" b="1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" y="697504"/>
            <a:ext cx="3419872" cy="5572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r">
              <a:lnSpc>
                <a:spcPts val="1800"/>
              </a:lnSpc>
            </a:pPr>
            <a:r>
              <a:rPr lang="pt-PT" b="1" dirty="0">
                <a:solidFill>
                  <a:schemeClr val="bg1"/>
                </a:solidFill>
                <a:latin typeface="+mn-lt"/>
              </a:rPr>
              <a:t>ANTECEDENTES DA RENOVAÇÃO</a:t>
            </a:r>
          </a:p>
          <a:p>
            <a:pPr algn="r">
              <a:lnSpc>
                <a:spcPts val="1800"/>
              </a:lnSpc>
            </a:pPr>
            <a:r>
              <a:rPr lang="pt-PT" b="1" dirty="0">
                <a:solidFill>
                  <a:schemeClr val="bg1"/>
                </a:solidFill>
                <a:latin typeface="+mn-lt"/>
              </a:rPr>
              <a:t>DA CONSCIÊNCIA RELIGIOSA</a:t>
            </a:r>
          </a:p>
        </p:txBody>
      </p:sp>
    </p:spTree>
    <p:extLst>
      <p:ext uri="{BB962C8B-B14F-4D97-AF65-F5344CB8AC3E}">
        <p14:creationId xmlns:p14="http://schemas.microsoft.com/office/powerpoint/2010/main" val="420813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8640514" cy="48958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/>
            </a:lvl1pPr>
            <a:lvl2pPr marL="346075" indent="-342900">
              <a:buFont typeface="Arial" pitchFamily="34" charset="0"/>
              <a:buChar char="•"/>
              <a:defRPr sz="2000"/>
            </a:lvl2pPr>
            <a:lvl3pPr marL="342900" indent="-342900">
              <a:buFont typeface="Arial" pitchFamily="34" charset="0"/>
              <a:buChar char="•"/>
              <a:defRPr sz="2000"/>
            </a:lvl3pPr>
            <a:lvl4pPr marL="342900" indent="-342900">
              <a:buFont typeface="Arial" pitchFamily="34" charset="0"/>
              <a:buChar char="•"/>
              <a:defRPr sz="2000"/>
            </a:lvl4pPr>
            <a:lvl5pPr marL="342900" indent="-342900"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20938" y="692150"/>
            <a:ext cx="554355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  <a:prstDash val="sysDot"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>
                <a:solidFill>
                  <a:srgbClr val="C00000"/>
                </a:solidFill>
              </a:defRPr>
            </a:lvl2pPr>
            <a:lvl3pPr marL="914400" indent="0">
              <a:buNone/>
              <a:defRPr sz="1800" b="1">
                <a:solidFill>
                  <a:srgbClr val="C00000"/>
                </a:solidFill>
              </a:defRPr>
            </a:lvl3pPr>
            <a:lvl4pPr marL="1371600" indent="0">
              <a:buNone/>
              <a:defRPr sz="1800" b="1">
                <a:solidFill>
                  <a:srgbClr val="C00000"/>
                </a:solidFill>
              </a:defRPr>
            </a:lvl4pPr>
            <a:lvl5pPr marL="1828800" indent="0">
              <a:buNone/>
              <a:defRPr sz="1800" b="1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" y="697504"/>
            <a:ext cx="3419872" cy="5572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r">
              <a:lnSpc>
                <a:spcPts val="1800"/>
              </a:lnSpc>
            </a:pPr>
            <a:r>
              <a:rPr lang="pt-PT" b="1" dirty="0">
                <a:solidFill>
                  <a:schemeClr val="bg1"/>
                </a:solidFill>
                <a:latin typeface="+mn-lt"/>
              </a:rPr>
              <a:t>ANTECEDENTES DA RENOVAÇÃO</a:t>
            </a:r>
          </a:p>
          <a:p>
            <a:pPr algn="r">
              <a:lnSpc>
                <a:spcPts val="1800"/>
              </a:lnSpc>
            </a:pPr>
            <a:r>
              <a:rPr lang="pt-PT" b="1" dirty="0">
                <a:solidFill>
                  <a:schemeClr val="bg1"/>
                </a:solidFill>
                <a:latin typeface="+mn-lt"/>
              </a:rPr>
              <a:t>DA CONSCIÊNCIA RELIGIOSA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547664" y="68477"/>
            <a:ext cx="5472608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85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150"/>
            <a:ext cx="9144000" cy="6486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  <a:prstDash val="sysDot"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>
                <a:solidFill>
                  <a:srgbClr val="C00000"/>
                </a:solidFill>
              </a:defRPr>
            </a:lvl2pPr>
            <a:lvl3pPr marL="914400" indent="0">
              <a:buNone/>
              <a:defRPr sz="1800" b="1">
                <a:solidFill>
                  <a:srgbClr val="C00000"/>
                </a:solidFill>
              </a:defRPr>
            </a:lvl3pPr>
            <a:lvl4pPr marL="1371600" indent="0">
              <a:buNone/>
              <a:defRPr sz="1800" b="1">
                <a:solidFill>
                  <a:srgbClr val="C00000"/>
                </a:solidFill>
              </a:defRPr>
            </a:lvl4pPr>
            <a:lvl5pPr marL="1828800" indent="0">
              <a:buNone/>
              <a:defRPr sz="1800" b="1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09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702" y="692696"/>
            <a:ext cx="3420574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90000" rIns="137160" bIns="91440" anchor="ctr"/>
          <a:lstStyle>
            <a:lvl1pPr marL="0" indent="0" algn="r" eaLnBrk="1" latinLnBrk="0" hangingPunct="1">
              <a:spcAft>
                <a:spcPts val="1000"/>
              </a:spcAft>
              <a:buNone/>
              <a:defRPr kumimoji="0" lang="pt-PT" sz="1800" b="1" baseline="0"/>
            </a:lvl1pPr>
            <a:lvl2pPr eaLnBrk="1" latinLnBrk="0" hangingPunct="1">
              <a:buNone/>
              <a:defRPr kumimoji="0" lang="pt-PT" sz="1200"/>
            </a:lvl2pPr>
            <a:lvl3pPr eaLnBrk="1" latinLnBrk="0" hangingPunct="1">
              <a:buNone/>
              <a:defRPr kumimoji="0" lang="pt-PT" sz="1000"/>
            </a:lvl3pPr>
            <a:lvl4pPr eaLnBrk="1" latinLnBrk="0" hangingPunct="1">
              <a:buNone/>
              <a:defRPr kumimoji="0" lang="pt-PT" sz="900"/>
            </a:lvl4pPr>
            <a:lvl5pPr eaLnBrk="1" latinLnBrk="0" hangingPunct="1">
              <a:buNone/>
              <a:defRPr kumimoji="0" lang="pt-PT" sz="900"/>
            </a:lvl5pPr>
            <a:extLst/>
          </a:lstStyle>
          <a:p>
            <a:pPr lvl="0"/>
            <a:r>
              <a:rPr lang="pt-PT" dirty="0"/>
              <a:t>ANTECEDENTES DA RENOVAÇÃO </a:t>
            </a:r>
            <a:br>
              <a:rPr lang="pt-PT" dirty="0"/>
            </a:br>
            <a:r>
              <a:rPr lang="pt-PT" dirty="0"/>
              <a:t>DA CONSCIÊNCIA RELIGIOSA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4464050" cy="489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3175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20938" y="692150"/>
            <a:ext cx="554355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  <a:prstDash val="sysDot"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>
                <a:solidFill>
                  <a:srgbClr val="C00000"/>
                </a:solidFill>
              </a:defRPr>
            </a:lvl2pPr>
            <a:lvl3pPr marL="914400" indent="0">
              <a:buNone/>
              <a:defRPr sz="1800" b="1">
                <a:solidFill>
                  <a:srgbClr val="C00000"/>
                </a:solidFill>
              </a:defRPr>
            </a:lvl3pPr>
            <a:lvl4pPr marL="1371600" indent="0">
              <a:buNone/>
              <a:defRPr sz="1800" b="1">
                <a:solidFill>
                  <a:srgbClr val="C00000"/>
                </a:solidFill>
              </a:defRPr>
            </a:lvl4pPr>
            <a:lvl5pPr marL="1828800" indent="0">
              <a:buNone/>
              <a:defRPr sz="1800" b="1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objec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8640514" cy="48958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/>
            </a:lvl1pPr>
            <a:lvl2pPr marL="346075" indent="-342900">
              <a:buFont typeface="Arial" pitchFamily="34" charset="0"/>
              <a:buChar char="•"/>
              <a:defRPr sz="2000"/>
            </a:lvl2pPr>
            <a:lvl3pPr marL="342900" indent="-342900">
              <a:buFont typeface="Arial" pitchFamily="34" charset="0"/>
              <a:buChar char="•"/>
              <a:defRPr sz="2000"/>
            </a:lvl3pPr>
            <a:lvl4pPr marL="342900" indent="-342900">
              <a:buFont typeface="Arial" pitchFamily="34" charset="0"/>
              <a:buChar char="•"/>
              <a:defRPr sz="2000"/>
            </a:lvl4pPr>
            <a:lvl5pPr marL="342900" indent="-342900"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702" y="692696"/>
            <a:ext cx="3420574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90000" rIns="137160" bIns="91440" anchor="ctr"/>
          <a:lstStyle>
            <a:lvl1pPr marL="0" indent="0" algn="r" eaLnBrk="1" latinLnBrk="0" hangingPunct="1">
              <a:spcAft>
                <a:spcPts val="1000"/>
              </a:spcAft>
              <a:buNone/>
              <a:defRPr kumimoji="0" lang="pt-PT" sz="1800" b="1" baseline="0"/>
            </a:lvl1pPr>
            <a:lvl2pPr eaLnBrk="1" latinLnBrk="0" hangingPunct="1">
              <a:buNone/>
              <a:defRPr kumimoji="0" lang="pt-PT" sz="1200"/>
            </a:lvl2pPr>
            <a:lvl3pPr eaLnBrk="1" latinLnBrk="0" hangingPunct="1">
              <a:buNone/>
              <a:defRPr kumimoji="0" lang="pt-PT" sz="1000"/>
            </a:lvl3pPr>
            <a:lvl4pPr eaLnBrk="1" latinLnBrk="0" hangingPunct="1">
              <a:buNone/>
              <a:defRPr kumimoji="0" lang="pt-PT" sz="900"/>
            </a:lvl4pPr>
            <a:lvl5pPr eaLnBrk="1" latinLnBrk="0" hangingPunct="1">
              <a:buNone/>
              <a:defRPr kumimoji="0" lang="pt-PT" sz="900"/>
            </a:lvl5pPr>
            <a:extLst/>
          </a:lstStyle>
          <a:p>
            <a:pPr lvl="0"/>
            <a:r>
              <a:rPr lang="pt-PT" dirty="0"/>
              <a:t>ANTECEDENTES DA RENOVAÇÃO </a:t>
            </a:r>
            <a:br>
              <a:rPr lang="pt-PT" dirty="0"/>
            </a:br>
            <a:r>
              <a:rPr lang="pt-PT" dirty="0"/>
              <a:t>DA CONSCIÊNCIA RELIGIOSA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20938" y="692150"/>
            <a:ext cx="554355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  <a:prstDash val="sysDot"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>
                <a:solidFill>
                  <a:srgbClr val="C00000"/>
                </a:solidFill>
              </a:defRPr>
            </a:lvl2pPr>
            <a:lvl3pPr marL="914400" indent="0">
              <a:buNone/>
              <a:defRPr sz="1800" b="1">
                <a:solidFill>
                  <a:srgbClr val="C00000"/>
                </a:solidFill>
              </a:defRPr>
            </a:lvl3pPr>
            <a:lvl4pPr marL="1371600" indent="0">
              <a:buNone/>
              <a:defRPr sz="1800" b="1">
                <a:solidFill>
                  <a:srgbClr val="C00000"/>
                </a:solidFill>
              </a:defRPr>
            </a:lvl4pPr>
            <a:lvl5pPr marL="1828800" indent="0">
              <a:buNone/>
              <a:defRPr sz="1800" b="1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1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702" y="692696"/>
            <a:ext cx="3420574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90000" rIns="137160" bIns="91440" anchor="ctr"/>
          <a:lstStyle>
            <a:lvl1pPr marL="0" indent="0" algn="r" eaLnBrk="1" latinLnBrk="0" hangingPunct="1">
              <a:spcAft>
                <a:spcPts val="1000"/>
              </a:spcAft>
              <a:buNone/>
              <a:defRPr kumimoji="0" lang="pt-PT" sz="1800" b="1" baseline="0"/>
            </a:lvl1pPr>
            <a:lvl2pPr eaLnBrk="1" latinLnBrk="0" hangingPunct="1">
              <a:buNone/>
              <a:defRPr kumimoji="0" lang="pt-PT" sz="1200"/>
            </a:lvl2pPr>
            <a:lvl3pPr eaLnBrk="1" latinLnBrk="0" hangingPunct="1">
              <a:buNone/>
              <a:defRPr kumimoji="0" lang="pt-PT" sz="1000"/>
            </a:lvl3pPr>
            <a:lvl4pPr eaLnBrk="1" latinLnBrk="0" hangingPunct="1">
              <a:buNone/>
              <a:defRPr kumimoji="0" lang="pt-PT" sz="900"/>
            </a:lvl4pPr>
            <a:lvl5pPr eaLnBrk="1" latinLnBrk="0" hangingPunct="1">
              <a:buNone/>
              <a:defRPr kumimoji="0" lang="pt-PT" sz="900"/>
            </a:lvl5pPr>
            <a:extLst/>
          </a:lstStyle>
          <a:p>
            <a:pPr lvl="0"/>
            <a:r>
              <a:rPr lang="pt-PT" dirty="0"/>
              <a:t>ANTECEDENTES DA RENOVAÇÃO </a:t>
            </a:r>
            <a:br>
              <a:rPr lang="pt-PT" dirty="0"/>
            </a:br>
            <a:r>
              <a:rPr lang="pt-PT" dirty="0"/>
              <a:t>DA CONSCIÊNCIA RELIGIOSA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4464050" cy="489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3175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20938" y="692150"/>
            <a:ext cx="554355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  <a:prstDash val="sysDot"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>
                <a:solidFill>
                  <a:srgbClr val="C00000"/>
                </a:solidFill>
              </a:defRPr>
            </a:lvl2pPr>
            <a:lvl3pPr marL="914400" indent="0">
              <a:buNone/>
              <a:defRPr sz="1800" b="1">
                <a:solidFill>
                  <a:srgbClr val="C00000"/>
                </a:solidFill>
              </a:defRPr>
            </a:lvl3pPr>
            <a:lvl4pPr marL="1371600" indent="0">
              <a:buNone/>
              <a:defRPr sz="1800" b="1">
                <a:solidFill>
                  <a:srgbClr val="C00000"/>
                </a:solidFill>
              </a:defRPr>
            </a:lvl4pPr>
            <a:lvl5pPr marL="1828800" indent="0">
              <a:buNone/>
              <a:defRPr sz="1800" b="1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06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8640514" cy="48958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/>
            </a:lvl1pPr>
            <a:lvl2pPr marL="346075" indent="-342900">
              <a:buFont typeface="Arial" pitchFamily="34" charset="0"/>
              <a:buChar char="•"/>
              <a:defRPr sz="2000"/>
            </a:lvl2pPr>
            <a:lvl3pPr marL="342900" indent="-342900">
              <a:buFont typeface="Arial" pitchFamily="34" charset="0"/>
              <a:buChar char="•"/>
              <a:defRPr sz="2000"/>
            </a:lvl3pPr>
            <a:lvl4pPr marL="342900" indent="-342900">
              <a:buFont typeface="Arial" pitchFamily="34" charset="0"/>
              <a:buChar char="•"/>
              <a:defRPr sz="2000"/>
            </a:lvl4pPr>
            <a:lvl5pPr marL="342900" indent="-342900"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702" y="692696"/>
            <a:ext cx="3420574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90000" rIns="137160" bIns="91440" anchor="ctr"/>
          <a:lstStyle>
            <a:lvl1pPr marL="0" indent="0" algn="r" eaLnBrk="1" latinLnBrk="0" hangingPunct="1">
              <a:spcAft>
                <a:spcPts val="1000"/>
              </a:spcAft>
              <a:buNone/>
              <a:defRPr kumimoji="0" lang="pt-PT" sz="1800" b="1" baseline="0"/>
            </a:lvl1pPr>
            <a:lvl2pPr eaLnBrk="1" latinLnBrk="0" hangingPunct="1">
              <a:buNone/>
              <a:defRPr kumimoji="0" lang="pt-PT" sz="1200"/>
            </a:lvl2pPr>
            <a:lvl3pPr eaLnBrk="1" latinLnBrk="0" hangingPunct="1">
              <a:buNone/>
              <a:defRPr kumimoji="0" lang="pt-PT" sz="1000"/>
            </a:lvl3pPr>
            <a:lvl4pPr eaLnBrk="1" latinLnBrk="0" hangingPunct="1">
              <a:buNone/>
              <a:defRPr kumimoji="0" lang="pt-PT" sz="900"/>
            </a:lvl4pPr>
            <a:lvl5pPr eaLnBrk="1" latinLnBrk="0" hangingPunct="1">
              <a:buNone/>
              <a:defRPr kumimoji="0" lang="pt-PT" sz="900"/>
            </a:lvl5pPr>
            <a:extLst/>
          </a:lstStyle>
          <a:p>
            <a:pPr lvl="0"/>
            <a:r>
              <a:rPr lang="pt-PT" dirty="0"/>
              <a:t>ANTECEDENTES DA RENOVAÇÃO </a:t>
            </a:r>
            <a:br>
              <a:rPr lang="pt-PT" dirty="0"/>
            </a:br>
            <a:r>
              <a:rPr lang="pt-PT" dirty="0"/>
              <a:t>DA CONSCIÊNCIA RELIGIOSA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20938" y="692150"/>
            <a:ext cx="554355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  <a:prstDash val="sysDot"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>
                <a:solidFill>
                  <a:srgbClr val="C00000"/>
                </a:solidFill>
              </a:defRPr>
            </a:lvl2pPr>
            <a:lvl3pPr marL="914400" indent="0">
              <a:buNone/>
              <a:defRPr sz="1800" b="1">
                <a:solidFill>
                  <a:srgbClr val="C00000"/>
                </a:solidFill>
              </a:defRPr>
            </a:lvl3pPr>
            <a:lvl4pPr marL="1371600" indent="0">
              <a:buNone/>
              <a:defRPr sz="1800" b="1">
                <a:solidFill>
                  <a:srgbClr val="C00000"/>
                </a:solidFill>
              </a:defRPr>
            </a:lvl4pPr>
            <a:lvl5pPr marL="1828800" indent="0">
              <a:buNone/>
              <a:defRPr sz="1800" b="1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4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4464050" cy="489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3175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20938" y="692150"/>
            <a:ext cx="554355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  <a:prstDash val="sysDot"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>
                <a:solidFill>
                  <a:srgbClr val="C00000"/>
                </a:solidFill>
              </a:defRPr>
            </a:lvl2pPr>
            <a:lvl3pPr marL="914400" indent="0">
              <a:buNone/>
              <a:defRPr sz="1800" b="1">
                <a:solidFill>
                  <a:srgbClr val="C00000"/>
                </a:solidFill>
              </a:defRPr>
            </a:lvl3pPr>
            <a:lvl4pPr marL="1371600" indent="0">
              <a:buNone/>
              <a:defRPr sz="1800" b="1">
                <a:solidFill>
                  <a:srgbClr val="C00000"/>
                </a:solidFill>
              </a:defRPr>
            </a:lvl4pPr>
            <a:lvl5pPr marL="1828800" indent="0">
              <a:buNone/>
              <a:defRPr sz="1800" b="1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99107"/>
            <a:ext cx="3419872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r">
              <a:lnSpc>
                <a:spcPts val="1800"/>
              </a:lnSpc>
            </a:pPr>
            <a:r>
              <a:rPr lang="pt-PT" b="1" dirty="0">
                <a:solidFill>
                  <a:schemeClr val="bg1"/>
                </a:solidFill>
                <a:latin typeface="+mn-lt"/>
              </a:rPr>
              <a:t>CONTRARREFORMA E </a:t>
            </a:r>
            <a:br>
              <a:rPr lang="pt-PT" b="1" dirty="0">
                <a:solidFill>
                  <a:schemeClr val="bg1"/>
                </a:solidFill>
                <a:latin typeface="+mn-lt"/>
              </a:rPr>
            </a:br>
            <a:r>
              <a:rPr lang="pt-PT" b="1" dirty="0">
                <a:solidFill>
                  <a:schemeClr val="bg1"/>
                </a:solidFill>
                <a:latin typeface="+mn-lt"/>
              </a:rPr>
              <a:t>REFORMA CATÓLICA</a:t>
            </a:r>
          </a:p>
        </p:txBody>
      </p:sp>
    </p:spTree>
    <p:extLst>
      <p:ext uri="{BB962C8B-B14F-4D97-AF65-F5344CB8AC3E}">
        <p14:creationId xmlns:p14="http://schemas.microsoft.com/office/powerpoint/2010/main" val="419274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4464050" cy="489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3175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20938" y="692150"/>
            <a:ext cx="554355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  <a:prstDash val="sysDot"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>
                <a:solidFill>
                  <a:srgbClr val="C00000"/>
                </a:solidFill>
              </a:defRPr>
            </a:lvl2pPr>
            <a:lvl3pPr marL="914400" indent="0">
              <a:buNone/>
              <a:defRPr sz="1800" b="1">
                <a:solidFill>
                  <a:srgbClr val="C00000"/>
                </a:solidFill>
              </a:defRPr>
            </a:lvl3pPr>
            <a:lvl4pPr marL="1371600" indent="0">
              <a:buNone/>
              <a:defRPr sz="1800" b="1">
                <a:solidFill>
                  <a:srgbClr val="C00000"/>
                </a:solidFill>
              </a:defRPr>
            </a:lvl4pPr>
            <a:lvl5pPr marL="1828800" indent="0">
              <a:buNone/>
              <a:defRPr sz="1800" b="1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697504"/>
            <a:ext cx="3419872" cy="5572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r">
              <a:lnSpc>
                <a:spcPts val="1800"/>
              </a:lnSpc>
            </a:pPr>
            <a:r>
              <a:rPr lang="pt-PT" b="1" dirty="0">
                <a:solidFill>
                  <a:schemeClr val="bg1"/>
                </a:solidFill>
                <a:latin typeface="+mn-lt"/>
              </a:rPr>
              <a:t>ANTECEDENTES DA RENOVAÇÃO</a:t>
            </a:r>
          </a:p>
          <a:p>
            <a:pPr algn="r">
              <a:lnSpc>
                <a:spcPts val="1800"/>
              </a:lnSpc>
            </a:pPr>
            <a:r>
              <a:rPr lang="pt-PT" b="1" dirty="0">
                <a:solidFill>
                  <a:schemeClr val="bg1"/>
                </a:solidFill>
                <a:latin typeface="+mn-lt"/>
              </a:rPr>
              <a:t>DA CONSCIÊNCIA RELIGIOSA</a:t>
            </a:r>
          </a:p>
        </p:txBody>
      </p:sp>
    </p:spTree>
    <p:extLst>
      <p:ext uri="{BB962C8B-B14F-4D97-AF65-F5344CB8AC3E}">
        <p14:creationId xmlns:p14="http://schemas.microsoft.com/office/powerpoint/2010/main" val="341701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8640514" cy="48958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/>
            </a:lvl1pPr>
            <a:lvl2pPr marL="346075" indent="-342900">
              <a:buFont typeface="Arial" pitchFamily="34" charset="0"/>
              <a:buChar char="•"/>
              <a:defRPr sz="2000"/>
            </a:lvl2pPr>
            <a:lvl3pPr marL="342900" indent="-342900">
              <a:buFont typeface="Arial" pitchFamily="34" charset="0"/>
              <a:buChar char="•"/>
              <a:defRPr sz="2000"/>
            </a:lvl3pPr>
            <a:lvl4pPr marL="342900" indent="-342900">
              <a:buFont typeface="Arial" pitchFamily="34" charset="0"/>
              <a:buChar char="•"/>
              <a:defRPr sz="2000"/>
            </a:lvl4pPr>
            <a:lvl5pPr marL="342900" indent="-342900"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20938" y="692150"/>
            <a:ext cx="554355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  <a:prstDash val="sysDot"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>
                <a:solidFill>
                  <a:srgbClr val="C00000"/>
                </a:solidFill>
              </a:defRPr>
            </a:lvl2pPr>
            <a:lvl3pPr marL="914400" indent="0">
              <a:buNone/>
              <a:defRPr sz="1800" b="1">
                <a:solidFill>
                  <a:srgbClr val="C00000"/>
                </a:solidFill>
              </a:defRPr>
            </a:lvl3pPr>
            <a:lvl4pPr marL="1371600" indent="0">
              <a:buNone/>
              <a:defRPr sz="1800" b="1">
                <a:solidFill>
                  <a:srgbClr val="C00000"/>
                </a:solidFill>
              </a:defRPr>
            </a:lvl4pPr>
            <a:lvl5pPr marL="1828800" indent="0">
              <a:buNone/>
              <a:defRPr sz="1800" b="1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" y="699107"/>
            <a:ext cx="3419872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r">
              <a:lnSpc>
                <a:spcPts val="1800"/>
              </a:lnSpc>
            </a:pPr>
            <a:r>
              <a:rPr lang="pt-PT" b="1" dirty="0">
                <a:solidFill>
                  <a:schemeClr val="bg1"/>
                </a:solidFill>
                <a:latin typeface="+mn-lt"/>
              </a:rPr>
              <a:t>CONTRARREFORMA E </a:t>
            </a:r>
            <a:br>
              <a:rPr lang="pt-PT" b="1" dirty="0">
                <a:solidFill>
                  <a:schemeClr val="bg1"/>
                </a:solidFill>
                <a:latin typeface="+mn-lt"/>
              </a:rPr>
            </a:br>
            <a:r>
              <a:rPr lang="pt-PT" b="1" dirty="0">
                <a:solidFill>
                  <a:schemeClr val="bg1"/>
                </a:solidFill>
                <a:latin typeface="+mn-lt"/>
              </a:rPr>
              <a:t>REFORMA CATÓLICA</a:t>
            </a:r>
          </a:p>
        </p:txBody>
      </p:sp>
    </p:spTree>
    <p:extLst>
      <p:ext uri="{BB962C8B-B14F-4D97-AF65-F5344CB8AC3E}">
        <p14:creationId xmlns:p14="http://schemas.microsoft.com/office/powerpoint/2010/main" val="90595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88" r:id="rId3"/>
    <p:sldLayoutId id="2147483675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98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46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9" r:id="rId2"/>
    <p:sldLayoutId id="2147483696" r:id="rId3"/>
    <p:sldLayoutId id="2147483698" r:id="rId4"/>
    <p:sldLayoutId id="2147483700" r:id="rId5"/>
    <p:sldLayoutId id="214748369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e/e9/Jan_Hus_2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PT" b="1" dirty="0"/>
          </a:p>
          <a:p>
            <a:pPr>
              <a:lnSpc>
                <a:spcPct val="80000"/>
              </a:lnSpc>
            </a:pPr>
            <a:r>
              <a:rPr lang="pt-PT" dirty="0"/>
              <a:t>O problema da salvação sempre preocupou os cristãos:</a:t>
            </a:r>
          </a:p>
          <a:p>
            <a:pPr>
              <a:lnSpc>
                <a:spcPct val="80000"/>
              </a:lnSpc>
            </a:pPr>
            <a:endParaRPr lang="pt-PT" dirty="0"/>
          </a:p>
          <a:p>
            <a:pPr>
              <a:lnSpc>
                <a:spcPct val="80000"/>
              </a:lnSpc>
            </a:pPr>
            <a:r>
              <a:rPr lang="pt-PT" dirty="0"/>
              <a:t>tornou-se corrente </a:t>
            </a:r>
            <a:r>
              <a:rPr lang="pt-PT" b="1" dirty="0"/>
              <a:t>a venda de indulgências</a:t>
            </a:r>
            <a:r>
              <a:rPr lang="pt-PT" dirty="0"/>
              <a:t> como forma de redimir os pecados e obter a salvação;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PT" dirty="0"/>
          </a:p>
          <a:p>
            <a:pPr>
              <a:lnSpc>
                <a:spcPct val="80000"/>
              </a:lnSpc>
            </a:pPr>
            <a:r>
              <a:rPr lang="pt-PT" dirty="0"/>
              <a:t>a venda de indulgências revelou que os seus fins não eram exclusivamente religiosos;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PT" dirty="0"/>
          </a:p>
          <a:p>
            <a:pPr>
              <a:lnSpc>
                <a:spcPct val="80000"/>
              </a:lnSpc>
            </a:pPr>
            <a:r>
              <a:rPr lang="pt-PT" dirty="0"/>
              <a:t>o objetivo das indulgências era obter dinheiro para o financiamento do papado (</a:t>
            </a:r>
            <a:r>
              <a:rPr lang="pt-PT" dirty="0" err="1"/>
              <a:t>ex</a:t>
            </a:r>
            <a:r>
              <a:rPr lang="pt-PT" dirty="0"/>
              <a:t>: construção da Basílica de São Pedro pelo Papa Leão X).</a:t>
            </a:r>
          </a:p>
        </p:txBody>
      </p:sp>
      <p:sp>
        <p:nvSpPr>
          <p:cNvPr id="30722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ANTECEDENTES DA RENOVAÇÃO DA CONSCIÊNCIA RELIGIOSA</a:t>
            </a:r>
            <a:endParaRPr u="sng" dirty="0">
              <a:solidFill>
                <a:srgbClr val="FFFFFF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sz="1700" dirty="0"/>
              <a:t>O PROBLEMA DA SALVAÇÃO DO CRISTÃO E A QUESTÃO </a:t>
            </a:r>
            <a:br>
              <a:rPr lang="pt-PT" sz="1700" dirty="0"/>
            </a:br>
            <a:r>
              <a:rPr lang="pt-PT" sz="1700" dirty="0"/>
              <a:t>DAS INDULGÊNCIAS</a:t>
            </a:r>
          </a:p>
        </p:txBody>
      </p:sp>
    </p:spTree>
    <p:extLst>
      <p:ext uri="{BB962C8B-B14F-4D97-AF65-F5344CB8AC3E}">
        <p14:creationId xmlns:p14="http://schemas.microsoft.com/office/powerpoint/2010/main" val="386803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20072" y="1335226"/>
            <a:ext cx="3500631" cy="5266859"/>
          </a:xfrm>
          <a:prstGeom prst="rect">
            <a:avLst/>
          </a:prstGeom>
          <a:noFill/>
          <a:ln>
            <a:noFill/>
          </a:ln>
        </p:spPr>
      </p:pic>
      <p:sp>
        <p:nvSpPr>
          <p:cNvPr id="29698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>
                <a:solidFill>
                  <a:srgbClr val="FFFFFF"/>
                </a:solidFill>
                <a:cs typeface="Calibri" pitchFamily="34" charset="0"/>
              </a:rPr>
              <a:t>ANTECEDENTES DA RENOVAÇÃO DA CONSCIÊNCIA RELIGIOSA</a:t>
            </a:r>
            <a:endParaRPr u="sng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4464050" cy="3293209"/>
          </a:xfrm>
        </p:spPr>
        <p:txBody>
          <a:bodyPr wrap="square">
            <a:spAutoFit/>
          </a:bodyPr>
          <a:lstStyle/>
          <a:p>
            <a:r>
              <a:rPr lang="pt-PT" b="1" dirty="0"/>
              <a:t>Lutero era um cristão profundamente devoto e cheio de fé</a:t>
            </a:r>
            <a:r>
              <a:rPr lang="pt-PT" dirty="0"/>
              <a:t> </a:t>
            </a:r>
            <a:r>
              <a:rPr lang="pt-PT" b="1" dirty="0"/>
              <a:t>e</a:t>
            </a:r>
            <a:r>
              <a:rPr lang="pt-PT" dirty="0"/>
              <a:t>, como qualquer homem do seu tempo, vivia preocupado com a questão do julgamento final e da salvação eterna. </a:t>
            </a:r>
          </a:p>
          <a:p>
            <a:endParaRPr lang="pt-PT" dirty="0"/>
          </a:p>
          <a:p>
            <a:r>
              <a:rPr lang="pt-PT" b="1" dirty="0"/>
              <a:t>Entendia que nem as obras nem as indulgências influenciavam a salvação dos homens e que só a fé em Deus podia salvá-los.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>
                <a:cs typeface="Calibri" pitchFamily="34" charset="0"/>
              </a:rPr>
              <a:t>LUTERO E A QUESTÃO DAS INDULGÊNCIAS</a:t>
            </a:r>
          </a:p>
        </p:txBody>
      </p:sp>
      <p:sp>
        <p:nvSpPr>
          <p:cNvPr id="6" name="Marcador de Posição de Conteúdo 3"/>
          <p:cNvSpPr txBox="1">
            <a:spLocks/>
          </p:cNvSpPr>
          <p:nvPr/>
        </p:nvSpPr>
        <p:spPr>
          <a:xfrm>
            <a:off x="5148064" y="6206924"/>
            <a:ext cx="4003888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charset="0"/>
              <a:buNone/>
            </a:pPr>
            <a:r>
              <a:rPr lang="pt-PT" sz="1800" dirty="0">
                <a:solidFill>
                  <a:schemeClr val="bg1"/>
                </a:solidFill>
              </a:rPr>
              <a:t>Martinho Lutero</a:t>
            </a:r>
          </a:p>
        </p:txBody>
      </p:sp>
    </p:spTree>
    <p:extLst>
      <p:ext uri="{BB962C8B-B14F-4D97-AF65-F5344CB8AC3E}">
        <p14:creationId xmlns:p14="http://schemas.microsoft.com/office/powerpoint/2010/main" val="12028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20072" y="1335226"/>
            <a:ext cx="3500631" cy="5266859"/>
          </a:xfrm>
          <a:prstGeom prst="rect">
            <a:avLst/>
          </a:prstGeom>
          <a:noFill/>
          <a:ln>
            <a:noFill/>
          </a:ln>
        </p:spPr>
      </p:pic>
      <p:sp>
        <p:nvSpPr>
          <p:cNvPr id="29698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>
                <a:solidFill>
                  <a:srgbClr val="FFFFFF"/>
                </a:solidFill>
                <a:cs typeface="Calibri" pitchFamily="34" charset="0"/>
              </a:rPr>
              <a:t>LUTERO E AS QUESTÕES </a:t>
            </a:r>
            <a:br>
              <a:rPr b="1" dirty="0">
                <a:solidFill>
                  <a:srgbClr val="FFFFFF"/>
                </a:solidFill>
                <a:cs typeface="Calibri" pitchFamily="34" charset="0"/>
              </a:rPr>
            </a:br>
            <a:r>
              <a:rPr b="1" dirty="0">
                <a:solidFill>
                  <a:srgbClr val="FFFFFF"/>
                </a:solidFill>
                <a:cs typeface="Calibri" pitchFamily="34" charset="0"/>
              </a:rPr>
              <a:t>DAS INDULGÊNCIAS</a:t>
            </a:r>
            <a:endParaRPr u="sng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4464050" cy="4955203"/>
          </a:xfr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pt-PT" dirty="0"/>
              <a:t>Para Lutero, o caminho da salvação era da responsabilidade do cristão e da sua fé; as indulgências eram, assim, contrárias à doutrina cristã.</a:t>
            </a:r>
          </a:p>
          <a:p>
            <a:pPr marL="182563" indent="-182563">
              <a:buFont typeface="Arial" pitchFamily="34" charset="0"/>
              <a:buChar char="•"/>
            </a:pPr>
            <a:endParaRPr lang="pt-PT" dirty="0"/>
          </a:p>
          <a:p>
            <a:pPr marL="182563" indent="-182563">
              <a:buFont typeface="Arial" pitchFamily="34" charset="0"/>
              <a:buChar char="•"/>
            </a:pPr>
            <a:r>
              <a:rPr lang="pt-PT" dirty="0"/>
              <a:t>Em </a:t>
            </a:r>
            <a:r>
              <a:rPr lang="pt-PT" b="1" dirty="0"/>
              <a:t>31 de </a:t>
            </a:r>
            <a:r>
              <a:rPr lang="pt-PT" b="1" dirty="0" err="1"/>
              <a:t>Outubro</a:t>
            </a:r>
            <a:r>
              <a:rPr lang="pt-PT" b="1" dirty="0"/>
              <a:t> de 1517, Martinho Lutero afixou na porta da catedral de </a:t>
            </a:r>
            <a:r>
              <a:rPr lang="pt-PT" b="1" dirty="0" err="1"/>
              <a:t>Wittenberga</a:t>
            </a:r>
            <a:r>
              <a:rPr lang="pt-PT" b="1" dirty="0"/>
              <a:t>, as </a:t>
            </a:r>
            <a:r>
              <a:rPr lang="pt-PT" b="1" i="1" dirty="0"/>
              <a:t>95 Teses contra as Indulgências</a:t>
            </a:r>
            <a:r>
              <a:rPr lang="pt-PT" i="1" dirty="0"/>
              <a:t>.</a:t>
            </a:r>
          </a:p>
          <a:p>
            <a:pPr marL="182563" indent="-182563">
              <a:buFont typeface="Arial" pitchFamily="34" charset="0"/>
              <a:buChar char="•"/>
            </a:pPr>
            <a:endParaRPr lang="pt-PT" dirty="0"/>
          </a:p>
          <a:p>
            <a:pPr marL="182563" indent="-182563">
              <a:buFont typeface="Arial" pitchFamily="34" charset="0"/>
              <a:buChar char="•"/>
            </a:pPr>
            <a:r>
              <a:rPr lang="pt-PT" dirty="0"/>
              <a:t>Estava aberta </a:t>
            </a:r>
            <a:r>
              <a:rPr lang="pt-PT" b="1" dirty="0"/>
              <a:t>a rutura com Roma </a:t>
            </a:r>
            <a:r>
              <a:rPr lang="pt-PT" dirty="0"/>
              <a:t>e iniciava-se </a:t>
            </a:r>
            <a:r>
              <a:rPr lang="pt-PT" b="1" dirty="0"/>
              <a:t>um novo cisma na cristandade ocidental</a:t>
            </a:r>
            <a:r>
              <a:rPr lang="pt-PT" dirty="0"/>
              <a:t>; o ano de </a:t>
            </a:r>
            <a:r>
              <a:rPr lang="pt-PT" b="1" dirty="0"/>
              <a:t>1517</a:t>
            </a:r>
            <a:r>
              <a:rPr lang="pt-PT" dirty="0"/>
              <a:t> assumia-se como a </a:t>
            </a:r>
            <a:r>
              <a:rPr lang="pt-PT" b="1" dirty="0"/>
              <a:t>data oficial do início da Reforma</a:t>
            </a:r>
            <a:r>
              <a:rPr lang="pt-PT" dirty="0"/>
              <a:t>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>
                <a:cs typeface="Calibri" pitchFamily="34" charset="0"/>
              </a:rPr>
              <a:t>A RUTURA TEOLÓGICA: A REFORMA PROTESTANTE</a:t>
            </a:r>
          </a:p>
        </p:txBody>
      </p:sp>
      <p:sp>
        <p:nvSpPr>
          <p:cNvPr id="6" name="Marcador de Posição de Conteúdo 3"/>
          <p:cNvSpPr txBox="1">
            <a:spLocks/>
          </p:cNvSpPr>
          <p:nvPr/>
        </p:nvSpPr>
        <p:spPr>
          <a:xfrm>
            <a:off x="5148064" y="6206924"/>
            <a:ext cx="4003888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charset="0"/>
              <a:buNone/>
            </a:pPr>
            <a:r>
              <a:rPr lang="pt-PT" sz="1800" dirty="0">
                <a:solidFill>
                  <a:schemeClr val="bg1"/>
                </a:solidFill>
              </a:rPr>
              <a:t>Martinho Lutero</a:t>
            </a:r>
          </a:p>
        </p:txBody>
      </p:sp>
    </p:spTree>
    <p:extLst>
      <p:ext uri="{BB962C8B-B14F-4D97-AF65-F5344CB8AC3E}">
        <p14:creationId xmlns:p14="http://schemas.microsoft.com/office/powerpoint/2010/main" val="37052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5" t="22357" r="10336" b="949"/>
          <a:stretch>
            <a:fillRect/>
          </a:stretch>
        </p:blipFill>
        <p:spPr bwMode="auto">
          <a:xfrm>
            <a:off x="4895528" y="1315372"/>
            <a:ext cx="3924944" cy="52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>
                <a:solidFill>
                  <a:srgbClr val="FFFFFF"/>
                </a:solidFill>
                <a:cs typeface="Calibri" pitchFamily="34" charset="0"/>
              </a:rPr>
              <a:t>LUTERO E AS QUESTÕES </a:t>
            </a:r>
            <a:br>
              <a:rPr lang="pt-PT" dirty="0">
                <a:solidFill>
                  <a:srgbClr val="FFFFFF"/>
                </a:solidFill>
                <a:cs typeface="Calibri" pitchFamily="34" charset="0"/>
              </a:rPr>
            </a:br>
            <a:r>
              <a:rPr lang="pt-PT" dirty="0">
                <a:solidFill>
                  <a:srgbClr val="FFFFFF"/>
                </a:solidFill>
                <a:cs typeface="Calibri" pitchFamily="34" charset="0"/>
              </a:rPr>
              <a:t>DAS INDULGÊNCIAS</a:t>
            </a:r>
            <a:endParaRPr lang="pt-PT" u="sng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4464050" cy="5016758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PT" b="1" dirty="0"/>
              <a:t>O protestantismo viu a sua definição concretizada, em 1530, na </a:t>
            </a:r>
            <a:r>
              <a:rPr lang="pt-PT" b="1" i="1" dirty="0"/>
              <a:t>Confissão de </a:t>
            </a:r>
            <a:r>
              <a:rPr lang="pt-PT" b="1" i="1" dirty="0" err="1"/>
              <a:t>Augsburgo</a:t>
            </a:r>
            <a:r>
              <a:rPr lang="pt-PT" b="1" dirty="0"/>
              <a:t>:</a:t>
            </a:r>
          </a:p>
          <a:p>
            <a:pPr>
              <a:lnSpc>
                <a:spcPct val="80000"/>
              </a:lnSpc>
            </a:pPr>
            <a:endParaRPr lang="pt-PT" dirty="0"/>
          </a:p>
          <a:p>
            <a:pPr marL="182563" lvl="1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pt-PT" dirty="0"/>
              <a:t>Martinho Lutero recusou alguns dos </a:t>
            </a:r>
            <a:r>
              <a:rPr lang="pt-PT" b="1" dirty="0"/>
              <a:t>dogmas</a:t>
            </a:r>
            <a:r>
              <a:rPr lang="pt-PT" dirty="0"/>
              <a:t> católicos: </a:t>
            </a:r>
          </a:p>
          <a:p>
            <a:pPr lvl="1">
              <a:lnSpc>
                <a:spcPct val="80000"/>
              </a:lnSpc>
            </a:pPr>
            <a:endParaRPr lang="pt-PT" dirty="0"/>
          </a:p>
          <a:p>
            <a:pPr marL="346075" lvl="1" indent="-163513">
              <a:lnSpc>
                <a:spcPct val="80000"/>
              </a:lnSpc>
              <a:buFont typeface="Arial" pitchFamily="34" charset="0"/>
              <a:buChar char="•"/>
            </a:pPr>
            <a:r>
              <a:rPr lang="pt-PT" b="1" dirty="0"/>
              <a:t>negava a hierarquia </a:t>
            </a:r>
            <a:r>
              <a:rPr lang="pt-PT" dirty="0"/>
              <a:t>e a autoridade do papa;</a:t>
            </a:r>
          </a:p>
          <a:p>
            <a:pPr marL="346075" lvl="1" indent="-163513">
              <a:lnSpc>
                <a:spcPct val="80000"/>
              </a:lnSpc>
              <a:buFont typeface="Arial" pitchFamily="34" charset="0"/>
              <a:buChar char="•"/>
            </a:pPr>
            <a:r>
              <a:rPr lang="pt-PT" b="1" dirty="0"/>
              <a:t>o celibato eclesiástico </a:t>
            </a:r>
            <a:r>
              <a:rPr lang="pt-PT" dirty="0"/>
              <a:t>foi recusado. Todos os cristãos eram iguais pelo Batismo;</a:t>
            </a:r>
          </a:p>
          <a:p>
            <a:pPr marL="346075" lvl="1" indent="-163513">
              <a:lnSpc>
                <a:spcPct val="80000"/>
              </a:lnSpc>
              <a:buFont typeface="Arial" pitchFamily="34" charset="0"/>
              <a:buChar char="•"/>
            </a:pPr>
            <a:r>
              <a:rPr lang="pt-PT" b="1" dirty="0"/>
              <a:t>o sacerdócio era universal</a:t>
            </a:r>
            <a:r>
              <a:rPr lang="pt-PT" dirty="0"/>
              <a:t>: todos os crentes eram pastores;</a:t>
            </a:r>
          </a:p>
          <a:p>
            <a:pPr marL="346075" lvl="1" indent="-163513">
              <a:lnSpc>
                <a:spcPct val="80000"/>
              </a:lnSpc>
              <a:buFont typeface="Arial" pitchFamily="34" charset="0"/>
              <a:buChar char="•"/>
            </a:pPr>
            <a:r>
              <a:rPr lang="pt-PT" b="1" dirty="0"/>
              <a:t>a Bíblia</a:t>
            </a:r>
            <a:r>
              <a:rPr lang="pt-PT" dirty="0"/>
              <a:t> foi traduzida para as línguas nacionais;</a:t>
            </a:r>
          </a:p>
          <a:p>
            <a:pPr marL="346075" lvl="1" indent="-163513">
              <a:lnSpc>
                <a:spcPct val="80000"/>
              </a:lnSpc>
              <a:buFont typeface="Arial" pitchFamily="34" charset="0"/>
              <a:buChar char="•"/>
            </a:pPr>
            <a:r>
              <a:rPr lang="pt-PT" b="1" dirty="0"/>
              <a:t>os Evangelhos</a:t>
            </a:r>
            <a:r>
              <a:rPr lang="pt-PT" dirty="0"/>
              <a:t> eram a única fonte de fé e de toda a revelação;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>
                <a:cs typeface="Calibri" pitchFamily="34" charset="0"/>
              </a:rPr>
              <a:t>A RUTURA TEOLÓGICA: A REFORMA PROTESTANTE</a:t>
            </a:r>
          </a:p>
        </p:txBody>
      </p:sp>
    </p:spTree>
    <p:extLst>
      <p:ext uri="{BB962C8B-B14F-4D97-AF65-F5344CB8AC3E}">
        <p14:creationId xmlns:p14="http://schemas.microsoft.com/office/powerpoint/2010/main" val="2623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5" t="22357" r="10336" b="949"/>
          <a:stretch>
            <a:fillRect/>
          </a:stretch>
        </p:blipFill>
        <p:spPr bwMode="auto">
          <a:xfrm>
            <a:off x="4895528" y="1315372"/>
            <a:ext cx="3924944" cy="52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>
                <a:solidFill>
                  <a:srgbClr val="FFFFFF"/>
                </a:solidFill>
                <a:cs typeface="Calibri" pitchFamily="34" charset="0"/>
              </a:rPr>
              <a:t>LUTERO E AS QUESTÕES </a:t>
            </a:r>
            <a:br>
              <a:rPr lang="pt-PT" dirty="0">
                <a:solidFill>
                  <a:srgbClr val="FFFFFF"/>
                </a:solidFill>
                <a:cs typeface="Calibri" pitchFamily="34" charset="0"/>
              </a:rPr>
            </a:br>
            <a:r>
              <a:rPr lang="pt-PT" dirty="0">
                <a:solidFill>
                  <a:srgbClr val="FFFFFF"/>
                </a:solidFill>
                <a:cs typeface="Calibri" pitchFamily="34" charset="0"/>
              </a:rPr>
              <a:t>DAS INDULGÊNCIAS</a:t>
            </a:r>
            <a:endParaRPr lang="pt-PT" u="sng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4464050" cy="4893647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PT" dirty="0"/>
              <a:t>O protestantismo viu a sua definição concretizada, em 1530, na </a:t>
            </a:r>
            <a:r>
              <a:rPr lang="pt-PT" i="1" dirty="0"/>
              <a:t>Confissão de </a:t>
            </a:r>
            <a:r>
              <a:rPr lang="pt-PT" i="1" dirty="0" err="1"/>
              <a:t>Augsburgo</a:t>
            </a:r>
            <a:r>
              <a:rPr lang="pt-PT" dirty="0"/>
              <a:t>:</a:t>
            </a:r>
          </a:p>
          <a:p>
            <a:pPr>
              <a:lnSpc>
                <a:spcPct val="80000"/>
              </a:lnSpc>
            </a:pPr>
            <a:endParaRPr lang="pt-PT" dirty="0"/>
          </a:p>
          <a:p>
            <a:pPr marL="182563" lvl="1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pt-PT" b="1" dirty="0"/>
              <a:t>negava o papel das obras na salvação</a:t>
            </a:r>
            <a:r>
              <a:rPr lang="pt-PT" dirty="0"/>
              <a:t>: só a fé em Deus era salvadora; </a:t>
            </a:r>
          </a:p>
          <a:p>
            <a:pPr marL="182563" lvl="1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pt-PT" b="1" dirty="0"/>
              <a:t>quanto aos sacramentos</a:t>
            </a:r>
            <a:r>
              <a:rPr lang="pt-PT" dirty="0"/>
              <a:t>: reconhecia o Batismo e a Eucaristia; adotou a comunhão do pão e do vinho instituída por Cristo;</a:t>
            </a:r>
          </a:p>
          <a:p>
            <a:pPr marL="182563" lvl="1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pt-PT" b="1" dirty="0"/>
              <a:t>recusou o papel da Virgem e dos santos</a:t>
            </a:r>
            <a:r>
              <a:rPr lang="pt-PT" dirty="0"/>
              <a:t>;</a:t>
            </a:r>
          </a:p>
          <a:p>
            <a:pPr marL="182563" lvl="1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pt-PT" dirty="0"/>
              <a:t>não reconhecia a validade de determinados </a:t>
            </a:r>
            <a:r>
              <a:rPr lang="pt-PT" b="1" dirty="0"/>
              <a:t>ritos;</a:t>
            </a:r>
            <a:r>
              <a:rPr lang="pt-PT" dirty="0"/>
              <a:t> </a:t>
            </a:r>
          </a:p>
          <a:p>
            <a:pPr marL="182563" lvl="1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pt-PT" b="1" dirty="0"/>
              <a:t>a missa</a:t>
            </a:r>
            <a:r>
              <a:rPr lang="pt-PT" dirty="0"/>
              <a:t> era celebrada em língua vulgar e não em latim; elementos principais do culto: a leitura da Palavra do Evangelho,  o sermão e os cânticos.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>
                <a:cs typeface="Calibri" pitchFamily="34" charset="0"/>
              </a:rPr>
              <a:t>A RUTURA TEOLÓGICA: A REFORMA PROTESTANTE</a:t>
            </a:r>
          </a:p>
        </p:txBody>
      </p:sp>
    </p:spTree>
    <p:extLst>
      <p:ext uri="{BB962C8B-B14F-4D97-AF65-F5344CB8AC3E}">
        <p14:creationId xmlns:p14="http://schemas.microsoft.com/office/powerpoint/2010/main" val="16630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>
                <a:solidFill>
                  <a:srgbClr val="FFFFFF"/>
                </a:solidFill>
                <a:cs typeface="Calibri" pitchFamily="34" charset="0"/>
              </a:rPr>
              <a:t>LUTERO E AS QUESTÕES </a:t>
            </a:r>
            <a:br>
              <a:rPr lang="pt-PT" dirty="0">
                <a:solidFill>
                  <a:srgbClr val="FFFFFF"/>
                </a:solidFill>
                <a:cs typeface="Calibri" pitchFamily="34" charset="0"/>
              </a:rPr>
            </a:br>
            <a:r>
              <a:rPr lang="pt-PT" dirty="0">
                <a:solidFill>
                  <a:srgbClr val="FFFFFF"/>
                </a:solidFill>
                <a:cs typeface="Calibri" pitchFamily="34" charset="0"/>
              </a:rPr>
              <a:t>DAS INDULGÊNCIAS</a:t>
            </a:r>
            <a:endParaRPr lang="pt-PT" u="sng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4464050" cy="2369880"/>
          </a:xfrm>
        </p:spPr>
        <p:txBody>
          <a:bodyPr wrap="square">
            <a:spAutoFit/>
          </a:bodyPr>
          <a:lstStyle/>
          <a:p>
            <a:r>
              <a:rPr lang="pt-PT" dirty="0"/>
              <a:t>A partir da Alemanha, </a:t>
            </a:r>
            <a:r>
              <a:rPr lang="pt-PT" b="1" dirty="0"/>
              <a:t>a Reforma irradiou para outras zonas da Europa</a:t>
            </a:r>
            <a:r>
              <a:rPr lang="pt-PT" dirty="0"/>
              <a:t>:</a:t>
            </a:r>
          </a:p>
          <a:p>
            <a:endParaRPr lang="pt-PT" dirty="0"/>
          </a:p>
          <a:p>
            <a:pPr marL="182563" lvl="1" indent="-179388">
              <a:buFont typeface="Arial" pitchFamily="34" charset="0"/>
              <a:buChar char="•"/>
            </a:pPr>
            <a:r>
              <a:rPr lang="pt-PT" dirty="0"/>
              <a:t>para a Suíça, com destaque para Zurique e Genebra, onde se destacaram os reformadores </a:t>
            </a:r>
            <a:r>
              <a:rPr lang="pt-PT" b="1" dirty="0"/>
              <a:t>Zuínglio</a:t>
            </a:r>
            <a:r>
              <a:rPr lang="pt-PT" dirty="0"/>
              <a:t> (1484-1531) e </a:t>
            </a:r>
            <a:r>
              <a:rPr lang="pt-PT" b="1" dirty="0"/>
              <a:t>Calvino</a:t>
            </a:r>
            <a:r>
              <a:rPr lang="pt-PT" dirty="0"/>
              <a:t> (1509-1564);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>
                <a:cs typeface="Calibri" pitchFamily="34" charset="0"/>
              </a:rPr>
              <a:t>A RUTURA TEOLÓGICA: A REFORMA PROTESTANTE</a:t>
            </a:r>
          </a:p>
        </p:txBody>
      </p:sp>
      <p:pic>
        <p:nvPicPr>
          <p:cNvPr id="7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16174" y="1442878"/>
            <a:ext cx="4008210" cy="503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Posição de Conteúdo 3"/>
          <p:cNvSpPr txBox="1">
            <a:spLocks/>
          </p:cNvSpPr>
          <p:nvPr/>
        </p:nvSpPr>
        <p:spPr>
          <a:xfrm>
            <a:off x="5148064" y="6206924"/>
            <a:ext cx="4003888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charset="0"/>
              <a:buNone/>
            </a:pPr>
            <a:r>
              <a:rPr lang="pt-PT" sz="1800" dirty="0">
                <a:solidFill>
                  <a:schemeClr val="bg1"/>
                </a:solidFill>
              </a:rPr>
              <a:t>Calvino</a:t>
            </a:r>
          </a:p>
        </p:txBody>
      </p:sp>
    </p:spTree>
    <p:extLst>
      <p:ext uri="{BB962C8B-B14F-4D97-AF65-F5344CB8AC3E}">
        <p14:creationId xmlns:p14="http://schemas.microsoft.com/office/powerpoint/2010/main" val="1889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>
                <a:solidFill>
                  <a:srgbClr val="FFFFFF"/>
                </a:solidFill>
                <a:cs typeface="Calibri" pitchFamily="34" charset="0"/>
              </a:rPr>
              <a:t>LUTERO E AS QUESTÕES </a:t>
            </a:r>
            <a:br>
              <a:rPr lang="pt-PT" dirty="0">
                <a:solidFill>
                  <a:srgbClr val="FFFFFF"/>
                </a:solidFill>
                <a:cs typeface="Calibri" pitchFamily="34" charset="0"/>
              </a:rPr>
            </a:br>
            <a:r>
              <a:rPr lang="pt-PT" dirty="0">
                <a:solidFill>
                  <a:srgbClr val="FFFFFF"/>
                </a:solidFill>
                <a:cs typeface="Calibri" pitchFamily="34" charset="0"/>
              </a:rPr>
              <a:t>DAS INDULGÊNCIAS</a:t>
            </a:r>
            <a:endParaRPr lang="pt-PT" u="sng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4464050" cy="4770537"/>
          </a:xfrm>
        </p:spPr>
        <p:txBody>
          <a:bodyPr wrap="square">
            <a:spAutoFit/>
          </a:bodyPr>
          <a:lstStyle/>
          <a:p>
            <a:r>
              <a:rPr lang="pt-PT" dirty="0"/>
              <a:t>A partir da Alemanha, </a:t>
            </a:r>
            <a:r>
              <a:rPr lang="pt-PT" b="1" dirty="0"/>
              <a:t>a Reforma irradiou para outras zonas da Europa</a:t>
            </a:r>
            <a:r>
              <a:rPr lang="pt-PT" dirty="0"/>
              <a:t>:</a:t>
            </a:r>
          </a:p>
          <a:p>
            <a:endParaRPr lang="pt-PT" dirty="0"/>
          </a:p>
          <a:p>
            <a:pPr marL="182563" lvl="1" indent="-179388">
              <a:buFont typeface="Arial" pitchFamily="34" charset="0"/>
              <a:buChar char="•"/>
            </a:pPr>
            <a:r>
              <a:rPr lang="pt-PT" dirty="0"/>
              <a:t>para a Suíça, com destaque para Zurique e Genebra, onde se destacaram os reformadores </a:t>
            </a:r>
            <a:r>
              <a:rPr lang="pt-PT" b="1" dirty="0"/>
              <a:t>Zuínglio</a:t>
            </a:r>
            <a:r>
              <a:rPr lang="pt-PT" dirty="0"/>
              <a:t> (1484-1531), e </a:t>
            </a:r>
            <a:r>
              <a:rPr lang="pt-PT" b="1" dirty="0"/>
              <a:t>Calvino</a:t>
            </a:r>
            <a:r>
              <a:rPr lang="pt-PT" dirty="0"/>
              <a:t> (1509-1564); </a:t>
            </a:r>
          </a:p>
          <a:p>
            <a:pPr marL="182563" lvl="1" indent="-179388">
              <a:buFont typeface="Arial" pitchFamily="34" charset="0"/>
              <a:buChar char="•"/>
            </a:pPr>
            <a:r>
              <a:rPr lang="pt-PT" dirty="0"/>
              <a:t>para a Inglaterra, com </a:t>
            </a:r>
            <a:r>
              <a:rPr lang="pt-PT" b="1" dirty="0"/>
              <a:t>Henrique VIII </a:t>
            </a:r>
            <a:r>
              <a:rPr lang="pt-PT" dirty="0"/>
              <a:t>(1491-1547).</a:t>
            </a:r>
          </a:p>
          <a:p>
            <a:pPr lvl="1"/>
            <a:endParaRPr lang="pt-PT" dirty="0"/>
          </a:p>
          <a:p>
            <a:r>
              <a:rPr lang="pt-PT" b="1" dirty="0"/>
              <a:t>As Igrejas Protestantes defendiam novos princípios teológicos e uma nova organização eclesiástica</a:t>
            </a:r>
            <a:r>
              <a:rPr lang="pt-PT" dirty="0"/>
              <a:t>.</a:t>
            </a:r>
          </a:p>
          <a:p>
            <a:endParaRPr lang="pt-PT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>
                <a:cs typeface="Calibri" pitchFamily="34" charset="0"/>
              </a:rPr>
              <a:t>A RUTURA TEOLÓGICA: A REFORMA PROTESTANTE</a:t>
            </a:r>
          </a:p>
        </p:txBody>
      </p:sp>
      <p:pic>
        <p:nvPicPr>
          <p:cNvPr id="7" name="Imagem 5" descr="C:\Documents and Settings\Proprietario\Os meus documentos\As minhas imagens\papel da corte cultura resnascimento\papel da corte cultura resnascimento 03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1371" y="1442878"/>
            <a:ext cx="4157817" cy="503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Posição de Conteúdo 3"/>
          <p:cNvSpPr txBox="1">
            <a:spLocks/>
          </p:cNvSpPr>
          <p:nvPr/>
        </p:nvSpPr>
        <p:spPr>
          <a:xfrm>
            <a:off x="5148064" y="6206924"/>
            <a:ext cx="4003888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charset="0"/>
              <a:buNone/>
            </a:pPr>
            <a:r>
              <a:rPr lang="pt-PT" sz="1800" dirty="0">
                <a:solidFill>
                  <a:schemeClr val="bg1"/>
                </a:solidFill>
              </a:rPr>
              <a:t>Henrique VIII</a:t>
            </a:r>
          </a:p>
        </p:txBody>
      </p:sp>
    </p:spTree>
    <p:extLst>
      <p:ext uri="{BB962C8B-B14F-4D97-AF65-F5344CB8AC3E}">
        <p14:creationId xmlns:p14="http://schemas.microsoft.com/office/powerpoint/2010/main" val="13758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>
                <a:solidFill>
                  <a:srgbClr val="FFFFFF"/>
                </a:solidFill>
                <a:cs typeface="Calibri" pitchFamily="34" charset="0"/>
              </a:rPr>
              <a:t>LUTERO E AS QUESTÕES </a:t>
            </a:r>
            <a:br>
              <a:rPr lang="pt-PT" dirty="0">
                <a:solidFill>
                  <a:srgbClr val="FFFFFF"/>
                </a:solidFill>
                <a:cs typeface="Calibri" pitchFamily="34" charset="0"/>
              </a:rPr>
            </a:br>
            <a:r>
              <a:rPr lang="pt-PT" dirty="0">
                <a:solidFill>
                  <a:srgbClr val="FFFFFF"/>
                </a:solidFill>
                <a:cs typeface="Calibri" pitchFamily="34" charset="0"/>
              </a:rPr>
              <a:t>DAS INDULGÊNCIAS</a:t>
            </a:r>
            <a:endParaRPr lang="pt-PT" u="sng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4464050" cy="2369880"/>
          </a:xfrm>
        </p:spPr>
        <p:txBody>
          <a:bodyPr wrap="square">
            <a:spAutoFit/>
          </a:bodyPr>
          <a:lstStyle/>
          <a:p>
            <a:r>
              <a:rPr lang="pt-PT" dirty="0"/>
              <a:t>A inspiração das novas Igrejas reformadas partiu das ideias de Lutero e, sobretudo, da sua </a:t>
            </a:r>
            <a:r>
              <a:rPr lang="pt-PT" b="1" dirty="0"/>
              <a:t>teoria de justificação pela fé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b="1" dirty="0"/>
              <a:t>Calvin</a:t>
            </a:r>
            <a:r>
              <a:rPr lang="pt-PT" dirty="0"/>
              <a:t>o defendeu </a:t>
            </a:r>
            <a:r>
              <a:rPr lang="pt-PT" b="1" dirty="0"/>
              <a:t>a doutrina da predestinação</a:t>
            </a:r>
            <a:r>
              <a:rPr lang="pt-PT" dirty="0"/>
              <a:t>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>
                <a:cs typeface="Calibri" pitchFamily="34" charset="0"/>
              </a:rPr>
              <a:t>A RUTURA TEOLÓGICA: A REFORMA PROTESTANTE</a:t>
            </a:r>
          </a:p>
        </p:txBody>
      </p:sp>
      <p:pic>
        <p:nvPicPr>
          <p:cNvPr id="8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16174" y="1442878"/>
            <a:ext cx="4008210" cy="503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Posição de Conteúdo 3"/>
          <p:cNvSpPr txBox="1">
            <a:spLocks/>
          </p:cNvSpPr>
          <p:nvPr/>
        </p:nvSpPr>
        <p:spPr>
          <a:xfrm>
            <a:off x="5148064" y="6206924"/>
            <a:ext cx="4003888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charset="0"/>
              <a:buNone/>
            </a:pPr>
            <a:r>
              <a:rPr lang="pt-PT" sz="1800" dirty="0">
                <a:solidFill>
                  <a:schemeClr val="bg1"/>
                </a:solidFill>
              </a:rPr>
              <a:t>Calvino</a:t>
            </a:r>
          </a:p>
        </p:txBody>
      </p:sp>
    </p:spTree>
    <p:extLst>
      <p:ext uri="{BB962C8B-B14F-4D97-AF65-F5344CB8AC3E}">
        <p14:creationId xmlns:p14="http://schemas.microsoft.com/office/powerpoint/2010/main" val="41368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pt-PT" b="1" dirty="0">
                <a:latin typeface="Calibri" pitchFamily="34" charset="0"/>
                <a:cs typeface="Calibri" pitchFamily="34" charset="0"/>
              </a:rPr>
              <a:t>A necessidade de reforma moral e espiritual marcava o ambiente religioso da cristandade ocidental desde o século XIV.</a:t>
            </a:r>
          </a:p>
          <a:p>
            <a:pPr marL="0" indent="0">
              <a:buFont typeface="Wingdings" pitchFamily="2" charset="2"/>
              <a:buNone/>
            </a:pPr>
            <a:endParaRPr lang="pt-PT" b="1" dirty="0">
              <a:latin typeface="Calibri" pitchFamily="34" charset="0"/>
              <a:cs typeface="Calibri" pitchFamily="34" charset="0"/>
            </a:endParaRPr>
          </a:p>
          <a:p>
            <a:pPr marL="0" indent="0"/>
            <a:r>
              <a:rPr lang="pt-PT" b="1" dirty="0">
                <a:latin typeface="Calibri" pitchFamily="34" charset="0"/>
                <a:cs typeface="Calibri" pitchFamily="34" charset="0"/>
              </a:rPr>
              <a:t> A reflexão e crítica dos humanistas defendeu o regresso a uma prática religiosa mais individual e humanizada:</a:t>
            </a:r>
          </a:p>
          <a:p>
            <a:pPr marL="0" indent="0">
              <a:buFont typeface="Wingdings" pitchFamily="2" charset="2"/>
              <a:buNone/>
            </a:pPr>
            <a:endParaRPr lang="pt-PT" b="1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pt-PT" dirty="0">
                <a:latin typeface="Calibri" pitchFamily="34" charset="0"/>
                <a:cs typeface="Calibri" pitchFamily="34" charset="0"/>
              </a:rPr>
              <a:t>vários pregadores lançaram fortes críticas à Igreja, apesar da repressão a que foram sujeitos;</a:t>
            </a:r>
          </a:p>
          <a:p>
            <a:pPr lvl="1"/>
            <a:r>
              <a:rPr lang="pt-PT" dirty="0">
                <a:latin typeface="Calibri" pitchFamily="34" charset="0"/>
                <a:cs typeface="Calibri" pitchFamily="34" charset="0"/>
              </a:rPr>
              <a:t>as heresias voltaram a despertar; </a:t>
            </a:r>
          </a:p>
          <a:p>
            <a:pPr lvl="1">
              <a:buFont typeface="Wingdings 2" pitchFamily="18" charset="2"/>
              <a:buNone/>
            </a:pPr>
            <a:endParaRPr lang="pt-PT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pt-PT" dirty="0">
                <a:latin typeface="Calibri" pitchFamily="34" charset="0"/>
                <a:cs typeface="Calibri" pitchFamily="34" charset="0"/>
              </a:rPr>
              <a:t>havia a necessidade de moralizar os costumes da hierarquia da Igreja;</a:t>
            </a:r>
          </a:p>
          <a:p>
            <a:pPr lvl="1">
              <a:buFont typeface="Wingdings 2" pitchFamily="18" charset="2"/>
              <a:buNone/>
            </a:pPr>
            <a:endParaRPr lang="pt-PT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pt-PT" dirty="0">
                <a:latin typeface="Calibri" pitchFamily="34" charset="0"/>
                <a:cs typeface="Calibri" pitchFamily="34" charset="0"/>
              </a:rPr>
              <a:t>valorizavam-se novas formas de religiosidade popular e mais individualizada. </a:t>
            </a:r>
          </a:p>
          <a:p>
            <a:pPr marL="0" indent="0">
              <a:buFont typeface="Wingdings" pitchFamily="2" charset="2"/>
              <a:buNone/>
            </a:pPr>
            <a:endParaRPr lang="pt-P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A RESPOSTA DA IGREJA CATÓLICA</a:t>
            </a:r>
          </a:p>
        </p:txBody>
      </p:sp>
    </p:spTree>
    <p:extLst>
      <p:ext uri="{BB962C8B-B14F-4D97-AF65-F5344CB8AC3E}">
        <p14:creationId xmlns:p14="http://schemas.microsoft.com/office/powerpoint/2010/main" val="22840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pt-PT" b="1" dirty="0">
                <a:latin typeface="Calibri" pitchFamily="34" charset="0"/>
                <a:cs typeface="Calibri" pitchFamily="34" charset="0"/>
              </a:rPr>
              <a:t>Foi o movimento protestante e a sua rápida expansão que deu o impulso e impôs a urgência de renovação da Igreja Católica</a:t>
            </a:r>
            <a:r>
              <a:rPr lang="pt-PT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0">
              <a:buFont typeface="Wingdings" pitchFamily="2" charset="2"/>
              <a:buNone/>
            </a:pPr>
            <a:endParaRPr lang="pt-PT" dirty="0">
              <a:latin typeface="Calibri" pitchFamily="34" charset="0"/>
              <a:cs typeface="Calibri" pitchFamily="34" charset="0"/>
            </a:endParaRPr>
          </a:p>
          <a:p>
            <a:pPr marL="87313" indent="-87313"/>
            <a:r>
              <a:rPr lang="pt-PT" b="1" dirty="0">
                <a:latin typeface="Calibri" pitchFamily="34" charset="0"/>
                <a:cs typeface="Calibri" pitchFamily="34" charset="0"/>
              </a:rPr>
              <a:t> A Igreja Católica respondeu à rutura teológica do protestantismo com duas linhas de atuação:</a:t>
            </a:r>
          </a:p>
          <a:p>
            <a:pPr marL="0" indent="0"/>
            <a:endParaRPr lang="pt-PT" b="1" dirty="0">
              <a:latin typeface="Calibri" pitchFamily="34" charset="0"/>
              <a:cs typeface="Calibri" pitchFamily="34" charset="0"/>
            </a:endParaRPr>
          </a:p>
          <a:p>
            <a:pPr marL="444500" lvl="1" indent="-174625"/>
            <a:r>
              <a:rPr lang="pt-PT" b="1" dirty="0">
                <a:latin typeface="Calibri" pitchFamily="34" charset="0"/>
                <a:cs typeface="Calibri" pitchFamily="34" charset="0"/>
              </a:rPr>
              <a:t>a Contrarreforma</a:t>
            </a:r>
            <a:r>
              <a:rPr lang="pt-PT" dirty="0">
                <a:latin typeface="Calibri" pitchFamily="34" charset="0"/>
                <a:cs typeface="Calibri" pitchFamily="34" charset="0"/>
              </a:rPr>
              <a:t>: combateu o avanço do protestantismo;</a:t>
            </a:r>
          </a:p>
          <a:p>
            <a:pPr marL="444500" lvl="1" indent="-174625">
              <a:buFont typeface="Wingdings 2" pitchFamily="18" charset="2"/>
              <a:buNone/>
            </a:pPr>
            <a:endParaRPr lang="pt-PT" dirty="0">
              <a:latin typeface="Calibri" pitchFamily="34" charset="0"/>
              <a:cs typeface="Calibri" pitchFamily="34" charset="0"/>
            </a:endParaRPr>
          </a:p>
          <a:p>
            <a:pPr marL="444500" lvl="1" indent="-174625"/>
            <a:r>
              <a:rPr lang="pt-PT" b="1" dirty="0">
                <a:latin typeface="Calibri" pitchFamily="34" charset="0"/>
                <a:cs typeface="Calibri" pitchFamily="34" charset="0"/>
              </a:rPr>
              <a:t>Reforma católica</a:t>
            </a:r>
            <a:r>
              <a:rPr lang="pt-PT" dirty="0">
                <a:latin typeface="Calibri" pitchFamily="34" charset="0"/>
                <a:cs typeface="Calibri" pitchFamily="34" charset="0"/>
              </a:rPr>
              <a:t>: reafirmou e reformulou a doutrina e a organização da Igreja mediante uma renovação interna.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A RESPOSTA DA IGREJA CATÓLICA</a:t>
            </a:r>
          </a:p>
        </p:txBody>
      </p:sp>
    </p:spTree>
    <p:extLst>
      <p:ext uri="{BB962C8B-B14F-4D97-AF65-F5344CB8AC3E}">
        <p14:creationId xmlns:p14="http://schemas.microsoft.com/office/powerpoint/2010/main" val="25687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>
                <a:solidFill>
                  <a:srgbClr val="FFFFFF"/>
                </a:solidFill>
              </a:rPr>
              <a:t>ANTECEDENTES DA RENOVAÇÃO DA CONSCIÊNCIA RELIGIOSA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b="1" dirty="0"/>
              <a:t>A Crise do século XIV </a:t>
            </a:r>
            <a:endParaRPr lang="pt-PT" b="1" dirty="0"/>
          </a:p>
          <a:p>
            <a:pPr>
              <a:lnSpc>
                <a:spcPct val="80000"/>
              </a:lnSpc>
            </a:pPr>
            <a:r>
              <a:rPr b="1" dirty="0"/>
              <a:t>                 </a:t>
            </a:r>
            <a:endParaRPr dirty="0"/>
          </a:p>
          <a:p>
            <a:pPr marL="182563" lvl="1" indent="-179388">
              <a:lnSpc>
                <a:spcPct val="80000"/>
              </a:lnSpc>
              <a:buFont typeface="Arial" pitchFamily="34" charset="0"/>
              <a:buChar char="•"/>
            </a:pPr>
            <a:r>
              <a:rPr b="1" dirty="0" err="1"/>
              <a:t>Pestes</a:t>
            </a:r>
            <a:r>
              <a:rPr b="1" dirty="0"/>
              <a:t>/</a:t>
            </a:r>
            <a:r>
              <a:rPr b="1" dirty="0" err="1"/>
              <a:t>fomes</a:t>
            </a:r>
            <a:r>
              <a:rPr b="1" dirty="0"/>
              <a:t>/</a:t>
            </a:r>
            <a:r>
              <a:rPr b="1" dirty="0" err="1"/>
              <a:t>guerras</a:t>
            </a:r>
            <a:r>
              <a:rPr lang="pt-PT" b="1" dirty="0"/>
              <a:t> </a:t>
            </a:r>
            <a:r>
              <a:rPr dirty="0" err="1"/>
              <a:t>desencadeia</a:t>
            </a:r>
            <a:r>
              <a:rPr lang="pt-PT" dirty="0"/>
              <a:t>m</a:t>
            </a:r>
            <a:r>
              <a:rPr dirty="0"/>
              <a:t> a </a:t>
            </a:r>
            <a:r>
              <a:rPr dirty="0" err="1"/>
              <a:t>superstição</a:t>
            </a:r>
            <a:r>
              <a:rPr lang="pt-PT" dirty="0"/>
              <a:t> </a:t>
            </a:r>
            <a:r>
              <a:rPr dirty="0" err="1"/>
              <a:t>perante</a:t>
            </a:r>
            <a:r>
              <a:rPr dirty="0"/>
              <a:t> a doença e a morte:      </a:t>
            </a:r>
          </a:p>
          <a:p>
            <a:pPr marL="446088" lvl="2" indent="-160338">
              <a:lnSpc>
                <a:spcPct val="80000"/>
              </a:lnSpc>
              <a:buFont typeface="Arial" pitchFamily="34" charset="0"/>
              <a:buChar char="•"/>
            </a:pPr>
            <a:r>
              <a:rPr dirty="0"/>
              <a:t>desenvolve-se o fanatismo (procissões de flagelantes e de penitência); </a:t>
            </a:r>
          </a:p>
          <a:p>
            <a:pPr marL="446088" lvl="2" indent="-160338">
              <a:lnSpc>
                <a:spcPct val="80000"/>
              </a:lnSpc>
              <a:buFont typeface="Arial" pitchFamily="34" charset="0"/>
              <a:buChar char="•"/>
            </a:pPr>
            <a:r>
              <a:rPr dirty="0"/>
              <a:t>aumentam as práticas de feitiçaria; </a:t>
            </a:r>
          </a:p>
          <a:p>
            <a:pPr marL="446088" lvl="2" indent="-160338">
              <a:lnSpc>
                <a:spcPct val="80000"/>
              </a:lnSpc>
              <a:buFont typeface="Arial" pitchFamily="34" charset="0"/>
              <a:buChar char="•"/>
            </a:pPr>
            <a:r>
              <a:rPr dirty="0"/>
              <a:t>divulga-se o culto dos santos populares e o desenvolvimento das </a:t>
            </a:r>
            <a:r>
              <a:rPr dirty="0" err="1"/>
              <a:t>confrarias</a:t>
            </a:r>
            <a:r>
              <a:rPr dirty="0"/>
              <a:t>.</a:t>
            </a:r>
            <a:endParaRPr lang="pt-PT" dirty="0"/>
          </a:p>
          <a:p>
            <a:pPr marL="446088" lvl="2" indent="-160338">
              <a:lnSpc>
                <a:spcPct val="80000"/>
              </a:lnSpc>
              <a:buFont typeface="Arial" pitchFamily="34" charset="0"/>
              <a:buChar char="•"/>
            </a:pPr>
            <a:endParaRPr dirty="0"/>
          </a:p>
          <a:p>
            <a:pPr marL="182563" lvl="1" indent="-179388">
              <a:lnSpc>
                <a:spcPct val="80000"/>
              </a:lnSpc>
              <a:buFont typeface="Arial" pitchFamily="34" charset="0"/>
              <a:buChar char="•"/>
            </a:pPr>
            <a:r>
              <a:rPr b="1" dirty="0"/>
              <a:t>Novas formas de piedade religiosa</a:t>
            </a:r>
            <a:r>
              <a:rPr dirty="0"/>
              <a:t>, mais individual e de </a:t>
            </a:r>
            <a:r>
              <a:rPr dirty="0" err="1"/>
              <a:t>ligação</a:t>
            </a:r>
            <a:r>
              <a:rPr dirty="0"/>
              <a:t> </a:t>
            </a:r>
            <a:r>
              <a:rPr dirty="0" err="1"/>
              <a:t>direta</a:t>
            </a:r>
            <a:r>
              <a:rPr dirty="0"/>
              <a:t> com Deus, através da </a:t>
            </a:r>
            <a:r>
              <a:rPr dirty="0" err="1"/>
              <a:t>oração</a:t>
            </a:r>
            <a:r>
              <a:rPr dirty="0"/>
              <a:t> individual</a:t>
            </a:r>
            <a:r>
              <a:rPr lang="pt-PT" dirty="0"/>
              <a:t>,</a:t>
            </a:r>
            <a:r>
              <a:rPr dirty="0"/>
              <a:t> concretizaram-se no movimento </a:t>
            </a:r>
            <a:r>
              <a:rPr i="1" dirty="0" err="1"/>
              <a:t>Devotio</a:t>
            </a:r>
            <a:r>
              <a:rPr i="1" dirty="0"/>
              <a:t> Moderna</a:t>
            </a:r>
            <a:r>
              <a:rPr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A CRISE DO SÉCULO XIV</a:t>
            </a:r>
          </a:p>
        </p:txBody>
      </p:sp>
      <p:pic>
        <p:nvPicPr>
          <p:cNvPr id="25602" name="Imagem 5" descr="Fichier:The flagellants at Doornik in 13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165" y="2132856"/>
            <a:ext cx="4545786" cy="29667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osição de Conteúdo 3"/>
          <p:cNvSpPr txBox="1">
            <a:spLocks/>
          </p:cNvSpPr>
          <p:nvPr/>
        </p:nvSpPr>
        <p:spPr>
          <a:xfrm>
            <a:off x="4606166" y="5157192"/>
            <a:ext cx="4545786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charset="0"/>
              <a:buNone/>
            </a:pPr>
            <a:r>
              <a:rPr lang="pt-PT" sz="1800" dirty="0">
                <a:solidFill>
                  <a:schemeClr val="bg1"/>
                </a:solidFill>
              </a:rPr>
              <a:t>Procissão de flagelantes, Bruges, 1349.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spAutoFit/>
          </a:bodyPr>
          <a:lstStyle/>
          <a:p>
            <a:r>
              <a:rPr lang="pt-PT" b="1" dirty="0"/>
              <a:t>Objetivos do Concílio de Trento:</a:t>
            </a:r>
          </a:p>
          <a:p>
            <a:endParaRPr lang="pt-PT" dirty="0"/>
          </a:p>
          <a:p>
            <a:pPr marL="182563" indent="-182563">
              <a:buFont typeface="Arial" pitchFamily="34" charset="0"/>
              <a:buChar char="•"/>
            </a:pPr>
            <a:r>
              <a:rPr lang="pt-PT" b="1" dirty="0"/>
              <a:t>dar respostas à necessidade de reforma: </a:t>
            </a:r>
          </a:p>
          <a:p>
            <a:pPr marL="357188" lvl="1" indent="-161925">
              <a:buFont typeface="Arial" pitchFamily="34" charset="0"/>
              <a:buChar char="•"/>
            </a:pPr>
            <a:r>
              <a:rPr lang="pt-PT" dirty="0"/>
              <a:t>analisar as críticas que vinham sendo feitas à Igreja;</a:t>
            </a:r>
          </a:p>
          <a:p>
            <a:pPr marL="357188" lvl="1" indent="-161925">
              <a:buFont typeface="Arial" pitchFamily="34" charset="0"/>
              <a:buChar char="•"/>
            </a:pPr>
            <a:r>
              <a:rPr lang="pt-PT" dirty="0"/>
              <a:t>tomar medidas para a reforma interna, disciplinar e moral;</a:t>
            </a:r>
          </a:p>
          <a:p>
            <a:pPr lvl="1"/>
            <a:endParaRPr lang="pt-PT" dirty="0"/>
          </a:p>
          <a:p>
            <a:pPr marL="182563" indent="-182563">
              <a:buFont typeface="Arial" pitchFamily="34" charset="0"/>
              <a:buChar char="•"/>
            </a:pPr>
            <a:r>
              <a:rPr lang="pt-PT" b="1" dirty="0"/>
              <a:t>redefinir e afirmar a sua doutrina</a:t>
            </a:r>
            <a:r>
              <a:rPr lang="pt-PT" dirty="0"/>
              <a:t>: </a:t>
            </a:r>
          </a:p>
          <a:p>
            <a:pPr marL="357188" lvl="1" indent="-171450">
              <a:buFont typeface="Arial" pitchFamily="34" charset="0"/>
              <a:buChar char="•"/>
            </a:pPr>
            <a:r>
              <a:rPr lang="pt-PT" dirty="0"/>
              <a:t>definir os dogmas e a tradição da Igreja Romana; </a:t>
            </a:r>
          </a:p>
          <a:p>
            <a:pPr marL="357188" lvl="1" indent="-171450">
              <a:buFont typeface="Arial" pitchFamily="34" charset="0"/>
              <a:buChar char="•"/>
            </a:pPr>
            <a:r>
              <a:rPr lang="pt-PT" dirty="0"/>
              <a:t>recusar os princípios defendidos pelas Igrejas cristãs protestantes;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REAFIRMAÇÃO DO DOGMA E DO CULTO TRADICIONAL</a:t>
            </a:r>
          </a:p>
        </p:txBody>
      </p:sp>
      <p:pic>
        <p:nvPicPr>
          <p:cNvPr id="6" name="Imagem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386408"/>
            <a:ext cx="4572001" cy="506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7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8640514" cy="477053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b="1" dirty="0"/>
              <a:t>Objetivos do Concílio de Trento:</a:t>
            </a:r>
          </a:p>
          <a:p>
            <a:endParaRPr lang="pt-PT" dirty="0"/>
          </a:p>
          <a:p>
            <a:pPr marL="182563" indent="-182563"/>
            <a:r>
              <a:rPr lang="pt-PT" b="1" dirty="0"/>
              <a:t>reafirmar o dogma e o culto: </a:t>
            </a:r>
          </a:p>
          <a:p>
            <a:pPr marL="182563" indent="-182563"/>
            <a:endParaRPr lang="pt-PT" b="1" dirty="0"/>
          </a:p>
          <a:p>
            <a:pPr marL="357188" lvl="1" indent="-161925"/>
            <a:r>
              <a:rPr lang="pt-PT" dirty="0"/>
              <a:t>adoção dos sete sacramentos;</a:t>
            </a:r>
          </a:p>
          <a:p>
            <a:pPr marL="357188" lvl="1" indent="-161925"/>
            <a:r>
              <a:rPr lang="pt-PT" dirty="0"/>
              <a:t>reafirmação do culto e dos ritos: culto dos santos, das relíquias e de outros gestos da devoção tradicional;</a:t>
            </a:r>
          </a:p>
          <a:p>
            <a:pPr marL="357188" lvl="1" indent="-161925"/>
            <a:r>
              <a:rPr lang="pt-PT" dirty="0"/>
              <a:t>recusa da interpretação individual da Bíblia; </a:t>
            </a:r>
          </a:p>
          <a:p>
            <a:pPr marL="357188" lvl="1" indent="-161925"/>
            <a:r>
              <a:rPr lang="pt-PT" dirty="0"/>
              <a:t>confirmação da hierarquia da Igreja e do seu papel;</a:t>
            </a:r>
          </a:p>
          <a:p>
            <a:pPr lvl="1">
              <a:buFont typeface="Wingdings 2" pitchFamily="18" charset="2"/>
              <a:buNone/>
            </a:pPr>
            <a:endParaRPr lang="pt-PT" dirty="0"/>
          </a:p>
          <a:p>
            <a:pPr marL="182563" indent="-182563"/>
            <a:r>
              <a:rPr lang="pt-PT" b="1" dirty="0"/>
              <a:t> reagir à difusão do protestantismo pela Europa</a:t>
            </a:r>
            <a:r>
              <a:rPr lang="pt-PT" dirty="0"/>
              <a:t>:</a:t>
            </a:r>
          </a:p>
          <a:p>
            <a:pPr marL="182563" indent="-182563"/>
            <a:endParaRPr lang="pt-PT" dirty="0"/>
          </a:p>
          <a:p>
            <a:pPr marL="357188" lvl="1" indent="-161925"/>
            <a:r>
              <a:rPr lang="pt-PT" dirty="0"/>
              <a:t>adotar medidas de combate ideológico face às ideias protestantes.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REAFIRMAÇÃO DO DOGMA E DO CULTO TRADICIONAL</a:t>
            </a:r>
          </a:p>
        </p:txBody>
      </p:sp>
    </p:spTree>
    <p:extLst>
      <p:ext uri="{BB962C8B-B14F-4D97-AF65-F5344CB8AC3E}">
        <p14:creationId xmlns:p14="http://schemas.microsoft.com/office/powerpoint/2010/main" val="228733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pt-PT" b="1" dirty="0"/>
              <a:t>O Concílio de Trento debateu a reforma interna da Igreja Católica. </a:t>
            </a:r>
          </a:p>
          <a:p>
            <a:pPr marL="0" indent="0">
              <a:buFont typeface="Wingdings" pitchFamily="2" charset="2"/>
              <a:buNone/>
            </a:pPr>
            <a:r>
              <a:rPr lang="pt-PT" b="1" dirty="0"/>
              <a:t>Tomou decisões para reformar moral e disciplinarmente a Igreja: </a:t>
            </a:r>
            <a:r>
              <a:rPr lang="pt-PT" b="1" baseline="30000" dirty="0"/>
              <a:t> </a:t>
            </a:r>
          </a:p>
          <a:p>
            <a:pPr marL="0" indent="0">
              <a:buFont typeface="Wingdings" pitchFamily="2" charset="2"/>
              <a:buNone/>
            </a:pPr>
            <a:endParaRPr lang="pt-PT" b="1" dirty="0"/>
          </a:p>
          <a:p>
            <a:pPr marL="357188" indent="-174625"/>
            <a:r>
              <a:rPr lang="pt-PT" dirty="0"/>
              <a:t> promoveu a reforma de ordens religiosas existentes; </a:t>
            </a:r>
          </a:p>
          <a:p>
            <a:pPr marL="357188" indent="-174625"/>
            <a:r>
              <a:rPr lang="pt-PT" dirty="0"/>
              <a:t> apoiou a criação de novas ordens religiosas;</a:t>
            </a:r>
          </a:p>
          <a:p>
            <a:pPr marL="357188" indent="-174625"/>
            <a:r>
              <a:rPr lang="pt-PT" dirty="0"/>
              <a:t> reforçou a evangelização, a missionação e o ensino; </a:t>
            </a:r>
          </a:p>
          <a:p>
            <a:pPr marL="357188" indent="-174625"/>
            <a:r>
              <a:rPr lang="pt-PT" dirty="0"/>
              <a:t> reforçou a formação do clero com a criação de seminários;</a:t>
            </a:r>
          </a:p>
          <a:p>
            <a:pPr marL="357188" indent="-174625"/>
            <a:r>
              <a:rPr lang="pt-PT" dirty="0"/>
              <a:t> estabeleceu normas para a moralização dos costumes e forma de vida do clero.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A REFORMA DISCIPLINAR; O COMBATE IDEOLÓGICO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pt-PT" b="1" dirty="0"/>
              <a:t>O Papa Paulo III criou uma renovada e mais poderosa Inquisição:</a:t>
            </a:r>
          </a:p>
          <a:p>
            <a:pPr marL="0" indent="0">
              <a:buFont typeface="Wingdings" pitchFamily="2" charset="2"/>
              <a:buNone/>
            </a:pPr>
            <a:endParaRPr lang="pt-PT" b="1" dirty="0"/>
          </a:p>
          <a:p>
            <a:pPr marL="444500" indent="-174625">
              <a:buFont typeface="Arial" pitchFamily="34" charset="0"/>
              <a:buChar char="•"/>
            </a:pPr>
            <a:r>
              <a:rPr lang="pt-PT" b="1" dirty="0"/>
              <a:t>em 1542 </a:t>
            </a:r>
            <a:r>
              <a:rPr lang="pt-PT" dirty="0"/>
              <a:t>foi criada</a:t>
            </a:r>
            <a:r>
              <a:rPr lang="pt-PT" b="1" dirty="0"/>
              <a:t> </a:t>
            </a:r>
            <a:r>
              <a:rPr lang="pt-PT" dirty="0"/>
              <a:t>a </a:t>
            </a:r>
            <a:r>
              <a:rPr lang="pt-PT" b="1" dirty="0"/>
              <a:t>Inquisição Romana </a:t>
            </a:r>
            <a:r>
              <a:rPr lang="pt-PT" dirty="0"/>
              <a:t>(também conhecida como </a:t>
            </a:r>
            <a:r>
              <a:rPr lang="pt-PT" b="1" dirty="0"/>
              <a:t>Santo Ofício</a:t>
            </a:r>
            <a:r>
              <a:rPr lang="pt-PT" dirty="0"/>
              <a:t>); </a:t>
            </a:r>
          </a:p>
          <a:p>
            <a:pPr marL="444500" indent="-174625">
              <a:buFont typeface="Arial" pitchFamily="34" charset="0"/>
              <a:buChar char="•"/>
            </a:pPr>
            <a:r>
              <a:rPr lang="pt-PT" dirty="0"/>
              <a:t>a Inquisição teve especial incidência na Península Ibérica (Espanha e Portugal); </a:t>
            </a:r>
          </a:p>
          <a:p>
            <a:pPr marL="444500" indent="-174625">
              <a:buFont typeface="Arial" pitchFamily="34" charset="0"/>
              <a:buChar char="•"/>
            </a:pPr>
            <a:r>
              <a:rPr lang="pt-PT" dirty="0"/>
              <a:t>o inquisidor geral, em 1543, defendeu </a:t>
            </a:r>
            <a:r>
              <a:rPr lang="pt-PT" b="1" dirty="0"/>
              <a:t>o controlo dos livros e de outras publicações (o </a:t>
            </a:r>
            <a:r>
              <a:rPr lang="pt-PT" b="1" i="1" dirty="0" err="1"/>
              <a:t>Index</a:t>
            </a:r>
            <a:r>
              <a:rPr lang="pt-PT" b="1" dirty="0"/>
              <a:t>).</a:t>
            </a:r>
            <a:endParaRPr lang="pt-PT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A REFORMA DISCIPLINAR; O COMBATE IDEOLÓGICO</a:t>
            </a:r>
          </a:p>
        </p:txBody>
      </p:sp>
      <p:pic>
        <p:nvPicPr>
          <p:cNvPr id="5" name="Imagem 5" descr="Ficheiro:Index Librorum Prohibitorum 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1433042"/>
            <a:ext cx="3312368" cy="503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51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pt-PT" b="1" dirty="0"/>
              <a:t>Novas ordens religiosas foram criadas e outras foram reformadas.</a:t>
            </a:r>
          </a:p>
          <a:p>
            <a:pPr marL="0" indent="0">
              <a:buFont typeface="Wingdings" pitchFamily="2" charset="2"/>
              <a:buNone/>
            </a:pPr>
            <a:endParaRPr lang="pt-PT" b="1" dirty="0"/>
          </a:p>
          <a:p>
            <a:pPr marL="0" indent="0"/>
            <a:r>
              <a:rPr lang="pt-PT" b="1" dirty="0"/>
              <a:t> Objetivos</a:t>
            </a:r>
            <a:r>
              <a:rPr lang="pt-PT" dirty="0"/>
              <a:t>:</a:t>
            </a:r>
          </a:p>
          <a:p>
            <a:pPr marL="0" indent="0"/>
            <a:endParaRPr lang="pt-PT" dirty="0"/>
          </a:p>
          <a:p>
            <a:pPr marL="357188" lvl="1" indent="-161925">
              <a:spcBef>
                <a:spcPct val="0"/>
              </a:spcBef>
            </a:pPr>
            <a:r>
              <a:rPr lang="pt-PT" dirty="0"/>
              <a:t>promover a espiritualidade católica;</a:t>
            </a:r>
          </a:p>
          <a:p>
            <a:pPr marL="357188" lvl="1" indent="-161925">
              <a:spcBef>
                <a:spcPct val="0"/>
              </a:spcBef>
              <a:buFont typeface="Wingdings 2" pitchFamily="18" charset="2"/>
              <a:buNone/>
            </a:pPr>
            <a:endParaRPr lang="pt-PT" dirty="0"/>
          </a:p>
          <a:p>
            <a:pPr marL="357188" lvl="1" indent="-161925">
              <a:spcBef>
                <a:spcPct val="0"/>
              </a:spcBef>
            </a:pPr>
            <a:r>
              <a:rPr lang="pt-PT" dirty="0"/>
              <a:t>renovar o sentimento cristão e ganhar novos fiéis para o catolicismo;</a:t>
            </a:r>
          </a:p>
          <a:p>
            <a:pPr marL="357188" lvl="1" indent="-161925">
              <a:spcBef>
                <a:spcPct val="0"/>
              </a:spcBef>
              <a:buFont typeface="Wingdings 2" pitchFamily="18" charset="2"/>
              <a:buNone/>
            </a:pPr>
            <a:endParaRPr lang="pt-PT" dirty="0"/>
          </a:p>
          <a:p>
            <a:pPr marL="357188" lvl="1" indent="-161925">
              <a:spcBef>
                <a:spcPct val="0"/>
              </a:spcBef>
            </a:pPr>
            <a:r>
              <a:rPr lang="pt-PT" dirty="0"/>
              <a:t>promover a pregação e a evangelização (</a:t>
            </a:r>
            <a:r>
              <a:rPr lang="pt-PT" b="1" dirty="0"/>
              <a:t>proselitismo)</a:t>
            </a:r>
            <a:r>
              <a:rPr lang="pt-PT" dirty="0"/>
              <a:t>, quer para refrear a adesão ao protestantismo, quer para cristianizar novos povos das regiões recentemente descobertas;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A REFORMA DISCIPLINAR; O COMBATE IDEOLÓGICO</a:t>
            </a:r>
          </a:p>
        </p:txBody>
      </p:sp>
    </p:spTree>
    <p:extLst>
      <p:ext uri="{BB962C8B-B14F-4D97-AF65-F5344CB8AC3E}">
        <p14:creationId xmlns:p14="http://schemas.microsoft.com/office/powerpoint/2010/main" val="10126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>
          <a:xfrm>
            <a:off x="35496" y="1268760"/>
            <a:ext cx="5040560" cy="489585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pt-PT" b="1" dirty="0"/>
              <a:t>Novas ordens religiosas foram criadas </a:t>
            </a:r>
            <a:br>
              <a:rPr lang="pt-PT" b="1" dirty="0"/>
            </a:br>
            <a:r>
              <a:rPr lang="pt-PT" b="1" dirty="0"/>
              <a:t>e outras foram reformadas. </a:t>
            </a:r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endParaRPr lang="pt-PT" b="1" dirty="0"/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r>
              <a:rPr lang="pt-PT" b="1" dirty="0"/>
              <a:t>Destacaram-se as ordens religiosas: </a:t>
            </a:r>
          </a:p>
          <a:p>
            <a:pPr marL="269875" lvl="2" indent="-182563">
              <a:buFont typeface="Arial" pitchFamily="34" charset="0"/>
              <a:buChar char="•"/>
            </a:pPr>
            <a:r>
              <a:rPr lang="pt-PT" dirty="0"/>
              <a:t>a </a:t>
            </a:r>
            <a:r>
              <a:rPr lang="pt-PT" b="1" dirty="0"/>
              <a:t>ordem dos Capuchinhos</a:t>
            </a:r>
            <a:r>
              <a:rPr lang="pt-PT" dirty="0"/>
              <a:t> (baseada na regra franciscana) que, a partir do final do século XVI, foi uma das mais importantes ordens religiosas da Contrarreforma;</a:t>
            </a:r>
          </a:p>
          <a:p>
            <a:pPr marL="269875" lvl="2" indent="-182563">
              <a:buFont typeface="Arial" pitchFamily="34" charset="0"/>
              <a:buChar char="•"/>
            </a:pPr>
            <a:r>
              <a:rPr lang="pt-PT" dirty="0"/>
              <a:t>a ordem feminina das </a:t>
            </a:r>
            <a:r>
              <a:rPr lang="pt-PT" b="1" dirty="0" err="1"/>
              <a:t>Urselina</a:t>
            </a:r>
            <a:r>
              <a:rPr lang="pt-PT" dirty="0" err="1"/>
              <a:t>s</a:t>
            </a:r>
            <a:r>
              <a:rPr lang="pt-PT" dirty="0"/>
              <a:t> fundada em 1535, por </a:t>
            </a:r>
            <a:r>
              <a:rPr lang="pt-PT" dirty="0" err="1"/>
              <a:t>Angela</a:t>
            </a:r>
            <a:r>
              <a:rPr lang="pt-PT" dirty="0"/>
              <a:t> </a:t>
            </a:r>
            <a:r>
              <a:rPr lang="pt-PT" dirty="0" err="1"/>
              <a:t>Merici</a:t>
            </a:r>
            <a:r>
              <a:rPr lang="pt-PT" dirty="0"/>
              <a:t>;</a:t>
            </a:r>
          </a:p>
          <a:p>
            <a:pPr marL="269875" lvl="2" indent="-182563">
              <a:buFont typeface="Arial" pitchFamily="34" charset="0"/>
              <a:buChar char="•"/>
            </a:pPr>
            <a:r>
              <a:rPr lang="pt-PT" dirty="0"/>
              <a:t>a Congregação do Oratório, criada por S. Filipe </a:t>
            </a:r>
            <a:r>
              <a:rPr lang="pt-PT" dirty="0" err="1"/>
              <a:t>Nery</a:t>
            </a:r>
            <a:r>
              <a:rPr lang="pt-PT" dirty="0"/>
              <a:t> (1515-1595), dedicada, sobretudo, à oração, à pregação e à administração dos sacramentos;</a:t>
            </a:r>
          </a:p>
          <a:p>
            <a:pPr marL="269875" lvl="2" indent="-182563">
              <a:buFont typeface="Arial" pitchFamily="34" charset="0"/>
              <a:buChar char="•"/>
            </a:pPr>
            <a:r>
              <a:rPr lang="pt-PT" b="1" dirty="0"/>
              <a:t>a Companhia de Jesus ou Jesuítas, fundada por Santo Inácio de Loyola, em 1540.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A REFORMA DISCIPLINAR; O COMBATE IDEOLÓGICO: </a:t>
            </a:r>
            <a:br>
              <a:rPr lang="pt-PT" dirty="0"/>
            </a:br>
            <a:r>
              <a:rPr lang="pt-PT" dirty="0"/>
              <a:t>O PAPEL DOS JESUÍTAS</a:t>
            </a:r>
          </a:p>
        </p:txBody>
      </p:sp>
      <p:pic>
        <p:nvPicPr>
          <p:cNvPr id="5" name="Imagem 5" descr="Ficheiro:Ignatius Loyol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11431" y="1556792"/>
            <a:ext cx="3825065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Posição de Conteúdo 3"/>
          <p:cNvSpPr txBox="1">
            <a:spLocks/>
          </p:cNvSpPr>
          <p:nvPr/>
        </p:nvSpPr>
        <p:spPr>
          <a:xfrm>
            <a:off x="5211430" y="6206924"/>
            <a:ext cx="3940521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charset="0"/>
              <a:buNone/>
            </a:pPr>
            <a:r>
              <a:rPr lang="pt-PT" sz="1800" dirty="0">
                <a:solidFill>
                  <a:schemeClr val="bg1"/>
                </a:solidFill>
              </a:rPr>
              <a:t>Inácio de Loyola</a:t>
            </a:r>
          </a:p>
        </p:txBody>
      </p:sp>
    </p:spTree>
    <p:extLst>
      <p:ext uri="{BB962C8B-B14F-4D97-AF65-F5344CB8AC3E}">
        <p14:creationId xmlns:p14="http://schemas.microsoft.com/office/powerpoint/2010/main" val="37076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>
          <a:xfrm>
            <a:off x="35496" y="1268760"/>
            <a:ext cx="5040560" cy="4895850"/>
          </a:xfrm>
        </p:spPr>
        <p:txBody>
          <a:bodyPr>
            <a:noAutofit/>
          </a:bodyPr>
          <a:lstStyle/>
          <a:p>
            <a:r>
              <a:rPr lang="pt-PT" sz="2400" b="1" dirty="0"/>
              <a:t>Os Jesuítas:</a:t>
            </a:r>
          </a:p>
          <a:p>
            <a:endParaRPr lang="pt-PT" sz="2400" b="1" dirty="0"/>
          </a:p>
          <a:p>
            <a:pPr marL="182563" indent="-182563">
              <a:buFont typeface="Arial" pitchFamily="34" charset="0"/>
              <a:buChar char="•"/>
            </a:pPr>
            <a:r>
              <a:rPr lang="pt-PT" dirty="0"/>
              <a:t>promoveram o </a:t>
            </a:r>
            <a:r>
              <a:rPr lang="pt-PT" b="1" dirty="0"/>
              <a:t>proselitismo para expandir a fé católica</a:t>
            </a:r>
            <a:r>
              <a:rPr lang="pt-PT" dirty="0"/>
              <a:t>, não só para regiões que haviam aderido ao protestantismo como para novos territórios colonizados na Ásia e na América;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t-PT" dirty="0"/>
              <a:t>destacaram-se São Francisco Xavier (1506-</a:t>
            </a:r>
            <a:br>
              <a:rPr lang="pt-PT" dirty="0"/>
            </a:br>
            <a:r>
              <a:rPr lang="pt-PT" dirty="0"/>
              <a:t>-1552) e </a:t>
            </a:r>
            <a:r>
              <a:rPr lang="pt-PT" dirty="0" err="1"/>
              <a:t>Matteo</a:t>
            </a:r>
            <a:r>
              <a:rPr lang="pt-PT" dirty="0"/>
              <a:t> </a:t>
            </a:r>
            <a:r>
              <a:rPr lang="pt-PT" dirty="0" err="1"/>
              <a:t>Ricci</a:t>
            </a:r>
            <a:r>
              <a:rPr lang="pt-PT" dirty="0"/>
              <a:t> (1552-1610), missionários e pregadores;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t-PT" dirty="0"/>
              <a:t>São Francisco Xavier ficou conhecido como “O Apóstolo do Oriente”;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t-PT" dirty="0" err="1"/>
              <a:t>Matteo</a:t>
            </a:r>
            <a:r>
              <a:rPr lang="pt-PT" dirty="0"/>
              <a:t> </a:t>
            </a:r>
            <a:r>
              <a:rPr lang="pt-PT" dirty="0" err="1"/>
              <a:t>Ricci</a:t>
            </a:r>
            <a:r>
              <a:rPr lang="pt-PT" dirty="0"/>
              <a:t> foi missionário da China e aproximou e conciliou as duas culturas.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A REFORMA DISCIPLINAR; O COMBATE IDEOLÓGICO: </a:t>
            </a:r>
            <a:br>
              <a:rPr lang="pt-PT" dirty="0"/>
            </a:br>
            <a:r>
              <a:rPr lang="pt-PT" dirty="0"/>
              <a:t>O PAPEL DOS JESUÍTAS</a:t>
            </a:r>
          </a:p>
        </p:txBody>
      </p:sp>
      <p:pic>
        <p:nvPicPr>
          <p:cNvPr id="5" name="Imagem 5" descr="Ficheiro:Ignatius Loyol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11431" y="1556792"/>
            <a:ext cx="3825065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Posição de Conteúdo 3"/>
          <p:cNvSpPr txBox="1">
            <a:spLocks/>
          </p:cNvSpPr>
          <p:nvPr/>
        </p:nvSpPr>
        <p:spPr>
          <a:xfrm>
            <a:off x="5211430" y="6206924"/>
            <a:ext cx="3940521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charset="0"/>
              <a:buNone/>
            </a:pPr>
            <a:r>
              <a:rPr lang="pt-PT" sz="1800" dirty="0">
                <a:solidFill>
                  <a:schemeClr val="bg1"/>
                </a:solidFill>
              </a:rPr>
              <a:t>Inácio de Loyola</a:t>
            </a:r>
          </a:p>
        </p:txBody>
      </p:sp>
    </p:spTree>
    <p:extLst>
      <p:ext uri="{BB962C8B-B14F-4D97-AF65-F5344CB8AC3E}">
        <p14:creationId xmlns:p14="http://schemas.microsoft.com/office/powerpoint/2010/main" val="30027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lvl="1" indent="0">
              <a:buFont typeface="Wingdings 2" pitchFamily="18" charset="2"/>
              <a:buNone/>
            </a:pPr>
            <a:r>
              <a:rPr lang="pt-PT" b="1" dirty="0"/>
              <a:t>O papel dos Jesuítas:</a:t>
            </a:r>
          </a:p>
          <a:p>
            <a:pPr marL="0" lvl="1" indent="0">
              <a:buFont typeface="Wingdings 2" pitchFamily="18" charset="2"/>
              <a:buNone/>
            </a:pPr>
            <a:endParaRPr lang="pt-PT" dirty="0"/>
          </a:p>
          <a:p>
            <a:pPr marL="0" lvl="1" indent="0"/>
            <a:r>
              <a:rPr lang="pt-PT" b="1" dirty="0"/>
              <a:t> O ensino foi outra área fundamental da ação dos Jesuítas;</a:t>
            </a:r>
          </a:p>
          <a:p>
            <a:pPr marL="0" lvl="1" indent="0"/>
            <a:r>
              <a:rPr lang="pt-PT" dirty="0"/>
              <a:t> a eficácia e a inovação dos seus métodos de ensino tornou-os muito influentes não só em termos religiosos mas também diplomáticos e políticos;</a:t>
            </a:r>
          </a:p>
          <a:p>
            <a:pPr marL="0" lvl="1" indent="0"/>
            <a:endParaRPr lang="pt-PT" dirty="0"/>
          </a:p>
          <a:p>
            <a:pPr marL="0" lvl="1" indent="0">
              <a:buFont typeface="Wingdings 2" pitchFamily="18" charset="2"/>
              <a:buNone/>
            </a:pPr>
            <a:r>
              <a:rPr lang="pt-PT" b="1" dirty="0"/>
              <a:t>Os Jesuítas contribuíram para o fortalecimento da Contrarreforma através de três áreas: </a:t>
            </a:r>
          </a:p>
          <a:p>
            <a:pPr marL="0" lvl="1" indent="0">
              <a:buFont typeface="Wingdings 2" pitchFamily="18" charset="2"/>
              <a:buNone/>
            </a:pPr>
            <a:r>
              <a:rPr lang="pt-PT" b="1" dirty="0"/>
              <a:t>- ensino;</a:t>
            </a:r>
          </a:p>
          <a:p>
            <a:pPr marL="0" lvl="1" indent="0">
              <a:buFont typeface="Wingdings 2" pitchFamily="18" charset="2"/>
              <a:buNone/>
            </a:pPr>
            <a:r>
              <a:rPr lang="pt-PT" b="1" dirty="0"/>
              <a:t>- missionação;</a:t>
            </a:r>
          </a:p>
          <a:p>
            <a:pPr marL="0" lvl="1" indent="0">
              <a:buFont typeface="Wingdings 2" pitchFamily="18" charset="2"/>
              <a:buNone/>
            </a:pPr>
            <a:r>
              <a:rPr lang="pt-PT" b="1" dirty="0"/>
              <a:t>- pregação.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A REFORMA DISCIPLINAR; O COMBATE IDEOLÓGICO: </a:t>
            </a:r>
            <a:br>
              <a:rPr lang="pt-PT" dirty="0"/>
            </a:br>
            <a:r>
              <a:rPr lang="pt-PT" dirty="0"/>
              <a:t>O PAPEL DOS JESUÍTAS</a:t>
            </a:r>
          </a:p>
        </p:txBody>
      </p:sp>
    </p:spTree>
    <p:extLst>
      <p:ext uri="{BB962C8B-B14F-4D97-AF65-F5344CB8AC3E}">
        <p14:creationId xmlns:p14="http://schemas.microsoft.com/office/powerpoint/2010/main" val="25183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A RUTURA TEOLÓGICA ENTRE AS IGREJAS REFORMADAS E A IGREJA CATÓLICA: </a:t>
            </a:r>
            <a:br>
              <a:rPr lang="pt-PT" dirty="0"/>
            </a:br>
            <a:r>
              <a:rPr lang="pt-PT" dirty="0"/>
              <a:t>QUADRO COMPARATIVO DE ALGUNS PRINCÍPIOS </a:t>
            </a:r>
          </a:p>
        </p:txBody>
      </p:sp>
      <p:graphicFrame>
        <p:nvGraphicFramePr>
          <p:cNvPr id="8" name="Marcador de Posição de Conteúdo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61557809"/>
              </p:ext>
            </p:extLst>
          </p:nvPr>
        </p:nvGraphicFramePr>
        <p:xfrm>
          <a:off x="179512" y="1484784"/>
          <a:ext cx="8712968" cy="462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96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Conceitos/ princípios da</a:t>
                      </a:r>
                      <a:endParaRPr lang="pt-PT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doutrina</a:t>
                      </a:r>
                      <a:endParaRPr lang="pt-PT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Católicos</a:t>
                      </a:r>
                      <a:endParaRPr lang="pt-PT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Luteranos</a:t>
                      </a:r>
                      <a:endParaRPr lang="pt-PT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Calvinistas </a:t>
                      </a:r>
                      <a:endParaRPr lang="pt-PT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PT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Anglicanos</a:t>
                      </a:r>
                      <a:endParaRPr lang="pt-PT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5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Deus</a:t>
                      </a:r>
                      <a:endParaRPr lang="pt-PT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Um único Deus em três pessoas iguais e distintas</a:t>
                      </a:r>
                      <a:endParaRPr lang="pt-PT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Três pessoas iguais e distintas: o Pai, o Filho (Jesus Cristo) e o Espírito </a:t>
                      </a:r>
                      <a:endParaRPr lang="pt-PT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Santo</a:t>
                      </a:r>
                      <a:endParaRPr lang="pt-PT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4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Fontes da fé</a:t>
                      </a:r>
                      <a:endParaRPr lang="pt-PT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A Bíblia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e a tradição fixada pela Igreja </a:t>
                      </a:r>
                      <a:endParaRPr lang="pt-PT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As Sagradas Escrituras: </a:t>
                      </a:r>
                      <a:endParaRPr lang="pt-PT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Bíblia (Antigo e Novo Testamento)</a:t>
                      </a:r>
                      <a:endParaRPr lang="pt-PT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A Bíblia e a conservação de algumas tradições dos rituais e do culto </a:t>
                      </a:r>
                      <a:endParaRPr lang="pt-PT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44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Salvação</a:t>
                      </a:r>
                      <a:endParaRPr lang="pt-PT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Pela fé e pelas obras (boas ações recomendadas pela Igreja)</a:t>
                      </a:r>
                      <a:endParaRPr lang="pt-PT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Apenas a fé pode salvar</a:t>
                      </a:r>
                      <a:endParaRPr lang="pt-PT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Pela fé e de acordo com a escolha de Deus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 (predestinação)</a:t>
                      </a:r>
                      <a:endParaRPr lang="pt-PT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Salvação pela fé</a:t>
                      </a:r>
                      <a:endParaRPr lang="pt-PT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A RUTURA TEOLÓGICA ENTRE AS IGREJAS REFORMADAS E A IGREJA CATÓLICA: </a:t>
            </a:r>
            <a:br>
              <a:rPr lang="pt-PT" dirty="0"/>
            </a:br>
            <a:r>
              <a:rPr lang="pt-PT" dirty="0"/>
              <a:t>QUADRO COMPARATIVO DE ALGUNS PRINCÍPIOS </a:t>
            </a:r>
          </a:p>
        </p:txBody>
      </p:sp>
      <p:graphicFrame>
        <p:nvGraphicFramePr>
          <p:cNvPr id="4508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592553"/>
              </p:ext>
            </p:extLst>
          </p:nvPr>
        </p:nvGraphicFramePr>
        <p:xfrm>
          <a:off x="179512" y="1843557"/>
          <a:ext cx="8712968" cy="4249739"/>
        </p:xfrm>
        <a:graphic>
          <a:graphicData uri="http://schemas.openxmlformats.org/drawingml/2006/table">
            <a:tbl>
              <a:tblPr/>
              <a:tblGrid>
                <a:gridCol w="143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Conceitos/ princípios 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doutrina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Católicos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Luteranos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Calvinistas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Anglicanos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Culto da Virgem Maria e dos santos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Culto dos Santos e de Maria: intercessores do crente junto de Deus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2D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269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Recusa do culto dos santos e da Virgem Maria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Sacramentos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Sete sacramentos: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Batismo, Casamento, Ordem, Crisma, Confissão, Comunhão, Extrema-Unção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2D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730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Dois sacramentos: </a:t>
                      </a:r>
                    </a:p>
                    <a:p>
                      <a:pPr marL="2730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 Batismo </a:t>
                      </a:r>
                    </a:p>
                    <a:p>
                      <a:pPr marL="2730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 Comunhão (comemoração da última ceia de Cristo)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2400" b="1" dirty="0"/>
              <a:t>Decadência dos costumes do alto clero secular</a:t>
            </a:r>
            <a:r>
              <a:rPr lang="pt-PT" sz="2400" dirty="0"/>
              <a:t>:</a:t>
            </a:r>
          </a:p>
          <a:p>
            <a:pPr marL="708660" lvl="1" fontAlgn="auto">
              <a:spcAft>
                <a:spcPts val="0"/>
              </a:spcAft>
              <a:defRPr/>
            </a:pPr>
            <a:r>
              <a:rPr lang="pt-PT" sz="2400" dirty="0"/>
              <a:t>críticas aos bispos, cardeais e papas: devido à imoralidade, </a:t>
            </a:r>
            <a:br>
              <a:rPr lang="pt-PT" sz="2400" dirty="0"/>
            </a:br>
            <a:r>
              <a:rPr lang="pt-PT" sz="2400" dirty="0"/>
              <a:t>ao absentismo, à falta de vocação, à compra e venda de cargos eclesiásticos (simonia).</a:t>
            </a:r>
          </a:p>
          <a:p>
            <a:pPr marL="708660" lvl="1" fontAlgn="auto">
              <a:spcAft>
                <a:spcPts val="0"/>
              </a:spcAft>
              <a:defRPr/>
            </a:pPr>
            <a:endParaRPr lang="pt-PT" sz="2400" dirty="0"/>
          </a:p>
          <a:p>
            <a:pPr fontAlgn="auto">
              <a:spcAft>
                <a:spcPts val="0"/>
              </a:spcAft>
              <a:defRPr/>
            </a:pPr>
            <a:r>
              <a:rPr lang="pt-PT" sz="2400" b="1" dirty="0"/>
              <a:t>Crise da Igreja Monástica:</a:t>
            </a:r>
          </a:p>
          <a:p>
            <a:pPr marL="708660" lvl="1" fontAlgn="auto">
              <a:spcAft>
                <a:spcPts val="0"/>
              </a:spcAft>
              <a:defRPr/>
            </a:pPr>
            <a:r>
              <a:rPr lang="pt-PT" sz="2400" dirty="0"/>
              <a:t>falta de austeridade; venda de relíquias; venda de indulgências; exploração da crença e da piedade dos fiéis.</a:t>
            </a:r>
          </a:p>
        </p:txBody>
      </p:sp>
      <p:sp>
        <p:nvSpPr>
          <p:cNvPr id="26625" name="Marcador de Posição do Texto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1900"/>
              </a:lnSpc>
            </a:pPr>
            <a:r>
              <a:rPr b="1" dirty="0">
                <a:solidFill>
                  <a:srgbClr val="FFFFFF"/>
                </a:solidFill>
              </a:rPr>
              <a:t>ANTECEDENTES DA RENOVAÇÃO DA CONSCIÊNCIA RELIGIOSA</a:t>
            </a:r>
            <a:endParaRPr b="1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>
                <a:cs typeface="Calibri" pitchFamily="34" charset="0"/>
              </a:rPr>
              <a:t>A QUEBRA DO PRESTÍGIO E DA AUTORIDADE DA IGREJA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A RUTURA TEOLÓGICA ENTRE AS IGREJAS REFORMADAS E A IGREJA CATÓLICA: </a:t>
            </a:r>
            <a:br>
              <a:rPr lang="pt-PT" dirty="0"/>
            </a:br>
            <a:r>
              <a:rPr lang="pt-PT" dirty="0"/>
              <a:t>QUADRO COMPARATIVO DE ALGUNS PRINCÍPIOS </a:t>
            </a:r>
          </a:p>
        </p:txBody>
      </p:sp>
      <p:graphicFrame>
        <p:nvGraphicFramePr>
          <p:cNvPr id="46110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5682"/>
              </p:ext>
            </p:extLst>
          </p:nvPr>
        </p:nvGraphicFramePr>
        <p:xfrm>
          <a:off x="251520" y="1568474"/>
          <a:ext cx="8640960" cy="4668838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7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Conceitos/ princípios 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doutrina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Católicos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Luteranos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Calvinistas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Anglicanos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Estrutura e Função da Igreja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Obediência ao papa</a:t>
                      </a: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Sacerdotes mantêm o celibato</a:t>
                      </a: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Hierarquia da Igreja: papa, cardeais e bispos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Pastores podem casar-se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Bispos e pastores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Pastores (podem casar-se)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Um conselho coordena os pastores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Pastores ou reverendos (que podem casar-se)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Hierarquia de bispos com o rei ou rainha da Inglaterra como chefe da Igreja Anglicana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Liturgia e Culto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(ritos)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Cerimónias faustosas em latim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Cerimónias sem aparato ou fausto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Cerimónias limitadas à leitura da Bíblia, sermão e cânticos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Cerimónias em que o ritual se aproxima do fausto da Igreja Católica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4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b="1" dirty="0">
                <a:solidFill>
                  <a:srgbClr val="FFFFFF"/>
                </a:solidFill>
                <a:cs typeface="Calibri" pitchFamily="34" charset="0"/>
              </a:rPr>
              <a:t>ANTECEDENTES DA RENOVAÇÃO DA CONSCIÊNCIA RELIGIOSA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5040114" cy="48958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b="1" dirty="0"/>
              <a:t>Aparecimento de </a:t>
            </a:r>
            <a:r>
              <a:rPr b="1" dirty="0" err="1"/>
              <a:t>heresias</a:t>
            </a:r>
            <a:endParaRPr lang="pt-PT" b="1" dirty="0"/>
          </a:p>
          <a:p>
            <a:pPr>
              <a:lnSpc>
                <a:spcPct val="90000"/>
              </a:lnSpc>
            </a:pPr>
            <a:endParaRPr b="1" dirty="0"/>
          </a:p>
          <a:p>
            <a:pPr marL="269875" indent="-269875">
              <a:lnSpc>
                <a:spcPct val="90000"/>
              </a:lnSpc>
              <a:buFont typeface="Arial" pitchFamily="34" charset="0"/>
              <a:buChar char="•"/>
            </a:pPr>
            <a:r>
              <a:rPr b="1" dirty="0"/>
              <a:t>A heresia de John </a:t>
            </a:r>
            <a:r>
              <a:rPr b="1" dirty="0" err="1"/>
              <a:t>Wyclif</a:t>
            </a:r>
            <a:r>
              <a:rPr dirty="0"/>
              <a:t>: professor de Oxford</a:t>
            </a:r>
            <a:r>
              <a:rPr lang="pt-PT" dirty="0"/>
              <a:t>,</a:t>
            </a:r>
            <a:r>
              <a:rPr dirty="0"/>
              <a:t> que contestou a autoridade do </a:t>
            </a:r>
            <a:r>
              <a:rPr lang="pt-PT" dirty="0"/>
              <a:t>p</a:t>
            </a:r>
            <a:r>
              <a:rPr dirty="0" err="1"/>
              <a:t>apa</a:t>
            </a:r>
            <a:r>
              <a:rPr dirty="0"/>
              <a:t> e traduziu a </a:t>
            </a:r>
            <a:r>
              <a:rPr dirty="0" err="1"/>
              <a:t>Bíblia</a:t>
            </a:r>
            <a:r>
              <a:rPr dirty="0"/>
              <a:t>, </a:t>
            </a:r>
            <a:r>
              <a:rPr dirty="0" err="1"/>
              <a:t>defende</a:t>
            </a:r>
            <a:r>
              <a:rPr lang="pt-PT" dirty="0"/>
              <a:t>u</a:t>
            </a:r>
            <a:r>
              <a:rPr dirty="0"/>
              <a:t> também a abolição do culto dos santos e das relíquias. </a:t>
            </a:r>
          </a:p>
          <a:p>
            <a:pPr marL="715963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dirty="0"/>
              <a:t>Os seus </a:t>
            </a:r>
            <a:r>
              <a:rPr dirty="0" err="1"/>
              <a:t>seguidores</a:t>
            </a:r>
            <a:r>
              <a:rPr dirty="0"/>
              <a:t> </a:t>
            </a:r>
            <a:r>
              <a:rPr dirty="0" err="1"/>
              <a:t>ficaram</a:t>
            </a:r>
            <a:r>
              <a:rPr lang="pt-PT" dirty="0"/>
              <a:t> </a:t>
            </a:r>
            <a:r>
              <a:rPr dirty="0" err="1"/>
              <a:t>conhecidos</a:t>
            </a:r>
            <a:r>
              <a:rPr dirty="0"/>
              <a:t> como </a:t>
            </a:r>
            <a:r>
              <a:rPr dirty="0" err="1"/>
              <a:t>lolardos</a:t>
            </a:r>
            <a:r>
              <a:rPr dirty="0"/>
              <a:t>.</a:t>
            </a:r>
            <a:endParaRPr lang="pt-PT" dirty="0"/>
          </a:p>
          <a:p>
            <a:pPr marL="715963" lvl="1" indent="-285750">
              <a:lnSpc>
                <a:spcPct val="90000"/>
              </a:lnSpc>
              <a:buFont typeface="Arial" pitchFamily="34" charset="0"/>
              <a:buChar char="•"/>
            </a:pPr>
            <a:endParaRPr dirty="0"/>
          </a:p>
          <a:p>
            <a:pPr marL="269875" indent="-269875">
              <a:lnSpc>
                <a:spcPct val="90000"/>
              </a:lnSpc>
              <a:buFont typeface="Arial" pitchFamily="34" charset="0"/>
              <a:buChar char="•"/>
            </a:pPr>
            <a:r>
              <a:rPr b="1" dirty="0"/>
              <a:t>A heresia de Jan Huss</a:t>
            </a:r>
            <a:r>
              <a:rPr dirty="0"/>
              <a:t>: </a:t>
            </a:r>
            <a:r>
              <a:rPr dirty="0" err="1"/>
              <a:t>clérigo</a:t>
            </a:r>
            <a:r>
              <a:rPr dirty="0"/>
              <a:t> e professor que ensinava em Praga; defendeu a criação de uma Igreja </a:t>
            </a:r>
            <a:r>
              <a:rPr dirty="0" err="1"/>
              <a:t>nacional</a:t>
            </a:r>
            <a:r>
              <a:rPr dirty="0"/>
              <a:t>, não dependente de Roma, e a comunhão sob as duas espécies (pão e vinho). </a:t>
            </a:r>
          </a:p>
          <a:p>
            <a:pPr marL="715963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dirty="0"/>
              <a:t>Ficou conhecida como a heresia hussita.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pt-PT" dirty="0">
                <a:solidFill>
                  <a:schemeClr val="tx1"/>
                </a:solidFill>
                <a:cs typeface="Calibri" pitchFamily="34" charset="0"/>
              </a:rPr>
              <a:t>A QUEBRA DO PRESTÍGIO E DA AUTORIDADE DA IGREJA </a:t>
            </a:r>
          </a:p>
          <a:p>
            <a:pPr>
              <a:lnSpc>
                <a:spcPts val="1800"/>
              </a:lnSpc>
            </a:pPr>
            <a:r>
              <a:rPr lang="pt-PT" dirty="0">
                <a:solidFill>
                  <a:schemeClr val="tx1"/>
                </a:solidFill>
              </a:rPr>
              <a:t>O APARECIMENTO DE HERESIAS</a:t>
            </a:r>
          </a:p>
        </p:txBody>
      </p:sp>
      <p:pic>
        <p:nvPicPr>
          <p:cNvPr id="27650" name="Imagem 5" descr="[Picture: 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30220" y="1408722"/>
            <a:ext cx="2386196" cy="238031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653" name="Imagem 6" descr="File:Jan Hus 2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0220" y="3933056"/>
            <a:ext cx="2386196" cy="24392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>
                <a:solidFill>
                  <a:srgbClr val="FFFFFF"/>
                </a:solidFill>
                <a:cs typeface="Calibri" pitchFamily="34" charset="0"/>
              </a:rPr>
              <a:t>ANTECEDENTES DA RENOVAÇÃO DA CONSCIÊNCIA RELIGIOSA</a:t>
            </a:r>
            <a:endParaRPr u="sng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>
          <a:xfrm>
            <a:off x="35496" y="1308964"/>
            <a:ext cx="4824090" cy="5343001"/>
          </a:xfrm>
        </p:spPr>
        <p:txBody>
          <a:bodyPr wrap="square">
            <a:spAutoFit/>
          </a:bodyPr>
          <a:lstStyle/>
          <a:p>
            <a:r>
              <a:rPr b="1" dirty="0"/>
              <a:t>A cobiça de reis e príncipes sobre </a:t>
            </a:r>
            <a:r>
              <a:rPr b="1" dirty="0" err="1"/>
              <a:t>os</a:t>
            </a:r>
            <a:r>
              <a:rPr b="1" dirty="0"/>
              <a:t> bens</a:t>
            </a:r>
            <a:r>
              <a:rPr lang="pt-PT" b="1" dirty="0"/>
              <a:t/>
            </a:r>
            <a:br>
              <a:rPr lang="pt-PT" b="1" dirty="0"/>
            </a:br>
            <a:r>
              <a:rPr b="1" dirty="0"/>
              <a:t>e cargos da </a:t>
            </a:r>
            <a:r>
              <a:rPr b="1" dirty="0" err="1"/>
              <a:t>Igreja</a:t>
            </a:r>
            <a:endParaRPr b="1" dirty="0"/>
          </a:p>
          <a:p>
            <a:pPr marL="182563" lvl="1" indent="-179388">
              <a:buFont typeface="Arial" pitchFamily="34" charset="0"/>
              <a:buChar char="•"/>
            </a:pPr>
            <a:r>
              <a:rPr dirty="0"/>
              <a:t>Principais episódios:</a:t>
            </a:r>
            <a:endParaRPr b="1" dirty="0"/>
          </a:p>
          <a:p>
            <a:pPr marL="357188" lvl="2" indent="-157163">
              <a:buFont typeface="Arial" pitchFamily="34" charset="0"/>
              <a:buChar char="•"/>
            </a:pPr>
            <a:r>
              <a:rPr sz="1800" b="1" dirty="0"/>
              <a:t>A querela das investiduras dos bispos</a:t>
            </a:r>
          </a:p>
          <a:p>
            <a:pPr marL="541338" lvl="3" indent="-184150">
              <a:buFont typeface="Arial" pitchFamily="34" charset="0"/>
              <a:buChar char="•"/>
            </a:pPr>
            <a:r>
              <a:rPr sz="1800" dirty="0"/>
              <a:t>os reis querem interferir </a:t>
            </a:r>
            <a:r>
              <a:rPr sz="1800" dirty="0" err="1"/>
              <a:t>na</a:t>
            </a:r>
            <a:r>
              <a:rPr sz="1800" dirty="0"/>
              <a:t> </a:t>
            </a:r>
            <a:r>
              <a:rPr sz="1800" dirty="0" err="1"/>
              <a:t>escolha</a:t>
            </a:r>
            <a:r>
              <a:rPr lang="pt-PT" sz="1800" dirty="0"/>
              <a:t/>
            </a:r>
            <a:br>
              <a:rPr lang="pt-PT" sz="1800" dirty="0"/>
            </a:br>
            <a:r>
              <a:rPr sz="1800" dirty="0"/>
              <a:t>e poder dos bispos;</a:t>
            </a:r>
          </a:p>
          <a:p>
            <a:pPr marL="541338" lvl="3" indent="-184150">
              <a:buFont typeface="Arial" pitchFamily="34" charset="0"/>
              <a:buChar char="•"/>
            </a:pPr>
            <a:r>
              <a:rPr sz="1800" dirty="0"/>
              <a:t>o papa quer interferir no poder temporal. </a:t>
            </a:r>
          </a:p>
          <a:p>
            <a:pPr marL="355600" lvl="2" indent="-173038">
              <a:buFont typeface="Arial" pitchFamily="34" charset="0"/>
              <a:buChar char="•"/>
            </a:pPr>
            <a:r>
              <a:rPr sz="1800" b="1" dirty="0"/>
              <a:t>O Grande Cisma do Ocidente</a:t>
            </a:r>
            <a:endParaRPr sz="1800" dirty="0"/>
          </a:p>
          <a:p>
            <a:pPr marL="541338" lvl="3" indent="-184150">
              <a:buFont typeface="Arial" pitchFamily="34" charset="0"/>
              <a:buChar char="•"/>
            </a:pPr>
            <a:r>
              <a:rPr sz="1800" dirty="0"/>
              <a:t>os diferendos entre o rei de França e o papa, conduziram à eleição de dois papas: um em Avinhão (França); o outro </a:t>
            </a:r>
            <a:r>
              <a:rPr lang="pt-PT" sz="1800" dirty="0"/>
              <a:t/>
            </a:r>
            <a:br>
              <a:rPr lang="pt-PT" sz="1800" dirty="0"/>
            </a:br>
            <a:r>
              <a:rPr sz="1800" dirty="0" err="1"/>
              <a:t>em</a:t>
            </a:r>
            <a:r>
              <a:rPr sz="1800" dirty="0"/>
              <a:t> Roma; </a:t>
            </a:r>
          </a:p>
          <a:p>
            <a:pPr marL="541338" lvl="3" indent="-184150">
              <a:buFont typeface="Arial" pitchFamily="34" charset="0"/>
              <a:buChar char="•"/>
            </a:pPr>
            <a:r>
              <a:rPr sz="1800" dirty="0"/>
              <a:t>em 1378 começou o Grande Cisma que durou até 1417;</a:t>
            </a:r>
          </a:p>
          <a:p>
            <a:pPr marL="541338" lvl="3" indent="-184150">
              <a:buFont typeface="Arial" pitchFamily="34" charset="0"/>
              <a:buChar char="•"/>
            </a:pPr>
            <a:r>
              <a:rPr sz="1800" dirty="0"/>
              <a:t>em 1417, no Concílio de Constança, foi eleito o papa Martinho V e Roma retomou o lugar de capital da Igreja </a:t>
            </a:r>
            <a:r>
              <a:rPr sz="1800" dirty="0" err="1"/>
              <a:t>ocidental</a:t>
            </a:r>
            <a:r>
              <a:rPr sz="1800" dirty="0"/>
              <a:t>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>
                <a:cs typeface="Calibri" pitchFamily="34" charset="0"/>
              </a:rPr>
              <a:t>A QUEBRA DO PRESTÍGIO E DA AUTORIDADE DA IGREJA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246" y="1340768"/>
            <a:ext cx="4492487" cy="5138936"/>
          </a:xfrm>
          <a:prstGeom prst="rect">
            <a:avLst/>
          </a:prstGeom>
        </p:spPr>
      </p:pic>
      <p:sp>
        <p:nvSpPr>
          <p:cNvPr id="7" name="Marcador de Posição de Conteúdo 3"/>
          <p:cNvSpPr txBox="1">
            <a:spLocks/>
          </p:cNvSpPr>
          <p:nvPr/>
        </p:nvSpPr>
        <p:spPr>
          <a:xfrm>
            <a:off x="4606166" y="6277067"/>
            <a:ext cx="4545786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charset="0"/>
              <a:buNone/>
            </a:pPr>
            <a:r>
              <a:rPr lang="pt-PT" sz="1600" b="1" dirty="0">
                <a:solidFill>
                  <a:schemeClr val="bg1"/>
                </a:solidFill>
              </a:rPr>
              <a:t>Avinhão</a:t>
            </a:r>
            <a:r>
              <a:rPr lang="pt-PT" sz="1600" dirty="0">
                <a:solidFill>
                  <a:schemeClr val="bg1"/>
                </a:solidFill>
              </a:rPr>
              <a:t> – sede do papado a partir de Clemente V.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b="1" dirty="0" err="1"/>
              <a:t>Os</a:t>
            </a:r>
            <a:r>
              <a:rPr b="1" dirty="0"/>
              <a:t> </a:t>
            </a:r>
            <a:r>
              <a:rPr b="1" dirty="0" err="1"/>
              <a:t>humanistas</a:t>
            </a:r>
            <a:r>
              <a:rPr b="1" dirty="0"/>
              <a:t>:</a:t>
            </a:r>
            <a:endParaRPr lang="pt-PT" b="1" dirty="0"/>
          </a:p>
          <a:p>
            <a:pPr marL="0" indent="0">
              <a:buFont typeface="Wingdings" pitchFamily="2" charset="2"/>
              <a:buNone/>
            </a:pPr>
            <a:endParaRPr b="1" dirty="0"/>
          </a:p>
          <a:p>
            <a:pPr marL="269875" indent="0"/>
            <a:r>
              <a:rPr b="1" dirty="0"/>
              <a:t> criticam a hipocrisia e a corrupção do clero;</a:t>
            </a:r>
          </a:p>
          <a:p>
            <a:pPr marL="269875" indent="0"/>
            <a:endParaRPr b="1" dirty="0"/>
          </a:p>
          <a:p>
            <a:pPr marL="269875" indent="0"/>
            <a:r>
              <a:rPr b="1" dirty="0"/>
              <a:t> defendem a necessidade de renovação da vida religiosa;</a:t>
            </a:r>
          </a:p>
          <a:p>
            <a:pPr marL="269875" indent="0">
              <a:buFont typeface="Wingdings" pitchFamily="2" charset="2"/>
              <a:buNone/>
            </a:pPr>
            <a:endParaRPr b="1" dirty="0"/>
          </a:p>
          <a:p>
            <a:pPr marL="269875" indent="0"/>
            <a:r>
              <a:rPr b="1" dirty="0"/>
              <a:t> procuram através da crítica e do estudo dos textos evangélicos </a:t>
            </a:r>
            <a:r>
              <a:rPr dirty="0"/>
              <a:t>salientar o afastamento da mensagem cristã;</a:t>
            </a:r>
          </a:p>
        </p:txBody>
      </p:sp>
      <p:sp>
        <p:nvSpPr>
          <p:cNvPr id="30722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ANTECEDENTES DA RENOVAÇÃO DA CONSCIÊNCIA RELIGIOSA</a:t>
            </a:r>
            <a:endParaRPr u="sng" dirty="0">
              <a:solidFill>
                <a:srgbClr val="FFFFFF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sz="1700" dirty="0"/>
              <a:t>UM NOVO AMBIENTE CULTURAL E A CRITICA HUMANISTA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>
                <a:solidFill>
                  <a:srgbClr val="FFFFFF"/>
                </a:solidFill>
                <a:cs typeface="Calibri" pitchFamily="34" charset="0"/>
              </a:rPr>
              <a:t>ANTECEDENTES DA RENOVAÇÃO DA CONSCIÊNCIA RELIGIOSA</a:t>
            </a:r>
            <a:endParaRPr u="sng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>
          <a:xfrm>
            <a:off x="35496" y="1308964"/>
            <a:ext cx="5112568" cy="5262979"/>
          </a:xfrm>
        </p:spPr>
        <p:txBody>
          <a:bodyPr wrap="square">
            <a:spAutoFit/>
          </a:bodyPr>
          <a:lstStyle/>
          <a:p>
            <a:r>
              <a:rPr lang="pt-PT" b="1" dirty="0"/>
              <a:t>Os humanistas: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t-PT" b="1" dirty="0"/>
              <a:t>propõem o regresso à pureza original do cristianismo </a:t>
            </a:r>
            <a:r>
              <a:rPr lang="pt-PT" dirty="0"/>
              <a:t>e à interioridade da fé;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t-PT" b="1" dirty="0"/>
              <a:t>defendem a tradução da Bíblia </a:t>
            </a:r>
            <a:r>
              <a:rPr lang="pt-PT" dirty="0"/>
              <a:t>para as línguas nacionais, de modo a possibilitar aos crentes um acesso direto e pessoal ao texto sagrado;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t-PT" b="1" dirty="0"/>
              <a:t>colocam em causa o papel exclusivo </a:t>
            </a:r>
            <a:br>
              <a:rPr lang="pt-PT" b="1" dirty="0"/>
            </a:br>
            <a:r>
              <a:rPr lang="pt-PT" b="1" dirty="0"/>
              <a:t>dos sacerdotes </a:t>
            </a:r>
            <a:r>
              <a:rPr lang="pt-PT" dirty="0"/>
              <a:t>na leitura e interpretação dos Evangelhos.</a:t>
            </a:r>
          </a:p>
          <a:p>
            <a:r>
              <a:rPr lang="pt-PT" b="1" dirty="0"/>
              <a:t>Como humanistas cristãos, apoiavam-se nos textos antigos, a fim de purificarem </a:t>
            </a:r>
            <a:br>
              <a:rPr lang="pt-PT" b="1" dirty="0"/>
            </a:br>
            <a:r>
              <a:rPr lang="pt-PT" b="1" dirty="0"/>
              <a:t>as Escrituras Sagradas, </a:t>
            </a:r>
            <a:r>
              <a:rPr lang="pt-PT" dirty="0"/>
              <a:t>recusando a interpretação contida em citações e comentários feitos pelas autoridades clericais medievais.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sz="1700" dirty="0">
                <a:cs typeface="Calibri" pitchFamily="34" charset="0"/>
              </a:rPr>
              <a:t>UM NOVO AMBIENTE CULTURAL E A CRITICA HUMANISTA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141" y="1340768"/>
            <a:ext cx="3143315" cy="5138936"/>
          </a:xfrm>
          <a:prstGeom prst="rect">
            <a:avLst/>
          </a:prstGeom>
        </p:spPr>
      </p:pic>
      <p:sp>
        <p:nvSpPr>
          <p:cNvPr id="7" name="Marcador de Posição de Conteúdo 3"/>
          <p:cNvSpPr txBox="1">
            <a:spLocks/>
          </p:cNvSpPr>
          <p:nvPr/>
        </p:nvSpPr>
        <p:spPr>
          <a:xfrm>
            <a:off x="5148064" y="6181655"/>
            <a:ext cx="4003888" cy="553998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charset="0"/>
              <a:buNone/>
            </a:pPr>
            <a:r>
              <a:rPr lang="pt-PT" sz="1600" dirty="0">
                <a:solidFill>
                  <a:schemeClr val="bg1"/>
                </a:solidFill>
              </a:rPr>
              <a:t>Página de rosto da edição da Bíblia de 1533 de Lutero.</a:t>
            </a:r>
          </a:p>
        </p:txBody>
      </p:sp>
    </p:spTree>
    <p:extLst>
      <p:ext uri="{BB962C8B-B14F-4D97-AF65-F5344CB8AC3E}">
        <p14:creationId xmlns:p14="http://schemas.microsoft.com/office/powerpoint/2010/main" val="9509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>
                <a:solidFill>
                  <a:srgbClr val="FFFFFF"/>
                </a:solidFill>
                <a:cs typeface="Calibri" pitchFamily="34" charset="0"/>
              </a:rPr>
              <a:t>ANTECEDENTES DA RENOVAÇÃO DA CONSCIÊNCIA RELIGIOSA</a:t>
            </a:r>
            <a:endParaRPr u="sng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>
          <a:xfrm>
            <a:off x="35496" y="1308964"/>
            <a:ext cx="4968552" cy="4339650"/>
          </a:xfrm>
        </p:spPr>
        <p:txBody>
          <a:bodyPr wrap="square">
            <a:spAutoFit/>
          </a:bodyPr>
          <a:lstStyle/>
          <a:p>
            <a:r>
              <a:rPr lang="pt-PT" b="1" dirty="0"/>
              <a:t>O principal humanista que contribuiu para esses apelos de Reforma foi Erasmo de Roterdão:</a:t>
            </a:r>
          </a:p>
          <a:p>
            <a:pPr marL="182563" lvl="2" indent="-182563">
              <a:buFont typeface="Arial" pitchFamily="34" charset="0"/>
              <a:buChar char="•"/>
            </a:pPr>
            <a:r>
              <a:rPr lang="pt-PT" dirty="0"/>
              <a:t>criticou a corrupção do clero e defendeu a reforma da Igreja;</a:t>
            </a:r>
          </a:p>
          <a:p>
            <a:pPr marL="182563" lvl="2" indent="-182563">
              <a:buFont typeface="Arial" pitchFamily="34" charset="0"/>
              <a:buChar char="•"/>
            </a:pPr>
            <a:r>
              <a:rPr lang="pt-PT" dirty="0"/>
              <a:t>defendeu o regresso aos valores da humildade e da fraternidade do cristianismo primitivo;</a:t>
            </a:r>
          </a:p>
          <a:p>
            <a:pPr marL="182563" lvl="2" indent="-182563">
              <a:buFont typeface="Arial" pitchFamily="34" charset="0"/>
              <a:buChar char="•"/>
            </a:pPr>
            <a:r>
              <a:rPr lang="pt-PT" dirty="0"/>
              <a:t>criticou a superstição, o ritualismo vazio das cerimónias que esqueciam o verdadeiro sentido do espírito religioso;</a:t>
            </a:r>
          </a:p>
          <a:p>
            <a:pPr marL="182563" lvl="2" indent="-182563">
              <a:buFont typeface="Arial" pitchFamily="34" charset="0"/>
              <a:buChar char="•"/>
            </a:pPr>
            <a:r>
              <a:rPr lang="pt-PT" dirty="0"/>
              <a:t>Apelou nos seus escritos para o regresso às fontes do cristianismo: os Evangelhos;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sz="1700" dirty="0">
                <a:cs typeface="Calibri" pitchFamily="34" charset="0"/>
              </a:rPr>
              <a:t>UM NOVO AMBIENTE CULTURAL E A CRITICA HUMANISTA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320352"/>
            <a:ext cx="4067943" cy="51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>
                <a:solidFill>
                  <a:srgbClr val="FFFFFF"/>
                </a:solidFill>
                <a:cs typeface="Calibri" pitchFamily="34" charset="0"/>
              </a:rPr>
              <a:t>ANTECEDENTES DA RENOVAÇÃO DA CONSCIÊNCIA RELIGIOSA</a:t>
            </a:r>
            <a:endParaRPr u="sng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type="body" sz="quarter" idx="10"/>
          </p:nvPr>
        </p:nvSpPr>
        <p:spPr>
          <a:xfrm>
            <a:off x="35496" y="1308964"/>
            <a:ext cx="4968552" cy="4647426"/>
          </a:xfrm>
        </p:spPr>
        <p:txBody>
          <a:bodyPr wrap="square">
            <a:spAutoFit/>
          </a:bodyPr>
          <a:lstStyle/>
          <a:p>
            <a:r>
              <a:rPr lang="pt-PT" b="1" dirty="0"/>
              <a:t>O principal humanista que contribuiu para esses apelos de Reforma foi Erasmo de Roterdão:</a:t>
            </a:r>
          </a:p>
          <a:p>
            <a:endParaRPr lang="pt-PT" b="1" dirty="0"/>
          </a:p>
          <a:p>
            <a:pPr marL="182563" lvl="2" indent="-182563">
              <a:buFont typeface="Arial" pitchFamily="34" charset="0"/>
              <a:buChar char="•"/>
            </a:pPr>
            <a:r>
              <a:rPr lang="pt-PT" b="1" dirty="0"/>
              <a:t>defendeu uma teologia simples, direta, consonante com a Bíblia e próxima de um cristianismo mais primitivo e original; </a:t>
            </a:r>
          </a:p>
          <a:p>
            <a:pPr marL="182563" lvl="2" indent="-182563">
              <a:buFont typeface="Arial" pitchFamily="34" charset="0"/>
              <a:buChar char="•"/>
            </a:pPr>
            <a:r>
              <a:rPr lang="pt-PT" dirty="0"/>
              <a:t>propôs que todos pudessem ler a Sagrada Escritura nas línguas nacionais;</a:t>
            </a:r>
          </a:p>
          <a:p>
            <a:pPr marL="182563" lvl="2" indent="-182563">
              <a:buFont typeface="Arial" pitchFamily="34" charset="0"/>
              <a:buChar char="•"/>
            </a:pPr>
            <a:r>
              <a:rPr lang="pt-PT" dirty="0"/>
              <a:t>desvalorizou as irracionalidades da religiosidade popular, das superstições, o vazio de muitos atos da liturgia e os sacramentos que não correspondiam às origens do cristianismo.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sz="1700" dirty="0">
                <a:cs typeface="Calibri" pitchFamily="34" charset="0"/>
              </a:rPr>
              <a:t>UM NOVO AMBIENTE CULTURAL E A CRITICA HUMANISTA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320352"/>
            <a:ext cx="4067943" cy="51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69cbabf4882cba2d28a5db77fbc16fda146b93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2174</Words>
  <Application>Microsoft Office PowerPoint</Application>
  <PresentationFormat>Apresentação no Ecrã (4:3)</PresentationFormat>
  <Paragraphs>299</Paragraphs>
  <Slides>31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31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Wingdings 2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Fátima Freitas Gomes</dc:creator>
  <cp:lastModifiedBy>Guilherme Tanissa</cp:lastModifiedBy>
  <cp:revision>155</cp:revision>
  <dcterms:created xsi:type="dcterms:W3CDTF">2013-02-27T21:04:12Z</dcterms:created>
  <dcterms:modified xsi:type="dcterms:W3CDTF">2019-05-16T20:48:21Z</dcterms:modified>
</cp:coreProperties>
</file>