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6"/>
  </p:notesMasterIdLst>
  <p:sldIdLst>
    <p:sldId id="258" r:id="rId3"/>
    <p:sldId id="303" r:id="rId4"/>
    <p:sldId id="273" r:id="rId5"/>
    <p:sldId id="277" r:id="rId6"/>
    <p:sldId id="292" r:id="rId7"/>
    <p:sldId id="299" r:id="rId8"/>
    <p:sldId id="298" r:id="rId9"/>
    <p:sldId id="300" r:id="rId10"/>
    <p:sldId id="297" r:id="rId11"/>
    <p:sldId id="301" r:id="rId12"/>
    <p:sldId id="295" r:id="rId13"/>
    <p:sldId id="302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E46E5E"/>
    <a:srgbClr val="38B2E6"/>
    <a:srgbClr val="008BCF"/>
    <a:srgbClr val="E40000"/>
    <a:srgbClr val="6C822D"/>
    <a:srgbClr val="22B8C3"/>
    <a:srgbClr val="ED8E0C"/>
    <a:srgbClr val="B3147F"/>
    <a:srgbClr val="CD1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BB3B1-4394-4AC5-B1D3-81D325A90A51}" v="13" dt="2021-02-25T14:41:25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85849" autoAdjust="0"/>
  </p:normalViewPr>
  <p:slideViewPr>
    <p:cSldViewPr snapToGrid="0" snapToObjects="1" showGuides="1">
      <p:cViewPr varScale="1">
        <p:scale>
          <a:sx n="130" d="100"/>
          <a:sy n="130" d="100"/>
        </p:scale>
        <p:origin x="251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galhães" userId="87340ae4-986f-4283-a2c9-b798ad593052" providerId="ADAL" clId="{0EDDB2F1-ABFA-462F-820A-A4BDDEF3BF84}"/>
    <pc:docChg chg="addSld modSld">
      <pc:chgData name="Ana Magalhães" userId="87340ae4-986f-4283-a2c9-b798ad593052" providerId="ADAL" clId="{0EDDB2F1-ABFA-462F-820A-A4BDDEF3BF84}" dt="2021-02-09T10:55:18.550" v="8" actId="207"/>
      <pc:docMkLst>
        <pc:docMk/>
      </pc:docMkLst>
      <pc:sldChg chg="modSp">
        <pc:chgData name="Ana Magalhães" userId="87340ae4-986f-4283-a2c9-b798ad593052" providerId="ADAL" clId="{0EDDB2F1-ABFA-462F-820A-A4BDDEF3BF84}" dt="2021-02-09T10:55:18.550" v="8" actId="207"/>
        <pc:sldMkLst>
          <pc:docMk/>
          <pc:sldMk cId="0" sldId="273"/>
        </pc:sldMkLst>
        <pc:spChg chg="mod">
          <ac:chgData name="Ana Magalhães" userId="87340ae4-986f-4283-a2c9-b798ad593052" providerId="ADAL" clId="{0EDDB2F1-ABFA-462F-820A-A4BDDEF3BF84}" dt="2021-02-09T10:55:18.550" v="8" actId="207"/>
          <ac:spMkLst>
            <pc:docMk/>
            <pc:sldMk cId="0" sldId="273"/>
            <ac:spMk id="11" creationId="{9AD3ED7A-45BD-4455-ABDC-1AD4662C876B}"/>
          </ac:spMkLst>
        </pc:spChg>
      </pc:sldChg>
      <pc:sldChg chg="addSp modSp add mod setBg">
        <pc:chgData name="Ana Magalhães" userId="87340ae4-986f-4283-a2c9-b798ad593052" providerId="ADAL" clId="{0EDDB2F1-ABFA-462F-820A-A4BDDEF3BF84}" dt="2021-02-09T10:55:09.267" v="7" actId="207"/>
        <pc:sldMkLst>
          <pc:docMk/>
          <pc:sldMk cId="370199936" sldId="303"/>
        </pc:sldMkLst>
        <pc:spChg chg="add mod">
          <ac:chgData name="Ana Magalhães" userId="87340ae4-986f-4283-a2c9-b798ad593052" providerId="ADAL" clId="{0EDDB2F1-ABFA-462F-820A-A4BDDEF3BF84}" dt="2021-02-09T10:55:09.267" v="7" actId="207"/>
          <ac:spMkLst>
            <pc:docMk/>
            <pc:sldMk cId="370199936" sldId="303"/>
            <ac:spMk id="3" creationId="{CEBDCFA8-367F-4CF7-93AB-B7569048636D}"/>
          </ac:spMkLst>
        </pc:spChg>
      </pc:sldChg>
    </pc:docChg>
  </pc:docChgLst>
  <pc:docChgLst>
    <pc:chgData name="Ana Magalhães" userId="87340ae4-986f-4283-a2c9-b798ad593052" providerId="ADAL" clId="{8E63F3C4-48A1-4C44-A046-56D0FB64032D}"/>
    <pc:docChg chg="modSld">
      <pc:chgData name="Ana Magalhães" userId="87340ae4-986f-4283-a2c9-b798ad593052" providerId="ADAL" clId="{8E63F3C4-48A1-4C44-A046-56D0FB64032D}" dt="2021-01-25T18:25:47.082" v="73" actId="1076"/>
      <pc:docMkLst>
        <pc:docMk/>
      </pc:docMkLst>
      <pc:sldChg chg="modSp mod">
        <pc:chgData name="Ana Magalhães" userId="87340ae4-986f-4283-a2c9-b798ad593052" providerId="ADAL" clId="{8E63F3C4-48A1-4C44-A046-56D0FB64032D}" dt="2021-01-25T18:25:47.082" v="73" actId="1076"/>
        <pc:sldMkLst>
          <pc:docMk/>
          <pc:sldMk cId="2248642146" sldId="258"/>
        </pc:sldMkLst>
        <pc:spChg chg="mod">
          <ac:chgData name="Ana Magalhães" userId="87340ae4-986f-4283-a2c9-b798ad593052" providerId="ADAL" clId="{8E63F3C4-48A1-4C44-A046-56D0FB64032D}" dt="2021-01-25T18:25:47.082" v="73" actId="1076"/>
          <ac:spMkLst>
            <pc:docMk/>
            <pc:sldMk cId="2248642146" sldId="258"/>
            <ac:spMk id="6" creationId="{6EE25B0E-6004-D045-81CA-430765BBDC9E}"/>
          </ac:spMkLst>
        </pc:spChg>
      </pc:sldChg>
      <pc:sldChg chg="modSp mod">
        <pc:chgData name="Ana Magalhães" userId="87340ae4-986f-4283-a2c9-b798ad593052" providerId="ADAL" clId="{8E63F3C4-48A1-4C44-A046-56D0FB64032D}" dt="2021-01-25T18:15:54.813" v="71" actId="14100"/>
        <pc:sldMkLst>
          <pc:docMk/>
          <pc:sldMk cId="856133364" sldId="262"/>
        </pc:sldMkLst>
        <pc:spChg chg="mod">
          <ac:chgData name="Ana Magalhães" userId="87340ae4-986f-4283-a2c9-b798ad593052" providerId="ADAL" clId="{8E63F3C4-48A1-4C44-A046-56D0FB64032D}" dt="2021-01-25T18:15:54.813" v="71" actId="14100"/>
          <ac:spMkLst>
            <pc:docMk/>
            <pc:sldMk cId="856133364" sldId="262"/>
            <ac:spMk id="24" creationId="{4D6066A7-C4F5-9940-80D2-E94058C997EB}"/>
          </ac:spMkLst>
        </pc:spChg>
      </pc:sldChg>
      <pc:sldChg chg="modSp mod">
        <pc:chgData name="Ana Magalhães" userId="87340ae4-986f-4283-a2c9-b798ad593052" providerId="ADAL" clId="{8E63F3C4-48A1-4C44-A046-56D0FB64032D}" dt="2021-01-25T18:08:31.294" v="23" actId="20577"/>
        <pc:sldMkLst>
          <pc:docMk/>
          <pc:sldMk cId="0" sldId="273"/>
        </pc:sldMkLst>
        <pc:spChg chg="mod">
          <ac:chgData name="Ana Magalhães" userId="87340ae4-986f-4283-a2c9-b798ad593052" providerId="ADAL" clId="{8E63F3C4-48A1-4C44-A046-56D0FB64032D}" dt="2021-01-25T18:08:31.294" v="23" actId="20577"/>
          <ac:spMkLst>
            <pc:docMk/>
            <pc:sldMk cId="0" sldId="273"/>
            <ac:spMk id="12" creationId="{00000000-0000-0000-0000-000000000000}"/>
          </ac:spMkLst>
        </pc:spChg>
        <pc:spChg chg="mod">
          <ac:chgData name="Ana Magalhães" userId="87340ae4-986f-4283-a2c9-b798ad593052" providerId="ADAL" clId="{8E63F3C4-48A1-4C44-A046-56D0FB64032D}" dt="2021-01-25T18:08:11.530" v="22" actId="20577"/>
          <ac:spMkLst>
            <pc:docMk/>
            <pc:sldMk cId="0" sldId="273"/>
            <ac:spMk id="18" creationId="{00000000-0000-0000-0000-000000000000}"/>
          </ac:spMkLst>
        </pc:spChg>
      </pc:sldChg>
      <pc:sldChg chg="modSp mod">
        <pc:chgData name="Ana Magalhães" userId="87340ae4-986f-4283-a2c9-b798ad593052" providerId="ADAL" clId="{8E63F3C4-48A1-4C44-A046-56D0FB64032D}" dt="2021-01-25T18:10:45.969" v="26" actId="20577"/>
        <pc:sldMkLst>
          <pc:docMk/>
          <pc:sldMk cId="0" sldId="277"/>
        </pc:sldMkLst>
        <pc:spChg chg="mod">
          <ac:chgData name="Ana Magalhães" userId="87340ae4-986f-4283-a2c9-b798ad593052" providerId="ADAL" clId="{8E63F3C4-48A1-4C44-A046-56D0FB64032D}" dt="2021-01-25T18:10:45.969" v="26" actId="20577"/>
          <ac:spMkLst>
            <pc:docMk/>
            <pc:sldMk cId="0" sldId="277"/>
            <ac:spMk id="11" creationId="{F622EF78-A9F1-44E4-9535-8E6B02B47DBD}"/>
          </ac:spMkLst>
        </pc:spChg>
        <pc:spChg chg="mod">
          <ac:chgData name="Ana Magalhães" userId="87340ae4-986f-4283-a2c9-b798ad593052" providerId="ADAL" clId="{8E63F3C4-48A1-4C44-A046-56D0FB64032D}" dt="2021-01-25T18:08:57.233" v="24" actId="14100"/>
          <ac:spMkLst>
            <pc:docMk/>
            <pc:sldMk cId="0" sldId="277"/>
            <ac:spMk id="15" creationId="{00000000-0000-0000-0000-000000000000}"/>
          </ac:spMkLst>
        </pc:spChg>
      </pc:sldChg>
      <pc:sldChg chg="modSp mod">
        <pc:chgData name="Ana Magalhães" userId="87340ae4-986f-4283-a2c9-b798ad593052" providerId="ADAL" clId="{8E63F3C4-48A1-4C44-A046-56D0FB64032D}" dt="2021-01-25T18:11:29.967" v="27" actId="1076"/>
        <pc:sldMkLst>
          <pc:docMk/>
          <pc:sldMk cId="0" sldId="292"/>
        </pc:sldMkLst>
        <pc:spChg chg="mod">
          <ac:chgData name="Ana Magalhães" userId="87340ae4-986f-4283-a2c9-b798ad593052" providerId="ADAL" clId="{8E63F3C4-48A1-4C44-A046-56D0FB64032D}" dt="2021-01-25T18:11:29.967" v="27" actId="1076"/>
          <ac:spMkLst>
            <pc:docMk/>
            <pc:sldMk cId="0" sldId="292"/>
            <ac:spMk id="19" creationId="{00000000-0000-0000-0000-000000000000}"/>
          </ac:spMkLst>
        </pc:spChg>
      </pc:sldChg>
      <pc:sldChg chg="modSp">
        <pc:chgData name="Ana Magalhães" userId="87340ae4-986f-4283-a2c9-b798ad593052" providerId="ADAL" clId="{8E63F3C4-48A1-4C44-A046-56D0FB64032D}" dt="2021-01-25T18:12:17.188" v="29" actId="1582"/>
        <pc:sldMkLst>
          <pc:docMk/>
          <pc:sldMk cId="0" sldId="298"/>
        </pc:sldMkLst>
        <pc:picChg chg="mod">
          <ac:chgData name="Ana Magalhães" userId="87340ae4-986f-4283-a2c9-b798ad593052" providerId="ADAL" clId="{8E63F3C4-48A1-4C44-A046-56D0FB64032D}" dt="2021-01-25T18:12:17.188" v="29" actId="1582"/>
          <ac:picMkLst>
            <pc:docMk/>
            <pc:sldMk cId="0" sldId="298"/>
            <ac:picMk id="1026" creationId="{00000000-0000-0000-0000-000000000000}"/>
          </ac:picMkLst>
        </pc:picChg>
      </pc:sldChg>
      <pc:sldChg chg="modSp mod">
        <pc:chgData name="Ana Magalhães" userId="87340ae4-986f-4283-a2c9-b798ad593052" providerId="ADAL" clId="{8E63F3C4-48A1-4C44-A046-56D0FB64032D}" dt="2021-01-25T18:13:08.092" v="36" actId="120"/>
        <pc:sldMkLst>
          <pc:docMk/>
          <pc:sldMk cId="319503057" sldId="300"/>
        </pc:sldMkLst>
        <pc:spChg chg="mod">
          <ac:chgData name="Ana Magalhães" userId="87340ae4-986f-4283-a2c9-b798ad593052" providerId="ADAL" clId="{8E63F3C4-48A1-4C44-A046-56D0FB64032D}" dt="2021-01-25T18:12:41.359" v="30" actId="14100"/>
          <ac:spMkLst>
            <pc:docMk/>
            <pc:sldMk cId="319503057" sldId="300"/>
            <ac:spMk id="17" creationId="{00000000-0000-0000-0000-000000000000}"/>
          </ac:spMkLst>
        </pc:spChg>
        <pc:spChg chg="mod">
          <ac:chgData name="Ana Magalhães" userId="87340ae4-986f-4283-a2c9-b798ad593052" providerId="ADAL" clId="{8E63F3C4-48A1-4C44-A046-56D0FB64032D}" dt="2021-01-25T18:13:08.092" v="36" actId="120"/>
          <ac:spMkLst>
            <pc:docMk/>
            <pc:sldMk cId="319503057" sldId="300"/>
            <ac:spMk id="35" creationId="{00000000-0000-0000-0000-000000000000}"/>
          </ac:spMkLst>
        </pc:spChg>
      </pc:sldChg>
      <pc:sldChg chg="modSp mod">
        <pc:chgData name="Ana Magalhães" userId="87340ae4-986f-4283-a2c9-b798ad593052" providerId="ADAL" clId="{8E63F3C4-48A1-4C44-A046-56D0FB64032D}" dt="2021-01-25T18:14:49.590" v="37" actId="14100"/>
        <pc:sldMkLst>
          <pc:docMk/>
          <pc:sldMk cId="0" sldId="301"/>
        </pc:sldMkLst>
        <pc:spChg chg="mod">
          <ac:chgData name="Ana Magalhães" userId="87340ae4-986f-4283-a2c9-b798ad593052" providerId="ADAL" clId="{8E63F3C4-48A1-4C44-A046-56D0FB64032D}" dt="2021-01-25T18:14:49.590" v="37" actId="14100"/>
          <ac:spMkLst>
            <pc:docMk/>
            <pc:sldMk cId="0" sldId="301"/>
            <ac:spMk id="18" creationId="{00000000-0000-0000-0000-000000000000}"/>
          </ac:spMkLst>
        </pc:spChg>
      </pc:sldChg>
      <pc:sldChg chg="modSp mod">
        <pc:chgData name="Ana Magalhães" userId="87340ae4-986f-4283-a2c9-b798ad593052" providerId="ADAL" clId="{8E63F3C4-48A1-4C44-A046-56D0FB64032D}" dt="2021-01-25T18:15:34.874" v="70" actId="20577"/>
        <pc:sldMkLst>
          <pc:docMk/>
          <pc:sldMk cId="0" sldId="302"/>
        </pc:sldMkLst>
        <pc:spChg chg="mod">
          <ac:chgData name="Ana Magalhães" userId="87340ae4-986f-4283-a2c9-b798ad593052" providerId="ADAL" clId="{8E63F3C4-48A1-4C44-A046-56D0FB64032D}" dt="2021-01-25T18:15:34.874" v="70" actId="20577"/>
          <ac:spMkLst>
            <pc:docMk/>
            <pc:sldMk cId="0" sldId="302"/>
            <ac:spMk id="23" creationId="{00000000-0000-0000-0000-000000000000}"/>
          </ac:spMkLst>
        </pc:spChg>
        <pc:spChg chg="mod">
          <ac:chgData name="Ana Magalhães" userId="87340ae4-986f-4283-a2c9-b798ad593052" providerId="ADAL" clId="{8E63F3C4-48A1-4C44-A046-56D0FB64032D}" dt="2021-01-25T18:15:25.975" v="67" actId="20577"/>
          <ac:spMkLst>
            <pc:docMk/>
            <pc:sldMk cId="0" sldId="302"/>
            <ac:spMk id="24" creationId="{00000000-0000-0000-0000-000000000000}"/>
          </ac:spMkLst>
        </pc:spChg>
      </pc:sldChg>
    </pc:docChg>
  </pc:docChgLst>
  <pc:docChgLst>
    <pc:chgData name="Ana Magalhães" userId="87340ae4-986f-4283-a2c9-b798ad593052" providerId="ADAL" clId="{835BB3B1-4394-4AC5-B1D3-81D325A90A51}"/>
    <pc:docChg chg="custSel modSld">
      <pc:chgData name="Ana Magalhães" userId="87340ae4-986f-4283-a2c9-b798ad593052" providerId="ADAL" clId="{835BB3B1-4394-4AC5-B1D3-81D325A90A51}" dt="2021-02-25T14:41:30.608" v="69" actId="20577"/>
      <pc:docMkLst>
        <pc:docMk/>
      </pc:docMkLst>
      <pc:sldChg chg="modSp mod">
        <pc:chgData name="Ana Magalhães" userId="87340ae4-986f-4283-a2c9-b798ad593052" providerId="ADAL" clId="{835BB3B1-4394-4AC5-B1D3-81D325A90A51}" dt="2021-02-25T09:54:17.607" v="65" actId="947"/>
        <pc:sldMkLst>
          <pc:docMk/>
          <pc:sldMk cId="0" sldId="295"/>
        </pc:sldMkLst>
        <pc:spChg chg="mod">
          <ac:chgData name="Ana Magalhães" userId="87340ae4-986f-4283-a2c9-b798ad593052" providerId="ADAL" clId="{835BB3B1-4394-4AC5-B1D3-81D325A90A51}" dt="2021-02-25T09:54:17.607" v="65" actId="947"/>
          <ac:spMkLst>
            <pc:docMk/>
            <pc:sldMk cId="0" sldId="295"/>
            <ac:spMk id="9" creationId="{00000000-0000-0000-0000-000000000000}"/>
          </ac:spMkLst>
        </pc:spChg>
        <pc:spChg chg="mod">
          <ac:chgData name="Ana Magalhães" userId="87340ae4-986f-4283-a2c9-b798ad593052" providerId="ADAL" clId="{835BB3B1-4394-4AC5-B1D3-81D325A90A51}" dt="2021-02-25T09:53:39.997" v="62" actId="14100"/>
          <ac:spMkLst>
            <pc:docMk/>
            <pc:sldMk cId="0" sldId="295"/>
            <ac:spMk id="19" creationId="{00000000-0000-0000-0000-000000000000}"/>
          </ac:spMkLst>
        </pc:spChg>
      </pc:sldChg>
      <pc:sldChg chg="modSp modNotesTx">
        <pc:chgData name="Ana Magalhães" userId="87340ae4-986f-4283-a2c9-b798ad593052" providerId="ADAL" clId="{835BB3B1-4394-4AC5-B1D3-81D325A90A51}" dt="2021-02-25T09:40:06.889" v="7" actId="20577"/>
        <pc:sldMkLst>
          <pc:docMk/>
          <pc:sldMk cId="0" sldId="297"/>
        </pc:sldMkLst>
        <pc:spChg chg="mod">
          <ac:chgData name="Ana Magalhães" userId="87340ae4-986f-4283-a2c9-b798ad593052" providerId="ADAL" clId="{835BB3B1-4394-4AC5-B1D3-81D325A90A51}" dt="2021-02-25T09:39:59.809" v="6" actId="20577"/>
          <ac:spMkLst>
            <pc:docMk/>
            <pc:sldMk cId="0" sldId="297"/>
            <ac:spMk id="17" creationId="{00000000-0000-0000-0000-000000000000}"/>
          </ac:spMkLst>
        </pc:spChg>
      </pc:sldChg>
      <pc:sldChg chg="modSp modNotesTx">
        <pc:chgData name="Ana Magalhães" userId="87340ae4-986f-4283-a2c9-b798ad593052" providerId="ADAL" clId="{835BB3B1-4394-4AC5-B1D3-81D325A90A51}" dt="2021-02-25T14:41:30.608" v="69" actId="20577"/>
        <pc:sldMkLst>
          <pc:docMk/>
          <pc:sldMk cId="0" sldId="298"/>
        </pc:sldMkLst>
        <pc:spChg chg="mod">
          <ac:chgData name="Ana Magalhães" userId="87340ae4-986f-4283-a2c9-b798ad593052" providerId="ADAL" clId="{835BB3B1-4394-4AC5-B1D3-81D325A90A51}" dt="2021-02-25T09:43:38.891" v="12" actId="20577"/>
          <ac:spMkLst>
            <pc:docMk/>
            <pc:sldMk cId="0" sldId="298"/>
            <ac:spMk id="8" creationId="{00000000-0000-0000-0000-000000000000}"/>
          </ac:spMkLst>
        </pc:spChg>
        <pc:grpChg chg="mod">
          <ac:chgData name="Ana Magalhães" userId="87340ae4-986f-4283-a2c9-b798ad593052" providerId="ADAL" clId="{835BB3B1-4394-4AC5-B1D3-81D325A90A51}" dt="2021-02-25T14:41:25.125" v="68" actId="14826"/>
          <ac:grpSpMkLst>
            <pc:docMk/>
            <pc:sldMk cId="0" sldId="298"/>
            <ac:grpSpMk id="9" creationId="{00000000-0000-0000-0000-000000000000}"/>
          </ac:grpSpMkLst>
        </pc:grpChg>
        <pc:picChg chg="mod">
          <ac:chgData name="Ana Magalhães" userId="87340ae4-986f-4283-a2c9-b798ad593052" providerId="ADAL" clId="{835BB3B1-4394-4AC5-B1D3-81D325A90A51}" dt="2021-02-25T14:41:25.125" v="68" actId="14826"/>
          <ac:picMkLst>
            <pc:docMk/>
            <pc:sldMk cId="0" sldId="298"/>
            <ac:picMk id="2050" creationId="{00000000-0000-0000-0000-000000000000}"/>
          </ac:picMkLst>
        </pc:picChg>
      </pc:sldChg>
      <pc:sldChg chg="modSp">
        <pc:chgData name="Ana Magalhães" userId="87340ae4-986f-4283-a2c9-b798ad593052" providerId="ADAL" clId="{835BB3B1-4394-4AC5-B1D3-81D325A90A51}" dt="2021-02-25T09:45:38.668" v="14" actId="20577"/>
        <pc:sldMkLst>
          <pc:docMk/>
          <pc:sldMk cId="0" sldId="301"/>
        </pc:sldMkLst>
        <pc:spChg chg="mod">
          <ac:chgData name="Ana Magalhães" userId="87340ae4-986f-4283-a2c9-b798ad593052" providerId="ADAL" clId="{835BB3B1-4394-4AC5-B1D3-81D325A90A51}" dt="2021-02-25T09:45:38.668" v="14" actId="20577"/>
          <ac:spMkLst>
            <pc:docMk/>
            <pc:sldMk cId="0" sldId="301"/>
            <ac:spMk id="17" creationId="{00000000-0000-0000-0000-000000000000}"/>
          </ac:spMkLst>
        </pc:spChg>
      </pc:sldChg>
      <pc:sldChg chg="modSp mod modNotesTx">
        <pc:chgData name="Ana Magalhães" userId="87340ae4-986f-4283-a2c9-b798ad593052" providerId="ADAL" clId="{835BB3B1-4394-4AC5-B1D3-81D325A90A51}" dt="2021-02-25T09:40:34.323" v="11" actId="6549"/>
        <pc:sldMkLst>
          <pc:docMk/>
          <pc:sldMk cId="0" sldId="302"/>
        </pc:sldMkLst>
        <pc:spChg chg="mod">
          <ac:chgData name="Ana Magalhães" userId="87340ae4-986f-4283-a2c9-b798ad593052" providerId="ADAL" clId="{835BB3B1-4394-4AC5-B1D3-81D325A90A51}" dt="2021-02-25T09:40:25.099" v="10" actId="20577"/>
          <ac:spMkLst>
            <pc:docMk/>
            <pc:sldMk cId="0" sldId="302"/>
            <ac:spMk id="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23F6-F4C3-43AE-8E32-9FCD5BFE9DA5}" type="datetimeFigureOut">
              <a:rPr lang="pt-PT" smtClean="0"/>
              <a:pPr/>
              <a:t>25/02/2021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3E953-4485-4487-9A86-5C2AD8F891D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44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953-4485-4487-9A86-5C2AD8F891DF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506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33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246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832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246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971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971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33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33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AA06-BE63-3D49-9532-A39B9B51E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64EBC-E82F-7640-A4E3-79630DDFE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951BE-C549-1D42-AF2F-5B3042BC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72302-DDAA-4941-81CF-F5A12FD5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FEF7-BF66-7440-AD6A-3B69071C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94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5CE4-AFA5-5948-97C8-D9F22E86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CD34C-CAAC-A94D-895C-5835055DA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CA331-D9D3-3048-A52F-16E2E088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3EDFA-BED3-A24D-8D96-1C2B9D66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ED98-3CAF-0941-A909-DBB800A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35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FC75F-7643-4548-81F3-C2E5ECD88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363A9-4539-6344-B1B9-68356CC9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BBB1B-712F-E74D-9B55-6916F9C1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FFEA3-77A8-4B4D-9597-8A96284E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A0242-A3D2-3F45-B6B6-EB8FCF14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808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AA06-BE63-3D49-9532-A39B9B51E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64EBC-E82F-7640-A4E3-79630DDFE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951BE-C549-1D42-AF2F-5B3042BC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72302-DDAA-4941-81CF-F5A12FD5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FEF7-BF66-7440-AD6A-3B69071C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781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11CA-982C-9949-B1E7-E01C89EC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AA56E-31F6-814F-A510-D03CEB2D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B4AC5-67D3-4749-9E4B-189FE235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F8FE-C821-8F41-9D41-23F0D9E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6069A-522C-1E48-9888-EAD1FB41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066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0D8D-7B5E-B548-AF21-4ACB4EA0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4A919-43F3-4040-B9AA-06AE002C5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5D8A-07E1-1646-8011-81E1AC09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661AA-C3E6-5046-99A7-7D728B48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36CC-9A38-CE44-B8DC-CDADCF6E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915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390D-A957-D549-9513-8689AF09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D509-4B60-1E48-B61A-687435E55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A7D34-090B-8E4B-9CAF-CB4B2BA3E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C124E-EB60-6E42-A5AF-C6A7A36C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BDAF0-1920-8F41-9440-7B1A718B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EA425-9C26-DD4B-9930-510EB87C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310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0307-0FD9-B742-A9F4-93DAE69E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42C2D-4CA1-0A47-88BB-AC03DF4D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1D9D5-1C4C-C74D-8AC3-4B441917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6D163-80CF-A344-A4DC-953AC4E5C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BD5E4-C53F-FD40-A820-33032ED04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355EF-CEED-5A4B-BAEF-B5E238AA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44FDF-49BB-374F-A980-239061F6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3F2A4-9293-6542-9596-9DB98CF9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9264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79A5-0286-5347-B9DA-FD6FDBCC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569C8-DC28-F74C-B2AD-E93883EC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02E31-5CB5-BF40-B374-A4DF7E8B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D4C0C-C58F-384B-9645-FC0F37FC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529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F2B42-FEA8-E94B-A6C7-860B0647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94F26-8209-BB48-B268-1CF84A2F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2D83B-7CDF-5646-AD50-B6678CFE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34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59B6-79CC-4645-AE96-4123B35F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5579-12E5-F14D-B0E9-D2FF7ED6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0E717-BF90-F045-88A8-9933CDDDC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DC799-C141-774F-ABCD-0FDA6CD5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16F31-19D3-F94C-AF5A-B9CDDE2A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E1EDD-9DF7-9B4A-ADCE-5D4E2BC6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85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11CA-982C-9949-B1E7-E01C89EC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AA56E-31F6-814F-A510-D03CEB2D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B4AC5-67D3-4749-9E4B-189FE235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F8FE-C821-8F41-9D41-23F0D9E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6069A-522C-1E48-9888-EAD1FB41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48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F6D9-83D4-B948-9261-49DCB503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5D716-D104-AE4E-B7D5-CCDE40DC3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5748A-3152-6949-AC12-8E1B7A013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E4855-B9AA-8147-826B-FBDF7372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F9D8E-B95E-C54A-A44D-11627EA9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8AA52-110D-C446-B151-C75690AD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363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5CE4-AFA5-5948-97C8-D9F22E86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CD34C-CAAC-A94D-895C-5835055DA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CA331-D9D3-3048-A52F-16E2E088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3EDFA-BED3-A24D-8D96-1C2B9D66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ED98-3CAF-0941-A909-DBB800A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516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FC75F-7643-4548-81F3-C2E5ECD88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363A9-4539-6344-B1B9-68356CC9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BBB1B-712F-E74D-9B55-6916F9C1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FFEA3-77A8-4B4D-9597-8A96284E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A0242-A3D2-3F45-B6B6-EB8FCF14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467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0D8D-7B5E-B548-AF21-4ACB4EA0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4A919-43F3-4040-B9AA-06AE002C5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5D8A-07E1-1646-8011-81E1AC09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661AA-C3E6-5046-99A7-7D728B48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36CC-9A38-CE44-B8DC-CDADCF6E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853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390D-A957-D549-9513-8689AF09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D509-4B60-1E48-B61A-687435E55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A7D34-090B-8E4B-9CAF-CB4B2BA3E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C124E-EB60-6E42-A5AF-C6A7A36C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BDAF0-1920-8F41-9440-7B1A718B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EA425-9C26-DD4B-9930-510EB87C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02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0307-0FD9-B742-A9F4-93DAE69E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42C2D-4CA1-0A47-88BB-AC03DF4D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1D9D5-1C4C-C74D-8AC3-4B441917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6D163-80CF-A344-A4DC-953AC4E5C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BD5E4-C53F-FD40-A820-33032ED04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355EF-CEED-5A4B-BAEF-B5E238AA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44FDF-49BB-374F-A980-239061F6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3F2A4-9293-6542-9596-9DB98CF9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520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79A5-0286-5347-B9DA-FD6FDBCC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569C8-DC28-F74C-B2AD-E93883EC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02E31-5CB5-BF40-B374-A4DF7E8B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D4C0C-C58F-384B-9645-FC0F37FC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125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F2B42-FEA8-E94B-A6C7-860B0647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94F26-8209-BB48-B268-1CF84A2F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2D83B-7CDF-5646-AD50-B6678CFE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9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59B6-79CC-4645-AE96-4123B35F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5579-12E5-F14D-B0E9-D2FF7ED6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0E717-BF90-F045-88A8-9933CDDDC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DC799-C141-774F-ABCD-0FDA6CD5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16F31-19D3-F94C-AF5A-B9CDDE2A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E1EDD-9DF7-9B4A-ADCE-5D4E2BC6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54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F6D9-83D4-B948-9261-49DCB503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5D716-D104-AE4E-B7D5-CCDE40DC3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5748A-3152-6949-AC12-8E1B7A013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E4855-B9AA-8147-826B-FBDF7372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x-none" smtClean="0"/>
              <a:pPr/>
              <a:t>25/02/2021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F9D8E-B95E-C54A-A44D-11627EA9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8AA52-110D-C446-B151-C75690AD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922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C6B2D-D749-4848-8263-06A5BD6F77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1829"/>
            <a:ext cx="9143998" cy="68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2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C6B2D-D749-4848-8263-06A5BD6F77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1829"/>
            <a:ext cx="9143998" cy="68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2E9DFC-562E-EE43-AF83-E12DA28F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829"/>
            <a:ext cx="9143998" cy="6854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25B0E-6004-D045-81CA-430765BBDC9E}"/>
              </a:ext>
            </a:extLst>
          </p:cNvPr>
          <p:cNvSpPr txBox="1"/>
          <p:nvPr/>
        </p:nvSpPr>
        <p:spPr>
          <a:xfrm>
            <a:off x="796013" y="3062613"/>
            <a:ext cx="5765447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O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Manuelino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uma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arte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síntese</a:t>
            </a:r>
            <a:endParaRPr lang="en-GB" sz="5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4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92855" y="2064255"/>
            <a:ext cx="8078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600" dirty="0">
                <a:ea typeface="Calibri"/>
                <a:cs typeface="Arial" pitchFamily="34" charset="0"/>
              </a:rPr>
              <a:t>Embora o Manuelino esteja maioritariamente representado na arquitetura religiosa, também foi utilizado na arquitetura civil: palácios e solares.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F147EF7-F883-409F-B6A0-F27AA91F4663}"/>
              </a:ext>
            </a:extLst>
          </p:cNvPr>
          <p:cNvGrpSpPr/>
          <p:nvPr/>
        </p:nvGrpSpPr>
        <p:grpSpPr>
          <a:xfrm>
            <a:off x="634066" y="3557278"/>
            <a:ext cx="3312349" cy="2959596"/>
            <a:chOff x="642910" y="2675811"/>
            <a:chExt cx="3312349" cy="2959596"/>
          </a:xfrm>
        </p:grpSpPr>
        <p:grpSp>
          <p:nvGrpSpPr>
            <p:cNvPr id="9" name="Grupo 8"/>
            <p:cNvGrpSpPr/>
            <p:nvPr/>
          </p:nvGrpSpPr>
          <p:grpSpPr>
            <a:xfrm>
              <a:off x="642910" y="2858814"/>
              <a:ext cx="3312349" cy="2776593"/>
              <a:chOff x="500034" y="2057016"/>
              <a:chExt cx="3432797" cy="2776593"/>
            </a:xfrm>
          </p:grpSpPr>
          <p:sp>
            <p:nvSpPr>
              <p:cNvPr id="18" name="CaixaDeTexto 17"/>
              <p:cNvSpPr txBox="1"/>
              <p:nvPr/>
            </p:nvSpPr>
            <p:spPr>
              <a:xfrm>
                <a:off x="500034" y="4371944"/>
                <a:ext cx="34327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pt-PT" sz="1200" b="1" i="1" dirty="0">
                    <a:ea typeface="Calibri"/>
                    <a:cs typeface="Arial" pitchFamily="34" charset="0"/>
                  </a:rPr>
                  <a:t>Palácio de D. Manuel</a:t>
                </a:r>
                <a:r>
                  <a:rPr lang="pt-PT" sz="1200" b="1" dirty="0">
                    <a:ea typeface="Calibri"/>
                    <a:cs typeface="Arial" pitchFamily="34" charset="0"/>
                  </a:rPr>
                  <a:t>, Évora (1525), dirigido por Diogo de Arruda. </a:t>
                </a:r>
              </a:p>
            </p:txBody>
          </p:sp>
          <p:pic>
            <p:nvPicPr>
              <p:cNvPr id="7" name="Imagem 6" descr="Palácio de D. Manuel, em Évora.jpg"/>
              <p:cNvPicPr>
                <a:picLocks noChangeAspect="1"/>
              </p:cNvPicPr>
              <p:nvPr/>
            </p:nvPicPr>
            <p:blipFill>
              <a:blip r:embed="rId3" cstate="print"/>
              <a:srcRect l="5301" t="4396" r="8084" b="3288"/>
              <a:stretch>
                <a:fillRect/>
              </a:stretch>
            </p:blipFill>
            <p:spPr>
              <a:xfrm>
                <a:off x="582574" y="2057016"/>
                <a:ext cx="3306449" cy="234000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026" name="Picture 2" descr="http://www.cm-evora.pt/pt/site-viver/culturaepatrimonio/PublishingImages/palacio1.jpg?Width=639&amp;Height=362&amp;RenditionID=1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57" t="16415" r="2548" b="16117"/>
            <a:stretch/>
          </p:blipFill>
          <p:spPr bwMode="auto">
            <a:xfrm>
              <a:off x="722554" y="2675811"/>
              <a:ext cx="850397" cy="10800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B79BCFD-01EF-4ADA-A5A5-45CBAB7319D0}"/>
              </a:ext>
            </a:extLst>
          </p:cNvPr>
          <p:cNvGrpSpPr/>
          <p:nvPr/>
        </p:nvGrpSpPr>
        <p:grpSpPr>
          <a:xfrm>
            <a:off x="4491148" y="3429000"/>
            <a:ext cx="4194000" cy="3183314"/>
            <a:chOff x="4499992" y="2675811"/>
            <a:chExt cx="4194000" cy="3183314"/>
          </a:xfrm>
        </p:grpSpPr>
        <p:grpSp>
          <p:nvGrpSpPr>
            <p:cNvPr id="12" name="Grupo 11"/>
            <p:cNvGrpSpPr/>
            <p:nvPr/>
          </p:nvGrpSpPr>
          <p:grpSpPr>
            <a:xfrm>
              <a:off x="4499992" y="2908201"/>
              <a:ext cx="4194000" cy="2950924"/>
              <a:chOff x="4496730" y="2946091"/>
              <a:chExt cx="4194000" cy="2950924"/>
            </a:xfrm>
          </p:grpSpPr>
          <p:sp>
            <p:nvSpPr>
              <p:cNvPr id="15" name="CaixaDeTexto 14"/>
              <p:cNvSpPr txBox="1"/>
              <p:nvPr/>
            </p:nvSpPr>
            <p:spPr>
              <a:xfrm>
                <a:off x="4496730" y="5250684"/>
                <a:ext cx="4194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buSzPts val="1200"/>
                </a:pPr>
                <a:r>
                  <a:rPr lang="pt-PT" sz="1200" b="1" i="1" dirty="0">
                    <a:ea typeface="Calibri"/>
                    <a:cs typeface="Arial" pitchFamily="34" charset="0"/>
                  </a:rPr>
                  <a:t>Solar da Sempre Noiva</a:t>
                </a:r>
                <a:r>
                  <a:rPr lang="pt-PT" sz="1200" b="1" dirty="0">
                    <a:ea typeface="Calibri"/>
                    <a:cs typeface="Arial" pitchFamily="34" charset="0"/>
                  </a:rPr>
                  <a:t>, Arraiolos (fins do século XV/inícios do século XVI). </a:t>
                </a:r>
                <a:r>
                  <a:rPr lang="pt-PT" sz="1200" b="1" dirty="0">
                    <a:cs typeface="Arial" panose="020B0604020202020204" pitchFamily="34" charset="0"/>
                  </a:rPr>
                  <a:t>No Solar podemos encontrar janelas em ferradura e uma janela singular de canto.</a:t>
                </a:r>
                <a:endParaRPr lang="pt-PT" sz="1200" b="1" dirty="0">
                  <a:ea typeface="Calibri"/>
                  <a:cs typeface="Arial" pitchFamily="34" charset="0"/>
                </a:endParaRPr>
              </a:p>
            </p:txBody>
          </p:sp>
          <p:pic>
            <p:nvPicPr>
              <p:cNvPr id="11" name="Imagem 10" descr="solar de sempre noiva, Arroiolos.JPG"/>
              <p:cNvPicPr>
                <a:picLocks noChangeAspect="1"/>
              </p:cNvPicPr>
              <p:nvPr/>
            </p:nvPicPr>
            <p:blipFill>
              <a:blip r:embed="rId6" cstate="print"/>
              <a:srcRect l="6794" t="20312" r="10195" b="4280"/>
              <a:stretch>
                <a:fillRect/>
              </a:stretch>
            </p:blipFill>
            <p:spPr>
              <a:xfrm>
                <a:off x="4568737" y="2946091"/>
                <a:ext cx="3577260" cy="230400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7" b="5300"/>
            <a:stretch/>
          </p:blipFill>
          <p:spPr>
            <a:xfrm>
              <a:off x="4558750" y="2675811"/>
              <a:ext cx="793949" cy="1080000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391622" y="2649030"/>
            <a:ext cx="8078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PT" sz="1600" dirty="0">
                <a:ea typeface="Calibri"/>
                <a:cs typeface="Arial" pitchFamily="34" charset="0"/>
              </a:rPr>
              <a:t>Destacam-se o Paço de D. Manuel, em Évora, e solares rurais, como o Solar de Sempre Noiva, em Arraiolos. Estes edifícios têm fortes influências mudéjares visíveis, por exemplo, nos arcos de ferradura das janelas maineladas.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252DC1EF-7A8D-416C-9C5B-BD0A475BBB3A}"/>
              </a:ext>
            </a:extLst>
          </p:cNvPr>
          <p:cNvSpPr txBox="1"/>
          <p:nvPr/>
        </p:nvSpPr>
        <p:spPr>
          <a:xfrm>
            <a:off x="392855" y="1575809"/>
            <a:ext cx="455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c)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Arquitetura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civil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7DC8CD5-A8F7-4C69-A5AB-F2829C057517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Características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Manuelino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(5)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34894" y="2037474"/>
            <a:ext cx="8078400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600" dirty="0">
                <a:ea typeface="Calibri"/>
                <a:cs typeface="Arial" pitchFamily="34" charset="0"/>
              </a:rPr>
              <a:t>A Torre de Belém, baluarte de defesa da entrada do Tejo, foi projetada por Francisco de Arruda e construída entre 1514 e 1519. A sua decoração ostenta a heráldica régia  de D. Manuel, conjugando-a com influências orientais, visíveis, por exemplo,  nas guaritas com cúpula de gomos.</a:t>
            </a:r>
          </a:p>
          <a:p>
            <a:pPr algn="just">
              <a:spcAft>
                <a:spcPts val="600"/>
              </a:spcAft>
            </a:pPr>
            <a:r>
              <a:rPr lang="pt-PT" sz="1600" dirty="0">
                <a:ea typeface="Calibri"/>
                <a:cs typeface="Arial" pitchFamily="34" charset="0"/>
              </a:rPr>
              <a:t>A partir de 1466, o Castelo de Belmonte passou a residência senhorial da família Cabral. A João Fernandes Cabral se deve a construção, na malha poente da muralha, da janela manuelina.</a:t>
            </a:r>
            <a:r>
              <a:rPr lang="pt-PT" sz="1600" dirty="0"/>
              <a:t> </a:t>
            </a:r>
            <a:endParaRPr lang="pt-PT" sz="1600" dirty="0">
              <a:ea typeface="Calibri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943061" y="3684079"/>
            <a:ext cx="2440132" cy="3327377"/>
            <a:chOff x="4964862" y="2005562"/>
            <a:chExt cx="2440132" cy="3327377"/>
          </a:xfrm>
        </p:grpSpPr>
        <p:pic>
          <p:nvPicPr>
            <p:cNvPr id="4098" name="Picture 2" descr="Imagem relacionada"/>
            <p:cNvPicPr>
              <a:picLocks noChangeAspect="1" noChangeArrowheads="1"/>
            </p:cNvPicPr>
            <p:nvPr/>
          </p:nvPicPr>
          <p:blipFill>
            <a:blip r:embed="rId3" cstate="print"/>
            <a:srcRect t="7441" b="13183"/>
            <a:stretch>
              <a:fillRect/>
            </a:stretch>
          </p:blipFill>
          <p:spPr bwMode="auto">
            <a:xfrm>
              <a:off x="5023906" y="2005562"/>
              <a:ext cx="2381088" cy="2520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CaixaDeTexto 8"/>
            <p:cNvSpPr txBox="1"/>
            <p:nvPr/>
          </p:nvSpPr>
          <p:spPr>
            <a:xfrm>
              <a:off x="4964862" y="4548109"/>
              <a:ext cx="244013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Janela manuelina do Castelo de Belmonte (1.</a:t>
              </a:r>
              <a:r>
                <a:rPr lang="pt-PT" sz="1200" b="1" baseline="30000" dirty="0">
                  <a:ea typeface="Calibri"/>
                  <a:cs typeface="Arial" pitchFamily="34" charset="0"/>
                </a:rPr>
                <a:t>a</a:t>
              </a:r>
              <a:r>
                <a:rPr lang="pt-PT" sz="1200" b="1" dirty="0">
                  <a:ea typeface="Calibri"/>
                  <a:cs typeface="Arial" pitchFamily="34" charset="0"/>
                </a:rPr>
                <a:t> metade séc. XVI). 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  <a:buSzPts val="1200"/>
              </a:pPr>
              <a:endParaRPr lang="pt-PT" sz="1600" b="1" dirty="0">
                <a:ea typeface="Calibri"/>
                <a:cs typeface="Arial" pitchFamily="34" charset="0"/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EB10402-24B0-4AD8-9D5D-B1DB419ACC3A}"/>
              </a:ext>
            </a:extLst>
          </p:cNvPr>
          <p:cNvGrpSpPr/>
          <p:nvPr/>
        </p:nvGrpSpPr>
        <p:grpSpPr>
          <a:xfrm>
            <a:off x="857224" y="3684079"/>
            <a:ext cx="3449973" cy="3015044"/>
            <a:chOff x="714348" y="2088620"/>
            <a:chExt cx="3449973" cy="3015044"/>
          </a:xfrm>
        </p:grpSpPr>
        <p:grpSp>
          <p:nvGrpSpPr>
            <p:cNvPr id="12" name="Grupo 11"/>
            <p:cNvGrpSpPr/>
            <p:nvPr/>
          </p:nvGrpSpPr>
          <p:grpSpPr>
            <a:xfrm>
              <a:off x="714348" y="2099452"/>
              <a:ext cx="2637831" cy="3004212"/>
              <a:chOff x="714348" y="1966529"/>
              <a:chExt cx="2637831" cy="3004212"/>
            </a:xfrm>
          </p:grpSpPr>
          <p:sp>
            <p:nvSpPr>
              <p:cNvPr id="19" name="CaixaDeTexto 18"/>
              <p:cNvSpPr txBox="1"/>
              <p:nvPr/>
            </p:nvSpPr>
            <p:spPr>
              <a:xfrm>
                <a:off x="714348" y="4509076"/>
                <a:ext cx="2637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pt-PT" sz="1200" b="1" i="1" dirty="0">
                    <a:ea typeface="Calibri"/>
                    <a:cs typeface="Arial" pitchFamily="34" charset="0"/>
                  </a:rPr>
                  <a:t>Torre de Belém</a:t>
                </a:r>
                <a:r>
                  <a:rPr lang="pt-PT" sz="1200" b="1" dirty="0">
                    <a:ea typeface="Calibri"/>
                    <a:cs typeface="Arial" pitchFamily="34" charset="0"/>
                  </a:rPr>
                  <a:t>, Lisboa (1514-1519), da autoria de Francisco de Arruda.</a:t>
                </a:r>
              </a:p>
            </p:txBody>
          </p:sp>
          <p:pic>
            <p:nvPicPr>
              <p:cNvPr id="6" name="Imagem 5" descr="torre-de-belem-lisboa.jpg"/>
              <p:cNvPicPr>
                <a:picLocks noChangeAspect="1"/>
              </p:cNvPicPr>
              <p:nvPr/>
            </p:nvPicPr>
            <p:blipFill>
              <a:blip r:embed="rId4" cstate="print"/>
              <a:srcRect l="24219" t="6250" r="13281" b="11458"/>
              <a:stretch>
                <a:fillRect/>
              </a:stretch>
            </p:blipFill>
            <p:spPr>
              <a:xfrm>
                <a:off x="800284" y="1966529"/>
                <a:ext cx="2551895" cy="252000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1" name="Imagem 10" descr="torre-de-belem-pormen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321" y="2088620"/>
              <a:ext cx="1008000" cy="1260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0026E143-EF0B-464E-869D-64368C9E4B33}"/>
              </a:ext>
            </a:extLst>
          </p:cNvPr>
          <p:cNvSpPr txBox="1"/>
          <p:nvPr/>
        </p:nvSpPr>
        <p:spPr>
          <a:xfrm>
            <a:off x="392855" y="1575809"/>
            <a:ext cx="455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c)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Arquitetura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civil/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militar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22CF224A-E65D-4B3E-862E-2C8E56659232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Características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Manuelino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(6)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461442" y="1395443"/>
            <a:ext cx="8078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O Manuelino também foi levado para as recém-formadas vilas dos arquipélagos da Madeira e dos Açores 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275856" y="2204864"/>
            <a:ext cx="2464969" cy="4456829"/>
            <a:chOff x="5076063" y="1368118"/>
            <a:chExt cx="2464969" cy="4456829"/>
          </a:xfrm>
        </p:grpSpPr>
        <p:sp>
          <p:nvSpPr>
            <p:cNvPr id="24" name="CaixaDeTexto 23"/>
            <p:cNvSpPr txBox="1"/>
            <p:nvPr/>
          </p:nvSpPr>
          <p:spPr>
            <a:xfrm>
              <a:off x="5091460" y="4439952"/>
              <a:ext cx="244957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SzPts val="1200"/>
              </a:pPr>
              <a:r>
                <a:rPr lang="pt-PT" sz="1200" b="1" dirty="0">
                  <a:cs typeface="Arial" pitchFamily="34" charset="0"/>
                </a:rPr>
                <a:t>Fachada da </a:t>
              </a:r>
              <a:r>
                <a:rPr lang="pt-PT" sz="1200" b="1" i="1" dirty="0">
                  <a:cs typeface="Arial" pitchFamily="34" charset="0"/>
                </a:rPr>
                <a:t>Igreja Matriz de              S. Sebastião</a:t>
              </a:r>
              <a:r>
                <a:rPr lang="pt-PT" sz="1200" b="1" dirty="0">
                  <a:cs typeface="Arial" pitchFamily="34" charset="0"/>
                </a:rPr>
                <a:t>, em Ponta Delgada                 (S. Miguel, Açores) construída entre 1531 e 1547. A igreja apresenta três magníficos portais manuelinos:</a:t>
              </a:r>
              <a:r>
                <a:rPr lang="pt-P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</a:t>
              </a:r>
              <a:r>
                <a:rPr lang="pt-PT" sz="1200" b="1" dirty="0">
                  <a:cs typeface="Arial" pitchFamily="34" charset="0"/>
                </a:rPr>
                <a:t>na fachada principal (A</a:t>
              </a:r>
              <a:r>
                <a:rPr lang="pt-P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) </a:t>
              </a:r>
              <a:r>
                <a:rPr lang="pt-PT" sz="1200" b="1" dirty="0">
                  <a:cs typeface="Arial" pitchFamily="34" charset="0"/>
                </a:rPr>
                <a:t>e nas fachadas laterais norte (B) e sul (C).</a:t>
              </a:r>
            </a:p>
          </p:txBody>
        </p:sp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t="8159"/>
            <a:stretch/>
          </p:blipFill>
          <p:spPr>
            <a:xfrm>
              <a:off x="5076063" y="1368118"/>
              <a:ext cx="2449573" cy="3060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34" name="Rectângulo 33"/>
          <p:cNvSpPr/>
          <p:nvPr/>
        </p:nvSpPr>
        <p:spPr>
          <a:xfrm>
            <a:off x="3851920" y="3573016"/>
            <a:ext cx="1080880" cy="169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endParaRPr lang="pt-PT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3851920" y="4941168"/>
            <a:ext cx="396000" cy="396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(A)</a:t>
            </a:r>
            <a:endParaRPr lang="pt-PT" sz="105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7209864" y="2155892"/>
            <a:ext cx="1762686" cy="3535317"/>
            <a:chOff x="5857884" y="2308458"/>
            <a:chExt cx="1762686" cy="3535317"/>
          </a:xfrm>
        </p:grpSpPr>
        <p:grpSp>
          <p:nvGrpSpPr>
            <p:cNvPr id="53" name="Grupo 52"/>
            <p:cNvGrpSpPr/>
            <p:nvPr/>
          </p:nvGrpSpPr>
          <p:grpSpPr>
            <a:xfrm>
              <a:off x="5857884" y="2357430"/>
              <a:ext cx="1762686" cy="3486345"/>
              <a:chOff x="5857884" y="2357430"/>
              <a:chExt cx="1762686" cy="3486345"/>
            </a:xfrm>
          </p:grpSpPr>
          <p:pic>
            <p:nvPicPr>
              <p:cNvPr id="52" name="Imagem 51" descr="Igreja_Matriz_de_São_Sebastião_-_Portão_sul.jpg"/>
              <p:cNvPicPr>
                <a:picLocks noChangeAspect="1"/>
              </p:cNvPicPr>
              <p:nvPr/>
            </p:nvPicPr>
            <p:blipFill>
              <a:blip r:embed="rId4" cstate="print"/>
              <a:srcRect l="28125" t="7986" r="29687" b="4485"/>
              <a:stretch>
                <a:fillRect/>
              </a:stretch>
            </p:blipFill>
            <p:spPr>
              <a:xfrm>
                <a:off x="5857884" y="2357430"/>
                <a:ext cx="1658880" cy="2304000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30" name="CaixaDeTexto 29"/>
              <p:cNvSpPr txBox="1"/>
              <p:nvPr/>
            </p:nvSpPr>
            <p:spPr>
              <a:xfrm>
                <a:off x="5857884" y="4643446"/>
                <a:ext cx="17626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  <a:buSzPts val="1200"/>
                </a:pPr>
                <a:r>
                  <a:rPr lang="pt-PT" sz="1200" b="1" dirty="0">
                    <a:cs typeface="Arial" pitchFamily="34" charset="0"/>
                  </a:rPr>
                  <a:t>Fachada sul de calcário, com duplo arco trilobado, encimado por medalhões, presumivelmente, de    D. João III e da esposa.</a:t>
                </a:r>
              </a:p>
            </p:txBody>
          </p:sp>
        </p:grpSp>
        <p:sp>
          <p:nvSpPr>
            <p:cNvPr id="36" name="Rectângulo 35"/>
            <p:cNvSpPr/>
            <p:nvPr/>
          </p:nvSpPr>
          <p:spPr>
            <a:xfrm>
              <a:off x="6039985" y="2308458"/>
              <a:ext cx="362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  <a:sym typeface="Wingdings 2"/>
                </a:rPr>
                <a:t>(C)</a:t>
              </a:r>
              <a:endParaRPr lang="pt-PT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5796937" y="2155891"/>
            <a:ext cx="1319570" cy="2840563"/>
            <a:chOff x="7596336" y="3802827"/>
            <a:chExt cx="1319570" cy="2916484"/>
          </a:xfrm>
        </p:grpSpPr>
        <p:grpSp>
          <p:nvGrpSpPr>
            <p:cNvPr id="5" name="Grupo 4"/>
            <p:cNvGrpSpPr/>
            <p:nvPr/>
          </p:nvGrpSpPr>
          <p:grpSpPr>
            <a:xfrm>
              <a:off x="7596336" y="3853109"/>
              <a:ext cx="1319570" cy="2866202"/>
              <a:chOff x="1187624" y="3212975"/>
              <a:chExt cx="1686169" cy="3330991"/>
            </a:xfrm>
          </p:grpSpPr>
          <p:pic>
            <p:nvPicPr>
              <p:cNvPr id="27" name="Imagem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9" r="14082"/>
              <a:stretch/>
            </p:blipFill>
            <p:spPr>
              <a:xfrm>
                <a:off x="1187625" y="3212975"/>
                <a:ext cx="1686168" cy="2749188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187624" y="5993096"/>
                <a:ext cx="1656000" cy="550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buSzPts val="1200"/>
                </a:pPr>
                <a:r>
                  <a:rPr lang="pt-PT" sz="1200" b="1" dirty="0">
                    <a:cs typeface="Arial" pitchFamily="34" charset="0"/>
                  </a:rPr>
                  <a:t>Fachada norte de cantaria regional.</a:t>
                </a:r>
              </a:p>
            </p:txBody>
          </p:sp>
        </p:grpSp>
        <p:sp>
          <p:nvSpPr>
            <p:cNvPr id="44" name="Rectângulo 43"/>
            <p:cNvSpPr/>
            <p:nvPr/>
          </p:nvSpPr>
          <p:spPr>
            <a:xfrm>
              <a:off x="7710069" y="3802827"/>
              <a:ext cx="396000" cy="284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2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  <a:sym typeface="Wingdings 2"/>
                </a:rPr>
                <a:t>(B)</a:t>
              </a:r>
              <a:endParaRPr lang="pt-PT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903DA9-A001-4D77-856E-586A263B4277}"/>
              </a:ext>
            </a:extLst>
          </p:cNvPr>
          <p:cNvGrpSpPr/>
          <p:nvPr/>
        </p:nvGrpSpPr>
        <p:grpSpPr>
          <a:xfrm>
            <a:off x="395007" y="2182274"/>
            <a:ext cx="2640325" cy="4456829"/>
            <a:chOff x="500034" y="2204864"/>
            <a:chExt cx="2640325" cy="4456829"/>
          </a:xfrm>
        </p:grpSpPr>
        <p:grpSp>
          <p:nvGrpSpPr>
            <p:cNvPr id="48" name="Grupo 47"/>
            <p:cNvGrpSpPr/>
            <p:nvPr/>
          </p:nvGrpSpPr>
          <p:grpSpPr>
            <a:xfrm>
              <a:off x="500034" y="2204864"/>
              <a:ext cx="2640325" cy="4456829"/>
              <a:chOff x="500034" y="1428736"/>
              <a:chExt cx="2640325" cy="4456829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500034" y="1428736"/>
                <a:ext cx="2640325" cy="4456829"/>
                <a:chOff x="1115616" y="1357448"/>
                <a:chExt cx="2640325" cy="4456829"/>
              </a:xfrm>
            </p:grpSpPr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5913" y="1357448"/>
                  <a:ext cx="2630028" cy="306000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23" name="CaixaDeTexto 22"/>
                <p:cNvSpPr txBox="1"/>
                <p:nvPr/>
              </p:nvSpPr>
              <p:spPr>
                <a:xfrm>
                  <a:off x="1115616" y="4429282"/>
                  <a:ext cx="2630028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buSzPts val="1200"/>
                  </a:pPr>
                  <a:r>
                    <a:rPr lang="pt-PT" sz="1200" b="1" dirty="0">
                      <a:cs typeface="Arial" pitchFamily="34" charset="0"/>
                    </a:rPr>
                    <a:t>Retábulo do altar-mor da </a:t>
                  </a:r>
                  <a:r>
                    <a:rPr lang="pt-PT" sz="1200" b="1" i="1" dirty="0">
                      <a:cs typeface="Arial" pitchFamily="34" charset="0"/>
                    </a:rPr>
                    <a:t>Sé Catedral do Funchal </a:t>
                  </a:r>
                  <a:r>
                    <a:rPr lang="pt-PT" sz="1200" b="1" dirty="0">
                      <a:cs typeface="Arial" pitchFamily="34" charset="0"/>
                    </a:rPr>
                    <a:t>(Madeira), mandado executar por D. Manuel I, entre 1512-  -1517, nas oficinas do Mestre da Lourinhã. No</a:t>
                  </a:r>
                  <a:r>
                    <a:rPr lang="pt-PT" sz="1200" b="1" dirty="0">
                      <a:ea typeface="Calibri"/>
                      <a:cs typeface="Arial" pitchFamily="34" charset="0"/>
                    </a:rPr>
                    <a:t> cimo, ostenta as armas reais </a:t>
                  </a:r>
                  <a:r>
                    <a:rPr lang="pt-PT" sz="1200" b="1" dirty="0">
                      <a:cs typeface="Arial" pitchFamily="34" charset="0"/>
                      <a:sym typeface="Wingdings 2"/>
                    </a:rPr>
                    <a:t> </a:t>
                  </a:r>
                  <a:r>
                    <a:rPr lang="pt-PT" sz="1200" b="1" dirty="0">
                      <a:ea typeface="Calibri"/>
                      <a:cs typeface="Arial" pitchFamily="34" charset="0"/>
                    </a:rPr>
                    <a:t>ladeadas de esferas armilares </a:t>
                  </a:r>
                  <a:r>
                    <a:rPr lang="pt-PT" sz="1200" b="1" dirty="0">
                      <a:cs typeface="Arial" pitchFamily="34" charset="0"/>
                      <a:sym typeface="Wingdings 2"/>
                    </a:rPr>
                    <a:t>.</a:t>
                  </a:r>
                  <a:endParaRPr lang="pt-PT" sz="1200" b="1" dirty="0">
                    <a:cs typeface="Arial" pitchFamily="34" charset="0"/>
                  </a:endParaRPr>
                </a:p>
              </p:txBody>
            </p:sp>
          </p:grpSp>
          <p:sp>
            <p:nvSpPr>
              <p:cNvPr id="31" name="Heptágono 30"/>
              <p:cNvSpPr/>
              <p:nvPr/>
            </p:nvSpPr>
            <p:spPr>
              <a:xfrm>
                <a:off x="1676232" y="1632145"/>
                <a:ext cx="324000" cy="144000"/>
              </a:xfrm>
              <a:prstGeom prst="heptago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b="1" dirty="0">
                    <a:sym typeface="Wingdings 2"/>
                  </a:rPr>
                  <a:t></a:t>
                </a:r>
                <a:endParaRPr lang="pt-PT" sz="1600" b="1" dirty="0"/>
              </a:p>
            </p:txBody>
          </p:sp>
          <p:sp>
            <p:nvSpPr>
              <p:cNvPr id="33" name="Heptágono 32"/>
              <p:cNvSpPr/>
              <p:nvPr/>
            </p:nvSpPr>
            <p:spPr>
              <a:xfrm>
                <a:off x="1247604" y="1714488"/>
                <a:ext cx="324000" cy="142876"/>
              </a:xfrm>
              <a:prstGeom prst="heptago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b="1" dirty="0">
                    <a:sym typeface="Wingdings 2"/>
                  </a:rPr>
                  <a:t></a:t>
                </a:r>
                <a:endParaRPr lang="pt-PT" sz="1600" b="1" dirty="0"/>
              </a:p>
            </p:txBody>
          </p:sp>
        </p:grpSp>
        <p:sp>
          <p:nvSpPr>
            <p:cNvPr id="49" name="Heptágono 48"/>
            <p:cNvSpPr/>
            <p:nvPr/>
          </p:nvSpPr>
          <p:spPr>
            <a:xfrm>
              <a:off x="2071670" y="2492896"/>
              <a:ext cx="324000" cy="142876"/>
            </a:xfrm>
            <a:prstGeom prst="heptag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>
                  <a:sym typeface="Wingdings 2"/>
                </a:rPr>
                <a:t></a:t>
              </a:r>
              <a:endParaRPr lang="pt-PT" sz="1600" dirty="0"/>
            </a:p>
          </p:txBody>
        </p:sp>
      </p:grpSp>
      <p:sp>
        <p:nvSpPr>
          <p:cNvPr id="28" name="TextBox 5">
            <a:extLst>
              <a:ext uri="{FF2B5EF4-FFF2-40B4-BE49-F238E27FC236}">
                <a16:creationId xmlns:a16="http://schemas.microsoft.com/office/drawing/2014/main" id="{E4F10EA6-43A7-496B-9EBC-48CF43BF23DD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Manuelino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nas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ilhas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atlânticas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 animBg="1"/>
      <p:bldP spid="3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7">
            <a:extLst>
              <a:ext uri="{FF2B5EF4-FFF2-40B4-BE49-F238E27FC236}">
                <a16:creationId xmlns:a16="http://schemas.microsoft.com/office/drawing/2014/main" id="{2D67B295-26FF-9946-961E-8A8AA519269E}"/>
              </a:ext>
            </a:extLst>
          </p:cNvPr>
          <p:cNvSpPr txBox="1"/>
          <p:nvPr/>
        </p:nvSpPr>
        <p:spPr>
          <a:xfrm>
            <a:off x="7722296" y="2421611"/>
            <a:ext cx="122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Areópago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6066A7-C4F5-9940-80D2-E94058C997EB}"/>
              </a:ext>
            </a:extLst>
          </p:cNvPr>
          <p:cNvSpPr/>
          <p:nvPr/>
        </p:nvSpPr>
        <p:spPr>
          <a:xfrm>
            <a:off x="441725" y="1885167"/>
            <a:ext cx="6541535" cy="3349442"/>
          </a:xfrm>
          <a:prstGeom prst="roundRect">
            <a:avLst>
              <a:gd name="adj" fmla="val 10958"/>
            </a:avLst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Situe no tempo o Manuelino.</a:t>
            </a:r>
          </a:p>
          <a:p>
            <a:pPr marL="342900" lvl="0" indent="-34290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Explique por que se considera o Manuelino uma arte de síntese.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Aponte uma característica inovadora da arquitetura manuelina.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Refira três elementos da gramática decorativa do Manuelino.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Indique um exemplar de arte manuelina da região onde vive ou estuda.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7F7B4-9E65-3A49-8E1E-F5EC30173C18}"/>
              </a:ext>
            </a:extLst>
          </p:cNvPr>
          <p:cNvSpPr txBox="1"/>
          <p:nvPr/>
        </p:nvSpPr>
        <p:spPr>
          <a:xfrm>
            <a:off x="441725" y="883037"/>
            <a:ext cx="870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Questões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FF43A1-F69C-434F-8E12-81CB9183A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4336"/>
          <a:stretch/>
        </p:blipFill>
        <p:spPr>
          <a:xfrm>
            <a:off x="1096027" y="1548263"/>
            <a:ext cx="6951946" cy="4988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DCFA8-367F-4CF7-93AB-B7569048636D}"/>
              </a:ext>
            </a:extLst>
          </p:cNvPr>
          <p:cNvSpPr txBox="1"/>
          <p:nvPr/>
        </p:nvSpPr>
        <p:spPr>
          <a:xfrm>
            <a:off x="1689276" y="1662138"/>
            <a:ext cx="5765447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en-GB" sz="5000" b="1" dirty="0">
                <a:solidFill>
                  <a:srgbClr val="C55A11"/>
                </a:solidFill>
                <a:cs typeface="Arial" panose="020B0604020202020204" pitchFamily="34" charset="0"/>
              </a:rPr>
              <a:t>O </a:t>
            </a:r>
            <a:r>
              <a:rPr lang="en-GB" sz="5000" b="1" dirty="0" err="1">
                <a:solidFill>
                  <a:srgbClr val="C55A11"/>
                </a:solidFill>
                <a:cs typeface="Arial" panose="020B0604020202020204" pitchFamily="34" charset="0"/>
              </a:rPr>
              <a:t>Manuelino</a:t>
            </a:r>
            <a:r>
              <a:rPr lang="en-GB" sz="5000" b="1" dirty="0">
                <a:solidFill>
                  <a:srgbClr val="C55A11"/>
                </a:solidFill>
                <a:cs typeface="Arial" panose="020B0604020202020204" pitchFamily="34" charset="0"/>
              </a:rPr>
              <a:t>: </a:t>
            </a:r>
            <a:r>
              <a:rPr lang="en-GB" sz="5000" b="1" dirty="0" err="1">
                <a:solidFill>
                  <a:srgbClr val="C55A11"/>
                </a:solidFill>
                <a:cs typeface="Arial" panose="020B0604020202020204" pitchFamily="34" charset="0"/>
              </a:rPr>
              <a:t>uma</a:t>
            </a:r>
            <a:r>
              <a:rPr lang="en-GB" sz="5000" b="1" dirty="0">
                <a:solidFill>
                  <a:srgbClr val="C55A11"/>
                </a:solidFill>
                <a:cs typeface="Arial" panose="020B0604020202020204" pitchFamily="34" charset="0"/>
              </a:rPr>
              <a:t> </a:t>
            </a:r>
            <a:r>
              <a:rPr lang="en-GB" sz="5000" b="1" dirty="0" err="1">
                <a:solidFill>
                  <a:srgbClr val="C55A11"/>
                </a:solidFill>
                <a:cs typeface="Arial" panose="020B0604020202020204" pitchFamily="34" charset="0"/>
              </a:rPr>
              <a:t>arte</a:t>
            </a:r>
            <a:r>
              <a:rPr lang="en-GB" sz="5000" b="1" dirty="0">
                <a:solidFill>
                  <a:srgbClr val="C55A11"/>
                </a:solidFill>
                <a:cs typeface="Arial" panose="020B0604020202020204" pitchFamily="34" charset="0"/>
              </a:rPr>
              <a:t> de </a:t>
            </a:r>
            <a:r>
              <a:rPr lang="en-GB" sz="5000" b="1" dirty="0" err="1">
                <a:solidFill>
                  <a:srgbClr val="C55A11"/>
                </a:solidFill>
                <a:cs typeface="Arial" panose="020B0604020202020204" pitchFamily="34" charset="0"/>
              </a:rPr>
              <a:t>síntese</a:t>
            </a:r>
            <a:endParaRPr lang="en-GB" sz="5000" b="1" dirty="0">
              <a:solidFill>
                <a:srgbClr val="C55A1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487602" y="1529843"/>
            <a:ext cx="4209658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1600" dirty="0">
                <a:ea typeface="Calibri"/>
                <a:cs typeface="Arial" pitchFamily="34" charset="0"/>
              </a:rPr>
              <a:t>O Manuelino surgiu durante o reinado de                    D. João II e desenvolveu-se sobretudo no reinado de D. Manuel I (1495-1521).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pt-PT" sz="1600" dirty="0">
                <a:ea typeface="Calibri"/>
                <a:cs typeface="Arial" pitchFamily="34" charset="0"/>
              </a:rPr>
              <a:t>Beneficiou do forte mecenato de D. Manuel I e serviu para a afirmação do poder régio em Portugal.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859313" y="3176448"/>
            <a:ext cx="2095068" cy="3390623"/>
            <a:chOff x="1371341" y="3925306"/>
            <a:chExt cx="1871439" cy="2977132"/>
          </a:xfrm>
        </p:grpSpPr>
        <p:pic>
          <p:nvPicPr>
            <p:cNvPr id="16" name="Imagem 15" descr="armas de s. Manuel I na Torre de Belém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rcRect b="4749"/>
            <a:stretch>
              <a:fillRect/>
            </a:stretch>
          </p:blipFill>
          <p:spPr>
            <a:xfrm>
              <a:off x="1442779" y="3925306"/>
              <a:ext cx="1800001" cy="257176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9" name="CaixaDeTexto 18"/>
            <p:cNvSpPr txBox="1"/>
            <p:nvPr/>
          </p:nvSpPr>
          <p:spPr>
            <a:xfrm>
              <a:off x="1371341" y="6497074"/>
              <a:ext cx="1871438" cy="40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Armas de D. Manuel I (Torre de Belém, séc. XVI).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189620" y="1640812"/>
            <a:ext cx="3360799" cy="4971816"/>
            <a:chOff x="5003406" y="1529747"/>
            <a:chExt cx="3360799" cy="4971816"/>
          </a:xfrm>
        </p:grpSpPr>
        <p:sp>
          <p:nvSpPr>
            <p:cNvPr id="12" name="CaixaDeTexto 11"/>
            <p:cNvSpPr txBox="1"/>
            <p:nvPr/>
          </p:nvSpPr>
          <p:spPr>
            <a:xfrm>
              <a:off x="5003406" y="5855232"/>
              <a:ext cx="3360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i="1" dirty="0">
                  <a:ea typeface="Calibri"/>
                  <a:cs typeface="Arial" pitchFamily="34" charset="0"/>
                </a:rPr>
                <a:t>Família de D. Manuel I</a:t>
              </a:r>
              <a:r>
                <a:rPr lang="pt-PT" sz="1200" b="1" dirty="0">
                  <a:ea typeface="Calibri"/>
                  <a:cs typeface="Arial" pitchFamily="34" charset="0"/>
                </a:rPr>
                <a:t>, em pintura </a:t>
              </a:r>
              <a:r>
                <a:rPr lang="pt-PT" sz="1200" b="1" i="1" dirty="0" err="1">
                  <a:ea typeface="Calibri"/>
                  <a:cs typeface="Arial" pitchFamily="34" charset="0"/>
                </a:rPr>
                <a:t>Fons</a:t>
              </a:r>
              <a:r>
                <a:rPr lang="pt-PT" sz="1200" b="1" i="1" dirty="0">
                  <a:ea typeface="Calibri"/>
                  <a:cs typeface="Arial" pitchFamily="34" charset="0"/>
                </a:rPr>
                <a:t> Vitae</a:t>
              </a:r>
              <a:r>
                <a:rPr lang="pt-PT" sz="1200" b="1" dirty="0">
                  <a:ea typeface="Calibri"/>
                  <a:cs typeface="Arial" pitchFamily="34" charset="0"/>
                </a:rPr>
                <a:t>, escola flamenga, 1515-17 (Museu da Misericórdia do Porto).</a:t>
              </a:r>
            </a:p>
          </p:txBody>
        </p:sp>
        <p:pic>
          <p:nvPicPr>
            <p:cNvPr id="14" name="Imagem 13" descr="Fons_Vitae_Familia_de_D._Manuel_I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406" y="1529747"/>
              <a:ext cx="3360799" cy="4320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9AD3ED7A-45BD-4455-ABDC-1AD4662C876B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rgbClr val="C55A11"/>
                </a:solidFill>
              </a:rPr>
              <a:t>Origem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Manuelino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421852" y="1609314"/>
            <a:ext cx="3529156" cy="23852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1600" dirty="0">
                <a:ea typeface="Calibri"/>
                <a:cs typeface="Arial" pitchFamily="34" charset="0"/>
              </a:rPr>
              <a:t>O Manuelino consiste numa arquitetura e decoração arquitetónica  do gótico final  existente em Portugal, entre finais do século XV e inícios do século XVI. 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ea typeface="Calibri"/>
                <a:cs typeface="Arial" pitchFamily="34" charset="0"/>
              </a:rPr>
              <a:t>Trata-se de uma estilo híbrido. Nele se fundem vários </a:t>
            </a:r>
            <a:r>
              <a:rPr lang="pt-PT" sz="1600" dirty="0" err="1">
                <a:ea typeface="Calibri"/>
                <a:cs typeface="Arial" pitchFamily="34" charset="0"/>
              </a:rPr>
              <a:t>subestilos</a:t>
            </a:r>
            <a:r>
              <a:rPr lang="pt-PT" sz="1600" dirty="0">
                <a:ea typeface="Calibri"/>
                <a:cs typeface="Arial" pitchFamily="34" charset="0"/>
              </a:rPr>
              <a:t>: plateresco e mudéjar hispânicos, gótico final flamejante, associados a elementos naturalistas, símbolos régios e cristãos.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071554" y="4028073"/>
            <a:ext cx="2879454" cy="2495069"/>
            <a:chOff x="1214398" y="4214818"/>
            <a:chExt cx="2879454" cy="2495069"/>
          </a:xfrm>
        </p:grpSpPr>
        <p:pic>
          <p:nvPicPr>
            <p:cNvPr id="13" name="Imagem 12" descr="fivela, pormenor manuelino.jpg"/>
            <p:cNvPicPr>
              <a:picLocks noChangeAspect="1"/>
            </p:cNvPicPr>
            <p:nvPr/>
          </p:nvPicPr>
          <p:blipFill>
            <a:blip r:embed="rId3" cstate="print"/>
            <a:srcRect b="3447"/>
            <a:stretch>
              <a:fillRect/>
            </a:stretch>
          </p:blipFill>
          <p:spPr>
            <a:xfrm>
              <a:off x="1285852" y="4214818"/>
              <a:ext cx="2808000" cy="203340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1214398" y="6248222"/>
              <a:ext cx="287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Pormenor ornamental da Sala Capitular do Convento de Cristo, Tomar (c. 1513).</a:t>
              </a:r>
            </a:p>
          </p:txBody>
        </p:sp>
      </p:grpSp>
      <p:sp>
        <p:nvSpPr>
          <p:cNvPr id="10" name="TextBox 5">
            <a:extLst>
              <a:ext uri="{FF2B5EF4-FFF2-40B4-BE49-F238E27FC236}">
                <a16:creationId xmlns:a16="http://schemas.microsoft.com/office/drawing/2014/main" id="{EC3FA021-E6D6-4E2E-B581-22773FC6F47C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O que é 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Manuelino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? (1)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622EF78-A9F1-44E4-9535-8E6B02B47DBD}"/>
              </a:ext>
            </a:extLst>
          </p:cNvPr>
          <p:cNvSpPr/>
          <p:nvPr/>
        </p:nvSpPr>
        <p:spPr>
          <a:xfrm>
            <a:off x="4328320" y="1811435"/>
            <a:ext cx="4581211" cy="4088718"/>
          </a:xfrm>
          <a:custGeom>
            <a:avLst/>
            <a:gdLst>
              <a:gd name="connsiteX0" fmla="*/ 0 w 4581211"/>
              <a:gd name="connsiteY0" fmla="*/ 170663 h 4088718"/>
              <a:gd name="connsiteX1" fmla="*/ 170663 w 4581211"/>
              <a:gd name="connsiteY1" fmla="*/ 0 h 4088718"/>
              <a:gd name="connsiteX2" fmla="*/ 733962 w 4581211"/>
              <a:gd name="connsiteY2" fmla="*/ 0 h 4088718"/>
              <a:gd name="connsiteX3" fmla="*/ 1254862 w 4581211"/>
              <a:gd name="connsiteY3" fmla="*/ 0 h 4088718"/>
              <a:gd name="connsiteX4" fmla="*/ 1902959 w 4581211"/>
              <a:gd name="connsiteY4" fmla="*/ 0 h 4088718"/>
              <a:gd name="connsiteX5" fmla="*/ 2423859 w 4581211"/>
              <a:gd name="connsiteY5" fmla="*/ 0 h 4088718"/>
              <a:gd name="connsiteX6" fmla="*/ 2902360 w 4581211"/>
              <a:gd name="connsiteY6" fmla="*/ 0 h 4088718"/>
              <a:gd name="connsiteX7" fmla="*/ 3423260 w 4581211"/>
              <a:gd name="connsiteY7" fmla="*/ 0 h 4088718"/>
              <a:gd name="connsiteX8" fmla="*/ 4410548 w 4581211"/>
              <a:gd name="connsiteY8" fmla="*/ 0 h 4088718"/>
              <a:gd name="connsiteX9" fmla="*/ 4581211 w 4581211"/>
              <a:gd name="connsiteY9" fmla="*/ 170663 h 4088718"/>
              <a:gd name="connsiteX10" fmla="*/ 4581211 w 4581211"/>
              <a:gd name="connsiteY10" fmla="*/ 682807 h 4088718"/>
              <a:gd name="connsiteX11" fmla="*/ 4581211 w 4581211"/>
              <a:gd name="connsiteY11" fmla="*/ 1307372 h 4088718"/>
              <a:gd name="connsiteX12" fmla="*/ 4581211 w 4581211"/>
              <a:gd name="connsiteY12" fmla="*/ 2006885 h 4088718"/>
              <a:gd name="connsiteX13" fmla="*/ 4581211 w 4581211"/>
              <a:gd name="connsiteY13" fmla="*/ 2668924 h 4088718"/>
              <a:gd name="connsiteX14" fmla="*/ 4581211 w 4581211"/>
              <a:gd name="connsiteY14" fmla="*/ 3256016 h 4088718"/>
              <a:gd name="connsiteX15" fmla="*/ 4581211 w 4581211"/>
              <a:gd name="connsiteY15" fmla="*/ 3918055 h 4088718"/>
              <a:gd name="connsiteX16" fmla="*/ 4410548 w 4581211"/>
              <a:gd name="connsiteY16" fmla="*/ 4088718 h 4088718"/>
              <a:gd name="connsiteX17" fmla="*/ 3804850 w 4581211"/>
              <a:gd name="connsiteY17" fmla="*/ 4088718 h 4088718"/>
              <a:gd name="connsiteX18" fmla="*/ 3114355 w 4581211"/>
              <a:gd name="connsiteY18" fmla="*/ 4088718 h 4088718"/>
              <a:gd name="connsiteX19" fmla="*/ 2508657 w 4581211"/>
              <a:gd name="connsiteY19" fmla="*/ 4088718 h 4088718"/>
              <a:gd name="connsiteX20" fmla="*/ 1818161 w 4581211"/>
              <a:gd name="connsiteY20" fmla="*/ 4088718 h 4088718"/>
              <a:gd name="connsiteX21" fmla="*/ 1254862 w 4581211"/>
              <a:gd name="connsiteY21" fmla="*/ 4088718 h 4088718"/>
              <a:gd name="connsiteX22" fmla="*/ 733962 w 4581211"/>
              <a:gd name="connsiteY22" fmla="*/ 4088718 h 4088718"/>
              <a:gd name="connsiteX23" fmla="*/ 170663 w 4581211"/>
              <a:gd name="connsiteY23" fmla="*/ 4088718 h 4088718"/>
              <a:gd name="connsiteX24" fmla="*/ 0 w 4581211"/>
              <a:gd name="connsiteY24" fmla="*/ 3918055 h 4088718"/>
              <a:gd name="connsiteX25" fmla="*/ 0 w 4581211"/>
              <a:gd name="connsiteY25" fmla="*/ 3293490 h 4088718"/>
              <a:gd name="connsiteX26" fmla="*/ 0 w 4581211"/>
              <a:gd name="connsiteY26" fmla="*/ 2593976 h 4088718"/>
              <a:gd name="connsiteX27" fmla="*/ 0 w 4581211"/>
              <a:gd name="connsiteY27" fmla="*/ 1931937 h 4088718"/>
              <a:gd name="connsiteX28" fmla="*/ 0 w 4581211"/>
              <a:gd name="connsiteY28" fmla="*/ 1382320 h 4088718"/>
              <a:gd name="connsiteX29" fmla="*/ 0 w 4581211"/>
              <a:gd name="connsiteY29" fmla="*/ 720280 h 4088718"/>
              <a:gd name="connsiteX30" fmla="*/ 0 w 4581211"/>
              <a:gd name="connsiteY30" fmla="*/ 170663 h 408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581211" h="4088718" fill="none" extrusionOk="0">
                <a:moveTo>
                  <a:pt x="0" y="170663"/>
                </a:moveTo>
                <a:cubicBezTo>
                  <a:pt x="8284" y="62026"/>
                  <a:pt x="63791" y="-4837"/>
                  <a:pt x="170663" y="0"/>
                </a:cubicBezTo>
                <a:cubicBezTo>
                  <a:pt x="371263" y="17571"/>
                  <a:pt x="524758" y="-5414"/>
                  <a:pt x="733962" y="0"/>
                </a:cubicBezTo>
                <a:cubicBezTo>
                  <a:pt x="943166" y="5414"/>
                  <a:pt x="1126982" y="-1009"/>
                  <a:pt x="1254862" y="0"/>
                </a:cubicBezTo>
                <a:cubicBezTo>
                  <a:pt x="1382742" y="1009"/>
                  <a:pt x="1694493" y="28197"/>
                  <a:pt x="1902959" y="0"/>
                </a:cubicBezTo>
                <a:cubicBezTo>
                  <a:pt x="2111425" y="-28197"/>
                  <a:pt x="2174105" y="24204"/>
                  <a:pt x="2423859" y="0"/>
                </a:cubicBezTo>
                <a:cubicBezTo>
                  <a:pt x="2673613" y="-24204"/>
                  <a:pt x="2792895" y="-22016"/>
                  <a:pt x="2902360" y="0"/>
                </a:cubicBezTo>
                <a:cubicBezTo>
                  <a:pt x="3011825" y="22016"/>
                  <a:pt x="3208395" y="-15737"/>
                  <a:pt x="3423260" y="0"/>
                </a:cubicBezTo>
                <a:cubicBezTo>
                  <a:pt x="3638125" y="15737"/>
                  <a:pt x="3958526" y="-22136"/>
                  <a:pt x="4410548" y="0"/>
                </a:cubicBezTo>
                <a:cubicBezTo>
                  <a:pt x="4484280" y="2461"/>
                  <a:pt x="4583183" y="78479"/>
                  <a:pt x="4581211" y="170663"/>
                </a:cubicBezTo>
                <a:cubicBezTo>
                  <a:pt x="4573328" y="398240"/>
                  <a:pt x="4587851" y="471587"/>
                  <a:pt x="4581211" y="682807"/>
                </a:cubicBezTo>
                <a:cubicBezTo>
                  <a:pt x="4574571" y="894027"/>
                  <a:pt x="4604414" y="1086004"/>
                  <a:pt x="4581211" y="1307372"/>
                </a:cubicBezTo>
                <a:cubicBezTo>
                  <a:pt x="4558008" y="1528740"/>
                  <a:pt x="4605567" y="1751921"/>
                  <a:pt x="4581211" y="2006885"/>
                </a:cubicBezTo>
                <a:cubicBezTo>
                  <a:pt x="4556855" y="2261849"/>
                  <a:pt x="4557171" y="2427893"/>
                  <a:pt x="4581211" y="2668924"/>
                </a:cubicBezTo>
                <a:cubicBezTo>
                  <a:pt x="4605251" y="2909955"/>
                  <a:pt x="4606703" y="3083154"/>
                  <a:pt x="4581211" y="3256016"/>
                </a:cubicBezTo>
                <a:cubicBezTo>
                  <a:pt x="4555719" y="3428878"/>
                  <a:pt x="4587478" y="3696095"/>
                  <a:pt x="4581211" y="3918055"/>
                </a:cubicBezTo>
                <a:cubicBezTo>
                  <a:pt x="4581612" y="4030567"/>
                  <a:pt x="4520502" y="4074631"/>
                  <a:pt x="4410548" y="4088718"/>
                </a:cubicBezTo>
                <a:cubicBezTo>
                  <a:pt x="4276293" y="4058464"/>
                  <a:pt x="3970103" y="4065284"/>
                  <a:pt x="3804850" y="4088718"/>
                </a:cubicBezTo>
                <a:cubicBezTo>
                  <a:pt x="3639597" y="4112152"/>
                  <a:pt x="3415409" y="4082813"/>
                  <a:pt x="3114355" y="4088718"/>
                </a:cubicBezTo>
                <a:cubicBezTo>
                  <a:pt x="2813301" y="4094623"/>
                  <a:pt x="2711888" y="4085560"/>
                  <a:pt x="2508657" y="4088718"/>
                </a:cubicBezTo>
                <a:cubicBezTo>
                  <a:pt x="2305426" y="4091876"/>
                  <a:pt x="2123324" y="4094164"/>
                  <a:pt x="1818161" y="4088718"/>
                </a:cubicBezTo>
                <a:cubicBezTo>
                  <a:pt x="1512998" y="4083272"/>
                  <a:pt x="1414327" y="4069995"/>
                  <a:pt x="1254862" y="4088718"/>
                </a:cubicBezTo>
                <a:cubicBezTo>
                  <a:pt x="1095397" y="4107441"/>
                  <a:pt x="852744" y="4096088"/>
                  <a:pt x="733962" y="4088718"/>
                </a:cubicBezTo>
                <a:cubicBezTo>
                  <a:pt x="615180" y="4081348"/>
                  <a:pt x="360993" y="4065746"/>
                  <a:pt x="170663" y="4088718"/>
                </a:cubicBezTo>
                <a:cubicBezTo>
                  <a:pt x="65263" y="4092628"/>
                  <a:pt x="-316" y="3996536"/>
                  <a:pt x="0" y="3918055"/>
                </a:cubicBezTo>
                <a:cubicBezTo>
                  <a:pt x="-19959" y="3762073"/>
                  <a:pt x="6297" y="3556577"/>
                  <a:pt x="0" y="3293490"/>
                </a:cubicBezTo>
                <a:cubicBezTo>
                  <a:pt x="-6297" y="3030404"/>
                  <a:pt x="-22477" y="2786922"/>
                  <a:pt x="0" y="2593976"/>
                </a:cubicBezTo>
                <a:cubicBezTo>
                  <a:pt x="22477" y="2401030"/>
                  <a:pt x="8483" y="2079100"/>
                  <a:pt x="0" y="1931937"/>
                </a:cubicBezTo>
                <a:cubicBezTo>
                  <a:pt x="-8483" y="1784774"/>
                  <a:pt x="21357" y="1641157"/>
                  <a:pt x="0" y="1382320"/>
                </a:cubicBezTo>
                <a:cubicBezTo>
                  <a:pt x="-21357" y="1123483"/>
                  <a:pt x="-20398" y="958430"/>
                  <a:pt x="0" y="720280"/>
                </a:cubicBezTo>
                <a:cubicBezTo>
                  <a:pt x="20398" y="482130"/>
                  <a:pt x="22787" y="295963"/>
                  <a:pt x="0" y="170663"/>
                </a:cubicBezTo>
                <a:close/>
              </a:path>
              <a:path w="4581211" h="4088718" stroke="0" extrusionOk="0">
                <a:moveTo>
                  <a:pt x="0" y="170663"/>
                </a:moveTo>
                <a:cubicBezTo>
                  <a:pt x="-8541" y="71140"/>
                  <a:pt x="64577" y="4440"/>
                  <a:pt x="170663" y="0"/>
                </a:cubicBezTo>
                <a:cubicBezTo>
                  <a:pt x="449387" y="-34239"/>
                  <a:pt x="683566" y="20835"/>
                  <a:pt x="861159" y="0"/>
                </a:cubicBezTo>
                <a:cubicBezTo>
                  <a:pt x="1038752" y="-20835"/>
                  <a:pt x="1249057" y="-9230"/>
                  <a:pt x="1424458" y="0"/>
                </a:cubicBezTo>
                <a:cubicBezTo>
                  <a:pt x="1599859" y="9230"/>
                  <a:pt x="1748293" y="-25835"/>
                  <a:pt x="1945358" y="0"/>
                </a:cubicBezTo>
                <a:cubicBezTo>
                  <a:pt x="2142423" y="25835"/>
                  <a:pt x="2408225" y="9630"/>
                  <a:pt x="2593454" y="0"/>
                </a:cubicBezTo>
                <a:cubicBezTo>
                  <a:pt x="2778683" y="-9630"/>
                  <a:pt x="3004398" y="24983"/>
                  <a:pt x="3156753" y="0"/>
                </a:cubicBezTo>
                <a:cubicBezTo>
                  <a:pt x="3309108" y="-24983"/>
                  <a:pt x="3570676" y="-15635"/>
                  <a:pt x="3847249" y="0"/>
                </a:cubicBezTo>
                <a:cubicBezTo>
                  <a:pt x="4123822" y="15635"/>
                  <a:pt x="4229175" y="-24"/>
                  <a:pt x="4410548" y="0"/>
                </a:cubicBezTo>
                <a:cubicBezTo>
                  <a:pt x="4501746" y="5056"/>
                  <a:pt x="4575918" y="70269"/>
                  <a:pt x="4581211" y="170663"/>
                </a:cubicBezTo>
                <a:cubicBezTo>
                  <a:pt x="4601130" y="314454"/>
                  <a:pt x="4573820" y="521341"/>
                  <a:pt x="4581211" y="720280"/>
                </a:cubicBezTo>
                <a:cubicBezTo>
                  <a:pt x="4588602" y="919219"/>
                  <a:pt x="4551376" y="1102151"/>
                  <a:pt x="4581211" y="1344846"/>
                </a:cubicBezTo>
                <a:cubicBezTo>
                  <a:pt x="4611046" y="1587541"/>
                  <a:pt x="4595370" y="1640132"/>
                  <a:pt x="4581211" y="1931937"/>
                </a:cubicBezTo>
                <a:cubicBezTo>
                  <a:pt x="4567052" y="2223742"/>
                  <a:pt x="4580166" y="2370010"/>
                  <a:pt x="4581211" y="2631450"/>
                </a:cubicBezTo>
                <a:cubicBezTo>
                  <a:pt x="4582256" y="2892890"/>
                  <a:pt x="4589269" y="3169232"/>
                  <a:pt x="4581211" y="3330964"/>
                </a:cubicBezTo>
                <a:cubicBezTo>
                  <a:pt x="4573153" y="3492696"/>
                  <a:pt x="4595966" y="3629501"/>
                  <a:pt x="4581211" y="3918055"/>
                </a:cubicBezTo>
                <a:cubicBezTo>
                  <a:pt x="4573739" y="4005270"/>
                  <a:pt x="4502421" y="4085157"/>
                  <a:pt x="4410548" y="4088718"/>
                </a:cubicBezTo>
                <a:cubicBezTo>
                  <a:pt x="4125730" y="4098662"/>
                  <a:pt x="3897391" y="4060140"/>
                  <a:pt x="3762451" y="4088718"/>
                </a:cubicBezTo>
                <a:cubicBezTo>
                  <a:pt x="3627511" y="4117296"/>
                  <a:pt x="3503995" y="4070850"/>
                  <a:pt x="3283950" y="4088718"/>
                </a:cubicBezTo>
                <a:cubicBezTo>
                  <a:pt x="3063905" y="4106586"/>
                  <a:pt x="2939658" y="4106620"/>
                  <a:pt x="2763050" y="4088718"/>
                </a:cubicBezTo>
                <a:cubicBezTo>
                  <a:pt x="2586442" y="4070816"/>
                  <a:pt x="2237811" y="4102843"/>
                  <a:pt x="2072554" y="4088718"/>
                </a:cubicBezTo>
                <a:cubicBezTo>
                  <a:pt x="1907297" y="4074593"/>
                  <a:pt x="1687511" y="4080447"/>
                  <a:pt x="1466856" y="4088718"/>
                </a:cubicBezTo>
                <a:cubicBezTo>
                  <a:pt x="1246201" y="4096989"/>
                  <a:pt x="1056264" y="4067520"/>
                  <a:pt x="945956" y="4088718"/>
                </a:cubicBezTo>
                <a:cubicBezTo>
                  <a:pt x="835648" y="4109916"/>
                  <a:pt x="459896" y="4073373"/>
                  <a:pt x="170663" y="4088718"/>
                </a:cubicBezTo>
                <a:cubicBezTo>
                  <a:pt x="61238" y="4087859"/>
                  <a:pt x="10476" y="4021329"/>
                  <a:pt x="0" y="3918055"/>
                </a:cubicBezTo>
                <a:cubicBezTo>
                  <a:pt x="13671" y="3606888"/>
                  <a:pt x="20306" y="3453463"/>
                  <a:pt x="0" y="3293490"/>
                </a:cubicBezTo>
                <a:cubicBezTo>
                  <a:pt x="-20306" y="3133518"/>
                  <a:pt x="25058" y="2877162"/>
                  <a:pt x="0" y="2743872"/>
                </a:cubicBezTo>
                <a:cubicBezTo>
                  <a:pt x="-25058" y="2610582"/>
                  <a:pt x="29459" y="2336252"/>
                  <a:pt x="0" y="2081833"/>
                </a:cubicBezTo>
                <a:cubicBezTo>
                  <a:pt x="-29459" y="1827414"/>
                  <a:pt x="-152" y="1649224"/>
                  <a:pt x="0" y="1532215"/>
                </a:cubicBezTo>
                <a:cubicBezTo>
                  <a:pt x="152" y="1415206"/>
                  <a:pt x="18272" y="1198161"/>
                  <a:pt x="0" y="870176"/>
                </a:cubicBezTo>
                <a:cubicBezTo>
                  <a:pt x="-18272" y="542191"/>
                  <a:pt x="26747" y="338302"/>
                  <a:pt x="0" y="17066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6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17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1000" sy="101000" algn="ctr" rotWithShape="0">
              <a:srgbClr val="38B2E6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indent="-7938" algn="just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pt-PT" sz="1600" dirty="0">
                <a:solidFill>
                  <a:schemeClr val="tx1"/>
                </a:solidFill>
                <a:ea typeface="Calibri"/>
                <a:cs typeface="Arial" pitchFamily="34" charset="0"/>
              </a:rPr>
              <a:t>As construções manuelinas portuguesas (fim do século XV – início do século XVI) são das mais esplendorosas do seu tempo. […] O Renascimento português deu, nos seus monumentos, em Tomar como na Batalha, um lugar original e completamente excecional aos elementos marítimos, ou relacionados com a navegação e com as conquistas coloniais: cordames, velas dobradas, conchas, algas cabeludas, corais, esferas armilares, alcachofras (pois os marinheiros levavam nos barcos alcachofras para se defenderem do escorbuto). Em toda a parte a arte nova [do Renascimento] teve de entrar em compromisso com robustas tradições nacionais.</a:t>
            </a:r>
          </a:p>
          <a:p>
            <a:pPr marL="95250" indent="-95250" algn="r">
              <a:spcAft>
                <a:spcPts val="0"/>
              </a:spcAft>
              <a:buSzPts val="1200"/>
            </a:pPr>
            <a:r>
              <a:rPr lang="pt-PT" sz="1600" dirty="0">
                <a:solidFill>
                  <a:schemeClr val="tx1"/>
                </a:solidFill>
                <a:ea typeface="Calibri"/>
                <a:cs typeface="Arial" pitchFamily="34" charset="0"/>
              </a:rPr>
              <a:t> </a:t>
            </a:r>
            <a:r>
              <a:rPr lang="pt-PT" sz="1200" dirty="0">
                <a:solidFill>
                  <a:schemeClr val="tx1"/>
                </a:solidFill>
                <a:ea typeface="Calibri"/>
                <a:cs typeface="Arial" pitchFamily="34" charset="0"/>
              </a:rPr>
              <a:t>DELUMEAU, Jean – </a:t>
            </a:r>
            <a:r>
              <a:rPr lang="fr-FR" sz="1200" i="1" dirty="0">
                <a:solidFill>
                  <a:schemeClr val="tx1"/>
                </a:solidFill>
                <a:ea typeface="Calibri"/>
                <a:cs typeface="Arial" pitchFamily="34" charset="0"/>
              </a:rPr>
              <a:t>A </a:t>
            </a:r>
            <a:r>
              <a:rPr lang="fr-FR" sz="1200" i="1" dirty="0" err="1">
                <a:solidFill>
                  <a:schemeClr val="tx1"/>
                </a:solidFill>
                <a:ea typeface="Calibri"/>
                <a:cs typeface="Arial" pitchFamily="34" charset="0"/>
              </a:rPr>
              <a:t>Civilização</a:t>
            </a:r>
            <a:r>
              <a:rPr lang="fr-FR" sz="1200" i="1" dirty="0">
                <a:solidFill>
                  <a:schemeClr val="tx1"/>
                </a:solidFill>
                <a:ea typeface="Calibri"/>
                <a:cs typeface="Arial" pitchFamily="34" charset="0"/>
              </a:rPr>
              <a:t> do </a:t>
            </a:r>
            <a:r>
              <a:rPr lang="fr-FR" sz="1200" i="1" dirty="0" err="1">
                <a:solidFill>
                  <a:schemeClr val="tx1"/>
                </a:solidFill>
                <a:ea typeface="Calibri"/>
                <a:cs typeface="Arial" pitchFamily="34" charset="0"/>
              </a:rPr>
              <a:t>Renascimento</a:t>
            </a:r>
            <a:r>
              <a:rPr lang="fr-FR" sz="1200" dirty="0">
                <a:solidFill>
                  <a:schemeClr val="tx1"/>
                </a:solidFill>
                <a:ea typeface="Calibri"/>
                <a:cs typeface="Arial" pitchFamily="34" charset="0"/>
              </a:rPr>
              <a:t>, </a:t>
            </a:r>
          </a:p>
          <a:p>
            <a:pPr marL="95250" indent="-95250" algn="r">
              <a:spcAft>
                <a:spcPts val="0"/>
              </a:spcAft>
              <a:buSzPts val="1200"/>
            </a:pPr>
            <a:r>
              <a:rPr lang="fr-FR" sz="1200" dirty="0">
                <a:solidFill>
                  <a:schemeClr val="tx1"/>
                </a:solidFill>
                <a:ea typeface="Calibri"/>
                <a:cs typeface="Arial" pitchFamily="34" charset="0"/>
              </a:rPr>
              <a:t>Lisboa, Ed. 70, 2011.</a:t>
            </a:r>
            <a:endParaRPr lang="pt-P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438097" y="1705637"/>
            <a:ext cx="4572032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600" dirty="0">
                <a:ea typeface="Calibri"/>
                <a:cs typeface="Arial" pitchFamily="34" charset="0"/>
              </a:rPr>
              <a:t>O Manuelino apresenta uma decoração original, mas heterogénea, onde se misturam:</a:t>
            </a:r>
          </a:p>
          <a:p>
            <a:pPr marL="536575" lvl="0" indent="-174625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Naturalismo: troncos, ramagens, flores </a:t>
            </a:r>
            <a:r>
              <a:rPr lang="pt-PT" sz="1600" dirty="0">
                <a:ea typeface="Calibri"/>
                <a:cs typeface="Arial" pitchFamily="34" charset="0"/>
                <a:sym typeface="Wingdings 2"/>
              </a:rPr>
              <a:t></a:t>
            </a:r>
            <a:r>
              <a:rPr lang="pt-PT" sz="1600" dirty="0">
                <a:ea typeface="Calibri"/>
                <a:cs typeface="Arial" pitchFamily="34" charset="0"/>
              </a:rPr>
              <a:t>, algas </a:t>
            </a:r>
            <a:r>
              <a:rPr lang="pt-PT" sz="1600" dirty="0">
                <a:ea typeface="Calibri"/>
                <a:cs typeface="Arial" pitchFamily="34" charset="0"/>
                <a:sym typeface="Wingdings 2"/>
              </a:rPr>
              <a:t></a:t>
            </a:r>
            <a:r>
              <a:rPr lang="pt-PT" sz="1600" dirty="0">
                <a:ea typeface="Calibri"/>
                <a:cs typeface="Arial" pitchFamily="34" charset="0"/>
              </a:rPr>
              <a:t> conchas, corais, bóias, cordas;</a:t>
            </a:r>
          </a:p>
          <a:p>
            <a:pPr marL="536575" lvl="0" indent="-174625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Exotismo: colunas e </a:t>
            </a:r>
            <a:r>
              <a:rPr lang="pt-PT" sz="1600" dirty="0" err="1">
                <a:ea typeface="Calibri"/>
                <a:cs typeface="Arial" pitchFamily="34" charset="0"/>
              </a:rPr>
              <a:t>colunelos</a:t>
            </a:r>
            <a:r>
              <a:rPr lang="pt-PT" sz="1600" dirty="0">
                <a:ea typeface="Calibri"/>
                <a:cs typeface="Arial" pitchFamily="34" charset="0"/>
              </a:rPr>
              <a:t> torsos ou espiralados </a:t>
            </a:r>
            <a:r>
              <a:rPr lang="pt-PT" sz="1600" dirty="0">
                <a:ea typeface="Calibri"/>
                <a:cs typeface="Arial" pitchFamily="34" charset="0"/>
                <a:sym typeface="Wingdings 2"/>
              </a:rPr>
              <a:t>.</a:t>
            </a:r>
            <a:endParaRPr lang="pt-PT" sz="1600" dirty="0">
              <a:ea typeface="Calibri"/>
              <a:cs typeface="Arial" pitchFamily="34" charset="0"/>
            </a:endParaRPr>
          </a:p>
          <a:p>
            <a:pPr marL="536575" lvl="0" indent="-174625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Heráldica régia de D. Manuel I: escudo real </a:t>
            </a:r>
            <a:r>
              <a:rPr lang="pt-PT" sz="1600" dirty="0">
                <a:ea typeface="Calibri"/>
                <a:cs typeface="Arial" pitchFamily="34" charset="0"/>
                <a:sym typeface="Wingdings 2"/>
              </a:rPr>
              <a:t>, </a:t>
            </a:r>
            <a:r>
              <a:rPr lang="pt-PT" sz="1600" dirty="0">
                <a:ea typeface="Calibri"/>
                <a:cs typeface="Arial" pitchFamily="34" charset="0"/>
              </a:rPr>
              <a:t>esfera armilar </a:t>
            </a:r>
            <a:r>
              <a:rPr lang="pt-PT" sz="1600" dirty="0">
                <a:ea typeface="Calibri"/>
                <a:cs typeface="Arial" pitchFamily="34" charset="0"/>
                <a:sym typeface="Wingdings 2"/>
              </a:rPr>
              <a:t>,</a:t>
            </a:r>
            <a:r>
              <a:rPr lang="pt-PT" sz="1600" dirty="0">
                <a:ea typeface="Calibri"/>
                <a:cs typeface="Arial" pitchFamily="34" charset="0"/>
              </a:rPr>
              <a:t> cruz  da Ordem de Cristo </a:t>
            </a:r>
            <a:r>
              <a:rPr lang="pt-PT" sz="1600" dirty="0">
                <a:ea typeface="Calibri"/>
                <a:cs typeface="Arial" pitchFamily="34" charset="0"/>
                <a:sym typeface="Wingdings 2"/>
              </a:rPr>
              <a:t>;</a:t>
            </a:r>
          </a:p>
          <a:p>
            <a:pPr marL="536575" lvl="0" indent="-174625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Simbologia cristã: Paixão de Cristo  </a:t>
            </a:r>
            <a:r>
              <a:rPr lang="pt-PT" sz="1600" dirty="0">
                <a:ea typeface="Calibri"/>
                <a:cs typeface="Arial" pitchFamily="34" charset="0"/>
                <a:sym typeface="Wingdings 2"/>
              </a:rPr>
              <a:t>.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4045F75-CC3F-47EE-B08B-2E4AD0C9F543}"/>
              </a:ext>
            </a:extLst>
          </p:cNvPr>
          <p:cNvGrpSpPr/>
          <p:nvPr/>
        </p:nvGrpSpPr>
        <p:grpSpPr>
          <a:xfrm>
            <a:off x="1316642" y="894706"/>
            <a:ext cx="7833364" cy="5973763"/>
            <a:chOff x="1210626" y="642918"/>
            <a:chExt cx="7833364" cy="5973763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F2879635-1830-41E2-B632-855CC36B8435}"/>
                </a:ext>
              </a:extLst>
            </p:cNvPr>
            <p:cNvGrpSpPr/>
            <p:nvPr/>
          </p:nvGrpSpPr>
          <p:grpSpPr>
            <a:xfrm>
              <a:off x="1210626" y="642918"/>
              <a:ext cx="7833364" cy="5973763"/>
              <a:chOff x="1210626" y="642918"/>
              <a:chExt cx="7833364" cy="5973763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1210626" y="642918"/>
                <a:ext cx="7833364" cy="5973763"/>
                <a:chOff x="1210626" y="642918"/>
                <a:chExt cx="7833364" cy="5973763"/>
              </a:xfrm>
            </p:grpSpPr>
            <p:sp>
              <p:nvSpPr>
                <p:cNvPr id="19" name="CaixaDeTexto 18"/>
                <p:cNvSpPr txBox="1"/>
                <p:nvPr/>
              </p:nvSpPr>
              <p:spPr>
                <a:xfrm>
                  <a:off x="1210626" y="5286388"/>
                  <a:ext cx="432021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buSzPts val="1200"/>
                  </a:pPr>
                  <a:r>
                    <a:rPr lang="pt-PT" sz="1200" b="1" dirty="0">
                      <a:cs typeface="Arial" pitchFamily="34" charset="0"/>
                    </a:rPr>
                    <a:t>Portal manuelino  da Capela de S. Miguel, Coimbra </a:t>
                  </a:r>
                  <a:r>
                    <a:rPr lang="pt-PT" sz="1200" b="1" dirty="0">
                      <a:ea typeface="Calibri"/>
                      <a:cs typeface="Arial" pitchFamily="34" charset="0"/>
                    </a:rPr>
                    <a:t>(1517-1522), iniciado por Marcos Pires e terminado por Diogo de Castilho. Este portal geminado apresenta arcos </a:t>
                  </a:r>
                  <a:r>
                    <a:rPr lang="pt-PT" sz="1200" b="1" dirty="0" err="1">
                      <a:ea typeface="Calibri"/>
                      <a:cs typeface="Arial" pitchFamily="34" charset="0"/>
                    </a:rPr>
                    <a:t>polilobado</a:t>
                  </a:r>
                  <a:r>
                    <a:rPr lang="pt-PT" sz="1200" b="1" dirty="0">
                      <a:ea typeface="Calibri"/>
                      <a:cs typeface="Arial" pitchFamily="34" charset="0"/>
                    </a:rPr>
                    <a:t> </a:t>
                  </a:r>
                  <a:r>
                    <a:rPr lang="pt-PT" sz="1600" b="1" dirty="0">
                      <a:ea typeface="Calibri"/>
                      <a:cs typeface="Arial" pitchFamily="34" charset="0"/>
                      <a:sym typeface="Wingdings 2"/>
                    </a:rPr>
                    <a:t></a:t>
                  </a:r>
                  <a:r>
                    <a:rPr lang="pt-PT" sz="1200" b="1" dirty="0">
                      <a:ea typeface="Calibri"/>
                      <a:cs typeface="Arial" pitchFamily="34" charset="0"/>
                    </a:rPr>
                    <a:t>, </a:t>
                  </a:r>
                  <a:r>
                    <a:rPr lang="pt-PT" sz="1200" b="1" dirty="0" err="1">
                      <a:ea typeface="Calibri"/>
                      <a:cs typeface="Arial" pitchFamily="34" charset="0"/>
                    </a:rPr>
                    <a:t>trilobado</a:t>
                  </a:r>
                  <a:r>
                    <a:rPr lang="pt-PT" sz="1200" b="1" dirty="0">
                      <a:ea typeface="Calibri"/>
                      <a:cs typeface="Arial" pitchFamily="34" charset="0"/>
                    </a:rPr>
                    <a:t> e </a:t>
                  </a:r>
                  <a:r>
                    <a:rPr lang="pt-PT" sz="1200" b="1" dirty="0" err="1">
                      <a:ea typeface="Calibri"/>
                      <a:cs typeface="Arial" pitchFamily="34" charset="0"/>
                    </a:rPr>
                    <a:t>conopial</a:t>
                  </a:r>
                  <a:r>
                    <a:rPr lang="pt-PT" sz="1200" b="1" dirty="0">
                      <a:ea typeface="Calibri"/>
                      <a:cs typeface="Arial" pitchFamily="34" charset="0"/>
                    </a:rPr>
                    <a:t> </a:t>
                  </a:r>
                  <a:r>
                    <a:rPr lang="pt-PT" sz="1600" b="1" dirty="0">
                      <a:ea typeface="Calibri"/>
                      <a:cs typeface="Arial" pitchFamily="34" charset="0"/>
                      <a:sym typeface="Wingdings 2"/>
                    </a:rPr>
                    <a:t></a:t>
                  </a:r>
                  <a:r>
                    <a:rPr lang="pt-PT" sz="1200" b="1" dirty="0">
                      <a:ea typeface="Calibri"/>
                      <a:cs typeface="Arial" pitchFamily="34" charset="0"/>
                    </a:rPr>
                    <a:t>.</a:t>
                  </a:r>
                </a:p>
              </p:txBody>
            </p:sp>
            <p:pic>
              <p:nvPicPr>
                <p:cNvPr id="7" name="Picture 2" descr="http://anarkiadosorgaosnus.photoposts.org/images/20090427180021_patio07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929190" y="642918"/>
                  <a:ext cx="4114800" cy="5973763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sp>
            <p:nvSpPr>
              <p:cNvPr id="9" name="Heptágono 8"/>
              <p:cNvSpPr/>
              <p:nvPr/>
            </p:nvSpPr>
            <p:spPr>
              <a:xfrm>
                <a:off x="6143636" y="3143248"/>
                <a:ext cx="357190" cy="214314"/>
              </a:xfrm>
              <a:prstGeom prst="heptago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dirty="0">
                    <a:sym typeface="Wingdings 2"/>
                  </a:rPr>
                  <a:t></a:t>
                </a:r>
                <a:endParaRPr lang="pt-PT" sz="1600" dirty="0"/>
              </a:p>
            </p:txBody>
          </p:sp>
          <p:sp>
            <p:nvSpPr>
              <p:cNvPr id="11" name="Heptágono 10"/>
              <p:cNvSpPr/>
              <p:nvPr/>
            </p:nvSpPr>
            <p:spPr>
              <a:xfrm>
                <a:off x="6143636" y="2357430"/>
                <a:ext cx="357190" cy="214314"/>
              </a:xfrm>
              <a:prstGeom prst="heptago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dirty="0">
                    <a:sym typeface="Wingdings 2"/>
                  </a:rPr>
                  <a:t></a:t>
                </a:r>
                <a:endParaRPr lang="pt-PT" sz="1600" dirty="0"/>
              </a:p>
            </p:txBody>
          </p:sp>
          <p:sp>
            <p:nvSpPr>
              <p:cNvPr id="12" name="Heptágono 11"/>
              <p:cNvSpPr/>
              <p:nvPr/>
            </p:nvSpPr>
            <p:spPr>
              <a:xfrm>
                <a:off x="6929454" y="3000372"/>
                <a:ext cx="357190" cy="214314"/>
              </a:xfrm>
              <a:prstGeom prst="heptago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dirty="0">
                    <a:sym typeface="Wingdings 2"/>
                  </a:rPr>
                  <a:t></a:t>
                </a:r>
                <a:endParaRPr lang="pt-PT" sz="1600" dirty="0"/>
              </a:p>
            </p:txBody>
          </p:sp>
          <p:sp>
            <p:nvSpPr>
              <p:cNvPr id="15" name="Heptágono 14"/>
              <p:cNvSpPr/>
              <p:nvPr/>
            </p:nvSpPr>
            <p:spPr>
              <a:xfrm>
                <a:off x="7715272" y="3143248"/>
                <a:ext cx="357190" cy="214314"/>
              </a:xfrm>
              <a:prstGeom prst="heptago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dirty="0">
                    <a:sym typeface="Wingdings 2"/>
                  </a:rPr>
                  <a:t></a:t>
                </a:r>
                <a:endParaRPr lang="pt-PT" sz="1600" dirty="0"/>
              </a:p>
            </p:txBody>
          </p:sp>
          <p:sp>
            <p:nvSpPr>
              <p:cNvPr id="16" name="Heptágono 15"/>
              <p:cNvSpPr/>
              <p:nvPr/>
            </p:nvSpPr>
            <p:spPr>
              <a:xfrm>
                <a:off x="5643570" y="3714752"/>
                <a:ext cx="357190" cy="214314"/>
              </a:xfrm>
              <a:prstGeom prst="heptago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dirty="0">
                    <a:sym typeface="Wingdings 2"/>
                  </a:rPr>
                  <a:t></a:t>
                </a:r>
                <a:endParaRPr lang="pt-PT" sz="1600" dirty="0"/>
              </a:p>
            </p:txBody>
          </p:sp>
          <p:sp>
            <p:nvSpPr>
              <p:cNvPr id="17" name="Heptágono 16"/>
              <p:cNvSpPr/>
              <p:nvPr/>
            </p:nvSpPr>
            <p:spPr>
              <a:xfrm>
                <a:off x="6357950" y="2643182"/>
                <a:ext cx="357190" cy="214314"/>
              </a:xfrm>
              <a:prstGeom prst="heptago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dirty="0">
                    <a:sym typeface="Wingdings 2"/>
                  </a:rPr>
                  <a:t></a:t>
                </a:r>
                <a:endParaRPr lang="pt-PT" sz="1600" dirty="0"/>
              </a:p>
            </p:txBody>
          </p:sp>
          <p:sp>
            <p:nvSpPr>
              <p:cNvPr id="21" name="Heptágono 20"/>
              <p:cNvSpPr/>
              <p:nvPr/>
            </p:nvSpPr>
            <p:spPr>
              <a:xfrm>
                <a:off x="6929454" y="1643050"/>
                <a:ext cx="357190" cy="214314"/>
              </a:xfrm>
              <a:prstGeom prst="heptago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dirty="0">
                    <a:sym typeface="Wingdings 2"/>
                  </a:rPr>
                  <a:t></a:t>
                </a:r>
                <a:endParaRPr lang="pt-PT" sz="1600" dirty="0"/>
              </a:p>
            </p:txBody>
          </p:sp>
          <p:sp>
            <p:nvSpPr>
              <p:cNvPr id="23" name="Heptágono 22"/>
              <p:cNvSpPr/>
              <p:nvPr/>
            </p:nvSpPr>
            <p:spPr>
              <a:xfrm>
                <a:off x="7429520" y="3429000"/>
                <a:ext cx="357190" cy="214314"/>
              </a:xfrm>
              <a:prstGeom prst="heptago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600" dirty="0">
                    <a:sym typeface="Wingdings 2"/>
                  </a:rPr>
                  <a:t></a:t>
                </a:r>
                <a:endParaRPr lang="pt-PT" sz="1600" dirty="0"/>
              </a:p>
            </p:txBody>
          </p:sp>
          <p:grpSp>
            <p:nvGrpSpPr>
              <p:cNvPr id="43" name="Grupo 42"/>
              <p:cNvGrpSpPr/>
              <p:nvPr/>
            </p:nvGrpSpPr>
            <p:grpSpPr>
              <a:xfrm>
                <a:off x="6786578" y="721416"/>
                <a:ext cx="2188694" cy="1564576"/>
                <a:chOff x="6786578" y="721416"/>
                <a:chExt cx="2188694" cy="1564576"/>
              </a:xfrm>
            </p:grpSpPr>
            <p:cxnSp>
              <p:nvCxnSpPr>
                <p:cNvPr id="28" name="Conexão recta unidireccional 27"/>
                <p:cNvCxnSpPr/>
                <p:nvPr/>
              </p:nvCxnSpPr>
              <p:spPr>
                <a:xfrm rot="5400000">
                  <a:off x="7465239" y="1607331"/>
                  <a:ext cx="714383" cy="3571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xão recta unidireccional 28"/>
                <p:cNvCxnSpPr/>
                <p:nvPr/>
              </p:nvCxnSpPr>
              <p:spPr>
                <a:xfrm rot="10800000" flipV="1">
                  <a:off x="7215206" y="1428735"/>
                  <a:ext cx="785818" cy="29237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xão recta unidireccional 29"/>
                <p:cNvCxnSpPr/>
                <p:nvPr/>
              </p:nvCxnSpPr>
              <p:spPr>
                <a:xfrm rot="10800000" flipV="1">
                  <a:off x="6786578" y="1428734"/>
                  <a:ext cx="1214446" cy="85725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4" name="CaixaDeTexto 33"/>
                <p:cNvSpPr txBox="1"/>
                <p:nvPr/>
              </p:nvSpPr>
              <p:spPr>
                <a:xfrm>
                  <a:off x="7715272" y="721416"/>
                  <a:ext cx="1260000" cy="78483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buSzPts val="1200"/>
                  </a:pPr>
                  <a:r>
                    <a:rPr lang="pt-PT" sz="900" dirty="0" err="1">
                      <a:solidFill>
                        <a:schemeClr val="tx1"/>
                      </a:solidFill>
                      <a:ea typeface="Calibri"/>
                      <a:cs typeface="Arial" pitchFamily="34" charset="0"/>
                    </a:rPr>
                    <a:t>Escudetes</a:t>
                  </a:r>
                  <a:r>
                    <a:rPr lang="pt-PT" sz="900" dirty="0">
                      <a:solidFill>
                        <a:schemeClr val="tx1"/>
                      </a:solidFill>
                      <a:ea typeface="Calibri"/>
                      <a:cs typeface="Arial" pitchFamily="34" charset="0"/>
                    </a:rPr>
                    <a:t> da Paixão de Cristo: a coroa de espinhos, os cravos e as Cinco Chagas de Cristo.</a:t>
                  </a:r>
                </a:p>
              </p:txBody>
            </p:sp>
          </p:grpSp>
        </p:grpSp>
        <p:sp>
          <p:nvSpPr>
            <p:cNvPr id="35" name="Heptágono 34"/>
            <p:cNvSpPr/>
            <p:nvPr/>
          </p:nvSpPr>
          <p:spPr>
            <a:xfrm>
              <a:off x="6929454" y="2428868"/>
              <a:ext cx="357190" cy="214314"/>
            </a:xfrm>
            <a:prstGeom prst="heptag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>
                  <a:sym typeface="Wingdings 2"/>
                </a:rPr>
                <a:t></a:t>
              </a:r>
              <a:endParaRPr lang="pt-PT" sz="1600" dirty="0"/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726E5FD8-E275-4570-B64B-0DBC8D9FCD4E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O que é 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Manuelino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? (2)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87828" y="1970233"/>
            <a:ext cx="8078400" cy="11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1600" dirty="0">
                <a:ea typeface="Calibri"/>
                <a:cs typeface="Arial" pitchFamily="34" charset="0"/>
              </a:rPr>
              <a:t>Do ponto de vista estrutural, o estilo gótico mantém-se, embora com a introdução de algumas alterações, como a profusão de arcos e a abóbada rebaixada.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ea typeface="Calibri"/>
                <a:cs typeface="Arial" pitchFamily="34" charset="0"/>
              </a:rPr>
              <a:t>A abóbada rebaixada e única para as três naves está na origem da </a:t>
            </a:r>
            <a:r>
              <a:rPr lang="pt-PT" sz="1600" dirty="0" err="1">
                <a:ea typeface="Calibri"/>
                <a:cs typeface="Arial" pitchFamily="34" charset="0"/>
              </a:rPr>
              <a:t>igreja-salão</a:t>
            </a:r>
            <a:r>
              <a:rPr lang="pt-PT" sz="1600" dirty="0">
                <a:ea typeface="Calibri"/>
                <a:cs typeface="Arial" pitchFamily="34" charset="0"/>
              </a:rPr>
              <a:t>, que se espalhará pelo século XVI adiante.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3246228" y="3124395"/>
            <a:ext cx="5225026" cy="3575289"/>
            <a:chOff x="3566842" y="1834884"/>
            <a:chExt cx="5225026" cy="3575289"/>
          </a:xfrm>
        </p:grpSpPr>
        <p:sp>
          <p:nvSpPr>
            <p:cNvPr id="15" name="CaixaDeTexto 14"/>
            <p:cNvSpPr txBox="1"/>
            <p:nvPr/>
          </p:nvSpPr>
          <p:spPr>
            <a:xfrm>
              <a:off x="3566842" y="4763842"/>
              <a:ext cx="52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Abóbada da nave central do Mosteiro dos Jerónimos, Lisboa (c. 1517-1525), da autoria de João de Castilho. Uma abóbada única, rebaixada, </a:t>
              </a:r>
              <a:r>
                <a:rPr lang="pt-PT" sz="1200" b="1" dirty="0" err="1">
                  <a:ea typeface="Calibri"/>
                  <a:cs typeface="Arial" pitchFamily="34" charset="0"/>
                </a:rPr>
                <a:t>polinervada</a:t>
              </a:r>
              <a:r>
                <a:rPr lang="pt-PT" sz="1200" b="1" dirty="0">
                  <a:ea typeface="Calibri"/>
                  <a:cs typeface="Arial" pitchFamily="34" charset="0"/>
                </a:rPr>
                <a:t> com </a:t>
              </a:r>
              <a:r>
                <a:rPr lang="pt-PT" sz="1200" b="1" dirty="0" err="1">
                  <a:ea typeface="Calibri"/>
                  <a:cs typeface="Arial" pitchFamily="34" charset="0"/>
                </a:rPr>
                <a:t>combados</a:t>
              </a:r>
              <a:r>
                <a:rPr lang="pt-PT" sz="1200" b="1" dirty="0">
                  <a:ea typeface="Calibri"/>
                  <a:cs typeface="Arial" pitchFamily="34" charset="0"/>
                </a:rPr>
                <a:t>, apoiada em seis pilares octogonais, cobre as três naves da igreja.</a:t>
              </a:r>
            </a:p>
          </p:txBody>
        </p:sp>
        <p:pic>
          <p:nvPicPr>
            <p:cNvPr id="7" name="Imagem 6" descr="abóbadas_igreja de S. Maria de Belém, projeto de Diogo Boitacas e execução de João de Castilh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868" y="1834884"/>
              <a:ext cx="5220000" cy="293625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F06DBA34-D43F-4746-8650-9CBD785A54C1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Características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Manuelino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(1)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98BD96A-0914-42B8-A6E2-66845DD88347}"/>
              </a:ext>
            </a:extLst>
          </p:cNvPr>
          <p:cNvGrpSpPr/>
          <p:nvPr/>
        </p:nvGrpSpPr>
        <p:grpSpPr>
          <a:xfrm>
            <a:off x="1179555" y="3190134"/>
            <a:ext cx="1566000" cy="3426233"/>
            <a:chOff x="1179555" y="3190134"/>
            <a:chExt cx="1566000" cy="3426233"/>
          </a:xfrm>
        </p:grpSpPr>
        <p:sp>
          <p:nvSpPr>
            <p:cNvPr id="19" name="CaixaDeTexto 18"/>
            <p:cNvSpPr txBox="1"/>
            <p:nvPr/>
          </p:nvSpPr>
          <p:spPr>
            <a:xfrm>
              <a:off x="1179555" y="6154702"/>
              <a:ext cx="156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Tipologia de arcos manuelinos.</a:t>
              </a:r>
            </a:p>
          </p:txBody>
        </p:sp>
        <p:pic>
          <p:nvPicPr>
            <p:cNvPr id="4" name="Imagem 3" descr="Uma imagem com arco, edifício&#10;&#10;Descrição gerada automaticamente">
              <a:extLst>
                <a:ext uri="{FF2B5EF4-FFF2-40B4-BE49-F238E27FC236}">
                  <a16:creationId xmlns:a16="http://schemas.microsoft.com/office/drawing/2014/main" id="{68F85AF6-BF52-4BEF-B62E-CFEAC8EA9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4474" y="3190134"/>
              <a:ext cx="1447803" cy="2938278"/>
            </a:xfrm>
            <a:prstGeom prst="rect">
              <a:avLst/>
            </a:prstGeom>
          </p:spPr>
        </p:pic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4DFB7825-A504-4214-B0C3-4F2B0469FD30}"/>
              </a:ext>
            </a:extLst>
          </p:cNvPr>
          <p:cNvSpPr txBox="1"/>
          <p:nvPr/>
        </p:nvSpPr>
        <p:spPr>
          <a:xfrm>
            <a:off x="392854" y="1575809"/>
            <a:ext cx="725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a)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Estrutura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arquitetónica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92854" y="2033130"/>
            <a:ext cx="8078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1600" dirty="0">
                <a:ea typeface="Calibri"/>
                <a:cs typeface="Arial" pitchFamily="34" charset="0"/>
              </a:rPr>
              <a:t>O Mosteiro de Santa Maria de Belém, mais conhecido por Mosteiro dos Jerónimos, por ter sido entregue aos frades de São Jerónimo,  foi mandado construir por D. Manuel I. Trata-se de um projeto de Diogo de </a:t>
            </a:r>
            <a:r>
              <a:rPr lang="pt-PT" sz="1600" dirty="0" err="1">
                <a:ea typeface="Calibri"/>
                <a:cs typeface="Arial" pitchFamily="34" charset="0"/>
              </a:rPr>
              <a:t>Boutaca</a:t>
            </a:r>
            <a:r>
              <a:rPr lang="pt-PT" sz="1600" dirty="0">
                <a:ea typeface="Calibri"/>
                <a:cs typeface="Arial" pitchFamily="34" charset="0"/>
              </a:rPr>
              <a:t> (1501-1516) continuado por João de Castilho (1517-1525). 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8" y="3180556"/>
            <a:ext cx="2159518" cy="2880000"/>
          </a:xfrm>
          <a:prstGeom prst="rect">
            <a:avLst/>
          </a:prstGeom>
          <a:noFill/>
          <a:ln w="28575">
            <a:solidFill>
              <a:srgbClr val="E46E5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3700159" y="3086005"/>
            <a:ext cx="4767062" cy="3587329"/>
            <a:chOff x="4007115" y="1505774"/>
            <a:chExt cx="4321916" cy="2914966"/>
          </a:xfrm>
        </p:grpSpPr>
        <p:sp>
          <p:nvSpPr>
            <p:cNvPr id="15" name="CaixaDeTexto 14"/>
            <p:cNvSpPr txBox="1"/>
            <p:nvPr/>
          </p:nvSpPr>
          <p:spPr>
            <a:xfrm>
              <a:off x="4007115" y="4195658"/>
              <a:ext cx="3469704" cy="22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Mosteiro dos Jerónimos, Lisboa, século XVI.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4068837" y="1505774"/>
              <a:ext cx="4260194" cy="2565397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21B7029-4C82-4C96-8D80-86D45BF474E6}"/>
              </a:ext>
            </a:extLst>
          </p:cNvPr>
          <p:cNvGrpSpPr/>
          <p:nvPr/>
        </p:nvGrpSpPr>
        <p:grpSpPr>
          <a:xfrm>
            <a:off x="3310958" y="4295665"/>
            <a:ext cx="3932664" cy="986526"/>
            <a:chOff x="3310958" y="4295665"/>
            <a:chExt cx="3932664" cy="986526"/>
          </a:xfrm>
        </p:grpSpPr>
        <p:sp>
          <p:nvSpPr>
            <p:cNvPr id="2" name="Rectângulo 1"/>
            <p:cNvSpPr/>
            <p:nvPr/>
          </p:nvSpPr>
          <p:spPr>
            <a:xfrm>
              <a:off x="6786342" y="4295665"/>
              <a:ext cx="457280" cy="98652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4" name="Conexão recta unidireccional 3"/>
            <p:cNvCxnSpPr/>
            <p:nvPr/>
          </p:nvCxnSpPr>
          <p:spPr>
            <a:xfrm flipH="1" flipV="1">
              <a:off x="3310958" y="4439681"/>
              <a:ext cx="3528392" cy="576064"/>
            </a:xfrm>
            <a:prstGeom prst="straightConnector1">
              <a:avLst/>
            </a:prstGeom>
            <a:ln w="3810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AA5CD543-C9F0-4E33-8103-16BE9382B67F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Características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Manuelino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(2)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0C94B7F5-257D-42B9-87AD-F67A5D740816}"/>
              </a:ext>
            </a:extLst>
          </p:cNvPr>
          <p:cNvSpPr txBox="1"/>
          <p:nvPr/>
        </p:nvSpPr>
        <p:spPr>
          <a:xfrm>
            <a:off x="392854" y="1575809"/>
            <a:ext cx="725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a)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Estrutura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arquitetónica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92877" y="2176248"/>
            <a:ext cx="38933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A decoração manuelina apresenta uma exuberância de formas naturalistas, conjugando elementos marinhos e vegetais com os símbolos nacionais e cristãos.</a:t>
            </a:r>
          </a:p>
        </p:txBody>
      </p:sp>
      <p:sp>
        <p:nvSpPr>
          <p:cNvPr id="35" name="Rectângulo 34"/>
          <p:cNvSpPr/>
          <p:nvPr/>
        </p:nvSpPr>
        <p:spPr>
          <a:xfrm>
            <a:off x="2571736" y="5659007"/>
            <a:ext cx="258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tabLst>
                <a:tab pos="177800" algn="l"/>
              </a:tabLst>
            </a:pPr>
            <a:r>
              <a:rPr lang="pt-PT" sz="1200" b="1" dirty="0">
                <a:solidFill>
                  <a:srgbClr val="00B050"/>
                </a:solidFill>
                <a:cs typeface="Arial" pitchFamily="34" charset="0"/>
                <a:sym typeface="Wingdings 2"/>
              </a:rPr>
              <a:t> </a:t>
            </a:r>
            <a:r>
              <a:rPr lang="pt-PT" sz="1200" b="1" dirty="0">
                <a:cs typeface="Arial" pitchFamily="34" charset="0"/>
              </a:rPr>
              <a:t>Arco policêntrico (influência mudéjar) </a:t>
            </a:r>
          </a:p>
          <a:p>
            <a:pPr marL="177800" indent="-177800" algn="just"/>
            <a:r>
              <a:rPr lang="pt-PT" sz="12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  <a:sym typeface="Wingdings 2"/>
              </a:rPr>
              <a:t> </a:t>
            </a:r>
            <a:r>
              <a:rPr lang="pt-PT" sz="1200" b="1" dirty="0">
                <a:cs typeface="Arial" pitchFamily="34" charset="0"/>
              </a:rPr>
              <a:t>Pináculos cónicos simples</a:t>
            </a:r>
          </a:p>
          <a:p>
            <a:pPr marL="177800" indent="-177800" algn="just"/>
            <a:r>
              <a:rPr lang="pt-PT" sz="1200" b="1" dirty="0">
                <a:solidFill>
                  <a:srgbClr val="009BD2"/>
                </a:solidFill>
                <a:cs typeface="Arial" pitchFamily="34" charset="0"/>
                <a:sym typeface="Wingdings 2"/>
              </a:rPr>
              <a:t> </a:t>
            </a:r>
            <a:r>
              <a:rPr lang="pt-PT" sz="1200" b="1" dirty="0">
                <a:cs typeface="Arial" pitchFamily="34" charset="0"/>
              </a:rPr>
              <a:t>Símbolos reais e religiosos</a:t>
            </a:r>
          </a:p>
          <a:p>
            <a:pPr marL="177800" indent="-177800" algn="just"/>
            <a:r>
              <a:rPr lang="pt-PT" sz="1200" b="1" dirty="0">
                <a:solidFill>
                  <a:srgbClr val="FF0000"/>
                </a:solidFill>
                <a:cs typeface="Arial" pitchFamily="34" charset="0"/>
                <a:sym typeface="Wingdings 2"/>
              </a:rPr>
              <a:t> </a:t>
            </a:r>
            <a:r>
              <a:rPr lang="pt-PT" sz="1200" b="1" dirty="0">
                <a:cs typeface="Arial" pitchFamily="34" charset="0"/>
                <a:sym typeface="Wingdings 2"/>
              </a:rPr>
              <a:t>E</a:t>
            </a:r>
            <a:r>
              <a:rPr lang="pt-PT" sz="1200" b="1" dirty="0">
                <a:cs typeface="Arial" pitchFamily="34" charset="0"/>
              </a:rPr>
              <a:t>lementos vegetalistas 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2178421" y="1388258"/>
            <a:ext cx="6712668" cy="5286412"/>
            <a:chOff x="2178421" y="1076724"/>
            <a:chExt cx="6712668" cy="5286412"/>
          </a:xfrm>
        </p:grpSpPr>
        <p:pic>
          <p:nvPicPr>
            <p:cNvPr id="8200" name="Picture 8" descr="Resultado de imagem para portal manuelino igreja olivença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l="7197" r="1037" b="9024"/>
            <a:stretch>
              <a:fillRect/>
            </a:stretch>
          </p:blipFill>
          <p:spPr bwMode="auto">
            <a:xfrm>
              <a:off x="5247751" y="1076724"/>
              <a:ext cx="3643338" cy="52864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6" name="Rectângulo 65"/>
            <p:cNvSpPr/>
            <p:nvPr/>
          </p:nvSpPr>
          <p:spPr>
            <a:xfrm>
              <a:off x="2178421" y="3209603"/>
              <a:ext cx="30718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200" b="1" dirty="0">
                  <a:cs typeface="Arial" pitchFamily="34" charset="0"/>
                </a:rPr>
                <a:t>Portal do edifício da </a:t>
              </a:r>
              <a:r>
                <a:rPr lang="pt-PT" sz="1200" b="1" dirty="0" err="1">
                  <a:cs typeface="Arial" pitchFamily="34" charset="0"/>
                </a:rPr>
                <a:t>atual</a:t>
              </a:r>
              <a:r>
                <a:rPr lang="pt-PT" sz="1200" b="1" dirty="0">
                  <a:cs typeface="Arial" pitchFamily="34" charset="0"/>
                </a:rPr>
                <a:t> Câmara Municipal de Olivença, Espanha (inícios do século XVI): </a:t>
              </a:r>
            </a:p>
          </p:txBody>
        </p:sp>
      </p:grpSp>
      <p:sp>
        <p:nvSpPr>
          <p:cNvPr id="11" name="Rectângulo 10"/>
          <p:cNvSpPr/>
          <p:nvPr/>
        </p:nvSpPr>
        <p:spPr>
          <a:xfrm>
            <a:off x="6782082" y="1383080"/>
            <a:ext cx="574676" cy="504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rgbClr val="009BD2"/>
                </a:solidFill>
                <a:latin typeface="Arial" pitchFamily="34" charset="0"/>
                <a:cs typeface="Arial" pitchFamily="34" charset="0"/>
                <a:sym typeface="Wingdings 2"/>
              </a:rPr>
              <a:t></a:t>
            </a:r>
            <a:endParaRPr lang="pt-PT" sz="1400" dirty="0">
              <a:solidFill>
                <a:srgbClr val="009BD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7500958" y="3169030"/>
            <a:ext cx="500066" cy="4286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rgbClr val="009BD2"/>
                </a:solidFill>
                <a:latin typeface="Arial" pitchFamily="34" charset="0"/>
                <a:cs typeface="Arial" pitchFamily="34" charset="0"/>
                <a:sym typeface="Wingdings 2"/>
              </a:rPr>
              <a:t></a:t>
            </a:r>
            <a:endParaRPr lang="pt-PT" sz="1400" dirty="0">
              <a:solidFill>
                <a:srgbClr val="009BD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6072198" y="3169030"/>
            <a:ext cx="500066" cy="4286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rgbClr val="009BD2"/>
                </a:solidFill>
                <a:latin typeface="Arial" pitchFamily="34" charset="0"/>
                <a:cs typeface="Arial" pitchFamily="34" charset="0"/>
                <a:sym typeface="Wingdings 2"/>
              </a:rPr>
              <a:t></a:t>
            </a:r>
            <a:endParaRPr lang="pt-PT" sz="1400" dirty="0">
              <a:solidFill>
                <a:srgbClr val="009BD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6000760" y="3597658"/>
            <a:ext cx="2071702" cy="28575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pt-PT" sz="14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 2"/>
              </a:rPr>
              <a:t></a:t>
            </a:r>
            <a:endParaRPr lang="pt-PT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6715140" y="2597526"/>
            <a:ext cx="571504" cy="972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400" dirty="0">
                <a:solidFill>
                  <a:srgbClr val="009BD2"/>
                </a:solidFill>
                <a:latin typeface="Arial" pitchFamily="34" charset="0"/>
                <a:cs typeface="Arial" pitchFamily="34" charset="0"/>
                <a:sym typeface="Wingdings 2"/>
              </a:rPr>
              <a:t></a:t>
            </a:r>
            <a:endParaRPr lang="pt-PT" sz="1400" dirty="0">
              <a:solidFill>
                <a:srgbClr val="009BD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ângulo 15"/>
          <p:cNvSpPr/>
          <p:nvPr/>
        </p:nvSpPr>
        <p:spPr>
          <a:xfrm rot="2166047">
            <a:off x="7642817" y="2426808"/>
            <a:ext cx="429554" cy="864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2"/>
              </a:rPr>
              <a:t></a:t>
            </a:r>
            <a:endParaRPr lang="pt-PT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ângulo 19"/>
          <p:cNvSpPr/>
          <p:nvPr/>
        </p:nvSpPr>
        <p:spPr>
          <a:xfrm rot="19502848">
            <a:off x="5464942" y="2843979"/>
            <a:ext cx="429554" cy="1008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2"/>
              </a:rPr>
              <a:t></a:t>
            </a:r>
            <a:endParaRPr lang="pt-PT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ângulo 20"/>
          <p:cNvSpPr/>
          <p:nvPr/>
        </p:nvSpPr>
        <p:spPr>
          <a:xfrm rot="19207320">
            <a:off x="5897242" y="2333172"/>
            <a:ext cx="428400" cy="90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2"/>
              </a:rPr>
              <a:t></a:t>
            </a:r>
            <a:endParaRPr lang="pt-PT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ângulo 21"/>
          <p:cNvSpPr/>
          <p:nvPr/>
        </p:nvSpPr>
        <p:spPr>
          <a:xfrm rot="2232719">
            <a:off x="8130109" y="2764014"/>
            <a:ext cx="429554" cy="1044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2"/>
              </a:rPr>
              <a:t></a:t>
            </a:r>
            <a:endParaRPr lang="pt-PT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ângulo 24"/>
          <p:cNvSpPr/>
          <p:nvPr/>
        </p:nvSpPr>
        <p:spPr>
          <a:xfrm>
            <a:off x="6715140" y="2164964"/>
            <a:ext cx="576000" cy="504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</a:t>
            </a:r>
            <a:endParaRPr lang="pt-PT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EBB27015-5BF4-4996-A1E5-C503428E79B4}"/>
              </a:ext>
            </a:extLst>
          </p:cNvPr>
          <p:cNvSpPr txBox="1"/>
          <p:nvPr/>
        </p:nvSpPr>
        <p:spPr>
          <a:xfrm>
            <a:off x="392855" y="1575809"/>
            <a:ext cx="455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Gramática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decorativa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479D2E02-CC6A-461E-A50D-B6ED490EF9DB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Características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Manuelino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(3)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  <p:bldP spid="19" grpId="0"/>
      <p:bldP spid="16" grpId="0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432422" y="2120596"/>
            <a:ext cx="3778013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No reinado de D. Manuel I, o Convento de Cristo, em Tomar, vai ser palco de importantes obras de ampliação e beneficiação. A remodelação foi entregue a Diogo de Arruda que acrescentou um corpo à charola medieval e numa das paredes construiu e fez esculpir uma magnífica janela que "celebra as descobertas marítimas portuguesas, a mística da Ordem de Cristo e da Coroa numa grandiosa manifestação de poder e de fé”. (Paulo Pereira, 2011)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4694613" y="1844163"/>
            <a:ext cx="3971088" cy="4933840"/>
            <a:chOff x="4515283" y="1643050"/>
            <a:chExt cx="3971088" cy="4933840"/>
          </a:xfrm>
        </p:grpSpPr>
        <p:pic>
          <p:nvPicPr>
            <p:cNvPr id="10242" name="Picture 2" descr="Janela do Capítulo no Convento de Cristo, em Tomar.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 l="7937" r="6735" b="4983"/>
            <a:stretch>
              <a:fillRect/>
            </a:stretch>
          </p:blipFill>
          <p:spPr bwMode="auto">
            <a:xfrm>
              <a:off x="4572000" y="1643050"/>
              <a:ext cx="3071834" cy="450059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CaixaDeTexto 8"/>
            <p:cNvSpPr txBox="1"/>
            <p:nvPr/>
          </p:nvSpPr>
          <p:spPr>
            <a:xfrm>
              <a:off x="4515283" y="6115225"/>
              <a:ext cx="3971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Janela ocidental da Casa do Capítulo do Convento de Cristo, Tomar (1510-12), da autoria de Diogo de Arruda.</a:t>
              </a:r>
            </a:p>
          </p:txBody>
        </p:sp>
      </p:grpSp>
      <p:cxnSp>
        <p:nvCxnSpPr>
          <p:cNvPr id="18" name="Conexão recta unidireccional 17"/>
          <p:cNvCxnSpPr/>
          <p:nvPr/>
        </p:nvCxnSpPr>
        <p:spPr>
          <a:xfrm rot="10800000" flipV="1">
            <a:off x="6465843" y="1672811"/>
            <a:ext cx="543439" cy="314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exão recta unidireccional 19"/>
          <p:cNvCxnSpPr/>
          <p:nvPr/>
        </p:nvCxnSpPr>
        <p:spPr>
          <a:xfrm rot="10800000" flipV="1">
            <a:off x="6680157" y="3482399"/>
            <a:ext cx="1683901" cy="290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exão recta unidireccional 20"/>
          <p:cNvCxnSpPr/>
          <p:nvPr/>
        </p:nvCxnSpPr>
        <p:spPr>
          <a:xfrm rot="10800000" flipV="1">
            <a:off x="7235076" y="5147221"/>
            <a:ext cx="903180" cy="796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xão recta unidireccional 21"/>
          <p:cNvCxnSpPr/>
          <p:nvPr/>
        </p:nvCxnSpPr>
        <p:spPr>
          <a:xfrm rot="10800000" flipV="1">
            <a:off x="6407161" y="1817579"/>
            <a:ext cx="1430036" cy="9409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exão recta unidireccional 22"/>
          <p:cNvCxnSpPr/>
          <p:nvPr/>
        </p:nvCxnSpPr>
        <p:spPr>
          <a:xfrm rot="10800000">
            <a:off x="7159811" y="5219604"/>
            <a:ext cx="978445" cy="1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exão recta unidireccional 26"/>
          <p:cNvCxnSpPr/>
          <p:nvPr/>
        </p:nvCxnSpPr>
        <p:spPr>
          <a:xfrm rot="10800000" flipV="1">
            <a:off x="7537412" y="2558543"/>
            <a:ext cx="642942" cy="142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rot="10800000">
            <a:off x="7394536" y="3987303"/>
            <a:ext cx="743720" cy="1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Conexão recta unidireccional 40"/>
          <p:cNvCxnSpPr/>
          <p:nvPr/>
        </p:nvCxnSpPr>
        <p:spPr>
          <a:xfrm rot="10800000">
            <a:off x="6632958" y="4206235"/>
            <a:ext cx="1475959" cy="2811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6482426" y="1415535"/>
            <a:ext cx="1175786" cy="257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pt-PT" sz="1050" b="1" dirty="0">
                <a:latin typeface="Arial" pitchFamily="34" charset="0"/>
                <a:ea typeface="Calibri"/>
                <a:cs typeface="Arial" pitchFamily="34" charset="0"/>
              </a:rPr>
              <a:t>Cruz de Cristo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7603704" y="1745195"/>
            <a:ext cx="910286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pt-PT" sz="1050" b="1" dirty="0">
                <a:latin typeface="Arial" pitchFamily="34" charset="0"/>
                <a:ea typeface="Calibri"/>
                <a:cs typeface="Arial" pitchFamily="34" charset="0"/>
              </a:rPr>
              <a:t>Armas de D. Manuel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7978845" y="2423298"/>
            <a:ext cx="761532" cy="42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pt-PT" sz="1050" b="1" dirty="0">
                <a:latin typeface="Arial" pitchFamily="34" charset="0"/>
                <a:ea typeface="Calibri"/>
                <a:cs typeface="Arial" pitchFamily="34" charset="0"/>
              </a:rPr>
              <a:t>Esfera armilar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7981805" y="3442274"/>
            <a:ext cx="758571" cy="257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pt-PT" sz="1050" b="1" dirty="0">
                <a:latin typeface="Arial" pitchFamily="34" charset="0"/>
                <a:ea typeface="Calibri"/>
                <a:cs typeface="Arial" pitchFamily="34" charset="0"/>
              </a:rPr>
              <a:t>Cabos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7981805" y="3844317"/>
            <a:ext cx="758571" cy="257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pt-PT" sz="1050" b="1" dirty="0">
                <a:latin typeface="Arial" pitchFamily="34" charset="0"/>
                <a:ea typeface="Calibri"/>
                <a:cs typeface="Arial" pitchFamily="34" charset="0"/>
              </a:rPr>
              <a:t>Algas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7942101" y="4309169"/>
            <a:ext cx="1024071" cy="2589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pt-PT" sz="1050" b="1" dirty="0">
                <a:latin typeface="Arial" pitchFamily="34" charset="0"/>
                <a:ea typeface="Calibri"/>
                <a:cs typeface="Arial" pitchFamily="34" charset="0"/>
              </a:rPr>
              <a:t>Alcachofras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7942693" y="5035513"/>
            <a:ext cx="948214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pt-PT" sz="1050" b="1" dirty="0">
                <a:latin typeface="Arial" pitchFamily="34" charset="0"/>
                <a:ea typeface="Calibri"/>
                <a:cs typeface="Arial" pitchFamily="34" charset="0"/>
              </a:rPr>
              <a:t>Cordas retorcidas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623A201F-4188-445D-B12E-C4524BD3571D}"/>
              </a:ext>
            </a:extLst>
          </p:cNvPr>
          <p:cNvSpPr txBox="1"/>
          <p:nvPr/>
        </p:nvSpPr>
        <p:spPr>
          <a:xfrm>
            <a:off x="392855" y="1575809"/>
            <a:ext cx="455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Gramática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decorativa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6BC00B1F-9210-45C1-9910-61EDED9D4E74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Características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Manuelino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(4)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24" grpId="0"/>
      <p:bldP spid="2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1331</Words>
  <Application>Microsoft Office PowerPoint</Application>
  <PresentationFormat>On-screen Show (4:3)</PresentationFormat>
  <Paragraphs>112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Silva</dc:creator>
  <cp:lastModifiedBy>Ana Magalhães</cp:lastModifiedBy>
  <cp:revision>36</cp:revision>
  <dcterms:created xsi:type="dcterms:W3CDTF">2020-12-14T11:51:29Z</dcterms:created>
  <dcterms:modified xsi:type="dcterms:W3CDTF">2021-02-25T14:41:35Z</dcterms:modified>
</cp:coreProperties>
</file>