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sldIdLst>
    <p:sldId id="264" r:id="rId5"/>
    <p:sldId id="256" r:id="rId6"/>
    <p:sldId id="260" r:id="rId7"/>
    <p:sldId id="270" r:id="rId8"/>
    <p:sldId id="283" r:id="rId9"/>
    <p:sldId id="284" r:id="rId10"/>
    <p:sldId id="285" r:id="rId11"/>
    <p:sldId id="261" r:id="rId12"/>
    <p:sldId id="262" r:id="rId13"/>
    <p:sldId id="265" r:id="rId14"/>
    <p:sldId id="286" r:id="rId15"/>
    <p:sldId id="287" r:id="rId16"/>
    <p:sldId id="288" r:id="rId17"/>
    <p:sldId id="266" r:id="rId18"/>
    <p:sldId id="289" r:id="rId19"/>
    <p:sldId id="290" r:id="rId20"/>
    <p:sldId id="267" r:id="rId21"/>
    <p:sldId id="291" r:id="rId22"/>
    <p:sldId id="292" r:id="rId23"/>
    <p:sldId id="274" r:id="rId24"/>
    <p:sldId id="275" r:id="rId25"/>
    <p:sldId id="293" r:id="rId26"/>
    <p:sldId id="294" r:id="rId27"/>
    <p:sldId id="276" r:id="rId28"/>
    <p:sldId id="295" r:id="rId29"/>
    <p:sldId id="296" r:id="rId30"/>
    <p:sldId id="297" r:id="rId31"/>
    <p:sldId id="298" r:id="rId32"/>
    <p:sldId id="299" r:id="rId33"/>
    <p:sldId id="278" r:id="rId34"/>
    <p:sldId id="279" r:id="rId35"/>
    <p:sldId id="300" r:id="rId36"/>
    <p:sldId id="301" r:id="rId37"/>
    <p:sldId id="280" r:id="rId38"/>
    <p:sldId id="302" r:id="rId39"/>
    <p:sldId id="303" r:id="rId40"/>
    <p:sldId id="304" r:id="rId41"/>
    <p:sldId id="281" r:id="rId42"/>
  </p:sldIdLst>
  <p:sldSz cx="9144000" cy="6858000" type="screen4x3"/>
  <p:notesSz cx="6769100" cy="9906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valhinho" initials="C" lastIdx="1" clrIdx="0"/>
  <p:cmAuthor id="1" name="AMagalhaes" initials="A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FF92D2"/>
    <a:srgbClr val="4F92D2"/>
    <a:srgbClr val="7F7F7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2A7DDF-3E2E-4D9B-91B3-4BFD286CD780}" v="4" dt="2021-04-05T14:26:03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9" autoAdjust="0"/>
    <p:restoredTop sz="94660"/>
  </p:normalViewPr>
  <p:slideViewPr>
    <p:cSldViewPr>
      <p:cViewPr varScale="1">
        <p:scale>
          <a:sx n="144" d="100"/>
          <a:sy n="144" d="100"/>
        </p:scale>
        <p:origin x="270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galhães" userId="87340ae4-986f-4283-a2c9-b798ad593052" providerId="ADAL" clId="{DC2A7DDF-3E2E-4D9B-91B3-4BFD286CD780}"/>
    <pc:docChg chg="addSld delSld modSld">
      <pc:chgData name="Ana Magalhães" userId="87340ae4-986f-4283-a2c9-b798ad593052" providerId="ADAL" clId="{DC2A7DDF-3E2E-4D9B-91B3-4BFD286CD780}" dt="2021-04-05T14:26:05.014" v="5" actId="1076"/>
      <pc:docMkLst>
        <pc:docMk/>
      </pc:docMkLst>
      <pc:sldChg chg="modSp add mod">
        <pc:chgData name="Ana Magalhães" userId="87340ae4-986f-4283-a2c9-b798ad593052" providerId="ADAL" clId="{DC2A7DDF-3E2E-4D9B-91B3-4BFD286CD780}" dt="2021-04-05T14:26:05.014" v="5" actId="1076"/>
        <pc:sldMkLst>
          <pc:docMk/>
          <pc:sldMk cId="3860035491" sldId="264"/>
        </pc:sldMkLst>
        <pc:spChg chg="mod">
          <ac:chgData name="Ana Magalhães" userId="87340ae4-986f-4283-a2c9-b798ad593052" providerId="ADAL" clId="{DC2A7DDF-3E2E-4D9B-91B3-4BFD286CD780}" dt="2021-04-05T14:26:03.078" v="4"/>
          <ac:spMkLst>
            <pc:docMk/>
            <pc:sldMk cId="3860035491" sldId="264"/>
            <ac:spMk id="6" creationId="{6EE25B0E-6004-D045-81CA-430765BBDC9E}"/>
          </ac:spMkLst>
        </pc:spChg>
        <pc:picChg chg="mod">
          <ac:chgData name="Ana Magalhães" userId="87340ae4-986f-4283-a2c9-b798ad593052" providerId="ADAL" clId="{DC2A7DDF-3E2E-4D9B-91B3-4BFD286CD780}" dt="2021-04-05T14:26:05.014" v="5" actId="1076"/>
          <ac:picMkLst>
            <pc:docMk/>
            <pc:sldMk cId="3860035491" sldId="264"/>
            <ac:picMk id="7" creationId="{0D2E9DFC-562E-EE43-AF83-E12DA28F366B}"/>
          </ac:picMkLst>
        </pc:picChg>
      </pc:sldChg>
      <pc:sldChg chg="del">
        <pc:chgData name="Ana Magalhães" userId="87340ae4-986f-4283-a2c9-b798ad593052" providerId="ADAL" clId="{DC2A7DDF-3E2E-4D9B-91B3-4BFD286CD780}" dt="2021-04-05T14:25:47.884" v="1" actId="47"/>
        <pc:sldMkLst>
          <pc:docMk/>
          <pc:sldMk cId="551524435" sldId="282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5-20T12:11:22.953" idx="1">
    <p:pos x="5059" y="721"/>
    <p:text>Entra imagem we primeiro título. Ao clique entra segundo título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4E9B-9B4C-4430-97B9-3EA69708E332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56808-DA54-448F-AC59-9F83239F8513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45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E953-4485-4487-9A86-5C2AD8F891D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9860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02D98-27BC-4E5E-A6F0-B86AB9BCE4A8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52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3638-9D47-46A2-AB45-DCD8E9FFF4DD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4428-8949-4236-AA5E-A8AEC92871A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3638-9D47-46A2-AB45-DCD8E9FFF4DD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4428-8949-4236-AA5E-A8AEC92871A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3638-9D47-46A2-AB45-DCD8E9FFF4DD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4428-8949-4236-AA5E-A8AEC92871A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3638-9D47-46A2-AB45-DCD8E9FFF4DD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4428-8949-4236-AA5E-A8AEC92871A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3638-9D47-46A2-AB45-DCD8E9FFF4DD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4428-8949-4236-AA5E-A8AEC92871A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3638-9D47-46A2-AB45-DCD8E9FFF4DD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4428-8949-4236-AA5E-A8AEC92871A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3638-9D47-46A2-AB45-DCD8E9FFF4DD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4428-8949-4236-AA5E-A8AEC92871A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3638-9D47-46A2-AB45-DCD8E9FFF4DD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4428-8949-4236-AA5E-A8AEC92871A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3638-9D47-46A2-AB45-DCD8E9FFF4DD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4428-8949-4236-AA5E-A8AEC92871A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3638-9D47-46A2-AB45-DCD8E9FFF4DD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4428-8949-4236-AA5E-A8AEC92871A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3638-9D47-46A2-AB45-DCD8E9FFF4DD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4428-8949-4236-AA5E-A8AEC92871AF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E3638-9D47-46A2-AB45-DCD8E9FFF4DD}" type="datetimeFigureOut">
              <a:rPr lang="pt-PT" smtClean="0"/>
              <a:pPr/>
              <a:t>05/04/2021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14428-8949-4236-AA5E-A8AEC92871AF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8.jpeg"/><Relationship Id="rId7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slide" Target="slide13.xml"/><Relationship Id="rId5" Type="http://schemas.openxmlformats.org/officeDocument/2006/relationships/image" Target="../media/image20.jpeg"/><Relationship Id="rId10" Type="http://schemas.openxmlformats.org/officeDocument/2006/relationships/slide" Target="slide12.xml"/><Relationship Id="rId4" Type="http://schemas.openxmlformats.org/officeDocument/2006/relationships/image" Target="../media/image19.jpe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" Target="slide10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jpeg"/><Relationship Id="rId7" Type="http://schemas.openxmlformats.org/officeDocument/2006/relationships/slide" Target="slide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3.jpeg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5.jpeg"/><Relationship Id="rId7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jpeg"/><Relationship Id="rId7" Type="http://schemas.openxmlformats.org/officeDocument/2006/relationships/slide" Target="slide2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0.jpeg"/><Relationship Id="rId9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slide" Target="slide27.xml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12" Type="http://schemas.openxmlformats.org/officeDocument/2006/relationships/image" Target="../media/image11.png"/><Relationship Id="rId2" Type="http://schemas.openxmlformats.org/officeDocument/2006/relationships/image" Target="../media/image31.jpeg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slide" Target="slide25.xml"/><Relationship Id="rId5" Type="http://schemas.openxmlformats.org/officeDocument/2006/relationships/image" Target="../media/image7.jpeg"/><Relationship Id="rId15" Type="http://schemas.openxmlformats.org/officeDocument/2006/relationships/slide" Target="slide28.xml"/><Relationship Id="rId10" Type="http://schemas.openxmlformats.org/officeDocument/2006/relationships/image" Target="../media/image37.jpeg"/><Relationship Id="rId4" Type="http://schemas.openxmlformats.org/officeDocument/2006/relationships/image" Target="../media/image6.jpeg"/><Relationship Id="rId9" Type="http://schemas.openxmlformats.org/officeDocument/2006/relationships/image" Target="../media/image36.jpeg"/><Relationship Id="rId14" Type="http://schemas.openxmlformats.org/officeDocument/2006/relationships/slide" Target="slide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" Target="slide24.xm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slide" Target="slide24.xm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" Target="slide24.xm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slide" Target="slide24.xm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" Target="slide24.xm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44.jpeg"/><Relationship Id="rId7" Type="http://schemas.openxmlformats.org/officeDocument/2006/relationships/image" Target="../media/image1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6.jpeg"/><Relationship Id="rId7" Type="http://schemas.openxmlformats.org/officeDocument/2006/relationships/slide" Target="slide37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slide" Target="slide36.xml"/><Relationship Id="rId4" Type="http://schemas.openxmlformats.org/officeDocument/2006/relationships/image" Target="../media/image47.jpeg"/><Relationship Id="rId9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slide" Target="slide7.xml"/><Relationship Id="rId4" Type="http://schemas.openxmlformats.org/officeDocument/2006/relationships/image" Target="../media/image10.jpe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2E9DFC-562E-EE43-AF83-E12DA28F36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72" y="0"/>
            <a:ext cx="9143996" cy="6854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E25B0E-6004-D045-81CA-430765BBDC9E}"/>
              </a:ext>
            </a:extLst>
          </p:cNvPr>
          <p:cNvSpPr txBox="1"/>
          <p:nvPr/>
        </p:nvSpPr>
        <p:spPr>
          <a:xfrm>
            <a:off x="476327" y="3106976"/>
            <a:ext cx="8047635" cy="1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5000"/>
              </a:lnSpc>
            </a:pPr>
            <a:r>
              <a:rPr lang="pt-PT" sz="5000" b="1" dirty="0">
                <a:solidFill>
                  <a:schemeClr val="bg1"/>
                </a:solidFill>
                <a:cs typeface="Arial" panose="020B0604020202020204" pitchFamily="34" charset="0"/>
              </a:rPr>
              <a:t>O GÓTICO, EXPRESSÃO DA FÉ E DA CIDADE</a:t>
            </a:r>
            <a:endParaRPr lang="en-GB" sz="5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3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ção de Conteúdo 11" descr="1404206561_cee81d71fc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1857" y="1956223"/>
            <a:ext cx="1733132" cy="2609893"/>
          </a:xfrm>
        </p:spPr>
      </p:pic>
      <p:sp>
        <p:nvSpPr>
          <p:cNvPr id="14" name="Rectângulo 13"/>
          <p:cNvSpPr/>
          <p:nvPr/>
        </p:nvSpPr>
        <p:spPr>
          <a:xfrm>
            <a:off x="214282" y="5715016"/>
            <a:ext cx="8715436" cy="928694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dirty="0">
                <a:latin typeface="Arial" pitchFamily="34" charset="0"/>
                <a:cs typeface="Arial" pitchFamily="34" charset="0"/>
              </a:rPr>
              <a:t>A capela baixa foi dedicada à Virgem. Com uma altura de 6,60 m e 10,50 m de largura, aparenta um aspeto compacto de cripta, embora suavizado pelas cores da  bela abóbada de nervuras e pelas colunas delgadas que ajudam a suportar o peso do piso superior. </a:t>
            </a:r>
          </a:p>
        </p:txBody>
      </p:sp>
      <p:sp>
        <p:nvSpPr>
          <p:cNvPr id="17" name="Rectângulo 16"/>
          <p:cNvSpPr/>
          <p:nvPr/>
        </p:nvSpPr>
        <p:spPr>
          <a:xfrm>
            <a:off x="395536" y="4948578"/>
            <a:ext cx="2071702" cy="92869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Portal (entrada)  e estátua original da Virgem com o Menino (Museu do Louvre, Paris)</a:t>
            </a:r>
          </a:p>
          <a:p>
            <a:pPr algn="ctr"/>
            <a:endParaRPr lang="pt-PT" sz="1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2812567" y="4984297"/>
            <a:ext cx="4429200" cy="42862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Espaço interior: colunas e abóbada </a:t>
            </a:r>
          </a:p>
        </p:txBody>
      </p:sp>
      <p:pic>
        <p:nvPicPr>
          <p:cNvPr id="23556" name="Picture 4" descr="http://1.bp.blogspot.com/_THHBoDIn9hU/TStbhDHTofI/AAAAAAAACtU/nxAHoTm9iQY/s1600/800px-Sainte_chapelle_bass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549" y="1956224"/>
            <a:ext cx="4021947" cy="3016461"/>
          </a:xfrm>
          <a:prstGeom prst="rect">
            <a:avLst/>
          </a:prstGeom>
          <a:noFill/>
        </p:spPr>
      </p:pic>
      <p:pic>
        <p:nvPicPr>
          <p:cNvPr id="21" name="Imagem 20" descr="383376c9eec1d7b471f93492c6fdb07c.jpg"/>
          <p:cNvPicPr>
            <a:picLocks noChangeAspect="1"/>
          </p:cNvPicPr>
          <p:nvPr/>
        </p:nvPicPr>
        <p:blipFill>
          <a:blip r:embed="rId4" cstate="print"/>
          <a:srcRect l="16706" t="6024" r="15732" b="4819"/>
          <a:stretch>
            <a:fillRect/>
          </a:stretch>
        </p:blipFill>
        <p:spPr>
          <a:xfrm flipH="1">
            <a:off x="179512" y="2420888"/>
            <a:ext cx="785818" cy="2528281"/>
          </a:xfrm>
          <a:prstGeom prst="rect">
            <a:avLst/>
          </a:prstGeom>
        </p:spPr>
      </p:pic>
      <p:pic>
        <p:nvPicPr>
          <p:cNvPr id="13" name="Imagem 12" descr="DSCN69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6322" y="1956223"/>
            <a:ext cx="2263710" cy="3016461"/>
          </a:xfrm>
          <a:prstGeom prst="rect">
            <a:avLst/>
          </a:prstGeom>
        </p:spPr>
      </p:pic>
      <p:sp>
        <p:nvSpPr>
          <p:cNvPr id="11" name="Rectângulo 10"/>
          <p:cNvSpPr/>
          <p:nvPr/>
        </p:nvSpPr>
        <p:spPr>
          <a:xfrm>
            <a:off x="107504" y="647530"/>
            <a:ext cx="907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CAPELA BAIXA, A CAPELA DA VIRGEM</a:t>
            </a:r>
          </a:p>
        </p:txBody>
      </p:sp>
      <p:pic>
        <p:nvPicPr>
          <p:cNvPr id="19" name="Picture 5" descr="SLIDE-3B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585790" y="1819054"/>
            <a:ext cx="241794" cy="241794"/>
            <a:chOff x="-1980728" y="3501008"/>
            <a:chExt cx="241794" cy="241794"/>
          </a:xfrm>
        </p:grpSpPr>
        <p:sp>
          <p:nvSpPr>
            <p:cNvPr id="23" name="Oval 22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4" name="Picture 18" descr="pixel_hand.pn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  <p:grpSp>
        <p:nvGrpSpPr>
          <p:cNvPr id="25" name="Grupo 24"/>
          <p:cNvGrpSpPr/>
          <p:nvPr/>
        </p:nvGrpSpPr>
        <p:grpSpPr>
          <a:xfrm>
            <a:off x="2474783" y="1819225"/>
            <a:ext cx="241794" cy="241794"/>
            <a:chOff x="-1980728" y="3501008"/>
            <a:chExt cx="241794" cy="241794"/>
          </a:xfrm>
        </p:grpSpPr>
        <p:sp>
          <p:nvSpPr>
            <p:cNvPr id="26" name="Oval 25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7" name="Picture 18" descr="pixel_hand.pn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  <p:grpSp>
        <p:nvGrpSpPr>
          <p:cNvPr id="28" name="Grupo 27"/>
          <p:cNvGrpSpPr/>
          <p:nvPr/>
        </p:nvGrpSpPr>
        <p:grpSpPr>
          <a:xfrm>
            <a:off x="4906270" y="1819054"/>
            <a:ext cx="241794" cy="241794"/>
            <a:chOff x="-1980728" y="3501008"/>
            <a:chExt cx="241794" cy="241794"/>
          </a:xfrm>
        </p:grpSpPr>
        <p:sp>
          <p:nvSpPr>
            <p:cNvPr id="29" name="Oval 28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30" name="Picture 18" descr="pixel_hand.png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8" name="Marcador de Posição de Conteúdo 11" descr="1404206561_cee81d71fc_z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418161" y="1057949"/>
            <a:ext cx="3024336" cy="4554294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2123728" y="6021288"/>
            <a:ext cx="5278248" cy="60804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Portal (entrada) e estátua original da Virgem com o Menino (Museu do Louvre, Paris)</a:t>
            </a:r>
          </a:p>
          <a:p>
            <a:pPr algn="ctr"/>
            <a:endParaRPr lang="pt-PT" sz="1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m 14" descr="383376c9eec1d7b471f93492c6fdb07c.jpg"/>
          <p:cNvPicPr>
            <a:picLocks noChangeAspect="1"/>
          </p:cNvPicPr>
          <p:nvPr/>
        </p:nvPicPr>
        <p:blipFill>
          <a:blip r:embed="rId8" cstate="print"/>
          <a:srcRect l="16706" t="6024" r="15732" b="4819"/>
          <a:stretch>
            <a:fillRect/>
          </a:stretch>
        </p:blipFill>
        <p:spPr>
          <a:xfrm flipH="1">
            <a:off x="2123728" y="1609407"/>
            <a:ext cx="1371262" cy="441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11" name="Imagem 10" descr="DSCN69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63545" y="1016023"/>
            <a:ext cx="4026405" cy="53653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5806" y="6453336"/>
            <a:ext cx="15456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PT" sz="1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Espaço interior: colunas</a:t>
            </a:r>
          </a:p>
        </p:txBody>
      </p:sp>
    </p:spTree>
    <p:extLst>
      <p:ext uri="{BB962C8B-B14F-4D97-AF65-F5344CB8AC3E}">
        <p14:creationId xmlns:p14="http://schemas.microsoft.com/office/powerpoint/2010/main" val="86079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11" name="Picture 4" descr="http://1.bp.blogspot.com/_THHBoDIn9hU/TStbhDHTofI/AAAAAAAACtU/nxAHoTm9iQY/s1600/800px-Sainte_chapelle_basse_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016023"/>
            <a:ext cx="7056784" cy="529258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43608" y="6399956"/>
            <a:ext cx="16353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PT" sz="1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Espaço interior: abóbada </a:t>
            </a:r>
          </a:p>
        </p:txBody>
      </p:sp>
    </p:spTree>
    <p:extLst>
      <p:ext uri="{BB962C8B-B14F-4D97-AF65-F5344CB8AC3E}">
        <p14:creationId xmlns:p14="http://schemas.microsoft.com/office/powerpoint/2010/main" val="86079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 descr="17230-sainte-chapelle-pa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050" y="1268760"/>
            <a:ext cx="4864054" cy="3648041"/>
          </a:xfrm>
        </p:spPr>
      </p:pic>
      <p:sp>
        <p:nvSpPr>
          <p:cNvPr id="5" name="Rectângulo 4"/>
          <p:cNvSpPr/>
          <p:nvPr/>
        </p:nvSpPr>
        <p:spPr>
          <a:xfrm>
            <a:off x="214282" y="5357826"/>
            <a:ext cx="8715436" cy="1383542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dirty="0">
                <a:latin typeface="Arial" pitchFamily="34" charset="0"/>
                <a:cs typeface="Arial" pitchFamily="34" charset="0"/>
              </a:rPr>
              <a:t>As abóbadas de nervuras em tons de azul são emolduradas por listas vermelhas.  Os motivos heráldicos reais e religiosos dominam a decoração. A flor-de-lis sobre o fundo azul simboliza a França e o seu rei; o castelo espanhol, sobre um fundo vermelho, evoca  a rainha-mãe, D. Branca de Castela. </a:t>
            </a:r>
          </a:p>
          <a:p>
            <a:r>
              <a:rPr lang="pt-PT" sz="1400" b="1" dirty="0">
                <a:latin typeface="Arial" pitchFamily="34" charset="0"/>
                <a:cs typeface="Arial" pitchFamily="34" charset="0"/>
              </a:rPr>
              <a:t>As paredes estão decoradas com arcadas </a:t>
            </a:r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trilobadas </a:t>
            </a:r>
            <a:r>
              <a:rPr lang="pt-PT" sz="1400" b="1" dirty="0">
                <a:latin typeface="Arial" pitchFamily="34" charset="0"/>
                <a:cs typeface="Arial" pitchFamily="34" charset="0"/>
              </a:rPr>
              <a:t>e doze medalhões incrustados de pedras  preciosas, que representam os doze apóstolos.</a:t>
            </a:r>
          </a:p>
        </p:txBody>
      </p:sp>
      <p:pic>
        <p:nvPicPr>
          <p:cNvPr id="9" name="Imagem 8" descr="2040643326_0e0356b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8019" y="1265720"/>
            <a:ext cx="2366389" cy="177479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19" y="3291568"/>
            <a:ext cx="2366388" cy="1577592"/>
          </a:xfrm>
          <a:prstGeom prst="rect">
            <a:avLst/>
          </a:prstGeom>
        </p:spPr>
      </p:pic>
      <p:sp>
        <p:nvSpPr>
          <p:cNvPr id="11" name="Rectângulo 10"/>
          <p:cNvSpPr/>
          <p:nvPr/>
        </p:nvSpPr>
        <p:spPr>
          <a:xfrm>
            <a:off x="467544" y="4944018"/>
            <a:ext cx="8104984" cy="35719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Abóbada de cruzamento de ogivas e pormenores da decoração </a:t>
            </a:r>
          </a:p>
        </p:txBody>
      </p:sp>
      <p:sp>
        <p:nvSpPr>
          <p:cNvPr id="8" name="Rectângulo 7"/>
          <p:cNvSpPr/>
          <p:nvPr/>
        </p:nvSpPr>
        <p:spPr>
          <a:xfrm>
            <a:off x="107504" y="647530"/>
            <a:ext cx="907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CAPELA BAIXA, DECORAÇÃO</a:t>
            </a:r>
          </a:p>
        </p:txBody>
      </p:sp>
      <p:pic>
        <p:nvPicPr>
          <p:cNvPr id="12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5757122" y="1219034"/>
            <a:ext cx="241794" cy="241794"/>
            <a:chOff x="-1980728" y="3501008"/>
            <a:chExt cx="241794" cy="241794"/>
          </a:xfrm>
        </p:grpSpPr>
        <p:sp>
          <p:nvSpPr>
            <p:cNvPr id="15" name="Oval 14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6" name="Picture 18" descr="pixel_hand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  <p:grpSp>
        <p:nvGrpSpPr>
          <p:cNvPr id="17" name="Grupo 16"/>
          <p:cNvGrpSpPr/>
          <p:nvPr/>
        </p:nvGrpSpPr>
        <p:grpSpPr>
          <a:xfrm>
            <a:off x="5798029" y="3115198"/>
            <a:ext cx="241794" cy="241794"/>
            <a:chOff x="-1980728" y="3501008"/>
            <a:chExt cx="241794" cy="241794"/>
          </a:xfrm>
        </p:grpSpPr>
        <p:sp>
          <p:nvSpPr>
            <p:cNvPr id="18" name="Oval 17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9" name="Picture 18" descr="pixel_hand.pn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5683"/>
              <a:ext cx="147280" cy="1905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7" name="Imagem 6" descr="2040643326_0e0356b0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1016022"/>
            <a:ext cx="7153739" cy="53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27" y="1556792"/>
            <a:ext cx="6579132" cy="43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980" y="1267206"/>
            <a:ext cx="3425034" cy="4119173"/>
          </a:xfrm>
          <a:prstGeom prst="rect">
            <a:avLst/>
          </a:prstGeom>
          <a:noFill/>
        </p:spPr>
      </p:pic>
      <p:pic>
        <p:nvPicPr>
          <p:cNvPr id="12" name="Imagem 11" descr="Apostle and windows- Upper Chap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7086" y="1303175"/>
            <a:ext cx="3205314" cy="4083203"/>
          </a:xfrm>
          <a:prstGeom prst="rect">
            <a:avLst/>
          </a:prstGeom>
          <a:ln w="190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ângulo 5"/>
          <p:cNvSpPr/>
          <p:nvPr/>
        </p:nvSpPr>
        <p:spPr>
          <a:xfrm>
            <a:off x="249084" y="5716726"/>
            <a:ext cx="8715404" cy="880626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dirty="0">
                <a:latin typeface="Arial" pitchFamily="34" charset="0"/>
                <a:cs typeface="Arial" pitchFamily="34" charset="0"/>
              </a:rPr>
              <a:t>A capela  alta foi construída como um monumental relicário, ricamente decorado com esculturas  e vitrais. A abóbada parece flutuar acima das janelas e a verticalidade do edifício é acentuada pela aparente ausência de suportes, disfarçados em  esguias colunas de volume quase impercetível.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4877" y="4149080"/>
            <a:ext cx="1047636" cy="12088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" name="Straight Arrow Connector 7"/>
          <p:cNvCxnSpPr>
            <a:stCxn id="3" idx="3"/>
          </p:cNvCxnSpPr>
          <p:nvPr/>
        </p:nvCxnSpPr>
        <p:spPr>
          <a:xfrm flipV="1">
            <a:off x="2062513" y="4149080"/>
            <a:ext cx="2855684" cy="6044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ângulo 8"/>
          <p:cNvSpPr/>
          <p:nvPr/>
        </p:nvSpPr>
        <p:spPr>
          <a:xfrm>
            <a:off x="107504" y="647530"/>
            <a:ext cx="907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CAPELA ALTA, CAPELA-RELICÁRIO</a:t>
            </a:r>
          </a:p>
        </p:txBody>
      </p:sp>
      <p:pic>
        <p:nvPicPr>
          <p:cNvPr id="10" name="Picture 5" descr="SLIDE-3B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773083" y="1182278"/>
            <a:ext cx="241794" cy="241794"/>
            <a:chOff x="-1980728" y="3501008"/>
            <a:chExt cx="241794" cy="241794"/>
          </a:xfrm>
        </p:grpSpPr>
        <p:sp>
          <p:nvSpPr>
            <p:cNvPr id="14" name="Oval 13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5" name="Picture 18" descr="pixel_hand.pn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  <p:grpSp>
        <p:nvGrpSpPr>
          <p:cNvPr id="16" name="Grupo 15"/>
          <p:cNvGrpSpPr/>
          <p:nvPr/>
        </p:nvGrpSpPr>
        <p:grpSpPr>
          <a:xfrm>
            <a:off x="4797300" y="1156851"/>
            <a:ext cx="241794" cy="241794"/>
            <a:chOff x="-1980728" y="3501008"/>
            <a:chExt cx="241794" cy="241794"/>
          </a:xfrm>
        </p:grpSpPr>
        <p:sp>
          <p:nvSpPr>
            <p:cNvPr id="17" name="Oval 16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8" name="Picture 18" descr="pixel_hand.pn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7565" y="1026103"/>
            <a:ext cx="4512667" cy="5427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880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8" name="Imagem 7" descr="Apostle and windows- Upper Chape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3" y="990193"/>
            <a:ext cx="4288567" cy="546314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sx="1000" sy="1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2730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0688"/>
            <a:ext cx="9180512" cy="661190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424936" cy="668022"/>
          </a:xfrm>
        </p:spPr>
        <p:txBody>
          <a:bodyPr>
            <a:normAutofit fontScale="90000"/>
          </a:bodyPr>
          <a:lstStyle/>
          <a:p>
            <a:r>
              <a:rPr lang="pt-PT" sz="4000" b="1" dirty="0">
                <a:solidFill>
                  <a:srgbClr val="FF0000"/>
                </a:solidFill>
              </a:rPr>
              <a:t>O GÓTICO, </a:t>
            </a:r>
            <a:r>
              <a:rPr lang="pt-PT" sz="4000" b="1" i="1" dirty="0">
                <a:solidFill>
                  <a:srgbClr val="FF0000"/>
                </a:solidFill>
              </a:rPr>
              <a:t>EXPRESSÃO DA FÉ E DA CIDADE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43808" y="1700808"/>
            <a:ext cx="4222822" cy="864096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A SAINTE-CHAPELLE</a:t>
            </a:r>
          </a:p>
        </p:txBody>
      </p:sp>
      <p:pic>
        <p:nvPicPr>
          <p:cNvPr id="4098" name="Picture 2" descr="http://l.yimg.com/g/images/spaceo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4100" name="Picture 4" descr="http://l.yimg.com/g/images/spaceo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7" name="Picture 6" descr="SLIDE-3B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69"/>
          <a:stretch/>
        </p:blipFill>
        <p:spPr>
          <a:xfrm>
            <a:off x="0" y="0"/>
            <a:ext cx="9144000" cy="665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120" y="6165304"/>
            <a:ext cx="3168352" cy="5539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i="1" dirty="0">
                <a:latin typeface="Arial" pitchFamily="34" charset="0"/>
                <a:cs typeface="Arial" pitchFamily="34" charset="0"/>
              </a:rPr>
              <a:t>Luís XV </a:t>
            </a:r>
            <a:r>
              <a:rPr lang="fr-FR" sz="1000" i="1" dirty="0" err="1">
                <a:latin typeface="Arial" pitchFamily="34" charset="0"/>
                <a:cs typeface="Arial" pitchFamily="34" charset="0"/>
              </a:rPr>
              <a:t>saindo</a:t>
            </a:r>
            <a:r>
              <a:rPr lang="fr-FR" sz="1000" i="1" dirty="0">
                <a:latin typeface="Arial" pitchFamily="34" charset="0"/>
                <a:cs typeface="Arial" pitchFamily="34" charset="0"/>
              </a:rPr>
              <a:t> do </a:t>
            </a:r>
            <a:r>
              <a:rPr lang="fr-FR" sz="1000" i="1" dirty="0" err="1">
                <a:latin typeface="Arial" pitchFamily="34" charset="0"/>
                <a:cs typeface="Arial" pitchFamily="34" charset="0"/>
              </a:rPr>
              <a:t>Palácio</a:t>
            </a:r>
            <a:r>
              <a:rPr lang="fr-FR" sz="1000" i="1" dirty="0">
                <a:latin typeface="Arial" pitchFamily="34" charset="0"/>
                <a:cs typeface="Arial" pitchFamily="34" charset="0"/>
              </a:rPr>
              <a:t> da </a:t>
            </a:r>
            <a:r>
              <a:rPr lang="fr-FR" sz="1000" i="1" dirty="0" err="1">
                <a:latin typeface="Arial" pitchFamily="34" charset="0"/>
                <a:cs typeface="Arial" pitchFamily="34" charset="0"/>
              </a:rPr>
              <a:t>Justiça</a:t>
            </a:r>
            <a:r>
              <a:rPr lang="fr-FR" sz="1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1000" i="1" dirty="0" err="1">
                <a:latin typeface="Arial" pitchFamily="34" charset="0"/>
                <a:cs typeface="Arial" pitchFamily="34" charset="0"/>
              </a:rPr>
              <a:t>junto</a:t>
            </a:r>
            <a:r>
              <a:rPr lang="fr-FR" sz="1000" i="1" dirty="0">
                <a:latin typeface="Arial" pitchFamily="34" charset="0"/>
                <a:cs typeface="Arial" pitchFamily="34" charset="0"/>
              </a:rPr>
              <a:t> à Sainte- -Chapelle, </a:t>
            </a:r>
            <a:r>
              <a:rPr lang="fr-FR" sz="1000" i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fr-FR" sz="1000" i="1" dirty="0">
                <a:latin typeface="Arial" pitchFamily="34" charset="0"/>
                <a:cs typeface="Arial" pitchFamily="34" charset="0"/>
              </a:rPr>
              <a:t> 12 de </a:t>
            </a:r>
            <a:r>
              <a:rPr lang="fr-FR" sz="1000" i="1" dirty="0" err="1">
                <a:latin typeface="Arial" pitchFamily="34" charset="0"/>
                <a:cs typeface="Arial" pitchFamily="34" charset="0"/>
              </a:rPr>
              <a:t>setembro</a:t>
            </a:r>
            <a:r>
              <a:rPr lang="fr-FR" sz="1000" i="1" dirty="0">
                <a:latin typeface="Arial" pitchFamily="34" charset="0"/>
                <a:cs typeface="Arial" pitchFamily="34" charset="0"/>
              </a:rPr>
              <a:t> de 1715, </a:t>
            </a:r>
            <a:r>
              <a:rPr lang="fr-FR" sz="1000" i="1" dirty="0" err="1">
                <a:latin typeface="Arial" pitchFamily="34" charset="0"/>
                <a:cs typeface="Arial" pitchFamily="34" charset="0"/>
              </a:rPr>
              <a:t>obra</a:t>
            </a:r>
            <a:r>
              <a:rPr lang="fr-FR" sz="1000" i="1" dirty="0">
                <a:latin typeface="Arial" pitchFamily="34" charset="0"/>
                <a:cs typeface="Arial" pitchFamily="34" charset="0"/>
              </a:rPr>
              <a:t> de </a:t>
            </a:r>
            <a:r>
              <a:rPr lang="pt-PT" sz="1000" dirty="0">
                <a:latin typeface="Arial" pitchFamily="34" charset="0"/>
                <a:cs typeface="Arial" pitchFamily="34" charset="0"/>
              </a:rPr>
              <a:t>Pierre-Denis Martin (1673-1742)</a:t>
            </a:r>
            <a:r>
              <a:rPr lang="fr-FR" sz="1000" i="1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1000" i="1" dirty="0" err="1">
                <a:latin typeface="Arial" pitchFamily="34" charset="0"/>
                <a:cs typeface="Arial" pitchFamily="34" charset="0"/>
              </a:rPr>
              <a:t>Museu</a:t>
            </a:r>
            <a:r>
              <a:rPr lang="fr-FR" sz="1000" i="1" dirty="0">
                <a:latin typeface="Arial" pitchFamily="34" charset="0"/>
                <a:cs typeface="Arial" pitchFamily="34" charset="0"/>
              </a:rPr>
              <a:t>  </a:t>
            </a:r>
            <a:r>
              <a:rPr lang="fr-FR" sz="1000" i="1" dirty="0" err="1">
                <a:latin typeface="Arial" pitchFamily="34" charset="0"/>
                <a:cs typeface="Arial" pitchFamily="34" charset="0"/>
              </a:rPr>
              <a:t>Carnavalet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196752"/>
            <a:ext cx="6643734" cy="4429156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319888" y="5805264"/>
            <a:ext cx="8572592" cy="864096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dirty="0">
                <a:latin typeface="Arial" pitchFamily="34" charset="0"/>
                <a:cs typeface="Arial" pitchFamily="34" charset="0"/>
              </a:rPr>
              <a:t>A cobertura da abóbada espelha a leveza típica das construções góticas francesas com pilares esguios. Nas 15 janelas, com 15,35 m de altura e 4,70 m de largura, os vitrais substituem completamente os muros de ligação e o teto parece suspenso num mar de luz colorida. </a:t>
            </a:r>
          </a:p>
        </p:txBody>
      </p:sp>
      <p:sp>
        <p:nvSpPr>
          <p:cNvPr id="6" name="Rectângulo 5"/>
          <p:cNvSpPr/>
          <p:nvPr/>
        </p:nvSpPr>
        <p:spPr>
          <a:xfrm>
            <a:off x="107504" y="647530"/>
            <a:ext cx="907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CAPELA ALTA, UMA OBRA-PRIMA DO GÓTICO</a:t>
            </a:r>
          </a:p>
        </p:txBody>
      </p:sp>
      <p:pic>
        <p:nvPicPr>
          <p:cNvPr id="7" name="Picture 5" descr="SLIDE-3B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onarchus.files.wordpress.com/2011/01/sainte_chapelle_-_upper_level_1.jpg"/>
          <p:cNvPicPr>
            <a:picLocks noChangeAspect="1" noChangeArrowheads="1"/>
          </p:cNvPicPr>
          <p:nvPr/>
        </p:nvPicPr>
        <p:blipFill>
          <a:blip r:embed="rId2" cstate="print"/>
          <a:srcRect b="12971"/>
          <a:stretch>
            <a:fillRect/>
          </a:stretch>
        </p:blipFill>
        <p:spPr bwMode="auto">
          <a:xfrm>
            <a:off x="3059832" y="1268760"/>
            <a:ext cx="3076444" cy="5308787"/>
          </a:xfrm>
          <a:prstGeom prst="rect">
            <a:avLst/>
          </a:prstGeom>
          <a:noFill/>
        </p:spPr>
      </p:pic>
      <p:sp>
        <p:nvSpPr>
          <p:cNvPr id="7" name="Rectângulo 6"/>
          <p:cNvSpPr/>
          <p:nvPr/>
        </p:nvSpPr>
        <p:spPr>
          <a:xfrm>
            <a:off x="3723508" y="4581127"/>
            <a:ext cx="5108651" cy="1996419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dirty="0">
                <a:latin typeface="Arial" pitchFamily="34" charset="0"/>
                <a:cs typeface="Arial" pitchFamily="34" charset="0"/>
              </a:rPr>
              <a:t>Uma luz suave entra pelos magníficos vitrais que, nas suas 1113 cenas, narram a História da Humanidade desde o Génesis até à ressurreição de Cristo.</a:t>
            </a:r>
          </a:p>
          <a:p>
            <a:r>
              <a:rPr lang="pt-PT" sz="1400" b="1" dirty="0">
                <a:latin typeface="Arial" pitchFamily="34" charset="0"/>
                <a:cs typeface="Arial" pitchFamily="34" charset="0"/>
              </a:rPr>
              <a:t>O teto da capela superior, pintado de azul, reflete um céu coberto de estrelas. </a:t>
            </a:r>
          </a:p>
          <a:p>
            <a:r>
              <a:rPr lang="pt-PT" sz="1400" b="1" dirty="0">
                <a:latin typeface="Arial" pitchFamily="34" charset="0"/>
                <a:cs typeface="Arial" pitchFamily="34" charset="0"/>
              </a:rPr>
              <a:t>As estátuas dos doze apóstolos decoram os pilares que suportam a abóbada, marcando  o espaço entre as várias colunas. </a:t>
            </a:r>
          </a:p>
        </p:txBody>
      </p:sp>
      <p:pic>
        <p:nvPicPr>
          <p:cNvPr id="12" name="Imagem 11" descr="6591622-Detail_Sainte_Chapelle_Paris.jpg"/>
          <p:cNvPicPr>
            <a:picLocks noChangeAspect="1"/>
          </p:cNvPicPr>
          <p:nvPr/>
        </p:nvPicPr>
        <p:blipFill>
          <a:blip r:embed="rId3" cstate="print"/>
          <a:srcRect l="29046" r="28210" b="2821"/>
          <a:stretch>
            <a:fillRect/>
          </a:stretch>
        </p:blipFill>
        <p:spPr>
          <a:xfrm>
            <a:off x="7106863" y="1268760"/>
            <a:ext cx="1725296" cy="2932948"/>
          </a:xfrm>
          <a:prstGeom prst="rect">
            <a:avLst/>
          </a:prstGeom>
        </p:spPr>
      </p:pic>
      <p:pic>
        <p:nvPicPr>
          <p:cNvPr id="17" name="Imagem 16" descr="644px-Baptism_Sainte-Chapelle_MNMA_Cl237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6218" y="1268760"/>
            <a:ext cx="3148030" cy="2932948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107504" y="647530"/>
            <a:ext cx="907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SAINTE-CHAPELLE: UM LIVRO DE IMAGENS</a:t>
            </a:r>
          </a:p>
        </p:txBody>
      </p:sp>
      <p:pic>
        <p:nvPicPr>
          <p:cNvPr id="9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3535321" y="1171325"/>
            <a:ext cx="241794" cy="241794"/>
            <a:chOff x="-1980728" y="3501008"/>
            <a:chExt cx="241794" cy="241794"/>
          </a:xfrm>
        </p:grpSpPr>
        <p:sp>
          <p:nvSpPr>
            <p:cNvPr id="14" name="Oval 13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5" name="Picture 18" descr="pixel_hand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  <p:grpSp>
        <p:nvGrpSpPr>
          <p:cNvPr id="16" name="Grupo 15"/>
          <p:cNvGrpSpPr/>
          <p:nvPr/>
        </p:nvGrpSpPr>
        <p:grpSpPr>
          <a:xfrm>
            <a:off x="6985966" y="1171496"/>
            <a:ext cx="241794" cy="241794"/>
            <a:chOff x="-1980728" y="3501008"/>
            <a:chExt cx="241794" cy="241794"/>
          </a:xfrm>
        </p:grpSpPr>
        <p:sp>
          <p:nvSpPr>
            <p:cNvPr id="18" name="Oval 17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9" name="Picture 18" descr="pixel_hand.pn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91489E-6 L -0.31007 1.9148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7" name="Imagem 6" descr="644px-Baptism_Sainte-Chapelle_MNMA_Cl237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4" y="1052736"/>
            <a:ext cx="5820206" cy="542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6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7" name="Imagem 6" descr="6591622-Detail_Sainte_Chapelle_Paris.jpg"/>
          <p:cNvPicPr>
            <a:picLocks noChangeAspect="1"/>
          </p:cNvPicPr>
          <p:nvPr/>
        </p:nvPicPr>
        <p:blipFill>
          <a:blip r:embed="rId7" cstate="print"/>
          <a:srcRect l="29046" r="28210" b="2821"/>
          <a:stretch>
            <a:fillRect/>
          </a:stretch>
        </p:blipFill>
        <p:spPr>
          <a:xfrm>
            <a:off x="3131840" y="1016022"/>
            <a:ext cx="3168352" cy="53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http://farm1.static.flickr.com/110/288609065_95af07c95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78612" y="150969"/>
            <a:ext cx="9572661" cy="6858000"/>
          </a:xfrm>
          <a:prstGeom prst="rect">
            <a:avLst/>
          </a:prstGeom>
          <a:noFill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10" y="1658184"/>
            <a:ext cx="1728786" cy="5227200"/>
          </a:xfrm>
          <a:prstGeom prst="rect">
            <a:avLst/>
          </a:prstGeom>
        </p:spPr>
      </p:pic>
      <p:sp>
        <p:nvSpPr>
          <p:cNvPr id="7" name="Rectângulo 6"/>
          <p:cNvSpPr/>
          <p:nvPr/>
        </p:nvSpPr>
        <p:spPr>
          <a:xfrm>
            <a:off x="6500826" y="5316109"/>
            <a:ext cx="171451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História de relíquias sagradas</a:t>
            </a:r>
            <a:endParaRPr lang="pt-PT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6572264" y="4601729"/>
            <a:ext cx="150019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Livro dos Reis</a:t>
            </a:r>
            <a:endParaRPr lang="pt-PT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6500826" y="3673035"/>
            <a:ext cx="164307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Livros de Ester </a:t>
            </a:r>
            <a:endParaRPr lang="pt-PT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6000760" y="2887217"/>
            <a:ext cx="228601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Livros de Judite e Jacob </a:t>
            </a:r>
            <a:endParaRPr lang="pt-PT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285720" y="1815647"/>
            <a:ext cx="292895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Livro de Isaías e a árvore de Jessé  </a:t>
            </a:r>
            <a:endParaRPr lang="pt-PT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ângulo 16"/>
          <p:cNvSpPr/>
          <p:nvPr/>
        </p:nvSpPr>
        <p:spPr>
          <a:xfrm>
            <a:off x="285720" y="1387019"/>
            <a:ext cx="307183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S. João Evangelista e infância de Cristo</a:t>
            </a:r>
            <a:endParaRPr lang="pt-PT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3786182" y="1029829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tx1"/>
                </a:solidFill>
              </a:rPr>
              <a:t>A Paixão de Cristo </a:t>
            </a:r>
            <a:r>
              <a:rPr lang="pt-PT" dirty="0">
                <a:solidFill>
                  <a:schemeClr val="tx1"/>
                </a:solidFill>
              </a:rPr>
              <a:t> </a:t>
            </a:r>
            <a:endParaRPr lang="pt-PT" dirty="0"/>
          </a:p>
        </p:txBody>
      </p:sp>
      <p:sp>
        <p:nvSpPr>
          <p:cNvPr id="19" name="Rectângulo 18"/>
          <p:cNvSpPr/>
          <p:nvPr/>
        </p:nvSpPr>
        <p:spPr>
          <a:xfrm>
            <a:off x="5643570" y="1315581"/>
            <a:ext cx="307183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S. João Batista e o Livro de Daniel  </a:t>
            </a:r>
            <a:endParaRPr lang="pt-PT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6072198" y="1744209"/>
            <a:ext cx="214314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visões de Ezequiel </a:t>
            </a:r>
            <a:endParaRPr lang="pt-PT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ângulo 20"/>
          <p:cNvSpPr/>
          <p:nvPr/>
        </p:nvSpPr>
        <p:spPr>
          <a:xfrm>
            <a:off x="5929322" y="2244275"/>
            <a:ext cx="257176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 Livros de Jeremias e Tobias</a:t>
            </a:r>
            <a:endParaRPr lang="pt-PT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ângulo 22"/>
          <p:cNvSpPr/>
          <p:nvPr/>
        </p:nvSpPr>
        <p:spPr>
          <a:xfrm>
            <a:off x="1357290" y="5387547"/>
            <a:ext cx="100013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Génesis</a:t>
            </a:r>
            <a:endParaRPr lang="pt-PT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ângulo 23"/>
          <p:cNvSpPr/>
          <p:nvPr/>
        </p:nvSpPr>
        <p:spPr>
          <a:xfrm>
            <a:off x="857224" y="3673035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Livro dos números</a:t>
            </a:r>
            <a:endParaRPr lang="pt-PT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ângulo 24"/>
          <p:cNvSpPr/>
          <p:nvPr/>
        </p:nvSpPr>
        <p:spPr>
          <a:xfrm>
            <a:off x="928662" y="2887217"/>
            <a:ext cx="150019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Livro de Josué</a:t>
            </a:r>
            <a:endParaRPr lang="pt-PT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ângulo 25"/>
          <p:cNvSpPr/>
          <p:nvPr/>
        </p:nvSpPr>
        <p:spPr>
          <a:xfrm>
            <a:off x="928662" y="2244275"/>
            <a:ext cx="178595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Livro dos Juízes </a:t>
            </a:r>
            <a:endParaRPr lang="pt-PT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ângulo 26"/>
          <p:cNvSpPr/>
          <p:nvPr/>
        </p:nvSpPr>
        <p:spPr>
          <a:xfrm>
            <a:off x="1428728" y="4601729"/>
            <a:ext cx="92869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PT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Êxodo</a:t>
            </a:r>
            <a:endParaRPr lang="pt-PT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Conexão recta 47"/>
          <p:cNvCxnSpPr/>
          <p:nvPr/>
        </p:nvCxnSpPr>
        <p:spPr>
          <a:xfrm rot="5400000">
            <a:off x="4357686" y="1529895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em ângulos rectos 50"/>
          <p:cNvCxnSpPr/>
          <p:nvPr/>
        </p:nvCxnSpPr>
        <p:spPr>
          <a:xfrm flipV="1">
            <a:off x="5143504" y="1529896"/>
            <a:ext cx="642944" cy="35718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em ângulos rectos 54"/>
          <p:cNvCxnSpPr/>
          <p:nvPr/>
        </p:nvCxnSpPr>
        <p:spPr>
          <a:xfrm flipV="1">
            <a:off x="5429256" y="1958523"/>
            <a:ext cx="857256" cy="21431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em ângulos rectos 56"/>
          <p:cNvCxnSpPr/>
          <p:nvPr/>
        </p:nvCxnSpPr>
        <p:spPr>
          <a:xfrm flipV="1">
            <a:off x="5572132" y="2387151"/>
            <a:ext cx="500066" cy="21431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cta 67"/>
          <p:cNvCxnSpPr/>
          <p:nvPr/>
        </p:nvCxnSpPr>
        <p:spPr>
          <a:xfrm>
            <a:off x="2428860" y="5673299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xão recta 69"/>
          <p:cNvCxnSpPr/>
          <p:nvPr/>
        </p:nvCxnSpPr>
        <p:spPr>
          <a:xfrm flipV="1">
            <a:off x="5715008" y="4816043"/>
            <a:ext cx="785818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xão recta 70"/>
          <p:cNvCxnSpPr/>
          <p:nvPr/>
        </p:nvCxnSpPr>
        <p:spPr>
          <a:xfrm>
            <a:off x="5786446" y="5601861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cta 80"/>
          <p:cNvCxnSpPr/>
          <p:nvPr/>
        </p:nvCxnSpPr>
        <p:spPr>
          <a:xfrm>
            <a:off x="2428860" y="4816043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xão recta 87"/>
          <p:cNvCxnSpPr/>
          <p:nvPr/>
        </p:nvCxnSpPr>
        <p:spPr>
          <a:xfrm>
            <a:off x="5715008" y="3887349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xão recta 96"/>
          <p:cNvCxnSpPr/>
          <p:nvPr/>
        </p:nvCxnSpPr>
        <p:spPr>
          <a:xfrm>
            <a:off x="5643570" y="3101531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xão recta 103"/>
          <p:cNvCxnSpPr/>
          <p:nvPr/>
        </p:nvCxnSpPr>
        <p:spPr>
          <a:xfrm>
            <a:off x="2428860" y="3887349"/>
            <a:ext cx="85725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xão recta 104"/>
          <p:cNvCxnSpPr/>
          <p:nvPr/>
        </p:nvCxnSpPr>
        <p:spPr>
          <a:xfrm>
            <a:off x="2357422" y="3101531"/>
            <a:ext cx="9286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xão em ângulos rectos 106"/>
          <p:cNvCxnSpPr/>
          <p:nvPr/>
        </p:nvCxnSpPr>
        <p:spPr>
          <a:xfrm rot="10800000">
            <a:off x="2786050" y="2387151"/>
            <a:ext cx="642942" cy="14287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xão em ângulos rectos 116"/>
          <p:cNvCxnSpPr/>
          <p:nvPr/>
        </p:nvCxnSpPr>
        <p:spPr>
          <a:xfrm>
            <a:off x="3071802" y="1958523"/>
            <a:ext cx="571504" cy="21431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Forma 120"/>
          <p:cNvCxnSpPr/>
          <p:nvPr/>
        </p:nvCxnSpPr>
        <p:spPr>
          <a:xfrm>
            <a:off x="3357554" y="1601333"/>
            <a:ext cx="571504" cy="21431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ângulo 122"/>
          <p:cNvSpPr/>
          <p:nvPr/>
        </p:nvSpPr>
        <p:spPr>
          <a:xfrm>
            <a:off x="5643570" y="6340350"/>
            <a:ext cx="2857520" cy="3571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bg1"/>
                </a:solidFill>
              </a:rPr>
              <a:t>Legenda dos vitrais </a:t>
            </a:r>
          </a:p>
        </p:txBody>
      </p:sp>
      <p:cxnSp>
        <p:nvCxnSpPr>
          <p:cNvPr id="135" name="Conexão recta 134"/>
          <p:cNvCxnSpPr/>
          <p:nvPr/>
        </p:nvCxnSpPr>
        <p:spPr>
          <a:xfrm>
            <a:off x="3786182" y="6316241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ângulo 135"/>
          <p:cNvSpPr/>
          <p:nvPr/>
        </p:nvSpPr>
        <p:spPr>
          <a:xfrm>
            <a:off x="2571736" y="6101927"/>
            <a:ext cx="150019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Apocalipse</a:t>
            </a:r>
            <a:endParaRPr lang="pt-PT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ângulo 40"/>
          <p:cNvSpPr/>
          <p:nvPr/>
        </p:nvSpPr>
        <p:spPr>
          <a:xfrm>
            <a:off x="107504" y="647530"/>
            <a:ext cx="907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OS VITRAIS DA SAINTE-CHAPELLE</a:t>
            </a:r>
          </a:p>
        </p:txBody>
      </p:sp>
      <p:pic>
        <p:nvPicPr>
          <p:cNvPr id="42" name="Picture 5" descr="SLIDE-3B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43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sp>
        <p:nvSpPr>
          <p:cNvPr id="45" name="Rectângulo 44"/>
          <p:cNvSpPr/>
          <p:nvPr/>
        </p:nvSpPr>
        <p:spPr>
          <a:xfrm>
            <a:off x="107504" y="673074"/>
            <a:ext cx="907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UM LIVRO DE IMAGENS: OS VITRAIS</a:t>
            </a:r>
          </a:p>
        </p:txBody>
      </p:sp>
      <p:sp>
        <p:nvSpPr>
          <p:cNvPr id="61" name="Rectângulo 60"/>
          <p:cNvSpPr/>
          <p:nvPr/>
        </p:nvSpPr>
        <p:spPr>
          <a:xfrm>
            <a:off x="251520" y="5387547"/>
            <a:ext cx="8617877" cy="1425828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dirty="0">
                <a:latin typeface="Arial" pitchFamily="34" charset="0"/>
                <a:cs typeface="Arial" pitchFamily="34" charset="0"/>
              </a:rPr>
              <a:t>Os vitrais da nave, onde ficavam os leigos, são ilustrados com a vida do povo hebreu, do Génesis ao Apocalipse, a chegada das relíquias e a construção da capela. É como se a monarquia francesa se colocasse como herdeira da </a:t>
            </a:r>
            <a:r>
              <a:rPr lang="pt-PT" sz="1400" b="1">
                <a:latin typeface="Arial" pitchFamily="34" charset="0"/>
                <a:cs typeface="Arial" pitchFamily="34" charset="0"/>
              </a:rPr>
              <a:t>realeza bíblica e </a:t>
            </a:r>
            <a:r>
              <a:rPr lang="pt-PT" sz="1400" b="1" dirty="0">
                <a:latin typeface="Arial" pitchFamily="34" charset="0"/>
                <a:cs typeface="Arial" pitchFamily="34" charset="0"/>
              </a:rPr>
              <a:t>os reis franceses descendentes dos reis de Israel. Os vitrais do coro litúrgico, reservado ao rei e aos cardeais, contam a infância e paixão de Cristo.  </a:t>
            </a:r>
          </a:p>
          <a:p>
            <a:r>
              <a:rPr lang="pt-PT" sz="1400" b="1" dirty="0">
                <a:latin typeface="Arial" pitchFamily="34" charset="0"/>
                <a:cs typeface="Arial" pitchFamily="34" charset="0"/>
              </a:rPr>
              <a:t>A grande rosácea original já não existe. A atual é do século XV e, tal como na primeira, os 89 painéis retratam cenas do Apocalipse. </a:t>
            </a:r>
          </a:p>
        </p:txBody>
      </p:sp>
      <p:grpSp>
        <p:nvGrpSpPr>
          <p:cNvPr id="62" name="Grupo 61"/>
          <p:cNvGrpSpPr/>
          <p:nvPr/>
        </p:nvGrpSpPr>
        <p:grpSpPr>
          <a:xfrm>
            <a:off x="5508104" y="1213983"/>
            <a:ext cx="1707177" cy="2359033"/>
            <a:chOff x="2840162" y="2878504"/>
            <a:chExt cx="1707177" cy="2359033"/>
          </a:xfrm>
        </p:grpSpPr>
        <p:pic>
          <p:nvPicPr>
            <p:cNvPr id="63" name="Picture 2" descr="http://www.therosewindow.com/pilot/London-V&amp;A/images/St%20Chapelle-IMG_2832.JPG"/>
            <p:cNvPicPr>
              <a:picLocks noChangeAspect="1" noChangeArrowheads="1"/>
            </p:cNvPicPr>
            <p:nvPr/>
          </p:nvPicPr>
          <p:blipFill>
            <a:blip r:embed="rId6" cstate="print"/>
            <a:srcRect l="5110" t="17544" r="5468" b="14035"/>
            <a:stretch>
              <a:fillRect/>
            </a:stretch>
          </p:blipFill>
          <p:spPr bwMode="auto">
            <a:xfrm>
              <a:off x="2840162" y="2878504"/>
              <a:ext cx="1707177" cy="1952342"/>
            </a:xfrm>
            <a:prstGeom prst="rect">
              <a:avLst/>
            </a:prstGeom>
            <a:noFill/>
          </p:spPr>
        </p:pic>
        <p:sp>
          <p:nvSpPr>
            <p:cNvPr id="64" name="Rectângulo 63"/>
            <p:cNvSpPr/>
            <p:nvPr/>
          </p:nvSpPr>
          <p:spPr>
            <a:xfrm>
              <a:off x="2840162" y="4808909"/>
              <a:ext cx="1707177" cy="42862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Pormenor do  vitral da história de Daniel  (</a:t>
              </a:r>
              <a:r>
                <a:rPr lang="pt-PT" sz="1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</a:t>
              </a:r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5445786" y="3587806"/>
            <a:ext cx="3386373" cy="1713402"/>
            <a:chOff x="6372200" y="3046043"/>
            <a:chExt cx="3386373" cy="1713402"/>
          </a:xfrm>
        </p:grpSpPr>
        <p:pic>
          <p:nvPicPr>
            <p:cNvPr id="66" name="Imagem 65" descr="Sainte-Chapelle_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2200" y="3046043"/>
              <a:ext cx="1934526" cy="1617264"/>
            </a:xfrm>
            <a:prstGeom prst="rect">
              <a:avLst/>
            </a:prstGeom>
          </p:spPr>
        </p:pic>
        <p:sp>
          <p:nvSpPr>
            <p:cNvPr id="67" name="Rectângulo 66"/>
            <p:cNvSpPr/>
            <p:nvPr/>
          </p:nvSpPr>
          <p:spPr>
            <a:xfrm>
              <a:off x="8306726" y="4145242"/>
              <a:ext cx="1451847" cy="614203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Pormenor do  vitral da Paixão de Cristo (</a:t>
              </a:r>
              <a:r>
                <a:rPr lang="pt-PT" sz="1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7236296" y="1124744"/>
            <a:ext cx="1857388" cy="2669539"/>
            <a:chOff x="6939884" y="857232"/>
            <a:chExt cx="1857388" cy="2669539"/>
          </a:xfrm>
        </p:grpSpPr>
        <p:pic>
          <p:nvPicPr>
            <p:cNvPr id="72" name="Imagem 71" descr="3194689819_e60e564767_o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19053" y="857232"/>
              <a:ext cx="1499049" cy="2239476"/>
            </a:xfrm>
            <a:prstGeom prst="rect">
              <a:avLst/>
            </a:prstGeom>
          </p:spPr>
        </p:pic>
        <p:sp>
          <p:nvSpPr>
            <p:cNvPr id="73" name="Rectângulo 72"/>
            <p:cNvSpPr/>
            <p:nvPr/>
          </p:nvSpPr>
          <p:spPr>
            <a:xfrm>
              <a:off x="6939884" y="3098143"/>
              <a:ext cx="1857388" cy="42862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Pormenor do vitral da Infância de Cristo  (</a:t>
              </a:r>
              <a:r>
                <a:rPr lang="pt-PT" sz="1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2339751" y="3286154"/>
            <a:ext cx="2779409" cy="1943046"/>
            <a:chOff x="3554774" y="857232"/>
            <a:chExt cx="2941683" cy="2056488"/>
          </a:xfrm>
        </p:grpSpPr>
        <p:pic>
          <p:nvPicPr>
            <p:cNvPr id="75" name="Imagem 74" descr="Ester e Assuero -vitral siante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2588" y="857232"/>
              <a:ext cx="1563869" cy="2056488"/>
            </a:xfrm>
            <a:prstGeom prst="rect">
              <a:avLst/>
            </a:prstGeom>
          </p:spPr>
        </p:pic>
        <p:sp>
          <p:nvSpPr>
            <p:cNvPr id="76" name="Rectângulo 75"/>
            <p:cNvSpPr/>
            <p:nvPr/>
          </p:nvSpPr>
          <p:spPr>
            <a:xfrm>
              <a:off x="3554774" y="2320384"/>
              <a:ext cx="1398765" cy="518362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Ester e Assuero, do vitral do Livro de Ester (</a:t>
              </a:r>
              <a:r>
                <a:rPr lang="pt-PT" sz="1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2063119" y="1263434"/>
            <a:ext cx="3228960" cy="1805526"/>
            <a:chOff x="799303" y="875441"/>
            <a:chExt cx="3354332" cy="1875629"/>
          </a:xfrm>
        </p:grpSpPr>
        <p:pic>
          <p:nvPicPr>
            <p:cNvPr id="78" name="Imagem 77" descr="David e Saul.jpg"/>
            <p:cNvPicPr>
              <a:picLocks noChangeAspect="1"/>
            </p:cNvPicPr>
            <p:nvPr/>
          </p:nvPicPr>
          <p:blipFill>
            <a:blip r:embed="rId10" cstate="print"/>
            <a:srcRect l="5454" t="5505" r="4550" b="6421"/>
            <a:stretch>
              <a:fillRect/>
            </a:stretch>
          </p:blipFill>
          <p:spPr>
            <a:xfrm>
              <a:off x="2219393" y="875441"/>
              <a:ext cx="1934242" cy="1875628"/>
            </a:xfrm>
            <a:prstGeom prst="rect">
              <a:avLst/>
            </a:prstGeom>
          </p:spPr>
        </p:pic>
        <p:sp>
          <p:nvSpPr>
            <p:cNvPr id="79" name="Rectângulo 78"/>
            <p:cNvSpPr/>
            <p:nvPr/>
          </p:nvSpPr>
          <p:spPr>
            <a:xfrm>
              <a:off x="799303" y="2378298"/>
              <a:ext cx="1484235" cy="372772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Saul e David, vitral do Livro dos Reis  (</a:t>
              </a:r>
              <a:r>
                <a:rPr lang="pt-PT" sz="1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3370982" y="1194684"/>
            <a:ext cx="241794" cy="241794"/>
            <a:chOff x="-1980728" y="3501008"/>
            <a:chExt cx="241794" cy="241794"/>
          </a:xfrm>
        </p:grpSpPr>
        <p:sp>
          <p:nvSpPr>
            <p:cNvPr id="82" name="Oval 81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83" name="Picture 18" descr="pixel_hand.png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  <p:grpSp>
        <p:nvGrpSpPr>
          <p:cNvPr id="84" name="Grupo 83"/>
          <p:cNvGrpSpPr/>
          <p:nvPr/>
        </p:nvGrpSpPr>
        <p:grpSpPr>
          <a:xfrm>
            <a:off x="5401776" y="1131060"/>
            <a:ext cx="241794" cy="241794"/>
            <a:chOff x="-1980728" y="3501008"/>
            <a:chExt cx="241794" cy="241794"/>
          </a:xfrm>
        </p:grpSpPr>
        <p:sp>
          <p:nvSpPr>
            <p:cNvPr id="85" name="Oval 84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86" name="Picture 18" descr="pixel_hand.png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  <p:grpSp>
        <p:nvGrpSpPr>
          <p:cNvPr id="87" name="Grupo 86"/>
          <p:cNvGrpSpPr/>
          <p:nvPr/>
        </p:nvGrpSpPr>
        <p:grpSpPr>
          <a:xfrm>
            <a:off x="7294568" y="1001999"/>
            <a:ext cx="241794" cy="241794"/>
            <a:chOff x="-1980728" y="3501008"/>
            <a:chExt cx="241794" cy="241794"/>
          </a:xfrm>
        </p:grpSpPr>
        <p:sp>
          <p:nvSpPr>
            <p:cNvPr id="89" name="Oval 88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90" name="Picture 18" descr="pixel_hand.png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  <p:grpSp>
        <p:nvGrpSpPr>
          <p:cNvPr id="91" name="Grupo 90"/>
          <p:cNvGrpSpPr/>
          <p:nvPr/>
        </p:nvGrpSpPr>
        <p:grpSpPr>
          <a:xfrm>
            <a:off x="5340582" y="3466909"/>
            <a:ext cx="241794" cy="241794"/>
            <a:chOff x="-1980728" y="3501008"/>
            <a:chExt cx="241794" cy="241794"/>
          </a:xfrm>
        </p:grpSpPr>
        <p:sp>
          <p:nvSpPr>
            <p:cNvPr id="92" name="Oval 91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93" name="Picture 18" descr="pixel_hand.png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  <p:grpSp>
        <p:nvGrpSpPr>
          <p:cNvPr id="94" name="Grupo 93"/>
          <p:cNvGrpSpPr/>
          <p:nvPr/>
        </p:nvGrpSpPr>
        <p:grpSpPr>
          <a:xfrm>
            <a:off x="3520663" y="3194948"/>
            <a:ext cx="241794" cy="241794"/>
            <a:chOff x="-1980728" y="3501008"/>
            <a:chExt cx="241794" cy="241794"/>
          </a:xfrm>
        </p:grpSpPr>
        <p:sp>
          <p:nvSpPr>
            <p:cNvPr id="95" name="Oval 94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96" name="Picture 18" descr="pixel_hand.png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84551E-7 L -0.36111 -0.108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5412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  <p:bldP spid="11" grpId="1"/>
      <p:bldP spid="13" grpId="0"/>
      <p:bldP spid="13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123" grpId="0" animBg="1"/>
      <p:bldP spid="123" grpId="1" animBg="1"/>
      <p:bldP spid="136" grpId="0"/>
      <p:bldP spid="136" grpId="1"/>
      <p:bldP spid="41" grpId="0"/>
      <p:bldP spid="41" grpId="1"/>
      <p:bldP spid="45" grpId="0"/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98144"/>
            <a:ext cx="1728786" cy="5227200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3179356" y="1382478"/>
            <a:ext cx="4560996" cy="4998850"/>
            <a:chOff x="1228066" y="-575679"/>
            <a:chExt cx="4738089" cy="5192939"/>
          </a:xfrm>
        </p:grpSpPr>
        <p:pic>
          <p:nvPicPr>
            <p:cNvPr id="11" name="Imagem 10" descr="David e Saul.jpg"/>
            <p:cNvPicPr>
              <a:picLocks noChangeAspect="1"/>
            </p:cNvPicPr>
            <p:nvPr/>
          </p:nvPicPr>
          <p:blipFill>
            <a:blip r:embed="rId8" cstate="print"/>
            <a:srcRect l="5454" t="5505" r="4550" b="6421"/>
            <a:stretch>
              <a:fillRect/>
            </a:stretch>
          </p:blipFill>
          <p:spPr>
            <a:xfrm>
              <a:off x="1228067" y="-575679"/>
              <a:ext cx="4738088" cy="4594509"/>
            </a:xfrm>
            <a:prstGeom prst="rect">
              <a:avLst/>
            </a:prstGeom>
          </p:spPr>
        </p:pic>
        <p:sp>
          <p:nvSpPr>
            <p:cNvPr id="13" name="Rectângulo 12"/>
            <p:cNvSpPr/>
            <p:nvPr/>
          </p:nvSpPr>
          <p:spPr>
            <a:xfrm>
              <a:off x="1228066" y="3980804"/>
              <a:ext cx="4738088" cy="636456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Saul e David, vitral do Livro dos Reis  (</a:t>
              </a:r>
              <a:r>
                <a:rPr lang="pt-PT" sz="1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2483768" y="414908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752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1728786" cy="52272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483768" y="333128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5" name="Grupo 14"/>
          <p:cNvGrpSpPr/>
          <p:nvPr/>
        </p:nvGrpSpPr>
        <p:grpSpPr>
          <a:xfrm>
            <a:off x="3768210" y="1196752"/>
            <a:ext cx="3828126" cy="5161199"/>
            <a:chOff x="4403677" y="-1482909"/>
            <a:chExt cx="4051628" cy="5462530"/>
          </a:xfrm>
        </p:grpSpPr>
        <p:pic>
          <p:nvPicPr>
            <p:cNvPr id="17" name="Imagem 16" descr="Ester e Assuero -vitral siante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4300" y="-1482909"/>
              <a:ext cx="3941005" cy="5182423"/>
            </a:xfrm>
            <a:prstGeom prst="rect">
              <a:avLst/>
            </a:prstGeom>
          </p:spPr>
        </p:pic>
        <p:sp>
          <p:nvSpPr>
            <p:cNvPr id="18" name="Rectângulo 17"/>
            <p:cNvSpPr/>
            <p:nvPr/>
          </p:nvSpPr>
          <p:spPr>
            <a:xfrm>
              <a:off x="4403677" y="3720440"/>
              <a:ext cx="4039244" cy="259181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Ester e Assuero, do vitral do Livro de Ester (</a:t>
              </a:r>
              <a:r>
                <a:rPr lang="pt-PT" sz="1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7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5765"/>
            <a:ext cx="1728786" cy="52272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979712" y="117293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1" name="Grupo 10"/>
          <p:cNvGrpSpPr/>
          <p:nvPr/>
        </p:nvGrpSpPr>
        <p:grpSpPr>
          <a:xfrm>
            <a:off x="3491881" y="1138914"/>
            <a:ext cx="4545008" cy="5458438"/>
            <a:chOff x="2813115" y="2878504"/>
            <a:chExt cx="1707177" cy="2050276"/>
          </a:xfrm>
        </p:grpSpPr>
        <p:pic>
          <p:nvPicPr>
            <p:cNvPr id="13" name="Picture 2" descr="http://www.therosewindow.com/pilot/London-V&amp;A/images/St%20Chapelle-IMG_2832.JPG"/>
            <p:cNvPicPr>
              <a:picLocks noChangeAspect="1" noChangeArrowheads="1"/>
            </p:cNvPicPr>
            <p:nvPr/>
          </p:nvPicPr>
          <p:blipFill>
            <a:blip r:embed="rId8" cstate="print"/>
            <a:srcRect l="5110" t="17544" r="5468" b="14035"/>
            <a:stretch>
              <a:fillRect/>
            </a:stretch>
          </p:blipFill>
          <p:spPr bwMode="auto">
            <a:xfrm>
              <a:off x="2840162" y="2878504"/>
              <a:ext cx="1537136" cy="1757882"/>
            </a:xfrm>
            <a:prstGeom prst="rect">
              <a:avLst/>
            </a:prstGeom>
            <a:noFill/>
          </p:spPr>
        </p:pic>
        <p:sp>
          <p:nvSpPr>
            <p:cNvPr id="19" name="Rectângulo 18"/>
            <p:cNvSpPr/>
            <p:nvPr/>
          </p:nvSpPr>
          <p:spPr>
            <a:xfrm>
              <a:off x="2813115" y="4593566"/>
              <a:ext cx="1707177" cy="33521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Pormenor do  vitral da história de Daniel  (</a:t>
              </a:r>
              <a:r>
                <a:rPr lang="pt-PT" sz="1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</a:t>
              </a:r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6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40288"/>
            <a:ext cx="1728786" cy="52272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81938" y="110406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1" name="Grupo 10"/>
          <p:cNvGrpSpPr/>
          <p:nvPr/>
        </p:nvGrpSpPr>
        <p:grpSpPr>
          <a:xfrm>
            <a:off x="3133487" y="1356139"/>
            <a:ext cx="5380866" cy="4828234"/>
            <a:chOff x="6479011" y="3161894"/>
            <a:chExt cx="5380866" cy="4828234"/>
          </a:xfrm>
        </p:grpSpPr>
        <p:pic>
          <p:nvPicPr>
            <p:cNvPr id="13" name="Imagem 12" descr="Sainte-Chapelle_4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9011" y="3161894"/>
              <a:ext cx="5374363" cy="4492968"/>
            </a:xfrm>
            <a:prstGeom prst="rect">
              <a:avLst/>
            </a:prstGeom>
          </p:spPr>
        </p:pic>
        <p:sp>
          <p:nvSpPr>
            <p:cNvPr id="19" name="Rectângulo 18"/>
            <p:cNvSpPr/>
            <p:nvPr/>
          </p:nvSpPr>
          <p:spPr>
            <a:xfrm>
              <a:off x="6479011" y="7683027"/>
              <a:ext cx="5380866" cy="307101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Pormenor do  vitral da Paixão de Cristo (</a:t>
              </a:r>
              <a:r>
                <a:rPr lang="pt-PT" sz="1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6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87140"/>
            <a:ext cx="1728786" cy="52272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15616" y="1210779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1" name="Grupo 10"/>
          <p:cNvGrpSpPr/>
          <p:nvPr/>
        </p:nvGrpSpPr>
        <p:grpSpPr>
          <a:xfrm>
            <a:off x="3286893" y="1268759"/>
            <a:ext cx="3657588" cy="5368666"/>
            <a:chOff x="6945489" y="871690"/>
            <a:chExt cx="1857388" cy="2726304"/>
          </a:xfrm>
        </p:grpSpPr>
        <p:pic>
          <p:nvPicPr>
            <p:cNvPr id="13" name="Imagem 12" descr="3194689819_e60e564767_o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49585" y="871690"/>
              <a:ext cx="1601861" cy="2393070"/>
            </a:xfrm>
            <a:prstGeom prst="rect">
              <a:avLst/>
            </a:prstGeom>
          </p:spPr>
        </p:pic>
        <p:sp>
          <p:nvSpPr>
            <p:cNvPr id="19" name="Rectângulo 18"/>
            <p:cNvSpPr/>
            <p:nvPr/>
          </p:nvSpPr>
          <p:spPr>
            <a:xfrm>
              <a:off x="6945489" y="3264760"/>
              <a:ext cx="1857388" cy="333234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Pormenor do vitral da Infância de Cristo  (</a:t>
              </a:r>
              <a:r>
                <a:rPr lang="pt-PT" sz="1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pt-PT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6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[Palais de Justice and Holy Chapel (i.e., Sainte-Chapelle), Paris, France]"/>
          <p:cNvPicPr>
            <a:picLocks noChangeAspect="1" noChangeArrowheads="1"/>
          </p:cNvPicPr>
          <p:nvPr/>
        </p:nvPicPr>
        <p:blipFill>
          <a:blip r:embed="rId2"/>
          <a:srcRect t="1368"/>
          <a:stretch>
            <a:fillRect/>
          </a:stretch>
        </p:blipFill>
        <p:spPr bwMode="auto">
          <a:xfrm>
            <a:off x="251520" y="1219034"/>
            <a:ext cx="5518007" cy="4060127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251520" y="5384046"/>
            <a:ext cx="8643998" cy="1357322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dirty="0">
                <a:latin typeface="Arial" pitchFamily="34" charset="0"/>
                <a:cs typeface="Arial" pitchFamily="34" charset="0"/>
              </a:rPr>
              <a:t>A Sainte-</a:t>
            </a:r>
            <a:r>
              <a:rPr lang="pt-PT" sz="1400" b="1" dirty="0" err="1">
                <a:latin typeface="Arial" pitchFamily="34" charset="0"/>
                <a:cs typeface="Arial" pitchFamily="34" charset="0"/>
              </a:rPr>
              <a:t>Chapelle</a:t>
            </a:r>
            <a:r>
              <a:rPr lang="pt-PT" sz="1400" b="1" dirty="0">
                <a:latin typeface="Arial" pitchFamily="34" charset="0"/>
                <a:cs typeface="Arial" pitchFamily="34" charset="0"/>
              </a:rPr>
              <a:t> foi mandada construir por  Luís IX,  rei de França,  ao lado do palácio real, em Paris.  O monarca pretendia erguer um edifício  suficientemente digno para albergar as mais importantes relíquias da cristandade, a Coroa de Espinhos de Cristo e um pedaço do Santo Madeiro, que  recentemente adquirira ao imperador de Constantinopla, Balduíno II. Em poucos anos, entre 1241 e 1248, ergueu-se um dos mais belos edifícios góticos da Europa.</a:t>
            </a:r>
            <a:endParaRPr lang="pt-PT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107504" y="647530"/>
            <a:ext cx="614366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SAINTE-CHAPELLE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5796136" y="4365104"/>
            <a:ext cx="2134339" cy="93610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Vista do Palácio da Cidade, em Paris. Destaca-se, pela altura, </a:t>
            </a:r>
          </a:p>
          <a:p>
            <a:r>
              <a:rPr lang="pt-PT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 Sainte-</a:t>
            </a:r>
            <a:r>
              <a:rPr lang="pt-PT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Chapelle</a:t>
            </a:r>
            <a:endParaRPr lang="pt-PT" sz="1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LIDE-3B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399px-Sainte_Chapelle_-_Detail_Sculpture_Mur_No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1648" y="1412776"/>
            <a:ext cx="2606671" cy="3919807"/>
          </a:xfrm>
        </p:spPr>
      </p:pic>
      <p:pic>
        <p:nvPicPr>
          <p:cNvPr id="6" name="Imagem 5" descr="91505633_d5f90b9f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534162"/>
            <a:ext cx="3886706" cy="3715691"/>
          </a:xfrm>
          <a:prstGeom prst="rect">
            <a:avLst/>
          </a:prstGeom>
          <a:ln w="190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ângulo 7"/>
          <p:cNvSpPr/>
          <p:nvPr/>
        </p:nvSpPr>
        <p:spPr>
          <a:xfrm>
            <a:off x="214282" y="5572140"/>
            <a:ext cx="8715436" cy="1143008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dirty="0">
                <a:latin typeface="Arial" pitchFamily="34" charset="0"/>
                <a:cs typeface="Arial" pitchFamily="34" charset="0"/>
              </a:rPr>
              <a:t>Adossados  aos pilares que suportam o telhado, os apóstolos aparecem aqui como os pilares da igreja, ou como os doze fundamentos da Jerusalém celeste. </a:t>
            </a:r>
          </a:p>
          <a:p>
            <a:r>
              <a:rPr lang="pt-PT" sz="1400" b="1" dirty="0">
                <a:latin typeface="Arial" pitchFamily="34" charset="0"/>
                <a:cs typeface="Arial" pitchFamily="34" charset="0"/>
              </a:rPr>
              <a:t>Pela qualidade no tratamento dos rostos e das vestes, estas são consideradas obras-primas da escultura gótica.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8155" y="2420888"/>
            <a:ext cx="651492" cy="5863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33467" y="2713501"/>
            <a:ext cx="1342287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Picture 5" descr="SLIDE-3B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sp>
        <p:nvSpPr>
          <p:cNvPr id="11" name="Rectângulo 10"/>
          <p:cNvSpPr/>
          <p:nvPr/>
        </p:nvSpPr>
        <p:spPr>
          <a:xfrm>
            <a:off x="107504" y="673074"/>
            <a:ext cx="907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UM LIVRO DE IMAGENS: A ESCULTURA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57126" y="5154912"/>
            <a:ext cx="8572592" cy="938384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dirty="0">
                <a:latin typeface="Arial" pitchFamily="34" charset="0"/>
                <a:cs typeface="Arial" pitchFamily="34" charset="0"/>
              </a:rPr>
              <a:t>A arquitetura gótica estabelece uma íntima relação com a escultura. Estátuas e relevos perfilam-se de forma ordenada e simétrica nas fachadas, nos portais e tímpanos e no interior das igrejas. Além do seu valor artístico,  a decoração  escultórica tem também um valor doutrinal. 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330035" y="4627883"/>
            <a:ext cx="4357718" cy="28575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Exterior: pormenor do tímpano da porta da capela baixa 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4643438" y="4583408"/>
            <a:ext cx="4286280" cy="4297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Exterior: pormenor do tímpano  da porta da capela alta </a:t>
            </a:r>
          </a:p>
        </p:txBody>
      </p:sp>
      <p:pic>
        <p:nvPicPr>
          <p:cNvPr id="5126" name="Picture 6" descr="http://farm9.staticflickr.com/8113/8703541929_09067c7f6f.jpg"/>
          <p:cNvPicPr>
            <a:picLocks noChangeAspect="1" noChangeArrowheads="1"/>
          </p:cNvPicPr>
          <p:nvPr/>
        </p:nvPicPr>
        <p:blipFill>
          <a:blip r:embed="rId2" cstate="print"/>
          <a:srcRect l="3000" t="4412" r="2499" b="7352"/>
          <a:stretch>
            <a:fillRect/>
          </a:stretch>
        </p:blipFill>
        <p:spPr bwMode="auto">
          <a:xfrm>
            <a:off x="357158" y="1889662"/>
            <a:ext cx="4262963" cy="2706643"/>
          </a:xfrm>
          <a:prstGeom prst="rect">
            <a:avLst/>
          </a:prstGeom>
          <a:noFill/>
        </p:spPr>
      </p:pic>
      <p:pic>
        <p:nvPicPr>
          <p:cNvPr id="5130" name="Picture 10" descr="07 - Tymp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188" y="1583012"/>
            <a:ext cx="4000528" cy="3000396"/>
          </a:xfrm>
          <a:prstGeom prst="rect">
            <a:avLst/>
          </a:prstGeom>
          <a:noFill/>
        </p:spPr>
      </p:pic>
      <p:sp>
        <p:nvSpPr>
          <p:cNvPr id="16" name="Rectângulo 15"/>
          <p:cNvSpPr/>
          <p:nvPr/>
        </p:nvSpPr>
        <p:spPr>
          <a:xfrm>
            <a:off x="107504" y="647530"/>
            <a:ext cx="907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UM LIVRO DE IMAGENS: A ESCULTURA</a:t>
            </a:r>
          </a:p>
        </p:txBody>
      </p:sp>
      <p:pic>
        <p:nvPicPr>
          <p:cNvPr id="17" name="Picture 5" descr="SLIDE-3B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262193" y="1811308"/>
            <a:ext cx="241794" cy="241794"/>
            <a:chOff x="-1980728" y="3501008"/>
            <a:chExt cx="241794" cy="241794"/>
          </a:xfrm>
        </p:grpSpPr>
        <p:sp>
          <p:nvSpPr>
            <p:cNvPr id="23" name="Oval 22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4" name="Picture 18" descr="pixel_hand.png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  <p:grpSp>
        <p:nvGrpSpPr>
          <p:cNvPr id="25" name="Grupo 24"/>
          <p:cNvGrpSpPr/>
          <p:nvPr/>
        </p:nvGrpSpPr>
        <p:grpSpPr>
          <a:xfrm>
            <a:off x="4643422" y="1492420"/>
            <a:ext cx="241794" cy="241794"/>
            <a:chOff x="-1980728" y="3501008"/>
            <a:chExt cx="241794" cy="241794"/>
          </a:xfrm>
        </p:grpSpPr>
        <p:sp>
          <p:nvSpPr>
            <p:cNvPr id="27" name="Oval 26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9" name="Picture 18" descr="pixel_hand.png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sp>
        <p:nvSpPr>
          <p:cNvPr id="15" name="Rectângulo 14"/>
          <p:cNvSpPr/>
          <p:nvPr/>
        </p:nvSpPr>
        <p:spPr>
          <a:xfrm>
            <a:off x="543682" y="6208669"/>
            <a:ext cx="8050422" cy="26394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Exterior: pormenor do tímpano da porta da capela baixa </a:t>
            </a:r>
          </a:p>
        </p:txBody>
      </p:sp>
      <p:pic>
        <p:nvPicPr>
          <p:cNvPr id="17" name="Picture 6" descr="http://farm9.staticflickr.com/8113/8703541929_09067c7f6f.jpg"/>
          <p:cNvPicPr>
            <a:picLocks noChangeAspect="1" noChangeArrowheads="1"/>
          </p:cNvPicPr>
          <p:nvPr/>
        </p:nvPicPr>
        <p:blipFill>
          <a:blip r:embed="rId7" cstate="print"/>
          <a:srcRect l="3000" t="4412" r="2499" b="7352"/>
          <a:stretch>
            <a:fillRect/>
          </a:stretch>
        </p:blipFill>
        <p:spPr bwMode="auto">
          <a:xfrm>
            <a:off x="1253948" y="1858966"/>
            <a:ext cx="6621629" cy="4204209"/>
          </a:xfrm>
          <a:prstGeom prst="rect">
            <a:avLst/>
          </a:prstGeom>
          <a:noFill/>
        </p:spPr>
      </p:pic>
      <p:sp>
        <p:nvSpPr>
          <p:cNvPr id="18" name="Rectângulo 17"/>
          <p:cNvSpPr/>
          <p:nvPr/>
        </p:nvSpPr>
        <p:spPr>
          <a:xfrm>
            <a:off x="686301" y="989848"/>
            <a:ext cx="285752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sz="1600" dirty="0">
                <a:solidFill>
                  <a:schemeClr val="tx1"/>
                </a:solidFill>
                <a:cs typeface="Arial" pitchFamily="34" charset="0"/>
              </a:rPr>
              <a:t>No tímpano, a coroação da Virgem.</a:t>
            </a:r>
          </a:p>
        </p:txBody>
      </p:sp>
      <p:cxnSp>
        <p:nvCxnSpPr>
          <p:cNvPr id="20" name="Conexão recta unidireccional 19"/>
          <p:cNvCxnSpPr/>
          <p:nvPr/>
        </p:nvCxnSpPr>
        <p:spPr>
          <a:xfrm>
            <a:off x="2115061" y="1585076"/>
            <a:ext cx="1520835" cy="97982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7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1043608" y="6285380"/>
            <a:ext cx="7056784" cy="42976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Exterior:  pormenor do tímpano  da porta da capela alta </a:t>
            </a:r>
          </a:p>
        </p:txBody>
      </p:sp>
      <p:pic>
        <p:nvPicPr>
          <p:cNvPr id="9" name="Picture 10" descr="07 - Tymp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340768"/>
            <a:ext cx="5976664" cy="4482499"/>
          </a:xfrm>
          <a:prstGeom prst="rect">
            <a:avLst/>
          </a:prstGeom>
          <a:noFill/>
        </p:spPr>
      </p:pic>
      <p:sp>
        <p:nvSpPr>
          <p:cNvPr id="11" name="Rectângulo 10"/>
          <p:cNvSpPr/>
          <p:nvPr/>
        </p:nvSpPr>
        <p:spPr>
          <a:xfrm>
            <a:off x="5988177" y="1122389"/>
            <a:ext cx="292899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sz="1600" dirty="0">
                <a:cs typeface="Arial" pitchFamily="34" charset="0"/>
              </a:rPr>
              <a:t>No tímpano, o Juízo Final. Cristo em majestade rodeado por anjos que carregam os instrumentos da Paixão: a cruz e os pregos, à direita, a Coroa de Espinhos e a lança, à esquerda. </a:t>
            </a:r>
          </a:p>
        </p:txBody>
      </p:sp>
      <p:cxnSp>
        <p:nvCxnSpPr>
          <p:cNvPr id="13" name="Conexão recta unidireccional 12"/>
          <p:cNvCxnSpPr/>
          <p:nvPr/>
        </p:nvCxnSpPr>
        <p:spPr>
          <a:xfrm flipH="1">
            <a:off x="4788025" y="4221088"/>
            <a:ext cx="2304255" cy="1058707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ângulo 17"/>
          <p:cNvSpPr/>
          <p:nvPr/>
        </p:nvSpPr>
        <p:spPr>
          <a:xfrm>
            <a:off x="7092279" y="3071810"/>
            <a:ext cx="1824887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sz="1600" dirty="0">
                <a:cs typeface="Arial" pitchFamily="34" charset="0"/>
              </a:rPr>
              <a:t>No lintel, a ressurreição dos mortos. Ao centro, o arcanjo S. Miguel pesando as almas.</a:t>
            </a:r>
          </a:p>
        </p:txBody>
      </p:sp>
      <p:cxnSp>
        <p:nvCxnSpPr>
          <p:cNvPr id="19" name="Conexão recta unidireccional 18"/>
          <p:cNvCxnSpPr/>
          <p:nvPr/>
        </p:nvCxnSpPr>
        <p:spPr>
          <a:xfrm flipH="1" flipV="1">
            <a:off x="4211960" y="2722827"/>
            <a:ext cx="1776218" cy="1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58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ção de Conteúdo 10" descr="ste-chapelle-column-detail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84" r="7102"/>
          <a:stretch>
            <a:fillRect/>
          </a:stretch>
        </p:blipFill>
        <p:spPr>
          <a:xfrm>
            <a:off x="3511176" y="1474081"/>
            <a:ext cx="5309296" cy="4341732"/>
          </a:xfrm>
        </p:spPr>
      </p:pic>
      <p:pic>
        <p:nvPicPr>
          <p:cNvPr id="12" name="Imagem 11" descr="Chapelle creation.jpg"/>
          <p:cNvPicPr>
            <a:picLocks noChangeAspect="1"/>
          </p:cNvPicPr>
          <p:nvPr/>
        </p:nvPicPr>
        <p:blipFill>
          <a:blip r:embed="rId3" cstate="print"/>
          <a:srcRect r="2893"/>
          <a:stretch>
            <a:fillRect/>
          </a:stretch>
        </p:blipFill>
        <p:spPr>
          <a:xfrm>
            <a:off x="251520" y="1477711"/>
            <a:ext cx="2988258" cy="2123323"/>
          </a:xfrm>
          <a:prstGeom prst="rect">
            <a:avLst/>
          </a:prstGeom>
        </p:spPr>
      </p:pic>
      <p:pic>
        <p:nvPicPr>
          <p:cNvPr id="13" name="Imagem 12" descr="762135259_e5214d1978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18484"/>
            <a:ext cx="2988258" cy="1989060"/>
          </a:xfrm>
          <a:prstGeom prst="rect">
            <a:avLst/>
          </a:prstGeom>
        </p:spPr>
      </p:pic>
      <p:sp>
        <p:nvSpPr>
          <p:cNvPr id="15" name="Rectângulo 14"/>
          <p:cNvSpPr/>
          <p:nvPr/>
        </p:nvSpPr>
        <p:spPr>
          <a:xfrm>
            <a:off x="214281" y="6146140"/>
            <a:ext cx="8617877" cy="307777"/>
          </a:xfrm>
          <a:prstGeom prst="rect">
            <a:avLst/>
          </a:prstGeom>
          <a:solidFill>
            <a:srgbClr val="0092D2"/>
          </a:solidFill>
        </p:spPr>
        <p:txBody>
          <a:bodyPr wrap="square">
            <a:spAutoFit/>
          </a:bodyPr>
          <a:lstStyle/>
          <a:p>
            <a:r>
              <a:rPr lang="pt-PT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cenas bíblicas e os emblemas da realeza apresentam-se numa alternância constante.  </a:t>
            </a:r>
            <a:endParaRPr lang="pt-PT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214281" y="5807544"/>
            <a:ext cx="8617877" cy="28575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Exterior: pormenor inferior da porta da capela alta. </a:t>
            </a:r>
          </a:p>
        </p:txBody>
      </p:sp>
      <p:sp>
        <p:nvSpPr>
          <p:cNvPr id="8" name="Rectângulo 7"/>
          <p:cNvSpPr/>
          <p:nvPr/>
        </p:nvSpPr>
        <p:spPr>
          <a:xfrm>
            <a:off x="107504" y="647530"/>
            <a:ext cx="907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UM </a:t>
            </a:r>
            <a:r>
              <a:rPr lang="pt-PT" sz="24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LIVRO DE IMAGENS: A ESCULTURA</a:t>
            </a:r>
          </a:p>
        </p:txBody>
      </p:sp>
      <p:pic>
        <p:nvPicPr>
          <p:cNvPr id="10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3419872" y="1390602"/>
            <a:ext cx="241794" cy="241794"/>
            <a:chOff x="-1980728" y="3501008"/>
            <a:chExt cx="241794" cy="241794"/>
          </a:xfrm>
        </p:grpSpPr>
        <p:sp>
          <p:nvSpPr>
            <p:cNvPr id="17" name="Oval 16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8" name="Picture 18" descr="pixel_hand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  <p:grpSp>
        <p:nvGrpSpPr>
          <p:cNvPr id="19" name="Grupo 18"/>
          <p:cNvGrpSpPr/>
          <p:nvPr/>
        </p:nvGrpSpPr>
        <p:grpSpPr>
          <a:xfrm>
            <a:off x="153742" y="1387006"/>
            <a:ext cx="241794" cy="241794"/>
            <a:chOff x="-1980728" y="3501008"/>
            <a:chExt cx="241794" cy="241794"/>
          </a:xfrm>
        </p:grpSpPr>
        <p:sp>
          <p:nvSpPr>
            <p:cNvPr id="20" name="Oval 19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1" name="Picture 18" descr="pixel_hand.pn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  <p:grpSp>
        <p:nvGrpSpPr>
          <p:cNvPr id="22" name="Grupo 21"/>
          <p:cNvGrpSpPr/>
          <p:nvPr/>
        </p:nvGrpSpPr>
        <p:grpSpPr>
          <a:xfrm>
            <a:off x="147392" y="3717032"/>
            <a:ext cx="241794" cy="241794"/>
            <a:chOff x="-1980728" y="3501008"/>
            <a:chExt cx="241794" cy="241794"/>
          </a:xfrm>
        </p:grpSpPr>
        <p:sp>
          <p:nvSpPr>
            <p:cNvPr id="23" name="Oval 22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4" name="Picture 18" descr="pixel_hand.pn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15" name="Imagem 14" descr="Chapelle creation.jpg"/>
          <p:cNvPicPr>
            <a:picLocks noChangeAspect="1"/>
          </p:cNvPicPr>
          <p:nvPr/>
        </p:nvPicPr>
        <p:blipFill>
          <a:blip r:embed="rId7" cstate="print"/>
          <a:srcRect r="2893"/>
          <a:stretch>
            <a:fillRect/>
          </a:stretch>
        </p:blipFill>
        <p:spPr>
          <a:xfrm>
            <a:off x="1430758" y="1424367"/>
            <a:ext cx="6597626" cy="46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7" name="Imagem 6" descr="762135259_e5214d1978_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931" y="1327683"/>
            <a:ext cx="7700509" cy="512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7" name="Marcador de Posição de Conteúdo 10" descr="ste-chapelle-column-detail-2.jpg"/>
          <p:cNvPicPr>
            <a:picLocks noChangeAspect="1"/>
          </p:cNvPicPr>
          <p:nvPr/>
        </p:nvPicPr>
        <p:blipFill>
          <a:blip r:embed="rId7" cstate="print"/>
          <a:srcRect l="1184" r="7102"/>
          <a:stretch>
            <a:fillRect/>
          </a:stretch>
        </p:blipFill>
        <p:spPr>
          <a:xfrm>
            <a:off x="1331640" y="1016022"/>
            <a:ext cx="6384864" cy="522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774px-Sainte_Chapelle_-_Ros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0515" y="404664"/>
            <a:ext cx="6816755" cy="5112568"/>
          </a:xfrm>
          <a:ln>
            <a:noFill/>
          </a:ln>
        </p:spPr>
      </p:pic>
      <p:sp>
        <p:nvSpPr>
          <p:cNvPr id="6" name="Rectângulo 5"/>
          <p:cNvSpPr/>
          <p:nvPr/>
        </p:nvSpPr>
        <p:spPr>
          <a:xfrm>
            <a:off x="1115616" y="5205357"/>
            <a:ext cx="691276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pt-PT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Refira três características do estilo gótico.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pt-PT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Fundamente a </a:t>
            </a:r>
            <a:r>
              <a:rPr lang="pt-PT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expressão “livro </a:t>
            </a:r>
            <a:r>
              <a:rPr lang="pt-PT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imagens”, aplicada à arquitetura gótica. </a:t>
            </a:r>
          </a:p>
        </p:txBody>
      </p:sp>
      <p:pic>
        <p:nvPicPr>
          <p:cNvPr id="5" name="Picture 4" descr="SLIDE-3B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14282" y="5286388"/>
            <a:ext cx="8715436" cy="1357298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dirty="0">
                <a:latin typeface="Arial" pitchFamily="34" charset="0"/>
                <a:cs typeface="Arial" pitchFamily="34" charset="0"/>
              </a:rPr>
              <a:t>Além de local de culto, a Sainte-</a:t>
            </a:r>
            <a:r>
              <a:rPr lang="pt-PT" sz="1400" b="1" dirty="0" err="1">
                <a:latin typeface="Arial" pitchFamily="34" charset="0"/>
                <a:cs typeface="Arial" pitchFamily="34" charset="0"/>
              </a:rPr>
              <a:t>Chapelle</a:t>
            </a:r>
            <a:r>
              <a:rPr lang="pt-PT" sz="1400" b="1" dirty="0">
                <a:latin typeface="Arial" pitchFamily="34" charset="0"/>
                <a:cs typeface="Arial" pitchFamily="34" charset="0"/>
              </a:rPr>
              <a:t> desempenhou um importante papel  nas ambições políticas e religiosas de Luís IX. Com o trono imperial em Constantinopla e o Sacro Império em desordem, a posse das mais importantes  relíquias da Paixão de Cristo permitiu  aumentar o prestígio da França e de Paris, que se torna, aos olhos da Europa medieval, numa "Nova Jerusalém", e, portanto, a segunda capital da cristandade, depois de Roma. </a:t>
            </a:r>
          </a:p>
        </p:txBody>
      </p:sp>
      <p:pic>
        <p:nvPicPr>
          <p:cNvPr id="26626" name="Picture 2" descr="File:SaintLouisSainteChap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806" y="1700808"/>
            <a:ext cx="2032660" cy="2618418"/>
          </a:xfrm>
          <a:prstGeom prst="rect">
            <a:avLst/>
          </a:prstGeom>
          <a:noFill/>
        </p:spPr>
      </p:pic>
      <p:sp>
        <p:nvSpPr>
          <p:cNvPr id="7" name="Rectângulo 6"/>
          <p:cNvSpPr/>
          <p:nvPr/>
        </p:nvSpPr>
        <p:spPr>
          <a:xfrm>
            <a:off x="4299928" y="4365104"/>
            <a:ext cx="2095538" cy="50006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Estátua de S. Luís (Luís IX), no interior da Sainte-</a:t>
            </a:r>
            <a:r>
              <a:rPr lang="pt-PT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Chapelle</a:t>
            </a:r>
            <a:endParaRPr lang="pt-PT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06" y="1700808"/>
            <a:ext cx="2192924" cy="2618418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6355747" y="4334013"/>
            <a:ext cx="2571768" cy="5715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Papa </a:t>
            </a:r>
            <a:r>
              <a:rPr lang="pt-PT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Inocêncio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IV com Luís IX </a:t>
            </a:r>
            <a:r>
              <a:rPr lang="en-US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Cluny, </a:t>
            </a:r>
            <a:r>
              <a:rPr lang="en-US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iluminura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séc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XIII</a:t>
            </a:r>
            <a:endParaRPr lang="pt-PT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243532" y="4373920"/>
            <a:ext cx="3864720" cy="4615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Palácio da Cidade com a Sainte-</a:t>
            </a:r>
            <a:r>
              <a:rPr lang="pt-PT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Chapelle</a:t>
            </a:r>
            <a:r>
              <a:rPr lang="pt-PT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elevando-se acima dos telhados, iluminura do séc. </a:t>
            </a:r>
            <a:r>
              <a:rPr lang="pt-PT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XV</a:t>
            </a:r>
          </a:p>
        </p:txBody>
      </p:sp>
      <p:pic>
        <p:nvPicPr>
          <p:cNvPr id="26628" name="Picture 4" descr="http://upload.wikimedia.org/wikipedia/en/6/6e/PalaisdelaC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3856732" cy="2618418"/>
          </a:xfrm>
          <a:prstGeom prst="rect">
            <a:avLst/>
          </a:prstGeom>
          <a:noFill/>
        </p:spPr>
      </p:pic>
      <p:sp>
        <p:nvSpPr>
          <p:cNvPr id="10" name="Rectângulo 9"/>
          <p:cNvSpPr/>
          <p:nvPr/>
        </p:nvSpPr>
        <p:spPr>
          <a:xfrm>
            <a:off x="107504" y="647530"/>
            <a:ext cx="614366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PODER POLÍTICO E PODER RELIGIOSO</a:t>
            </a:r>
          </a:p>
        </p:txBody>
      </p:sp>
      <p:pic>
        <p:nvPicPr>
          <p:cNvPr id="12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82089" y="1603030"/>
            <a:ext cx="241794" cy="241794"/>
            <a:chOff x="-1980728" y="3501008"/>
            <a:chExt cx="241794" cy="241794"/>
          </a:xfrm>
        </p:grpSpPr>
        <p:sp>
          <p:nvSpPr>
            <p:cNvPr id="14" name="Oval 13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5" name="Picture 18" descr="pixel_hand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  <p:grpSp>
        <p:nvGrpSpPr>
          <p:cNvPr id="17" name="Grupo 16"/>
          <p:cNvGrpSpPr/>
          <p:nvPr/>
        </p:nvGrpSpPr>
        <p:grpSpPr>
          <a:xfrm>
            <a:off x="4299928" y="1628800"/>
            <a:ext cx="241794" cy="241794"/>
            <a:chOff x="-1980728" y="3501008"/>
            <a:chExt cx="241794" cy="241794"/>
          </a:xfrm>
        </p:grpSpPr>
        <p:sp>
          <p:nvSpPr>
            <p:cNvPr id="18" name="Oval 17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9" name="Picture 18" descr="pixel_hand.pn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  <p:grpSp>
        <p:nvGrpSpPr>
          <p:cNvPr id="20" name="Grupo 19"/>
          <p:cNvGrpSpPr/>
          <p:nvPr/>
        </p:nvGrpSpPr>
        <p:grpSpPr>
          <a:xfrm>
            <a:off x="6588224" y="1603631"/>
            <a:ext cx="241794" cy="241794"/>
            <a:chOff x="-1980728" y="3501008"/>
            <a:chExt cx="241794" cy="241794"/>
          </a:xfrm>
        </p:grpSpPr>
        <p:sp>
          <p:nvSpPr>
            <p:cNvPr id="21" name="Oval 20"/>
            <p:cNvSpPr/>
            <p:nvPr/>
          </p:nvSpPr>
          <p:spPr>
            <a:xfrm>
              <a:off x="-1980728" y="3501008"/>
              <a:ext cx="241794" cy="2417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2" name="Picture 18" descr="pixel_hand.pn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9821" y="3526778"/>
              <a:ext cx="147280" cy="1905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1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sp>
        <p:nvSpPr>
          <p:cNvPr id="17" name="Rectângulo 16"/>
          <p:cNvSpPr/>
          <p:nvPr/>
        </p:nvSpPr>
        <p:spPr>
          <a:xfrm>
            <a:off x="971600" y="6165304"/>
            <a:ext cx="7344816" cy="4615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Palácio da Cidade com a Sainte-</a:t>
            </a:r>
            <a:r>
              <a:rPr lang="pt-PT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Chapelle</a:t>
            </a:r>
            <a:r>
              <a:rPr lang="pt-PT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elevando-se acima dos telhados, iluminura do séc. </a:t>
            </a:r>
            <a:r>
              <a:rPr lang="pt-PT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PT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XV</a:t>
            </a:r>
          </a:p>
        </p:txBody>
      </p:sp>
      <p:pic>
        <p:nvPicPr>
          <p:cNvPr id="18" name="Picture 4" descr="http://upload.wikimedia.org/wikipedia/en/6/6e/PalaisdelaCi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044794"/>
            <a:ext cx="7511816" cy="5099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91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8" name="Picture 2" descr="File:SaintLouisSainteChapel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908721"/>
            <a:ext cx="4136548" cy="5328591"/>
          </a:xfrm>
          <a:prstGeom prst="rect">
            <a:avLst/>
          </a:prstGeom>
          <a:noFill/>
        </p:spPr>
      </p:pic>
      <p:sp>
        <p:nvSpPr>
          <p:cNvPr id="9" name="Rectângulo 8"/>
          <p:cNvSpPr/>
          <p:nvPr/>
        </p:nvSpPr>
        <p:spPr>
          <a:xfrm>
            <a:off x="2658786" y="6273731"/>
            <a:ext cx="4023318" cy="50006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Estátua de S. Luís (Luís IX), no interior da Sainte-</a:t>
            </a:r>
            <a:r>
              <a:rPr lang="pt-PT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Chapelle</a:t>
            </a:r>
            <a:endParaRPr lang="pt-PT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04810" y="1016023"/>
            <a:ext cx="224265" cy="224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pixel_han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1033999"/>
            <a:ext cx="136603" cy="176780"/>
          </a:xfrm>
          <a:prstGeom prst="rect">
            <a:avLst/>
          </a:prstGeom>
        </p:spPr>
      </p:pic>
      <p:pic>
        <p:nvPicPr>
          <p:cNvPr id="14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84" y="1016023"/>
            <a:ext cx="4350872" cy="5195073"/>
          </a:xfrm>
          <a:prstGeom prst="rect">
            <a:avLst/>
          </a:prstGeom>
        </p:spPr>
      </p:pic>
      <p:sp>
        <p:nvSpPr>
          <p:cNvPr id="13" name="Rectângulo 12"/>
          <p:cNvSpPr/>
          <p:nvPr/>
        </p:nvSpPr>
        <p:spPr>
          <a:xfrm>
            <a:off x="2525384" y="6211096"/>
            <a:ext cx="4350872" cy="45826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Papa </a:t>
            </a:r>
            <a:r>
              <a:rPr lang="pt-PT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Inocêncio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IV com Luís IX </a:t>
            </a:r>
            <a:r>
              <a:rPr lang="en-US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Cluny, </a:t>
            </a:r>
            <a:r>
              <a:rPr lang="en-US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iluminura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séc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XIII</a:t>
            </a:r>
            <a:endParaRPr lang="pt-PT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LaSainteChapelle-Interior.jpg"/>
          <p:cNvPicPr>
            <a:picLocks noChangeAspect="1"/>
          </p:cNvPicPr>
          <p:nvPr/>
        </p:nvPicPr>
        <p:blipFill>
          <a:blip r:embed="rId2"/>
          <a:srcRect l="17994" r="19028"/>
          <a:stretch>
            <a:fillRect/>
          </a:stretch>
        </p:blipFill>
        <p:spPr>
          <a:xfrm>
            <a:off x="3821785" y="1327207"/>
            <a:ext cx="2053696" cy="3990017"/>
          </a:xfrm>
          <a:prstGeom prst="rect">
            <a:avLst/>
          </a:prstGeom>
        </p:spPr>
      </p:pic>
      <p:pic>
        <p:nvPicPr>
          <p:cNvPr id="11" name="Imagem 10" descr="LaSainteChapelle-Paris.jpg"/>
          <p:cNvPicPr>
            <a:picLocks noChangeAspect="1"/>
          </p:cNvPicPr>
          <p:nvPr/>
        </p:nvPicPr>
        <p:blipFill>
          <a:blip r:embed="rId3"/>
          <a:srcRect l="15577" t="3174" r="9179"/>
          <a:stretch>
            <a:fillRect/>
          </a:stretch>
        </p:blipFill>
        <p:spPr>
          <a:xfrm>
            <a:off x="330865" y="1320127"/>
            <a:ext cx="2316810" cy="3925684"/>
          </a:xfrm>
          <a:prstGeom prst="rect">
            <a:avLst/>
          </a:prstGeom>
        </p:spPr>
      </p:pic>
      <p:sp>
        <p:nvSpPr>
          <p:cNvPr id="18" name="Rectângulo 17"/>
          <p:cNvSpPr/>
          <p:nvPr/>
        </p:nvSpPr>
        <p:spPr>
          <a:xfrm>
            <a:off x="285720" y="5572140"/>
            <a:ext cx="8643998" cy="1143008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 err="1">
                <a:latin typeface="Arial" pitchFamily="34" charset="0"/>
                <a:cs typeface="Arial" pitchFamily="34" charset="0"/>
              </a:rPr>
              <a:t>Atribuído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>
                <a:latin typeface="Arial" pitchFamily="34" charset="0"/>
                <a:cs typeface="Arial" pitchFamily="34" charset="0"/>
              </a:rPr>
              <a:t>ao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>
                <a:latin typeface="Arial" pitchFamily="34" charset="0"/>
                <a:cs typeface="Arial" pitchFamily="34" charset="0"/>
              </a:rPr>
              <a:t>arquiteto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  Pierre de </a:t>
            </a:r>
            <a:r>
              <a:rPr lang="es-ES" sz="1400" b="1" dirty="0" err="1">
                <a:latin typeface="Arial" pitchFamily="34" charset="0"/>
                <a:cs typeface="Arial" pitchFamily="34" charset="0"/>
              </a:rPr>
              <a:t>Montreuil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,  o </a:t>
            </a:r>
            <a:r>
              <a:rPr lang="es-ES" sz="1400" b="1" dirty="0" err="1">
                <a:latin typeface="Arial" pitchFamily="34" charset="0"/>
                <a:cs typeface="Arial" pitchFamily="34" charset="0"/>
              </a:rPr>
              <a:t>edifício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, de estilo gótico e</a:t>
            </a:r>
            <a:r>
              <a:rPr lang="pt-PT" sz="1400" b="1" dirty="0">
                <a:latin typeface="Arial" pitchFamily="34" charset="0"/>
                <a:cs typeface="Arial" pitchFamily="34" charset="0"/>
              </a:rPr>
              <a:t> uma só nave, é composto por dois andares. A capela superior, ampla e luminosa, onde foram  depositadas as santas relíquias, destinava-se à devoção particular do rei e da  família real; a capela inferior, mais compacta, foi dedicada à Virgem e servia de local de culto do pessoal do palácio. </a:t>
            </a:r>
          </a:p>
        </p:txBody>
      </p:sp>
      <p:sp>
        <p:nvSpPr>
          <p:cNvPr id="19" name="Rectângulo 18"/>
          <p:cNvSpPr/>
          <p:nvPr/>
        </p:nvSpPr>
        <p:spPr>
          <a:xfrm>
            <a:off x="5886922" y="5013176"/>
            <a:ext cx="235748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Maqueta e planta </a:t>
            </a:r>
          </a:p>
        </p:txBody>
      </p:sp>
      <p:sp>
        <p:nvSpPr>
          <p:cNvPr id="20" name="Rectângulo 19"/>
          <p:cNvSpPr/>
          <p:nvPr/>
        </p:nvSpPr>
        <p:spPr>
          <a:xfrm>
            <a:off x="2627784" y="4437112"/>
            <a:ext cx="1222754" cy="386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Capela Baixa</a:t>
            </a:r>
          </a:p>
        </p:txBody>
      </p:sp>
      <p:sp>
        <p:nvSpPr>
          <p:cNvPr id="21" name="Rectângulo 20"/>
          <p:cNvSpPr/>
          <p:nvPr/>
        </p:nvSpPr>
        <p:spPr>
          <a:xfrm>
            <a:off x="2701174" y="3645024"/>
            <a:ext cx="1222754" cy="386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Capela Alta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800"/>
            <a:ext cx="3133387" cy="331465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745824" y="3817051"/>
            <a:ext cx="545481" cy="21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45824" y="4674307"/>
            <a:ext cx="545481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ângulo 11"/>
          <p:cNvSpPr/>
          <p:nvPr/>
        </p:nvSpPr>
        <p:spPr>
          <a:xfrm>
            <a:off x="107504" y="647530"/>
            <a:ext cx="614366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SAINTE-CHAPELLE: ESTRUTURA</a:t>
            </a:r>
          </a:p>
        </p:txBody>
      </p:sp>
      <p:pic>
        <p:nvPicPr>
          <p:cNvPr id="15" name="Picture 5" descr="SLIDE-3B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e Conteúdo 7" descr="sainte chape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5777" y="1566989"/>
            <a:ext cx="2636462" cy="3515282"/>
          </a:xfrm>
        </p:spPr>
      </p:pic>
      <p:sp>
        <p:nvSpPr>
          <p:cNvPr id="12" name="Rectângulo 11"/>
          <p:cNvSpPr/>
          <p:nvPr/>
        </p:nvSpPr>
        <p:spPr>
          <a:xfrm>
            <a:off x="179512" y="5312038"/>
            <a:ext cx="8715436" cy="1357322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latin typeface="Arial" pitchFamily="34" charset="0"/>
                <a:cs typeface="Arial" pitchFamily="34" charset="0"/>
              </a:rPr>
              <a:t>Para sustentar as </a:t>
            </a:r>
            <a:r>
              <a:rPr lang="es-ES" sz="1400" b="1" dirty="0" err="1">
                <a:latin typeface="Arial" pitchFamily="34" charset="0"/>
                <a:cs typeface="Arial" pitchFamily="34" charset="0"/>
              </a:rPr>
              <a:t>abóbadas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,  o </a:t>
            </a:r>
            <a:r>
              <a:rPr lang="pt-PT" sz="1400" b="1" dirty="0">
                <a:latin typeface="Arial" pitchFamily="34" charset="0"/>
                <a:cs typeface="Arial" pitchFamily="34" charset="0"/>
              </a:rPr>
              <a:t>arquiteto  não recorreu à solução de amplos arcobotantes, característicos do Gótico.  Estes foram substituídos por sólidos contrafortes que  suportam o peso dos arcos ogivais e a estrutura foi reforçada com armações metálicas que atravessam os pilares,  enquanto os pináculos reforçam o estribo.  Libertando as paredes da sua função de sustentação, foi possível abrir grandes janelas preenchidas com vitrais. </a:t>
            </a:r>
            <a:endParaRPr lang="pt-PT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Fichier:Fenetres.sainte.chapelle.Saint.Germain.en.Laye.pn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3686828" y="1560567"/>
            <a:ext cx="2385370" cy="3542628"/>
          </a:xfrm>
          <a:prstGeom prst="rect">
            <a:avLst/>
          </a:prstGeom>
          <a:noFill/>
        </p:spPr>
      </p:pic>
      <p:sp>
        <p:nvSpPr>
          <p:cNvPr id="20" name="Rectângulo 19"/>
          <p:cNvSpPr/>
          <p:nvPr/>
        </p:nvSpPr>
        <p:spPr>
          <a:xfrm>
            <a:off x="6680675" y="4520228"/>
            <a:ext cx="1820414" cy="564956"/>
          </a:xfrm>
          <a:prstGeom prst="rect">
            <a:avLst/>
          </a:prstGeom>
          <a:noFill/>
          <a:ln w="25400">
            <a:solidFill>
              <a:srgbClr val="009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Contraforte</a:t>
            </a:r>
          </a:p>
          <a:p>
            <a:pPr algn="ctr"/>
            <a:r>
              <a:rPr lang="pt-PT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(estribo)</a:t>
            </a:r>
            <a:r>
              <a:rPr lang="pt-PT" dirty="0"/>
              <a:t>)</a:t>
            </a:r>
          </a:p>
        </p:txBody>
      </p:sp>
      <p:sp>
        <p:nvSpPr>
          <p:cNvPr id="21" name="Rectângulo 20"/>
          <p:cNvSpPr/>
          <p:nvPr/>
        </p:nvSpPr>
        <p:spPr>
          <a:xfrm>
            <a:off x="7033822" y="3501008"/>
            <a:ext cx="1138578" cy="731432"/>
          </a:xfrm>
          <a:prstGeom prst="rect">
            <a:avLst/>
          </a:prstGeom>
          <a:noFill/>
          <a:ln w="25400">
            <a:solidFill>
              <a:srgbClr val="009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Janelões com vitrais</a:t>
            </a:r>
          </a:p>
        </p:txBody>
      </p:sp>
      <p:sp>
        <p:nvSpPr>
          <p:cNvPr id="23" name="Rectângulo 22"/>
          <p:cNvSpPr/>
          <p:nvPr/>
        </p:nvSpPr>
        <p:spPr>
          <a:xfrm>
            <a:off x="7033254" y="2780928"/>
            <a:ext cx="1067138" cy="313864"/>
          </a:xfrm>
          <a:prstGeom prst="rect">
            <a:avLst/>
          </a:prstGeom>
          <a:noFill/>
          <a:ln w="25400">
            <a:solidFill>
              <a:srgbClr val="009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Pináculo</a:t>
            </a:r>
          </a:p>
        </p:txBody>
      </p:sp>
      <p:sp>
        <p:nvSpPr>
          <p:cNvPr id="24" name="Rectângulo 23"/>
          <p:cNvSpPr/>
          <p:nvPr/>
        </p:nvSpPr>
        <p:spPr>
          <a:xfrm>
            <a:off x="6936890" y="2015975"/>
            <a:ext cx="1307518" cy="332905"/>
          </a:xfrm>
          <a:prstGeom prst="rect">
            <a:avLst/>
          </a:prstGeom>
          <a:noFill/>
          <a:ln w="25400">
            <a:solidFill>
              <a:srgbClr val="009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Arco ogival</a:t>
            </a:r>
          </a:p>
        </p:txBody>
      </p:sp>
      <p:cxnSp>
        <p:nvCxnSpPr>
          <p:cNvPr id="27" name="Conexão recta unidireccional 26"/>
          <p:cNvCxnSpPr>
            <a:stCxn id="21" idx="1"/>
          </p:cNvCxnSpPr>
          <p:nvPr/>
        </p:nvCxnSpPr>
        <p:spPr>
          <a:xfrm flipH="1" flipV="1">
            <a:off x="5600632" y="3284984"/>
            <a:ext cx="1433190" cy="58174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5"/>
          <p:cNvCxnSpPr>
            <a:stCxn id="24" idx="1"/>
          </p:cNvCxnSpPr>
          <p:nvPr/>
        </p:nvCxnSpPr>
        <p:spPr>
          <a:xfrm flipH="1" flipV="1">
            <a:off x="5572702" y="2169638"/>
            <a:ext cx="1364188" cy="1279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unidireccional 37"/>
          <p:cNvCxnSpPr>
            <a:stCxn id="23" idx="1"/>
          </p:cNvCxnSpPr>
          <p:nvPr/>
        </p:nvCxnSpPr>
        <p:spPr>
          <a:xfrm flipH="1" flipV="1">
            <a:off x="5885814" y="2523290"/>
            <a:ext cx="1147440" cy="41457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unidireccional 27"/>
          <p:cNvCxnSpPr>
            <a:stCxn id="23" idx="1"/>
          </p:cNvCxnSpPr>
          <p:nvPr/>
        </p:nvCxnSpPr>
        <p:spPr>
          <a:xfrm flipH="1" flipV="1">
            <a:off x="3028294" y="2380414"/>
            <a:ext cx="4004960" cy="557446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unidireccional 30"/>
          <p:cNvCxnSpPr>
            <a:stCxn id="21" idx="1"/>
          </p:cNvCxnSpPr>
          <p:nvPr/>
        </p:nvCxnSpPr>
        <p:spPr>
          <a:xfrm flipH="1" flipV="1">
            <a:off x="3000364" y="3187865"/>
            <a:ext cx="4033458" cy="678859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unidireccional 36"/>
          <p:cNvCxnSpPr>
            <a:stCxn id="20" idx="1"/>
          </p:cNvCxnSpPr>
          <p:nvPr/>
        </p:nvCxnSpPr>
        <p:spPr>
          <a:xfrm flipH="1" flipV="1">
            <a:off x="2857487" y="4221088"/>
            <a:ext cx="3823188" cy="581618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46920" y="1992898"/>
            <a:ext cx="369332" cy="31592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i="1" dirty="0" err="1">
                <a:latin typeface="Arial" pitchFamily="34" charset="0"/>
                <a:cs typeface="Arial" pitchFamily="34" charset="0"/>
              </a:rPr>
              <a:t>Dictionnaire</a:t>
            </a:r>
            <a:r>
              <a:rPr lang="en-US" sz="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00" i="1" dirty="0" err="1">
                <a:latin typeface="Arial" pitchFamily="34" charset="0"/>
                <a:cs typeface="Arial" pitchFamily="34" charset="0"/>
              </a:rPr>
              <a:t>raisonné</a:t>
            </a:r>
            <a:r>
              <a:rPr lang="en-US" sz="600" i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600" i="1" dirty="0" err="1">
                <a:latin typeface="Arial" pitchFamily="34" charset="0"/>
                <a:cs typeface="Arial" pitchFamily="34" charset="0"/>
              </a:rPr>
              <a:t>l'architecture</a:t>
            </a:r>
            <a:r>
              <a:rPr lang="en-US" sz="6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00" i="1" dirty="0" err="1">
                <a:latin typeface="Arial" pitchFamily="34" charset="0"/>
                <a:cs typeface="Arial" pitchFamily="34" charset="0"/>
              </a:rPr>
              <a:t>française</a:t>
            </a:r>
            <a:r>
              <a:rPr lang="en-US" sz="600" i="1" dirty="0">
                <a:latin typeface="Arial" pitchFamily="34" charset="0"/>
                <a:cs typeface="Arial" pitchFamily="34" charset="0"/>
              </a:rPr>
              <a:t> du </a:t>
            </a:r>
            <a:r>
              <a:rPr lang="en-US" sz="600" i="1" dirty="0" err="1">
                <a:latin typeface="Arial" pitchFamily="34" charset="0"/>
                <a:cs typeface="Arial" pitchFamily="34" charset="0"/>
              </a:rPr>
              <a:t>XI</a:t>
            </a:r>
            <a:r>
              <a:rPr lang="en-US" sz="600" i="1" baseline="300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sz="600" i="1" dirty="0">
                <a:latin typeface="Arial" pitchFamily="34" charset="0"/>
                <a:cs typeface="Arial" pitchFamily="34" charset="0"/>
              </a:rPr>
              <a:t> au </a:t>
            </a:r>
            <a:r>
              <a:rPr lang="en-US" sz="600" i="1" dirty="0" err="1">
                <a:latin typeface="Arial" pitchFamily="34" charset="0"/>
                <a:cs typeface="Arial" pitchFamily="34" charset="0"/>
              </a:rPr>
              <a:t>XVI</a:t>
            </a:r>
            <a:r>
              <a:rPr lang="en-US" sz="600" i="1" baseline="300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sz="600" i="1" dirty="0">
                <a:latin typeface="Arial" pitchFamily="34" charset="0"/>
                <a:cs typeface="Arial" pitchFamily="34" charset="0"/>
              </a:rPr>
              <a:t> siècle</a:t>
            </a:r>
            <a:r>
              <a:rPr lang="en-US" sz="600" dirty="0">
                <a:latin typeface="Arial" pitchFamily="34" charset="0"/>
                <a:cs typeface="Arial" pitchFamily="34" charset="0"/>
              </a:rPr>
              <a:t>, </a:t>
            </a:r>
            <a:r>
              <a:rPr lang="en-US" sz="600" dirty="0" err="1">
                <a:latin typeface="Arial" pitchFamily="34" charset="0"/>
                <a:cs typeface="Arial" pitchFamily="34" charset="0"/>
              </a:rPr>
              <a:t>Eugène</a:t>
            </a:r>
            <a:r>
              <a:rPr lang="en-US" sz="600" dirty="0">
                <a:latin typeface="Arial" pitchFamily="34" charset="0"/>
                <a:cs typeface="Arial" pitchFamily="34" charset="0"/>
              </a:rPr>
              <a:t> Viollet-le-Duc, 1856.</a:t>
            </a:r>
            <a:endParaRPr lang="pt-PT" sz="600" dirty="0"/>
          </a:p>
        </p:txBody>
      </p:sp>
      <p:sp>
        <p:nvSpPr>
          <p:cNvPr id="18" name="Rectângulo 17"/>
          <p:cNvSpPr/>
          <p:nvPr/>
        </p:nvSpPr>
        <p:spPr>
          <a:xfrm>
            <a:off x="107504" y="647530"/>
            <a:ext cx="90730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b="1" dirty="0">
                <a:solidFill>
                  <a:srgbClr val="0092D2"/>
                </a:solidFill>
                <a:latin typeface="Arial" pitchFamily="34" charset="0"/>
                <a:cs typeface="Arial" pitchFamily="34" charset="0"/>
              </a:rPr>
              <a:t>A SAINTE-CHAPELLE: ELEMENTOS CONSTRUTIVOS</a:t>
            </a:r>
          </a:p>
        </p:txBody>
      </p:sp>
      <p:pic>
        <p:nvPicPr>
          <p:cNvPr id="19" name="Picture 5" descr="SLIDE-3B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37"/>
          <a:stretch/>
        </p:blipFill>
        <p:spPr>
          <a:xfrm>
            <a:off x="-3107" y="-27384"/>
            <a:ext cx="9144000" cy="674914"/>
          </a:xfrm>
          <a:prstGeom prst="rect">
            <a:avLst/>
          </a:prstGeom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06" y="-56112"/>
            <a:ext cx="696706" cy="676800"/>
          </a:xfrm>
          <a:prstGeom prst="rect">
            <a:avLst/>
          </a:prstGeom>
        </p:spPr>
      </p:pic>
      <p:cxnSp>
        <p:nvCxnSpPr>
          <p:cNvPr id="25" name="Conexão recta unidireccional 26"/>
          <p:cNvCxnSpPr/>
          <p:nvPr/>
        </p:nvCxnSpPr>
        <p:spPr>
          <a:xfrm flipH="1" flipV="1">
            <a:off x="5796136" y="4232440"/>
            <a:ext cx="879787" cy="555195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29132 -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3" grpId="0" animBg="1"/>
      <p:bldP spid="24" grpId="0" animBg="1"/>
      <p:bldP spid="3" grpId="0"/>
      <p:bldP spid="1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2A398C2B643B4F909EC509F2358874" ma:contentTypeVersion="13" ma:contentTypeDescription="Criar um novo documento." ma:contentTypeScope="" ma:versionID="e87fc2ce05fbfe516734b571a5099bf8">
  <xsd:schema xmlns:xsd="http://www.w3.org/2001/XMLSchema" xmlns:xs="http://www.w3.org/2001/XMLSchema" xmlns:p="http://schemas.microsoft.com/office/2006/metadata/properties" xmlns:ns3="ce87bf39-e3cf-4ed3-96a9-68ea29e36fae" xmlns:ns4="6717e35d-2496-448b-a22b-f91ebaa9d361" targetNamespace="http://schemas.microsoft.com/office/2006/metadata/properties" ma:root="true" ma:fieldsID="d97ca085aff09596714a482ab7645bad" ns3:_="" ns4:_="">
    <xsd:import namespace="ce87bf39-e3cf-4ed3-96a9-68ea29e36fae"/>
    <xsd:import namespace="6717e35d-2496-448b-a22b-f91ebaa9d3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7bf39-e3cf-4ed3-96a9-68ea29e36f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7e35d-2496-448b-a22b-f91ebaa9d3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Sugestão de Partilha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8EAAAF-5D33-4439-B020-7C2DF42990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0D8293-4E64-4530-A5F6-830851F291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7bf39-e3cf-4ed3-96a9-68ea29e36fae"/>
    <ds:schemaRef ds:uri="6717e35d-2496-448b-a22b-f91ebaa9d3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36830E-2D84-48E1-9475-7E5FFCC0F82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3222</TotalTime>
  <Words>1489</Words>
  <Application>Microsoft Office PowerPoint</Application>
  <PresentationFormat>On-screen Show (4:3)</PresentationFormat>
  <Paragraphs>119</Paragraphs>
  <Slides>38</Slides>
  <Notes>23</Notes>
  <HiddenSlides>22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Tema do Office</vt:lpstr>
      <vt:lpstr>PowerPoint Presentation</vt:lpstr>
      <vt:lpstr>O GÓTICO, EXPRESSÃO DA FÉ E DA CIDADE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Carvalhinho</dc:creator>
  <cp:lastModifiedBy>Ana Magalhães</cp:lastModifiedBy>
  <cp:revision>262</cp:revision>
  <cp:lastPrinted>2013-05-20T13:37:08Z</cp:lastPrinted>
  <dcterms:created xsi:type="dcterms:W3CDTF">2013-05-11T19:19:00Z</dcterms:created>
  <dcterms:modified xsi:type="dcterms:W3CDTF">2021-04-05T14:26:11Z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0x010100012A398C2B643B4F909EC509F2358874</vt:lpwstr>
  </property>
</Properties>
</file>