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22"/>
  </p:notesMasterIdLst>
  <p:sldIdLst>
    <p:sldId id="273" r:id="rId3"/>
    <p:sldId id="257" r:id="rId4"/>
    <p:sldId id="258" r:id="rId5"/>
    <p:sldId id="274" r:id="rId6"/>
    <p:sldId id="260" r:id="rId7"/>
    <p:sldId id="275" r:id="rId8"/>
    <p:sldId id="276" r:id="rId9"/>
    <p:sldId id="263" r:id="rId10"/>
    <p:sldId id="277" r:id="rId11"/>
    <p:sldId id="265" r:id="rId12"/>
    <p:sldId id="278" r:id="rId13"/>
    <p:sldId id="268" r:id="rId14"/>
    <p:sldId id="267" r:id="rId15"/>
    <p:sldId id="279" r:id="rId16"/>
    <p:sldId id="280" r:id="rId17"/>
    <p:sldId id="271" r:id="rId18"/>
    <p:sldId id="281" r:id="rId19"/>
    <p:sldId id="282" r:id="rId20"/>
    <p:sldId id="26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E5E"/>
    <a:srgbClr val="38B2E6"/>
    <a:srgbClr val="008BCF"/>
    <a:srgbClr val="E40000"/>
    <a:srgbClr val="6C822D"/>
    <a:srgbClr val="22B8C3"/>
    <a:srgbClr val="ED8E0C"/>
    <a:srgbClr val="B3147F"/>
    <a:srgbClr val="CD174E"/>
    <a:srgbClr val="006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68" autoAdjust="0"/>
    <p:restoredTop sz="93135" autoAdjust="0"/>
  </p:normalViewPr>
  <p:slideViewPr>
    <p:cSldViewPr snapToGrid="0" snapToObjects="1" showGuides="1">
      <p:cViewPr varScale="1">
        <p:scale>
          <a:sx n="65" d="100"/>
          <a:sy n="65" d="100"/>
        </p:scale>
        <p:origin x="123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123F6-F4C3-43AE-8E32-9FCD5BFE9DA5}" type="datetimeFigureOut">
              <a:rPr lang="pt-PT" smtClean="0"/>
              <a:t>31/01/2026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3E953-4485-4487-9A86-5C2AD8F891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244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D867E-A273-4854-8C55-85EB2C83E40E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7669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D867E-A273-4854-8C55-85EB2C83E40E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6835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982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D867E-A273-4854-8C55-85EB2C83E40E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7861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D867E-A273-4854-8C55-85EB2C83E40E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7326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5705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D867E-A273-4854-8C55-85EB2C83E40E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4932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9593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D867E-A273-4854-8C55-85EB2C83E40E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7185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8667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D867E-A273-4854-8C55-85EB2C83E40E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21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94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359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8086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781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066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915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310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9264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29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348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985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4865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36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516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467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853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028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520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125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9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654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31/01/2026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922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1829"/>
            <a:ext cx="9143998" cy="685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1829"/>
            <a:ext cx="9143998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9DFC-562E-EE43-AF83-E12DA28F36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40" y="1829"/>
            <a:ext cx="9139118" cy="6854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25B0E-6004-D045-81CA-430765BBDC9E}"/>
              </a:ext>
            </a:extLst>
          </p:cNvPr>
          <p:cNvSpPr txBox="1"/>
          <p:nvPr/>
        </p:nvSpPr>
        <p:spPr>
          <a:xfrm>
            <a:off x="476327" y="3849487"/>
            <a:ext cx="804763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en-GB" sz="5000" b="1" dirty="0">
                <a:solidFill>
                  <a:schemeClr val="bg1"/>
                </a:solidFill>
                <a:cs typeface="Arial" panose="020B0604020202020204" pitchFamily="34" charset="0"/>
              </a:rPr>
              <a:t>O </a:t>
            </a:r>
            <a:r>
              <a:rPr lang="en-GB" sz="5000" b="1" dirty="0" err="1">
                <a:solidFill>
                  <a:schemeClr val="bg1"/>
                </a:solidFill>
                <a:cs typeface="Arial" panose="020B0604020202020204" pitchFamily="34" charset="0"/>
              </a:rPr>
              <a:t>fim</a:t>
            </a:r>
            <a:r>
              <a:rPr lang="en-GB" sz="5000" b="1" dirty="0">
                <a:solidFill>
                  <a:schemeClr val="bg1"/>
                </a:solidFill>
                <a:cs typeface="Arial" panose="020B0604020202020204" pitchFamily="34" charset="0"/>
              </a:rPr>
              <a:t> do </a:t>
            </a:r>
            <a:r>
              <a:rPr lang="en-GB" sz="5000" b="1">
                <a:solidFill>
                  <a:schemeClr val="bg1"/>
                </a:solidFill>
                <a:cs typeface="Arial" panose="020B0604020202020204" pitchFamily="34" charset="0"/>
              </a:rPr>
              <a:t>Mundo </a:t>
            </a:r>
            <a:r>
              <a:rPr lang="en-GB" sz="5000" b="1" dirty="0">
                <a:solidFill>
                  <a:schemeClr val="bg1"/>
                </a:solidFill>
                <a:cs typeface="Arial" panose="020B0604020202020204" pitchFamily="34" charset="0"/>
              </a:rPr>
              <a:t>A</a:t>
            </a:r>
            <a:r>
              <a:rPr lang="en-GB" sz="5000" b="1">
                <a:solidFill>
                  <a:schemeClr val="bg1"/>
                </a:solidFill>
                <a:cs typeface="Arial" panose="020B0604020202020204" pitchFamily="34" charset="0"/>
              </a:rPr>
              <a:t>ntigo</a:t>
            </a:r>
            <a:endParaRPr lang="en-GB" sz="5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411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00574" y="1380206"/>
            <a:ext cx="794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Diocleciano empreendeu reformas profundas no exército e na administração  do Império. Ciente da imensa extensão do território romano, dividiu o poder por quatro </a:t>
            </a:r>
            <a:r>
              <a:rPr lang="pt-PT" sz="1600" dirty="0" err="1"/>
              <a:t>co-imperadores</a:t>
            </a:r>
            <a:r>
              <a:rPr lang="pt-PT" sz="1600" dirty="0"/>
              <a:t>. Este sistema ficou conhecido por </a:t>
            </a:r>
            <a:r>
              <a:rPr lang="pt-PT" sz="1600" i="1" dirty="0"/>
              <a:t>Tetrarquia Imperial</a:t>
            </a:r>
            <a:r>
              <a:rPr lang="pt-PT" sz="1600" dirty="0"/>
              <a:t>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E2351F9-1798-46A5-B171-C43C9919E211}"/>
              </a:ext>
            </a:extLst>
          </p:cNvPr>
          <p:cNvGrpSpPr/>
          <p:nvPr/>
        </p:nvGrpSpPr>
        <p:grpSpPr>
          <a:xfrm>
            <a:off x="332220" y="2507810"/>
            <a:ext cx="2521078" cy="3886331"/>
            <a:chOff x="332220" y="2507810"/>
            <a:chExt cx="2521078" cy="3886331"/>
          </a:xfrm>
        </p:grpSpPr>
        <p:pic>
          <p:nvPicPr>
            <p:cNvPr id="4" name="Picture 4" descr="https://figures.boundless-cdn.com/10940/large/-e2-80-93-the-tetrarchs-03.jpe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8" b="9325"/>
            <a:stretch/>
          </p:blipFill>
          <p:spPr bwMode="auto">
            <a:xfrm>
              <a:off x="332220" y="2507810"/>
              <a:ext cx="2521078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ixaDeTexto 4"/>
            <p:cNvSpPr txBox="1"/>
            <p:nvPr/>
          </p:nvSpPr>
          <p:spPr>
            <a:xfrm>
              <a:off x="332220" y="5747810"/>
              <a:ext cx="2521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Os tetrarcas: Diocleciano, Maximiano, Galério e Constâncio Cloro. Escultura do fim do século III.</a:t>
              </a:r>
            </a:p>
          </p:txBody>
        </p:sp>
      </p:grpSp>
      <p:sp>
        <p:nvSpPr>
          <p:cNvPr id="7" name="TextBox 12">
            <a:extLst>
              <a:ext uri="{FF2B5EF4-FFF2-40B4-BE49-F238E27FC236}">
                <a16:creationId xmlns:a16="http://schemas.microsoft.com/office/drawing/2014/main" id="{6E964083-FA8A-462C-87E4-93C5609F8EE6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 crise interna</a:t>
            </a:r>
          </a:p>
        </p:txBody>
      </p:sp>
      <p:pic>
        <p:nvPicPr>
          <p:cNvPr id="9" name="Imagem 8" descr="Uma imagem com mapa&#10;&#10;Descrição gerada automaticamente">
            <a:extLst>
              <a:ext uri="{FF2B5EF4-FFF2-40B4-BE49-F238E27FC236}">
                <a16:creationId xmlns:a16="http://schemas.microsoft.com/office/drawing/2014/main" id="{637E7370-CFFD-4E20-9189-934310459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298" y="2379388"/>
            <a:ext cx="6120396" cy="35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5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06780" y="1456755"/>
            <a:ext cx="8130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No decurso do século IV,  tornou-se corrente o governo partilhado do Império, embora  alguns imperadores, como Constantino, Graciano ou Teodósio tenham voltado a governar sozinhos.  Em 395, sob nova investida dos bárbaros, o território romano dividiu-se definitivamente.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F11AD426-0763-4266-B964-D1F88BF3F579}"/>
              </a:ext>
            </a:extLst>
          </p:cNvPr>
          <p:cNvGrpSpPr/>
          <p:nvPr/>
        </p:nvGrpSpPr>
        <p:grpSpPr>
          <a:xfrm>
            <a:off x="5919610" y="2412125"/>
            <a:ext cx="2932511" cy="4102331"/>
            <a:chOff x="5919610" y="2412125"/>
            <a:chExt cx="2932511" cy="4102331"/>
          </a:xfrm>
        </p:grpSpPr>
        <p:pic>
          <p:nvPicPr>
            <p:cNvPr id="7" name="Imagem 6" descr="https://upload.wikimedia.org/wikipedia/commons/0/02/KHM_Wien_Constantinopolis_X_38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9" t="14177" r="6439" b="2134"/>
            <a:stretch/>
          </p:blipFill>
          <p:spPr bwMode="auto">
            <a:xfrm>
              <a:off x="7412120" y="2412125"/>
              <a:ext cx="1440000" cy="3456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Imagem 7" descr="https://upload.wikimedia.org/wikipedia/commons/d/d6/KHM_Wien_Roma_X_37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3" t="14187" r="7307" b="2463"/>
            <a:stretch/>
          </p:blipFill>
          <p:spPr bwMode="auto">
            <a:xfrm>
              <a:off x="5919610" y="2412125"/>
              <a:ext cx="1440000" cy="3384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5919611" y="5868125"/>
              <a:ext cx="2932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Personificação de Roma e Constantinopla, as duas capitais do Mundo Romano (díptico bizantino do século V).</a:t>
              </a:r>
            </a:p>
          </p:txBody>
        </p:sp>
      </p:grpSp>
      <p:sp>
        <p:nvSpPr>
          <p:cNvPr id="9" name="TextBox 12">
            <a:extLst>
              <a:ext uri="{FF2B5EF4-FFF2-40B4-BE49-F238E27FC236}">
                <a16:creationId xmlns:a16="http://schemas.microsoft.com/office/drawing/2014/main" id="{13944C1F-927D-4C99-B627-FBEB3A6B5952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 crise interna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BA6AEF1-0789-40CD-8BDD-11B4A5B3B95B}"/>
              </a:ext>
            </a:extLst>
          </p:cNvPr>
          <p:cNvGrpSpPr/>
          <p:nvPr/>
        </p:nvGrpSpPr>
        <p:grpSpPr>
          <a:xfrm>
            <a:off x="651935" y="2523251"/>
            <a:ext cx="5045186" cy="3198105"/>
            <a:chOff x="651935" y="2523251"/>
            <a:chExt cx="5045186" cy="3198105"/>
          </a:xfrm>
        </p:grpSpPr>
        <p:sp>
          <p:nvSpPr>
            <p:cNvPr id="5" name="CaixaDeTexto 4"/>
            <p:cNvSpPr txBox="1"/>
            <p:nvPr/>
          </p:nvSpPr>
          <p:spPr>
            <a:xfrm>
              <a:off x="651935" y="5444357"/>
              <a:ext cx="48344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Divisão definitiva do Império, instituída por Teodósio, à sua morte (395).</a:t>
              </a:r>
            </a:p>
          </p:txBody>
        </p:sp>
        <p:pic>
          <p:nvPicPr>
            <p:cNvPr id="11" name="Imagem 10" descr="Uma imagem com mapa&#10;&#10;Descrição gerada automaticamente">
              <a:extLst>
                <a:ext uri="{FF2B5EF4-FFF2-40B4-BE49-F238E27FC236}">
                  <a16:creationId xmlns:a16="http://schemas.microsoft.com/office/drawing/2014/main" id="{59835118-E269-4C02-82FD-D1081E999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935" y="2523251"/>
              <a:ext cx="5045186" cy="29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649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170" y="2926037"/>
            <a:ext cx="6041660" cy="100592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86093" y="1393096"/>
            <a:ext cx="8171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Para lá da fronteira norte do Império, habitava um conjunto de povos que os Romanos designavam, genericamente, de </a:t>
            </a:r>
            <a:r>
              <a:rPr lang="pt-PT" sz="1600" i="1" dirty="0"/>
              <a:t>Bárbaros</a:t>
            </a:r>
            <a:r>
              <a:rPr lang="pt-PT" sz="1600" dirty="0"/>
              <a:t>: Alamanos, Francos, Borguinhões, Vândalos, Suevos, Saxões, Lombardos, Godos, entre outros. 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1316A345-95A3-49C2-83DB-F7FF16A49370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As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invasões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bárbaras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Imagem 6" descr="Uma imagem com mapa&#10;&#10;Descrição gerada automaticamente">
            <a:extLst>
              <a:ext uri="{FF2B5EF4-FFF2-40B4-BE49-F238E27FC236}">
                <a16:creationId xmlns:a16="http://schemas.microsoft.com/office/drawing/2014/main" id="{D7958362-1E55-422E-BEEF-91527C703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544" y="2224093"/>
            <a:ext cx="598691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13252" y="1437035"/>
            <a:ext cx="8517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Enquanto o Império se manteve forte, estes povos  germânicos foram contidos para lá das fronteiras do Império. Mas, quando o poderio militar romano enfraqueceu, grupos significativos começaram a penetrar no espaço romano, quer de forma pacífica, quer de forma violenta. </a:t>
            </a:r>
          </a:p>
          <a:p>
            <a:pPr algn="just"/>
            <a:r>
              <a:rPr lang="pt-PT" sz="1600" dirty="0"/>
              <a:t>No século III, uma série de poderosas investidas dos Godos pôs a zona do Mediterrâneo Oriental a ferro e fogo. Os Romanos conseguiram ainda repelir esta invasão, obtendo uma rotunda vitória na Batalha de </a:t>
            </a:r>
            <a:r>
              <a:rPr lang="pt-PT" sz="1600" dirty="0" err="1"/>
              <a:t>Naissus</a:t>
            </a:r>
            <a:r>
              <a:rPr lang="pt-PT" sz="1600" dirty="0"/>
              <a:t>, em 268.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01B0F73-EDC1-4EA5-8427-D97E983726C4}"/>
              </a:ext>
            </a:extLst>
          </p:cNvPr>
          <p:cNvGrpSpPr/>
          <p:nvPr/>
        </p:nvGrpSpPr>
        <p:grpSpPr>
          <a:xfrm>
            <a:off x="1610668" y="3006695"/>
            <a:ext cx="6300000" cy="3768999"/>
            <a:chOff x="1610668" y="3006695"/>
            <a:chExt cx="6300000" cy="3768999"/>
          </a:xfrm>
        </p:grpSpPr>
        <p:pic>
          <p:nvPicPr>
            <p:cNvPr id="5" name="Imagem 4" descr="https://cdn.kastatic.org/KA-youtube-converted/m4raOIxsbaU.mp4/m4raOIxsbaU.pn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4" r="2903" b="8273"/>
            <a:stretch/>
          </p:blipFill>
          <p:spPr bwMode="auto">
            <a:xfrm>
              <a:off x="1610668" y="3006695"/>
              <a:ext cx="6300000" cy="349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CaixaDeTexto 5"/>
            <p:cNvSpPr txBox="1"/>
            <p:nvPr/>
          </p:nvSpPr>
          <p:spPr>
            <a:xfrm>
              <a:off x="1610668" y="6498695"/>
              <a:ext cx="61699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Relevos do Sarcófago </a:t>
              </a:r>
              <a:r>
                <a:rPr lang="pt-PT" sz="1200" b="1" dirty="0" err="1"/>
                <a:t>Ludovisi</a:t>
              </a:r>
              <a:r>
                <a:rPr lang="pt-PT" sz="1200" b="1" dirty="0"/>
                <a:t>, que retratam uma batalha entre Romanos e Godos (século III).</a:t>
              </a:r>
            </a:p>
          </p:txBody>
        </p:sp>
      </p:grpSp>
      <p:sp>
        <p:nvSpPr>
          <p:cNvPr id="7" name="TextBox 12">
            <a:extLst>
              <a:ext uri="{FF2B5EF4-FFF2-40B4-BE49-F238E27FC236}">
                <a16:creationId xmlns:a16="http://schemas.microsoft.com/office/drawing/2014/main" id="{CB9270AF-9641-4756-AE4F-1512670C0979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As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invasões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bárbaras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1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7869" y="1434281"/>
            <a:ext cx="8968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No fim do século IV, chega às margens do Império um povo especialmente aguerrido e violento, os Hunos. A chegada dos Hunos põe em fuga os povos germânicos que, num turbilhão, invadem o Império. Todo o Ocidente está em guerra.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66A89E85-B000-415A-BAE1-B8B7A84BCC93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As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invasões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bárbaras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262855A-D679-4B2A-9728-053FCB67A8D7}"/>
              </a:ext>
            </a:extLst>
          </p:cNvPr>
          <p:cNvGrpSpPr/>
          <p:nvPr/>
        </p:nvGrpSpPr>
        <p:grpSpPr>
          <a:xfrm>
            <a:off x="1319777" y="2432791"/>
            <a:ext cx="6504445" cy="4257695"/>
            <a:chOff x="1319777" y="2432791"/>
            <a:chExt cx="6504445" cy="4257695"/>
          </a:xfrm>
        </p:grpSpPr>
        <p:sp>
          <p:nvSpPr>
            <p:cNvPr id="5" name="CaixaDeTexto 4"/>
            <p:cNvSpPr txBox="1"/>
            <p:nvPr/>
          </p:nvSpPr>
          <p:spPr>
            <a:xfrm>
              <a:off x="1319777" y="6413487"/>
              <a:ext cx="4335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As invasões bárbaras – séculos IV e V</a:t>
              </a:r>
            </a:p>
          </p:txBody>
        </p:sp>
        <p:pic>
          <p:nvPicPr>
            <p:cNvPr id="8" name="Imagem 7" descr="Uma imagem com mapa&#10;&#10;Descrição gerada automaticamente">
              <a:extLst>
                <a:ext uri="{FF2B5EF4-FFF2-40B4-BE49-F238E27FC236}">
                  <a16:creationId xmlns:a16="http://schemas.microsoft.com/office/drawing/2014/main" id="{87F93D7D-2FC9-4DF3-95E9-5BECB1C02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9777" y="2432791"/>
              <a:ext cx="6504445" cy="3980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554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2323" y="1437035"/>
            <a:ext cx="8739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A 24 de agosto de 410, os Visigodos, comandados por Alarico, entram em Roma, que saqueiam durante três dias.</a:t>
            </a:r>
          </a:p>
          <a:p>
            <a:r>
              <a:rPr lang="pt-PT" sz="1600" dirty="0"/>
              <a:t>O saque de Roma, a “cidade eterna” que todos </a:t>
            </a:r>
            <a:r>
              <a:rPr lang="pt-PT" sz="1600"/>
              <a:t>consideravam invencível, </a:t>
            </a:r>
            <a:r>
              <a:rPr lang="pt-PT" sz="1600" dirty="0"/>
              <a:t>consterna profundamente os contemporâneos.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FA77BB6-3937-48E1-AA9A-C07F31518001}"/>
              </a:ext>
            </a:extLst>
          </p:cNvPr>
          <p:cNvGrpSpPr/>
          <p:nvPr/>
        </p:nvGrpSpPr>
        <p:grpSpPr>
          <a:xfrm>
            <a:off x="2496396" y="2514253"/>
            <a:ext cx="6350400" cy="4009505"/>
            <a:chOff x="2496396" y="2514253"/>
            <a:chExt cx="6350400" cy="4009505"/>
          </a:xfrm>
        </p:grpSpPr>
        <p:pic>
          <p:nvPicPr>
            <p:cNvPr id="4" name="Imagem 3" descr="http://i.imgur.com/XCYWmZu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599" y="2514253"/>
              <a:ext cx="6269197" cy="37166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CaixaDeTexto 4"/>
            <p:cNvSpPr txBox="1"/>
            <p:nvPr/>
          </p:nvSpPr>
          <p:spPr>
            <a:xfrm>
              <a:off x="2496396" y="6246759"/>
              <a:ext cx="50474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O fim do Império, numa recriação do pintor inglês Thomas Cole (1833-36).</a:t>
              </a:r>
            </a:p>
          </p:txBody>
        </p:sp>
      </p:grpSp>
      <p:sp>
        <p:nvSpPr>
          <p:cNvPr id="7" name="TextBox 12">
            <a:extLst>
              <a:ext uri="{FF2B5EF4-FFF2-40B4-BE49-F238E27FC236}">
                <a16:creationId xmlns:a16="http://schemas.microsoft.com/office/drawing/2014/main" id="{CDE585B4-CF5D-44E3-9D52-E64DC8660D2E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As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invasões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bárbaras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B466F5B-6CB5-41B5-9809-FCD3A3574DC8}"/>
              </a:ext>
            </a:extLst>
          </p:cNvPr>
          <p:cNvSpPr/>
          <p:nvPr/>
        </p:nvSpPr>
        <p:spPr>
          <a:xfrm>
            <a:off x="210036" y="2514253"/>
            <a:ext cx="2286361" cy="37325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</a:rPr>
              <a:t>“Chega-nos do Ocidente um rumor terrível: Roma atacada […] A minha voz estrangula-se e os soluços interrompem- -me enquanto dito estas palavras. Foi conquistada a cidade que conquistou o universo!”</a:t>
            </a:r>
          </a:p>
          <a:p>
            <a:endParaRPr lang="pt-PT" sz="1600" dirty="0">
              <a:solidFill>
                <a:schemeClr val="tx1"/>
              </a:solidFill>
            </a:endParaRPr>
          </a:p>
          <a:p>
            <a:pPr algn="r"/>
            <a:r>
              <a:rPr lang="pt-PT" sz="1200" dirty="0">
                <a:solidFill>
                  <a:schemeClr val="tx1"/>
                </a:solidFill>
              </a:rPr>
              <a:t>São Jerónimo</a:t>
            </a:r>
            <a:r>
              <a:rPr lang="pt-PT" sz="1200" i="1" dirty="0">
                <a:solidFill>
                  <a:schemeClr val="tx1"/>
                </a:solidFill>
              </a:rPr>
              <a:t>, Cartas</a:t>
            </a:r>
          </a:p>
        </p:txBody>
      </p:sp>
      <p:pic>
        <p:nvPicPr>
          <p:cNvPr id="6" name="track06">
            <a:hlinkClick r:id="" action="ppaction://media"/>
            <a:extLst>
              <a:ext uri="{FF2B5EF4-FFF2-40B4-BE49-F238E27FC236}">
                <a16:creationId xmlns:a16="http://schemas.microsoft.com/office/drawing/2014/main" id="{6EFCEB41-737A-4DF2-98C6-B70E75DF7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3471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2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3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7121" y="1437035"/>
            <a:ext cx="87297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Nas décadas que se seguiram ao saque de Roma, hordas sucessivas de bárbaros continuaram a atormentar a Itália e a movimentar-se pelas províncias do Ocidente. No dia 4 de setembro de 476, o jovem imperador Rómulo Augusto foi deposto por Odoacro, chefe dos Hérulos, que se proclamou rei de Itália. Este ato, simbólico, marca a queda do Império Romano do Ocidente e o fim da </a:t>
            </a:r>
            <a:r>
              <a:rPr lang="pt-PT" sz="1600" b="1" i="1" dirty="0"/>
              <a:t>Época Clássica</a:t>
            </a:r>
            <a:r>
              <a:rPr lang="pt-PT" sz="1600" i="1" dirty="0"/>
              <a:t>.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175A359F-5F46-448D-9F8D-8C551BE99092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fim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da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Época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Clássica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28D1F21-13A2-4C19-8BF2-4437E084B1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2961871"/>
            <a:ext cx="9143998" cy="33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2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id="{C818BBDC-6251-48F5-B1AD-0300C7BD946A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reinos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bárbaros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242E80F-F7C3-45C2-BEF9-709CF4F7E9E8}"/>
              </a:ext>
            </a:extLst>
          </p:cNvPr>
          <p:cNvGrpSpPr/>
          <p:nvPr/>
        </p:nvGrpSpPr>
        <p:grpSpPr>
          <a:xfrm>
            <a:off x="1027338" y="1651741"/>
            <a:ext cx="7089320" cy="4596999"/>
            <a:chOff x="1027338" y="1651741"/>
            <a:chExt cx="7089320" cy="4596999"/>
          </a:xfrm>
        </p:grpSpPr>
        <p:sp>
          <p:nvSpPr>
            <p:cNvPr id="4" name="CaixaDeTexto 3"/>
            <p:cNvSpPr txBox="1"/>
            <p:nvPr/>
          </p:nvSpPr>
          <p:spPr>
            <a:xfrm>
              <a:off x="1027338" y="5971741"/>
              <a:ext cx="70893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/>
              <a:r>
                <a:rPr lang="pt-PT" sz="1200" b="1" dirty="0">
                  <a:solidFill>
                    <a:prstClr val="black"/>
                  </a:solidFill>
                </a:rPr>
                <a:t>A Europa em 525. A unidade  política do Imperio Romano deu lugar a uma multiplicidade de reinos bárbaros.</a:t>
              </a:r>
            </a:p>
          </p:txBody>
        </p:sp>
        <p:pic>
          <p:nvPicPr>
            <p:cNvPr id="7" name="Imagem 6" descr="Uma imagem com mapa&#10;&#10;Descrição gerada automaticamente">
              <a:extLst>
                <a:ext uri="{FF2B5EF4-FFF2-40B4-BE49-F238E27FC236}">
                  <a16:creationId xmlns:a16="http://schemas.microsoft.com/office/drawing/2014/main" id="{80A0F33A-AD3D-4B59-B485-7F6213734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339" y="1651741"/>
              <a:ext cx="7089319" cy="43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756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252490"/>
              </p:ext>
            </p:extLst>
          </p:nvPr>
        </p:nvGraphicFramePr>
        <p:xfrm>
          <a:off x="179325" y="1798704"/>
          <a:ext cx="8785347" cy="43061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94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4048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A</a:t>
                      </a:r>
                      <a:r>
                        <a:rPr lang="pt-PT" sz="1600" baseline="0" dirty="0"/>
                        <a:t> EUROPA</a:t>
                      </a:r>
                      <a:r>
                        <a:rPr lang="pt-PT" sz="1600" dirty="0"/>
                        <a:t> ROMANA no apogeu  do Império</a:t>
                      </a:r>
                    </a:p>
                  </a:txBody>
                  <a:tcPr marL="91428" marR="91428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A</a:t>
                      </a:r>
                      <a:r>
                        <a:rPr lang="pt-PT" sz="1600" baseline="0" dirty="0"/>
                        <a:t> EUROPA DOS REINOS BÁRBAROS</a:t>
                      </a:r>
                    </a:p>
                  </a:txBody>
                  <a:tcPr marL="91428" marR="91428" marT="45723" marB="4572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89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t-PT" sz="1600" dirty="0"/>
                        <a:t>Unidade territorial</a:t>
                      </a:r>
                    </a:p>
                  </a:txBody>
                  <a:tcPr marL="91428" marR="91428" marT="45723" marB="45723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t-PT" sz="1600" dirty="0"/>
                        <a:t>Divisão territorial</a:t>
                      </a:r>
                      <a:r>
                        <a:rPr lang="pt-PT" sz="1600" baseline="0" dirty="0"/>
                        <a:t> (vários reinos bárbaros)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pt-PT" sz="1600" baseline="0" dirty="0"/>
                    </a:p>
                  </a:txBody>
                  <a:tcPr marL="91428" marR="91428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1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PT" sz="1600" dirty="0"/>
                        <a:t>Clima</a:t>
                      </a:r>
                      <a:r>
                        <a:rPr lang="pt-PT" sz="1600" baseline="0" dirty="0"/>
                        <a:t> de p</a:t>
                      </a:r>
                      <a:r>
                        <a:rPr lang="pt-PT" sz="1600" dirty="0"/>
                        <a:t>az e estabilidade das fronteiras</a:t>
                      </a:r>
                    </a:p>
                  </a:txBody>
                  <a:tcPr marL="91428" marR="91428"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PT" sz="1600" baseline="0" dirty="0"/>
                        <a:t>Clima de guerra, fronteiras em constante mutação</a:t>
                      </a:r>
                    </a:p>
                  </a:txBody>
                  <a:tcPr marL="91428" marR="91428"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PT" sz="1600" dirty="0"/>
                        <a:t>Ordem assegurada pelas leis</a:t>
                      </a:r>
                    </a:p>
                  </a:txBody>
                  <a:tcPr marL="91428" marR="91428"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PT" sz="1600" dirty="0"/>
                        <a:t>Insegurança – prevalece a força e a violência</a:t>
                      </a:r>
                    </a:p>
                  </a:txBody>
                  <a:tcPr marL="91428" marR="91428"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831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pt-PT" sz="1600" dirty="0"/>
                        <a:t>Mundo</a:t>
                      </a:r>
                      <a:r>
                        <a:rPr lang="pt-PT" sz="1600" baseline="0" dirty="0"/>
                        <a:t> de cidades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pt-PT" sz="1600" baseline="0" dirty="0"/>
                    </a:p>
                  </a:txBody>
                  <a:tcPr marL="91428" marR="91428"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PT" sz="1600" dirty="0"/>
                        <a:t>Mundo</a:t>
                      </a:r>
                      <a:r>
                        <a:rPr lang="pt-PT" sz="1600" baseline="0" dirty="0"/>
                        <a:t> ruralizado. As cidades diminuem em tamanho e em número</a:t>
                      </a:r>
                      <a:endParaRPr lang="pt-PT" sz="1600" dirty="0"/>
                    </a:p>
                  </a:txBody>
                  <a:tcPr marL="91428" marR="91428"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4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PT" sz="1600" baseline="0" dirty="0"/>
                        <a:t>Comércio muito ativo</a:t>
                      </a:r>
                    </a:p>
                  </a:txBody>
                  <a:tcPr marL="91428" marR="91428"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PT" sz="1600" dirty="0"/>
                        <a:t>Comércio reduzido. Economia</a:t>
                      </a:r>
                      <a:r>
                        <a:rPr lang="pt-PT" sz="1600" baseline="0" dirty="0"/>
                        <a:t> de subsistência</a:t>
                      </a:r>
                    </a:p>
                  </a:txBody>
                  <a:tcPr marL="91428" marR="91428"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30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PT" sz="1600" baseline="0" dirty="0"/>
                        <a:t>Cultura requintada e florescente: refinamento da vida quotidiana, rede de escolas, arte, literatura…</a:t>
                      </a:r>
                      <a:endParaRPr lang="pt-PT" sz="1600" dirty="0"/>
                    </a:p>
                  </a:txBody>
                  <a:tcPr marL="91428" marR="91428" marT="45723" marB="4572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pt-PT" sz="1600" baseline="0" dirty="0"/>
                        <a:t>Retrocesso cultural: vida mais simples e rude; perde-se a destreza artística, a literatura esmorece, poucos recebem instrução</a:t>
                      </a:r>
                      <a:endParaRPr lang="pt-PT" sz="1600" dirty="0"/>
                    </a:p>
                  </a:txBody>
                  <a:tcPr marL="91428" marR="91428"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12">
            <a:extLst>
              <a:ext uri="{FF2B5EF4-FFF2-40B4-BE49-F238E27FC236}">
                <a16:creationId xmlns:a16="http://schemas.microsoft.com/office/drawing/2014/main" id="{6B53ADD9-37EC-4424-9302-51C340D08C91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 Europa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romana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e a Europa dos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reinos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bárbaros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9751AAF8-D175-4D96-9F84-0F5F6E1FD56C}"/>
              </a:ext>
            </a:extLst>
          </p:cNvPr>
          <p:cNvGrpSpPr/>
          <p:nvPr/>
        </p:nvGrpSpPr>
        <p:grpSpPr>
          <a:xfrm>
            <a:off x="0" y="1627902"/>
            <a:ext cx="9144000" cy="5335118"/>
            <a:chOff x="0" y="1627902"/>
            <a:chExt cx="9144000" cy="5335118"/>
          </a:xfrm>
        </p:grpSpPr>
        <p:pic>
          <p:nvPicPr>
            <p:cNvPr id="6" name="Picture 10" descr="http://www.historiadeportugal.info/historia-de-portugal/templo-romano-de-evora-cc/imagem-do-templo-romano-de-evora-16.jpg">
              <a:extLst>
                <a:ext uri="{FF2B5EF4-FFF2-40B4-BE49-F238E27FC236}">
                  <a16:creationId xmlns:a16="http://schemas.microsoft.com/office/drawing/2014/main" id="{164FA844-3C2A-4A66-A857-CE88C6474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87" b="15750"/>
            <a:stretch/>
          </p:blipFill>
          <p:spPr bwMode="auto">
            <a:xfrm>
              <a:off x="0" y="1627902"/>
              <a:ext cx="9144000" cy="5335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0F7B7EF-8F29-479E-8A43-A7665394670E}"/>
                </a:ext>
              </a:extLst>
            </p:cNvPr>
            <p:cNvSpPr txBox="1"/>
            <p:nvPr/>
          </p:nvSpPr>
          <p:spPr>
            <a:xfrm>
              <a:off x="7147781" y="1627902"/>
              <a:ext cx="19962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/>
                <a:t>Templo Romano de Évora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D6066A7-C4F5-9940-80D2-E94058C997EB}"/>
              </a:ext>
            </a:extLst>
          </p:cNvPr>
          <p:cNvSpPr/>
          <p:nvPr/>
        </p:nvSpPr>
        <p:spPr>
          <a:xfrm>
            <a:off x="441725" y="1885167"/>
            <a:ext cx="4581211" cy="2599151"/>
          </a:xfrm>
          <a:prstGeom prst="roundRect">
            <a:avLst>
              <a:gd name="adj" fmla="val 10958"/>
            </a:avLst>
          </a:prstGeom>
          <a:solidFill>
            <a:schemeClr val="accent4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Indique os séculos que correspondem ao declínio do Império Romano.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Refira, com base neste </a:t>
            </a:r>
            <a:r>
              <a:rPr lang="pt-PT" i="1" dirty="0">
                <a:solidFill>
                  <a:schemeClr val="tx1"/>
                </a:solidFill>
              </a:rPr>
              <a:t>PowerPoint</a:t>
            </a:r>
            <a:r>
              <a:rPr lang="pt-PT" dirty="0">
                <a:solidFill>
                  <a:schemeClr val="tx1"/>
                </a:solidFill>
              </a:rPr>
              <a:t>, os três fatores que  modificaram decisivamente o espaço civilizacional romano.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AutoNum type="arabicPeriod"/>
            </a:pPr>
            <a:r>
              <a:rPr lang="pt-PT" dirty="0">
                <a:solidFill>
                  <a:schemeClr val="tx1"/>
                </a:solidFill>
              </a:rPr>
              <a:t>Nomeie a época da História que se seguiu à Época Clássica.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7F7B4-9E65-3A49-8E1E-F5EC30173C18}"/>
              </a:ext>
            </a:extLst>
          </p:cNvPr>
          <p:cNvSpPr txBox="1"/>
          <p:nvPr/>
        </p:nvSpPr>
        <p:spPr>
          <a:xfrm>
            <a:off x="441725" y="883037"/>
            <a:ext cx="8702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chemeClr val="accent2">
                    <a:lumMod val="75000"/>
                  </a:schemeClr>
                </a:solidFill>
              </a:rPr>
              <a:t>Questões</a:t>
            </a:r>
            <a:endParaRPr lang="en-GB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b/b1/Ruins_of_Roman_For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22687"/>
          <a:stretch/>
        </p:blipFill>
        <p:spPr bwMode="auto">
          <a:xfrm>
            <a:off x="0" y="913334"/>
            <a:ext cx="9144000" cy="540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87110" y="6318414"/>
            <a:ext cx="256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Fórum Romano</a:t>
            </a:r>
          </a:p>
        </p:txBody>
      </p:sp>
    </p:spTree>
    <p:extLst>
      <p:ext uri="{BB962C8B-B14F-4D97-AF65-F5344CB8AC3E}">
        <p14:creationId xmlns:p14="http://schemas.microsoft.com/office/powerpoint/2010/main" val="2193356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2882" y="1485351"/>
            <a:ext cx="7315658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tx1"/>
                </a:solidFill>
              </a:rPr>
              <a:t>Os Romanos estenderam as suas leis e a sua civilização por cerca de 4 milhões de Km</a:t>
            </a:r>
            <a:r>
              <a:rPr lang="pt-PT" sz="1600" baseline="30000" dirty="0">
                <a:solidFill>
                  <a:schemeClr val="tx1"/>
                </a:solidFill>
              </a:rPr>
              <a:t>2</a:t>
            </a:r>
            <a:r>
              <a:rPr lang="pt-PT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42882" y="6206386"/>
            <a:ext cx="6847947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tx1"/>
                </a:solidFill>
              </a:rPr>
              <a:t>No século III da nossa era, o Mundo Romano começava a dar sinais de fraqueza…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C2A2198-39FB-47B5-904F-FFC5ED720546}"/>
              </a:ext>
            </a:extLst>
          </p:cNvPr>
          <p:cNvGrpSpPr/>
          <p:nvPr/>
        </p:nvGrpSpPr>
        <p:grpSpPr>
          <a:xfrm>
            <a:off x="1630724" y="1826030"/>
            <a:ext cx="5882550" cy="4336014"/>
            <a:chOff x="1630724" y="1826030"/>
            <a:chExt cx="5882550" cy="4336014"/>
          </a:xfrm>
        </p:grpSpPr>
        <p:sp>
          <p:nvSpPr>
            <p:cNvPr id="5" name="CaixaDeTexto 4"/>
            <p:cNvSpPr txBox="1"/>
            <p:nvPr/>
          </p:nvSpPr>
          <p:spPr>
            <a:xfrm>
              <a:off x="1630724" y="5885045"/>
              <a:ext cx="56913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O Império Romano na sua máxima extensão (117 d. C.)</a:t>
              </a:r>
            </a:p>
          </p:txBody>
        </p:sp>
        <p:pic>
          <p:nvPicPr>
            <p:cNvPr id="8" name="Imagem 7" descr="Uma imagem com mapa&#10;&#10;Descrição gerada automaticamente">
              <a:extLst>
                <a:ext uri="{FF2B5EF4-FFF2-40B4-BE49-F238E27FC236}">
                  <a16:creationId xmlns:a16="http://schemas.microsoft.com/office/drawing/2014/main" id="{B878EEEA-777E-45B1-AC26-E5F87BBA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724" y="1826030"/>
              <a:ext cx="5882550" cy="4068000"/>
            </a:xfrm>
            <a:prstGeom prst="rect">
              <a:avLst/>
            </a:prstGeom>
          </p:spPr>
        </p:pic>
      </p:grpSp>
      <p:sp>
        <p:nvSpPr>
          <p:cNvPr id="9" name="TextBox 12">
            <a:extLst>
              <a:ext uri="{FF2B5EF4-FFF2-40B4-BE49-F238E27FC236}">
                <a16:creationId xmlns:a16="http://schemas.microsoft.com/office/drawing/2014/main" id="{59948E16-5C61-4043-BEB2-0990B9B83AA9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Um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mundo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coeso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e extenso</a:t>
            </a:r>
          </a:p>
        </p:txBody>
      </p:sp>
    </p:spTree>
    <p:extLst>
      <p:ext uri="{BB962C8B-B14F-4D97-AF65-F5344CB8AC3E}">
        <p14:creationId xmlns:p14="http://schemas.microsoft.com/office/powerpoint/2010/main" val="37210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01102" y="1530184"/>
            <a:ext cx="76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Três fatores contribuíram decisivamente para alterar o espaço civilizacional greco-latino: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77655" y="1968537"/>
            <a:ext cx="3484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t-PT" sz="1600" b="1" dirty="0"/>
              <a:t>O advento do cristianismo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153663" y="1993108"/>
            <a:ext cx="2239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t-PT" sz="1600" b="1" dirty="0"/>
              <a:t>Uma grave crise interna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656425" y="1974722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t-PT" sz="1600" b="1" dirty="0"/>
              <a:t>As invasões bárbaras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5181098-0941-4795-9F35-F9B3557730D8}"/>
              </a:ext>
            </a:extLst>
          </p:cNvPr>
          <p:cNvGrpSpPr/>
          <p:nvPr/>
        </p:nvGrpSpPr>
        <p:grpSpPr>
          <a:xfrm>
            <a:off x="278248" y="2600113"/>
            <a:ext cx="3231931" cy="2867082"/>
            <a:chOff x="278248" y="2600113"/>
            <a:chExt cx="3231931" cy="2867082"/>
          </a:xfrm>
        </p:grpSpPr>
        <p:pic>
          <p:nvPicPr>
            <p:cNvPr id="2050" name="Picture 2" descr="https://upload.wikimedia.org/wikipedia/commons/thumb/c/c2/Sant%27Apollinare_in_Classe_%28mosaico_del_catino%2C_part.%29.JPG/1280px-Sant%27Apollinare_in_Classe_%28mosaico_del_catino%2C_part.%2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656" y="2600113"/>
              <a:ext cx="3004262" cy="2253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ixaDeTexto 1"/>
            <p:cNvSpPr txBox="1"/>
            <p:nvPr/>
          </p:nvSpPr>
          <p:spPr>
            <a:xfrm>
              <a:off x="278248" y="5005530"/>
              <a:ext cx="32319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Mosaico da igreja de Santo Apolinário em Classe, Ravena.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E7B074F-7520-4BA0-A8CA-B296052031E8}"/>
              </a:ext>
            </a:extLst>
          </p:cNvPr>
          <p:cNvGrpSpPr/>
          <p:nvPr/>
        </p:nvGrpSpPr>
        <p:grpSpPr>
          <a:xfrm>
            <a:off x="3573491" y="2575955"/>
            <a:ext cx="2082934" cy="3043127"/>
            <a:chOff x="3573491" y="2575955"/>
            <a:chExt cx="2082934" cy="3043127"/>
          </a:xfrm>
        </p:grpSpPr>
        <p:pic>
          <p:nvPicPr>
            <p:cNvPr id="2052" name="Picture 4" descr="https://figures.boundless-cdn.com/10940/large/-e2-80-93-the-tetrarchs-03.jpe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8" b="9325"/>
            <a:stretch/>
          </p:blipFill>
          <p:spPr bwMode="auto">
            <a:xfrm>
              <a:off x="3638440" y="2575955"/>
              <a:ext cx="1929841" cy="2480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ixaDeTexto 8"/>
            <p:cNvSpPr txBox="1"/>
            <p:nvPr/>
          </p:nvSpPr>
          <p:spPr>
            <a:xfrm>
              <a:off x="3573491" y="5157417"/>
              <a:ext cx="2082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Os tetrarcas, numa escultura do fim do século III.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0D3273E-E190-4EC3-B0E1-59DFCECB38E7}"/>
              </a:ext>
            </a:extLst>
          </p:cNvPr>
          <p:cNvGrpSpPr/>
          <p:nvPr/>
        </p:nvGrpSpPr>
        <p:grpSpPr>
          <a:xfrm>
            <a:off x="5656425" y="2585713"/>
            <a:ext cx="3342291" cy="2695099"/>
            <a:chOff x="5656425" y="2585713"/>
            <a:chExt cx="3342291" cy="2695099"/>
          </a:xfrm>
        </p:grpSpPr>
        <p:pic>
          <p:nvPicPr>
            <p:cNvPr id="2056" name="Picture 8" descr="https://s3.amazonaws.com/classconnection/405/flashcards/4395405/jpg/aurelian_walls-153557857060E5E24B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7" b="6313"/>
            <a:stretch/>
          </p:blipFill>
          <p:spPr bwMode="auto">
            <a:xfrm>
              <a:off x="5741064" y="2585713"/>
              <a:ext cx="3059146" cy="2353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ixaDeTexto 9"/>
            <p:cNvSpPr txBox="1"/>
            <p:nvPr/>
          </p:nvSpPr>
          <p:spPr>
            <a:xfrm>
              <a:off x="5656425" y="5003813"/>
              <a:ext cx="33422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Muralha de Aureliano, em Roma, século III.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AD33BC8-F534-4646-BE32-46F48F707C99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Um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mundo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que se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transforma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21900" y="1490608"/>
            <a:ext cx="7025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rgbClr val="002060"/>
                </a:solidFill>
              </a:rPr>
              <a:t>Crenças, valores e pensamento  do cristianismo contrariavam aspetos essenciais da civilização romana: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663951"/>
              </p:ext>
            </p:extLst>
          </p:nvPr>
        </p:nvGraphicFramePr>
        <p:xfrm>
          <a:off x="930165" y="2274730"/>
          <a:ext cx="7283668" cy="4069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12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3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231">
                <a:tc>
                  <a:txBody>
                    <a:bodyPr/>
                    <a:lstStyle/>
                    <a:p>
                      <a:pPr algn="ctr"/>
                      <a:r>
                        <a:rPr lang="pt-PT" sz="2000" dirty="0"/>
                        <a:t> CRISTIANISMO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PT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/>
                        <a:t>CIVILIZAÇÃO ROMANA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dirty="0">
                          <a:solidFill>
                            <a:srgbClr val="002060"/>
                          </a:solidFill>
                        </a:rPr>
                        <a:t>Monoteísmo ‒ crença num Deus único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6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>
                          <a:solidFill>
                            <a:srgbClr val="002060"/>
                          </a:solidFill>
                        </a:rPr>
                        <a:t>Politeísmo, em</a:t>
                      </a:r>
                      <a:r>
                        <a:rPr lang="pt-PT" sz="1600" baseline="0" dirty="0">
                          <a:solidFill>
                            <a:srgbClr val="002060"/>
                          </a:solidFill>
                        </a:rPr>
                        <a:t> que reveste especial importância o culto do imperador </a:t>
                      </a:r>
                      <a:endParaRPr lang="pt-PT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PT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6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551">
                <a:tc>
                  <a:txBody>
                    <a:bodyPr/>
                    <a:lstStyle/>
                    <a:p>
                      <a:r>
                        <a:rPr lang="pt-PT" sz="1600" dirty="0">
                          <a:solidFill>
                            <a:srgbClr val="002060"/>
                          </a:solidFill>
                        </a:rPr>
                        <a:t>Forte espiritualidade – proclama um reino que “não é deste mundo”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>
                          <a:solidFill>
                            <a:srgbClr val="002060"/>
                          </a:solidFill>
                        </a:rPr>
                        <a:t>Pensamento</a:t>
                      </a:r>
                      <a:r>
                        <a:rPr lang="pt-PT" sz="1600" baseline="0" dirty="0">
                          <a:solidFill>
                            <a:srgbClr val="002060"/>
                          </a:solidFill>
                        </a:rPr>
                        <a:t> pragmático, ligado ao mundo concreto</a:t>
                      </a:r>
                      <a:endParaRPr lang="pt-PT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PT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6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baseline="0" dirty="0">
                          <a:solidFill>
                            <a:srgbClr val="002060"/>
                          </a:solidFill>
                        </a:rPr>
                        <a:t>Defesa da igualdade de todos os homens perante Deus</a:t>
                      </a:r>
                      <a:endParaRPr lang="pt-PT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>
                          <a:solidFill>
                            <a:srgbClr val="002060"/>
                          </a:solidFill>
                        </a:rPr>
                        <a:t>Sociedade fortemente esclavagista, assente na desigualdade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PT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6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600" baseline="0" dirty="0">
                          <a:solidFill>
                            <a:srgbClr val="002060"/>
                          </a:solidFill>
                        </a:rPr>
                        <a:t> Valorização da humildade e c</a:t>
                      </a:r>
                      <a:r>
                        <a:rPr lang="pt-PT" sz="1600" dirty="0">
                          <a:solidFill>
                            <a:srgbClr val="002060"/>
                          </a:solidFill>
                        </a:rPr>
                        <a:t>ondenação da violência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600" dirty="0">
                          <a:solidFill>
                            <a:srgbClr val="002060"/>
                          </a:solidFill>
                        </a:rPr>
                        <a:t>Exaltação da grandeza</a:t>
                      </a:r>
                      <a:r>
                        <a:rPr lang="pt-PT" sz="1600" baseline="0" dirty="0">
                          <a:solidFill>
                            <a:srgbClr val="002060"/>
                          </a:solidFill>
                        </a:rPr>
                        <a:t> e apreço pela violência (como a dos espetáculos, por exemplo)</a:t>
                      </a:r>
                      <a:endParaRPr lang="pt-PT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12">
            <a:extLst>
              <a:ext uri="{FF2B5EF4-FFF2-40B4-BE49-F238E27FC236}">
                <a16:creationId xmlns:a16="http://schemas.microsoft.com/office/drawing/2014/main" id="{7DF7E789-300E-45BB-8D2B-4E8270F580B1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cristianismo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3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51639" y="1465084"/>
            <a:ext cx="7829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600" dirty="0"/>
              <a:t>Nos primeiros séculos, os cristãos eram olhados com estranheza e temor pela sociedade romana: escarneciam dos  deuses tradicionais, recusavam-se a prestar culto ao imperador, condenavam práticas muito enraizadas, como os sacrifícios religiosos ou os espetáculos de gladiadores. Em parte por estas razões, foram considerados perigosos e alvo de violentas perseguições. Mesmo assim, a nova fé foi ganhando adeptos e espalhou-se pelo Império.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31BE5D4-BC2E-416E-8C49-31480F71FA3A}"/>
              </a:ext>
            </a:extLst>
          </p:cNvPr>
          <p:cNvGrpSpPr/>
          <p:nvPr/>
        </p:nvGrpSpPr>
        <p:grpSpPr>
          <a:xfrm>
            <a:off x="1020515" y="2880904"/>
            <a:ext cx="7092000" cy="3701665"/>
            <a:chOff x="1020515" y="2880904"/>
            <a:chExt cx="7092000" cy="3701665"/>
          </a:xfrm>
        </p:grpSpPr>
        <p:pic>
          <p:nvPicPr>
            <p:cNvPr id="3" name="Imagem 2" descr="http://www.ancient.eu/uploads/images/1200.jpg?v=143103027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515" y="2880904"/>
              <a:ext cx="7092000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CaixaDeTexto 5"/>
            <p:cNvSpPr txBox="1"/>
            <p:nvPr/>
          </p:nvSpPr>
          <p:spPr>
            <a:xfrm>
              <a:off x="1020515" y="6120904"/>
              <a:ext cx="6926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São Pedro e São Paulo, num sepulcro do século IV</a:t>
              </a:r>
              <a:r>
                <a:rPr lang="pt-PT" sz="1200" dirty="0"/>
                <a:t>.</a:t>
              </a:r>
            </a:p>
            <a:p>
              <a:r>
                <a:rPr lang="pt-PT" sz="1200" dirty="0"/>
                <a:t>A ação dos apóstolos  e a lembrança dos mártires da nova fé contribuíram para a difusão do Cristianismo.</a:t>
              </a:r>
            </a:p>
          </p:txBody>
        </p:sp>
      </p:grpSp>
      <p:sp>
        <p:nvSpPr>
          <p:cNvPr id="7" name="TextBox 12">
            <a:extLst>
              <a:ext uri="{FF2B5EF4-FFF2-40B4-BE49-F238E27FC236}">
                <a16:creationId xmlns:a16="http://schemas.microsoft.com/office/drawing/2014/main" id="{5C541849-942B-4B6F-91C0-A6E6D7D52445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cristianismo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agem 7" descr="Uma imagem com mapa&#10;&#10;Descrição gerada automaticamente">
            <a:extLst>
              <a:ext uri="{FF2B5EF4-FFF2-40B4-BE49-F238E27FC236}">
                <a16:creationId xmlns:a16="http://schemas.microsoft.com/office/drawing/2014/main" id="{52EEC2F0-5ACA-4CD3-92C3-87FBC16FF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904" y="2788523"/>
            <a:ext cx="4450667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9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37522" y="1498205"/>
            <a:ext cx="6613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Cada dia mais fortalecido, o cristianismo ganha os círculos do poder romano. </a:t>
            </a:r>
          </a:p>
          <a:p>
            <a:r>
              <a:rPr lang="pt-PT" sz="1600" dirty="0"/>
              <a:t>No início do século IV, é o próprio imperador que se converte à nova religião.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25079" y="6030584"/>
            <a:ext cx="820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Os dois imperadores foram santificados. Nas imagens, rodeia-os a auréola, símbolo romano da sabedoria, que os cristãos atribuíram aos santos.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1AFF8DFB-A404-4DC0-8F05-D317BBC5F814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cristianismo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8CF5F49-1739-4271-9ECE-00D92BD1BFB1}"/>
              </a:ext>
            </a:extLst>
          </p:cNvPr>
          <p:cNvGrpSpPr/>
          <p:nvPr/>
        </p:nvGrpSpPr>
        <p:grpSpPr>
          <a:xfrm>
            <a:off x="519397" y="2152092"/>
            <a:ext cx="8559803" cy="3784819"/>
            <a:chOff x="519397" y="2152092"/>
            <a:chExt cx="8559803" cy="3784819"/>
          </a:xfrm>
        </p:grpSpPr>
        <p:pic>
          <p:nvPicPr>
            <p:cNvPr id="1026" name="Picture 2" descr="http://1.bp.blogspot.com/_qpE5hNwi618/TTR6SOt2kxI/AAAAAAAANEM/NTew1ykrhD0/s400/Theodosius-1-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599" y="3437392"/>
              <a:ext cx="2230820" cy="2499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m 6" descr="http://www.thetoc.gr/images/articles/1/article_43888/articleGal_43888_48833.w_hr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40"/>
            <a:stretch/>
          </p:blipFill>
          <p:spPr bwMode="auto">
            <a:xfrm>
              <a:off x="665759" y="3429000"/>
              <a:ext cx="2249043" cy="242268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1CCE7AFF-DE4F-4F5B-89E1-BCD118AC0F00}"/>
                </a:ext>
              </a:extLst>
            </p:cNvPr>
            <p:cNvGrpSpPr/>
            <p:nvPr/>
          </p:nvGrpSpPr>
          <p:grpSpPr>
            <a:xfrm>
              <a:off x="525079" y="2152092"/>
              <a:ext cx="7890051" cy="386267"/>
              <a:chOff x="525079" y="2152092"/>
              <a:chExt cx="7890051" cy="386267"/>
            </a:xfrm>
          </p:grpSpPr>
          <p:sp>
            <p:nvSpPr>
              <p:cNvPr id="8" name="CaixaDeTexto 7"/>
              <p:cNvSpPr txBox="1"/>
              <p:nvPr/>
            </p:nvSpPr>
            <p:spPr>
              <a:xfrm>
                <a:off x="525079" y="2215803"/>
                <a:ext cx="7890051" cy="27699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E46E5E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PT" sz="1200" dirty="0"/>
                  <a:t>         </a:t>
                </a:r>
                <a:r>
                  <a:rPr lang="pt-PT" sz="1200" b="1" dirty="0"/>
                  <a:t>ANO </a:t>
                </a:r>
                <a:r>
                  <a:rPr lang="pt-PT" sz="1200" dirty="0"/>
                  <a:t>                                   </a:t>
                </a:r>
              </a:p>
            </p:txBody>
          </p:sp>
          <p:sp>
            <p:nvSpPr>
              <p:cNvPr id="9" name="CaixaDeTexto 8"/>
              <p:cNvSpPr txBox="1"/>
              <p:nvPr/>
            </p:nvSpPr>
            <p:spPr>
              <a:xfrm>
                <a:off x="1528883" y="2152092"/>
                <a:ext cx="7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b="1" dirty="0"/>
                  <a:t>313</a:t>
                </a:r>
              </a:p>
            </p:txBody>
          </p:sp>
          <p:sp>
            <p:nvSpPr>
              <p:cNvPr id="10" name="CaixaDeTexto 9"/>
              <p:cNvSpPr txBox="1"/>
              <p:nvPr/>
            </p:nvSpPr>
            <p:spPr>
              <a:xfrm>
                <a:off x="6471288" y="2169027"/>
                <a:ext cx="11824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b="1" dirty="0"/>
                  <a:t>380</a:t>
                </a:r>
              </a:p>
            </p:txBody>
          </p:sp>
        </p:grpSp>
        <p:cxnSp>
          <p:nvCxnSpPr>
            <p:cNvPr id="15" name="Conexão reta unidirecional 14"/>
            <p:cNvCxnSpPr>
              <a:cxnSpLocks/>
            </p:cNvCxnSpPr>
            <p:nvPr/>
          </p:nvCxnSpPr>
          <p:spPr>
            <a:xfrm>
              <a:off x="1790281" y="2503870"/>
              <a:ext cx="0" cy="936000"/>
            </a:xfrm>
            <a:prstGeom prst="straightConnector1">
              <a:avLst/>
            </a:prstGeom>
            <a:ln w="28575">
              <a:solidFill>
                <a:srgbClr val="E46E5E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exão reta unidirecional 16"/>
            <p:cNvCxnSpPr>
              <a:cxnSpLocks/>
            </p:cNvCxnSpPr>
            <p:nvPr/>
          </p:nvCxnSpPr>
          <p:spPr>
            <a:xfrm>
              <a:off x="6678009" y="2481472"/>
              <a:ext cx="0" cy="936000"/>
            </a:xfrm>
            <a:prstGeom prst="straightConnector1">
              <a:avLst/>
            </a:prstGeom>
            <a:ln w="28575">
              <a:solidFill>
                <a:srgbClr val="E46E5E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aixaDeTexto 10"/>
            <p:cNvSpPr txBox="1"/>
            <p:nvPr/>
          </p:nvSpPr>
          <p:spPr>
            <a:xfrm>
              <a:off x="519397" y="2569860"/>
              <a:ext cx="254176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O imperador Constantino promulga o Édito de Milão, em que dá total liberdade de culto aos cristãos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2914802" y="5020689"/>
              <a:ext cx="12929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Constantino, num mosaico de Santa Sofia de Constantinopla.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7777868" y="5105914"/>
              <a:ext cx="13013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Teodósio, detalhe de uma placa de prata do século IV.</a:t>
              </a: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5262617" y="2592174"/>
              <a:ext cx="2830787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O imperador Teodósio promulga o Édito de Tessalónica, que  torna o cristianismo a religião oficial do Estado Romano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86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09978" y="1475138"/>
            <a:ext cx="583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O triunfo do cristianismo representou uma transformação cultural profunda: práticas ancestrais foram abolidas, os templos dos antigos deuses encerrados, os pagãos perseguidos. 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39A4ACB-B2E9-436D-A51F-5A6FB5F242B7}"/>
              </a:ext>
            </a:extLst>
          </p:cNvPr>
          <p:cNvGrpSpPr/>
          <p:nvPr/>
        </p:nvGrpSpPr>
        <p:grpSpPr>
          <a:xfrm>
            <a:off x="6295803" y="1527234"/>
            <a:ext cx="2638219" cy="4966331"/>
            <a:chOff x="6295803" y="1527234"/>
            <a:chExt cx="2638219" cy="4966331"/>
          </a:xfrm>
        </p:grpSpPr>
        <p:pic>
          <p:nvPicPr>
            <p:cNvPr id="6" name="Imagem 5" descr="https://upload.wikimedia.org/wikipedia/commons/a/a4/Disfigured_Augustus_Ephesus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5803" y="1527234"/>
              <a:ext cx="2340000" cy="43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ixaDeTexto 6"/>
            <p:cNvSpPr txBox="1"/>
            <p:nvPr/>
          </p:nvSpPr>
          <p:spPr>
            <a:xfrm>
              <a:off x="6295803" y="5847234"/>
              <a:ext cx="26382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/>
                <a:t>Estátua de  Augusto desfigurada pelos cristãos. Uma cruz foi gravada na sua testa (Museu de Éfeso, </a:t>
              </a:r>
              <a:r>
                <a:rPr lang="pt-PT" sz="1200" b="1" dirty="0" err="1"/>
                <a:t>Selçuk</a:t>
              </a:r>
              <a:r>
                <a:rPr lang="pt-PT" sz="1200" b="1" dirty="0"/>
                <a:t>).</a:t>
              </a:r>
            </a:p>
          </p:txBody>
        </p:sp>
      </p:grpSp>
      <p:sp>
        <p:nvSpPr>
          <p:cNvPr id="11" name="TextBox 12">
            <a:extLst>
              <a:ext uri="{FF2B5EF4-FFF2-40B4-BE49-F238E27FC236}">
                <a16:creationId xmlns:a16="http://schemas.microsoft.com/office/drawing/2014/main" id="{9D54ECC6-1341-420D-9000-E7EFA9D0BFA7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cristianismo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36357DB-8A37-4A4A-9C19-D0BF5E66C408}"/>
              </a:ext>
            </a:extLst>
          </p:cNvPr>
          <p:cNvSpPr/>
          <p:nvPr/>
        </p:nvSpPr>
        <p:spPr>
          <a:xfrm>
            <a:off x="209978" y="2396010"/>
            <a:ext cx="5833014" cy="14411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ysClr val="windowText" lastClr="000000"/>
                </a:solidFill>
              </a:rPr>
              <a:t>“Que a ninguém seja permitido sacrificar aos deuses, que ninguém deambule pelos templos ou venere os santuários […]</a:t>
            </a:r>
          </a:p>
          <a:p>
            <a:r>
              <a:rPr lang="pt-PT" sz="1600" dirty="0">
                <a:solidFill>
                  <a:sysClr val="windowText" lastClr="000000"/>
                </a:solidFill>
              </a:rPr>
              <a:t>Que não seja perdoado aquele que  ousar fazer pelos deuses ou lugares sagrados algo que contrarie estas disposições.”</a:t>
            </a:r>
          </a:p>
          <a:p>
            <a:pPr algn="r"/>
            <a:endParaRPr lang="pt-PT" sz="800" dirty="0">
              <a:solidFill>
                <a:sysClr val="windowText" lastClr="000000"/>
              </a:solidFill>
            </a:endParaRPr>
          </a:p>
          <a:p>
            <a:pPr algn="r"/>
            <a:r>
              <a:rPr lang="pt-PT" sz="1200" dirty="0">
                <a:solidFill>
                  <a:sysClr val="windowText" lastClr="000000"/>
                </a:solidFill>
              </a:rPr>
              <a:t>Decreto de 391 d. C.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2B40C80-56BF-4D88-81A4-D8EF63BD8F6D}"/>
              </a:ext>
            </a:extLst>
          </p:cNvPr>
          <p:cNvSpPr/>
          <p:nvPr/>
        </p:nvSpPr>
        <p:spPr>
          <a:xfrm>
            <a:off x="209978" y="3989586"/>
            <a:ext cx="5833014" cy="12847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</a:rPr>
              <a:t>“Todos os privilégios concedidos pela lei antiga aos  sacerdotes das coisas sagradas, ou como lhe queiram chamar, devem ser abolidas, de forma a que aqueles cujo ofício foi condenado pelas leis não mais possam beneficiar dele.”</a:t>
            </a:r>
          </a:p>
          <a:p>
            <a:pPr algn="r"/>
            <a:r>
              <a:rPr lang="pt-PT" sz="1200" dirty="0">
                <a:solidFill>
                  <a:schemeClr val="tx1"/>
                </a:solidFill>
              </a:rPr>
              <a:t>Decreto de 396 d. C.</a:t>
            </a:r>
            <a:endParaRPr lang="pt-PT" sz="1400" dirty="0">
              <a:solidFill>
                <a:schemeClr val="tx1"/>
              </a:solidFill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2690FE66-084F-4E81-AE86-3F3B636A14AE}"/>
              </a:ext>
            </a:extLst>
          </p:cNvPr>
          <p:cNvSpPr/>
          <p:nvPr/>
        </p:nvSpPr>
        <p:spPr>
          <a:xfrm>
            <a:off x="209978" y="5426766"/>
            <a:ext cx="5833014" cy="10667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</a:rPr>
              <a:t>“Se ainda existirem templos nas regiões rurais, que sejam destruídos sem desordens nem tumultos. Uma vez destruídos, a superstição desaparecerá para sempre.”</a:t>
            </a:r>
          </a:p>
          <a:p>
            <a:pPr algn="r"/>
            <a:r>
              <a:rPr lang="pt-PT" sz="1200" dirty="0">
                <a:solidFill>
                  <a:schemeClr val="tx1"/>
                </a:solidFill>
              </a:rPr>
              <a:t>Decreto de 399 d. C.</a:t>
            </a:r>
            <a:endParaRPr lang="pt-PT" sz="1400" dirty="0">
              <a:solidFill>
                <a:schemeClr val="tx1"/>
              </a:solidFill>
            </a:endParaRPr>
          </a:p>
        </p:txBody>
      </p:sp>
      <p:pic>
        <p:nvPicPr>
          <p:cNvPr id="4" name="track03">
            <a:hlinkClick r:id="" action="ppaction://media"/>
            <a:extLst>
              <a:ext uri="{FF2B5EF4-FFF2-40B4-BE49-F238E27FC236}">
                <a16:creationId xmlns:a16="http://schemas.microsoft.com/office/drawing/2014/main" id="{BFBE9C18-6BA1-43F1-9BEA-76C3A77A1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3077634"/>
            <a:ext cx="609600" cy="609600"/>
          </a:xfrm>
          <a:prstGeom prst="rect">
            <a:avLst/>
          </a:prstGeom>
        </p:spPr>
      </p:pic>
      <p:pic>
        <p:nvPicPr>
          <p:cNvPr id="8" name="track04">
            <a:hlinkClick r:id="" action="ppaction://media"/>
            <a:extLst>
              <a:ext uri="{FF2B5EF4-FFF2-40B4-BE49-F238E27FC236}">
                <a16:creationId xmlns:a16="http://schemas.microsoft.com/office/drawing/2014/main" id="{499A860C-44A1-42B7-8334-CAF8E12ED7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4377974"/>
            <a:ext cx="609600" cy="609600"/>
          </a:xfrm>
          <a:prstGeom prst="rect">
            <a:avLst/>
          </a:prstGeom>
        </p:spPr>
      </p:pic>
      <p:pic>
        <p:nvPicPr>
          <p:cNvPr id="9" name="track05">
            <a:hlinkClick r:id="" action="ppaction://media"/>
            <a:extLst>
              <a:ext uri="{FF2B5EF4-FFF2-40B4-BE49-F238E27FC236}">
                <a16:creationId xmlns:a16="http://schemas.microsoft.com/office/drawing/2014/main" id="{99C7CB0E-DE14-462D-8110-3B54EE4950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56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7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4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1" grpId="0"/>
      <p:bldP spid="2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96154" y="1395531"/>
            <a:ext cx="8607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Entre o assassinato do imperador Severo Alexandre, pelos seus próprios soldados, e o reinado de Diocleciano, o Mundo Romano viveu meio século de grande instabilidade: os imperadores sucederam--se, aclamados e logo depostos pelos exércitos; os generais, em luta pelo poder, descuraram a defesa das fronteiras, fustigadas pelos povos bárbaros; a economia afundou-se; os valores degradaram-se…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8669DC4-5235-43E6-8252-2B8A90F8DCF0}"/>
              </a:ext>
            </a:extLst>
          </p:cNvPr>
          <p:cNvGrpSpPr/>
          <p:nvPr/>
        </p:nvGrpSpPr>
        <p:grpSpPr>
          <a:xfrm>
            <a:off x="268016" y="2605002"/>
            <a:ext cx="8607968" cy="3788380"/>
            <a:chOff x="268016" y="2605002"/>
            <a:chExt cx="8607968" cy="3788380"/>
          </a:xfrm>
        </p:grpSpPr>
        <p:pic>
          <p:nvPicPr>
            <p:cNvPr id="2054" name="Picture 6" descr="https://finds.org.uk/assets/rulers/severus_alexander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304" y="3873382"/>
              <a:ext cx="2707217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m 14" descr="http://www.civilization.org.uk/wp-content/uploads/2011/11/BM-Diocletian-goldan21194_l._croppedjpg.jpg"/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27" b="93064" l="3987" r="9833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8" b="5830"/>
            <a:stretch/>
          </p:blipFill>
          <p:spPr bwMode="auto">
            <a:xfrm>
              <a:off x="5561998" y="3873382"/>
              <a:ext cx="2592000" cy="252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452B4875-0784-4468-93CF-B4CBE1BEE81C}"/>
                </a:ext>
              </a:extLst>
            </p:cNvPr>
            <p:cNvGrpSpPr/>
            <p:nvPr/>
          </p:nvGrpSpPr>
          <p:grpSpPr>
            <a:xfrm>
              <a:off x="268016" y="2605002"/>
              <a:ext cx="8607968" cy="1387255"/>
              <a:chOff x="268016" y="2605002"/>
              <a:chExt cx="8607968" cy="1387255"/>
            </a:xfrm>
          </p:grpSpPr>
          <p:cxnSp>
            <p:nvCxnSpPr>
              <p:cNvPr id="16" name="Conexão reta 15"/>
              <p:cNvCxnSpPr>
                <a:cxnSpLocks/>
              </p:cNvCxnSpPr>
              <p:nvPr/>
            </p:nvCxnSpPr>
            <p:spPr>
              <a:xfrm flipH="1">
                <a:off x="6813626" y="2912257"/>
                <a:ext cx="1" cy="108000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Conexão reta 21"/>
              <p:cNvCxnSpPr>
                <a:cxnSpLocks/>
              </p:cNvCxnSpPr>
              <p:nvPr/>
            </p:nvCxnSpPr>
            <p:spPr>
              <a:xfrm>
                <a:off x="1975149" y="2912257"/>
                <a:ext cx="0" cy="108000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9" name="Agrupar 8">
                <a:extLst>
                  <a:ext uri="{FF2B5EF4-FFF2-40B4-BE49-F238E27FC236}">
                    <a16:creationId xmlns:a16="http://schemas.microsoft.com/office/drawing/2014/main" id="{3CF20065-D10D-40AF-8A18-37BEB012517C}"/>
                  </a:ext>
                </a:extLst>
              </p:cNvPr>
              <p:cNvGrpSpPr/>
              <p:nvPr/>
            </p:nvGrpSpPr>
            <p:grpSpPr>
              <a:xfrm>
                <a:off x="268016" y="2605002"/>
                <a:ext cx="8607968" cy="380241"/>
                <a:chOff x="-183926" y="2723483"/>
                <a:chExt cx="8607968" cy="380241"/>
              </a:xfrm>
            </p:grpSpPr>
            <p:sp>
              <p:nvSpPr>
                <p:cNvPr id="4" name="CaixaDeTexto 3"/>
                <p:cNvSpPr txBox="1"/>
                <p:nvPr/>
              </p:nvSpPr>
              <p:spPr>
                <a:xfrm>
                  <a:off x="-183926" y="2753739"/>
                  <a:ext cx="8607968" cy="276999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E46E5E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pt-PT" sz="1200" dirty="0"/>
                    <a:t>ANO</a:t>
                  </a:r>
                </a:p>
              </p:txBody>
            </p:sp>
            <p:sp>
              <p:nvSpPr>
                <p:cNvPr id="5" name="CaixaDeTexto 4"/>
                <p:cNvSpPr txBox="1"/>
                <p:nvPr/>
              </p:nvSpPr>
              <p:spPr>
                <a:xfrm>
                  <a:off x="1250731" y="2723483"/>
                  <a:ext cx="9932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PT" b="1" dirty="0"/>
                    <a:t>235</a:t>
                  </a:r>
                </a:p>
              </p:txBody>
            </p:sp>
            <p:sp>
              <p:nvSpPr>
                <p:cNvPr id="6" name="CaixaDeTexto 5"/>
                <p:cNvSpPr txBox="1"/>
                <p:nvPr/>
              </p:nvSpPr>
              <p:spPr>
                <a:xfrm>
                  <a:off x="6090746" y="2727180"/>
                  <a:ext cx="6306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PT" b="1" dirty="0"/>
                    <a:t>284</a:t>
                  </a:r>
                </a:p>
              </p:txBody>
            </p:sp>
            <p:sp>
              <p:nvSpPr>
                <p:cNvPr id="19" name="CaixaDeTexto 18"/>
                <p:cNvSpPr txBox="1"/>
                <p:nvPr/>
              </p:nvSpPr>
              <p:spPr>
                <a:xfrm>
                  <a:off x="2184591" y="2734392"/>
                  <a:ext cx="35157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PT" b="1" dirty="0"/>
                    <a:t>CRISE DO SÉCULO III</a:t>
                  </a:r>
                </a:p>
              </p:txBody>
            </p:sp>
            <p:cxnSp>
              <p:nvCxnSpPr>
                <p:cNvPr id="23" name="Conexão reta unidirecional 22"/>
                <p:cNvCxnSpPr/>
                <p:nvPr/>
              </p:nvCxnSpPr>
              <p:spPr>
                <a:xfrm flipH="1">
                  <a:off x="1747345" y="2919058"/>
                  <a:ext cx="1127234" cy="0"/>
                </a:xfrm>
                <a:prstGeom prst="straightConnector1">
                  <a:avLst/>
                </a:prstGeom>
                <a:ln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xão reta unidirecional 24"/>
                <p:cNvCxnSpPr>
                  <a:endCxn id="6" idx="1"/>
                </p:cNvCxnSpPr>
                <p:nvPr/>
              </p:nvCxnSpPr>
              <p:spPr>
                <a:xfrm>
                  <a:off x="5069709" y="2911846"/>
                  <a:ext cx="1021036" cy="0"/>
                </a:xfrm>
                <a:prstGeom prst="straightConnector1">
                  <a:avLst/>
                </a:prstGeom>
                <a:ln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CaixaDeTexto 9"/>
              <p:cNvSpPr txBox="1"/>
              <p:nvPr/>
            </p:nvSpPr>
            <p:spPr>
              <a:xfrm>
                <a:off x="753459" y="3123834"/>
                <a:ext cx="2522482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pt-PT" sz="1200" b="1" dirty="0"/>
                  <a:t>Assassinato de Severo Alexandre, imperador entre 222 e 235</a:t>
                </a:r>
              </a:p>
            </p:txBody>
          </p:sp>
          <p:sp>
            <p:nvSpPr>
              <p:cNvPr id="11" name="CaixaDeTexto 10"/>
              <p:cNvSpPr txBox="1"/>
              <p:nvPr/>
            </p:nvSpPr>
            <p:spPr>
              <a:xfrm>
                <a:off x="5607270" y="3160221"/>
                <a:ext cx="2547609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pt-PT" sz="1200" b="1" dirty="0"/>
                  <a:t>Subida ao poder de Diocleciano, imperador entre 284 e 305</a:t>
                </a:r>
              </a:p>
            </p:txBody>
          </p:sp>
        </p:grp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952478F8-199C-4996-A0B8-CD78C0F07621}"/>
              </a:ext>
            </a:extLst>
          </p:cNvPr>
          <p:cNvSpPr txBox="1"/>
          <p:nvPr/>
        </p:nvSpPr>
        <p:spPr>
          <a:xfrm>
            <a:off x="0" y="883037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 crise interna</a:t>
            </a:r>
          </a:p>
        </p:txBody>
      </p:sp>
    </p:spTree>
    <p:extLst>
      <p:ext uri="{BB962C8B-B14F-4D97-AF65-F5344CB8AC3E}">
        <p14:creationId xmlns:p14="http://schemas.microsoft.com/office/powerpoint/2010/main" val="349429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1937</TotalTime>
  <Words>1451</Words>
  <Application>Microsoft Office PowerPoint</Application>
  <PresentationFormat>Apresentação no Ecrã (4:3)</PresentationFormat>
  <Paragraphs>118</Paragraphs>
  <Slides>19</Slides>
  <Notes>11</Notes>
  <HiddenSlides>0</HiddenSlides>
  <MMClips>4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19</vt:i4>
      </vt:variant>
    </vt:vector>
  </HeadingPairs>
  <TitlesOfParts>
    <vt:vector size="24" baseType="lpstr">
      <vt:lpstr>Arial</vt:lpstr>
      <vt:lpstr>Calibri</vt:lpstr>
      <vt:lpstr>Wingdings</vt:lpstr>
      <vt:lpstr>Custom Design</vt:lpstr>
      <vt:lpstr>1_Custom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Silva</dc:creator>
  <cp:lastModifiedBy>Guilherme Domingos G. P. Tanissa</cp:lastModifiedBy>
  <cp:revision>60</cp:revision>
  <dcterms:created xsi:type="dcterms:W3CDTF">2020-12-14T11:51:29Z</dcterms:created>
  <dcterms:modified xsi:type="dcterms:W3CDTF">2026-01-31T17:52:39Z</dcterms:modified>
</cp:coreProperties>
</file>