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62" r:id="rId5"/>
    <p:sldId id="263" r:id="rId6"/>
    <p:sldId id="265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7B4BE3-F87C-4E08-8E67-7E84E560975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9B7D1D1-3377-4F70-AD56-D1981EA231B4}">
      <dgm:prSet custT="1"/>
      <dgm:spPr/>
      <dgm:t>
        <a:bodyPr/>
        <a:lstStyle/>
        <a:p>
          <a:pPr algn="l" rtl="0"/>
          <a:r>
            <a:rPr lang="pt-BR" sz="3600" dirty="0" smtClean="0"/>
            <a:t>Monopólio do comércio asiático (I)</a:t>
          </a:r>
          <a:endParaRPr lang="pt-BR" sz="3600" dirty="0"/>
        </a:p>
      </dgm:t>
    </dgm:pt>
    <dgm:pt modelId="{FF525C5D-ACA3-41A6-A994-76D75A694B77}" type="parTrans" cxnId="{979F6BE3-2058-4EE5-9D21-1FD9932A9A44}">
      <dgm:prSet/>
      <dgm:spPr/>
      <dgm:t>
        <a:bodyPr/>
        <a:lstStyle/>
        <a:p>
          <a:endParaRPr lang="pt-BR"/>
        </a:p>
      </dgm:t>
    </dgm:pt>
    <dgm:pt modelId="{6A3D400B-8042-4FC5-A7AA-1496F33999ED}" type="sibTrans" cxnId="{979F6BE3-2058-4EE5-9D21-1FD9932A9A44}">
      <dgm:prSet/>
      <dgm:spPr/>
      <dgm:t>
        <a:bodyPr/>
        <a:lstStyle/>
        <a:p>
          <a:endParaRPr lang="pt-BR"/>
        </a:p>
      </dgm:t>
    </dgm:pt>
    <dgm:pt modelId="{13B19AC3-62EB-4E26-8B8E-5A9F4D7C5BDB}" type="pres">
      <dgm:prSet presAssocID="{F87B4BE3-F87C-4E08-8E67-7E84E56097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5077E05-E581-47BF-8A7B-0FC8262AC0D9}" type="pres">
      <dgm:prSet presAssocID="{19B7D1D1-3377-4F70-AD56-D1981EA231B4}" presName="parentText" presStyleLbl="node1" presStyleIdx="0" presStyleCnt="1" custLinFactNeighborX="-28013" custLinFactNeighborY="3613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64B117F-68A0-430D-917D-48C3DBFF9E6A}" type="presOf" srcId="{19B7D1D1-3377-4F70-AD56-D1981EA231B4}" destId="{F5077E05-E581-47BF-8A7B-0FC8262AC0D9}" srcOrd="0" destOrd="0" presId="urn:microsoft.com/office/officeart/2005/8/layout/vList2"/>
    <dgm:cxn modelId="{BA838180-D7D0-4B55-8A1B-CAE796E97E53}" type="presOf" srcId="{F87B4BE3-F87C-4E08-8E67-7E84E560975E}" destId="{13B19AC3-62EB-4E26-8B8E-5A9F4D7C5BDB}" srcOrd="0" destOrd="0" presId="urn:microsoft.com/office/officeart/2005/8/layout/vList2"/>
    <dgm:cxn modelId="{979F6BE3-2058-4EE5-9D21-1FD9932A9A44}" srcId="{F87B4BE3-F87C-4E08-8E67-7E84E560975E}" destId="{19B7D1D1-3377-4F70-AD56-D1981EA231B4}" srcOrd="0" destOrd="0" parTransId="{FF525C5D-ACA3-41A6-A994-76D75A694B77}" sibTransId="{6A3D400B-8042-4FC5-A7AA-1496F33999ED}"/>
    <dgm:cxn modelId="{18ADCACB-0641-40DF-9923-9445629641AC}" type="presParOf" srcId="{13B19AC3-62EB-4E26-8B8E-5A9F4D7C5BDB}" destId="{F5077E05-E581-47BF-8A7B-0FC8262AC0D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B534B7-9768-4E5A-B8CA-9D7EA78381C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BR"/>
        </a:p>
      </dgm:t>
    </dgm:pt>
    <dgm:pt modelId="{198FF49B-5D74-452C-B1C7-86A29DEE488E}">
      <dgm:prSet custT="1"/>
      <dgm:spPr/>
      <dgm:t>
        <a:bodyPr/>
        <a:lstStyle/>
        <a:p>
          <a:pPr algn="l" rtl="0"/>
          <a:r>
            <a:rPr lang="pt-BR" sz="3600" dirty="0" smtClean="0"/>
            <a:t>Monopólio do comércio asiático (II)</a:t>
          </a:r>
          <a:endParaRPr lang="pt-BR" sz="3600" dirty="0"/>
        </a:p>
      </dgm:t>
    </dgm:pt>
    <dgm:pt modelId="{DDBD39C7-C5D5-4F42-B56D-16DD1E6DC119}" type="parTrans" cxnId="{DA28B231-F155-406E-84C1-EBF1C35D14F5}">
      <dgm:prSet/>
      <dgm:spPr/>
      <dgm:t>
        <a:bodyPr/>
        <a:lstStyle/>
        <a:p>
          <a:endParaRPr lang="pt-BR"/>
        </a:p>
      </dgm:t>
    </dgm:pt>
    <dgm:pt modelId="{A097E7D6-72AD-465E-A02B-DDAFB6E172AB}" type="sibTrans" cxnId="{DA28B231-F155-406E-84C1-EBF1C35D14F5}">
      <dgm:prSet/>
      <dgm:spPr/>
      <dgm:t>
        <a:bodyPr/>
        <a:lstStyle/>
        <a:p>
          <a:endParaRPr lang="pt-BR"/>
        </a:p>
      </dgm:t>
    </dgm:pt>
    <dgm:pt modelId="{32EAAECD-B84E-47F5-8323-B16DEE83263B}" type="pres">
      <dgm:prSet presAssocID="{AFB534B7-9768-4E5A-B8CA-9D7EA78381C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B1CB9513-F939-4FCB-BC5C-05F5A13D94D8}" type="pres">
      <dgm:prSet presAssocID="{198FF49B-5D74-452C-B1C7-86A29DEE488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A28B231-F155-406E-84C1-EBF1C35D14F5}" srcId="{AFB534B7-9768-4E5A-B8CA-9D7EA78381C9}" destId="{198FF49B-5D74-452C-B1C7-86A29DEE488E}" srcOrd="0" destOrd="0" parTransId="{DDBD39C7-C5D5-4F42-B56D-16DD1E6DC119}" sibTransId="{A097E7D6-72AD-465E-A02B-DDAFB6E172AB}"/>
    <dgm:cxn modelId="{C3BD4E4F-C89F-47D3-A161-6B0144D81E0A}" type="presOf" srcId="{198FF49B-5D74-452C-B1C7-86A29DEE488E}" destId="{B1CB9513-F939-4FCB-BC5C-05F5A13D94D8}" srcOrd="0" destOrd="0" presId="urn:microsoft.com/office/officeart/2005/8/layout/vList2"/>
    <dgm:cxn modelId="{7568CA1C-891D-4566-9A7B-D9CCC7F5856C}" type="presOf" srcId="{AFB534B7-9768-4E5A-B8CA-9D7EA78381C9}" destId="{32EAAECD-B84E-47F5-8323-B16DEE83263B}" srcOrd="0" destOrd="0" presId="urn:microsoft.com/office/officeart/2005/8/layout/vList2"/>
    <dgm:cxn modelId="{4F28519A-38E5-401B-80E6-488176E83B79}" type="presParOf" srcId="{32EAAECD-B84E-47F5-8323-B16DEE83263B}" destId="{B1CB9513-F939-4FCB-BC5C-05F5A13D94D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F50712-33CB-4274-A39A-9C917771F4C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51AE55E-86D6-4662-AEB8-623E267CA61A}">
      <dgm:prSet custT="1"/>
      <dgm:spPr/>
      <dgm:t>
        <a:bodyPr/>
        <a:lstStyle/>
        <a:p>
          <a:pPr algn="ctr" rtl="0"/>
          <a:r>
            <a:rPr lang="pt-BR" sz="3600" dirty="0" smtClean="0"/>
            <a:t>Comércio com as Índias (I)</a:t>
          </a:r>
          <a:endParaRPr lang="pt-BR" sz="3600" dirty="0"/>
        </a:p>
      </dgm:t>
    </dgm:pt>
    <dgm:pt modelId="{B89DF09C-0F1E-4820-A468-E44A5D7393B1}" type="parTrans" cxnId="{8998F469-F983-4508-B660-39F29708F34C}">
      <dgm:prSet/>
      <dgm:spPr/>
      <dgm:t>
        <a:bodyPr/>
        <a:lstStyle/>
        <a:p>
          <a:endParaRPr lang="pt-BR"/>
        </a:p>
      </dgm:t>
    </dgm:pt>
    <dgm:pt modelId="{A22D04B9-52E5-4AE4-A895-9648EEA66497}" type="sibTrans" cxnId="{8998F469-F983-4508-B660-39F29708F34C}">
      <dgm:prSet/>
      <dgm:spPr/>
      <dgm:t>
        <a:bodyPr/>
        <a:lstStyle/>
        <a:p>
          <a:endParaRPr lang="pt-BR"/>
        </a:p>
      </dgm:t>
    </dgm:pt>
    <dgm:pt modelId="{7EDCA218-0EE6-4D4A-9D6E-16F383D729D0}" type="pres">
      <dgm:prSet presAssocID="{32F50712-33CB-4274-A39A-9C917771F4C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2F4B903-5EF4-46BE-B015-7773F0935B7B}" type="pres">
      <dgm:prSet presAssocID="{351AE55E-86D6-4662-AEB8-623E267CA61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83FE83A-928E-4C20-87C1-4EAFF1F0A35D}" type="presOf" srcId="{32F50712-33CB-4274-A39A-9C917771F4C3}" destId="{7EDCA218-0EE6-4D4A-9D6E-16F383D729D0}" srcOrd="0" destOrd="0" presId="urn:microsoft.com/office/officeart/2005/8/layout/vList2"/>
    <dgm:cxn modelId="{8998F469-F983-4508-B660-39F29708F34C}" srcId="{32F50712-33CB-4274-A39A-9C917771F4C3}" destId="{351AE55E-86D6-4662-AEB8-623E267CA61A}" srcOrd="0" destOrd="0" parTransId="{B89DF09C-0F1E-4820-A468-E44A5D7393B1}" sibTransId="{A22D04B9-52E5-4AE4-A895-9648EEA66497}"/>
    <dgm:cxn modelId="{ABEFFDAC-DC64-46FD-B992-0FAAC4898B1A}" type="presOf" srcId="{351AE55E-86D6-4662-AEB8-623E267CA61A}" destId="{62F4B903-5EF4-46BE-B015-7773F0935B7B}" srcOrd="0" destOrd="0" presId="urn:microsoft.com/office/officeart/2005/8/layout/vList2"/>
    <dgm:cxn modelId="{739EE025-F08D-43C3-AA26-803FEC05FD94}" type="presParOf" srcId="{7EDCA218-0EE6-4D4A-9D6E-16F383D729D0}" destId="{62F4B903-5EF4-46BE-B015-7773F0935B7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21E2C96-8309-45ED-B996-E480D11B91A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BR"/>
        </a:p>
      </dgm:t>
    </dgm:pt>
    <dgm:pt modelId="{C3C2CABC-5995-495C-8B8B-C1F98200A3DF}" type="pres">
      <dgm:prSet presAssocID="{E21E2C96-8309-45ED-B996-E480D11B91A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</dgm:ptLst>
  <dgm:cxnLst>
    <dgm:cxn modelId="{7B702179-BDCE-4A31-AD60-13590B87E613}" type="presOf" srcId="{E21E2C96-8309-45ED-B996-E480D11B91AF}" destId="{C3C2CABC-5995-495C-8B8B-C1F98200A3D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077E05-E581-47BF-8A7B-0FC8262AC0D9}">
      <dsp:nvSpPr>
        <dsp:cNvPr id="0" name=""/>
        <dsp:cNvSpPr/>
      </dsp:nvSpPr>
      <dsp:spPr>
        <a:xfrm>
          <a:off x="0" y="1079"/>
          <a:ext cx="8229600" cy="1141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600" kern="1200" dirty="0" smtClean="0"/>
            <a:t>Monopólio do comércio asiático (I)</a:t>
          </a:r>
          <a:endParaRPr lang="pt-BR" sz="3600" kern="1200" dirty="0"/>
        </a:p>
      </dsp:txBody>
      <dsp:txXfrm>
        <a:off x="55744" y="56823"/>
        <a:ext cx="8118112" cy="10304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CB9513-F939-4FCB-BC5C-05F5A13D94D8}">
      <dsp:nvSpPr>
        <dsp:cNvPr id="0" name=""/>
        <dsp:cNvSpPr/>
      </dsp:nvSpPr>
      <dsp:spPr>
        <a:xfrm>
          <a:off x="0" y="539"/>
          <a:ext cx="7868991" cy="1141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600" kern="1200" dirty="0" smtClean="0"/>
            <a:t>Monopólio do comércio asiático (II)</a:t>
          </a:r>
          <a:endParaRPr lang="pt-BR" sz="3600" kern="1200" dirty="0"/>
        </a:p>
      </dsp:txBody>
      <dsp:txXfrm>
        <a:off x="55744" y="56283"/>
        <a:ext cx="7757503" cy="10304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F4B903-5EF4-46BE-B015-7773F0935B7B}">
      <dsp:nvSpPr>
        <dsp:cNvPr id="0" name=""/>
        <dsp:cNvSpPr/>
      </dsp:nvSpPr>
      <dsp:spPr>
        <a:xfrm>
          <a:off x="0" y="539"/>
          <a:ext cx="5823397" cy="1141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600" kern="1200" dirty="0" smtClean="0"/>
            <a:t>Comércio com as Índias (I)</a:t>
          </a:r>
          <a:endParaRPr lang="pt-BR" sz="3600" kern="1200" dirty="0"/>
        </a:p>
      </dsp:txBody>
      <dsp:txXfrm>
        <a:off x="55744" y="56283"/>
        <a:ext cx="5711909" cy="10304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m para lisboa quinhentis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45" y="528034"/>
            <a:ext cx="8511908" cy="573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7557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920587587"/>
              </p:ext>
            </p:extLst>
          </p:nvPr>
        </p:nvGraphicFramePr>
        <p:xfrm>
          <a:off x="1981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73468"/>
            <a:ext cx="8596668" cy="388077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t-BR" sz="2400" dirty="0">
                <a:sym typeface="Wingdings" pitchFamily="2" charset="2"/>
              </a:rPr>
              <a:t>Obtido pela Coroa portuguesa obtido pela força das armas</a:t>
            </a:r>
          </a:p>
          <a:p>
            <a:pPr marL="0" indent="0">
              <a:buNone/>
            </a:pPr>
            <a:r>
              <a:rPr lang="pt-BR" sz="2400" dirty="0">
                <a:sym typeface="Wingdings" pitchFamily="2" charset="2"/>
              </a:rPr>
              <a:t> </a:t>
            </a:r>
            <a:r>
              <a:rPr lang="pt-BR" sz="2400" dirty="0"/>
              <a:t>Até a chegada dos portugueses, o comércio era relativamente aberto</a:t>
            </a:r>
          </a:p>
          <a:p>
            <a:pPr marL="0" indent="0">
              <a:buNone/>
            </a:pPr>
            <a:endParaRPr lang="pt-BR" sz="24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pt-BR" sz="2400" dirty="0">
                <a:sym typeface="Wingdings" pitchFamily="2" charset="2"/>
              </a:rPr>
              <a:t>- Rei português se autoproclamava “Senhor da conquista, 	navegação, comércio da Etiópia, Índia, Arábia e Pérsia”</a:t>
            </a:r>
          </a:p>
          <a:p>
            <a:r>
              <a:rPr lang="pt-BR" sz="2400" b="1" dirty="0"/>
              <a:t>Casa da Índia </a:t>
            </a:r>
            <a:r>
              <a:rPr lang="pt-BR" sz="2400" dirty="0"/>
              <a:t>criada em 1503. Sucessora da Casa da Mina, servia como armazém, local de cobrança de tributos e de fiscalização de todo comércio com as Índias</a:t>
            </a:r>
          </a:p>
          <a:p>
            <a:r>
              <a:rPr lang="pt-BR" sz="2400" b="1" dirty="0"/>
              <a:t>Carreira da Índia</a:t>
            </a:r>
            <a:r>
              <a:rPr lang="pt-BR" sz="2400" dirty="0"/>
              <a:t>: sistema de frotas que partiam anualmente para as Índias; navios comerciais construídos em Lisboa pela Coroa; às vezes protegidos por navios de guerra</a:t>
            </a:r>
          </a:p>
          <a:p>
            <a:pPr marL="0" indent="0">
              <a:buNone/>
            </a:pPr>
            <a:endParaRPr lang="pt-BR" sz="24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0732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466068236"/>
              </p:ext>
            </p:extLst>
          </p:nvPr>
        </p:nvGraphicFramePr>
        <p:xfrm>
          <a:off x="540913" y="274638"/>
          <a:ext cx="7868991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sz="2400" dirty="0"/>
              <a:t>Apesar das bulas papais, o monopólio português foi 	constantemente combatido pelos asiáticos e por países e 	cidades-estados europeus</a:t>
            </a:r>
          </a:p>
          <a:p>
            <a:pPr marL="0" indent="0">
              <a:buNone/>
            </a:pPr>
            <a:r>
              <a:rPr lang="pt-BR" sz="2400" dirty="0">
                <a:sym typeface="Wingdings" pitchFamily="2" charset="2"/>
              </a:rPr>
              <a:t>Na 1ª metade do séc. XVI, Veneza foi a cidade mais	afetada e a 	que mais lutou para derrubar o monopólio, inclusive 	junto ao Papa </a:t>
            </a:r>
          </a:p>
          <a:p>
            <a:pPr>
              <a:buFont typeface="Wingdings"/>
              <a:buChar char="è"/>
            </a:pPr>
            <a:r>
              <a:rPr lang="pt-BR" sz="2400" dirty="0">
                <a:sym typeface="Wingdings" pitchFamily="2" charset="2"/>
              </a:rPr>
              <a:t>Mercadores de toda a Europa passaram a comprar especiarias 	em Lisboa</a:t>
            </a:r>
          </a:p>
          <a:p>
            <a:pPr>
              <a:buFont typeface="Wingdings"/>
              <a:buChar char="è"/>
            </a:pPr>
            <a:endParaRPr lang="pt-BR" sz="2600" dirty="0">
              <a:sym typeface="Wingdings" pitchFamily="2" charset="2"/>
            </a:endParaRPr>
          </a:p>
          <a:p>
            <a:pPr>
              <a:buFont typeface="Wingdings"/>
              <a:buChar char="è"/>
            </a:pPr>
            <a:r>
              <a:rPr lang="pt-BR" sz="2400" dirty="0">
                <a:sym typeface="Wingdings" pitchFamily="2" charset="2"/>
              </a:rPr>
              <a:t> A partir de meados do séc. XVI, volta a crescer o comércio de 	especiarias através de Veneza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6708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02030651"/>
              </p:ext>
            </p:extLst>
          </p:nvPr>
        </p:nvGraphicFramePr>
        <p:xfrm>
          <a:off x="1981200" y="274638"/>
          <a:ext cx="5823397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è"/>
            </a:pPr>
            <a:r>
              <a:rPr lang="pt-BR" sz="2400" dirty="0">
                <a:sym typeface="Wingdings" pitchFamily="2" charset="2"/>
              </a:rPr>
              <a:t> No entanto a navegação se processava como antes desde que 	os mercadores pagassem uma licença (</a:t>
            </a:r>
            <a:r>
              <a:rPr lang="pt-BR" sz="2400" i="1" dirty="0">
                <a:sym typeface="Wingdings" pitchFamily="2" charset="2"/>
              </a:rPr>
              <a:t>cartaz</a:t>
            </a:r>
            <a:r>
              <a:rPr lang="pt-BR" sz="2400" dirty="0">
                <a:sym typeface="Wingdings" pitchFamily="2" charset="2"/>
              </a:rPr>
              <a:t>) e impostos 	devidos nas alfândegas de Goa, Malaca ou Ormuz</a:t>
            </a:r>
          </a:p>
          <a:p>
            <a:pPr marL="0" indent="0" algn="ctr">
              <a:buNone/>
            </a:pPr>
            <a:r>
              <a:rPr lang="pt-BR" sz="2400" dirty="0">
                <a:sym typeface="Wingdings" pitchFamily="2" charset="2"/>
              </a:rPr>
              <a:t>(As licenças foram introduzidas por Vasco da Gama em 1502 porque os dirigentes de Calicute se recusavam a “aceitar” os portugueses)</a:t>
            </a:r>
          </a:p>
          <a:p>
            <a:pPr marL="0" indent="0">
              <a:buNone/>
            </a:pPr>
            <a:endParaRPr lang="pt-BR" sz="2400" dirty="0">
              <a:sym typeface="Wingdings" pitchFamily="2" charset="2"/>
            </a:endParaRPr>
          </a:p>
          <a:p>
            <a:pPr>
              <a:buFont typeface="Wingdings"/>
              <a:buChar char="è"/>
            </a:pPr>
            <a:r>
              <a:rPr lang="pt-BR" sz="2400" dirty="0">
                <a:sym typeface="Wingdings" pitchFamily="2" charset="2"/>
              </a:rPr>
              <a:t> Sem a licença, os navios podiam ter sua carga confiscada e 	serem afundados, principalmente se pertencentes a 	muçulmanos</a:t>
            </a:r>
          </a:p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24835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Comércio com a Casa da Índia</a:t>
            </a:r>
            <a:endParaRPr lang="pt-PT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81120" y="1709829"/>
            <a:ext cx="8596668" cy="3880773"/>
          </a:xfrm>
        </p:spPr>
        <p:txBody>
          <a:bodyPr>
            <a:normAutofit fontScale="92500" lnSpcReduction="10000"/>
          </a:bodyPr>
          <a:lstStyle/>
          <a:p>
            <a:endParaRPr lang="pt-BR" sz="2800" dirty="0"/>
          </a:p>
          <a:p>
            <a:r>
              <a:rPr lang="pt-BR" sz="2400" dirty="0"/>
              <a:t>Na 2ª metade do século XVI, a compra de pimenta tinha de 	ser feita em ouro</a:t>
            </a:r>
          </a:p>
          <a:p>
            <a:r>
              <a:rPr lang="pt-BR" sz="2400" dirty="0"/>
              <a:t>Diferentemente de Veneza, que tinha de enviar ouro, Portugal 	usava ouro arrecadado na África oriental e na China </a:t>
            </a:r>
          </a:p>
          <a:p>
            <a:r>
              <a:rPr lang="pt-BR" sz="2400" dirty="0"/>
              <a:t>Portugal criou uma Casa da Moeda em Goa</a:t>
            </a:r>
          </a:p>
          <a:p>
            <a:endParaRPr lang="pt-BR" sz="2400" dirty="0"/>
          </a:p>
          <a:p>
            <a:pPr marL="0" indent="0">
              <a:buNone/>
            </a:pPr>
            <a:r>
              <a:rPr lang="pt-BR" sz="2400" dirty="0">
                <a:sym typeface="Wingdings" pitchFamily="2" charset="2"/>
              </a:rPr>
              <a:t> “A pimenta era a principal mercadoria importada do Oriente, 	enquanto que a prata em barra era principal produto 	exportado para a ‘Goa Dourada’”</a:t>
            </a:r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9212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729264385"/>
              </p:ext>
            </p:extLst>
          </p:nvPr>
        </p:nvGraphicFramePr>
        <p:xfrm>
          <a:off x="1981200" y="274638"/>
          <a:ext cx="4329448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pt-BR" sz="2800" dirty="0"/>
          </a:p>
          <a:p>
            <a:r>
              <a:rPr lang="pt-BR" sz="2400" dirty="0"/>
              <a:t>Na 2ª metade do século XVI, a compra de pimenta tinha de 	ser feita em ouro</a:t>
            </a:r>
          </a:p>
          <a:p>
            <a:r>
              <a:rPr lang="pt-BR" sz="2400" dirty="0"/>
              <a:t>Diferentemente de Veneza, que tinha de enviar ouro, Portugal 	usava ouro arrecadado na África oriental e na China </a:t>
            </a:r>
          </a:p>
          <a:p>
            <a:r>
              <a:rPr lang="pt-BR" sz="2400" dirty="0"/>
              <a:t>Portugal criou uma Casa da Moeda em Goa</a:t>
            </a:r>
          </a:p>
          <a:p>
            <a:endParaRPr lang="pt-BR" sz="2400" dirty="0"/>
          </a:p>
          <a:p>
            <a:pPr marL="0" indent="0">
              <a:buNone/>
            </a:pPr>
            <a:r>
              <a:rPr lang="pt-BR" sz="2400" dirty="0">
                <a:sym typeface="Wingdings" pitchFamily="2" charset="2"/>
              </a:rPr>
              <a:t> “A pimenta era a principal mercadoria importada do Oriente, 	enquanto que a prata em barra era principal produto 	exportado para a ‘Goa Dourada’”</a:t>
            </a:r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711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2530"/>
          </a:xfrm>
        </p:spPr>
        <p:txBody>
          <a:bodyPr>
            <a:normAutofit/>
          </a:bodyPr>
          <a:lstStyle/>
          <a:p>
            <a:r>
              <a:rPr lang="pt-PT" sz="2000" dirty="0" smtClean="0"/>
              <a:t>A importância de Lisboa e  Sevilha no contexto europeu.</a:t>
            </a:r>
            <a:endParaRPr lang="pt-PT" sz="2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056069"/>
            <a:ext cx="8596668" cy="547352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pt-PT" dirty="0"/>
          </a:p>
          <a:p>
            <a:pPr>
              <a:lnSpc>
                <a:spcPct val="170000"/>
              </a:lnSpc>
            </a:pPr>
            <a:r>
              <a:rPr lang="pt-PT" sz="5600" dirty="0"/>
              <a:t>- </a:t>
            </a:r>
            <a:r>
              <a:rPr lang="pt-PT" sz="6400" dirty="0"/>
              <a:t>Lisboa e Sevilha eram metrópoles comerciais mundiais:</a:t>
            </a:r>
          </a:p>
          <a:p>
            <a:pPr>
              <a:lnSpc>
                <a:spcPct val="170000"/>
              </a:lnSpc>
            </a:pPr>
            <a:r>
              <a:rPr lang="pt-PT" sz="6400" dirty="0"/>
              <a:t>  - porto de Lisboa com elevado tráfego marítimo;</a:t>
            </a:r>
          </a:p>
          <a:p>
            <a:pPr>
              <a:lnSpc>
                <a:spcPct val="170000"/>
              </a:lnSpc>
            </a:pPr>
            <a:r>
              <a:rPr lang="pt-PT" sz="6400" dirty="0"/>
              <a:t>  - Rossio e Terreiro do Paço eram os grandes espaços cívicos de Lisboa;</a:t>
            </a:r>
          </a:p>
          <a:p>
            <a:pPr>
              <a:lnSpc>
                <a:spcPct val="170000"/>
              </a:lnSpc>
            </a:pPr>
            <a:r>
              <a:rPr lang="pt-PT" sz="6400" dirty="0"/>
              <a:t>  - a Lisboa afluíam riquezas como: canela, pimenta, marfim, ouro, sedas, tapetes, pérolas, açúcar, madeiras exóticas, plantas tintureiras;</a:t>
            </a:r>
          </a:p>
          <a:p>
            <a:pPr>
              <a:lnSpc>
                <a:spcPct val="170000"/>
              </a:lnSpc>
            </a:pPr>
            <a:r>
              <a:rPr lang="pt-PT" sz="6400" dirty="0"/>
              <a:t>  - Lisboa era uma metrópole política onde vivia a alta administração do reino, o rei e a Corte;</a:t>
            </a:r>
          </a:p>
          <a:p>
            <a:pPr>
              <a:lnSpc>
                <a:spcPct val="170000"/>
              </a:lnSpc>
            </a:pPr>
            <a:r>
              <a:rPr lang="pt-PT" sz="6400" dirty="0"/>
              <a:t>  - Sevilha era a capital económica de Espanha;</a:t>
            </a:r>
          </a:p>
          <a:p>
            <a:pPr>
              <a:lnSpc>
                <a:spcPct val="170000"/>
              </a:lnSpc>
            </a:pPr>
            <a:r>
              <a:rPr lang="pt-PT" sz="6400" dirty="0"/>
              <a:t>  - a Sevilha afluíam ouro, prata, couros e plantas tintureiras;</a:t>
            </a:r>
          </a:p>
          <a:p>
            <a:pPr>
              <a:lnSpc>
                <a:spcPct val="170000"/>
              </a:lnSpc>
            </a:pPr>
            <a:r>
              <a:rPr lang="pt-PT" sz="6400" dirty="0"/>
              <a:t>  - Sevilha acolhia grandes firmas comerciais estrangeiras;</a:t>
            </a:r>
          </a:p>
          <a:p>
            <a:pPr>
              <a:lnSpc>
                <a:spcPct val="170000"/>
              </a:lnSpc>
            </a:pPr>
            <a:r>
              <a:rPr lang="pt-PT" sz="6400" dirty="0"/>
              <a:t>   - tanto Lisboa como Sevilha atingem mais de 100 000 habitantes.</a:t>
            </a:r>
          </a:p>
          <a:p>
            <a:pPr>
              <a:lnSpc>
                <a:spcPct val="170000"/>
              </a:lnSpc>
            </a:pPr>
            <a:endParaRPr lang="pt-PT" sz="2900" dirty="0"/>
          </a:p>
        </p:txBody>
      </p:sp>
    </p:spTree>
    <p:extLst>
      <p:ext uri="{BB962C8B-B14F-4D97-AF65-F5344CB8AC3E}">
        <p14:creationId xmlns:p14="http://schemas.microsoft.com/office/powerpoint/2010/main" val="145051697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</TotalTime>
  <Words>245</Words>
  <Application>Microsoft Office PowerPoint</Application>
  <PresentationFormat>Ecrã Panorâmico</PresentationFormat>
  <Paragraphs>42</Paragraphs>
  <Slides>7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2" baseType="lpstr">
      <vt:lpstr>Arial</vt:lpstr>
      <vt:lpstr>Trebuchet MS</vt:lpstr>
      <vt:lpstr>Wingdings</vt:lpstr>
      <vt:lpstr>Wingdings 3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Comércio com a Casa da Índia</vt:lpstr>
      <vt:lpstr>Apresentação do PowerPoint</vt:lpstr>
      <vt:lpstr>A importância de Lisboa e  Sevilha no contexto europeu.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Francisco</dc:creator>
  <cp:lastModifiedBy>Guilherme Tanissa</cp:lastModifiedBy>
  <cp:revision>4</cp:revision>
  <dcterms:created xsi:type="dcterms:W3CDTF">2017-04-14T14:57:10Z</dcterms:created>
  <dcterms:modified xsi:type="dcterms:W3CDTF">2019-04-28T13:57:50Z</dcterms:modified>
</cp:coreProperties>
</file>