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</p:sldMasterIdLst>
  <p:notesMasterIdLst>
    <p:notesMasterId r:id="rId25"/>
  </p:notesMasterIdLst>
  <p:sldIdLst>
    <p:sldId id="258" r:id="rId6"/>
    <p:sldId id="256" r:id="rId7"/>
    <p:sldId id="273" r:id="rId8"/>
    <p:sldId id="277" r:id="rId9"/>
    <p:sldId id="304" r:id="rId10"/>
    <p:sldId id="292" r:id="rId11"/>
    <p:sldId id="305" r:id="rId12"/>
    <p:sldId id="298" r:id="rId13"/>
    <p:sldId id="306" r:id="rId14"/>
    <p:sldId id="302" r:id="rId15"/>
    <p:sldId id="300" r:id="rId16"/>
    <p:sldId id="297" r:id="rId17"/>
    <p:sldId id="307" r:id="rId18"/>
    <p:sldId id="295" r:id="rId19"/>
    <p:sldId id="308" r:id="rId20"/>
    <p:sldId id="309" r:id="rId21"/>
    <p:sldId id="303" r:id="rId22"/>
    <p:sldId id="301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E0C"/>
    <a:srgbClr val="E46E5E"/>
    <a:srgbClr val="38B2E6"/>
    <a:srgbClr val="008BCF"/>
    <a:srgbClr val="E40000"/>
    <a:srgbClr val="6C822D"/>
    <a:srgbClr val="22B8C3"/>
    <a:srgbClr val="B3147F"/>
    <a:srgbClr val="CD174E"/>
    <a:srgbClr val="006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E2970-45D6-4131-8D43-730D430BDE68}" v="2" dt="2021-02-03T10:00:46.595"/>
    <p1510:client id="{6703B4BB-5B8B-4CF5-BFA9-5C0DF6926EC1}" v="4" dt="2021-02-03T10:49:36.758"/>
    <p1510:client id="{C98BC186-7509-4DE9-ACD3-1163DA69FA80}" v="67" dt="2021-02-02T16:11:28.958"/>
  </p1510:revLst>
</p1510:revInfo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Destaqu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89451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09578-C6B4-4D31-B970-F185A239970B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PT"/>
        </a:p>
      </dgm:t>
    </dgm:pt>
    <dgm:pt modelId="{F8B714D6-FC0C-46B6-86B3-13653429B5DA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t-P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VIZINHOS</a:t>
          </a:r>
        </a:p>
      </dgm:t>
    </dgm:pt>
    <dgm:pt modelId="{50676D36-E68C-4057-AEE9-7A31456B37F2}" type="parTrans" cxnId="{457B39A9-8754-4443-8760-6CC26EBF03D8}">
      <dgm:prSet/>
      <dgm:spPr/>
      <dgm:t>
        <a:bodyPr/>
        <a:lstStyle/>
        <a:p>
          <a:endParaRPr lang="pt-PT" sz="2000">
            <a:latin typeface="Arial Narrow" pitchFamily="34" charset="0"/>
          </a:endParaRPr>
        </a:p>
      </dgm:t>
    </dgm:pt>
    <dgm:pt modelId="{1F2151CA-2703-4662-8ED4-16D81A00548D}" type="sibTrans" cxnId="{457B39A9-8754-4443-8760-6CC26EBF03D8}">
      <dgm:prSet/>
      <dgm:spPr/>
      <dgm:t>
        <a:bodyPr/>
        <a:lstStyle/>
        <a:p>
          <a:endParaRPr lang="pt-PT" sz="2000">
            <a:latin typeface="Arial Narrow" pitchFamily="34" charset="0"/>
          </a:endParaRPr>
        </a:p>
      </dgm:t>
    </dgm:pt>
    <dgm:pt modelId="{C686981B-1138-42F1-9E10-24C9E685B8B8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CAVALEIROS-VILÃOS </a:t>
          </a:r>
        </a:p>
        <a:p>
          <a:r>
            <a:rPr lang="pt-PT" sz="1000" dirty="0">
              <a:latin typeface="+mn-lt"/>
            </a:rPr>
            <a:t>(proprietários de terras, gado, barcos; ricos mercadores)</a:t>
          </a:r>
        </a:p>
        <a:p>
          <a:r>
            <a:rPr lang="pt-PT" sz="1100" b="1" dirty="0">
              <a:effectLst/>
              <a:latin typeface="+mn-lt"/>
            </a:rPr>
            <a:t>=</a:t>
          </a:r>
        </a:p>
        <a:p>
          <a:r>
            <a:rPr 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HOMENS-BONS</a:t>
          </a:r>
        </a:p>
      </dgm:t>
    </dgm:pt>
    <dgm:pt modelId="{10E316ED-CF16-45FF-984B-3AB9B88D5F89}" type="parTrans" cxnId="{3B432052-AA01-45D6-AF18-1909961D4700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pt-PT" sz="2000">
            <a:latin typeface="Arial Narrow" pitchFamily="34" charset="0"/>
          </a:endParaRPr>
        </a:p>
      </dgm:t>
    </dgm:pt>
    <dgm:pt modelId="{C4768616-D048-4F76-A3F2-EB0A17C7D715}" type="sibTrans" cxnId="{3B432052-AA01-45D6-AF18-1909961D4700}">
      <dgm:prSet/>
      <dgm:spPr/>
      <dgm:t>
        <a:bodyPr/>
        <a:lstStyle/>
        <a:p>
          <a:endParaRPr lang="pt-PT" sz="2000">
            <a:latin typeface="Arial Narrow" pitchFamily="34" charset="0"/>
          </a:endParaRPr>
        </a:p>
      </dgm:t>
    </dgm:pt>
    <dgm:pt modelId="{90B3D061-E4BE-4AC0-B781-705F851ECB4A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PEÕES</a:t>
          </a:r>
        </a:p>
        <a:p>
          <a:pPr algn="ctr"/>
          <a:r>
            <a:rPr lang="pt-PT" sz="1000" dirty="0">
              <a:latin typeface="+mn-lt"/>
            </a:rPr>
            <a:t>(forasteiros, mercadores, almocreves, mesteirais, outros assalariados)</a:t>
          </a:r>
        </a:p>
      </dgm:t>
    </dgm:pt>
    <dgm:pt modelId="{63821696-DC15-4935-834E-8DA78908AF01}" type="parTrans" cxnId="{A71E0902-8BCD-4330-8D5F-72C6DD515509}">
      <dgm:prSet/>
      <dgm:spPr>
        <a:ln>
          <a:solidFill>
            <a:srgbClr val="E46E5E"/>
          </a:solidFill>
        </a:ln>
      </dgm:spPr>
      <dgm:t>
        <a:bodyPr/>
        <a:lstStyle/>
        <a:p>
          <a:endParaRPr lang="pt-PT" sz="2000">
            <a:latin typeface="Arial Narrow" pitchFamily="34" charset="0"/>
          </a:endParaRPr>
        </a:p>
      </dgm:t>
    </dgm:pt>
    <dgm:pt modelId="{F9ABEE7B-74CB-43F5-BFF3-EFDFA18BF94A}" type="sibTrans" cxnId="{A71E0902-8BCD-4330-8D5F-72C6DD515509}">
      <dgm:prSet/>
      <dgm:spPr/>
      <dgm:t>
        <a:bodyPr/>
        <a:lstStyle/>
        <a:p>
          <a:endParaRPr lang="pt-PT" sz="2000">
            <a:latin typeface="Arial Narrow" pitchFamily="34" charset="0"/>
          </a:endParaRPr>
        </a:p>
      </dgm:t>
    </dgm:pt>
    <dgm:pt modelId="{9ABE6E1F-D552-482E-995D-034E7B6DA499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OUTROS</a:t>
          </a:r>
        </a:p>
        <a:p>
          <a:pPr algn="ctr"/>
          <a:r>
            <a:rPr lang="pt-PT" sz="1000" dirty="0">
              <a:latin typeface="+mn-lt"/>
            </a:rPr>
            <a:t>Mulheres solteiras e casadas, servos, escravos, minorias </a:t>
          </a:r>
          <a:r>
            <a:rPr lang="pt-PT" sz="1000" dirty="0" err="1">
              <a:latin typeface="+mn-lt"/>
            </a:rPr>
            <a:t>etnorreligiosas</a:t>
          </a:r>
          <a:endParaRPr lang="pt-PT" sz="1000" dirty="0">
            <a:latin typeface="+mn-lt"/>
          </a:endParaRPr>
        </a:p>
      </dgm:t>
    </dgm:pt>
    <dgm:pt modelId="{56E02BF4-6447-4DFF-B1AE-906436756021}" type="parTrans" cxnId="{CF7EB072-0BC2-42AE-82CC-08774FF846C9}">
      <dgm:prSet/>
      <dgm:spPr/>
      <dgm:t>
        <a:bodyPr/>
        <a:lstStyle/>
        <a:p>
          <a:endParaRPr lang="pt-PT" sz="2000">
            <a:latin typeface="Arial Narrow" pitchFamily="34" charset="0"/>
          </a:endParaRPr>
        </a:p>
      </dgm:t>
    </dgm:pt>
    <dgm:pt modelId="{62D29879-D10B-466B-BF19-63C97C17EDA1}" type="sibTrans" cxnId="{CF7EB072-0BC2-42AE-82CC-08774FF846C9}">
      <dgm:prSet/>
      <dgm:spPr/>
      <dgm:t>
        <a:bodyPr/>
        <a:lstStyle/>
        <a:p>
          <a:endParaRPr lang="pt-PT" sz="2000">
            <a:latin typeface="Arial Narrow" pitchFamily="34" charset="0"/>
          </a:endParaRPr>
        </a:p>
      </dgm:t>
    </dgm:pt>
    <dgm:pt modelId="{FFB7FAD1-C7CA-4DB5-AF29-C8EC111B2C3A}" type="pres">
      <dgm:prSet presAssocID="{5B609578-C6B4-4D31-B970-F185A239970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C8A7F27-90DB-4F32-9374-E067503FAA79}" type="pres">
      <dgm:prSet presAssocID="{F8B714D6-FC0C-46B6-86B3-13653429B5DA}" presName="root1" presStyleCnt="0"/>
      <dgm:spPr/>
    </dgm:pt>
    <dgm:pt modelId="{FE6E1B14-25A9-410F-AE80-D0D93DE16329}" type="pres">
      <dgm:prSet presAssocID="{F8B714D6-FC0C-46B6-86B3-13653429B5DA}" presName="LevelOneTextNode" presStyleLbl="node0" presStyleIdx="0" presStyleCnt="2" custScaleY="141042" custLinFactNeighborX="-170" custLinFactNeighborY="-5414">
        <dgm:presLayoutVars>
          <dgm:chPref val="3"/>
        </dgm:presLayoutVars>
      </dgm:prSet>
      <dgm:spPr/>
    </dgm:pt>
    <dgm:pt modelId="{C6B94092-67E5-48E4-BA41-1F018CCBD664}" type="pres">
      <dgm:prSet presAssocID="{F8B714D6-FC0C-46B6-86B3-13653429B5DA}" presName="level2hierChild" presStyleCnt="0"/>
      <dgm:spPr/>
    </dgm:pt>
    <dgm:pt modelId="{903BA579-A7A1-4376-863E-04A57B859571}" type="pres">
      <dgm:prSet presAssocID="{10E316ED-CF16-45FF-984B-3AB9B88D5F89}" presName="conn2-1" presStyleLbl="parChTrans1D2" presStyleIdx="0" presStyleCnt="2"/>
      <dgm:spPr/>
    </dgm:pt>
    <dgm:pt modelId="{0B9D3ADA-D531-4D4D-8C19-124B8A93C1DD}" type="pres">
      <dgm:prSet presAssocID="{10E316ED-CF16-45FF-984B-3AB9B88D5F89}" presName="connTx" presStyleLbl="parChTrans1D2" presStyleIdx="0" presStyleCnt="2"/>
      <dgm:spPr/>
    </dgm:pt>
    <dgm:pt modelId="{B960ED11-B403-4495-8B2C-7181BD9D236B}" type="pres">
      <dgm:prSet presAssocID="{C686981B-1138-42F1-9E10-24C9E685B8B8}" presName="root2" presStyleCnt="0"/>
      <dgm:spPr/>
    </dgm:pt>
    <dgm:pt modelId="{0AC1FD58-9D5E-46DF-9D8D-59F634F7894C}" type="pres">
      <dgm:prSet presAssocID="{C686981B-1138-42F1-9E10-24C9E685B8B8}" presName="LevelTwoTextNode" presStyleLbl="node2" presStyleIdx="0" presStyleCnt="2" custScaleY="162697" custLinFactNeighborX="-2394" custLinFactNeighborY="-17956">
        <dgm:presLayoutVars>
          <dgm:chPref val="3"/>
        </dgm:presLayoutVars>
      </dgm:prSet>
      <dgm:spPr/>
    </dgm:pt>
    <dgm:pt modelId="{5E518BA9-5A47-4464-945D-F788F5DFB20F}" type="pres">
      <dgm:prSet presAssocID="{C686981B-1138-42F1-9E10-24C9E685B8B8}" presName="level3hierChild" presStyleCnt="0"/>
      <dgm:spPr/>
    </dgm:pt>
    <dgm:pt modelId="{D2E13202-5133-4076-A5D2-A4B7919F356E}" type="pres">
      <dgm:prSet presAssocID="{63821696-DC15-4935-834E-8DA78908AF01}" presName="conn2-1" presStyleLbl="parChTrans1D2" presStyleIdx="1" presStyleCnt="2"/>
      <dgm:spPr/>
    </dgm:pt>
    <dgm:pt modelId="{C2B8E79E-FE72-49FB-96F1-95B2940BD526}" type="pres">
      <dgm:prSet presAssocID="{63821696-DC15-4935-834E-8DA78908AF01}" presName="connTx" presStyleLbl="parChTrans1D2" presStyleIdx="1" presStyleCnt="2"/>
      <dgm:spPr/>
    </dgm:pt>
    <dgm:pt modelId="{3983DF6F-E70B-4352-B3FD-6A548BD8FB11}" type="pres">
      <dgm:prSet presAssocID="{90B3D061-E4BE-4AC0-B781-705F851ECB4A}" presName="root2" presStyleCnt="0"/>
      <dgm:spPr/>
    </dgm:pt>
    <dgm:pt modelId="{900CBBA5-69B7-48D6-8EA5-F2108CE3B70E}" type="pres">
      <dgm:prSet presAssocID="{90B3D061-E4BE-4AC0-B781-705F851ECB4A}" presName="LevelTwoTextNode" presStyleLbl="node2" presStyleIdx="1" presStyleCnt="2" custScaleY="136562" custLinFactNeighborX="-2394" custLinFactNeighborY="5681">
        <dgm:presLayoutVars>
          <dgm:chPref val="3"/>
        </dgm:presLayoutVars>
      </dgm:prSet>
      <dgm:spPr/>
    </dgm:pt>
    <dgm:pt modelId="{9198DD10-01CC-4287-974B-339F1241EEAC}" type="pres">
      <dgm:prSet presAssocID="{90B3D061-E4BE-4AC0-B781-705F851ECB4A}" presName="level3hierChild" presStyleCnt="0"/>
      <dgm:spPr/>
    </dgm:pt>
    <dgm:pt modelId="{D520C9FE-6C54-4EC1-8C97-5C157BA0358C}" type="pres">
      <dgm:prSet presAssocID="{9ABE6E1F-D552-482E-995D-034E7B6DA499}" presName="root1" presStyleCnt="0"/>
      <dgm:spPr/>
    </dgm:pt>
    <dgm:pt modelId="{4CAA15D0-E1C0-4C41-A924-2EF42E6E5221}" type="pres">
      <dgm:prSet presAssocID="{9ABE6E1F-D552-482E-995D-034E7B6DA499}" presName="LevelOneTextNode" presStyleLbl="node0" presStyleIdx="1" presStyleCnt="2" custScaleY="117972">
        <dgm:presLayoutVars>
          <dgm:chPref val="3"/>
        </dgm:presLayoutVars>
      </dgm:prSet>
      <dgm:spPr/>
    </dgm:pt>
    <dgm:pt modelId="{E7C0C29A-3E97-4DDB-81A7-F6FF983B10BB}" type="pres">
      <dgm:prSet presAssocID="{9ABE6E1F-D552-482E-995D-034E7B6DA499}" presName="level2hierChild" presStyleCnt="0"/>
      <dgm:spPr/>
    </dgm:pt>
  </dgm:ptLst>
  <dgm:cxnLst>
    <dgm:cxn modelId="{A71E0902-8BCD-4330-8D5F-72C6DD515509}" srcId="{F8B714D6-FC0C-46B6-86B3-13653429B5DA}" destId="{90B3D061-E4BE-4AC0-B781-705F851ECB4A}" srcOrd="1" destOrd="0" parTransId="{63821696-DC15-4935-834E-8DA78908AF01}" sibTransId="{F9ABEE7B-74CB-43F5-BFF3-EFDFA18BF94A}"/>
    <dgm:cxn modelId="{507E4E11-21A7-4D8C-B370-B9CCB44A83E7}" type="presOf" srcId="{5B609578-C6B4-4D31-B970-F185A239970B}" destId="{FFB7FAD1-C7CA-4DB5-AF29-C8EC111B2C3A}" srcOrd="0" destOrd="0" presId="urn:microsoft.com/office/officeart/2005/8/layout/hierarchy2"/>
    <dgm:cxn modelId="{78441D37-DCE7-43FA-A8C7-9BA53B4A5A1D}" type="presOf" srcId="{10E316ED-CF16-45FF-984B-3AB9B88D5F89}" destId="{903BA579-A7A1-4376-863E-04A57B859571}" srcOrd="0" destOrd="0" presId="urn:microsoft.com/office/officeart/2005/8/layout/hierarchy2"/>
    <dgm:cxn modelId="{24DDA16A-7015-47A5-AE71-B1DD4183DB42}" type="presOf" srcId="{C686981B-1138-42F1-9E10-24C9E685B8B8}" destId="{0AC1FD58-9D5E-46DF-9D8D-59F634F7894C}" srcOrd="0" destOrd="0" presId="urn:microsoft.com/office/officeart/2005/8/layout/hierarchy2"/>
    <dgm:cxn modelId="{5CCF244F-FC15-4A42-AA8A-D08CDE91D9BB}" type="presOf" srcId="{63821696-DC15-4935-834E-8DA78908AF01}" destId="{C2B8E79E-FE72-49FB-96F1-95B2940BD526}" srcOrd="1" destOrd="0" presId="urn:microsoft.com/office/officeart/2005/8/layout/hierarchy2"/>
    <dgm:cxn modelId="{3B432052-AA01-45D6-AF18-1909961D4700}" srcId="{F8B714D6-FC0C-46B6-86B3-13653429B5DA}" destId="{C686981B-1138-42F1-9E10-24C9E685B8B8}" srcOrd="0" destOrd="0" parTransId="{10E316ED-CF16-45FF-984B-3AB9B88D5F89}" sibTransId="{C4768616-D048-4F76-A3F2-EB0A17C7D715}"/>
    <dgm:cxn modelId="{CF7EB072-0BC2-42AE-82CC-08774FF846C9}" srcId="{5B609578-C6B4-4D31-B970-F185A239970B}" destId="{9ABE6E1F-D552-482E-995D-034E7B6DA499}" srcOrd="1" destOrd="0" parTransId="{56E02BF4-6447-4DFF-B1AE-906436756021}" sibTransId="{62D29879-D10B-466B-BF19-63C97C17EDA1}"/>
    <dgm:cxn modelId="{FC2A6078-114B-4F61-B762-C04E27658CF0}" type="presOf" srcId="{63821696-DC15-4935-834E-8DA78908AF01}" destId="{D2E13202-5133-4076-A5D2-A4B7919F356E}" srcOrd="0" destOrd="0" presId="urn:microsoft.com/office/officeart/2005/8/layout/hierarchy2"/>
    <dgm:cxn modelId="{CD57B786-5883-4572-8448-690713CB965A}" type="presOf" srcId="{90B3D061-E4BE-4AC0-B781-705F851ECB4A}" destId="{900CBBA5-69B7-48D6-8EA5-F2108CE3B70E}" srcOrd="0" destOrd="0" presId="urn:microsoft.com/office/officeart/2005/8/layout/hierarchy2"/>
    <dgm:cxn modelId="{457B39A9-8754-4443-8760-6CC26EBF03D8}" srcId="{5B609578-C6B4-4D31-B970-F185A239970B}" destId="{F8B714D6-FC0C-46B6-86B3-13653429B5DA}" srcOrd="0" destOrd="0" parTransId="{50676D36-E68C-4057-AEE9-7A31456B37F2}" sibTransId="{1F2151CA-2703-4662-8ED4-16D81A00548D}"/>
    <dgm:cxn modelId="{ED96BDD2-EAD0-4308-B0A2-FE42E6FB758B}" type="presOf" srcId="{F8B714D6-FC0C-46B6-86B3-13653429B5DA}" destId="{FE6E1B14-25A9-410F-AE80-D0D93DE16329}" srcOrd="0" destOrd="0" presId="urn:microsoft.com/office/officeart/2005/8/layout/hierarchy2"/>
    <dgm:cxn modelId="{CBFDD3D8-6B56-4A83-9D37-C87FA70BC0DE}" type="presOf" srcId="{9ABE6E1F-D552-482E-995D-034E7B6DA499}" destId="{4CAA15D0-E1C0-4C41-A924-2EF42E6E5221}" srcOrd="0" destOrd="0" presId="urn:microsoft.com/office/officeart/2005/8/layout/hierarchy2"/>
    <dgm:cxn modelId="{6EDABEDC-AB53-431A-A18B-B30427391438}" type="presOf" srcId="{10E316ED-CF16-45FF-984B-3AB9B88D5F89}" destId="{0B9D3ADA-D531-4D4D-8C19-124B8A93C1DD}" srcOrd="1" destOrd="0" presId="urn:microsoft.com/office/officeart/2005/8/layout/hierarchy2"/>
    <dgm:cxn modelId="{82DB2CE7-6846-4F1F-BE67-621AEB2E66B3}" type="presParOf" srcId="{FFB7FAD1-C7CA-4DB5-AF29-C8EC111B2C3A}" destId="{BC8A7F27-90DB-4F32-9374-E067503FAA79}" srcOrd="0" destOrd="0" presId="urn:microsoft.com/office/officeart/2005/8/layout/hierarchy2"/>
    <dgm:cxn modelId="{E5593D5D-542B-42A9-ACFE-B08F2CA435A7}" type="presParOf" srcId="{BC8A7F27-90DB-4F32-9374-E067503FAA79}" destId="{FE6E1B14-25A9-410F-AE80-D0D93DE16329}" srcOrd="0" destOrd="0" presId="urn:microsoft.com/office/officeart/2005/8/layout/hierarchy2"/>
    <dgm:cxn modelId="{24F9052E-C404-4F06-9C81-DABFA2210E9B}" type="presParOf" srcId="{BC8A7F27-90DB-4F32-9374-E067503FAA79}" destId="{C6B94092-67E5-48E4-BA41-1F018CCBD664}" srcOrd="1" destOrd="0" presId="urn:microsoft.com/office/officeart/2005/8/layout/hierarchy2"/>
    <dgm:cxn modelId="{5A527619-DD7D-46E1-A95E-8BBFE4E45749}" type="presParOf" srcId="{C6B94092-67E5-48E4-BA41-1F018CCBD664}" destId="{903BA579-A7A1-4376-863E-04A57B859571}" srcOrd="0" destOrd="0" presId="urn:microsoft.com/office/officeart/2005/8/layout/hierarchy2"/>
    <dgm:cxn modelId="{7F632259-3098-4594-9630-82D5221B782B}" type="presParOf" srcId="{903BA579-A7A1-4376-863E-04A57B859571}" destId="{0B9D3ADA-D531-4D4D-8C19-124B8A93C1DD}" srcOrd="0" destOrd="0" presId="urn:microsoft.com/office/officeart/2005/8/layout/hierarchy2"/>
    <dgm:cxn modelId="{579206A2-0474-4FC2-BA1B-6351DF6585BE}" type="presParOf" srcId="{C6B94092-67E5-48E4-BA41-1F018CCBD664}" destId="{B960ED11-B403-4495-8B2C-7181BD9D236B}" srcOrd="1" destOrd="0" presId="urn:microsoft.com/office/officeart/2005/8/layout/hierarchy2"/>
    <dgm:cxn modelId="{960D518E-345C-4F3E-85AD-858C9E65B123}" type="presParOf" srcId="{B960ED11-B403-4495-8B2C-7181BD9D236B}" destId="{0AC1FD58-9D5E-46DF-9D8D-59F634F7894C}" srcOrd="0" destOrd="0" presId="urn:microsoft.com/office/officeart/2005/8/layout/hierarchy2"/>
    <dgm:cxn modelId="{12B65485-5CE0-4E10-B8BA-4C8EF83F6861}" type="presParOf" srcId="{B960ED11-B403-4495-8B2C-7181BD9D236B}" destId="{5E518BA9-5A47-4464-945D-F788F5DFB20F}" srcOrd="1" destOrd="0" presId="urn:microsoft.com/office/officeart/2005/8/layout/hierarchy2"/>
    <dgm:cxn modelId="{95DF992D-DACF-470F-9CA5-E8CFD2432D17}" type="presParOf" srcId="{C6B94092-67E5-48E4-BA41-1F018CCBD664}" destId="{D2E13202-5133-4076-A5D2-A4B7919F356E}" srcOrd="2" destOrd="0" presId="urn:microsoft.com/office/officeart/2005/8/layout/hierarchy2"/>
    <dgm:cxn modelId="{57849997-3716-4B86-8FE3-617DA58365BF}" type="presParOf" srcId="{D2E13202-5133-4076-A5D2-A4B7919F356E}" destId="{C2B8E79E-FE72-49FB-96F1-95B2940BD526}" srcOrd="0" destOrd="0" presId="urn:microsoft.com/office/officeart/2005/8/layout/hierarchy2"/>
    <dgm:cxn modelId="{8A62A554-2CC6-4BE6-90C2-10CAAF03C494}" type="presParOf" srcId="{C6B94092-67E5-48E4-BA41-1F018CCBD664}" destId="{3983DF6F-E70B-4352-B3FD-6A548BD8FB11}" srcOrd="3" destOrd="0" presId="urn:microsoft.com/office/officeart/2005/8/layout/hierarchy2"/>
    <dgm:cxn modelId="{1F66A765-1E23-4AC4-A7B1-0CC394CF0970}" type="presParOf" srcId="{3983DF6F-E70B-4352-B3FD-6A548BD8FB11}" destId="{900CBBA5-69B7-48D6-8EA5-F2108CE3B70E}" srcOrd="0" destOrd="0" presId="urn:microsoft.com/office/officeart/2005/8/layout/hierarchy2"/>
    <dgm:cxn modelId="{CF2A15C3-8DED-4796-A9B5-B740C36FA5BE}" type="presParOf" srcId="{3983DF6F-E70B-4352-B3FD-6A548BD8FB11}" destId="{9198DD10-01CC-4287-974B-339F1241EEAC}" srcOrd="1" destOrd="0" presId="urn:microsoft.com/office/officeart/2005/8/layout/hierarchy2"/>
    <dgm:cxn modelId="{87F183E5-65A0-4806-89DE-73C577C1D545}" type="presParOf" srcId="{FFB7FAD1-C7CA-4DB5-AF29-C8EC111B2C3A}" destId="{D520C9FE-6C54-4EC1-8C97-5C157BA0358C}" srcOrd="1" destOrd="0" presId="urn:microsoft.com/office/officeart/2005/8/layout/hierarchy2"/>
    <dgm:cxn modelId="{4E70C539-1EF3-4192-AF6D-99B143AAC206}" type="presParOf" srcId="{D520C9FE-6C54-4EC1-8C97-5C157BA0358C}" destId="{4CAA15D0-E1C0-4C41-A924-2EF42E6E5221}" srcOrd="0" destOrd="0" presId="urn:microsoft.com/office/officeart/2005/8/layout/hierarchy2"/>
    <dgm:cxn modelId="{511E1836-C90F-445C-8C26-72638FF7D21A}" type="presParOf" srcId="{D520C9FE-6C54-4EC1-8C97-5C157BA0358C}" destId="{E7C0C29A-3E97-4DDB-81A7-F6FF983B10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09578-C6B4-4D31-B970-F185A239970B}" type="doc">
      <dgm:prSet loTypeId="urn:microsoft.com/office/officeart/2005/8/layout/hierarchy4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PT"/>
        </a:p>
      </dgm:t>
    </dgm:pt>
    <dgm:pt modelId="{F8B714D6-FC0C-46B6-86B3-13653429B5DA}">
      <dgm:prSet phldrT="[Texto]" custT="1"/>
      <dgm:spPr/>
      <dgm:t>
        <a:bodyPr/>
        <a:lstStyle/>
        <a:p>
          <a:pPr algn="ctr"/>
          <a:r>
            <a:rPr lang="pt-PT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AUTONOMIA MUNICIPAL</a:t>
          </a:r>
        </a:p>
      </dgm:t>
    </dgm:pt>
    <dgm:pt modelId="{50676D36-E68C-4057-AEE9-7A31456B37F2}" type="parTrans" cxnId="{457B39A9-8754-4443-8760-6CC26EBF03D8}">
      <dgm:prSet/>
      <dgm:spPr/>
      <dgm:t>
        <a:bodyPr/>
        <a:lstStyle/>
        <a:p>
          <a:endParaRPr lang="pt-PT" sz="2000">
            <a:solidFill>
              <a:schemeClr val="tx1"/>
            </a:solidFill>
            <a:latin typeface="+mn-lt"/>
          </a:endParaRPr>
        </a:p>
      </dgm:t>
    </dgm:pt>
    <dgm:pt modelId="{1F2151CA-2703-4662-8ED4-16D81A00548D}" type="sibTrans" cxnId="{457B39A9-8754-4443-8760-6CC26EBF03D8}">
      <dgm:prSet/>
      <dgm:spPr/>
      <dgm:t>
        <a:bodyPr/>
        <a:lstStyle/>
        <a:p>
          <a:endParaRPr lang="pt-PT" sz="2000">
            <a:solidFill>
              <a:schemeClr val="tx1"/>
            </a:solidFill>
            <a:latin typeface="+mn-lt"/>
          </a:endParaRPr>
        </a:p>
      </dgm:t>
    </dgm:pt>
    <dgm:pt modelId="{C686981B-1138-42F1-9E10-24C9E685B8B8}">
      <dgm:prSet phldrT="[Texto]" custT="1"/>
      <dgm:spPr>
        <a:solidFill>
          <a:srgbClr val="ED8E0C"/>
        </a:solidFill>
        <a:ln>
          <a:solidFill>
            <a:srgbClr val="E46E5E"/>
          </a:solidFill>
        </a:ln>
      </dgm:spPr>
      <dgm:t>
        <a:bodyPr/>
        <a:lstStyle/>
        <a:p>
          <a:pPr algn="ctr">
            <a:lnSpc>
              <a:spcPct val="90000"/>
            </a:lnSpc>
            <a:buNone/>
          </a:pPr>
          <a:r>
            <a:rPr lang="pt-PT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Assembleia dos Vizinhos</a:t>
          </a:r>
        </a:p>
        <a:p>
          <a:pPr marL="87313" indent="-87313" algn="l">
            <a:lnSpc>
              <a:spcPct val="150000"/>
            </a:lnSpc>
            <a:buClr>
              <a:srgbClr val="E46E5E"/>
            </a:buClr>
            <a:buFont typeface="Arial" panose="020B0604020202020204" pitchFamily="34" charset="0"/>
            <a:buChar char="•"/>
          </a:pPr>
          <a:r>
            <a:rPr lang="pt-PT" sz="1200" b="1" dirty="0">
              <a:solidFill>
                <a:schemeClr val="tx1"/>
              </a:solidFill>
              <a:latin typeface="+mn-lt"/>
            </a:rPr>
            <a:t>· </a:t>
          </a:r>
          <a:r>
            <a:rPr lang="pt-PT" sz="1200" dirty="0">
              <a:solidFill>
                <a:schemeClr val="tx1"/>
              </a:solidFill>
              <a:latin typeface="+mn-lt"/>
            </a:rPr>
            <a:t>Predominância dos mais abastados (</a:t>
          </a:r>
          <a:r>
            <a:rPr lang="pt-PT" sz="1200" i="1" dirty="0" err="1">
              <a:solidFill>
                <a:schemeClr val="tx1"/>
              </a:solidFill>
              <a:latin typeface="+mn-lt"/>
            </a:rPr>
            <a:t>homens-bons</a:t>
          </a:r>
          <a:r>
            <a:rPr lang="pt-PT" sz="1200" dirty="0">
              <a:solidFill>
                <a:schemeClr val="tx1"/>
              </a:solidFill>
              <a:latin typeface="+mn-lt"/>
            </a:rPr>
            <a:t>)</a:t>
          </a:r>
        </a:p>
        <a:p>
          <a:pPr algn="l">
            <a:lnSpc>
              <a:spcPct val="150000"/>
            </a:lnSpc>
            <a:buNone/>
          </a:pPr>
          <a:r>
            <a:rPr lang="pt-PT" sz="1200" b="1" dirty="0">
              <a:solidFill>
                <a:schemeClr val="tx1"/>
              </a:solidFill>
              <a:latin typeface="+mn-lt"/>
            </a:rPr>
            <a:t>· </a:t>
          </a:r>
          <a:r>
            <a:rPr lang="pt-PT" sz="1200" dirty="0">
              <a:solidFill>
                <a:schemeClr val="tx1"/>
              </a:solidFill>
              <a:latin typeface="+mn-lt"/>
            </a:rPr>
            <a:t>Posturas municipais</a:t>
          </a:r>
        </a:p>
        <a:p>
          <a:pPr algn="l">
            <a:lnSpc>
              <a:spcPct val="150000"/>
            </a:lnSpc>
            <a:buNone/>
          </a:pPr>
          <a:r>
            <a:rPr lang="pt-PT" sz="1200" b="1" dirty="0">
              <a:solidFill>
                <a:schemeClr val="tx1"/>
              </a:solidFill>
              <a:latin typeface="+mn-lt"/>
            </a:rPr>
            <a:t>· </a:t>
          </a:r>
          <a:r>
            <a:rPr lang="pt-PT" sz="1200" dirty="0">
              <a:solidFill>
                <a:schemeClr val="tx1"/>
              </a:solidFill>
              <a:latin typeface="+mn-lt"/>
            </a:rPr>
            <a:t>Escolha de alguns magistrados</a:t>
          </a:r>
        </a:p>
      </dgm:t>
    </dgm:pt>
    <dgm:pt modelId="{10E316ED-CF16-45FF-984B-3AB9B88D5F89}" type="parTrans" cxnId="{3B432052-AA01-45D6-AF18-1909961D4700}">
      <dgm:prSet/>
      <dgm:spPr/>
      <dgm:t>
        <a:bodyPr/>
        <a:lstStyle/>
        <a:p>
          <a:endParaRPr lang="pt-PT" sz="2000">
            <a:solidFill>
              <a:schemeClr val="tx1"/>
            </a:solidFill>
            <a:latin typeface="+mn-lt"/>
          </a:endParaRPr>
        </a:p>
      </dgm:t>
    </dgm:pt>
    <dgm:pt modelId="{C4768616-D048-4F76-A3F2-EB0A17C7D715}" type="sibTrans" cxnId="{3B432052-AA01-45D6-AF18-1909961D4700}">
      <dgm:prSet/>
      <dgm:spPr/>
      <dgm:t>
        <a:bodyPr/>
        <a:lstStyle/>
        <a:p>
          <a:endParaRPr lang="pt-PT" sz="2000">
            <a:solidFill>
              <a:schemeClr val="tx1"/>
            </a:solidFill>
            <a:latin typeface="+mn-lt"/>
          </a:endParaRPr>
        </a:p>
      </dgm:t>
    </dgm:pt>
    <dgm:pt modelId="{90B3D061-E4BE-4AC0-B781-705F851ECB4A}">
      <dgm:prSet phldrT="[Texto]" custT="1"/>
      <dgm:spPr>
        <a:solidFill>
          <a:srgbClr val="ED8E0C"/>
        </a:solidFill>
        <a:ln>
          <a:solidFill>
            <a:srgbClr val="E46E5E"/>
          </a:solidFill>
        </a:ln>
      </dgm:spPr>
      <dgm:t>
        <a:bodyPr/>
        <a:lstStyle/>
        <a:p>
          <a:pPr algn="ctr"/>
          <a:r>
            <a:rPr lang="pt-PT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Magistrados</a:t>
          </a:r>
        </a:p>
        <a:p>
          <a:pPr algn="ctr"/>
          <a:r>
            <a:rPr lang="pt-PT" sz="1200" dirty="0">
              <a:solidFill>
                <a:schemeClr val="tx1"/>
              </a:solidFill>
              <a:latin typeface="+mn-lt"/>
            </a:rPr>
            <a:t>Predominância dos mais abastados (</a:t>
          </a:r>
          <a:r>
            <a:rPr lang="pt-PT" sz="1200" i="1" dirty="0" err="1">
              <a:solidFill>
                <a:schemeClr val="tx1"/>
              </a:solidFill>
              <a:latin typeface="+mn-lt"/>
            </a:rPr>
            <a:t>homens-bons</a:t>
          </a:r>
          <a:r>
            <a:rPr lang="pt-PT" sz="1200" dirty="0">
              <a:solidFill>
                <a:schemeClr val="tx1"/>
              </a:solidFill>
              <a:latin typeface="+mn-lt"/>
            </a:rPr>
            <a:t>)</a:t>
          </a:r>
        </a:p>
        <a:p>
          <a:pPr algn="ctr"/>
          <a:endParaRPr lang="pt-PT" sz="1000" dirty="0">
            <a:solidFill>
              <a:schemeClr val="tx1"/>
            </a:solidFill>
            <a:latin typeface="+mn-lt"/>
          </a:endParaRPr>
        </a:p>
      </dgm:t>
    </dgm:pt>
    <dgm:pt modelId="{63821696-DC15-4935-834E-8DA78908AF01}" type="parTrans" cxnId="{A71E0902-8BCD-4330-8D5F-72C6DD515509}">
      <dgm:prSet/>
      <dgm:spPr/>
      <dgm:t>
        <a:bodyPr/>
        <a:lstStyle/>
        <a:p>
          <a:endParaRPr lang="pt-PT" sz="2000">
            <a:solidFill>
              <a:schemeClr val="tx1"/>
            </a:solidFill>
            <a:latin typeface="+mn-lt"/>
          </a:endParaRPr>
        </a:p>
      </dgm:t>
    </dgm:pt>
    <dgm:pt modelId="{F9ABEE7B-74CB-43F5-BFF3-EFDFA18BF94A}" type="sibTrans" cxnId="{A71E0902-8BCD-4330-8D5F-72C6DD515509}">
      <dgm:prSet/>
      <dgm:spPr/>
      <dgm:t>
        <a:bodyPr/>
        <a:lstStyle/>
        <a:p>
          <a:endParaRPr lang="pt-PT" sz="2000">
            <a:solidFill>
              <a:schemeClr val="tx1"/>
            </a:solidFill>
            <a:latin typeface="+mn-lt"/>
          </a:endParaRPr>
        </a:p>
      </dgm:t>
    </dgm:pt>
    <dgm:pt modelId="{C04C0E3F-7EA6-46C6-ACAE-396BB455132D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rgbClr val="E46E5E"/>
          </a:solidFill>
        </a:ln>
      </dgm:spPr>
      <dgm:t>
        <a:bodyPr anchor="t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PT" sz="1050" b="1" dirty="0">
              <a:solidFill>
                <a:schemeClr val="tx1"/>
              </a:solidFill>
              <a:effectLst/>
              <a:latin typeface="+mn-lt"/>
            </a:rPr>
            <a:t>Escolhidos pela Assembleia dos Vizinhos</a:t>
          </a:r>
        </a:p>
        <a:p>
          <a:pPr marL="82550" indent="-82550" algn="just">
            <a:lnSpc>
              <a:spcPct val="100000"/>
            </a:lnSpc>
            <a:spcAft>
              <a:spcPts val="0"/>
            </a:spcAft>
          </a:pPr>
          <a:r>
            <a:rPr lang="pt-PT" sz="1000" b="1" dirty="0">
              <a:solidFill>
                <a:schemeClr val="tx1"/>
              </a:solidFill>
              <a:latin typeface="+mn-lt"/>
            </a:rPr>
            <a:t>· </a:t>
          </a:r>
          <a:r>
            <a:rPr lang="pt-PT" sz="1000" b="1" dirty="0" err="1">
              <a:solidFill>
                <a:schemeClr val="tx1"/>
              </a:solidFill>
              <a:latin typeface="+mn-lt"/>
            </a:rPr>
            <a:t>Alcaide-menor</a:t>
          </a:r>
          <a:r>
            <a:rPr lang="pt-PT" sz="1000" b="1" dirty="0">
              <a:solidFill>
                <a:schemeClr val="tx1"/>
              </a:solidFill>
              <a:latin typeface="+mn-lt"/>
            </a:rPr>
            <a:t>, juízes ou </a:t>
          </a:r>
          <a:r>
            <a:rPr lang="pt-PT" sz="1000" b="1" dirty="0" err="1">
              <a:solidFill>
                <a:schemeClr val="tx1"/>
              </a:solidFill>
              <a:latin typeface="+mn-lt"/>
            </a:rPr>
            <a:t>alvazis</a:t>
          </a:r>
          <a:r>
            <a:rPr lang="pt-PT" sz="1000" b="0" dirty="0">
              <a:solidFill>
                <a:schemeClr val="tx1"/>
              </a:solidFill>
              <a:latin typeface="+mn-lt"/>
            </a:rPr>
            <a:t> </a:t>
          </a:r>
          <a:r>
            <a:rPr lang="pt-PT" sz="1000" b="1" dirty="0">
              <a:solidFill>
                <a:schemeClr val="tx1"/>
              </a:solidFill>
              <a:latin typeface="+mn-lt"/>
            </a:rPr>
            <a:t>– </a:t>
          </a:r>
          <a:r>
            <a:rPr lang="pt-PT" sz="1000" dirty="0">
              <a:solidFill>
                <a:schemeClr val="tx1"/>
              </a:solidFill>
              <a:latin typeface="+mn-lt"/>
            </a:rPr>
            <a:t>defesa militar do concelho e administração da justiça</a:t>
          </a:r>
        </a:p>
        <a:p>
          <a:pPr marL="82550" indent="-82550" algn="just">
            <a:lnSpc>
              <a:spcPct val="100000"/>
            </a:lnSpc>
            <a:spcAft>
              <a:spcPts val="0"/>
            </a:spcAft>
          </a:pPr>
          <a:r>
            <a:rPr lang="pt-PT" sz="1000" b="1" dirty="0">
              <a:solidFill>
                <a:schemeClr val="tx1"/>
              </a:solidFill>
              <a:latin typeface="+mn-lt"/>
            </a:rPr>
            <a:t>· Mordomo</a:t>
          </a:r>
          <a:r>
            <a:rPr lang="pt-PT" sz="1000" dirty="0">
              <a:solidFill>
                <a:schemeClr val="tx1"/>
              </a:solidFill>
              <a:latin typeface="+mn-lt"/>
            </a:rPr>
            <a:t> </a:t>
          </a:r>
          <a:r>
            <a:rPr lang="pt-PT" sz="1000" b="1" dirty="0">
              <a:solidFill>
                <a:schemeClr val="tx1"/>
              </a:solidFill>
              <a:latin typeface="+mn-lt"/>
            </a:rPr>
            <a:t>–  </a:t>
          </a:r>
          <a:r>
            <a:rPr lang="pt-PT" sz="1000" dirty="0">
              <a:solidFill>
                <a:schemeClr val="tx1"/>
              </a:solidFill>
              <a:latin typeface="+mn-lt"/>
            </a:rPr>
            <a:t>administração dos bens concelhios</a:t>
          </a:r>
        </a:p>
        <a:p>
          <a:pPr marL="82550" indent="-82550" algn="just">
            <a:lnSpc>
              <a:spcPct val="100000"/>
            </a:lnSpc>
            <a:spcAft>
              <a:spcPts val="0"/>
            </a:spcAft>
          </a:pPr>
          <a:r>
            <a:rPr lang="pt-PT" sz="1000" b="1" dirty="0">
              <a:solidFill>
                <a:schemeClr val="tx1"/>
              </a:solidFill>
              <a:latin typeface="+mn-lt"/>
            </a:rPr>
            <a:t>· </a:t>
          </a:r>
          <a:r>
            <a:rPr lang="pt-PT" sz="1000" b="1" dirty="0" err="1">
              <a:solidFill>
                <a:schemeClr val="tx1"/>
              </a:solidFill>
              <a:latin typeface="+mn-lt"/>
            </a:rPr>
            <a:t>Almotacés</a:t>
          </a:r>
          <a:r>
            <a:rPr lang="pt-PT" sz="1000" dirty="0">
              <a:solidFill>
                <a:schemeClr val="tx1"/>
              </a:solidFill>
              <a:latin typeface="+mn-lt"/>
            </a:rPr>
            <a:t> </a:t>
          </a:r>
          <a:r>
            <a:rPr lang="pt-PT" sz="1000" b="1" dirty="0">
              <a:solidFill>
                <a:schemeClr val="tx1"/>
              </a:solidFill>
              <a:latin typeface="+mn-lt"/>
            </a:rPr>
            <a:t>– </a:t>
          </a:r>
          <a:r>
            <a:rPr lang="pt-PT" sz="1000" dirty="0">
              <a:solidFill>
                <a:schemeClr val="tx1"/>
              </a:solidFill>
              <a:latin typeface="+mn-lt"/>
            </a:rPr>
            <a:t>vigilância dos mercados, dos pesos, medidas e preços, da sanidade, higiene e obras públicas</a:t>
          </a:r>
        </a:p>
        <a:p>
          <a:pPr marL="82550" indent="-82550" algn="just">
            <a:lnSpc>
              <a:spcPct val="100000"/>
            </a:lnSpc>
            <a:spcAft>
              <a:spcPts val="0"/>
            </a:spcAft>
          </a:pPr>
          <a:r>
            <a:rPr lang="pt-PT" sz="1000" b="1" dirty="0">
              <a:solidFill>
                <a:schemeClr val="tx1"/>
              </a:solidFill>
              <a:latin typeface="+mn-lt"/>
            </a:rPr>
            <a:t>· Procurador</a:t>
          </a:r>
          <a:r>
            <a:rPr lang="pt-PT" sz="1000" dirty="0">
              <a:solidFill>
                <a:schemeClr val="tx1"/>
              </a:solidFill>
              <a:latin typeface="+mn-lt"/>
            </a:rPr>
            <a:t> </a:t>
          </a:r>
          <a:r>
            <a:rPr lang="pt-PT" sz="1000" b="1" dirty="0">
              <a:solidFill>
                <a:schemeClr val="tx1"/>
              </a:solidFill>
              <a:latin typeface="+mn-lt"/>
            </a:rPr>
            <a:t>– </a:t>
          </a:r>
          <a:r>
            <a:rPr lang="pt-PT" sz="1000" dirty="0">
              <a:solidFill>
                <a:schemeClr val="tx1"/>
              </a:solidFill>
              <a:latin typeface="+mn-lt"/>
            </a:rPr>
            <a:t>funções de tesoureiro e de representação externa do concelho</a:t>
          </a:r>
        </a:p>
        <a:p>
          <a:pPr marL="82550" indent="-82550" algn="just">
            <a:lnSpc>
              <a:spcPct val="100000"/>
            </a:lnSpc>
            <a:spcAft>
              <a:spcPts val="0"/>
            </a:spcAft>
          </a:pPr>
          <a:r>
            <a:rPr lang="pt-PT" sz="1000" dirty="0">
              <a:solidFill>
                <a:schemeClr val="tx1"/>
              </a:solidFill>
              <a:latin typeface="+mn-lt"/>
            </a:rPr>
            <a:t>·</a:t>
          </a:r>
          <a:r>
            <a:rPr lang="pt-PT" sz="1000" b="1" dirty="0">
              <a:solidFill>
                <a:schemeClr val="tx1"/>
              </a:solidFill>
              <a:latin typeface="+mn-lt"/>
            </a:rPr>
            <a:t> Chanceler</a:t>
          </a:r>
          <a:r>
            <a:rPr lang="pt-PT" sz="1000" dirty="0">
              <a:solidFill>
                <a:schemeClr val="tx1"/>
              </a:solidFill>
              <a:latin typeface="+mn-lt"/>
            </a:rPr>
            <a:t> </a:t>
          </a:r>
          <a:r>
            <a:rPr lang="pt-PT" sz="1000" b="1" dirty="0">
              <a:solidFill>
                <a:schemeClr val="tx1"/>
              </a:solidFill>
              <a:latin typeface="+mn-lt"/>
            </a:rPr>
            <a:t>– </a:t>
          </a:r>
          <a:r>
            <a:rPr lang="pt-PT" sz="1000" dirty="0">
              <a:solidFill>
                <a:schemeClr val="tx1"/>
              </a:solidFill>
              <a:latin typeface="+mn-lt"/>
            </a:rPr>
            <a:t>guardião do selo e da bandeira do concelho</a:t>
          </a:r>
        </a:p>
        <a:p>
          <a:pPr marL="82550" indent="-82550" algn="just">
            <a:lnSpc>
              <a:spcPct val="100000"/>
            </a:lnSpc>
            <a:spcAft>
              <a:spcPts val="0"/>
            </a:spcAft>
          </a:pPr>
          <a:r>
            <a:rPr lang="pt-PT" sz="1000" b="1" dirty="0">
              <a:solidFill>
                <a:schemeClr val="tx1"/>
              </a:solidFill>
              <a:latin typeface="+mn-lt"/>
            </a:rPr>
            <a:t>· Meirinhos, saiões, porteiros  –  </a:t>
          </a:r>
          <a:r>
            <a:rPr lang="pt-PT" sz="1000" dirty="0">
              <a:solidFill>
                <a:schemeClr val="tx1"/>
              </a:solidFill>
              <a:latin typeface="+mn-lt"/>
            </a:rPr>
            <a:t>cobradores de impostos e multas judiciais</a:t>
          </a:r>
          <a:endParaRPr lang="pt-PT" sz="1200" dirty="0">
            <a:solidFill>
              <a:schemeClr val="tx1"/>
            </a:solidFill>
            <a:latin typeface="+mn-lt"/>
          </a:endParaRPr>
        </a:p>
      </dgm:t>
    </dgm:pt>
    <dgm:pt modelId="{B2B0E335-A0B8-4DE5-9033-A316FCD2B373}" type="parTrans" cxnId="{23553688-2DEC-4751-BF2C-046B3060DE64}">
      <dgm:prSet/>
      <dgm:spPr/>
      <dgm:t>
        <a:bodyPr/>
        <a:lstStyle/>
        <a:p>
          <a:endParaRPr lang="pt-PT">
            <a:solidFill>
              <a:schemeClr val="tx1"/>
            </a:solidFill>
            <a:latin typeface="+mn-lt"/>
          </a:endParaRPr>
        </a:p>
      </dgm:t>
    </dgm:pt>
    <dgm:pt modelId="{3E47F445-FC3D-44A3-B71F-69D9EF608D4F}" type="sibTrans" cxnId="{23553688-2DEC-4751-BF2C-046B3060DE64}">
      <dgm:prSet/>
      <dgm:spPr/>
      <dgm:t>
        <a:bodyPr/>
        <a:lstStyle/>
        <a:p>
          <a:endParaRPr lang="pt-PT">
            <a:solidFill>
              <a:schemeClr val="tx1"/>
            </a:solidFill>
            <a:latin typeface="+mn-lt"/>
          </a:endParaRPr>
        </a:p>
      </dgm:t>
    </dgm:pt>
    <dgm:pt modelId="{0054E947-6E65-4AC8-9E0C-ED696C5F088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rgbClr val="E46E5E"/>
          </a:solidFill>
        </a:ln>
      </dgm:spPr>
      <dgm:t>
        <a:bodyPr anchor="t" anchorCtr="0"/>
        <a:lstStyle/>
        <a:p>
          <a:pPr algn="ctr">
            <a:spcAft>
              <a:spcPts val="0"/>
            </a:spcAft>
          </a:pPr>
          <a:r>
            <a:rPr lang="pt-PT" sz="1050" b="1" dirty="0">
              <a:solidFill>
                <a:schemeClr val="tx1"/>
              </a:solidFill>
              <a:effectLst/>
              <a:latin typeface="+mn-lt"/>
            </a:rPr>
            <a:t>Escolhidos pelo rei </a:t>
          </a:r>
          <a:r>
            <a:rPr lang="pt-PT" sz="1050" baseline="30000" dirty="0">
              <a:solidFill>
                <a:schemeClr val="tx1"/>
              </a:solidFill>
              <a:latin typeface="+mn-lt"/>
              <a:ea typeface="Calibri"/>
              <a:cs typeface="Arial" pitchFamily="34" charset="0"/>
            </a:rPr>
            <a:t>(1) </a:t>
          </a:r>
          <a:endParaRPr lang="pt-PT" sz="105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82550" indent="-82550" algn="just">
            <a:spcAft>
              <a:spcPts val="0"/>
            </a:spcAft>
          </a:pPr>
          <a:r>
            <a:rPr lang="pt-PT" sz="1000" b="1" dirty="0">
              <a:solidFill>
                <a:schemeClr val="tx1"/>
              </a:solidFill>
              <a:latin typeface="+mn-lt"/>
            </a:rPr>
            <a:t>· Alcaide-maior – </a:t>
          </a:r>
          <a:r>
            <a:rPr lang="pt-PT" sz="1000" dirty="0">
              <a:solidFill>
                <a:schemeClr val="tx1"/>
              </a:solidFill>
              <a:latin typeface="+mn-lt"/>
            </a:rPr>
            <a:t>governação da fortaleza e chefia das expedições militares ordenadas pelo rei</a:t>
          </a:r>
        </a:p>
        <a:p>
          <a:pPr marL="82550" indent="-82550" algn="just">
            <a:spcAft>
              <a:spcPts val="0"/>
            </a:spcAft>
          </a:pPr>
          <a:r>
            <a:rPr lang="pt-PT" sz="1000" b="1" dirty="0">
              <a:solidFill>
                <a:schemeClr val="tx1"/>
              </a:solidFill>
              <a:latin typeface="+mn-lt"/>
            </a:rPr>
            <a:t>· Mordomo – </a:t>
          </a:r>
          <a:r>
            <a:rPr lang="pt-PT" sz="1000" dirty="0">
              <a:solidFill>
                <a:schemeClr val="tx1"/>
              </a:solidFill>
              <a:latin typeface="+mn-lt"/>
            </a:rPr>
            <a:t>administração dos bens e direitos régios na área do concelho</a:t>
          </a:r>
        </a:p>
        <a:p>
          <a:pPr marL="82550" indent="-82550" algn="just">
            <a:spcAft>
              <a:spcPts val="0"/>
            </a:spcAft>
          </a:pPr>
          <a:r>
            <a:rPr lang="pt-PT" sz="1000" b="1" dirty="0">
              <a:solidFill>
                <a:schemeClr val="tx1"/>
              </a:solidFill>
              <a:latin typeface="+mn-lt"/>
            </a:rPr>
            <a:t>· Almoxarife – </a:t>
          </a:r>
          <a:r>
            <a:rPr lang="pt-PT" sz="1000" dirty="0">
              <a:solidFill>
                <a:schemeClr val="tx1"/>
              </a:solidFill>
              <a:latin typeface="+mn-lt"/>
            </a:rPr>
            <a:t>cobrança e arrecadação dos impostos e rendas devidos ao monarca</a:t>
          </a:r>
        </a:p>
        <a:p>
          <a:pPr marL="82550" indent="-82550" algn="just">
            <a:spcAft>
              <a:spcPts val="0"/>
            </a:spcAft>
          </a:pPr>
          <a:r>
            <a:rPr lang="pt-PT" sz="1000" b="1" dirty="0">
              <a:solidFill>
                <a:schemeClr val="tx1"/>
              </a:solidFill>
              <a:latin typeface="+mn-lt"/>
            </a:rPr>
            <a:t>. Vereadores – </a:t>
          </a:r>
          <a:r>
            <a:rPr lang="pt-PT" sz="1000" b="0" dirty="0">
              <a:solidFill>
                <a:schemeClr val="tx1"/>
              </a:solidFill>
              <a:latin typeface="+mn-lt"/>
            </a:rPr>
            <a:t>s</a:t>
          </a:r>
          <a:r>
            <a:rPr lang="pt-PT" sz="1000" dirty="0">
              <a:solidFill>
                <a:schemeClr val="tx1"/>
              </a:solidFill>
              <a:latin typeface="+mn-lt"/>
            </a:rPr>
            <a:t>upervisão da administração concelhia</a:t>
          </a:r>
        </a:p>
        <a:p>
          <a:pPr marL="82550" indent="-82550" algn="just">
            <a:spcAft>
              <a:spcPts val="0"/>
            </a:spcAft>
          </a:pPr>
          <a:r>
            <a:rPr lang="pt-PT" sz="1000" b="1" dirty="0">
              <a:solidFill>
                <a:schemeClr val="tx1"/>
              </a:solidFill>
              <a:latin typeface="+mn-lt"/>
            </a:rPr>
            <a:t>· Meirinhos</a:t>
          </a:r>
          <a:r>
            <a:rPr lang="pt-PT" sz="1000" dirty="0">
              <a:solidFill>
                <a:schemeClr val="tx1"/>
              </a:solidFill>
              <a:latin typeface="+mn-lt"/>
            </a:rPr>
            <a:t>, </a:t>
          </a:r>
          <a:r>
            <a:rPr lang="pt-PT" sz="1000" b="1" dirty="0">
              <a:solidFill>
                <a:schemeClr val="tx1"/>
              </a:solidFill>
              <a:latin typeface="+mn-lt"/>
            </a:rPr>
            <a:t>corregedores</a:t>
          </a:r>
          <a:r>
            <a:rPr lang="pt-PT" sz="1000" dirty="0">
              <a:solidFill>
                <a:schemeClr val="tx1"/>
              </a:solidFill>
              <a:latin typeface="+mn-lt"/>
            </a:rPr>
            <a:t> </a:t>
          </a:r>
          <a:r>
            <a:rPr lang="pt-PT" sz="1000" b="1" dirty="0">
              <a:solidFill>
                <a:schemeClr val="tx1"/>
              </a:solidFill>
              <a:latin typeface="+mn-lt"/>
            </a:rPr>
            <a:t>e</a:t>
          </a:r>
          <a:r>
            <a:rPr lang="pt-PT" sz="1000" dirty="0">
              <a:solidFill>
                <a:schemeClr val="tx1"/>
              </a:solidFill>
              <a:latin typeface="+mn-lt"/>
            </a:rPr>
            <a:t> </a:t>
          </a:r>
          <a:r>
            <a:rPr lang="pt-PT" sz="1000" b="1" dirty="0">
              <a:solidFill>
                <a:schemeClr val="tx1"/>
              </a:solidFill>
              <a:latin typeface="+mn-lt"/>
            </a:rPr>
            <a:t>juízes de fora – </a:t>
          </a:r>
          <a:r>
            <a:rPr lang="pt-PT" sz="1000" dirty="0">
              <a:solidFill>
                <a:schemeClr val="tx1"/>
              </a:solidFill>
              <a:latin typeface="+mn-lt"/>
            </a:rPr>
            <a:t>supervisão da justiça concelhia</a:t>
          </a:r>
        </a:p>
        <a:p>
          <a:pPr algn="just">
            <a:spcAft>
              <a:spcPts val="0"/>
            </a:spcAft>
          </a:pPr>
          <a:endParaRPr lang="pt-PT" sz="900" i="1" dirty="0">
            <a:solidFill>
              <a:schemeClr val="tx1"/>
            </a:solidFill>
            <a:latin typeface="+mn-lt"/>
          </a:endParaRPr>
        </a:p>
        <a:p>
          <a:pPr algn="l">
            <a:spcAft>
              <a:spcPts val="0"/>
            </a:spcAft>
          </a:pPr>
          <a:r>
            <a:rPr lang="pt-PT" sz="900" i="0" baseline="30000" dirty="0">
              <a:solidFill>
                <a:schemeClr val="tx1"/>
              </a:solidFill>
              <a:latin typeface="+mn-lt"/>
              <a:ea typeface="Calibri"/>
              <a:cs typeface="Arial" pitchFamily="34" charset="0"/>
            </a:rPr>
            <a:t>(1) </a:t>
          </a:r>
          <a:r>
            <a:rPr lang="pt-PT" sz="800" dirty="0">
              <a:solidFill>
                <a:schemeClr val="tx1"/>
              </a:solidFill>
              <a:latin typeface="+mn-lt"/>
            </a:rPr>
            <a:t>À </a:t>
          </a:r>
          <a:r>
            <a:rPr lang="pt-PT" sz="800" dirty="0" err="1">
              <a:solidFill>
                <a:schemeClr val="tx1"/>
              </a:solidFill>
              <a:latin typeface="+mn-lt"/>
            </a:rPr>
            <a:t>exceção</a:t>
          </a:r>
          <a:r>
            <a:rPr lang="pt-PT" sz="800" dirty="0">
              <a:solidFill>
                <a:schemeClr val="tx1"/>
              </a:solidFill>
              <a:latin typeface="+mn-lt"/>
            </a:rPr>
            <a:t> do alcaide-mor, que pertencia à nobreza, e dos corregedores e juízes de fora, o rei escolhia os magistrados de entre os vizinhos.</a:t>
          </a:r>
        </a:p>
      </dgm:t>
    </dgm:pt>
    <dgm:pt modelId="{3A1929B4-CC97-411A-AEDC-5A7639A0D403}" type="sibTrans" cxnId="{5749625B-79BC-4B7E-BD2A-DE21E097E88C}">
      <dgm:prSet/>
      <dgm:spPr/>
      <dgm:t>
        <a:bodyPr/>
        <a:lstStyle/>
        <a:p>
          <a:endParaRPr lang="pt-PT">
            <a:solidFill>
              <a:schemeClr val="tx1"/>
            </a:solidFill>
            <a:latin typeface="+mn-lt"/>
          </a:endParaRPr>
        </a:p>
      </dgm:t>
    </dgm:pt>
    <dgm:pt modelId="{BAB0E86D-B17C-4339-AAF6-5D4533C57814}" type="parTrans" cxnId="{5749625B-79BC-4B7E-BD2A-DE21E097E88C}">
      <dgm:prSet/>
      <dgm:spPr/>
      <dgm:t>
        <a:bodyPr/>
        <a:lstStyle/>
        <a:p>
          <a:endParaRPr lang="pt-PT">
            <a:solidFill>
              <a:schemeClr val="tx1"/>
            </a:solidFill>
            <a:latin typeface="+mn-lt"/>
          </a:endParaRPr>
        </a:p>
      </dgm:t>
    </dgm:pt>
    <dgm:pt modelId="{998C2372-6DBB-478B-ADA8-8DD3880262CC}" type="pres">
      <dgm:prSet presAssocID="{5B609578-C6B4-4D31-B970-F185A239970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37BC51-D647-42EB-A2D1-8B77B49D105B}" type="pres">
      <dgm:prSet presAssocID="{F8B714D6-FC0C-46B6-86B3-13653429B5DA}" presName="vertOne" presStyleCnt="0"/>
      <dgm:spPr/>
    </dgm:pt>
    <dgm:pt modelId="{D1BB709E-9C4D-42B2-B624-EB308EE3CAEF}" type="pres">
      <dgm:prSet presAssocID="{F8B714D6-FC0C-46B6-86B3-13653429B5DA}" presName="txOne" presStyleLbl="node0" presStyleIdx="0" presStyleCnt="1" custScaleY="144852" custLinFactNeighborX="-930">
        <dgm:presLayoutVars>
          <dgm:chPref val="3"/>
        </dgm:presLayoutVars>
      </dgm:prSet>
      <dgm:spPr/>
    </dgm:pt>
    <dgm:pt modelId="{57C1AA50-83AE-471B-9A8C-5E25A45F0B21}" type="pres">
      <dgm:prSet presAssocID="{F8B714D6-FC0C-46B6-86B3-13653429B5DA}" presName="parTransOne" presStyleCnt="0"/>
      <dgm:spPr/>
    </dgm:pt>
    <dgm:pt modelId="{0D4F47C9-3FD7-433B-9302-71AD638593BF}" type="pres">
      <dgm:prSet presAssocID="{F8B714D6-FC0C-46B6-86B3-13653429B5DA}" presName="horzOne" presStyleCnt="0"/>
      <dgm:spPr/>
    </dgm:pt>
    <dgm:pt modelId="{C1CBE114-3393-40F1-B074-F63B431D7741}" type="pres">
      <dgm:prSet presAssocID="{C686981B-1138-42F1-9E10-24C9E685B8B8}" presName="vertTwo" presStyleCnt="0"/>
      <dgm:spPr/>
    </dgm:pt>
    <dgm:pt modelId="{AA2A81CD-2E26-4FC2-8C5E-977E2F529E32}" type="pres">
      <dgm:prSet presAssocID="{C686981B-1138-42F1-9E10-24C9E685B8B8}" presName="txTwo" presStyleLbl="node2" presStyleIdx="0" presStyleCnt="2" custScaleX="77891" custScaleY="653545" custLinFactNeighborX="-254" custLinFactNeighborY="14216">
        <dgm:presLayoutVars>
          <dgm:chPref val="3"/>
        </dgm:presLayoutVars>
      </dgm:prSet>
      <dgm:spPr/>
    </dgm:pt>
    <dgm:pt modelId="{2AC4465B-87CB-4BF8-A50E-6564913F727B}" type="pres">
      <dgm:prSet presAssocID="{C686981B-1138-42F1-9E10-24C9E685B8B8}" presName="horzTwo" presStyleCnt="0"/>
      <dgm:spPr/>
    </dgm:pt>
    <dgm:pt modelId="{04EDEC0E-9F1D-499A-B7BF-75ACF187B1AD}" type="pres">
      <dgm:prSet presAssocID="{C4768616-D048-4F76-A3F2-EB0A17C7D715}" presName="sibSpaceTwo" presStyleCnt="0"/>
      <dgm:spPr/>
    </dgm:pt>
    <dgm:pt modelId="{7B4072F4-223B-4163-B1CF-AFB7F39A4B3F}" type="pres">
      <dgm:prSet presAssocID="{90B3D061-E4BE-4AC0-B781-705F851ECB4A}" presName="vertTwo" presStyleCnt="0"/>
      <dgm:spPr/>
    </dgm:pt>
    <dgm:pt modelId="{2F1F4AB5-66A6-484E-BE2C-E2AFE17F990F}" type="pres">
      <dgm:prSet presAssocID="{90B3D061-E4BE-4AC0-B781-705F851ECB4A}" presName="txTwo" presStyleLbl="node2" presStyleIdx="1" presStyleCnt="2" custScaleY="149940" custLinFactNeighborX="142" custLinFactNeighborY="47044">
        <dgm:presLayoutVars>
          <dgm:chPref val="3"/>
        </dgm:presLayoutVars>
      </dgm:prSet>
      <dgm:spPr/>
    </dgm:pt>
    <dgm:pt modelId="{98BFDA8F-A6A5-435B-A01A-C4A3D390B6A3}" type="pres">
      <dgm:prSet presAssocID="{90B3D061-E4BE-4AC0-B781-705F851ECB4A}" presName="parTransTwo" presStyleCnt="0"/>
      <dgm:spPr/>
    </dgm:pt>
    <dgm:pt modelId="{7E77C62B-AF4E-4BD2-829F-5EBA06D96EA5}" type="pres">
      <dgm:prSet presAssocID="{90B3D061-E4BE-4AC0-B781-705F851ECB4A}" presName="horzTwo" presStyleCnt="0"/>
      <dgm:spPr/>
    </dgm:pt>
    <dgm:pt modelId="{2CFC9CFC-8EFE-4EB9-9AF0-7E20C07405E5}" type="pres">
      <dgm:prSet presAssocID="{C04C0E3F-7EA6-46C6-ACAE-396BB455132D}" presName="vertThree" presStyleCnt="0"/>
      <dgm:spPr/>
    </dgm:pt>
    <dgm:pt modelId="{724E7533-DA51-46D7-9EFD-14366C3DB98F}" type="pres">
      <dgm:prSet presAssocID="{C04C0E3F-7EA6-46C6-ACAE-396BB455132D}" presName="txThree" presStyleLbl="node3" presStyleIdx="0" presStyleCnt="2" custScaleX="71443" custScaleY="578735" custLinFactNeighborX="872" custLinFactNeighborY="14544">
        <dgm:presLayoutVars>
          <dgm:chPref val="3"/>
        </dgm:presLayoutVars>
      </dgm:prSet>
      <dgm:spPr/>
    </dgm:pt>
    <dgm:pt modelId="{48A3D3E8-1933-4656-8A83-F8522B8CB89C}" type="pres">
      <dgm:prSet presAssocID="{C04C0E3F-7EA6-46C6-ACAE-396BB455132D}" presName="horzThree" presStyleCnt="0"/>
      <dgm:spPr/>
    </dgm:pt>
    <dgm:pt modelId="{B0487390-A264-4C24-B319-BAB71FFF7D4D}" type="pres">
      <dgm:prSet presAssocID="{3E47F445-FC3D-44A3-B71F-69D9EF608D4F}" presName="sibSpaceThree" presStyleCnt="0"/>
      <dgm:spPr/>
    </dgm:pt>
    <dgm:pt modelId="{7F618E81-E673-42A5-9423-35A518030F3A}" type="pres">
      <dgm:prSet presAssocID="{0054E947-6E65-4AC8-9E0C-ED696C5F0883}" presName="vertThree" presStyleCnt="0"/>
      <dgm:spPr/>
    </dgm:pt>
    <dgm:pt modelId="{A342A20F-A6C4-4D98-8C8D-EB7A0D8C2F8C}" type="pres">
      <dgm:prSet presAssocID="{0054E947-6E65-4AC8-9E0C-ED696C5F0883}" presName="txThree" presStyleLbl="node3" presStyleIdx="1" presStyleCnt="2" custScaleX="72207" custScaleY="577234" custLinFactNeighborX="-1143" custLinFactNeighborY="15056">
        <dgm:presLayoutVars>
          <dgm:chPref val="3"/>
        </dgm:presLayoutVars>
      </dgm:prSet>
      <dgm:spPr/>
    </dgm:pt>
    <dgm:pt modelId="{F58F1035-B7C5-48BA-B880-B41A726E15F0}" type="pres">
      <dgm:prSet presAssocID="{0054E947-6E65-4AC8-9E0C-ED696C5F0883}" presName="horzThree" presStyleCnt="0"/>
      <dgm:spPr/>
    </dgm:pt>
  </dgm:ptLst>
  <dgm:cxnLst>
    <dgm:cxn modelId="{A71E0902-8BCD-4330-8D5F-72C6DD515509}" srcId="{F8B714D6-FC0C-46B6-86B3-13653429B5DA}" destId="{90B3D061-E4BE-4AC0-B781-705F851ECB4A}" srcOrd="1" destOrd="0" parTransId="{63821696-DC15-4935-834E-8DA78908AF01}" sibTransId="{F9ABEE7B-74CB-43F5-BFF3-EFDFA18BF94A}"/>
    <dgm:cxn modelId="{BDDC4F34-4197-43BB-9EA7-2C2C7A9FBB9D}" type="presOf" srcId="{C686981B-1138-42F1-9E10-24C9E685B8B8}" destId="{AA2A81CD-2E26-4FC2-8C5E-977E2F529E32}" srcOrd="0" destOrd="0" presId="urn:microsoft.com/office/officeart/2005/8/layout/hierarchy4"/>
    <dgm:cxn modelId="{5749625B-79BC-4B7E-BD2A-DE21E097E88C}" srcId="{90B3D061-E4BE-4AC0-B781-705F851ECB4A}" destId="{0054E947-6E65-4AC8-9E0C-ED696C5F0883}" srcOrd="1" destOrd="0" parTransId="{BAB0E86D-B17C-4339-AAF6-5D4533C57814}" sibTransId="{3A1929B4-CC97-411A-AEDC-5A7639A0D403}"/>
    <dgm:cxn modelId="{76F0B948-E983-4498-921D-C9F35FF49AD6}" type="presOf" srcId="{90B3D061-E4BE-4AC0-B781-705F851ECB4A}" destId="{2F1F4AB5-66A6-484E-BE2C-E2AFE17F990F}" srcOrd="0" destOrd="0" presId="urn:microsoft.com/office/officeart/2005/8/layout/hierarchy4"/>
    <dgm:cxn modelId="{3AC8954E-9813-479A-B3B8-2B3EB46AFC67}" type="presOf" srcId="{0054E947-6E65-4AC8-9E0C-ED696C5F0883}" destId="{A342A20F-A6C4-4D98-8C8D-EB7A0D8C2F8C}" srcOrd="0" destOrd="0" presId="urn:microsoft.com/office/officeart/2005/8/layout/hierarchy4"/>
    <dgm:cxn modelId="{3B432052-AA01-45D6-AF18-1909961D4700}" srcId="{F8B714D6-FC0C-46B6-86B3-13653429B5DA}" destId="{C686981B-1138-42F1-9E10-24C9E685B8B8}" srcOrd="0" destOrd="0" parTransId="{10E316ED-CF16-45FF-984B-3AB9B88D5F89}" sibTransId="{C4768616-D048-4F76-A3F2-EB0A17C7D715}"/>
    <dgm:cxn modelId="{23553688-2DEC-4751-BF2C-046B3060DE64}" srcId="{90B3D061-E4BE-4AC0-B781-705F851ECB4A}" destId="{C04C0E3F-7EA6-46C6-ACAE-396BB455132D}" srcOrd="0" destOrd="0" parTransId="{B2B0E335-A0B8-4DE5-9033-A316FCD2B373}" sibTransId="{3E47F445-FC3D-44A3-B71F-69D9EF608D4F}"/>
    <dgm:cxn modelId="{597F1AA8-3BA5-40C8-A569-102BB67DB93D}" type="presOf" srcId="{C04C0E3F-7EA6-46C6-ACAE-396BB455132D}" destId="{724E7533-DA51-46D7-9EFD-14366C3DB98F}" srcOrd="0" destOrd="0" presId="urn:microsoft.com/office/officeart/2005/8/layout/hierarchy4"/>
    <dgm:cxn modelId="{457B39A9-8754-4443-8760-6CC26EBF03D8}" srcId="{5B609578-C6B4-4D31-B970-F185A239970B}" destId="{F8B714D6-FC0C-46B6-86B3-13653429B5DA}" srcOrd="0" destOrd="0" parTransId="{50676D36-E68C-4057-AEE9-7A31456B37F2}" sibTransId="{1F2151CA-2703-4662-8ED4-16D81A00548D}"/>
    <dgm:cxn modelId="{585C30DA-26DB-4BCF-B979-6BAF634EB6C1}" type="presOf" srcId="{F8B714D6-FC0C-46B6-86B3-13653429B5DA}" destId="{D1BB709E-9C4D-42B2-B624-EB308EE3CAEF}" srcOrd="0" destOrd="0" presId="urn:microsoft.com/office/officeart/2005/8/layout/hierarchy4"/>
    <dgm:cxn modelId="{FF4D20E3-E857-4CA5-8DAC-A9015FDEC4DC}" type="presOf" srcId="{5B609578-C6B4-4D31-B970-F185A239970B}" destId="{998C2372-6DBB-478B-ADA8-8DD3880262CC}" srcOrd="0" destOrd="0" presId="urn:microsoft.com/office/officeart/2005/8/layout/hierarchy4"/>
    <dgm:cxn modelId="{1D857137-FDD2-4062-85C8-C48AE108F824}" type="presParOf" srcId="{998C2372-6DBB-478B-ADA8-8DD3880262CC}" destId="{EB37BC51-D647-42EB-A2D1-8B77B49D105B}" srcOrd="0" destOrd="0" presId="urn:microsoft.com/office/officeart/2005/8/layout/hierarchy4"/>
    <dgm:cxn modelId="{00AD413D-DFDC-486D-A80A-AA8C7BEC34AA}" type="presParOf" srcId="{EB37BC51-D647-42EB-A2D1-8B77B49D105B}" destId="{D1BB709E-9C4D-42B2-B624-EB308EE3CAEF}" srcOrd="0" destOrd="0" presId="urn:microsoft.com/office/officeart/2005/8/layout/hierarchy4"/>
    <dgm:cxn modelId="{F776B414-E18E-4E35-A45A-42A379FD3AEE}" type="presParOf" srcId="{EB37BC51-D647-42EB-A2D1-8B77B49D105B}" destId="{57C1AA50-83AE-471B-9A8C-5E25A45F0B21}" srcOrd="1" destOrd="0" presId="urn:microsoft.com/office/officeart/2005/8/layout/hierarchy4"/>
    <dgm:cxn modelId="{CA4411CE-30B3-4F56-8967-26FE5A788330}" type="presParOf" srcId="{EB37BC51-D647-42EB-A2D1-8B77B49D105B}" destId="{0D4F47C9-3FD7-433B-9302-71AD638593BF}" srcOrd="2" destOrd="0" presId="urn:microsoft.com/office/officeart/2005/8/layout/hierarchy4"/>
    <dgm:cxn modelId="{F53F3B6C-0DC9-451C-B01D-FBFDEC80C4DE}" type="presParOf" srcId="{0D4F47C9-3FD7-433B-9302-71AD638593BF}" destId="{C1CBE114-3393-40F1-B074-F63B431D7741}" srcOrd="0" destOrd="0" presId="urn:microsoft.com/office/officeart/2005/8/layout/hierarchy4"/>
    <dgm:cxn modelId="{2C70FE8B-7802-4DB1-80C1-1014462D51F5}" type="presParOf" srcId="{C1CBE114-3393-40F1-B074-F63B431D7741}" destId="{AA2A81CD-2E26-4FC2-8C5E-977E2F529E32}" srcOrd="0" destOrd="0" presId="urn:microsoft.com/office/officeart/2005/8/layout/hierarchy4"/>
    <dgm:cxn modelId="{029889E3-A547-4CF9-B813-17D369020CA6}" type="presParOf" srcId="{C1CBE114-3393-40F1-B074-F63B431D7741}" destId="{2AC4465B-87CB-4BF8-A50E-6564913F727B}" srcOrd="1" destOrd="0" presId="urn:microsoft.com/office/officeart/2005/8/layout/hierarchy4"/>
    <dgm:cxn modelId="{9787D808-9D20-4F74-AF7A-A5F8A7074C6E}" type="presParOf" srcId="{0D4F47C9-3FD7-433B-9302-71AD638593BF}" destId="{04EDEC0E-9F1D-499A-B7BF-75ACF187B1AD}" srcOrd="1" destOrd="0" presId="urn:microsoft.com/office/officeart/2005/8/layout/hierarchy4"/>
    <dgm:cxn modelId="{6BBC6177-8E4E-4828-8F7C-7BD801932CBC}" type="presParOf" srcId="{0D4F47C9-3FD7-433B-9302-71AD638593BF}" destId="{7B4072F4-223B-4163-B1CF-AFB7F39A4B3F}" srcOrd="2" destOrd="0" presId="urn:microsoft.com/office/officeart/2005/8/layout/hierarchy4"/>
    <dgm:cxn modelId="{053F8718-F27A-4964-9B97-2CC4CB7582B1}" type="presParOf" srcId="{7B4072F4-223B-4163-B1CF-AFB7F39A4B3F}" destId="{2F1F4AB5-66A6-484E-BE2C-E2AFE17F990F}" srcOrd="0" destOrd="0" presId="urn:microsoft.com/office/officeart/2005/8/layout/hierarchy4"/>
    <dgm:cxn modelId="{4DD17318-B7BE-42D1-88B3-9205930A9CE6}" type="presParOf" srcId="{7B4072F4-223B-4163-B1CF-AFB7F39A4B3F}" destId="{98BFDA8F-A6A5-435B-A01A-C4A3D390B6A3}" srcOrd="1" destOrd="0" presId="urn:microsoft.com/office/officeart/2005/8/layout/hierarchy4"/>
    <dgm:cxn modelId="{8265E9AC-AD42-4B07-9277-9FA9ADC19DF5}" type="presParOf" srcId="{7B4072F4-223B-4163-B1CF-AFB7F39A4B3F}" destId="{7E77C62B-AF4E-4BD2-829F-5EBA06D96EA5}" srcOrd="2" destOrd="0" presId="urn:microsoft.com/office/officeart/2005/8/layout/hierarchy4"/>
    <dgm:cxn modelId="{F55D394E-D1E2-4FC1-B8DC-2E607EFF028E}" type="presParOf" srcId="{7E77C62B-AF4E-4BD2-829F-5EBA06D96EA5}" destId="{2CFC9CFC-8EFE-4EB9-9AF0-7E20C07405E5}" srcOrd="0" destOrd="0" presId="urn:microsoft.com/office/officeart/2005/8/layout/hierarchy4"/>
    <dgm:cxn modelId="{459C5569-C060-4055-97B2-25DA72A3390D}" type="presParOf" srcId="{2CFC9CFC-8EFE-4EB9-9AF0-7E20C07405E5}" destId="{724E7533-DA51-46D7-9EFD-14366C3DB98F}" srcOrd="0" destOrd="0" presId="urn:microsoft.com/office/officeart/2005/8/layout/hierarchy4"/>
    <dgm:cxn modelId="{FAE56816-1FB5-46FE-B136-331F0B772EB4}" type="presParOf" srcId="{2CFC9CFC-8EFE-4EB9-9AF0-7E20C07405E5}" destId="{48A3D3E8-1933-4656-8A83-F8522B8CB89C}" srcOrd="1" destOrd="0" presId="urn:microsoft.com/office/officeart/2005/8/layout/hierarchy4"/>
    <dgm:cxn modelId="{DBD33406-6740-4C32-922F-F6CC78F52F64}" type="presParOf" srcId="{7E77C62B-AF4E-4BD2-829F-5EBA06D96EA5}" destId="{B0487390-A264-4C24-B319-BAB71FFF7D4D}" srcOrd="1" destOrd="0" presId="urn:microsoft.com/office/officeart/2005/8/layout/hierarchy4"/>
    <dgm:cxn modelId="{DAC29742-5F5A-4CBC-AF70-8E95583C6FD3}" type="presParOf" srcId="{7E77C62B-AF4E-4BD2-829F-5EBA06D96EA5}" destId="{7F618E81-E673-42A5-9423-35A518030F3A}" srcOrd="2" destOrd="0" presId="urn:microsoft.com/office/officeart/2005/8/layout/hierarchy4"/>
    <dgm:cxn modelId="{EC0BF26A-DDD6-401B-A4A3-6E3E561E6E61}" type="presParOf" srcId="{7F618E81-E673-42A5-9423-35A518030F3A}" destId="{A342A20F-A6C4-4D98-8C8D-EB7A0D8C2F8C}" srcOrd="0" destOrd="0" presId="urn:microsoft.com/office/officeart/2005/8/layout/hierarchy4"/>
    <dgm:cxn modelId="{8E74B5B2-0814-4915-AA9D-3185850895CC}" type="presParOf" srcId="{7F618E81-E673-42A5-9423-35A518030F3A}" destId="{F58F1035-B7C5-48BA-B880-B41A726E15F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8C796F-FF83-4362-A9DF-907146F169CE}" type="doc">
      <dgm:prSet loTypeId="urn:microsoft.com/office/officeart/2005/8/layout/pyramid1" loCatId="pyramid" qsTypeId="urn:microsoft.com/office/officeart/2005/8/quickstyle/simple1" qsCatId="simple" csTypeId="urn:microsoft.com/office/officeart/2005/8/colors/accent6_4" csCatId="accent6" phldr="1"/>
      <dgm:spPr/>
    </dgm:pt>
    <dgm:pt modelId="{BBAD1C90-4ACC-476B-9BDB-F589310CEC9A}">
      <dgm:prSet phldrT="[Texto]" custT="1"/>
      <dgm:spPr/>
      <dgm:t>
        <a:bodyPr/>
        <a:lstStyle/>
        <a:p>
          <a:r>
            <a:rPr lang="pt-PT" sz="1000" dirty="0">
              <a:latin typeface="+mn-lt"/>
            </a:rPr>
            <a:t>Rei</a:t>
          </a:r>
        </a:p>
      </dgm:t>
    </dgm:pt>
    <dgm:pt modelId="{C13E2A54-42CF-4223-8187-190C0818658B}" type="parTrans" cxnId="{C980A1D6-ED2A-49B0-B594-C11C3C107073}">
      <dgm:prSet/>
      <dgm:spPr/>
      <dgm:t>
        <a:bodyPr/>
        <a:lstStyle/>
        <a:p>
          <a:endParaRPr lang="pt-PT" sz="1000">
            <a:latin typeface="Arial Narrow" pitchFamily="34" charset="0"/>
          </a:endParaRPr>
        </a:p>
      </dgm:t>
    </dgm:pt>
    <dgm:pt modelId="{C68E2F44-0041-484A-8042-54664B12806F}" type="sibTrans" cxnId="{C980A1D6-ED2A-49B0-B594-C11C3C107073}">
      <dgm:prSet/>
      <dgm:spPr/>
      <dgm:t>
        <a:bodyPr/>
        <a:lstStyle/>
        <a:p>
          <a:endParaRPr lang="pt-PT" sz="1000">
            <a:latin typeface="Arial Narrow" pitchFamily="34" charset="0"/>
          </a:endParaRPr>
        </a:p>
      </dgm:t>
    </dgm:pt>
    <dgm:pt modelId="{97526CA3-F480-40A0-AB9F-5C0BFEA819E1}">
      <dgm:prSet phldrT="[Texto]" custT="1"/>
      <dgm:spPr/>
      <dgm:t>
        <a:bodyPr/>
        <a:lstStyle/>
        <a:p>
          <a:r>
            <a:rPr lang="pt-PT" sz="1000" dirty="0">
              <a:latin typeface="+mn-lt"/>
            </a:rPr>
            <a:t>Vassalos</a:t>
          </a:r>
        </a:p>
      </dgm:t>
    </dgm:pt>
    <dgm:pt modelId="{4B18E09D-D05F-4534-B909-1CB7E362724B}" type="parTrans" cxnId="{979C362B-17B9-488C-B939-473CBF20A535}">
      <dgm:prSet/>
      <dgm:spPr/>
      <dgm:t>
        <a:bodyPr/>
        <a:lstStyle/>
        <a:p>
          <a:endParaRPr lang="pt-PT" sz="1000">
            <a:latin typeface="Arial Narrow" pitchFamily="34" charset="0"/>
          </a:endParaRPr>
        </a:p>
      </dgm:t>
    </dgm:pt>
    <dgm:pt modelId="{B9546EB9-23E0-4C64-9A31-63B9D768E60C}" type="sibTrans" cxnId="{979C362B-17B9-488C-B939-473CBF20A535}">
      <dgm:prSet/>
      <dgm:spPr/>
      <dgm:t>
        <a:bodyPr/>
        <a:lstStyle/>
        <a:p>
          <a:endParaRPr lang="pt-PT" sz="1000">
            <a:latin typeface="Arial Narrow" pitchFamily="34" charset="0"/>
          </a:endParaRPr>
        </a:p>
      </dgm:t>
    </dgm:pt>
    <dgm:pt modelId="{412DB886-9110-4E5E-A502-9C8200956442}">
      <dgm:prSet phldrT="[Texto]" custT="1"/>
      <dgm:spPr/>
      <dgm:t>
        <a:bodyPr/>
        <a:lstStyle/>
        <a:p>
          <a:r>
            <a:rPr lang="pt-PT" sz="1000" dirty="0">
              <a:latin typeface="+mn-lt"/>
            </a:rPr>
            <a:t>Cavaleiros</a:t>
          </a:r>
        </a:p>
      </dgm:t>
    </dgm:pt>
    <dgm:pt modelId="{8FFB6116-946E-4486-9123-45A926F2A56A}" type="parTrans" cxnId="{3F1D9692-6B48-4C0F-9DA9-CC5B1CD3BCB6}">
      <dgm:prSet/>
      <dgm:spPr/>
      <dgm:t>
        <a:bodyPr/>
        <a:lstStyle/>
        <a:p>
          <a:endParaRPr lang="pt-PT" sz="1000">
            <a:latin typeface="Arial Narrow" pitchFamily="34" charset="0"/>
          </a:endParaRPr>
        </a:p>
      </dgm:t>
    </dgm:pt>
    <dgm:pt modelId="{A5F01F36-B4C4-42AC-B9AF-39E0AA6522F3}" type="sibTrans" cxnId="{3F1D9692-6B48-4C0F-9DA9-CC5B1CD3BCB6}">
      <dgm:prSet/>
      <dgm:spPr/>
      <dgm:t>
        <a:bodyPr/>
        <a:lstStyle/>
        <a:p>
          <a:endParaRPr lang="pt-PT" sz="1000">
            <a:latin typeface="Arial Narrow" pitchFamily="34" charset="0"/>
          </a:endParaRPr>
        </a:p>
      </dgm:t>
    </dgm:pt>
    <dgm:pt modelId="{A299978C-CEE9-4CAC-A01A-E755222327E9}" type="pres">
      <dgm:prSet presAssocID="{538C796F-FF83-4362-A9DF-907146F169CE}" presName="Name0" presStyleCnt="0">
        <dgm:presLayoutVars>
          <dgm:dir/>
          <dgm:animLvl val="lvl"/>
          <dgm:resizeHandles val="exact"/>
        </dgm:presLayoutVars>
      </dgm:prSet>
      <dgm:spPr/>
    </dgm:pt>
    <dgm:pt modelId="{48D93FB7-BB3C-4B7B-8B93-EE06EB41C5B7}" type="pres">
      <dgm:prSet presAssocID="{BBAD1C90-4ACC-476B-9BDB-F589310CEC9A}" presName="Name8" presStyleCnt="0"/>
      <dgm:spPr/>
    </dgm:pt>
    <dgm:pt modelId="{B15FD6F5-7844-41E1-924B-9098DF9A5A8E}" type="pres">
      <dgm:prSet presAssocID="{BBAD1C90-4ACC-476B-9BDB-F589310CEC9A}" presName="level" presStyleLbl="node1" presStyleIdx="0" presStyleCnt="3">
        <dgm:presLayoutVars>
          <dgm:chMax val="1"/>
          <dgm:bulletEnabled val="1"/>
        </dgm:presLayoutVars>
      </dgm:prSet>
      <dgm:spPr/>
    </dgm:pt>
    <dgm:pt modelId="{C2923644-6B1F-4C48-B763-50BC50123023}" type="pres">
      <dgm:prSet presAssocID="{BBAD1C90-4ACC-476B-9BDB-F589310CEC9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250C59C-28F6-4E5C-A449-03F6976CBB8B}" type="pres">
      <dgm:prSet presAssocID="{97526CA3-F480-40A0-AB9F-5C0BFEA819E1}" presName="Name8" presStyleCnt="0"/>
      <dgm:spPr/>
    </dgm:pt>
    <dgm:pt modelId="{38807B73-3B14-416A-BCB7-C217579216B8}" type="pres">
      <dgm:prSet presAssocID="{97526CA3-F480-40A0-AB9F-5C0BFEA819E1}" presName="level" presStyleLbl="node1" presStyleIdx="1" presStyleCnt="3">
        <dgm:presLayoutVars>
          <dgm:chMax val="1"/>
          <dgm:bulletEnabled val="1"/>
        </dgm:presLayoutVars>
      </dgm:prSet>
      <dgm:spPr/>
    </dgm:pt>
    <dgm:pt modelId="{0C2A2039-7ED0-4B36-B648-D7B0621B5221}" type="pres">
      <dgm:prSet presAssocID="{97526CA3-F480-40A0-AB9F-5C0BFEA819E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0025A35-3E83-446C-99EA-AD0BD8989DFC}" type="pres">
      <dgm:prSet presAssocID="{412DB886-9110-4E5E-A502-9C8200956442}" presName="Name8" presStyleCnt="0"/>
      <dgm:spPr/>
    </dgm:pt>
    <dgm:pt modelId="{B4F824E2-9A3C-4A16-96DC-C1FEC8116BBE}" type="pres">
      <dgm:prSet presAssocID="{412DB886-9110-4E5E-A502-9C8200956442}" presName="level" presStyleLbl="node1" presStyleIdx="2" presStyleCnt="3" custLinFactY="12541" custLinFactNeighborX="-15254" custLinFactNeighborY="100000">
        <dgm:presLayoutVars>
          <dgm:chMax val="1"/>
          <dgm:bulletEnabled val="1"/>
        </dgm:presLayoutVars>
      </dgm:prSet>
      <dgm:spPr/>
    </dgm:pt>
    <dgm:pt modelId="{4CEA77D6-90DC-4719-A6F4-B3EB8FF751E5}" type="pres">
      <dgm:prSet presAssocID="{412DB886-9110-4E5E-A502-9C820095644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E07CF0C-4E72-450C-B3C2-4580030EC2AF}" type="presOf" srcId="{412DB886-9110-4E5E-A502-9C8200956442}" destId="{4CEA77D6-90DC-4719-A6F4-B3EB8FF751E5}" srcOrd="1" destOrd="0" presId="urn:microsoft.com/office/officeart/2005/8/layout/pyramid1"/>
    <dgm:cxn modelId="{979C362B-17B9-488C-B939-473CBF20A535}" srcId="{538C796F-FF83-4362-A9DF-907146F169CE}" destId="{97526CA3-F480-40A0-AB9F-5C0BFEA819E1}" srcOrd="1" destOrd="0" parTransId="{4B18E09D-D05F-4534-B909-1CB7E362724B}" sibTransId="{B9546EB9-23E0-4C64-9A31-63B9D768E60C}"/>
    <dgm:cxn modelId="{003D7637-D1ED-4568-87B2-9334DDA25EF6}" type="presOf" srcId="{412DB886-9110-4E5E-A502-9C8200956442}" destId="{B4F824E2-9A3C-4A16-96DC-C1FEC8116BBE}" srcOrd="0" destOrd="0" presId="urn:microsoft.com/office/officeart/2005/8/layout/pyramid1"/>
    <dgm:cxn modelId="{CCC60446-7FE9-4206-A52C-5FC75AE06BB6}" type="presOf" srcId="{538C796F-FF83-4362-A9DF-907146F169CE}" destId="{A299978C-CEE9-4CAC-A01A-E755222327E9}" srcOrd="0" destOrd="0" presId="urn:microsoft.com/office/officeart/2005/8/layout/pyramid1"/>
    <dgm:cxn modelId="{ECAFF066-96D3-4F48-B5D8-DEA45A037671}" type="presOf" srcId="{BBAD1C90-4ACC-476B-9BDB-F589310CEC9A}" destId="{C2923644-6B1F-4C48-B763-50BC50123023}" srcOrd="1" destOrd="0" presId="urn:microsoft.com/office/officeart/2005/8/layout/pyramid1"/>
    <dgm:cxn modelId="{300AA482-69B3-4781-9DBC-7AB27FCA4B02}" type="presOf" srcId="{BBAD1C90-4ACC-476B-9BDB-F589310CEC9A}" destId="{B15FD6F5-7844-41E1-924B-9098DF9A5A8E}" srcOrd="0" destOrd="0" presId="urn:microsoft.com/office/officeart/2005/8/layout/pyramid1"/>
    <dgm:cxn modelId="{3F1D9692-6B48-4C0F-9DA9-CC5B1CD3BCB6}" srcId="{538C796F-FF83-4362-A9DF-907146F169CE}" destId="{412DB886-9110-4E5E-A502-9C8200956442}" srcOrd="2" destOrd="0" parTransId="{8FFB6116-946E-4486-9123-45A926F2A56A}" sibTransId="{A5F01F36-B4C4-42AC-B9AF-39E0AA6522F3}"/>
    <dgm:cxn modelId="{50006BB1-27D2-4FF0-8449-81B41F35AA8F}" type="presOf" srcId="{97526CA3-F480-40A0-AB9F-5C0BFEA819E1}" destId="{38807B73-3B14-416A-BCB7-C217579216B8}" srcOrd="0" destOrd="0" presId="urn:microsoft.com/office/officeart/2005/8/layout/pyramid1"/>
    <dgm:cxn modelId="{9A3521BF-9F6E-4038-8BB0-061D16704F61}" type="presOf" srcId="{97526CA3-F480-40A0-AB9F-5C0BFEA819E1}" destId="{0C2A2039-7ED0-4B36-B648-D7B0621B5221}" srcOrd="1" destOrd="0" presId="urn:microsoft.com/office/officeart/2005/8/layout/pyramid1"/>
    <dgm:cxn modelId="{C980A1D6-ED2A-49B0-B594-C11C3C107073}" srcId="{538C796F-FF83-4362-A9DF-907146F169CE}" destId="{BBAD1C90-4ACC-476B-9BDB-F589310CEC9A}" srcOrd="0" destOrd="0" parTransId="{C13E2A54-42CF-4223-8187-190C0818658B}" sibTransId="{C68E2F44-0041-484A-8042-54664B12806F}"/>
    <dgm:cxn modelId="{8A6DF826-F4B9-4575-B19F-9D5472B1840A}" type="presParOf" srcId="{A299978C-CEE9-4CAC-A01A-E755222327E9}" destId="{48D93FB7-BB3C-4B7B-8B93-EE06EB41C5B7}" srcOrd="0" destOrd="0" presId="urn:microsoft.com/office/officeart/2005/8/layout/pyramid1"/>
    <dgm:cxn modelId="{9EEF3742-0BBE-4AF5-BE91-9A280A54B483}" type="presParOf" srcId="{48D93FB7-BB3C-4B7B-8B93-EE06EB41C5B7}" destId="{B15FD6F5-7844-41E1-924B-9098DF9A5A8E}" srcOrd="0" destOrd="0" presId="urn:microsoft.com/office/officeart/2005/8/layout/pyramid1"/>
    <dgm:cxn modelId="{EF7CE9A1-FF14-45B9-9B76-81716B8404A9}" type="presParOf" srcId="{48D93FB7-BB3C-4B7B-8B93-EE06EB41C5B7}" destId="{C2923644-6B1F-4C48-B763-50BC50123023}" srcOrd="1" destOrd="0" presId="urn:microsoft.com/office/officeart/2005/8/layout/pyramid1"/>
    <dgm:cxn modelId="{5F6B3E4C-3451-4095-AF66-2153B581219A}" type="presParOf" srcId="{A299978C-CEE9-4CAC-A01A-E755222327E9}" destId="{F250C59C-28F6-4E5C-A449-03F6976CBB8B}" srcOrd="1" destOrd="0" presId="urn:microsoft.com/office/officeart/2005/8/layout/pyramid1"/>
    <dgm:cxn modelId="{8E1FFBD9-9F68-4FF1-8543-98F21391880A}" type="presParOf" srcId="{F250C59C-28F6-4E5C-A449-03F6976CBB8B}" destId="{38807B73-3B14-416A-BCB7-C217579216B8}" srcOrd="0" destOrd="0" presId="urn:microsoft.com/office/officeart/2005/8/layout/pyramid1"/>
    <dgm:cxn modelId="{93ADE231-D64A-4F76-A3AD-DAC3F010135C}" type="presParOf" srcId="{F250C59C-28F6-4E5C-A449-03F6976CBB8B}" destId="{0C2A2039-7ED0-4B36-B648-D7B0621B5221}" srcOrd="1" destOrd="0" presId="urn:microsoft.com/office/officeart/2005/8/layout/pyramid1"/>
    <dgm:cxn modelId="{6B83E1B1-5DD1-4BB2-9A7B-B19AFB1D07D3}" type="presParOf" srcId="{A299978C-CEE9-4CAC-A01A-E755222327E9}" destId="{C0025A35-3E83-446C-99EA-AD0BD8989DFC}" srcOrd="2" destOrd="0" presId="urn:microsoft.com/office/officeart/2005/8/layout/pyramid1"/>
    <dgm:cxn modelId="{7A4AC0E8-6089-4201-B337-1949611EBA89}" type="presParOf" srcId="{C0025A35-3E83-446C-99EA-AD0BD8989DFC}" destId="{B4F824E2-9A3C-4A16-96DC-C1FEC8116BBE}" srcOrd="0" destOrd="0" presId="urn:microsoft.com/office/officeart/2005/8/layout/pyramid1"/>
    <dgm:cxn modelId="{C3921E82-C1EB-4809-9EB9-8AC906E9D8A9}" type="presParOf" srcId="{C0025A35-3E83-446C-99EA-AD0BD8989DFC}" destId="{4CEA77D6-90DC-4719-A6F4-B3EB8FF751E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9EE657-F3E4-4878-AFF5-85AA5E11573D}" type="doc">
      <dgm:prSet loTypeId="urn:microsoft.com/office/officeart/2005/8/layout/pyramid1" loCatId="pyramid" qsTypeId="urn:microsoft.com/office/officeart/2005/8/quickstyle/simple1" qsCatId="simple" csTypeId="urn:microsoft.com/office/officeart/2005/8/colors/accent6_4" csCatId="accent6" phldr="1"/>
      <dgm:spPr/>
    </dgm:pt>
    <dgm:pt modelId="{D81E6CB3-8CEB-455B-A3B2-2EBBDF580903}">
      <dgm:prSet phldrT="[Texto]" custT="1"/>
      <dgm:spPr/>
      <dgm:t>
        <a:bodyPr/>
        <a:lstStyle/>
        <a:p>
          <a:r>
            <a:rPr lang="pt-PT" sz="850" dirty="0">
              <a:latin typeface="+mn-lt"/>
            </a:rPr>
            <a:t>Rei</a:t>
          </a:r>
        </a:p>
      </dgm:t>
    </dgm:pt>
    <dgm:pt modelId="{79F77BFF-9B67-477F-97D7-E33471897986}" type="parTrans" cxnId="{62920222-FCDF-420E-9836-93B7FE7E21B6}">
      <dgm:prSet/>
      <dgm:spPr/>
      <dgm:t>
        <a:bodyPr/>
        <a:lstStyle/>
        <a:p>
          <a:endParaRPr lang="pt-PT" sz="850">
            <a:latin typeface="Arial Narrow" pitchFamily="34" charset="0"/>
          </a:endParaRPr>
        </a:p>
      </dgm:t>
    </dgm:pt>
    <dgm:pt modelId="{63F7F29A-FD65-4B6B-9695-3B49F43AF2BB}" type="sibTrans" cxnId="{62920222-FCDF-420E-9836-93B7FE7E21B6}">
      <dgm:prSet/>
      <dgm:spPr/>
      <dgm:t>
        <a:bodyPr/>
        <a:lstStyle/>
        <a:p>
          <a:endParaRPr lang="pt-PT" sz="850">
            <a:latin typeface="Arial Narrow" pitchFamily="34" charset="0"/>
          </a:endParaRPr>
        </a:p>
      </dgm:t>
    </dgm:pt>
    <dgm:pt modelId="{8EB5338D-5CAF-4615-ABC5-FF16DD273EC2}">
      <dgm:prSet phldrT="[Texto]" custT="1"/>
      <dgm:spPr/>
      <dgm:t>
        <a:bodyPr/>
        <a:lstStyle/>
        <a:p>
          <a:r>
            <a:rPr lang="pt-PT" sz="850" dirty="0">
              <a:latin typeface="+mn-lt"/>
            </a:rPr>
            <a:t>Altos </a:t>
          </a:r>
          <a:r>
            <a:rPr lang="pt-PT" sz="850" dirty="0" err="1">
              <a:latin typeface="+mn-lt"/>
            </a:rPr>
            <a:t>dignatários</a:t>
          </a:r>
          <a:endParaRPr lang="pt-PT" sz="850" dirty="0">
            <a:latin typeface="+mn-lt"/>
          </a:endParaRPr>
        </a:p>
      </dgm:t>
    </dgm:pt>
    <dgm:pt modelId="{824F3B81-D930-455F-ACCD-6B3F73A4B0B5}" type="parTrans" cxnId="{5171B87E-0BD3-49E4-82CA-7AFE80A979EB}">
      <dgm:prSet/>
      <dgm:spPr/>
      <dgm:t>
        <a:bodyPr/>
        <a:lstStyle/>
        <a:p>
          <a:endParaRPr lang="pt-PT" sz="850">
            <a:latin typeface="Arial Narrow" pitchFamily="34" charset="0"/>
          </a:endParaRPr>
        </a:p>
      </dgm:t>
    </dgm:pt>
    <dgm:pt modelId="{741918C6-7618-4650-8B45-123ED630EE49}" type="sibTrans" cxnId="{5171B87E-0BD3-49E4-82CA-7AFE80A979EB}">
      <dgm:prSet/>
      <dgm:spPr/>
      <dgm:t>
        <a:bodyPr/>
        <a:lstStyle/>
        <a:p>
          <a:endParaRPr lang="pt-PT" sz="850">
            <a:latin typeface="Arial Narrow" pitchFamily="34" charset="0"/>
          </a:endParaRPr>
        </a:p>
      </dgm:t>
    </dgm:pt>
    <dgm:pt modelId="{32C7F23E-498B-4DDA-8A8F-FAC0789EEBBA}">
      <dgm:prSet phldrT="[Texto]" custT="1"/>
      <dgm:spPr/>
      <dgm:t>
        <a:bodyPr/>
        <a:lstStyle/>
        <a:p>
          <a:r>
            <a:rPr lang="pt-PT" sz="850" dirty="0">
              <a:latin typeface="+mn-lt"/>
            </a:rPr>
            <a:t>Vassalos dos senhores</a:t>
          </a:r>
        </a:p>
      </dgm:t>
    </dgm:pt>
    <dgm:pt modelId="{9E9F560D-3B32-42D2-BB6D-862478B06E9F}" type="parTrans" cxnId="{C166EB8C-23E7-4C51-AAB0-3E222C88C8FD}">
      <dgm:prSet/>
      <dgm:spPr/>
      <dgm:t>
        <a:bodyPr/>
        <a:lstStyle/>
        <a:p>
          <a:endParaRPr lang="pt-PT" sz="850">
            <a:latin typeface="Arial Narrow" pitchFamily="34" charset="0"/>
          </a:endParaRPr>
        </a:p>
      </dgm:t>
    </dgm:pt>
    <dgm:pt modelId="{6A1F3FAA-2DCE-46D8-9267-86343D6C6C87}" type="sibTrans" cxnId="{C166EB8C-23E7-4C51-AAB0-3E222C88C8FD}">
      <dgm:prSet/>
      <dgm:spPr/>
      <dgm:t>
        <a:bodyPr/>
        <a:lstStyle/>
        <a:p>
          <a:endParaRPr lang="pt-PT" sz="850">
            <a:latin typeface="Arial Narrow" pitchFamily="34" charset="0"/>
          </a:endParaRPr>
        </a:p>
      </dgm:t>
    </dgm:pt>
    <dgm:pt modelId="{4D3EB919-ECF0-4E1B-8D87-D66814190CA8}">
      <dgm:prSet custT="1"/>
      <dgm:spPr/>
      <dgm:t>
        <a:bodyPr/>
        <a:lstStyle/>
        <a:p>
          <a:r>
            <a:rPr lang="pt-PT" sz="850" dirty="0">
              <a:latin typeface="+mn-lt"/>
            </a:rPr>
            <a:t>Cavaleiros</a:t>
          </a:r>
        </a:p>
      </dgm:t>
    </dgm:pt>
    <dgm:pt modelId="{A16A0125-33CF-454E-A43F-774DDD1BAC1B}" type="parTrans" cxnId="{CC2E7780-7434-4BA1-A38E-F3357CEE40E5}">
      <dgm:prSet/>
      <dgm:spPr/>
      <dgm:t>
        <a:bodyPr/>
        <a:lstStyle/>
        <a:p>
          <a:endParaRPr lang="pt-PT" sz="850">
            <a:latin typeface="Arial Narrow" pitchFamily="34" charset="0"/>
          </a:endParaRPr>
        </a:p>
      </dgm:t>
    </dgm:pt>
    <dgm:pt modelId="{AE33B17E-8057-4871-9C05-EF543AD4B35E}" type="sibTrans" cxnId="{CC2E7780-7434-4BA1-A38E-F3357CEE40E5}">
      <dgm:prSet/>
      <dgm:spPr/>
      <dgm:t>
        <a:bodyPr/>
        <a:lstStyle/>
        <a:p>
          <a:endParaRPr lang="pt-PT" sz="850">
            <a:latin typeface="Arial Narrow" pitchFamily="34" charset="0"/>
          </a:endParaRPr>
        </a:p>
      </dgm:t>
    </dgm:pt>
    <dgm:pt modelId="{97DCC95E-4888-4D9A-82F4-DA28011068C2}" type="pres">
      <dgm:prSet presAssocID="{A49EE657-F3E4-4878-AFF5-85AA5E11573D}" presName="Name0" presStyleCnt="0">
        <dgm:presLayoutVars>
          <dgm:dir/>
          <dgm:animLvl val="lvl"/>
          <dgm:resizeHandles val="exact"/>
        </dgm:presLayoutVars>
      </dgm:prSet>
      <dgm:spPr/>
    </dgm:pt>
    <dgm:pt modelId="{3DA87D8D-C583-4BF7-896C-F6B1C04D0F2F}" type="pres">
      <dgm:prSet presAssocID="{D81E6CB3-8CEB-455B-A3B2-2EBBDF580903}" presName="Name8" presStyleCnt="0"/>
      <dgm:spPr/>
    </dgm:pt>
    <dgm:pt modelId="{72B77F57-29F8-4767-819C-A9BB00F80169}" type="pres">
      <dgm:prSet presAssocID="{D81E6CB3-8CEB-455B-A3B2-2EBBDF580903}" presName="level" presStyleLbl="node1" presStyleIdx="0" presStyleCnt="4">
        <dgm:presLayoutVars>
          <dgm:chMax val="1"/>
          <dgm:bulletEnabled val="1"/>
        </dgm:presLayoutVars>
      </dgm:prSet>
      <dgm:spPr/>
    </dgm:pt>
    <dgm:pt modelId="{4BDE6A8C-6CF4-4F7C-8B67-E56ED01018B8}" type="pres">
      <dgm:prSet presAssocID="{D81E6CB3-8CEB-455B-A3B2-2EBBDF5809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12E38E-83EA-43CE-8A02-32DD392FFB46}" type="pres">
      <dgm:prSet presAssocID="{8EB5338D-5CAF-4615-ABC5-FF16DD273EC2}" presName="Name8" presStyleCnt="0"/>
      <dgm:spPr/>
    </dgm:pt>
    <dgm:pt modelId="{D0E3B5EC-8299-4050-B3A4-F58FF1C9965C}" type="pres">
      <dgm:prSet presAssocID="{8EB5338D-5CAF-4615-ABC5-FF16DD273EC2}" presName="level" presStyleLbl="node1" presStyleIdx="1" presStyleCnt="4">
        <dgm:presLayoutVars>
          <dgm:chMax val="1"/>
          <dgm:bulletEnabled val="1"/>
        </dgm:presLayoutVars>
      </dgm:prSet>
      <dgm:spPr/>
    </dgm:pt>
    <dgm:pt modelId="{A389E639-66BB-432C-9ADF-1CA087463149}" type="pres">
      <dgm:prSet presAssocID="{8EB5338D-5CAF-4615-ABC5-FF16DD273E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B28AD4C-01C7-43FA-80A3-07366349CA0C}" type="pres">
      <dgm:prSet presAssocID="{32C7F23E-498B-4DDA-8A8F-FAC0789EEBBA}" presName="Name8" presStyleCnt="0"/>
      <dgm:spPr/>
    </dgm:pt>
    <dgm:pt modelId="{0C2905ED-24AF-4CEE-A95B-94824D75DF50}" type="pres">
      <dgm:prSet presAssocID="{32C7F23E-498B-4DDA-8A8F-FAC0789EEBBA}" presName="level" presStyleLbl="node1" presStyleIdx="2" presStyleCnt="4">
        <dgm:presLayoutVars>
          <dgm:chMax val="1"/>
          <dgm:bulletEnabled val="1"/>
        </dgm:presLayoutVars>
      </dgm:prSet>
      <dgm:spPr/>
    </dgm:pt>
    <dgm:pt modelId="{223DF21C-204E-4F39-97E5-238A75CB79D4}" type="pres">
      <dgm:prSet presAssocID="{32C7F23E-498B-4DDA-8A8F-FAC0789EEBB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F725321-D336-4C36-806A-EBFF071E312A}" type="pres">
      <dgm:prSet presAssocID="{4D3EB919-ECF0-4E1B-8D87-D66814190CA8}" presName="Name8" presStyleCnt="0"/>
      <dgm:spPr/>
    </dgm:pt>
    <dgm:pt modelId="{71C155D9-81D5-4844-AA70-EEE3C89ED449}" type="pres">
      <dgm:prSet presAssocID="{4D3EB919-ECF0-4E1B-8D87-D66814190CA8}" presName="level" presStyleLbl="node1" presStyleIdx="3" presStyleCnt="4">
        <dgm:presLayoutVars>
          <dgm:chMax val="1"/>
          <dgm:bulletEnabled val="1"/>
        </dgm:presLayoutVars>
      </dgm:prSet>
      <dgm:spPr/>
    </dgm:pt>
    <dgm:pt modelId="{86269FAD-1359-4437-8A1C-38CE4FEB068A}" type="pres">
      <dgm:prSet presAssocID="{4D3EB919-ECF0-4E1B-8D87-D66814190CA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2920222-FCDF-420E-9836-93B7FE7E21B6}" srcId="{A49EE657-F3E4-4878-AFF5-85AA5E11573D}" destId="{D81E6CB3-8CEB-455B-A3B2-2EBBDF580903}" srcOrd="0" destOrd="0" parTransId="{79F77BFF-9B67-477F-97D7-E33471897986}" sibTransId="{63F7F29A-FD65-4B6B-9695-3B49F43AF2BB}"/>
    <dgm:cxn modelId="{E137922E-C199-4C9E-9864-F340F0EDA618}" type="presOf" srcId="{8EB5338D-5CAF-4615-ABC5-FF16DD273EC2}" destId="{A389E639-66BB-432C-9ADF-1CA087463149}" srcOrd="1" destOrd="0" presId="urn:microsoft.com/office/officeart/2005/8/layout/pyramid1"/>
    <dgm:cxn modelId="{008F5D46-7EF1-46FF-BD1F-00212007B8D6}" type="presOf" srcId="{8EB5338D-5CAF-4615-ABC5-FF16DD273EC2}" destId="{D0E3B5EC-8299-4050-B3A4-F58FF1C9965C}" srcOrd="0" destOrd="0" presId="urn:microsoft.com/office/officeart/2005/8/layout/pyramid1"/>
    <dgm:cxn modelId="{D7FCBC68-1278-480E-931D-3019EA70E696}" type="presOf" srcId="{4D3EB919-ECF0-4E1B-8D87-D66814190CA8}" destId="{71C155D9-81D5-4844-AA70-EEE3C89ED449}" srcOrd="0" destOrd="0" presId="urn:microsoft.com/office/officeart/2005/8/layout/pyramid1"/>
    <dgm:cxn modelId="{5171B87E-0BD3-49E4-82CA-7AFE80A979EB}" srcId="{A49EE657-F3E4-4878-AFF5-85AA5E11573D}" destId="{8EB5338D-5CAF-4615-ABC5-FF16DD273EC2}" srcOrd="1" destOrd="0" parTransId="{824F3B81-D930-455F-ACCD-6B3F73A4B0B5}" sibTransId="{741918C6-7618-4650-8B45-123ED630EE49}"/>
    <dgm:cxn modelId="{CC2E7780-7434-4BA1-A38E-F3357CEE40E5}" srcId="{A49EE657-F3E4-4878-AFF5-85AA5E11573D}" destId="{4D3EB919-ECF0-4E1B-8D87-D66814190CA8}" srcOrd="3" destOrd="0" parTransId="{A16A0125-33CF-454E-A43F-774DDD1BAC1B}" sibTransId="{AE33B17E-8057-4871-9C05-EF543AD4B35E}"/>
    <dgm:cxn modelId="{C166EB8C-23E7-4C51-AAB0-3E222C88C8FD}" srcId="{A49EE657-F3E4-4878-AFF5-85AA5E11573D}" destId="{32C7F23E-498B-4DDA-8A8F-FAC0789EEBBA}" srcOrd="2" destOrd="0" parTransId="{9E9F560D-3B32-42D2-BB6D-862478B06E9F}" sibTransId="{6A1F3FAA-2DCE-46D8-9267-86343D6C6C87}"/>
    <dgm:cxn modelId="{14D4209F-BD90-4C23-AFBE-BBD3D9E597AD}" type="presOf" srcId="{32C7F23E-498B-4DDA-8A8F-FAC0789EEBBA}" destId="{0C2905ED-24AF-4CEE-A95B-94824D75DF50}" srcOrd="0" destOrd="0" presId="urn:microsoft.com/office/officeart/2005/8/layout/pyramid1"/>
    <dgm:cxn modelId="{D510CAAB-DD19-4F27-83DA-2A3EBE3B24AE}" type="presOf" srcId="{D81E6CB3-8CEB-455B-A3B2-2EBBDF580903}" destId="{72B77F57-29F8-4767-819C-A9BB00F80169}" srcOrd="0" destOrd="0" presId="urn:microsoft.com/office/officeart/2005/8/layout/pyramid1"/>
    <dgm:cxn modelId="{CB8426CC-577A-4DA5-AF43-DC1E67160524}" type="presOf" srcId="{4D3EB919-ECF0-4E1B-8D87-D66814190CA8}" destId="{86269FAD-1359-4437-8A1C-38CE4FEB068A}" srcOrd="1" destOrd="0" presId="urn:microsoft.com/office/officeart/2005/8/layout/pyramid1"/>
    <dgm:cxn modelId="{53219BCC-19F1-405D-B3E3-0519BE4C7421}" type="presOf" srcId="{D81E6CB3-8CEB-455B-A3B2-2EBBDF580903}" destId="{4BDE6A8C-6CF4-4F7C-8B67-E56ED01018B8}" srcOrd="1" destOrd="0" presId="urn:microsoft.com/office/officeart/2005/8/layout/pyramid1"/>
    <dgm:cxn modelId="{F422B3ED-ACBB-4556-AC20-585D78C515CB}" type="presOf" srcId="{A49EE657-F3E4-4878-AFF5-85AA5E11573D}" destId="{97DCC95E-4888-4D9A-82F4-DA28011068C2}" srcOrd="0" destOrd="0" presId="urn:microsoft.com/office/officeart/2005/8/layout/pyramid1"/>
    <dgm:cxn modelId="{5D8F8CF2-26FB-46D8-8EDA-264758720F82}" type="presOf" srcId="{32C7F23E-498B-4DDA-8A8F-FAC0789EEBBA}" destId="{223DF21C-204E-4F39-97E5-238A75CB79D4}" srcOrd="1" destOrd="0" presId="urn:microsoft.com/office/officeart/2005/8/layout/pyramid1"/>
    <dgm:cxn modelId="{F62354C6-DC67-4B8B-8191-A3A351C93C10}" type="presParOf" srcId="{97DCC95E-4888-4D9A-82F4-DA28011068C2}" destId="{3DA87D8D-C583-4BF7-896C-F6B1C04D0F2F}" srcOrd="0" destOrd="0" presId="urn:microsoft.com/office/officeart/2005/8/layout/pyramid1"/>
    <dgm:cxn modelId="{0458ADEC-71EA-4F2D-8841-7222E7121304}" type="presParOf" srcId="{3DA87D8D-C583-4BF7-896C-F6B1C04D0F2F}" destId="{72B77F57-29F8-4767-819C-A9BB00F80169}" srcOrd="0" destOrd="0" presId="urn:microsoft.com/office/officeart/2005/8/layout/pyramid1"/>
    <dgm:cxn modelId="{52082215-D5F2-4B7D-8BF8-ABC2974C9142}" type="presParOf" srcId="{3DA87D8D-C583-4BF7-896C-F6B1C04D0F2F}" destId="{4BDE6A8C-6CF4-4F7C-8B67-E56ED01018B8}" srcOrd="1" destOrd="0" presId="urn:microsoft.com/office/officeart/2005/8/layout/pyramid1"/>
    <dgm:cxn modelId="{D7B52C5A-A9DA-4E49-90F4-3EE74FBC2E6C}" type="presParOf" srcId="{97DCC95E-4888-4D9A-82F4-DA28011068C2}" destId="{DC12E38E-83EA-43CE-8A02-32DD392FFB46}" srcOrd="1" destOrd="0" presId="urn:microsoft.com/office/officeart/2005/8/layout/pyramid1"/>
    <dgm:cxn modelId="{94BD719B-00C3-4DFD-9F36-558E0C80F5FB}" type="presParOf" srcId="{DC12E38E-83EA-43CE-8A02-32DD392FFB46}" destId="{D0E3B5EC-8299-4050-B3A4-F58FF1C9965C}" srcOrd="0" destOrd="0" presId="urn:microsoft.com/office/officeart/2005/8/layout/pyramid1"/>
    <dgm:cxn modelId="{BC78F002-3089-482B-AE28-3200E05771D5}" type="presParOf" srcId="{DC12E38E-83EA-43CE-8A02-32DD392FFB46}" destId="{A389E639-66BB-432C-9ADF-1CA087463149}" srcOrd="1" destOrd="0" presId="urn:microsoft.com/office/officeart/2005/8/layout/pyramid1"/>
    <dgm:cxn modelId="{10C121A0-736B-4535-A20A-639CDBFEED61}" type="presParOf" srcId="{97DCC95E-4888-4D9A-82F4-DA28011068C2}" destId="{7B28AD4C-01C7-43FA-80A3-07366349CA0C}" srcOrd="2" destOrd="0" presId="urn:microsoft.com/office/officeart/2005/8/layout/pyramid1"/>
    <dgm:cxn modelId="{7BFD9E10-AA94-40E5-ABEE-67956CD1BFEB}" type="presParOf" srcId="{7B28AD4C-01C7-43FA-80A3-07366349CA0C}" destId="{0C2905ED-24AF-4CEE-A95B-94824D75DF50}" srcOrd="0" destOrd="0" presId="urn:microsoft.com/office/officeart/2005/8/layout/pyramid1"/>
    <dgm:cxn modelId="{ACA9AA97-8CB6-45FF-ACB2-AC7CB325AEC1}" type="presParOf" srcId="{7B28AD4C-01C7-43FA-80A3-07366349CA0C}" destId="{223DF21C-204E-4F39-97E5-238A75CB79D4}" srcOrd="1" destOrd="0" presId="urn:microsoft.com/office/officeart/2005/8/layout/pyramid1"/>
    <dgm:cxn modelId="{5DAA97F2-B326-4F95-AD2F-37D7EDCED6B8}" type="presParOf" srcId="{97DCC95E-4888-4D9A-82F4-DA28011068C2}" destId="{9F725321-D336-4C36-806A-EBFF071E312A}" srcOrd="3" destOrd="0" presId="urn:microsoft.com/office/officeart/2005/8/layout/pyramid1"/>
    <dgm:cxn modelId="{889450D2-E942-4593-B5D1-8E5B4C2990F4}" type="presParOf" srcId="{9F725321-D336-4C36-806A-EBFF071E312A}" destId="{71C155D9-81D5-4844-AA70-EEE3C89ED449}" srcOrd="0" destOrd="0" presId="urn:microsoft.com/office/officeart/2005/8/layout/pyramid1"/>
    <dgm:cxn modelId="{9095447B-433D-4A01-A41E-1BF009389C2C}" type="presParOf" srcId="{9F725321-D336-4C36-806A-EBFF071E312A}" destId="{86269FAD-1359-4437-8A1C-38CE4FEB068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E1B14-25A9-410F-AE80-D0D93DE16329}">
      <dsp:nvSpPr>
        <dsp:cNvPr id="0" name=""/>
        <dsp:cNvSpPr/>
      </dsp:nvSpPr>
      <dsp:spPr>
        <a:xfrm>
          <a:off x="5407" y="548584"/>
          <a:ext cx="1343590" cy="9475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VIZINHOS</a:t>
          </a:r>
        </a:p>
      </dsp:txBody>
      <dsp:txXfrm>
        <a:off x="33159" y="576336"/>
        <a:ext cx="1288086" cy="892009"/>
      </dsp:txXfrm>
    </dsp:sp>
    <dsp:sp modelId="{903BA579-A7A1-4376-863E-04A57B859571}">
      <dsp:nvSpPr>
        <dsp:cNvPr id="0" name=""/>
        <dsp:cNvSpPr/>
      </dsp:nvSpPr>
      <dsp:spPr>
        <a:xfrm rot="19010810">
          <a:off x="1254909" y="759525"/>
          <a:ext cx="695730" cy="49785"/>
        </a:xfrm>
        <a:custGeom>
          <a:avLst/>
          <a:gdLst/>
          <a:ahLst/>
          <a:cxnLst/>
          <a:rect l="0" t="0" r="0" b="0"/>
          <a:pathLst>
            <a:path>
              <a:moveTo>
                <a:pt x="0" y="24892"/>
              </a:moveTo>
              <a:lnTo>
                <a:pt x="695730" y="24892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>
            <a:latin typeface="Arial Narrow" pitchFamily="34" charset="0"/>
          </a:endParaRPr>
        </a:p>
      </dsp:txBody>
      <dsp:txXfrm>
        <a:off x="1585381" y="767024"/>
        <a:ext cx="34786" cy="34786"/>
      </dsp:txXfrm>
    </dsp:sp>
    <dsp:sp modelId="{0AC1FD58-9D5E-46DF-9D8D-59F634F7894C}">
      <dsp:nvSpPr>
        <dsp:cNvPr id="0" name=""/>
        <dsp:cNvSpPr/>
      </dsp:nvSpPr>
      <dsp:spPr>
        <a:xfrm>
          <a:off x="1856552" y="0"/>
          <a:ext cx="1343590" cy="109299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CAVALEIROS-VILÃOS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>
              <a:latin typeface="+mn-lt"/>
            </a:rPr>
            <a:t>(proprietários de terras, gado, barcos; ricos mercadores)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1" kern="1200" dirty="0">
              <a:effectLst/>
              <a:latin typeface="+mn-lt"/>
            </a:rPr>
            <a:t>=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HOMENS-BONS</a:t>
          </a:r>
        </a:p>
      </dsp:txBody>
      <dsp:txXfrm>
        <a:off x="1888565" y="32013"/>
        <a:ext cx="1279564" cy="1028964"/>
      </dsp:txXfrm>
    </dsp:sp>
    <dsp:sp modelId="{D2E13202-5133-4076-A5D2-A4B7919F356E}">
      <dsp:nvSpPr>
        <dsp:cNvPr id="0" name=""/>
        <dsp:cNvSpPr/>
      </dsp:nvSpPr>
      <dsp:spPr>
        <a:xfrm rot="3174759">
          <a:off x="1181939" y="1333156"/>
          <a:ext cx="841671" cy="49785"/>
        </a:xfrm>
        <a:custGeom>
          <a:avLst/>
          <a:gdLst/>
          <a:ahLst/>
          <a:cxnLst/>
          <a:rect l="0" t="0" r="0" b="0"/>
          <a:pathLst>
            <a:path>
              <a:moveTo>
                <a:pt x="0" y="24892"/>
              </a:moveTo>
              <a:lnTo>
                <a:pt x="841671" y="24892"/>
              </a:lnTo>
            </a:path>
          </a:pathLst>
        </a:custGeom>
        <a:noFill/>
        <a:ln w="12700" cap="flat" cmpd="sng" algn="ctr">
          <a:solidFill>
            <a:srgbClr val="E46E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>
            <a:latin typeface="Arial Narrow" pitchFamily="34" charset="0"/>
          </a:endParaRPr>
        </a:p>
      </dsp:txBody>
      <dsp:txXfrm>
        <a:off x="1581733" y="1337007"/>
        <a:ext cx="42083" cy="42083"/>
      </dsp:txXfrm>
    </dsp:sp>
    <dsp:sp modelId="{900CBBA5-69B7-48D6-8EA5-F2108CE3B70E}">
      <dsp:nvSpPr>
        <dsp:cNvPr id="0" name=""/>
        <dsp:cNvSpPr/>
      </dsp:nvSpPr>
      <dsp:spPr>
        <a:xfrm>
          <a:off x="1856552" y="1235048"/>
          <a:ext cx="1343590" cy="91741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PEÕES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>
              <a:latin typeface="+mn-lt"/>
            </a:rPr>
            <a:t>(forasteiros, mercadores, almocreves, mesteirais, outros assalariados)</a:t>
          </a:r>
        </a:p>
      </dsp:txBody>
      <dsp:txXfrm>
        <a:off x="1883422" y="1261918"/>
        <a:ext cx="1289850" cy="863677"/>
      </dsp:txXfrm>
    </dsp:sp>
    <dsp:sp modelId="{4CAA15D0-E1C0-4C41-A924-2EF42E6E5221}">
      <dsp:nvSpPr>
        <dsp:cNvPr id="0" name=""/>
        <dsp:cNvSpPr/>
      </dsp:nvSpPr>
      <dsp:spPr>
        <a:xfrm>
          <a:off x="7691" y="1633238"/>
          <a:ext cx="1343590" cy="79253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OUTROS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>
              <a:latin typeface="+mn-lt"/>
            </a:rPr>
            <a:t>Mulheres solteiras e casadas, servos, escravos, minorias </a:t>
          </a:r>
          <a:r>
            <a:rPr lang="pt-PT" sz="1000" kern="1200" dirty="0" err="1">
              <a:latin typeface="+mn-lt"/>
            </a:rPr>
            <a:t>etnorreligiosas</a:t>
          </a:r>
          <a:endParaRPr lang="pt-PT" sz="1000" kern="1200" dirty="0">
            <a:latin typeface="+mn-lt"/>
          </a:endParaRPr>
        </a:p>
      </dsp:txBody>
      <dsp:txXfrm>
        <a:off x="30903" y="1656450"/>
        <a:ext cx="1297166" cy="746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B709E-9C4D-42B2-B624-EB308EE3CAEF}">
      <dsp:nvSpPr>
        <dsp:cNvPr id="0" name=""/>
        <dsp:cNvSpPr/>
      </dsp:nvSpPr>
      <dsp:spPr>
        <a:xfrm>
          <a:off x="0" y="1987"/>
          <a:ext cx="7697682" cy="699703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AUTONOMIA MUNICIPAL</a:t>
          </a:r>
        </a:p>
      </dsp:txBody>
      <dsp:txXfrm>
        <a:off x="20494" y="22481"/>
        <a:ext cx="7656694" cy="658715"/>
      </dsp:txXfrm>
    </dsp:sp>
    <dsp:sp modelId="{AA2A81CD-2E26-4FC2-8C5E-977E2F529E32}">
      <dsp:nvSpPr>
        <dsp:cNvPr id="0" name=""/>
        <dsp:cNvSpPr/>
      </dsp:nvSpPr>
      <dsp:spPr>
        <a:xfrm>
          <a:off x="2337" y="818600"/>
          <a:ext cx="2555856" cy="3156928"/>
        </a:xfrm>
        <a:prstGeom prst="roundRect">
          <a:avLst>
            <a:gd name="adj" fmla="val 10000"/>
          </a:avLst>
        </a:prstGeom>
        <a:solidFill>
          <a:srgbClr val="ED8E0C"/>
        </a:solidFill>
        <a:ln w="12700" cap="flat" cmpd="sng" algn="ctr">
          <a:solidFill>
            <a:srgbClr val="E46E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Assembleia dos Vizinhos</a:t>
          </a:r>
        </a:p>
        <a:p>
          <a:pPr marL="87313" lvl="0" indent="-87313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E46E5E"/>
            </a:buClr>
            <a:buFont typeface="Arial" panose="020B0604020202020204" pitchFamily="34" charset="0"/>
            <a:buNone/>
          </a:pPr>
          <a:r>
            <a:rPr lang="pt-PT" sz="1200" b="1" kern="1200" dirty="0">
              <a:solidFill>
                <a:schemeClr val="tx1"/>
              </a:solidFill>
              <a:latin typeface="+mn-lt"/>
            </a:rPr>
            <a:t>· </a:t>
          </a:r>
          <a:r>
            <a:rPr lang="pt-PT" sz="1200" kern="1200" dirty="0">
              <a:solidFill>
                <a:schemeClr val="tx1"/>
              </a:solidFill>
              <a:latin typeface="+mn-lt"/>
            </a:rPr>
            <a:t>Predominância dos mais abastados (</a:t>
          </a:r>
          <a:r>
            <a:rPr lang="pt-PT" sz="1200" i="1" kern="1200" dirty="0" err="1">
              <a:solidFill>
                <a:schemeClr val="tx1"/>
              </a:solidFill>
              <a:latin typeface="+mn-lt"/>
            </a:rPr>
            <a:t>homens-bons</a:t>
          </a:r>
          <a:r>
            <a:rPr lang="pt-PT" sz="1200" kern="1200" dirty="0">
              <a:solidFill>
                <a:schemeClr val="tx1"/>
              </a:solidFill>
              <a:latin typeface="+mn-lt"/>
            </a:rPr>
            <a:t>)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 dirty="0">
              <a:solidFill>
                <a:schemeClr val="tx1"/>
              </a:solidFill>
              <a:latin typeface="+mn-lt"/>
            </a:rPr>
            <a:t>· </a:t>
          </a:r>
          <a:r>
            <a:rPr lang="pt-PT" sz="1200" kern="1200" dirty="0">
              <a:solidFill>
                <a:schemeClr val="tx1"/>
              </a:solidFill>
              <a:latin typeface="+mn-lt"/>
            </a:rPr>
            <a:t>Posturas municipais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 dirty="0">
              <a:solidFill>
                <a:schemeClr val="tx1"/>
              </a:solidFill>
              <a:latin typeface="+mn-lt"/>
            </a:rPr>
            <a:t>· </a:t>
          </a:r>
          <a:r>
            <a:rPr lang="pt-PT" sz="1200" kern="1200" dirty="0">
              <a:solidFill>
                <a:schemeClr val="tx1"/>
              </a:solidFill>
              <a:latin typeface="+mn-lt"/>
            </a:rPr>
            <a:t>Escolha de alguns magistrados</a:t>
          </a:r>
        </a:p>
      </dsp:txBody>
      <dsp:txXfrm>
        <a:off x="77195" y="893458"/>
        <a:ext cx="2406140" cy="3007212"/>
      </dsp:txXfrm>
    </dsp:sp>
    <dsp:sp modelId="{2F1F4AB5-66A6-484E-BE2C-E2AFE17F990F}">
      <dsp:nvSpPr>
        <dsp:cNvPr id="0" name=""/>
        <dsp:cNvSpPr/>
      </dsp:nvSpPr>
      <dsp:spPr>
        <a:xfrm>
          <a:off x="2848779" y="772624"/>
          <a:ext cx="4851437" cy="724280"/>
        </a:xfrm>
        <a:prstGeom prst="roundRect">
          <a:avLst>
            <a:gd name="adj" fmla="val 10000"/>
          </a:avLst>
        </a:prstGeom>
        <a:solidFill>
          <a:srgbClr val="ED8E0C"/>
        </a:solidFill>
        <a:ln w="12700" cap="flat" cmpd="sng" algn="ctr">
          <a:solidFill>
            <a:srgbClr val="E46E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Magistrados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solidFill>
                <a:schemeClr val="tx1"/>
              </a:solidFill>
              <a:latin typeface="+mn-lt"/>
            </a:rPr>
            <a:t>Predominância dos mais abastados (</a:t>
          </a:r>
          <a:r>
            <a:rPr lang="pt-PT" sz="1200" i="1" kern="1200" dirty="0" err="1">
              <a:solidFill>
                <a:schemeClr val="tx1"/>
              </a:solidFill>
              <a:latin typeface="+mn-lt"/>
            </a:rPr>
            <a:t>homens-bons</a:t>
          </a:r>
          <a:r>
            <a:rPr lang="pt-PT" sz="1200" kern="1200" dirty="0">
              <a:solidFill>
                <a:schemeClr val="tx1"/>
              </a:solidFill>
              <a:latin typeface="+mn-lt"/>
            </a:rPr>
            <a:t>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000" kern="1200" dirty="0">
            <a:solidFill>
              <a:schemeClr val="tx1"/>
            </a:solidFill>
            <a:latin typeface="+mn-lt"/>
          </a:endParaRPr>
        </a:p>
      </dsp:txBody>
      <dsp:txXfrm>
        <a:off x="2869992" y="793837"/>
        <a:ext cx="4809011" cy="681854"/>
      </dsp:txXfrm>
    </dsp:sp>
    <dsp:sp modelId="{724E7533-DA51-46D7-9EFD-14366C3DB98F}">
      <dsp:nvSpPr>
        <dsp:cNvPr id="0" name=""/>
        <dsp:cNvSpPr/>
      </dsp:nvSpPr>
      <dsp:spPr>
        <a:xfrm>
          <a:off x="2879853" y="1524438"/>
          <a:ext cx="2335132" cy="279556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E46E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1050" b="1" kern="1200" dirty="0">
              <a:solidFill>
                <a:schemeClr val="tx1"/>
              </a:solidFill>
              <a:effectLst/>
              <a:latin typeface="+mn-lt"/>
            </a:rPr>
            <a:t>Escolhidos pela Assembleia dos Vizinhos</a:t>
          </a:r>
        </a:p>
        <a:p>
          <a:pPr marL="82550" lvl="0" indent="-82550" algn="just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1000" b="1" kern="1200" dirty="0">
              <a:solidFill>
                <a:schemeClr val="tx1"/>
              </a:solidFill>
              <a:latin typeface="+mn-lt"/>
            </a:rPr>
            <a:t>· </a:t>
          </a:r>
          <a:r>
            <a:rPr lang="pt-PT" sz="1000" b="1" kern="1200" dirty="0" err="1">
              <a:solidFill>
                <a:schemeClr val="tx1"/>
              </a:solidFill>
              <a:latin typeface="+mn-lt"/>
            </a:rPr>
            <a:t>Alcaide-menor</a:t>
          </a:r>
          <a:r>
            <a:rPr lang="pt-PT" sz="1000" b="1" kern="1200" dirty="0">
              <a:solidFill>
                <a:schemeClr val="tx1"/>
              </a:solidFill>
              <a:latin typeface="+mn-lt"/>
            </a:rPr>
            <a:t>, juízes ou </a:t>
          </a:r>
          <a:r>
            <a:rPr lang="pt-PT" sz="1000" b="1" kern="1200" dirty="0" err="1">
              <a:solidFill>
                <a:schemeClr val="tx1"/>
              </a:solidFill>
              <a:latin typeface="+mn-lt"/>
            </a:rPr>
            <a:t>alvazis</a:t>
          </a:r>
          <a:r>
            <a:rPr lang="pt-PT" sz="1000" b="0" kern="1200" dirty="0">
              <a:solidFill>
                <a:schemeClr val="tx1"/>
              </a:solidFill>
              <a:latin typeface="+mn-lt"/>
            </a:rPr>
            <a:t> </a:t>
          </a:r>
          <a:r>
            <a:rPr lang="pt-PT" sz="1000" b="1" kern="1200" dirty="0">
              <a:solidFill>
                <a:schemeClr val="tx1"/>
              </a:solidFill>
              <a:latin typeface="+mn-lt"/>
            </a:rPr>
            <a:t>– 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defesa militar do concelho e administração da justiça</a:t>
          </a:r>
        </a:p>
        <a:p>
          <a:pPr marL="82550" lvl="0" indent="-82550" algn="just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1000" b="1" kern="1200" dirty="0">
              <a:solidFill>
                <a:schemeClr val="tx1"/>
              </a:solidFill>
              <a:latin typeface="+mn-lt"/>
            </a:rPr>
            <a:t>· Mordomo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 </a:t>
          </a:r>
          <a:r>
            <a:rPr lang="pt-PT" sz="1000" b="1" kern="1200" dirty="0">
              <a:solidFill>
                <a:schemeClr val="tx1"/>
              </a:solidFill>
              <a:latin typeface="+mn-lt"/>
            </a:rPr>
            <a:t>–  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administração dos bens concelhios</a:t>
          </a:r>
        </a:p>
        <a:p>
          <a:pPr marL="82550" lvl="0" indent="-82550" algn="just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1000" b="1" kern="1200" dirty="0">
              <a:solidFill>
                <a:schemeClr val="tx1"/>
              </a:solidFill>
              <a:latin typeface="+mn-lt"/>
            </a:rPr>
            <a:t>· </a:t>
          </a:r>
          <a:r>
            <a:rPr lang="pt-PT" sz="1000" b="1" kern="1200" dirty="0" err="1">
              <a:solidFill>
                <a:schemeClr val="tx1"/>
              </a:solidFill>
              <a:latin typeface="+mn-lt"/>
            </a:rPr>
            <a:t>Almotacés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 </a:t>
          </a:r>
          <a:r>
            <a:rPr lang="pt-PT" sz="1000" b="1" kern="1200" dirty="0">
              <a:solidFill>
                <a:schemeClr val="tx1"/>
              </a:solidFill>
              <a:latin typeface="+mn-lt"/>
            </a:rPr>
            <a:t>– 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vigilância dos mercados, dos pesos, medidas e preços, da sanidade, higiene e obras públicas</a:t>
          </a:r>
        </a:p>
        <a:p>
          <a:pPr marL="82550" lvl="0" indent="-82550" algn="just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1000" b="1" kern="1200" dirty="0">
              <a:solidFill>
                <a:schemeClr val="tx1"/>
              </a:solidFill>
              <a:latin typeface="+mn-lt"/>
            </a:rPr>
            <a:t>· Procurador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 </a:t>
          </a:r>
          <a:r>
            <a:rPr lang="pt-PT" sz="1000" b="1" kern="1200" dirty="0">
              <a:solidFill>
                <a:schemeClr val="tx1"/>
              </a:solidFill>
              <a:latin typeface="+mn-lt"/>
            </a:rPr>
            <a:t>– 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funções de tesoureiro e de representação externa do concelho</a:t>
          </a:r>
        </a:p>
        <a:p>
          <a:pPr marL="82550" lvl="0" indent="-82550" algn="just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1000" kern="1200" dirty="0">
              <a:solidFill>
                <a:schemeClr val="tx1"/>
              </a:solidFill>
              <a:latin typeface="+mn-lt"/>
            </a:rPr>
            <a:t>·</a:t>
          </a:r>
          <a:r>
            <a:rPr lang="pt-PT" sz="1000" b="1" kern="1200" dirty="0">
              <a:solidFill>
                <a:schemeClr val="tx1"/>
              </a:solidFill>
              <a:latin typeface="+mn-lt"/>
            </a:rPr>
            <a:t> Chanceler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 </a:t>
          </a:r>
          <a:r>
            <a:rPr lang="pt-PT" sz="1000" b="1" kern="1200" dirty="0">
              <a:solidFill>
                <a:schemeClr val="tx1"/>
              </a:solidFill>
              <a:latin typeface="+mn-lt"/>
            </a:rPr>
            <a:t>– 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guardião do selo e da bandeira do concelho</a:t>
          </a:r>
        </a:p>
        <a:p>
          <a:pPr marL="82550" lvl="0" indent="-82550" algn="just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1000" b="1" kern="1200" dirty="0">
              <a:solidFill>
                <a:schemeClr val="tx1"/>
              </a:solidFill>
              <a:latin typeface="+mn-lt"/>
            </a:rPr>
            <a:t>· Meirinhos, saiões, porteiros  –  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cobradores de impostos e multas judiciais</a:t>
          </a:r>
          <a:endParaRPr lang="pt-PT" sz="1200" kern="1200" dirty="0">
            <a:solidFill>
              <a:schemeClr val="tx1"/>
            </a:solidFill>
            <a:latin typeface="+mn-lt"/>
          </a:endParaRPr>
        </a:p>
      </dsp:txBody>
      <dsp:txXfrm>
        <a:off x="2948247" y="1592832"/>
        <a:ext cx="2198344" cy="2658773"/>
      </dsp:txXfrm>
    </dsp:sp>
    <dsp:sp modelId="{A342A20F-A6C4-4D98-8C8D-EB7A0D8C2F8C}">
      <dsp:nvSpPr>
        <dsp:cNvPr id="0" name=""/>
        <dsp:cNvSpPr/>
      </dsp:nvSpPr>
      <dsp:spPr>
        <a:xfrm>
          <a:off x="5286403" y="1531689"/>
          <a:ext cx="2360103" cy="278831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E46E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1050" b="1" kern="1200" dirty="0">
              <a:solidFill>
                <a:schemeClr val="tx1"/>
              </a:solidFill>
              <a:effectLst/>
              <a:latin typeface="+mn-lt"/>
            </a:rPr>
            <a:t>Escolhidos pelo rei </a:t>
          </a:r>
          <a:r>
            <a:rPr lang="pt-PT" sz="1050" kern="1200" baseline="30000" dirty="0">
              <a:solidFill>
                <a:schemeClr val="tx1"/>
              </a:solidFill>
              <a:latin typeface="+mn-lt"/>
              <a:ea typeface="Calibri"/>
              <a:cs typeface="Arial" pitchFamily="34" charset="0"/>
            </a:rPr>
            <a:t>(1) </a:t>
          </a:r>
          <a:endParaRPr lang="pt-PT" sz="105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82550" lvl="0" indent="-82550" algn="just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1000" b="1" kern="1200" dirty="0">
              <a:solidFill>
                <a:schemeClr val="tx1"/>
              </a:solidFill>
              <a:latin typeface="+mn-lt"/>
            </a:rPr>
            <a:t>· Alcaide-maior – 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governação da fortaleza e chefia das expedições militares ordenadas pelo rei</a:t>
          </a:r>
        </a:p>
        <a:p>
          <a:pPr marL="82550" lvl="0" indent="-82550" algn="just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1000" b="1" kern="1200" dirty="0">
              <a:solidFill>
                <a:schemeClr val="tx1"/>
              </a:solidFill>
              <a:latin typeface="+mn-lt"/>
            </a:rPr>
            <a:t>· Mordomo – 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administração dos bens e direitos régios na área do concelho</a:t>
          </a:r>
        </a:p>
        <a:p>
          <a:pPr marL="82550" lvl="0" indent="-82550" algn="just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1000" b="1" kern="1200" dirty="0">
              <a:solidFill>
                <a:schemeClr val="tx1"/>
              </a:solidFill>
              <a:latin typeface="+mn-lt"/>
            </a:rPr>
            <a:t>· Almoxarife – 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cobrança e arrecadação dos impostos e rendas devidos ao monarca</a:t>
          </a:r>
        </a:p>
        <a:p>
          <a:pPr marL="82550" lvl="0" indent="-82550" algn="just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1000" b="1" kern="1200" dirty="0">
              <a:solidFill>
                <a:schemeClr val="tx1"/>
              </a:solidFill>
              <a:latin typeface="+mn-lt"/>
            </a:rPr>
            <a:t>. Vereadores – </a:t>
          </a:r>
          <a:r>
            <a:rPr lang="pt-PT" sz="1000" b="0" kern="1200" dirty="0">
              <a:solidFill>
                <a:schemeClr val="tx1"/>
              </a:solidFill>
              <a:latin typeface="+mn-lt"/>
            </a:rPr>
            <a:t>s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upervisão da administração concelhia</a:t>
          </a:r>
        </a:p>
        <a:p>
          <a:pPr marL="82550" lvl="0" indent="-82550" algn="just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1000" b="1" kern="1200" dirty="0">
              <a:solidFill>
                <a:schemeClr val="tx1"/>
              </a:solidFill>
              <a:latin typeface="+mn-lt"/>
            </a:rPr>
            <a:t>· Meirinhos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, </a:t>
          </a:r>
          <a:r>
            <a:rPr lang="pt-PT" sz="1000" b="1" kern="1200" dirty="0">
              <a:solidFill>
                <a:schemeClr val="tx1"/>
              </a:solidFill>
              <a:latin typeface="+mn-lt"/>
            </a:rPr>
            <a:t>corregedores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 </a:t>
          </a:r>
          <a:r>
            <a:rPr lang="pt-PT" sz="1000" b="1" kern="1200" dirty="0">
              <a:solidFill>
                <a:schemeClr val="tx1"/>
              </a:solidFill>
              <a:latin typeface="+mn-lt"/>
            </a:rPr>
            <a:t>e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 </a:t>
          </a:r>
          <a:r>
            <a:rPr lang="pt-PT" sz="1000" b="1" kern="1200" dirty="0">
              <a:solidFill>
                <a:schemeClr val="tx1"/>
              </a:solidFill>
              <a:latin typeface="+mn-lt"/>
            </a:rPr>
            <a:t>juízes de fora – </a:t>
          </a:r>
          <a:r>
            <a:rPr lang="pt-PT" sz="1000" kern="1200" dirty="0">
              <a:solidFill>
                <a:schemeClr val="tx1"/>
              </a:solidFill>
              <a:latin typeface="+mn-lt"/>
            </a:rPr>
            <a:t>supervisão da justiça concelhia</a:t>
          </a:r>
        </a:p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pt-PT" sz="900" i="1" kern="1200" dirty="0">
            <a:solidFill>
              <a:schemeClr val="tx1"/>
            </a:solidFill>
            <a:latin typeface="+mn-lt"/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900" i="0" kern="1200" baseline="30000" dirty="0">
              <a:solidFill>
                <a:schemeClr val="tx1"/>
              </a:solidFill>
              <a:latin typeface="+mn-lt"/>
              <a:ea typeface="Calibri"/>
              <a:cs typeface="Arial" pitchFamily="34" charset="0"/>
            </a:rPr>
            <a:t>(1) </a:t>
          </a:r>
          <a:r>
            <a:rPr lang="pt-PT" sz="800" kern="1200" dirty="0">
              <a:solidFill>
                <a:schemeClr val="tx1"/>
              </a:solidFill>
              <a:latin typeface="+mn-lt"/>
            </a:rPr>
            <a:t>À </a:t>
          </a:r>
          <a:r>
            <a:rPr lang="pt-PT" sz="800" kern="1200" dirty="0" err="1">
              <a:solidFill>
                <a:schemeClr val="tx1"/>
              </a:solidFill>
              <a:latin typeface="+mn-lt"/>
            </a:rPr>
            <a:t>exceção</a:t>
          </a:r>
          <a:r>
            <a:rPr lang="pt-PT" sz="800" kern="1200" dirty="0">
              <a:solidFill>
                <a:schemeClr val="tx1"/>
              </a:solidFill>
              <a:latin typeface="+mn-lt"/>
            </a:rPr>
            <a:t> do alcaide-mor, que pertencia à nobreza, e dos corregedores e juízes de fora, o rei escolhia os magistrados de entre os vizinhos.</a:t>
          </a:r>
        </a:p>
      </dsp:txBody>
      <dsp:txXfrm>
        <a:off x="5355528" y="1600814"/>
        <a:ext cx="2221853" cy="2650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FD6F5-7844-41E1-924B-9098DF9A5A8E}">
      <dsp:nvSpPr>
        <dsp:cNvPr id="0" name=""/>
        <dsp:cNvSpPr/>
      </dsp:nvSpPr>
      <dsp:spPr>
        <a:xfrm>
          <a:off x="540121" y="0"/>
          <a:ext cx="540121" cy="610395"/>
        </a:xfrm>
        <a:prstGeom prst="trapezoid">
          <a:avLst>
            <a:gd name="adj" fmla="val 5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>
              <a:latin typeface="+mn-lt"/>
            </a:rPr>
            <a:t>Rei</a:t>
          </a:r>
        </a:p>
      </dsp:txBody>
      <dsp:txXfrm>
        <a:off x="540121" y="0"/>
        <a:ext cx="540121" cy="610395"/>
      </dsp:txXfrm>
    </dsp:sp>
    <dsp:sp modelId="{38807B73-3B14-416A-BCB7-C217579216B8}">
      <dsp:nvSpPr>
        <dsp:cNvPr id="0" name=""/>
        <dsp:cNvSpPr/>
      </dsp:nvSpPr>
      <dsp:spPr>
        <a:xfrm>
          <a:off x="270060" y="610395"/>
          <a:ext cx="1080243" cy="610395"/>
        </a:xfrm>
        <a:prstGeom prst="trapezoid">
          <a:avLst>
            <a:gd name="adj" fmla="val 44244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>
              <a:latin typeface="+mn-lt"/>
            </a:rPr>
            <a:t>Vassalos</a:t>
          </a:r>
        </a:p>
      </dsp:txBody>
      <dsp:txXfrm>
        <a:off x="459103" y="610395"/>
        <a:ext cx="702158" cy="610395"/>
      </dsp:txXfrm>
    </dsp:sp>
    <dsp:sp modelId="{B4F824E2-9A3C-4A16-96DC-C1FEC8116BBE}">
      <dsp:nvSpPr>
        <dsp:cNvPr id="0" name=""/>
        <dsp:cNvSpPr/>
      </dsp:nvSpPr>
      <dsp:spPr>
        <a:xfrm>
          <a:off x="0" y="1220791"/>
          <a:ext cx="1620365" cy="610395"/>
        </a:xfrm>
        <a:prstGeom prst="trapezoid">
          <a:avLst>
            <a:gd name="adj" fmla="val 44244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>
              <a:latin typeface="+mn-lt"/>
            </a:rPr>
            <a:t>Cavaleiros</a:t>
          </a:r>
        </a:p>
      </dsp:txBody>
      <dsp:txXfrm>
        <a:off x="283563" y="1220791"/>
        <a:ext cx="1053237" cy="610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77F57-29F8-4767-819C-A9BB00F80169}">
      <dsp:nvSpPr>
        <dsp:cNvPr id="0" name=""/>
        <dsp:cNvSpPr/>
      </dsp:nvSpPr>
      <dsp:spPr>
        <a:xfrm>
          <a:off x="628225" y="0"/>
          <a:ext cx="418817" cy="457796"/>
        </a:xfrm>
        <a:prstGeom prst="trapezoid">
          <a:avLst>
            <a:gd name="adj" fmla="val 5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850" kern="1200" dirty="0">
              <a:latin typeface="+mn-lt"/>
            </a:rPr>
            <a:t>Rei</a:t>
          </a:r>
        </a:p>
      </dsp:txBody>
      <dsp:txXfrm>
        <a:off x="628225" y="0"/>
        <a:ext cx="418817" cy="457796"/>
      </dsp:txXfrm>
    </dsp:sp>
    <dsp:sp modelId="{D0E3B5EC-8299-4050-B3A4-F58FF1C9965C}">
      <dsp:nvSpPr>
        <dsp:cNvPr id="0" name=""/>
        <dsp:cNvSpPr/>
      </dsp:nvSpPr>
      <dsp:spPr>
        <a:xfrm>
          <a:off x="418817" y="457796"/>
          <a:ext cx="837634" cy="457796"/>
        </a:xfrm>
        <a:prstGeom prst="trapezoid">
          <a:avLst>
            <a:gd name="adj" fmla="val 45743"/>
          </a:avLst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850" kern="1200" dirty="0">
              <a:latin typeface="+mn-lt"/>
            </a:rPr>
            <a:t>Altos </a:t>
          </a:r>
          <a:r>
            <a:rPr lang="pt-PT" sz="850" kern="1200" dirty="0" err="1">
              <a:latin typeface="+mn-lt"/>
            </a:rPr>
            <a:t>dignatários</a:t>
          </a:r>
          <a:endParaRPr lang="pt-PT" sz="850" kern="1200" dirty="0">
            <a:latin typeface="+mn-lt"/>
          </a:endParaRPr>
        </a:p>
      </dsp:txBody>
      <dsp:txXfrm>
        <a:off x="565402" y="457796"/>
        <a:ext cx="544462" cy="457796"/>
      </dsp:txXfrm>
    </dsp:sp>
    <dsp:sp modelId="{0C2905ED-24AF-4CEE-A95B-94824D75DF50}">
      <dsp:nvSpPr>
        <dsp:cNvPr id="0" name=""/>
        <dsp:cNvSpPr/>
      </dsp:nvSpPr>
      <dsp:spPr>
        <a:xfrm>
          <a:off x="209408" y="915593"/>
          <a:ext cx="1256451" cy="457796"/>
        </a:xfrm>
        <a:prstGeom prst="trapezoid">
          <a:avLst>
            <a:gd name="adj" fmla="val 45743"/>
          </a:avLst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850" kern="1200" dirty="0">
              <a:latin typeface="+mn-lt"/>
            </a:rPr>
            <a:t>Vassalos dos senhores</a:t>
          </a:r>
        </a:p>
      </dsp:txBody>
      <dsp:txXfrm>
        <a:off x="429287" y="915593"/>
        <a:ext cx="816693" cy="457796"/>
      </dsp:txXfrm>
    </dsp:sp>
    <dsp:sp modelId="{71C155D9-81D5-4844-AA70-EEE3C89ED449}">
      <dsp:nvSpPr>
        <dsp:cNvPr id="0" name=""/>
        <dsp:cNvSpPr/>
      </dsp:nvSpPr>
      <dsp:spPr>
        <a:xfrm>
          <a:off x="0" y="1373390"/>
          <a:ext cx="1675268" cy="457796"/>
        </a:xfrm>
        <a:prstGeom prst="trapezoid">
          <a:avLst>
            <a:gd name="adj" fmla="val 45743"/>
          </a:avLst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850" kern="1200" dirty="0">
              <a:latin typeface="+mn-lt"/>
            </a:rPr>
            <a:t>Cavaleiros</a:t>
          </a:r>
        </a:p>
      </dsp:txBody>
      <dsp:txXfrm>
        <a:off x="293171" y="1373390"/>
        <a:ext cx="1088924" cy="457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123F6-F4C3-43AE-8E32-9FCD5BFE9DA5}" type="datetimeFigureOut">
              <a:rPr lang="pt-PT" smtClean="0"/>
              <a:t>31/01/2026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3E953-4485-4487-9A86-5C2AD8F891D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244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953-4485-4487-9A86-5C2AD8F891D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506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9710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9337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9337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7645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9126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9366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9337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9337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933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8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246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832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164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246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4124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9710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427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AA06-BE63-3D49-9532-A39B9B51E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64EBC-E82F-7640-A4E3-79630DDFE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951BE-C549-1D42-AF2F-5B3042BC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72302-DDAA-4941-81CF-F5A12FD5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EFEF7-BF66-7440-AD6A-3B69071C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7894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5CE4-AFA5-5948-97C8-D9F22E86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CD34C-CAAC-A94D-895C-5835055DA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CA331-D9D3-3048-A52F-16E2E088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3EDFA-BED3-A24D-8D96-1C2B9D66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ED98-3CAF-0941-A909-DBB800AA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7359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EFC75F-7643-4548-81F3-C2E5ECD88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363A9-4539-6344-B1B9-68356CC9B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BBB1B-712F-E74D-9B55-6916F9C1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FFEA3-77A8-4B4D-9597-8A96284E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A0242-A3D2-3F45-B6B6-EB8FCF14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9808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AA06-BE63-3D49-9532-A39B9B51E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64EBC-E82F-7640-A4E3-79630DDFE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951BE-C549-1D42-AF2F-5B3042BC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72302-DDAA-4941-81CF-F5A12FD5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EFEF7-BF66-7440-AD6A-3B69071C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0781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11CA-982C-9949-B1E7-E01C89EC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AA56E-31F6-814F-A510-D03CEB2D7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B4AC5-67D3-4749-9E4B-189FE235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7F8FE-C821-8F41-9D41-23F0D9EF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6069A-522C-1E48-9888-EAD1FB41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1066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0D8D-7B5E-B548-AF21-4ACB4EA0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4A919-43F3-4040-B9AA-06AE002C5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B5D8A-07E1-1646-8011-81E1AC09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661AA-C3E6-5046-99A7-7D728B48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636CC-9A38-CE44-B8DC-CDADCF6E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9915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390D-A957-D549-9513-8689AF09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D509-4B60-1E48-B61A-687435E55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A7D34-090B-8E4B-9CAF-CB4B2BA3E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C124E-EB60-6E42-A5AF-C6A7A36C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BDAF0-1920-8F41-9440-7B1A718B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EA425-9C26-DD4B-9930-510EB87C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43107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40307-0FD9-B742-A9F4-93DAE69E6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42C2D-4CA1-0A47-88BB-AC03DF4DB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1D9D5-1C4C-C74D-8AC3-4B441917B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D6D163-80CF-A344-A4DC-953AC4E5C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BD5E4-C53F-FD40-A820-33032ED04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355EF-CEED-5A4B-BAEF-B5E238AA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E44FDF-49BB-374F-A980-239061F6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3F2A4-9293-6542-9596-9DB98CF9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59264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79A5-0286-5347-B9DA-FD6FDBCC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569C8-DC28-F74C-B2AD-E93883EC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02E31-5CB5-BF40-B374-A4DF7E8B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D4C0C-C58F-384B-9645-FC0F37FC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5296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F2B42-FEA8-E94B-A6C7-860B0647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94F26-8209-BB48-B268-1CF84A2F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2D83B-7CDF-5646-AD50-B6678CFE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8348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59B6-79CC-4645-AE96-4123B35F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55579-12E5-F14D-B0E9-D2FF7ED6E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0E717-BF90-F045-88A8-9933CDDDC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DC799-C141-774F-ABCD-0FDA6CD5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16F31-19D3-F94C-AF5A-B9CDDE2A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E1EDD-9DF7-9B4A-ADCE-5D4E2BC6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985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11CA-982C-9949-B1E7-E01C89EC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AA56E-31F6-814F-A510-D03CEB2D7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B4AC5-67D3-4749-9E4B-189FE235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7F8FE-C821-8F41-9D41-23F0D9EF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6069A-522C-1E48-9888-EAD1FB41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8486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CF6D9-83D4-B948-9261-49DCB503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5D716-D104-AE4E-B7D5-CCDE40DC3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5748A-3152-6949-AC12-8E1B7A013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E4855-B9AA-8147-826B-FBDF7372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F9D8E-B95E-C54A-A44D-11627EA9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8AA52-110D-C446-B151-C75690AD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83631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5CE4-AFA5-5948-97C8-D9F22E86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CD34C-CAAC-A94D-895C-5835055DA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CA331-D9D3-3048-A52F-16E2E088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3EDFA-BED3-A24D-8D96-1C2B9D66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ED98-3CAF-0941-A909-DBB800AA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65160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EFC75F-7643-4548-81F3-C2E5ECD88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363A9-4539-6344-B1B9-68356CC9B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BBB1B-712F-E74D-9B55-6916F9C1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FFEA3-77A8-4B4D-9597-8A96284E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A0242-A3D2-3F45-B6B6-EB8FCF14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1467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0D8D-7B5E-B548-AF21-4ACB4EA0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4A919-43F3-4040-B9AA-06AE002C5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B5D8A-07E1-1646-8011-81E1AC09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661AA-C3E6-5046-99A7-7D728B48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636CC-9A38-CE44-B8DC-CDADCF6E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2853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390D-A957-D549-9513-8689AF09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D509-4B60-1E48-B61A-687435E55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A7D34-090B-8E4B-9CAF-CB4B2BA3E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C124E-EB60-6E42-A5AF-C6A7A36C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BDAF0-1920-8F41-9440-7B1A718B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EA425-9C26-DD4B-9930-510EB87C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7028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40307-0FD9-B742-A9F4-93DAE69E6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42C2D-4CA1-0A47-88BB-AC03DF4DB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1D9D5-1C4C-C74D-8AC3-4B441917B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D6D163-80CF-A344-A4DC-953AC4E5C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BD5E4-C53F-FD40-A820-33032ED04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355EF-CEED-5A4B-BAEF-B5E238AA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E44FDF-49BB-374F-A980-239061F6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3F2A4-9293-6542-9596-9DB98CF9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1520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79A5-0286-5347-B9DA-FD6FDBCC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569C8-DC28-F74C-B2AD-E93883EC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02E31-5CB5-BF40-B374-A4DF7E8B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D4C0C-C58F-384B-9645-FC0F37FC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5125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F2B42-FEA8-E94B-A6C7-860B0647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94F26-8209-BB48-B268-1CF84A2F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2D83B-7CDF-5646-AD50-B6678CFE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79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59B6-79CC-4645-AE96-4123B35F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55579-12E5-F14D-B0E9-D2FF7ED6E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0E717-BF90-F045-88A8-9933CDDDC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DC799-C141-774F-ABCD-0FDA6CD5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16F31-19D3-F94C-AF5A-B9CDDE2A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E1EDD-9DF7-9B4A-ADCE-5D4E2BC6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44654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CF6D9-83D4-B948-9261-49DCB503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5D716-D104-AE4E-B7D5-CCDE40DC3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5748A-3152-6949-AC12-8E1B7A013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E4855-B9AA-8147-826B-FBDF7372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8D3BB31-922A-F241-8F45-B4F42AF31B53}" type="datetimeFigureOut">
              <a:rPr lang="en-PT" smtClean="0"/>
              <a:t>01/31/2026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F9D8E-B95E-C54A-A44D-11627EA9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8AA52-110D-C446-B151-C75690AD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69A0AE4-2199-FA40-8A50-75C32D7DFA92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2922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C6B2D-D749-4848-8263-06A5BD6F77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1829"/>
            <a:ext cx="9143998" cy="68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2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C6B2D-D749-4848-8263-06A5BD6F77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1829"/>
            <a:ext cx="9143998" cy="685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0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2E9DFC-562E-EE43-AF83-E12DA28F36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829"/>
            <a:ext cx="9143998" cy="6854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E25B0E-6004-D045-81CA-430765BBDC9E}"/>
              </a:ext>
            </a:extLst>
          </p:cNvPr>
          <p:cNvSpPr txBox="1"/>
          <p:nvPr/>
        </p:nvSpPr>
        <p:spPr>
          <a:xfrm>
            <a:off x="681059" y="2994434"/>
            <a:ext cx="713248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5000"/>
              </a:lnSpc>
            </a:pP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Portugal: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Consolidação</a:t>
            </a: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 de um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reino</a:t>
            </a: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cristão</a:t>
            </a: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ibérico</a:t>
            </a:r>
            <a:endParaRPr lang="en-GB" sz="5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4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25287" y="5420127"/>
            <a:ext cx="84884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ea typeface="Calibri"/>
                <a:cs typeface="Arial" pitchFamily="34" charset="0"/>
              </a:rPr>
              <a:t>O desenvolvimento do sistema senhorial, ao longo do século XIII, contribuiu para a degradação da situação social e económica das comunidades rurais dependentes.  Foi o caso dos </a:t>
            </a:r>
            <a:r>
              <a:rPr lang="pt-PT" sz="1600" b="1" dirty="0">
                <a:ea typeface="Calibri"/>
                <a:cs typeface="Arial" pitchFamily="34" charset="0"/>
              </a:rPr>
              <a:t>herdadores</a:t>
            </a:r>
            <a:r>
              <a:rPr lang="pt-PT" sz="1600" dirty="0">
                <a:ea typeface="Calibri"/>
                <a:cs typeface="Arial" pitchFamily="34" charset="0"/>
              </a:rPr>
              <a:t>, dos </a:t>
            </a:r>
            <a:r>
              <a:rPr lang="pt-PT" sz="1600" b="1" dirty="0">
                <a:ea typeface="Calibri"/>
                <a:cs typeface="Arial" pitchFamily="34" charset="0"/>
              </a:rPr>
              <a:t>servos</a:t>
            </a:r>
            <a:r>
              <a:rPr lang="pt-PT" sz="1600" dirty="0">
                <a:ea typeface="Calibri"/>
                <a:cs typeface="Arial" pitchFamily="34" charset="0"/>
              </a:rPr>
              <a:t>, dos </a:t>
            </a:r>
            <a:r>
              <a:rPr lang="pt-PT" sz="1600" b="1" dirty="0">
                <a:ea typeface="Calibri"/>
                <a:cs typeface="Arial" pitchFamily="34" charset="0"/>
              </a:rPr>
              <a:t>escravos</a:t>
            </a:r>
            <a:r>
              <a:rPr lang="pt-PT" sz="1600" dirty="0">
                <a:ea typeface="Calibri"/>
                <a:cs typeface="Arial" pitchFamily="34" charset="0"/>
              </a:rPr>
              <a:t> e dos </a:t>
            </a:r>
            <a:r>
              <a:rPr lang="pt-PT" sz="1600" b="1" dirty="0">
                <a:ea typeface="Calibri"/>
                <a:cs typeface="Arial" pitchFamily="34" charset="0"/>
              </a:rPr>
              <a:t>assalariados </a:t>
            </a:r>
            <a:r>
              <a:rPr lang="pt-PT" sz="1600" dirty="0">
                <a:ea typeface="Calibri"/>
                <a:cs typeface="Arial" pitchFamily="34" charset="0"/>
              </a:rPr>
              <a:t>(jornaleiros).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5287" y="1490825"/>
            <a:ext cx="2932991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ea typeface="Calibri"/>
                <a:cs typeface="Arial" pitchFamily="34" charset="0"/>
              </a:rPr>
              <a:t>Os domínios senhoriais eram formados por:</a:t>
            </a:r>
          </a:p>
          <a:p>
            <a:pPr marL="360000" indent="-180000">
              <a:buClr>
                <a:schemeClr val="accent2">
                  <a:lumMod val="75000"/>
                </a:schemeClr>
              </a:buClr>
              <a:buFont typeface="Symbol"/>
              <a:buChar char=""/>
              <a:tabLst>
                <a:tab pos="712788" algn="l"/>
              </a:tabLst>
            </a:pPr>
            <a:r>
              <a:rPr lang="pt-PT" sz="1600" dirty="0">
                <a:ea typeface="Calibri"/>
                <a:cs typeface="Arial" pitchFamily="34" charset="0"/>
              </a:rPr>
              <a:t>uma </a:t>
            </a:r>
            <a:r>
              <a:rPr lang="pt-PT" sz="1600" b="1" dirty="0">
                <a:ea typeface="Calibri"/>
                <a:cs typeface="Arial" pitchFamily="34" charset="0"/>
              </a:rPr>
              <a:t>reserva</a:t>
            </a:r>
            <a:r>
              <a:rPr lang="pt-PT" sz="1600" dirty="0">
                <a:ea typeface="Calibri"/>
                <a:cs typeface="Arial" pitchFamily="34" charset="0"/>
              </a:rPr>
              <a:t>, chamada de </a:t>
            </a:r>
            <a:r>
              <a:rPr lang="pt-PT" sz="1600" i="1" dirty="0">
                <a:ea typeface="Calibri"/>
                <a:cs typeface="Arial" pitchFamily="34" charset="0"/>
              </a:rPr>
              <a:t>quintã</a:t>
            </a:r>
            <a:r>
              <a:rPr lang="pt-PT" sz="1600" dirty="0">
                <a:ea typeface="Calibri"/>
                <a:cs typeface="Arial" pitchFamily="34" charset="0"/>
              </a:rPr>
              <a:t> (nobreza) ou </a:t>
            </a:r>
            <a:r>
              <a:rPr lang="pt-PT" sz="1600" i="1" dirty="0">
                <a:ea typeface="Calibri"/>
                <a:cs typeface="Arial" pitchFamily="34" charset="0"/>
              </a:rPr>
              <a:t>granja</a:t>
            </a:r>
            <a:r>
              <a:rPr lang="pt-PT" sz="1600" dirty="0">
                <a:ea typeface="Calibri"/>
                <a:cs typeface="Arial" pitchFamily="34" charset="0"/>
              </a:rPr>
              <a:t> (clero),  propriedade explorada diretamente pelo senhor;</a:t>
            </a:r>
          </a:p>
          <a:p>
            <a:pPr marL="360000" indent="-180000">
              <a:buClr>
                <a:schemeClr val="accent2">
                  <a:lumMod val="75000"/>
                </a:schemeClr>
              </a:buClr>
              <a:buFont typeface="Symbol"/>
              <a:buChar char=""/>
              <a:tabLst>
                <a:tab pos="712788" algn="l"/>
              </a:tabLst>
            </a:pPr>
            <a:r>
              <a:rPr lang="pt-PT" sz="1600" dirty="0">
                <a:ea typeface="Calibri"/>
                <a:cs typeface="Arial" pitchFamily="34" charset="0"/>
              </a:rPr>
              <a:t> os </a:t>
            </a:r>
            <a:r>
              <a:rPr lang="pt-PT" sz="1600" b="1" dirty="0">
                <a:ea typeface="Calibri"/>
                <a:cs typeface="Arial" pitchFamily="34" charset="0"/>
              </a:rPr>
              <a:t>mansos</a:t>
            </a:r>
            <a:r>
              <a:rPr lang="pt-PT" sz="1600" dirty="0">
                <a:ea typeface="Calibri"/>
                <a:cs typeface="Arial" pitchFamily="34" charset="0"/>
              </a:rPr>
              <a:t>, chamados </a:t>
            </a:r>
            <a:r>
              <a:rPr lang="pt-PT" sz="1600" i="1" dirty="0">
                <a:ea typeface="Calibri"/>
                <a:cs typeface="Arial" pitchFamily="34" charset="0"/>
              </a:rPr>
              <a:t>casais ou vilares, </a:t>
            </a:r>
            <a:r>
              <a:rPr lang="pt-PT" sz="1600" dirty="0">
                <a:ea typeface="Calibri"/>
                <a:cs typeface="Arial" pitchFamily="34" charset="0"/>
              </a:rPr>
              <a:t>unidades de exploração arrendadas pelos senhores aos colonos através de contratos de aforamento, que podiam ser vitalícios ou por 2 a 3 vidas/gerações.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FFB039F-FFD2-40C0-8A71-58392A8B9887}"/>
              </a:ext>
            </a:extLst>
          </p:cNvPr>
          <p:cNvGrpSpPr/>
          <p:nvPr/>
        </p:nvGrpSpPr>
        <p:grpSpPr>
          <a:xfrm>
            <a:off x="3121311" y="1485025"/>
            <a:ext cx="6022688" cy="3868707"/>
            <a:chOff x="3121311" y="1485025"/>
            <a:chExt cx="6022688" cy="3868707"/>
          </a:xfrm>
        </p:grpSpPr>
        <p:sp>
          <p:nvSpPr>
            <p:cNvPr id="7" name="CaixaDeTexto 6"/>
            <p:cNvSpPr txBox="1"/>
            <p:nvPr/>
          </p:nvSpPr>
          <p:spPr>
            <a:xfrm>
              <a:off x="3121311" y="5076732"/>
              <a:ext cx="5439545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Esquema-tipo de um domínio senhorial, no Ocidente medieval. </a:t>
              </a:r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1311" y="1485025"/>
              <a:ext cx="6022688" cy="360000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0" name="TextBox 5">
            <a:extLst>
              <a:ext uri="{FF2B5EF4-FFF2-40B4-BE49-F238E27FC236}">
                <a16:creationId xmlns:a16="http://schemas.microsoft.com/office/drawing/2014/main" id="{B5D61A6E-134C-436A-8F6D-633D7CD24BBC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País rural e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senhorial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(6)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57157" y="1443480"/>
            <a:ext cx="8501121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SzPct val="130000"/>
            </a:pPr>
            <a:r>
              <a:rPr lang="pt-PT" sz="1600" dirty="0">
                <a:ea typeface="Calibri"/>
                <a:cs typeface="Arial" pitchFamily="34" charset="0"/>
              </a:rPr>
              <a:t>Apesar da primazia do Portugal rural e senhorial, um país urbano, de vilas e cidades concelhias, impulsionou o desenvolvimento do Reino, em sintonia com a conjuntura europeia.</a:t>
            </a:r>
          </a:p>
          <a:p>
            <a:pPr algn="just">
              <a:buSzPct val="130000"/>
            </a:pPr>
            <a:r>
              <a:rPr lang="pt-PT" sz="1600" dirty="0">
                <a:ea typeface="Calibri"/>
                <a:cs typeface="Arial" pitchFamily="34" charset="0"/>
              </a:rPr>
              <a:t>A consolidação das estruturas urbanas de Portugal deveu-se essencialmente à:</a:t>
            </a:r>
          </a:p>
          <a:p>
            <a:pPr marL="324000" indent="-177800" algn="just">
              <a:buClr>
                <a:schemeClr val="accent2">
                  <a:lumMod val="75000"/>
                </a:schemeClr>
              </a:buClr>
              <a:buSzPct val="90000"/>
              <a:buFont typeface="Arial" pitchFamily="34" charset="0"/>
              <a:buChar char="•"/>
            </a:pPr>
            <a:r>
              <a:rPr lang="pt-PT" sz="1600" dirty="0">
                <a:ea typeface="Calibri"/>
                <a:cs typeface="Arial" pitchFamily="34" charset="0"/>
              </a:rPr>
              <a:t>integração de urbes moçárabes;</a:t>
            </a:r>
          </a:p>
          <a:p>
            <a:pPr marL="324000" indent="-177800" algn="just">
              <a:buClr>
                <a:schemeClr val="accent2">
                  <a:lumMod val="75000"/>
                </a:schemeClr>
              </a:buClr>
              <a:buSzPct val="90000"/>
              <a:buFont typeface="Arial" pitchFamily="34" charset="0"/>
              <a:buChar char="•"/>
            </a:pPr>
            <a:r>
              <a:rPr lang="pt-PT" sz="1600" dirty="0">
                <a:ea typeface="Calibri"/>
                <a:cs typeface="Arial" pitchFamily="34" charset="0"/>
              </a:rPr>
              <a:t>itinerância da corte régia;</a:t>
            </a:r>
          </a:p>
          <a:p>
            <a:pPr marL="324000" indent="-177800" algn="just">
              <a:buClr>
                <a:schemeClr val="accent2">
                  <a:lumMod val="75000"/>
                </a:schemeClr>
              </a:buClr>
              <a:buSzPct val="90000"/>
              <a:buFont typeface="Arial" pitchFamily="34" charset="0"/>
              <a:buChar char="•"/>
            </a:pPr>
            <a:r>
              <a:rPr lang="pt-PT" sz="1600" dirty="0">
                <a:ea typeface="Calibri"/>
                <a:cs typeface="Arial" pitchFamily="34" charset="0"/>
              </a:rPr>
              <a:t>presença permanente de um </a:t>
            </a:r>
          </a:p>
          <a:p>
            <a:pPr marL="146200" algn="just">
              <a:buClr>
                <a:schemeClr val="accent2">
                  <a:lumMod val="75000"/>
                </a:schemeClr>
              </a:buClr>
              <a:buSzPct val="90000"/>
            </a:pPr>
            <a:r>
              <a:rPr lang="pt-PT" sz="1600" dirty="0">
                <a:ea typeface="Calibri"/>
                <a:cs typeface="Arial" pitchFamily="34" charset="0"/>
              </a:rPr>
              <a:t>bispo (sede de bispado ou sede </a:t>
            </a:r>
          </a:p>
          <a:p>
            <a:pPr marL="146200" algn="just">
              <a:buClr>
                <a:schemeClr val="accent2">
                  <a:lumMod val="75000"/>
                </a:schemeClr>
              </a:buClr>
              <a:buSzPct val="90000"/>
            </a:pPr>
            <a:r>
              <a:rPr lang="pt-PT" sz="1600" dirty="0">
                <a:ea typeface="Calibri"/>
                <a:cs typeface="Arial" pitchFamily="34" charset="0"/>
              </a:rPr>
              <a:t>episcopal);</a:t>
            </a:r>
          </a:p>
          <a:p>
            <a:pPr marL="324000" indent="-177800" algn="just">
              <a:buClr>
                <a:schemeClr val="accent2">
                  <a:lumMod val="75000"/>
                </a:schemeClr>
              </a:buClr>
              <a:buSzPct val="90000"/>
              <a:buFont typeface="Arial" pitchFamily="34" charset="0"/>
              <a:buChar char="•"/>
            </a:pPr>
            <a:r>
              <a:rPr lang="pt-PT" sz="1600" dirty="0">
                <a:ea typeface="Calibri"/>
                <a:cs typeface="Arial" pitchFamily="34" charset="0"/>
              </a:rPr>
              <a:t>instituição de concelhos perfeitos </a:t>
            </a:r>
          </a:p>
          <a:p>
            <a:pPr marL="146200" algn="just">
              <a:buClr>
                <a:schemeClr val="accent2">
                  <a:lumMod val="75000"/>
                </a:schemeClr>
              </a:buClr>
              <a:buSzPct val="90000"/>
            </a:pPr>
            <a:r>
              <a:rPr lang="pt-PT" sz="1600" dirty="0">
                <a:ea typeface="Calibri"/>
                <a:cs typeface="Arial" pitchFamily="34" charset="0"/>
              </a:rPr>
              <a:t>ou urbanos;</a:t>
            </a:r>
          </a:p>
          <a:p>
            <a:pPr marL="324000" indent="-177800" algn="just">
              <a:buClr>
                <a:schemeClr val="accent2">
                  <a:lumMod val="75000"/>
                </a:schemeClr>
              </a:buClr>
              <a:buSzPct val="90000"/>
              <a:buFont typeface="Arial" pitchFamily="34" charset="0"/>
              <a:buChar char="•"/>
            </a:pPr>
            <a:r>
              <a:rPr lang="pt-PT" sz="1600" dirty="0">
                <a:ea typeface="Calibri"/>
                <a:cs typeface="Arial" pitchFamily="34" charset="0"/>
              </a:rPr>
              <a:t>expansão comercial favorável ao </a:t>
            </a:r>
          </a:p>
          <a:p>
            <a:pPr marL="146200" algn="just">
              <a:buClr>
                <a:schemeClr val="accent2">
                  <a:lumMod val="75000"/>
                </a:schemeClr>
              </a:buClr>
              <a:buSzPct val="90000"/>
            </a:pPr>
            <a:r>
              <a:rPr lang="pt-PT" sz="1600" dirty="0">
                <a:ea typeface="Calibri"/>
                <a:cs typeface="Arial" pitchFamily="34" charset="0"/>
              </a:rPr>
              <a:t>dinamismo de mercadores e</a:t>
            </a:r>
          </a:p>
          <a:p>
            <a:pPr marL="146200" algn="just">
              <a:buClr>
                <a:schemeClr val="accent2">
                  <a:lumMod val="75000"/>
                </a:schemeClr>
              </a:buClr>
              <a:buSzPct val="90000"/>
            </a:pPr>
            <a:r>
              <a:rPr lang="pt-PT" sz="1600" dirty="0">
                <a:ea typeface="Calibri"/>
                <a:cs typeface="Arial" pitchFamily="34" charset="0"/>
              </a:rPr>
              <a:t>mesteirais nos centros urbanos.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6782082" y="1071546"/>
            <a:ext cx="576000" cy="504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 dirty="0">
              <a:solidFill>
                <a:srgbClr val="009BD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ângulo 15"/>
          <p:cNvSpPr/>
          <p:nvPr/>
        </p:nvSpPr>
        <p:spPr>
          <a:xfrm rot="2166047">
            <a:off x="7642817" y="2115274"/>
            <a:ext cx="429554" cy="864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PT" sz="1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492207" y="5923025"/>
            <a:ext cx="226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buSzPts val="1200"/>
            </a:pPr>
            <a:r>
              <a:rPr lang="pt-PT" sz="1200" b="1" dirty="0">
                <a:ea typeface="Calibri"/>
                <a:cs typeface="Arial" pitchFamily="34" charset="0"/>
              </a:rPr>
              <a:t>Área amuralhada e população de </a:t>
            </a:r>
            <a:r>
              <a:rPr lang="pt-PT" sz="1200" b="1" dirty="0" err="1">
                <a:ea typeface="Calibri"/>
                <a:cs typeface="Arial" pitchFamily="34" charset="0"/>
              </a:rPr>
              <a:t>cidades*</a:t>
            </a:r>
            <a:r>
              <a:rPr lang="pt-PT" sz="1200" b="1" dirty="0">
                <a:ea typeface="Calibri"/>
                <a:cs typeface="Arial" pitchFamily="34" charset="0"/>
              </a:rPr>
              <a:t> e </a:t>
            </a:r>
            <a:r>
              <a:rPr lang="pt-PT" sz="1200" b="1" dirty="0" err="1">
                <a:ea typeface="Calibri"/>
                <a:cs typeface="Arial" pitchFamily="34" charset="0"/>
              </a:rPr>
              <a:t>vilas**</a:t>
            </a:r>
            <a:r>
              <a:rPr lang="pt-PT" sz="1200" b="1" dirty="0">
                <a:ea typeface="Calibri"/>
                <a:cs typeface="Arial" pitchFamily="34" charset="0"/>
              </a:rPr>
              <a:t> concelhias em fins do século XIV.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20312"/>
              </p:ext>
            </p:extLst>
          </p:nvPr>
        </p:nvGraphicFramePr>
        <p:xfrm>
          <a:off x="6492886" y="2203743"/>
          <a:ext cx="2229773" cy="35521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7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900" kern="1200" baseline="0" dirty="0">
                          <a:latin typeface="+mn-lt"/>
                        </a:rPr>
                        <a:t>Área amuralhada em </a:t>
                      </a:r>
                      <a:r>
                        <a:rPr lang="pt-PT" sz="900" kern="1200" baseline="0" dirty="0" err="1">
                          <a:latin typeface="+mn-lt"/>
                        </a:rPr>
                        <a:t>ha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900" kern="1200" baseline="0" dirty="0">
                          <a:latin typeface="+mn-lt"/>
                        </a:rPr>
                        <a:t>Número de habitantes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38">
                <a:tc>
                  <a:txBody>
                    <a:bodyPr/>
                    <a:lstStyle/>
                    <a:p>
                      <a:r>
                        <a:rPr lang="pt-PT" sz="900" b="1" baseline="0" dirty="0" err="1">
                          <a:latin typeface="+mn-lt"/>
                        </a:rPr>
                        <a:t>*Lisboa</a:t>
                      </a:r>
                      <a:r>
                        <a:rPr lang="pt-PT" sz="900" b="1" baseline="0" dirty="0">
                          <a:latin typeface="+mn-lt"/>
                        </a:rPr>
                        <a:t> </a:t>
                      </a:r>
                      <a:endParaRPr lang="pt-PT" sz="900" b="1" dirty="0">
                        <a:latin typeface="+mn-lt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>
                          <a:latin typeface="+mn-lt"/>
                        </a:rPr>
                        <a:t>103,6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aseline="0" dirty="0">
                          <a:latin typeface="+mn-lt"/>
                        </a:rPr>
                        <a:t>±35 000</a:t>
                      </a:r>
                      <a:endParaRPr lang="pt-PT" sz="900" dirty="0">
                        <a:latin typeface="+mn-lt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38">
                <a:tc>
                  <a:txBody>
                    <a:bodyPr/>
                    <a:lstStyle/>
                    <a:p>
                      <a:r>
                        <a:rPr lang="pt-PT" sz="900" b="1" baseline="0" dirty="0" err="1">
                          <a:latin typeface="+mn-lt"/>
                        </a:rPr>
                        <a:t>*Évora</a:t>
                      </a:r>
                      <a:r>
                        <a:rPr lang="pt-PT" sz="900" b="1" baseline="0" dirty="0">
                          <a:latin typeface="+mn-lt"/>
                        </a:rPr>
                        <a:t> </a:t>
                      </a:r>
                      <a:endParaRPr lang="pt-PT" sz="900" b="1" dirty="0">
                        <a:latin typeface="+mn-lt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>
                          <a:latin typeface="+mn-lt"/>
                        </a:rPr>
                        <a:t>50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aseline="0" dirty="0">
                          <a:latin typeface="+mn-lt"/>
                        </a:rPr>
                        <a:t>±12 685</a:t>
                      </a:r>
                      <a:endParaRPr lang="pt-PT" sz="900" dirty="0">
                        <a:latin typeface="+mn-lt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238">
                <a:tc>
                  <a:txBody>
                    <a:bodyPr/>
                    <a:lstStyle/>
                    <a:p>
                      <a:r>
                        <a:rPr lang="pt-PT" sz="900" b="1" baseline="0" dirty="0" err="1">
                          <a:latin typeface="+mn-lt"/>
                        </a:rPr>
                        <a:t>*Porto</a:t>
                      </a:r>
                      <a:r>
                        <a:rPr lang="pt-PT" sz="900" b="1" baseline="0" dirty="0">
                          <a:latin typeface="+mn-lt"/>
                        </a:rPr>
                        <a:t> </a:t>
                      </a:r>
                      <a:endParaRPr lang="pt-PT" sz="900" b="1" dirty="0">
                        <a:latin typeface="+mn-lt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>
                          <a:latin typeface="+mn-lt"/>
                        </a:rPr>
                        <a:t>44,5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aseline="0" dirty="0">
                          <a:latin typeface="+mn-lt"/>
                        </a:rPr>
                        <a:t>±4 400</a:t>
                      </a:r>
                      <a:endParaRPr lang="pt-PT" sz="900" dirty="0">
                        <a:latin typeface="+mn-lt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 err="1">
                          <a:latin typeface="+mn-lt"/>
                        </a:rPr>
                        <a:t>*Coimbra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+mn-lt"/>
                        </a:rPr>
                        <a:t>22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+mn-lt"/>
                        </a:rPr>
                        <a:t>±5 850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2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900" b="1" kern="1200" baseline="0" dirty="0" err="1">
                          <a:latin typeface="+mn-lt"/>
                        </a:rPr>
                        <a:t>*Braga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+mn-lt"/>
                        </a:rPr>
                        <a:t>15,6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+mn-lt"/>
                        </a:rPr>
                        <a:t>±1 570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 err="1">
                          <a:latin typeface="+mn-lt"/>
                        </a:rPr>
                        <a:t>*Guarda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+mn-lt"/>
                        </a:rPr>
                        <a:t>10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+mn-lt"/>
                        </a:rPr>
                        <a:t>±1 705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 err="1">
                          <a:latin typeface="+mn-lt"/>
                        </a:rPr>
                        <a:t>*Lamego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+mn-lt"/>
                        </a:rPr>
                        <a:t> − 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+mn-lt"/>
                        </a:rPr>
                        <a:t>−1 000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 err="1">
                          <a:latin typeface="+mn-lt"/>
                        </a:rPr>
                        <a:t>*Viseu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+mn-lt"/>
                        </a:rPr>
                        <a:t>−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+mn-lt"/>
                        </a:rPr>
                        <a:t>−1 000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 err="1">
                          <a:latin typeface="+mn-lt"/>
                        </a:rPr>
                        <a:t>*Silves</a:t>
                      </a:r>
                      <a:endParaRPr lang="pt-PT" sz="900" b="1" kern="1200" baseline="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+mn-lt"/>
                        </a:rPr>
                        <a:t>8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+mn-lt"/>
                        </a:rPr>
                        <a:t>±2 453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 err="1">
                          <a:latin typeface="+mn-lt"/>
                        </a:rPr>
                        <a:t>**Santarém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+mn-lt"/>
                        </a:rPr>
                        <a:t>45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+mn-lt"/>
                        </a:rPr>
                        <a:t>±9 000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 err="1">
                          <a:latin typeface="+mn-lt"/>
                        </a:rPr>
                        <a:t>**Guimarães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+mn-lt"/>
                        </a:rPr>
                        <a:t>20,25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+mn-lt"/>
                        </a:rPr>
                        <a:t>±4 500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5">
            <a:extLst>
              <a:ext uri="{FF2B5EF4-FFF2-40B4-BE49-F238E27FC236}">
                <a16:creationId xmlns:a16="http://schemas.microsoft.com/office/drawing/2014/main" id="{E2D7F53D-059C-495B-B80A-73ED12CE5E73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País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urbano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concelhio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(1)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CB53FEA-AAD5-4006-864C-F05A46CB743E}"/>
              </a:ext>
            </a:extLst>
          </p:cNvPr>
          <p:cNvGrpSpPr/>
          <p:nvPr/>
        </p:nvGrpSpPr>
        <p:grpSpPr>
          <a:xfrm>
            <a:off x="1918447" y="2370881"/>
            <a:ext cx="4488393" cy="4028812"/>
            <a:chOff x="1980968" y="3452501"/>
            <a:chExt cx="3882538" cy="3024000"/>
          </a:xfrm>
        </p:grpSpPr>
        <p:sp>
          <p:nvSpPr>
            <p:cNvPr id="26" name="CaixaDeTexto 25"/>
            <p:cNvSpPr txBox="1"/>
            <p:nvPr/>
          </p:nvSpPr>
          <p:spPr>
            <a:xfrm>
              <a:off x="1980968" y="5957518"/>
              <a:ext cx="1626842" cy="485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Itinerância da corte no reinado de D. Dinis  </a:t>
              </a:r>
              <a:r>
                <a:rPr lang="pt-PT" sz="1200" dirty="0">
                  <a:ea typeface="Calibri"/>
                  <a:cs typeface="Arial" pitchFamily="34" charset="0"/>
                </a:rPr>
                <a:t>(1279--1325)</a:t>
              </a:r>
            </a:p>
          </p:txBody>
        </p:sp>
        <p:pic>
          <p:nvPicPr>
            <p:cNvPr id="3" name="Imagem 2" descr="Uma imagem com mapa&#10;&#10;Descrição gerada automaticamente">
              <a:extLst>
                <a:ext uri="{FF2B5EF4-FFF2-40B4-BE49-F238E27FC236}">
                  <a16:creationId xmlns:a16="http://schemas.microsoft.com/office/drawing/2014/main" id="{7392CC3A-30E4-43DB-896C-96B1C04CA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7810" y="3452501"/>
              <a:ext cx="2255696" cy="30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0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535752" y="1357298"/>
            <a:ext cx="8072494" cy="11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SzPct val="130000"/>
            </a:pPr>
            <a:r>
              <a:rPr lang="pt-PT" sz="1600" dirty="0">
                <a:ea typeface="Calibri"/>
                <a:cs typeface="Arial" pitchFamily="34" charset="0"/>
              </a:rPr>
              <a:t>A </a:t>
            </a:r>
            <a:r>
              <a:rPr lang="pt-PT" sz="1600" b="1" dirty="0">
                <a:ea typeface="Calibri"/>
                <a:cs typeface="Arial" pitchFamily="34" charset="0"/>
              </a:rPr>
              <a:t>carta de foral</a:t>
            </a:r>
            <a:r>
              <a:rPr lang="pt-PT" sz="1600" dirty="0">
                <a:ea typeface="Calibri"/>
                <a:cs typeface="Arial" pitchFamily="34" charset="0"/>
              </a:rPr>
              <a:t>, concedida pelo rei ou por um senhor, definia os direitos e os deveres dos habitantes do concelho – os </a:t>
            </a:r>
            <a:r>
              <a:rPr lang="pt-PT" sz="1600" b="1" i="1" dirty="0">
                <a:ea typeface="Calibri"/>
                <a:cs typeface="Arial" pitchFamily="34" charset="0"/>
              </a:rPr>
              <a:t>vizinhos</a:t>
            </a:r>
            <a:r>
              <a:rPr lang="pt-PT" sz="1600" dirty="0">
                <a:ea typeface="Calibri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  <a:buSzPct val="130000"/>
            </a:pPr>
            <a:r>
              <a:rPr lang="pt-PT" sz="1600" dirty="0">
                <a:ea typeface="Calibri"/>
                <a:cs typeface="Arial" pitchFamily="34" charset="0"/>
              </a:rPr>
              <a:t>Os concelhos dependiam </a:t>
            </a:r>
            <a:r>
              <a:rPr lang="pt-PT" sz="1600" dirty="0" err="1">
                <a:ea typeface="Calibri"/>
                <a:cs typeface="Arial" pitchFamily="34" charset="0"/>
              </a:rPr>
              <a:t>diretamente</a:t>
            </a:r>
            <a:r>
              <a:rPr lang="pt-PT" sz="1600" dirty="0">
                <a:ea typeface="Calibri"/>
                <a:cs typeface="Arial" pitchFamily="34" charset="0"/>
              </a:rPr>
              <a:t> do rei, a quem enviavam representantes nas grandes assembleias do Reino – as </a:t>
            </a:r>
            <a:r>
              <a:rPr lang="pt-PT" sz="1600" b="1" i="1" dirty="0">
                <a:ea typeface="Calibri"/>
                <a:cs typeface="Arial" pitchFamily="34" charset="0"/>
              </a:rPr>
              <a:t>Cortes</a:t>
            </a:r>
            <a:r>
              <a:rPr lang="pt-PT" sz="1600" dirty="0">
                <a:ea typeface="Calibri"/>
                <a:cs typeface="Arial" pitchFamily="34" charset="0"/>
              </a:rPr>
              <a:t>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57752" y="5286388"/>
            <a:ext cx="3070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SzPts val="1200"/>
            </a:pPr>
            <a:endParaRPr lang="pt-PT" sz="105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8E7F7FF7-70B8-4806-9105-7EA50EC890A7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País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urbano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concelhio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(2)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58CE7B5D-F8BF-4276-9016-1FFF82F6B239}"/>
              </a:ext>
            </a:extLst>
          </p:cNvPr>
          <p:cNvSpPr/>
          <p:nvPr/>
        </p:nvSpPr>
        <p:spPr>
          <a:xfrm>
            <a:off x="375771" y="2543741"/>
            <a:ext cx="8392455" cy="3870413"/>
          </a:xfrm>
          <a:custGeom>
            <a:avLst/>
            <a:gdLst>
              <a:gd name="csX0" fmla="*/ 0 w 8392455"/>
              <a:gd name="csY0" fmla="*/ 161551 h 3870413"/>
              <a:gd name="csX1" fmla="*/ 161551 w 8392455"/>
              <a:gd name="csY1" fmla="*/ 0 h 3870413"/>
              <a:gd name="csX2" fmla="*/ 591916 w 8392455"/>
              <a:gd name="csY2" fmla="*/ 0 h 3870413"/>
              <a:gd name="csX3" fmla="*/ 1183669 w 8392455"/>
              <a:gd name="csY3" fmla="*/ 0 h 3870413"/>
              <a:gd name="csX4" fmla="*/ 1936809 w 8392455"/>
              <a:gd name="csY4" fmla="*/ 0 h 3870413"/>
              <a:gd name="csX5" fmla="*/ 2447868 w 8392455"/>
              <a:gd name="csY5" fmla="*/ 0 h 3870413"/>
              <a:gd name="csX6" fmla="*/ 3120314 w 8392455"/>
              <a:gd name="csY6" fmla="*/ 0 h 3870413"/>
              <a:gd name="csX7" fmla="*/ 3550679 w 8392455"/>
              <a:gd name="csY7" fmla="*/ 0 h 3870413"/>
              <a:gd name="csX8" fmla="*/ 4384512 w 8392455"/>
              <a:gd name="csY8" fmla="*/ 0 h 3870413"/>
              <a:gd name="csX9" fmla="*/ 5056958 w 8392455"/>
              <a:gd name="csY9" fmla="*/ 0 h 3870413"/>
              <a:gd name="csX10" fmla="*/ 5890792 w 8392455"/>
              <a:gd name="csY10" fmla="*/ 0 h 3870413"/>
              <a:gd name="csX11" fmla="*/ 6482544 w 8392455"/>
              <a:gd name="csY11" fmla="*/ 0 h 3870413"/>
              <a:gd name="csX12" fmla="*/ 6993603 w 8392455"/>
              <a:gd name="csY12" fmla="*/ 0 h 3870413"/>
              <a:gd name="csX13" fmla="*/ 8230904 w 8392455"/>
              <a:gd name="csY13" fmla="*/ 0 h 3870413"/>
              <a:gd name="csX14" fmla="*/ 8392455 w 8392455"/>
              <a:gd name="csY14" fmla="*/ 161551 h 3870413"/>
              <a:gd name="csX15" fmla="*/ 8392455 w 8392455"/>
              <a:gd name="csY15" fmla="*/ 752770 h 3870413"/>
              <a:gd name="csX16" fmla="*/ 8392455 w 8392455"/>
              <a:gd name="csY16" fmla="*/ 1414934 h 3870413"/>
              <a:gd name="csX17" fmla="*/ 8392455 w 8392455"/>
              <a:gd name="csY17" fmla="*/ 2041626 h 3870413"/>
              <a:gd name="csX18" fmla="*/ 8392455 w 8392455"/>
              <a:gd name="csY18" fmla="*/ 2561898 h 3870413"/>
              <a:gd name="csX19" fmla="*/ 8392455 w 8392455"/>
              <a:gd name="csY19" fmla="*/ 3188590 h 3870413"/>
              <a:gd name="csX20" fmla="*/ 8392455 w 8392455"/>
              <a:gd name="csY20" fmla="*/ 3708862 h 3870413"/>
              <a:gd name="csX21" fmla="*/ 8230904 w 8392455"/>
              <a:gd name="csY21" fmla="*/ 3870413 h 3870413"/>
              <a:gd name="csX22" fmla="*/ 7639151 w 8392455"/>
              <a:gd name="csY22" fmla="*/ 3870413 h 3870413"/>
              <a:gd name="csX23" fmla="*/ 7128092 w 8392455"/>
              <a:gd name="csY23" fmla="*/ 3870413 h 3870413"/>
              <a:gd name="csX24" fmla="*/ 6455646 w 8392455"/>
              <a:gd name="csY24" fmla="*/ 3870413 h 3870413"/>
              <a:gd name="csX25" fmla="*/ 5783200 w 8392455"/>
              <a:gd name="csY25" fmla="*/ 3870413 h 3870413"/>
              <a:gd name="csX26" fmla="*/ 5191448 w 8392455"/>
              <a:gd name="csY26" fmla="*/ 3870413 h 3870413"/>
              <a:gd name="csX27" fmla="*/ 4357615 w 8392455"/>
              <a:gd name="csY27" fmla="*/ 3870413 h 3870413"/>
              <a:gd name="csX28" fmla="*/ 3846556 w 8392455"/>
              <a:gd name="csY28" fmla="*/ 3870413 h 3870413"/>
              <a:gd name="csX29" fmla="*/ 3012722 w 8392455"/>
              <a:gd name="csY29" fmla="*/ 3870413 h 3870413"/>
              <a:gd name="csX30" fmla="*/ 2501663 w 8392455"/>
              <a:gd name="csY30" fmla="*/ 3870413 h 3870413"/>
              <a:gd name="csX31" fmla="*/ 1748524 w 8392455"/>
              <a:gd name="csY31" fmla="*/ 3870413 h 3870413"/>
              <a:gd name="csX32" fmla="*/ 914691 w 8392455"/>
              <a:gd name="csY32" fmla="*/ 3870413 h 3870413"/>
              <a:gd name="csX33" fmla="*/ 161551 w 8392455"/>
              <a:gd name="csY33" fmla="*/ 3870413 h 3870413"/>
              <a:gd name="csX34" fmla="*/ 0 w 8392455"/>
              <a:gd name="csY34" fmla="*/ 3708862 h 3870413"/>
              <a:gd name="csX35" fmla="*/ 0 w 8392455"/>
              <a:gd name="csY35" fmla="*/ 3153117 h 3870413"/>
              <a:gd name="csX36" fmla="*/ 0 w 8392455"/>
              <a:gd name="csY36" fmla="*/ 2561898 h 3870413"/>
              <a:gd name="csX37" fmla="*/ 0 w 8392455"/>
              <a:gd name="csY37" fmla="*/ 2006153 h 3870413"/>
              <a:gd name="csX38" fmla="*/ 0 w 8392455"/>
              <a:gd name="csY38" fmla="*/ 1450407 h 3870413"/>
              <a:gd name="csX39" fmla="*/ 0 w 8392455"/>
              <a:gd name="csY39" fmla="*/ 894662 h 3870413"/>
              <a:gd name="csX40" fmla="*/ 0 w 8392455"/>
              <a:gd name="csY40" fmla="*/ 161551 h 38704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</a:cxnLst>
            <a:rect l="l" t="t" r="r" b="b"/>
            <a:pathLst>
              <a:path w="8392455" h="3870413" fill="none" extrusionOk="0">
                <a:moveTo>
                  <a:pt x="0" y="161551"/>
                </a:moveTo>
                <a:cubicBezTo>
                  <a:pt x="-5216" y="63013"/>
                  <a:pt x="53650" y="8681"/>
                  <a:pt x="161551" y="0"/>
                </a:cubicBezTo>
                <a:cubicBezTo>
                  <a:pt x="254227" y="-12427"/>
                  <a:pt x="497922" y="15884"/>
                  <a:pt x="591916" y="0"/>
                </a:cubicBezTo>
                <a:cubicBezTo>
                  <a:pt x="685910" y="-15884"/>
                  <a:pt x="964170" y="-17567"/>
                  <a:pt x="1183669" y="0"/>
                </a:cubicBezTo>
                <a:cubicBezTo>
                  <a:pt x="1403168" y="17567"/>
                  <a:pt x="1665836" y="9713"/>
                  <a:pt x="1936809" y="0"/>
                </a:cubicBezTo>
                <a:cubicBezTo>
                  <a:pt x="2207782" y="-9713"/>
                  <a:pt x="2295678" y="-23235"/>
                  <a:pt x="2447868" y="0"/>
                </a:cubicBezTo>
                <a:cubicBezTo>
                  <a:pt x="2600058" y="23235"/>
                  <a:pt x="2872796" y="-5962"/>
                  <a:pt x="3120314" y="0"/>
                </a:cubicBezTo>
                <a:cubicBezTo>
                  <a:pt x="3367832" y="5962"/>
                  <a:pt x="3444187" y="-7985"/>
                  <a:pt x="3550679" y="0"/>
                </a:cubicBezTo>
                <a:cubicBezTo>
                  <a:pt x="3657172" y="7985"/>
                  <a:pt x="4127166" y="-36151"/>
                  <a:pt x="4384512" y="0"/>
                </a:cubicBezTo>
                <a:cubicBezTo>
                  <a:pt x="4641858" y="36151"/>
                  <a:pt x="4793952" y="19900"/>
                  <a:pt x="5056958" y="0"/>
                </a:cubicBezTo>
                <a:cubicBezTo>
                  <a:pt x="5319964" y="-19900"/>
                  <a:pt x="5512798" y="32078"/>
                  <a:pt x="5890792" y="0"/>
                </a:cubicBezTo>
                <a:cubicBezTo>
                  <a:pt x="6268786" y="-32078"/>
                  <a:pt x="6198960" y="9940"/>
                  <a:pt x="6482544" y="0"/>
                </a:cubicBezTo>
                <a:cubicBezTo>
                  <a:pt x="6766128" y="-9940"/>
                  <a:pt x="6885097" y="13777"/>
                  <a:pt x="6993603" y="0"/>
                </a:cubicBezTo>
                <a:cubicBezTo>
                  <a:pt x="7102109" y="-13777"/>
                  <a:pt x="7879812" y="-38257"/>
                  <a:pt x="8230904" y="0"/>
                </a:cubicBezTo>
                <a:cubicBezTo>
                  <a:pt x="8303706" y="5760"/>
                  <a:pt x="8392203" y="59766"/>
                  <a:pt x="8392455" y="161551"/>
                </a:cubicBezTo>
                <a:cubicBezTo>
                  <a:pt x="8371490" y="348566"/>
                  <a:pt x="8378096" y="495713"/>
                  <a:pt x="8392455" y="752770"/>
                </a:cubicBezTo>
                <a:cubicBezTo>
                  <a:pt x="8406814" y="1009827"/>
                  <a:pt x="8403471" y="1088210"/>
                  <a:pt x="8392455" y="1414934"/>
                </a:cubicBezTo>
                <a:cubicBezTo>
                  <a:pt x="8381439" y="1741658"/>
                  <a:pt x="8404952" y="1817260"/>
                  <a:pt x="8392455" y="2041626"/>
                </a:cubicBezTo>
                <a:cubicBezTo>
                  <a:pt x="8379958" y="2265992"/>
                  <a:pt x="8372381" y="2303502"/>
                  <a:pt x="8392455" y="2561898"/>
                </a:cubicBezTo>
                <a:cubicBezTo>
                  <a:pt x="8412529" y="2820294"/>
                  <a:pt x="8400445" y="2937846"/>
                  <a:pt x="8392455" y="3188590"/>
                </a:cubicBezTo>
                <a:cubicBezTo>
                  <a:pt x="8384465" y="3439334"/>
                  <a:pt x="8395426" y="3533976"/>
                  <a:pt x="8392455" y="3708862"/>
                </a:cubicBezTo>
                <a:cubicBezTo>
                  <a:pt x="8383161" y="3800317"/>
                  <a:pt x="8325537" y="3885254"/>
                  <a:pt x="8230904" y="3870413"/>
                </a:cubicBezTo>
                <a:cubicBezTo>
                  <a:pt x="7975473" y="3856386"/>
                  <a:pt x="7861066" y="3895602"/>
                  <a:pt x="7639151" y="3870413"/>
                </a:cubicBezTo>
                <a:cubicBezTo>
                  <a:pt x="7417236" y="3845224"/>
                  <a:pt x="7256744" y="3870811"/>
                  <a:pt x="7128092" y="3870413"/>
                </a:cubicBezTo>
                <a:cubicBezTo>
                  <a:pt x="6999440" y="3870015"/>
                  <a:pt x="6650684" y="3872380"/>
                  <a:pt x="6455646" y="3870413"/>
                </a:cubicBezTo>
                <a:cubicBezTo>
                  <a:pt x="6260608" y="3868446"/>
                  <a:pt x="5987490" y="3897591"/>
                  <a:pt x="5783200" y="3870413"/>
                </a:cubicBezTo>
                <a:cubicBezTo>
                  <a:pt x="5578910" y="3843235"/>
                  <a:pt x="5429416" y="3851513"/>
                  <a:pt x="5191448" y="3870413"/>
                </a:cubicBezTo>
                <a:cubicBezTo>
                  <a:pt x="4953480" y="3889313"/>
                  <a:pt x="4630137" y="3860065"/>
                  <a:pt x="4357615" y="3870413"/>
                </a:cubicBezTo>
                <a:cubicBezTo>
                  <a:pt x="4085093" y="3880761"/>
                  <a:pt x="4008513" y="3853456"/>
                  <a:pt x="3846556" y="3870413"/>
                </a:cubicBezTo>
                <a:cubicBezTo>
                  <a:pt x="3684599" y="3887370"/>
                  <a:pt x="3408597" y="3865121"/>
                  <a:pt x="3012722" y="3870413"/>
                </a:cubicBezTo>
                <a:cubicBezTo>
                  <a:pt x="2616847" y="3875705"/>
                  <a:pt x="2703335" y="3875486"/>
                  <a:pt x="2501663" y="3870413"/>
                </a:cubicBezTo>
                <a:cubicBezTo>
                  <a:pt x="2299991" y="3865340"/>
                  <a:pt x="1986170" y="3868876"/>
                  <a:pt x="1748524" y="3870413"/>
                </a:cubicBezTo>
                <a:cubicBezTo>
                  <a:pt x="1510878" y="3871950"/>
                  <a:pt x="1151359" y="3866738"/>
                  <a:pt x="914691" y="3870413"/>
                </a:cubicBezTo>
                <a:cubicBezTo>
                  <a:pt x="678023" y="3874088"/>
                  <a:pt x="348621" y="3853206"/>
                  <a:pt x="161551" y="3870413"/>
                </a:cubicBezTo>
                <a:cubicBezTo>
                  <a:pt x="73605" y="3886706"/>
                  <a:pt x="-10587" y="3794107"/>
                  <a:pt x="0" y="3708862"/>
                </a:cubicBezTo>
                <a:cubicBezTo>
                  <a:pt x="-21130" y="3591400"/>
                  <a:pt x="1877" y="3318043"/>
                  <a:pt x="0" y="3153117"/>
                </a:cubicBezTo>
                <a:cubicBezTo>
                  <a:pt x="-1877" y="2988191"/>
                  <a:pt x="-23388" y="2749348"/>
                  <a:pt x="0" y="2561898"/>
                </a:cubicBezTo>
                <a:cubicBezTo>
                  <a:pt x="23388" y="2374448"/>
                  <a:pt x="-6743" y="2141092"/>
                  <a:pt x="0" y="2006153"/>
                </a:cubicBezTo>
                <a:cubicBezTo>
                  <a:pt x="6743" y="1871214"/>
                  <a:pt x="16214" y="1647423"/>
                  <a:pt x="0" y="1450407"/>
                </a:cubicBezTo>
                <a:cubicBezTo>
                  <a:pt x="-16214" y="1253391"/>
                  <a:pt x="19798" y="1097152"/>
                  <a:pt x="0" y="894662"/>
                </a:cubicBezTo>
                <a:cubicBezTo>
                  <a:pt x="-19798" y="692173"/>
                  <a:pt x="-18767" y="340020"/>
                  <a:pt x="0" y="161551"/>
                </a:cubicBezTo>
                <a:close/>
              </a:path>
              <a:path w="8392455" h="3870413" stroke="0" extrusionOk="0">
                <a:moveTo>
                  <a:pt x="0" y="161551"/>
                </a:moveTo>
                <a:cubicBezTo>
                  <a:pt x="-5360" y="69023"/>
                  <a:pt x="59183" y="4934"/>
                  <a:pt x="161551" y="0"/>
                </a:cubicBezTo>
                <a:cubicBezTo>
                  <a:pt x="533610" y="-12886"/>
                  <a:pt x="640511" y="-10630"/>
                  <a:pt x="995384" y="0"/>
                </a:cubicBezTo>
                <a:cubicBezTo>
                  <a:pt x="1350257" y="10630"/>
                  <a:pt x="1404773" y="-10316"/>
                  <a:pt x="1587137" y="0"/>
                </a:cubicBezTo>
                <a:cubicBezTo>
                  <a:pt x="1769501" y="10316"/>
                  <a:pt x="1953489" y="14358"/>
                  <a:pt x="2098196" y="0"/>
                </a:cubicBezTo>
                <a:cubicBezTo>
                  <a:pt x="2242903" y="-14358"/>
                  <a:pt x="2609830" y="12426"/>
                  <a:pt x="2851335" y="0"/>
                </a:cubicBezTo>
                <a:cubicBezTo>
                  <a:pt x="3092840" y="-12426"/>
                  <a:pt x="3283822" y="1314"/>
                  <a:pt x="3443088" y="0"/>
                </a:cubicBezTo>
                <a:cubicBezTo>
                  <a:pt x="3602354" y="-1314"/>
                  <a:pt x="3915302" y="10968"/>
                  <a:pt x="4276921" y="0"/>
                </a:cubicBezTo>
                <a:cubicBezTo>
                  <a:pt x="4638540" y="-10968"/>
                  <a:pt x="4554237" y="20181"/>
                  <a:pt x="4787980" y="0"/>
                </a:cubicBezTo>
                <a:cubicBezTo>
                  <a:pt x="5021723" y="-20181"/>
                  <a:pt x="5276498" y="35049"/>
                  <a:pt x="5621813" y="0"/>
                </a:cubicBezTo>
                <a:cubicBezTo>
                  <a:pt x="5967128" y="-35049"/>
                  <a:pt x="5907186" y="-6731"/>
                  <a:pt x="6052179" y="0"/>
                </a:cubicBezTo>
                <a:cubicBezTo>
                  <a:pt x="6197172" y="6731"/>
                  <a:pt x="6589110" y="-14407"/>
                  <a:pt x="6724625" y="0"/>
                </a:cubicBezTo>
                <a:cubicBezTo>
                  <a:pt x="6860140" y="14407"/>
                  <a:pt x="7094771" y="31648"/>
                  <a:pt x="7397071" y="0"/>
                </a:cubicBezTo>
                <a:cubicBezTo>
                  <a:pt x="7699371" y="-31648"/>
                  <a:pt x="7958966" y="-30267"/>
                  <a:pt x="8230904" y="0"/>
                </a:cubicBezTo>
                <a:cubicBezTo>
                  <a:pt x="8331865" y="14379"/>
                  <a:pt x="8398022" y="67455"/>
                  <a:pt x="8392455" y="161551"/>
                </a:cubicBezTo>
                <a:cubicBezTo>
                  <a:pt x="8407706" y="429540"/>
                  <a:pt x="8380733" y="586565"/>
                  <a:pt x="8392455" y="752770"/>
                </a:cubicBezTo>
                <a:cubicBezTo>
                  <a:pt x="8404177" y="918975"/>
                  <a:pt x="8370519" y="1219176"/>
                  <a:pt x="8392455" y="1343988"/>
                </a:cubicBezTo>
                <a:cubicBezTo>
                  <a:pt x="8414391" y="1468800"/>
                  <a:pt x="8398894" y="1841887"/>
                  <a:pt x="8392455" y="2006153"/>
                </a:cubicBezTo>
                <a:cubicBezTo>
                  <a:pt x="8386016" y="2170420"/>
                  <a:pt x="8390483" y="2407885"/>
                  <a:pt x="8392455" y="2597371"/>
                </a:cubicBezTo>
                <a:cubicBezTo>
                  <a:pt x="8394427" y="2786857"/>
                  <a:pt x="8399482" y="2941406"/>
                  <a:pt x="8392455" y="3082170"/>
                </a:cubicBezTo>
                <a:cubicBezTo>
                  <a:pt x="8385428" y="3222934"/>
                  <a:pt x="8419411" y="3443195"/>
                  <a:pt x="8392455" y="3708862"/>
                </a:cubicBezTo>
                <a:cubicBezTo>
                  <a:pt x="8398216" y="3794666"/>
                  <a:pt x="8313938" y="3880237"/>
                  <a:pt x="8230904" y="3870413"/>
                </a:cubicBezTo>
                <a:cubicBezTo>
                  <a:pt x="8059598" y="3886335"/>
                  <a:pt x="7832109" y="3845690"/>
                  <a:pt x="7639151" y="3870413"/>
                </a:cubicBezTo>
                <a:cubicBezTo>
                  <a:pt x="7446193" y="3895136"/>
                  <a:pt x="7133864" y="3840410"/>
                  <a:pt x="6966705" y="3870413"/>
                </a:cubicBezTo>
                <a:cubicBezTo>
                  <a:pt x="6799546" y="3900416"/>
                  <a:pt x="6656372" y="3878605"/>
                  <a:pt x="6536340" y="3870413"/>
                </a:cubicBezTo>
                <a:cubicBezTo>
                  <a:pt x="6416308" y="3862221"/>
                  <a:pt x="6291376" y="3861803"/>
                  <a:pt x="6105974" y="3870413"/>
                </a:cubicBezTo>
                <a:cubicBezTo>
                  <a:pt x="5920572" y="3879023"/>
                  <a:pt x="5680885" y="3888628"/>
                  <a:pt x="5433528" y="3870413"/>
                </a:cubicBezTo>
                <a:cubicBezTo>
                  <a:pt x="5186171" y="3852198"/>
                  <a:pt x="5138054" y="3894977"/>
                  <a:pt x="4922469" y="3870413"/>
                </a:cubicBezTo>
                <a:cubicBezTo>
                  <a:pt x="4706884" y="3845849"/>
                  <a:pt x="4437559" y="3898615"/>
                  <a:pt x="4169330" y="3870413"/>
                </a:cubicBezTo>
                <a:cubicBezTo>
                  <a:pt x="3901101" y="3842211"/>
                  <a:pt x="3892092" y="3845725"/>
                  <a:pt x="3658271" y="3870413"/>
                </a:cubicBezTo>
                <a:cubicBezTo>
                  <a:pt x="3424450" y="3895101"/>
                  <a:pt x="3128529" y="3858374"/>
                  <a:pt x="2905131" y="3870413"/>
                </a:cubicBezTo>
                <a:cubicBezTo>
                  <a:pt x="2681733" y="3882452"/>
                  <a:pt x="2686992" y="3883263"/>
                  <a:pt x="2474766" y="3870413"/>
                </a:cubicBezTo>
                <a:cubicBezTo>
                  <a:pt x="2262541" y="3857563"/>
                  <a:pt x="1996110" y="3896619"/>
                  <a:pt x="1721626" y="3870413"/>
                </a:cubicBezTo>
                <a:cubicBezTo>
                  <a:pt x="1447142" y="3844207"/>
                  <a:pt x="1429069" y="3864049"/>
                  <a:pt x="1210567" y="3870413"/>
                </a:cubicBezTo>
                <a:cubicBezTo>
                  <a:pt x="992065" y="3876777"/>
                  <a:pt x="917076" y="3850958"/>
                  <a:pt x="780201" y="3870413"/>
                </a:cubicBezTo>
                <a:cubicBezTo>
                  <a:pt x="643326" y="3889868"/>
                  <a:pt x="467563" y="3841440"/>
                  <a:pt x="161551" y="3870413"/>
                </a:cubicBezTo>
                <a:cubicBezTo>
                  <a:pt x="66625" y="3891756"/>
                  <a:pt x="6806" y="3800036"/>
                  <a:pt x="0" y="3708862"/>
                </a:cubicBezTo>
                <a:cubicBezTo>
                  <a:pt x="25289" y="3548250"/>
                  <a:pt x="20227" y="3389705"/>
                  <a:pt x="0" y="3082170"/>
                </a:cubicBezTo>
                <a:cubicBezTo>
                  <a:pt x="-20227" y="2774635"/>
                  <a:pt x="5339" y="2668204"/>
                  <a:pt x="0" y="2561898"/>
                </a:cubicBezTo>
                <a:cubicBezTo>
                  <a:pt x="-5339" y="2455592"/>
                  <a:pt x="16791" y="2274458"/>
                  <a:pt x="0" y="2006153"/>
                </a:cubicBezTo>
                <a:cubicBezTo>
                  <a:pt x="-16791" y="1737848"/>
                  <a:pt x="-8206" y="1662513"/>
                  <a:pt x="0" y="1414934"/>
                </a:cubicBezTo>
                <a:cubicBezTo>
                  <a:pt x="8206" y="1167355"/>
                  <a:pt x="17621" y="1104190"/>
                  <a:pt x="0" y="894662"/>
                </a:cubicBezTo>
                <a:cubicBezTo>
                  <a:pt x="-17621" y="685134"/>
                  <a:pt x="-632" y="355581"/>
                  <a:pt x="0" y="16155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86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17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1000" sy="101000" algn="ctr" rotWithShape="0">
              <a:srgbClr val="38B2E6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273050" algn="l"/>
              </a:tabLst>
            </a:pPr>
            <a:r>
              <a:rPr lang="pt-PT" sz="1600" dirty="0">
                <a:solidFill>
                  <a:schemeClr val="tx1"/>
                </a:solidFill>
                <a:cs typeface="Times New Roman" panose="02020603050405020304" pitchFamily="18" charset="0"/>
              </a:rPr>
              <a:t>Eu Dom Afonso, por graça de Deus Rei dos Portugueses, por trabalho do corpo e por vigília sabedoria minha e dos meus homens a cidade de Lisboa aos Mouros conquistei e para serviço de Deus a entreguei a vós meus homens e vassalos e criados a morar por direito. Porém, […] os reais direitos sejam pagos, por vós e vossos sucessores, a mim e à minha geração.</a:t>
            </a:r>
          </a:p>
          <a:p>
            <a:pPr algn="just">
              <a:tabLst>
                <a:tab pos="273050" algn="l"/>
              </a:tabLst>
            </a:pPr>
            <a:r>
              <a:rPr lang="pt-PT" sz="1600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Dou assim a vós, por foro, que quem publicamente perante homens-bons, entrar em casa alheia violentamente e armado, pague quinhentos soldos […]. De vinho de fora deem de cada carga um almude</a:t>
            </a:r>
            <a:r>
              <a:rPr lang="pt-PT" sz="1600" baseline="30000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(1)</a:t>
            </a:r>
            <a:r>
              <a:rPr lang="pt-PT" sz="1600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, e venda-se o outro vinho no relego […]. E de cada um jugo de bois deem um moio</a:t>
            </a:r>
            <a:r>
              <a:rPr lang="pt-PT" sz="1600" baseline="30000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(2)</a:t>
            </a:r>
            <a:r>
              <a:rPr lang="pt-PT" sz="1600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 de milho ou de trigo, qual lavrarem […] e os moradores de Lisboa hajam livremente tendas, fornos de pão. […] Cavador se lavrar trigo, dê uma teiga</a:t>
            </a:r>
            <a:r>
              <a:rPr lang="pt-PT" sz="1600" baseline="30000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(3)</a:t>
            </a:r>
            <a:r>
              <a:rPr lang="pt-PT" sz="1600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, e, se lavrar milho, de igual maneira […] Moradores de Lisboa, que seu pão ou vinho ou azeite em Santarém comprarem e a Lisboa os tragam para seu sustento e não para revenda, fiquem isentos de portagem</a:t>
            </a:r>
            <a:r>
              <a:rPr lang="pt-PT" sz="1600" dirty="0">
                <a:solidFill>
                  <a:schemeClr val="tx1"/>
                </a:solidFill>
                <a:cs typeface="Times New Roman" panose="02020603050405020304" pitchFamily="18" charset="0"/>
              </a:rPr>
              <a:t>. [...].</a:t>
            </a:r>
          </a:p>
          <a:p>
            <a:pPr algn="just">
              <a:tabLst>
                <a:tab pos="273050" algn="l"/>
              </a:tabLst>
            </a:pPr>
            <a:endParaRPr lang="pt-PT" sz="1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/>
            <a:r>
              <a:rPr lang="pt-PT" sz="1200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Primeiro foral de Lisboa (1179), in </a:t>
            </a:r>
            <a:r>
              <a:rPr lang="pt-PT" sz="12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Documentos para a História da </a:t>
            </a:r>
          </a:p>
          <a:p>
            <a:pPr algn="r"/>
            <a:r>
              <a:rPr lang="pt-PT" sz="12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 cidade de Lisboa</a:t>
            </a:r>
            <a:r>
              <a:rPr lang="pt-PT" sz="1200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, Lisboa, 1947 (adaptado).</a:t>
            </a:r>
          </a:p>
          <a:p>
            <a:r>
              <a:rPr lang="pt-PT" sz="1400" baseline="30000" dirty="0">
                <a:solidFill>
                  <a:schemeClr val="tx1"/>
                </a:solidFill>
                <a:ea typeface="Calibri"/>
                <a:cs typeface="Arial" pitchFamily="34" charset="0"/>
              </a:rPr>
              <a:t>(1) Cerca de 1 alqueire (aprox.7, 8 litros).</a:t>
            </a:r>
          </a:p>
          <a:p>
            <a:r>
              <a:rPr lang="pt-PT" sz="1400" baseline="30000" dirty="0">
                <a:solidFill>
                  <a:schemeClr val="tx1"/>
                </a:solidFill>
                <a:ea typeface="Calibri"/>
                <a:cs typeface="Arial" pitchFamily="34" charset="0"/>
              </a:rPr>
              <a:t>(2) Cerca de 60</a:t>
            </a:r>
            <a:r>
              <a:rPr lang="pt-PT" sz="1400" dirty="0">
                <a:solidFill>
                  <a:schemeClr val="tx1"/>
                </a:solidFill>
                <a:ea typeface="Calibri"/>
                <a:cs typeface="Arial" pitchFamily="34" charset="0"/>
              </a:rPr>
              <a:t> </a:t>
            </a:r>
            <a:r>
              <a:rPr lang="pt-PT" sz="1400" baseline="30000" dirty="0">
                <a:solidFill>
                  <a:schemeClr val="tx1"/>
                </a:solidFill>
                <a:ea typeface="Calibri"/>
                <a:cs typeface="Arial" pitchFamily="34" charset="0"/>
              </a:rPr>
              <a:t>alqueires.</a:t>
            </a:r>
          </a:p>
          <a:p>
            <a:r>
              <a:rPr lang="pt-PT" sz="1400" baseline="30000" dirty="0">
                <a:solidFill>
                  <a:schemeClr val="tx1"/>
                </a:solidFill>
                <a:ea typeface="Calibri"/>
                <a:cs typeface="Arial" pitchFamily="34" charset="0"/>
              </a:rPr>
              <a:t>(3) Cerca de 2</a:t>
            </a:r>
            <a:r>
              <a:rPr lang="pt-PT" sz="1400" dirty="0">
                <a:solidFill>
                  <a:schemeClr val="tx1"/>
                </a:solidFill>
                <a:ea typeface="Calibri"/>
                <a:cs typeface="Arial" pitchFamily="34" charset="0"/>
              </a:rPr>
              <a:t> </a:t>
            </a:r>
            <a:r>
              <a:rPr lang="pt-PT" sz="1400" baseline="30000" dirty="0">
                <a:solidFill>
                  <a:schemeClr val="tx1"/>
                </a:solidFill>
                <a:ea typeface="Calibri"/>
                <a:cs typeface="Arial" pitchFamily="34" charset="0"/>
              </a:rPr>
              <a:t>alqueires.</a:t>
            </a:r>
            <a:endParaRPr lang="pt-PT" sz="1400" dirty="0">
              <a:solidFill>
                <a:schemeClr val="tx1"/>
              </a:solidFill>
              <a:ea typeface="Calibri"/>
              <a:cs typeface="Arial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740278" y="5286384"/>
            <a:ext cx="2292475" cy="1571616"/>
            <a:chOff x="3071802" y="4857760"/>
            <a:chExt cx="2358563" cy="1723573"/>
          </a:xfrm>
        </p:grpSpPr>
        <p:pic>
          <p:nvPicPr>
            <p:cNvPr id="14338" name="Picture 2" descr="Selo do Concelho de Lisboa"/>
            <p:cNvPicPr>
              <a:picLocks noChangeAspect="1" noChangeArrowheads="1"/>
            </p:cNvPicPr>
            <p:nvPr/>
          </p:nvPicPr>
          <p:blipFill>
            <a:blip r:embed="rId3">
              <a:lum bright="10000"/>
            </a:blip>
            <a:srcRect/>
            <a:stretch>
              <a:fillRect/>
            </a:stretch>
          </p:blipFill>
          <p:spPr bwMode="auto">
            <a:xfrm>
              <a:off x="3071802" y="4857760"/>
              <a:ext cx="937267" cy="163351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0" name="CaixaDeTexto 9"/>
            <p:cNvSpPr txBox="1"/>
            <p:nvPr/>
          </p:nvSpPr>
          <p:spPr>
            <a:xfrm>
              <a:off x="3829025" y="6075030"/>
              <a:ext cx="1601340" cy="506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ts val="1200"/>
              </a:pPr>
              <a:r>
                <a:rPr lang="pt-PT" sz="1200" b="1" dirty="0">
                  <a:latin typeface="Arial" pitchFamily="34" charset="0"/>
                  <a:ea typeface="Calibri"/>
                  <a:cs typeface="Arial" pitchFamily="34" charset="0"/>
                </a:rPr>
                <a:t>Selo do concelho de Lisboa, 1253.</a:t>
              </a:r>
              <a:endParaRPr lang="pt-PT" sz="1200" dirty="0"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505241" y="1391319"/>
            <a:ext cx="8071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600" dirty="0">
                <a:ea typeface="Calibri"/>
                <a:cs typeface="Arial" pitchFamily="34" charset="0"/>
              </a:rPr>
              <a:t>O urbanismo medievo peninsular já nada revela do urbanismo romano. Pelo contrário, caracteriza-se por uma topografia desordenada e labiríntica e ambiente sombrio.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05241" y="2000248"/>
            <a:ext cx="3927796" cy="21390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pt-PT" sz="1600" dirty="0">
                <a:ea typeface="Calibri"/>
                <a:cs typeface="Arial" pitchFamily="34" charset="0"/>
              </a:rPr>
              <a:t>A </a:t>
            </a:r>
            <a:r>
              <a:rPr lang="pt-PT" sz="1600" b="1" dirty="0">
                <a:ea typeface="Calibri"/>
                <a:cs typeface="Arial" pitchFamily="34" charset="0"/>
              </a:rPr>
              <a:t>urbe medieval </a:t>
            </a:r>
            <a:r>
              <a:rPr lang="pt-PT" sz="1600" dirty="0">
                <a:ea typeface="Calibri"/>
                <a:cs typeface="Arial" pitchFamily="34" charset="0"/>
              </a:rPr>
              <a:t>portuguesa comportava três espaços:</a:t>
            </a:r>
          </a:p>
          <a:p>
            <a:pPr marL="712788" lvl="1" indent="-255588" algn="just">
              <a:buSzPct val="90000"/>
              <a:buFont typeface="+mj-lt"/>
              <a:buAutoNum type="arabicPeriod"/>
            </a:pPr>
            <a:r>
              <a:rPr lang="pt-PT" sz="1600" dirty="0">
                <a:ea typeface="Calibri"/>
                <a:cs typeface="Arial" pitchFamily="34" charset="0"/>
              </a:rPr>
              <a:t>Espaço amuralhado.</a:t>
            </a:r>
          </a:p>
          <a:p>
            <a:pPr marL="712788" lvl="1" indent="-255588" algn="just">
              <a:buSzPct val="90000"/>
              <a:buFont typeface="+mj-lt"/>
              <a:buAutoNum type="arabicPeriod"/>
            </a:pPr>
            <a:r>
              <a:rPr lang="pt-PT" sz="1600" dirty="0">
                <a:ea typeface="Calibri"/>
                <a:cs typeface="Arial" pitchFamily="34" charset="0"/>
              </a:rPr>
              <a:t>Arrabalde.</a:t>
            </a:r>
          </a:p>
          <a:p>
            <a:pPr marL="712788" lvl="1" indent="-255588" algn="just"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pt-PT" sz="1600" dirty="0">
                <a:ea typeface="Calibri"/>
                <a:cs typeface="Arial" pitchFamily="34" charset="0"/>
              </a:rPr>
              <a:t>Termo.</a:t>
            </a:r>
          </a:p>
          <a:p>
            <a:pPr algn="just">
              <a:buSzPct val="130000"/>
            </a:pPr>
            <a:r>
              <a:rPr lang="pt-PT" sz="1600" dirty="0">
                <a:ea typeface="Calibri"/>
                <a:cs typeface="Arial" pitchFamily="34" charset="0"/>
              </a:rPr>
              <a:t>Havia ainda nas cidades portuguesas bairros próprios para albergar as </a:t>
            </a:r>
            <a:r>
              <a:rPr lang="pt-PT" sz="1600" b="1" dirty="0">
                <a:ea typeface="Calibri"/>
                <a:cs typeface="Arial" pitchFamily="34" charset="0"/>
              </a:rPr>
              <a:t>minorias </a:t>
            </a:r>
            <a:r>
              <a:rPr lang="pt-PT" sz="1600" b="1" dirty="0" err="1">
                <a:ea typeface="Calibri"/>
                <a:cs typeface="Arial" pitchFamily="34" charset="0"/>
              </a:rPr>
              <a:t>etnorreligiosas</a:t>
            </a:r>
            <a:r>
              <a:rPr lang="pt-PT" sz="1600" b="1" dirty="0">
                <a:ea typeface="Calibri"/>
                <a:cs typeface="Arial" pitchFamily="34" charset="0"/>
              </a:rPr>
              <a:t> </a:t>
            </a:r>
            <a:r>
              <a:rPr lang="pt-PT" sz="1600" dirty="0">
                <a:ea typeface="Calibri"/>
                <a:cs typeface="Arial" pitchFamily="34" charset="0"/>
              </a:rPr>
              <a:t>– as </a:t>
            </a:r>
            <a:r>
              <a:rPr lang="pt-PT" sz="1600" i="1" dirty="0">
                <a:ea typeface="Calibri"/>
                <a:cs typeface="Arial" pitchFamily="34" charset="0"/>
              </a:rPr>
              <a:t>judiarias</a:t>
            </a:r>
            <a:r>
              <a:rPr lang="pt-PT" sz="1600" dirty="0">
                <a:ea typeface="Calibri"/>
                <a:cs typeface="Arial" pitchFamily="34" charset="0"/>
              </a:rPr>
              <a:t> e as </a:t>
            </a:r>
            <a:r>
              <a:rPr lang="pt-PT" sz="1600" i="1" dirty="0">
                <a:ea typeface="Calibri"/>
                <a:cs typeface="Arial" pitchFamily="34" charset="0"/>
              </a:rPr>
              <a:t>mourarias.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505241" y="4409670"/>
            <a:ext cx="5487596" cy="2184154"/>
            <a:chOff x="502578" y="1879608"/>
            <a:chExt cx="5331405" cy="2099648"/>
          </a:xfrm>
        </p:grpSpPr>
        <p:sp>
          <p:nvSpPr>
            <p:cNvPr id="15" name="CaixaDeTexto 14"/>
            <p:cNvSpPr txBox="1"/>
            <p:nvPr/>
          </p:nvSpPr>
          <p:spPr>
            <a:xfrm>
              <a:off x="3999723" y="3535453"/>
              <a:ext cx="1834260" cy="4438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Porto, gravura do séc. XVII (Pedro Teixeira Albernaz)</a:t>
              </a:r>
            </a:p>
          </p:txBody>
        </p:sp>
        <p:pic>
          <p:nvPicPr>
            <p:cNvPr id="12290" name="Picture 2" descr="Fortalezas.org &gt; Fortificação &gt; Muralhas do Porto"/>
            <p:cNvPicPr>
              <a:picLocks noChangeAspect="1" noChangeArrowheads="1"/>
            </p:cNvPicPr>
            <p:nvPr/>
          </p:nvPicPr>
          <p:blipFill>
            <a:blip r:embed="rId3">
              <a:lum contrast="-20000"/>
            </a:blip>
            <a:srcRect/>
            <a:stretch>
              <a:fillRect/>
            </a:stretch>
          </p:blipFill>
          <p:spPr bwMode="auto">
            <a:xfrm>
              <a:off x="502578" y="1879608"/>
              <a:ext cx="3497145" cy="2076429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4" name="TextBox 5">
            <a:extLst>
              <a:ext uri="{FF2B5EF4-FFF2-40B4-BE49-F238E27FC236}">
                <a16:creationId xmlns:a16="http://schemas.microsoft.com/office/drawing/2014/main" id="{39A910E2-CFC1-4D1B-97BB-BFC8FF82470C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País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urbano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concelhio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(3)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52FDCCB-2CD0-4107-8919-D2C503CB432B}"/>
              </a:ext>
            </a:extLst>
          </p:cNvPr>
          <p:cNvGrpSpPr/>
          <p:nvPr/>
        </p:nvGrpSpPr>
        <p:grpSpPr>
          <a:xfrm>
            <a:off x="4583066" y="2000248"/>
            <a:ext cx="4095446" cy="4061665"/>
            <a:chOff x="4583066" y="2000248"/>
            <a:chExt cx="4095446" cy="4061665"/>
          </a:xfrm>
        </p:grpSpPr>
        <p:sp>
          <p:nvSpPr>
            <p:cNvPr id="18" name="CaixaDeTexto 17"/>
            <p:cNvSpPr txBox="1"/>
            <p:nvPr/>
          </p:nvSpPr>
          <p:spPr>
            <a:xfrm>
              <a:off x="4607072" y="5600248"/>
              <a:ext cx="4071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Planta medieval da cidade do Porto, segundo L. M. Duarte e M. J. Barroca.</a:t>
              </a:r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A91583FE-95AC-4488-ABA7-34EADD65C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3066" y="2000248"/>
              <a:ext cx="4055693" cy="360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4314" y="1389102"/>
            <a:ext cx="821537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600" dirty="0">
                <a:ea typeface="Calibri"/>
                <a:cs typeface="Arial" pitchFamily="34" charset="0"/>
              </a:rPr>
              <a:t>Os </a:t>
            </a:r>
            <a:r>
              <a:rPr lang="pt-PT" sz="1600" b="1" dirty="0">
                <a:ea typeface="Calibri"/>
                <a:cs typeface="Arial" pitchFamily="34" charset="0"/>
              </a:rPr>
              <a:t>concelhos perfeitos </a:t>
            </a:r>
            <a:r>
              <a:rPr lang="pt-PT" sz="1600" dirty="0">
                <a:ea typeface="Calibri"/>
                <a:cs typeface="Arial" pitchFamily="34" charset="0"/>
              </a:rPr>
              <a:t>ou urbanos compreendiam a cidade ou vila e as aldeias abrangidas pelo </a:t>
            </a:r>
            <a:r>
              <a:rPr lang="pt-PT" sz="1600" dirty="0" err="1">
                <a:ea typeface="Calibri"/>
                <a:cs typeface="Arial" pitchFamily="34" charset="0"/>
              </a:rPr>
              <a:t>respetivo</a:t>
            </a:r>
            <a:r>
              <a:rPr lang="pt-PT" sz="1600" dirty="0">
                <a:ea typeface="Calibri"/>
                <a:cs typeface="Arial" pitchFamily="34" charset="0"/>
              </a:rPr>
              <a:t> termo, gozando de avultados privilégios fiscais e judiciais.</a:t>
            </a:r>
          </a:p>
          <a:p>
            <a:pPr algn="just">
              <a:spcAft>
                <a:spcPts val="600"/>
              </a:spcAft>
            </a:pPr>
            <a:r>
              <a:rPr lang="pt-PT" sz="1600" dirty="0">
                <a:ea typeface="Calibri"/>
                <a:cs typeface="Arial" pitchFamily="34" charset="0"/>
              </a:rPr>
              <a:t>A </a:t>
            </a:r>
            <a:r>
              <a:rPr lang="pt-PT" sz="1600" b="1" dirty="0">
                <a:ea typeface="Calibri"/>
                <a:cs typeface="Arial" pitchFamily="34" charset="0"/>
              </a:rPr>
              <a:t>Assembleia dos Vizinhos</a:t>
            </a:r>
            <a:r>
              <a:rPr lang="pt-PT" sz="1600" dirty="0">
                <a:ea typeface="Calibri"/>
                <a:cs typeface="Arial" pitchFamily="34" charset="0"/>
              </a:rPr>
              <a:t>, órgão deliberativo do concelho, emitia as posturas municipais e elegia os magistrados locais enquanto ao rei cabia a escolha dos magistrados responsáveis pela supervisão da administração concelhia. </a:t>
            </a:r>
          </a:p>
          <a:p>
            <a:pPr algn="just">
              <a:spcAft>
                <a:spcPts val="600"/>
              </a:spcAft>
            </a:pPr>
            <a:r>
              <a:rPr lang="pt-PT" sz="1600" dirty="0">
                <a:ea typeface="Calibri"/>
                <a:cs typeface="Arial" pitchFamily="34" charset="0"/>
              </a:rPr>
              <a:t>Com o tempo, os </a:t>
            </a:r>
            <a:r>
              <a:rPr lang="pt-PT" sz="1600" b="1" i="1" dirty="0">
                <a:ea typeface="Calibri"/>
                <a:cs typeface="Arial" pitchFamily="34" charset="0"/>
              </a:rPr>
              <a:t>homens-bons</a:t>
            </a:r>
            <a:r>
              <a:rPr lang="pt-PT" sz="1600" dirty="0">
                <a:ea typeface="Calibri"/>
                <a:cs typeface="Arial" pitchFamily="34" charset="0"/>
              </a:rPr>
              <a:t> monopolizaram as magistraturas municipais e a Assembleia, afastando o povo comum (os </a:t>
            </a:r>
            <a:r>
              <a:rPr lang="pt-PT" sz="1600" b="1" dirty="0">
                <a:ea typeface="Calibri"/>
                <a:cs typeface="Arial" pitchFamily="34" charset="0"/>
              </a:rPr>
              <a:t>peões</a:t>
            </a:r>
            <a:r>
              <a:rPr lang="pt-PT" sz="1600" dirty="0">
                <a:ea typeface="Calibri"/>
                <a:cs typeface="Arial" pitchFamily="34" charset="0"/>
              </a:rPr>
              <a:t>) e tornando-se a elite social e política, tanto a nível local como nacional.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2117843" y="3813509"/>
            <a:ext cx="3270857" cy="2676243"/>
            <a:chOff x="2071670" y="1357298"/>
            <a:chExt cx="3270857" cy="2676243"/>
          </a:xfrm>
        </p:grpSpPr>
        <p:sp>
          <p:nvSpPr>
            <p:cNvPr id="9" name="CaixaDeTexto 8"/>
            <p:cNvSpPr txBox="1"/>
            <p:nvPr/>
          </p:nvSpPr>
          <p:spPr>
            <a:xfrm>
              <a:off x="2071670" y="3571876"/>
              <a:ext cx="2876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pt-PT" sz="1200" b="1" i="1" dirty="0" err="1">
                  <a:ea typeface="Calibri"/>
                  <a:cs typeface="Arial" pitchFamily="34" charset="0"/>
                </a:rPr>
                <a:t>Domus</a:t>
              </a:r>
              <a:r>
                <a:rPr lang="pt-PT" sz="1200" b="1" i="1" dirty="0">
                  <a:ea typeface="Calibri"/>
                  <a:cs typeface="Arial" pitchFamily="34" charset="0"/>
                </a:rPr>
                <a:t> </a:t>
              </a:r>
              <a:r>
                <a:rPr lang="pt-PT" sz="1200" b="1" i="1" dirty="0" err="1">
                  <a:ea typeface="Calibri"/>
                  <a:cs typeface="Arial" pitchFamily="34" charset="0"/>
                </a:rPr>
                <a:t>Municipalis</a:t>
              </a:r>
              <a:r>
                <a:rPr lang="pt-PT" sz="1200" b="1" dirty="0">
                  <a:ea typeface="Calibri"/>
                  <a:cs typeface="Arial" pitchFamily="34" charset="0"/>
                </a:rPr>
                <a:t> de Bragança, inícios do séc. XIV</a:t>
              </a:r>
            </a:p>
          </p:txBody>
        </p:sp>
        <p:pic>
          <p:nvPicPr>
            <p:cNvPr id="10242" name="Picture 2" descr="Domus MUnicipalis (Bragança-Portugal) | Manuel Catalina | Flickr"/>
            <p:cNvPicPr>
              <a:picLocks noChangeAspect="1" noChangeArrowheads="1"/>
            </p:cNvPicPr>
            <p:nvPr/>
          </p:nvPicPr>
          <p:blipFill>
            <a:blip r:embed="rId3" cstate="print">
              <a:lum contrast="-10000"/>
            </a:blip>
            <a:srcRect l="1808" t="2703" r="2370" b="2703"/>
            <a:stretch>
              <a:fillRect/>
            </a:stretch>
          </p:blipFill>
          <p:spPr bwMode="auto">
            <a:xfrm>
              <a:off x="2071670" y="1357298"/>
              <a:ext cx="3270857" cy="2160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4" name="Grupo 23"/>
          <p:cNvGrpSpPr/>
          <p:nvPr/>
        </p:nvGrpSpPr>
        <p:grpSpPr>
          <a:xfrm>
            <a:off x="5512868" y="3605093"/>
            <a:ext cx="3264025" cy="2768397"/>
            <a:chOff x="5690983" y="1357298"/>
            <a:chExt cx="3264025" cy="2768397"/>
          </a:xfrm>
        </p:grpSpPr>
        <p:sp>
          <p:nvSpPr>
            <p:cNvPr id="13" name="CaixaDeTexto 12"/>
            <p:cNvSpPr txBox="1"/>
            <p:nvPr/>
          </p:nvSpPr>
          <p:spPr>
            <a:xfrm>
              <a:off x="5690983" y="3871779"/>
              <a:ext cx="3240000" cy="2539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pt-PT" sz="1050" b="1" dirty="0">
                  <a:ea typeface="Calibri"/>
                  <a:cs typeface="Arial" pitchFamily="34" charset="0"/>
                </a:rPr>
                <a:t>Composição da sociedade concelhia </a:t>
              </a:r>
            </a:p>
          </p:txBody>
        </p:sp>
        <p:graphicFrame>
          <p:nvGraphicFramePr>
            <p:cNvPr id="21" name="Diagrama 20"/>
            <p:cNvGraphicFramePr/>
            <p:nvPr>
              <p:extLst>
                <p:ext uri="{D42A27DB-BD31-4B8C-83A1-F6EECF244321}">
                  <p14:modId xmlns:p14="http://schemas.microsoft.com/office/powerpoint/2010/main" val="480786311"/>
                </p:ext>
              </p:extLst>
            </p:nvPr>
          </p:nvGraphicFramePr>
          <p:xfrm>
            <a:off x="5715008" y="1357298"/>
            <a:ext cx="3240000" cy="24288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pSp>
        <p:nvGrpSpPr>
          <p:cNvPr id="25" name="Grupo 24"/>
          <p:cNvGrpSpPr/>
          <p:nvPr/>
        </p:nvGrpSpPr>
        <p:grpSpPr>
          <a:xfrm>
            <a:off x="573190" y="3610612"/>
            <a:ext cx="1437041" cy="2866753"/>
            <a:chOff x="571471" y="1357298"/>
            <a:chExt cx="1365603" cy="2632723"/>
          </a:xfrm>
        </p:grpSpPr>
        <p:sp>
          <p:nvSpPr>
            <p:cNvPr id="19" name="CaixaDeTexto 18"/>
            <p:cNvSpPr txBox="1"/>
            <p:nvPr/>
          </p:nvSpPr>
          <p:spPr>
            <a:xfrm>
              <a:off x="571471" y="3566044"/>
              <a:ext cx="1364401" cy="423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Pelourinho de Bragança, séc. XIII</a:t>
              </a:r>
            </a:p>
          </p:txBody>
        </p:sp>
        <p:pic>
          <p:nvPicPr>
            <p:cNvPr id="10246" name="Picture 6" descr="Pelourinho de Bragança - Bragança | All About Portugal"/>
            <p:cNvPicPr>
              <a:picLocks noChangeAspect="1" noChangeArrowheads="1"/>
            </p:cNvPicPr>
            <p:nvPr/>
          </p:nvPicPr>
          <p:blipFill>
            <a:blip r:embed="rId9">
              <a:lum bright="-10000"/>
            </a:blip>
            <a:srcRect t="15265" r="28571"/>
            <a:stretch>
              <a:fillRect/>
            </a:stretch>
          </p:blipFill>
          <p:spPr bwMode="auto">
            <a:xfrm>
              <a:off x="571472" y="1357298"/>
              <a:ext cx="1365602" cy="216000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4" name="TextBox 5">
            <a:extLst>
              <a:ext uri="{FF2B5EF4-FFF2-40B4-BE49-F238E27FC236}">
                <a16:creationId xmlns:a16="http://schemas.microsoft.com/office/drawing/2014/main" id="{BB66D429-4F9E-4941-998B-EE6131788AA6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País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urbano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concelhio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(4)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785786" y="1575016"/>
            <a:ext cx="7704000" cy="4822544"/>
            <a:chOff x="785786" y="1360702"/>
            <a:chExt cx="7704000" cy="4822544"/>
          </a:xfrm>
        </p:grpSpPr>
        <p:graphicFrame>
          <p:nvGraphicFramePr>
            <p:cNvPr id="21" name="Diagrama 20"/>
            <p:cNvGraphicFramePr/>
            <p:nvPr>
              <p:extLst>
                <p:ext uri="{D42A27DB-BD31-4B8C-83A1-F6EECF244321}">
                  <p14:modId xmlns:p14="http://schemas.microsoft.com/office/powerpoint/2010/main" val="2787342324"/>
                </p:ext>
              </p:extLst>
            </p:nvPr>
          </p:nvGraphicFramePr>
          <p:xfrm>
            <a:off x="785786" y="1360702"/>
            <a:ext cx="7704000" cy="432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6" name="CaixaDeTexto 15"/>
            <p:cNvSpPr txBox="1"/>
            <p:nvPr/>
          </p:nvSpPr>
          <p:spPr>
            <a:xfrm>
              <a:off x="785786" y="5929330"/>
              <a:ext cx="7704000" cy="2539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spcBef>
                  <a:spcPts val="600"/>
                </a:spcBef>
                <a:buSzPts val="1200"/>
              </a:pPr>
              <a:r>
                <a:rPr lang="pt-PT" sz="1050" b="1" dirty="0">
                  <a:ea typeface="Calibri"/>
                  <a:cs typeface="Arial" pitchFamily="34" charset="0"/>
                </a:rPr>
                <a:t>Administração concelhia </a:t>
              </a:r>
              <a:r>
                <a:rPr lang="pt-PT" sz="1050" dirty="0">
                  <a:ea typeface="Calibri"/>
                  <a:cs typeface="Arial" pitchFamily="34" charset="0"/>
                </a:rPr>
                <a:t>– síntese esquemática</a:t>
              </a:r>
              <a:r>
                <a:rPr lang="pt-PT" sz="1050" b="1" dirty="0">
                  <a:ea typeface="Calibri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id="{3F180C56-A480-42C9-BAB0-B3CA85D1087E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País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urbano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concelhio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(5)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430456" y="1437035"/>
            <a:ext cx="4119634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SzPct val="130000"/>
            </a:pPr>
            <a:r>
              <a:rPr lang="pt-PT" sz="1600" dirty="0">
                <a:ea typeface="Calibri"/>
                <a:cs typeface="Arial" pitchFamily="34" charset="0"/>
              </a:rPr>
              <a:t>Num reino composto de senhorios e concelhos, surge o </a:t>
            </a:r>
            <a:r>
              <a:rPr lang="pt-PT" sz="1600" b="1" dirty="0">
                <a:ea typeface="Calibri"/>
                <a:cs typeface="Arial" pitchFamily="34" charset="0"/>
              </a:rPr>
              <a:t>rei </a:t>
            </a:r>
            <a:r>
              <a:rPr lang="pt-PT" sz="1600" dirty="0">
                <a:ea typeface="Calibri"/>
                <a:cs typeface="Arial" pitchFamily="34" charset="0"/>
              </a:rPr>
              <a:t>como </a:t>
            </a:r>
            <a:r>
              <a:rPr lang="pt-PT" sz="1600" b="1" dirty="0">
                <a:ea typeface="Calibri"/>
                <a:cs typeface="Arial" pitchFamily="34" charset="0"/>
              </a:rPr>
              <a:t>elemento de coesão interna</a:t>
            </a:r>
            <a:r>
              <a:rPr lang="pt-PT" sz="1600" dirty="0">
                <a:ea typeface="Calibri"/>
                <a:cs typeface="Arial" pitchFamily="34" charset="0"/>
              </a:rPr>
              <a:t>. </a:t>
            </a:r>
          </a:p>
          <a:p>
            <a:pPr algn="just">
              <a:buSzPct val="130000"/>
            </a:pPr>
            <a:r>
              <a:rPr lang="pt-PT" sz="1600" dirty="0">
                <a:ea typeface="Calibri"/>
                <a:cs typeface="Arial" pitchFamily="34" charset="0"/>
              </a:rPr>
              <a:t>O rei, representante de Deus na Terra, assume- -se como </a:t>
            </a:r>
            <a:r>
              <a:rPr lang="pt-PT" sz="1600" b="1" dirty="0">
                <a:ea typeface="Calibri"/>
                <a:cs typeface="Arial" pitchFamily="34" charset="0"/>
              </a:rPr>
              <a:t>supremo senhor</a:t>
            </a:r>
            <a:r>
              <a:rPr lang="pt-PT" sz="1600" dirty="0">
                <a:ea typeface="Calibri"/>
                <a:cs typeface="Arial" pitchFamily="34" charset="0"/>
              </a:rPr>
              <a:t>, o maior e mais poderoso dos senhores feudais, proprietário do reino e órgão máximo do poder público.</a:t>
            </a:r>
          </a:p>
          <a:p>
            <a:pPr algn="just">
              <a:buSzPct val="130000"/>
            </a:pPr>
            <a:r>
              <a:rPr lang="pt-PT" sz="1600" dirty="0">
                <a:ea typeface="Calibri"/>
                <a:cs typeface="Arial" pitchFamily="34" charset="0"/>
              </a:rPr>
              <a:t>Para reforçar a sua autoridade, impedir os abusos senhoriais e assegurar o pagamento de impostos à Coroa, a monarquia portuguesa manteve uma relativa </a:t>
            </a:r>
            <a:r>
              <a:rPr lang="pt-PT" sz="1600" b="1" dirty="0">
                <a:ea typeface="Calibri"/>
                <a:cs typeface="Arial" pitchFamily="34" charset="0"/>
              </a:rPr>
              <a:t>centralização do poder</a:t>
            </a:r>
            <a:r>
              <a:rPr lang="pt-PT" sz="1600" dirty="0">
                <a:ea typeface="Calibri"/>
                <a:cs typeface="Arial" pitchFamily="34" charset="0"/>
              </a:rPr>
              <a:t>, reservando para  o rei a:</a:t>
            </a:r>
          </a:p>
          <a:p>
            <a:pPr marL="736600" lvl="1" indent="-285750" algn="just">
              <a:buClr>
                <a:schemeClr val="accent2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pt-PT" sz="1600" dirty="0">
                <a:ea typeface="Calibri"/>
                <a:cs typeface="Arial" pitchFamily="34" charset="0"/>
              </a:rPr>
              <a:t>Chefia militar</a:t>
            </a: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pt-PT" sz="1600" dirty="0">
                <a:ea typeface="Calibri"/>
                <a:cs typeface="Arial" pitchFamily="34" charset="0"/>
              </a:rPr>
              <a:t>Justiça suprema;</a:t>
            </a: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pt-PT" sz="1600" dirty="0">
                <a:ea typeface="Calibri"/>
                <a:cs typeface="Arial" pitchFamily="34" charset="0"/>
              </a:rPr>
              <a:t>Legislação geral aplicada a todo o reino;</a:t>
            </a: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pt-PT" sz="1600" dirty="0">
                <a:ea typeface="Calibri"/>
                <a:cs typeface="Arial" pitchFamily="34" charset="0"/>
              </a:rPr>
              <a:t>Cunhagem da moeda;</a:t>
            </a: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pt-PT" sz="1600" dirty="0">
                <a:ea typeface="Calibri"/>
                <a:cs typeface="Arial" pitchFamily="34" charset="0"/>
              </a:rPr>
              <a:t>Fiscalidade.</a:t>
            </a:r>
          </a:p>
        </p:txBody>
      </p:sp>
      <p:grpSp>
        <p:nvGrpSpPr>
          <p:cNvPr id="110" name="Grupo 109"/>
          <p:cNvGrpSpPr/>
          <p:nvPr/>
        </p:nvGrpSpPr>
        <p:grpSpPr>
          <a:xfrm>
            <a:off x="4636159" y="1445781"/>
            <a:ext cx="4429125" cy="2625291"/>
            <a:chOff x="5297024" y="1580908"/>
            <a:chExt cx="3596112" cy="1727189"/>
          </a:xfrm>
        </p:grpSpPr>
        <p:sp>
          <p:nvSpPr>
            <p:cNvPr id="6" name="CaixaDeTexto 5"/>
            <p:cNvSpPr txBox="1"/>
            <p:nvPr/>
          </p:nvSpPr>
          <p:spPr>
            <a:xfrm>
              <a:off x="5297024" y="3125858"/>
              <a:ext cx="3596112" cy="182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Rei, chefe militar – iluminura francesa do século XII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61454" y="1580908"/>
              <a:ext cx="3029730" cy="1539495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15" name="Grupo 114"/>
          <p:cNvGrpSpPr/>
          <p:nvPr/>
        </p:nvGrpSpPr>
        <p:grpSpPr>
          <a:xfrm>
            <a:off x="4644218" y="4110987"/>
            <a:ext cx="4119634" cy="2656482"/>
            <a:chOff x="5143504" y="3786190"/>
            <a:chExt cx="3571900" cy="2088991"/>
          </a:xfrm>
        </p:grpSpPr>
        <p:sp>
          <p:nvSpPr>
            <p:cNvPr id="32" name="CaixaDeTexto 31"/>
            <p:cNvSpPr txBox="1"/>
            <p:nvPr/>
          </p:nvSpPr>
          <p:spPr>
            <a:xfrm>
              <a:off x="5143504" y="5675508"/>
              <a:ext cx="3571900" cy="199673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pt-PT" sz="1050" b="1" dirty="0">
                  <a:ea typeface="Calibri"/>
                  <a:cs typeface="Arial" pitchFamily="34" charset="0"/>
                </a:rPr>
                <a:t>Relações de </a:t>
              </a:r>
              <a:r>
                <a:rPr lang="pt-PT" sz="1050" b="1" dirty="0" err="1">
                  <a:ea typeface="Calibri"/>
                  <a:cs typeface="Arial" pitchFamily="34" charset="0"/>
                </a:rPr>
                <a:t>vassalidade</a:t>
              </a:r>
              <a:r>
                <a:rPr lang="pt-PT" sz="1050" b="1" dirty="0">
                  <a:ea typeface="Calibri"/>
                  <a:cs typeface="Arial" pitchFamily="34" charset="0"/>
                </a:rPr>
                <a:t> na Monarquia Feudal</a:t>
              </a:r>
            </a:p>
          </p:txBody>
        </p:sp>
        <p:grpSp>
          <p:nvGrpSpPr>
            <p:cNvPr id="109" name="Grupo 108"/>
            <p:cNvGrpSpPr/>
            <p:nvPr/>
          </p:nvGrpSpPr>
          <p:grpSpPr>
            <a:xfrm>
              <a:off x="5214942" y="3786190"/>
              <a:ext cx="3357586" cy="1852146"/>
              <a:chOff x="5286380" y="3786190"/>
              <a:chExt cx="3357586" cy="1852146"/>
            </a:xfrm>
          </p:grpSpPr>
          <p:grpSp>
            <p:nvGrpSpPr>
              <p:cNvPr id="103" name="Grupo 102"/>
              <p:cNvGrpSpPr/>
              <p:nvPr/>
            </p:nvGrpSpPr>
            <p:grpSpPr>
              <a:xfrm>
                <a:off x="7143768" y="3786190"/>
                <a:ext cx="1500198" cy="1440000"/>
                <a:chOff x="7143768" y="3846388"/>
                <a:chExt cx="1500198" cy="1440000"/>
              </a:xfrm>
            </p:grpSpPr>
            <p:graphicFrame>
              <p:nvGraphicFramePr>
                <p:cNvPr id="11" name="Diagrama 10"/>
                <p:cNvGraphicFramePr/>
                <p:nvPr>
                  <p:extLst>
                    <p:ext uri="{D42A27DB-BD31-4B8C-83A1-F6EECF244321}">
                      <p14:modId xmlns:p14="http://schemas.microsoft.com/office/powerpoint/2010/main" val="962650564"/>
                    </p:ext>
                  </p:extLst>
                </p:nvPr>
              </p:nvGraphicFramePr>
              <p:xfrm>
                <a:off x="7215206" y="3846388"/>
                <a:ext cx="1404926" cy="1440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4" r:lo="rId5" r:qs="rId6" r:cs="rId7"/>
                </a:graphicData>
              </a:graphic>
            </p:graphicFrame>
            <p:cxnSp>
              <p:nvCxnSpPr>
                <p:cNvPr id="20" name="Conexão recta unidireccional 19"/>
                <p:cNvCxnSpPr/>
                <p:nvPr/>
              </p:nvCxnSpPr>
              <p:spPr>
                <a:xfrm rot="16200000" flipV="1">
                  <a:off x="7858148" y="4429132"/>
                  <a:ext cx="1071570" cy="500066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xão recta unidireccional 40"/>
                <p:cNvCxnSpPr/>
                <p:nvPr/>
              </p:nvCxnSpPr>
              <p:spPr>
                <a:xfrm rot="5400000">
                  <a:off x="6822297" y="4250537"/>
                  <a:ext cx="1285884" cy="642942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CaixaDeTexto 12"/>
              <p:cNvSpPr txBox="1"/>
              <p:nvPr/>
            </p:nvSpPr>
            <p:spPr>
              <a:xfrm>
                <a:off x="5286380" y="3857629"/>
                <a:ext cx="3000396" cy="19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0"/>
                  </a:spcAft>
                  <a:buSzPts val="1200"/>
                </a:pPr>
                <a:r>
                  <a:rPr lang="pt-PT" sz="1000" b="1" dirty="0">
                    <a:ea typeface="Calibri"/>
                    <a:cs typeface="Arial" pitchFamily="34" charset="0"/>
                  </a:rPr>
                  <a:t> Em França                                       Em Portugal</a:t>
                </a:r>
              </a:p>
            </p:txBody>
          </p:sp>
          <p:grpSp>
            <p:nvGrpSpPr>
              <p:cNvPr id="108" name="Grupo 107"/>
              <p:cNvGrpSpPr/>
              <p:nvPr/>
            </p:nvGrpSpPr>
            <p:grpSpPr>
              <a:xfrm>
                <a:off x="5500694" y="3786190"/>
                <a:ext cx="1500198" cy="1440000"/>
                <a:chOff x="5500694" y="3786190"/>
                <a:chExt cx="1500198" cy="1440000"/>
              </a:xfrm>
            </p:grpSpPr>
            <p:graphicFrame>
              <p:nvGraphicFramePr>
                <p:cNvPr id="12" name="Diagrama 11"/>
                <p:cNvGraphicFramePr/>
                <p:nvPr>
                  <p:extLst>
                    <p:ext uri="{D42A27DB-BD31-4B8C-83A1-F6EECF244321}">
                      <p14:modId xmlns:p14="http://schemas.microsoft.com/office/powerpoint/2010/main" val="3921691569"/>
                    </p:ext>
                  </p:extLst>
                </p:nvPr>
              </p:nvGraphicFramePr>
              <p:xfrm>
                <a:off x="5500694" y="3786190"/>
                <a:ext cx="1452530" cy="1440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9" r:lo="rId10" r:qs="rId11" r:cs="rId12"/>
                </a:graphicData>
              </a:graphic>
            </p:graphicFrame>
            <p:grpSp>
              <p:nvGrpSpPr>
                <p:cNvPr id="107" name="Grupo 106"/>
                <p:cNvGrpSpPr/>
                <p:nvPr/>
              </p:nvGrpSpPr>
              <p:grpSpPr>
                <a:xfrm>
                  <a:off x="6429388" y="4071941"/>
                  <a:ext cx="571504" cy="1143009"/>
                  <a:chOff x="6429388" y="4071941"/>
                  <a:chExt cx="571504" cy="1143009"/>
                </a:xfrm>
              </p:grpSpPr>
              <p:cxnSp>
                <p:nvCxnSpPr>
                  <p:cNvPr id="15" name="Conexão recta unidireccional 14"/>
                  <p:cNvCxnSpPr/>
                  <p:nvPr/>
                </p:nvCxnSpPr>
                <p:spPr>
                  <a:xfrm rot="16200000" flipV="1">
                    <a:off x="6572264" y="4786322"/>
                    <a:ext cx="571504" cy="285752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Conexão recta unidireccional 15"/>
                  <p:cNvCxnSpPr/>
                  <p:nvPr/>
                </p:nvCxnSpPr>
                <p:spPr>
                  <a:xfrm rot="16200000" flipV="1">
                    <a:off x="6465107" y="4464852"/>
                    <a:ext cx="428629" cy="214314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onexão recta unidireccional 18"/>
                  <p:cNvCxnSpPr/>
                  <p:nvPr/>
                </p:nvCxnSpPr>
                <p:spPr>
                  <a:xfrm rot="16200000" flipV="1">
                    <a:off x="6322230" y="4179099"/>
                    <a:ext cx="428629" cy="214314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" name="Grupo 99"/>
                <p:cNvGrpSpPr/>
                <p:nvPr/>
              </p:nvGrpSpPr>
              <p:grpSpPr>
                <a:xfrm>
                  <a:off x="5500694" y="3929066"/>
                  <a:ext cx="571504" cy="1143008"/>
                  <a:chOff x="5500694" y="3929066"/>
                  <a:chExt cx="571504" cy="1143008"/>
                </a:xfrm>
              </p:grpSpPr>
              <p:cxnSp>
                <p:nvCxnSpPr>
                  <p:cNvPr id="54" name="Conexão recta unidireccional 53"/>
                  <p:cNvCxnSpPr/>
                  <p:nvPr/>
                </p:nvCxnSpPr>
                <p:spPr>
                  <a:xfrm rot="5400000">
                    <a:off x="5748198" y="4037066"/>
                    <a:ext cx="432000" cy="216000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Conexão recta unidireccional 84"/>
                  <p:cNvCxnSpPr/>
                  <p:nvPr/>
                </p:nvCxnSpPr>
                <p:spPr>
                  <a:xfrm rot="5400000">
                    <a:off x="5500694" y="4357694"/>
                    <a:ext cx="571504" cy="285752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Conexão recta unidireccional 85"/>
                  <p:cNvCxnSpPr/>
                  <p:nvPr/>
                </p:nvCxnSpPr>
                <p:spPr>
                  <a:xfrm rot="5400000">
                    <a:off x="5357818" y="4643446"/>
                    <a:ext cx="571504" cy="285752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4" name="Grupo 103"/>
              <p:cNvGrpSpPr/>
              <p:nvPr/>
            </p:nvGrpSpPr>
            <p:grpSpPr>
              <a:xfrm>
                <a:off x="5357818" y="5335801"/>
                <a:ext cx="3286148" cy="302535"/>
                <a:chOff x="5357818" y="5335801"/>
                <a:chExt cx="3286148" cy="302535"/>
              </a:xfrm>
            </p:grpSpPr>
            <p:cxnSp>
              <p:nvCxnSpPr>
                <p:cNvPr id="92" name="Conexão recta unidireccional 91"/>
                <p:cNvCxnSpPr/>
                <p:nvPr/>
              </p:nvCxnSpPr>
              <p:spPr>
                <a:xfrm>
                  <a:off x="5357818" y="5572140"/>
                  <a:ext cx="180000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Conexão recta unidireccional 93"/>
                <p:cNvCxnSpPr/>
                <p:nvPr/>
              </p:nvCxnSpPr>
              <p:spPr>
                <a:xfrm>
                  <a:off x="5357818" y="5429264"/>
                  <a:ext cx="180000" cy="1588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CaixaDeTexto 95"/>
                <p:cNvSpPr txBox="1"/>
                <p:nvPr/>
              </p:nvSpPr>
              <p:spPr>
                <a:xfrm>
                  <a:off x="5500662" y="5335801"/>
                  <a:ext cx="3143304" cy="302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Aft>
                      <a:spcPts val="600"/>
                    </a:spcAft>
                    <a:buSzPts val="1200"/>
                  </a:pPr>
                  <a:r>
                    <a:rPr lang="pt-PT" sz="700" dirty="0" err="1">
                      <a:ea typeface="Calibri"/>
                      <a:cs typeface="Arial" pitchFamily="34" charset="0"/>
                    </a:rPr>
                    <a:t>Proteção</a:t>
                  </a:r>
                  <a:r>
                    <a:rPr lang="pt-PT" sz="700" dirty="0">
                      <a:ea typeface="Calibri"/>
                      <a:cs typeface="Arial" pitchFamily="34" charset="0"/>
                    </a:rPr>
                    <a:t>, ajuda, boa justiça</a:t>
                  </a:r>
                </a:p>
                <a:p>
                  <a:pPr algn="just">
                    <a:spcAft>
                      <a:spcPts val="600"/>
                    </a:spcAft>
                    <a:buSzPts val="1200"/>
                  </a:pPr>
                  <a:r>
                    <a:rPr lang="pt-PT" sz="700" dirty="0">
                      <a:ea typeface="Calibri"/>
                      <a:cs typeface="Arial" pitchFamily="34" charset="0"/>
                    </a:rPr>
                    <a:t>Fidelidade, ajuda militar e económica, conselho</a:t>
                  </a:r>
                </a:p>
              </p:txBody>
            </p:sp>
          </p:grpSp>
        </p:grpSp>
      </p:grpSp>
      <p:sp>
        <p:nvSpPr>
          <p:cNvPr id="30" name="TextBox 5">
            <a:extLst>
              <a:ext uri="{FF2B5EF4-FFF2-40B4-BE49-F238E27FC236}">
                <a16:creationId xmlns:a16="http://schemas.microsoft.com/office/drawing/2014/main" id="{FE24518E-7C6A-410F-A489-60990559AD98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Poder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régio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(1)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500034" y="1357298"/>
            <a:ext cx="80784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SzPct val="130000"/>
            </a:pPr>
            <a:r>
              <a:rPr lang="pt-PT" sz="1600" dirty="0">
                <a:ea typeface="Calibri"/>
                <a:cs typeface="Arial" pitchFamily="34" charset="0"/>
              </a:rPr>
              <a:t>O rei sobrepõe-se aos particularismos (privilégios, imunidades) dos senhores e dos concelhos:</a:t>
            </a:r>
          </a:p>
          <a:p>
            <a:pPr marL="800100" lvl="1" indent="-342900" algn="just"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pt-PT" sz="1600" b="1" dirty="0">
                <a:ea typeface="Calibri"/>
                <a:cs typeface="Arial" pitchFamily="34" charset="0"/>
              </a:rPr>
              <a:t>Combate a expansão senhorial </a:t>
            </a:r>
            <a:r>
              <a:rPr lang="pt-PT" sz="1600" dirty="0">
                <a:ea typeface="Calibri"/>
                <a:cs typeface="Arial" pitchFamily="34" charset="0"/>
              </a:rPr>
              <a:t>através de Leis de Desamortização, Confirmações e Inquirições;</a:t>
            </a:r>
          </a:p>
          <a:p>
            <a:pPr marL="800100" lvl="1" indent="-342900" algn="just"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pt-PT" sz="1600" dirty="0">
                <a:ea typeface="Calibri"/>
                <a:cs typeface="Arial" pitchFamily="34" charset="0"/>
              </a:rPr>
              <a:t>Intervém nos concelhos, mediante a organização das comunidades concelhias e a escolha dos </a:t>
            </a:r>
            <a:r>
              <a:rPr lang="pt-PT" sz="1600" i="1" dirty="0">
                <a:ea typeface="Calibri"/>
                <a:cs typeface="Arial" pitchFamily="34" charset="0"/>
              </a:rPr>
              <a:t>vereadores</a:t>
            </a:r>
            <a:r>
              <a:rPr lang="pt-PT" sz="1600" dirty="0">
                <a:ea typeface="Calibri"/>
                <a:cs typeface="Arial" pitchFamily="34" charset="0"/>
              </a:rPr>
              <a:t>.</a:t>
            </a:r>
          </a:p>
          <a:p>
            <a:pPr algn="just">
              <a:buSzPct val="130000"/>
            </a:pPr>
            <a:r>
              <a:rPr lang="pt-PT" sz="1600" dirty="0">
                <a:ea typeface="Calibri"/>
                <a:cs typeface="Arial" pitchFamily="34" charset="0"/>
              </a:rPr>
              <a:t>O rei concebe o reino como um todo, quer através de uma administração central mais rigorosa, da aplicação da justiça maior e da apelação, quer através da convocação de Cortes.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568726" y="3425173"/>
            <a:ext cx="2235251" cy="3049108"/>
            <a:chOff x="785786" y="3481330"/>
            <a:chExt cx="1837349" cy="2824137"/>
          </a:xfrm>
        </p:grpSpPr>
        <p:sp>
          <p:nvSpPr>
            <p:cNvPr id="9" name="CaixaDeTexto 8"/>
            <p:cNvSpPr txBox="1"/>
            <p:nvPr/>
          </p:nvSpPr>
          <p:spPr>
            <a:xfrm>
              <a:off x="808735" y="5920625"/>
              <a:ext cx="1814400" cy="384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0"/>
                </a:spcAft>
                <a:buSzPts val="1200"/>
              </a:pPr>
              <a:r>
                <a:rPr lang="pt-PT" sz="1050" dirty="0">
                  <a:ea typeface="Calibri"/>
                  <a:cs typeface="Arial" pitchFamily="34" charset="0"/>
                </a:rPr>
                <a:t>D. Afonso II, </a:t>
              </a:r>
              <a:r>
                <a:rPr lang="pt-PT" sz="1050" i="1" dirty="0">
                  <a:ea typeface="Calibri"/>
                  <a:cs typeface="Arial" pitchFamily="34" charset="0"/>
                </a:rPr>
                <a:t>o Gordo </a:t>
              </a:r>
              <a:r>
                <a:rPr lang="pt-PT" sz="1050" dirty="0">
                  <a:ea typeface="Calibri"/>
                  <a:cs typeface="Arial" pitchFamily="34" charset="0"/>
                </a:rPr>
                <a:t>(1185-1223)</a:t>
              </a:r>
              <a:r>
                <a:rPr lang="pt-PT" sz="1050" b="1" dirty="0">
                  <a:ea typeface="Calibri"/>
                  <a:cs typeface="Arial" pitchFamily="34" charset="0"/>
                </a:rPr>
                <a:t> Livro das Inquirições </a:t>
              </a:r>
              <a:r>
                <a:rPr lang="pt-PT" sz="1050" dirty="0">
                  <a:ea typeface="Calibri"/>
                  <a:cs typeface="Arial" pitchFamily="34" charset="0"/>
                </a:rPr>
                <a:t>de D. Afonso II</a:t>
              </a:r>
              <a:endParaRPr lang="pt-PT" sz="1050" i="1" dirty="0">
                <a:ea typeface="Calibri"/>
                <a:cs typeface="Arial" pitchFamily="34" charset="0"/>
              </a:endParaRPr>
            </a:p>
          </p:txBody>
        </p:sp>
        <p:pic>
          <p:nvPicPr>
            <p:cNvPr id="6148" name="Picture 4" descr="MATO NAS INQUIRIÇÕES (II) | Mata Bich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5786" y="3481330"/>
              <a:ext cx="1814400" cy="2448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0" name="Grupo 19"/>
          <p:cNvGrpSpPr/>
          <p:nvPr/>
        </p:nvGrpSpPr>
        <p:grpSpPr>
          <a:xfrm>
            <a:off x="3445218" y="3425173"/>
            <a:ext cx="2559092" cy="3205081"/>
            <a:chOff x="3516422" y="3481330"/>
            <a:chExt cx="2046224" cy="3132944"/>
          </a:xfrm>
        </p:grpSpPr>
        <p:sp>
          <p:nvSpPr>
            <p:cNvPr id="11" name="CaixaDeTexto 10"/>
            <p:cNvSpPr txBox="1"/>
            <p:nvPr/>
          </p:nvSpPr>
          <p:spPr>
            <a:xfrm>
              <a:off x="3516422" y="6050181"/>
              <a:ext cx="2046224" cy="56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0"/>
                </a:spcAft>
                <a:buSzPts val="1200"/>
              </a:pPr>
              <a:r>
                <a:rPr lang="pt-PT" sz="1050" b="1" dirty="0">
                  <a:ea typeface="Calibri"/>
                  <a:cs typeface="Arial" pitchFamily="34" charset="0"/>
                </a:rPr>
                <a:t>Afonso II de Aragão confirma as escrituras de feudos e doações régias </a:t>
              </a:r>
              <a:r>
                <a:rPr lang="pt-PT" sz="1050" dirty="0">
                  <a:ea typeface="Calibri"/>
                  <a:cs typeface="Arial" pitchFamily="34" charset="0"/>
                </a:rPr>
                <a:t>– iluminura</a:t>
              </a:r>
              <a:r>
                <a:rPr lang="pt-PT" sz="1050" i="1" dirty="0">
                  <a:ea typeface="Calibri"/>
                  <a:cs typeface="Arial" pitchFamily="34" charset="0"/>
                </a:rPr>
                <a:t> </a:t>
              </a:r>
              <a:r>
                <a:rPr lang="pt-PT" sz="1050" dirty="0">
                  <a:ea typeface="Calibri"/>
                  <a:cs typeface="Arial" pitchFamily="34" charset="0"/>
                </a:rPr>
                <a:t>do </a:t>
              </a:r>
              <a:r>
                <a:rPr lang="pt-PT" sz="1050" i="1" dirty="0" err="1">
                  <a:ea typeface="Calibri"/>
                  <a:cs typeface="Arial" pitchFamily="34" charset="0"/>
                </a:rPr>
                <a:t>Liber</a:t>
              </a:r>
              <a:r>
                <a:rPr lang="pt-PT" sz="1050" i="1" dirty="0">
                  <a:ea typeface="Calibri"/>
                  <a:cs typeface="Arial" pitchFamily="34" charset="0"/>
                </a:rPr>
                <a:t> </a:t>
              </a:r>
              <a:r>
                <a:rPr lang="pt-PT" sz="1050" i="1" dirty="0" err="1">
                  <a:ea typeface="Calibri"/>
                  <a:cs typeface="Arial" pitchFamily="34" charset="0"/>
                </a:rPr>
                <a:t>Feudorum</a:t>
              </a:r>
              <a:r>
                <a:rPr lang="pt-PT" sz="1050" i="1" dirty="0">
                  <a:ea typeface="Calibri"/>
                  <a:cs typeface="Arial" pitchFamily="34" charset="0"/>
                </a:rPr>
                <a:t> Maior</a:t>
              </a:r>
              <a:r>
                <a:rPr lang="pt-PT" sz="1050" dirty="0">
                  <a:ea typeface="Calibri"/>
                  <a:cs typeface="Arial" pitchFamily="34" charset="0"/>
                </a:rPr>
                <a:t>, séc. XII</a:t>
              </a:r>
              <a:endParaRPr lang="pt-PT" sz="1100" dirty="0">
                <a:ea typeface="Calibri"/>
                <a:cs typeface="Arial" pitchFamily="34" charset="0"/>
              </a:endParaRPr>
            </a:p>
          </p:txBody>
        </p:sp>
        <p:pic>
          <p:nvPicPr>
            <p:cNvPr id="6150" name="Picture 6" descr="File:Liber feudorum maior.jpg - Wikimedia Commons"/>
            <p:cNvPicPr>
              <a:picLocks noChangeAspect="1" noChangeArrowheads="1"/>
            </p:cNvPicPr>
            <p:nvPr/>
          </p:nvPicPr>
          <p:blipFill>
            <a:blip r:embed="rId4" cstate="print"/>
            <a:srcRect l="3640" t="2062" r="9000" b="1038"/>
            <a:stretch>
              <a:fillRect/>
            </a:stretch>
          </p:blipFill>
          <p:spPr bwMode="auto">
            <a:xfrm>
              <a:off x="3516422" y="3481330"/>
              <a:ext cx="1786871" cy="2568851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4" name="TextBox 5">
            <a:extLst>
              <a:ext uri="{FF2B5EF4-FFF2-40B4-BE49-F238E27FC236}">
                <a16:creationId xmlns:a16="http://schemas.microsoft.com/office/drawing/2014/main" id="{754DA89A-3B87-4DA1-B61E-63005FACDB91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Poder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régio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(2)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7397395-E222-4B3E-A51D-1D7DCC124193}"/>
              </a:ext>
            </a:extLst>
          </p:cNvPr>
          <p:cNvGrpSpPr/>
          <p:nvPr/>
        </p:nvGrpSpPr>
        <p:grpSpPr>
          <a:xfrm>
            <a:off x="6355450" y="3425173"/>
            <a:ext cx="1948091" cy="3187498"/>
            <a:chOff x="6355450" y="3425173"/>
            <a:chExt cx="1948091" cy="3187498"/>
          </a:xfrm>
        </p:grpSpPr>
        <p:sp>
          <p:nvSpPr>
            <p:cNvPr id="5" name="CaixaDeTexto 4"/>
            <p:cNvSpPr txBox="1"/>
            <p:nvPr/>
          </p:nvSpPr>
          <p:spPr>
            <a:xfrm>
              <a:off x="6355450" y="6197173"/>
              <a:ext cx="194809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  <a:buSzPts val="1200"/>
              </a:pPr>
              <a:r>
                <a:rPr lang="pt-PT" sz="1050" b="1" dirty="0">
                  <a:ea typeface="Calibri"/>
                  <a:cs typeface="Arial" pitchFamily="34" charset="0"/>
                </a:rPr>
                <a:t>Divisão administrativa do reino em comarcas</a:t>
              </a:r>
            </a:p>
          </p:txBody>
        </p:sp>
        <p:pic>
          <p:nvPicPr>
            <p:cNvPr id="6" name="Imagem 5" descr="Uma imagem com mapa&#10;&#10;Descrição gerada automaticamente">
              <a:extLst>
                <a:ext uri="{FF2B5EF4-FFF2-40B4-BE49-F238E27FC236}">
                  <a16:creationId xmlns:a16="http://schemas.microsoft.com/office/drawing/2014/main" id="{58F26F3D-6375-4A30-98E2-C94CF80EF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5450" y="3425173"/>
              <a:ext cx="1948091" cy="2772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734607" y="1450909"/>
            <a:ext cx="7674784" cy="14003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SzPct val="130000"/>
            </a:pPr>
            <a:r>
              <a:rPr lang="pt-PT" sz="1600" dirty="0">
                <a:ea typeface="Calibri"/>
                <a:cs typeface="Arial" pitchFamily="34" charset="0"/>
              </a:rPr>
              <a:t>Na época medieval, a corte portuguesa foi sempre itinerante, sendo o rei acompanhado e coadjuvado pelos altos funcionários e pela </a:t>
            </a:r>
            <a:r>
              <a:rPr lang="pt-PT" sz="1600" b="1" dirty="0">
                <a:ea typeface="Calibri"/>
                <a:cs typeface="Arial" pitchFamily="34" charset="0"/>
              </a:rPr>
              <a:t>Cúria Régia</a:t>
            </a:r>
            <a:r>
              <a:rPr lang="pt-PT" sz="1600" dirty="0">
                <a:ea typeface="Calibri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  <a:buSzPct val="130000"/>
            </a:pPr>
            <a:r>
              <a:rPr lang="pt-PT" sz="1600" dirty="0">
                <a:ea typeface="Calibri"/>
                <a:cs typeface="Arial" pitchFamily="34" charset="0"/>
              </a:rPr>
              <a:t>As </a:t>
            </a:r>
            <a:r>
              <a:rPr lang="pt-PT" sz="1600" b="1" dirty="0">
                <a:ea typeface="Calibri"/>
                <a:cs typeface="Arial" pitchFamily="34" charset="0"/>
              </a:rPr>
              <a:t>Cortes </a:t>
            </a:r>
            <a:r>
              <a:rPr lang="pt-PT" sz="1600" dirty="0">
                <a:ea typeface="Calibri"/>
                <a:cs typeface="Arial" pitchFamily="34" charset="0"/>
              </a:rPr>
              <a:t>eram previamente convocadas. Nelas tinham assento os três estados do Reino, sendo que os procuradores dos concelhos representavam o povo. Adquiriam, assim, uma representação nacional. As primeiras Cortes ocorreram em Leiria, em março de 1254. 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559866" y="3148367"/>
            <a:ext cx="3816424" cy="2826596"/>
            <a:chOff x="357157" y="3643314"/>
            <a:chExt cx="4078801" cy="2482137"/>
          </a:xfrm>
        </p:grpSpPr>
        <p:sp>
          <p:nvSpPr>
            <p:cNvPr id="5" name="CaixaDeTexto 4"/>
            <p:cNvSpPr txBox="1"/>
            <p:nvPr/>
          </p:nvSpPr>
          <p:spPr>
            <a:xfrm>
              <a:off x="357158" y="5882208"/>
              <a:ext cx="4078800" cy="243243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 defTabSz="876300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Administração central </a:t>
              </a:r>
              <a:r>
                <a:rPr lang="pt-PT" sz="1200" dirty="0">
                  <a:ea typeface="Calibri"/>
                  <a:cs typeface="Arial" pitchFamily="34" charset="0"/>
                </a:rPr>
                <a:t>– síntese esquemática</a:t>
              </a:r>
            </a:p>
          </p:txBody>
        </p:sp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3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57157" y="3643314"/>
              <a:ext cx="4078293" cy="214314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2" name="Grupo 11"/>
          <p:cNvGrpSpPr/>
          <p:nvPr/>
        </p:nvGrpSpPr>
        <p:grpSpPr>
          <a:xfrm>
            <a:off x="4765931" y="3047299"/>
            <a:ext cx="4052185" cy="3669637"/>
            <a:chOff x="4572001" y="4025945"/>
            <a:chExt cx="3086684" cy="2443388"/>
          </a:xfrm>
        </p:grpSpPr>
        <p:sp>
          <p:nvSpPr>
            <p:cNvPr id="8" name="CaixaDeTexto 7"/>
            <p:cNvSpPr txBox="1"/>
            <p:nvPr/>
          </p:nvSpPr>
          <p:spPr>
            <a:xfrm>
              <a:off x="4572001" y="6161938"/>
              <a:ext cx="3085329" cy="30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200" b="1" dirty="0"/>
                <a:t>Cortes de Leiria (1254) – </a:t>
              </a:r>
              <a:r>
                <a:rPr lang="pt-PT" sz="1200" dirty="0"/>
                <a:t>painéis a óleo de J. Martins Barata na escadaria do Palácio de São Bento, Lisboa, 1944.</a:t>
              </a:r>
              <a:endParaRPr lang="pt-PT" sz="1200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pic>
          <p:nvPicPr>
            <p:cNvPr id="4099" name="Picture 3" descr="Côrtes Medievais | Jaime Martins Barat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3357" y="4025945"/>
              <a:ext cx="3085328" cy="2157319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4" name="TextBox 5">
            <a:extLst>
              <a:ext uri="{FF2B5EF4-FFF2-40B4-BE49-F238E27FC236}">
                <a16:creationId xmlns:a16="http://schemas.microsoft.com/office/drawing/2014/main" id="{F92E7AC7-CD47-439E-90AB-820FAB391849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Poder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régio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(3)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7">
            <a:extLst>
              <a:ext uri="{FF2B5EF4-FFF2-40B4-BE49-F238E27FC236}">
                <a16:creationId xmlns:a16="http://schemas.microsoft.com/office/drawing/2014/main" id="{2D67B295-26FF-9946-961E-8A8AA519269E}"/>
              </a:ext>
            </a:extLst>
          </p:cNvPr>
          <p:cNvSpPr txBox="1"/>
          <p:nvPr/>
        </p:nvSpPr>
        <p:spPr>
          <a:xfrm>
            <a:off x="7722296" y="2421611"/>
            <a:ext cx="122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Areópago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D6066A7-C4F5-9940-80D2-E94058C997EB}"/>
              </a:ext>
            </a:extLst>
          </p:cNvPr>
          <p:cNvSpPr/>
          <p:nvPr/>
        </p:nvSpPr>
        <p:spPr>
          <a:xfrm>
            <a:off x="453209" y="1885168"/>
            <a:ext cx="8237580" cy="4089796"/>
          </a:xfrm>
          <a:prstGeom prst="roundRect">
            <a:avLst>
              <a:gd name="adj" fmla="val 10958"/>
            </a:avLst>
          </a:prstGeom>
          <a:solidFill>
            <a:schemeClr val="accent4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t-PT" sz="1800" dirty="0">
                <a:solidFill>
                  <a:schemeClr val="tx1"/>
                </a:solidFill>
                <a:ea typeface="Calibri"/>
                <a:cs typeface="Arial" pitchFamily="34" charset="0"/>
              </a:rPr>
              <a:t>Situe no tempo os momentos de autonomização e independência de Portugal.</a:t>
            </a:r>
          </a:p>
          <a:p>
            <a:pPr marL="342900" lvl="0" indent="-342900" algn="just"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t-PT" sz="1800" dirty="0">
                <a:solidFill>
                  <a:schemeClr val="tx1"/>
                </a:solidFill>
                <a:ea typeface="Calibri"/>
                <a:cs typeface="Arial" pitchFamily="34" charset="0"/>
              </a:rPr>
              <a:t>Indique as formas de dominação que os senhorios espoletaram.</a:t>
            </a:r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t-PT" sz="1800" dirty="0">
                <a:solidFill>
                  <a:schemeClr val="tx1"/>
                </a:solidFill>
                <a:ea typeface="Calibri"/>
                <a:cs typeface="Arial" pitchFamily="34" charset="0"/>
              </a:rPr>
              <a:t>Refira  as principais características do poder senhorial.</a:t>
            </a:r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t-PT" sz="1800" dirty="0">
                <a:solidFill>
                  <a:schemeClr val="tx1"/>
                </a:solidFill>
                <a:ea typeface="Calibri"/>
                <a:cs typeface="Arial" pitchFamily="34" charset="0"/>
              </a:rPr>
              <a:t>Relacione o exercício do poder senhorial com o enfraquecimento do poder régio.</a:t>
            </a:r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t-PT" sz="1800" dirty="0">
                <a:solidFill>
                  <a:schemeClr val="tx1"/>
                </a:solidFill>
                <a:ea typeface="Calibri"/>
                <a:cs typeface="Arial" pitchFamily="34" charset="0"/>
              </a:rPr>
              <a:t>Justifique a diversidade de estatutos sociais existentes na sociedade portuguesa concelhia.</a:t>
            </a:r>
          </a:p>
          <a:p>
            <a:pPr marL="342900" lvl="0" indent="-342900" algn="just"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pt-PT" sz="1800" dirty="0">
                <a:solidFill>
                  <a:schemeClr val="tx1"/>
                </a:solidFill>
                <a:ea typeface="Calibri"/>
                <a:cs typeface="Arial" pitchFamily="34" charset="0"/>
              </a:rPr>
              <a:t>Explique por que a afirmação do poder régio em Portugal contribuiu para a coesão interna e identidade do país.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27F7B4-9E65-3A49-8E1E-F5EC30173C18}"/>
              </a:ext>
            </a:extLst>
          </p:cNvPr>
          <p:cNvSpPr txBox="1"/>
          <p:nvPr/>
        </p:nvSpPr>
        <p:spPr>
          <a:xfrm>
            <a:off x="0" y="88303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Questões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63366DF3-9239-4010-A5D8-7DAE8D5E1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5656"/>
            <a:ext cx="9111574" cy="53048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4233BB-205E-47AD-B7A1-D448000CA505}"/>
              </a:ext>
            </a:extLst>
          </p:cNvPr>
          <p:cNvSpPr txBox="1"/>
          <p:nvPr/>
        </p:nvSpPr>
        <p:spPr>
          <a:xfrm>
            <a:off x="920210" y="1376650"/>
            <a:ext cx="713248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5000"/>
              </a:lnSpc>
            </a:pP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Portugal: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Consolidação</a:t>
            </a: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 de um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reino</a:t>
            </a: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cristão</a:t>
            </a: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ibérico</a:t>
            </a:r>
            <a:endParaRPr lang="en-GB" sz="5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aixaDeTexto 11">
            <a:extLst>
              <a:ext uri="{FF2B5EF4-FFF2-40B4-BE49-F238E27FC236}">
                <a16:creationId xmlns:a16="http://schemas.microsoft.com/office/drawing/2014/main" id="{25E814FF-0C10-4B6F-8F39-13CBAC791BF7}"/>
              </a:ext>
            </a:extLst>
          </p:cNvPr>
          <p:cNvSpPr txBox="1"/>
          <p:nvPr/>
        </p:nvSpPr>
        <p:spPr>
          <a:xfrm>
            <a:off x="131146" y="6506008"/>
            <a:ext cx="7261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buSzPts val="1200"/>
            </a:pPr>
            <a:r>
              <a:rPr lang="pt-PT" sz="1200" b="1" dirty="0">
                <a:ea typeface="Calibri"/>
                <a:cs typeface="Arial" pitchFamily="34" charset="0"/>
              </a:rPr>
              <a:t>Iluminura da Batalha de Aljubarrota, em Crónica de Inglaterra, de Jean </a:t>
            </a:r>
            <a:r>
              <a:rPr lang="pt-PT" sz="1200" b="1" dirty="0" err="1">
                <a:ea typeface="Calibri"/>
                <a:cs typeface="Arial" pitchFamily="34" charset="0"/>
              </a:rPr>
              <a:t>Wavrin</a:t>
            </a:r>
            <a:r>
              <a:rPr lang="pt-PT" sz="1200" b="1" dirty="0">
                <a:ea typeface="Calibri"/>
                <a:cs typeface="Arial" pitchFamily="34" charset="0"/>
              </a:rPr>
              <a:t>, séc. XV, Museu </a:t>
            </a:r>
            <a:r>
              <a:rPr lang="pt-PT" sz="1200" b="1">
                <a:ea typeface="Calibri"/>
                <a:cs typeface="Arial" pitchFamily="34" charset="0"/>
              </a:rPr>
              <a:t>Britânico.</a:t>
            </a:r>
            <a:endParaRPr lang="pt-PT" sz="1200" b="1" dirty="0"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326180" y="1897797"/>
            <a:ext cx="3042113" cy="40164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pt-PT" sz="1600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Do Condado Portucalense emerge o reino de Portugal pela ação de D. Afonso Henriques.</a:t>
            </a:r>
          </a:p>
          <a:p>
            <a:pPr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pt-PT" sz="1600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O ano de </a:t>
            </a:r>
            <a:r>
              <a:rPr lang="pt-PT" sz="1600" b="1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1143</a:t>
            </a:r>
            <a:r>
              <a:rPr lang="pt-PT" sz="1600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 assinala a independência política do novo reino cristão ibérico, através  da assinatura do </a:t>
            </a:r>
            <a:r>
              <a:rPr lang="pt-PT" sz="1600" b="1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Tratado de Zamora</a:t>
            </a:r>
            <a:r>
              <a:rPr lang="pt-PT" sz="1600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, confirmado pela </a:t>
            </a:r>
            <a:r>
              <a:rPr lang="pt-PT" sz="1600" b="1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Bula </a:t>
            </a:r>
            <a:r>
              <a:rPr lang="pt-PT" sz="1600" b="1" i="1" dirty="0" err="1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Manifestum</a:t>
            </a:r>
            <a:r>
              <a:rPr lang="pt-PT" sz="1600" b="1" i="1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 </a:t>
            </a:r>
            <a:r>
              <a:rPr lang="pt-PT" sz="1600" b="1" i="1" dirty="0" err="1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Probatum</a:t>
            </a:r>
            <a:r>
              <a:rPr lang="pt-PT" sz="1600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, em </a:t>
            </a:r>
            <a:r>
              <a:rPr lang="pt-PT" sz="1600" b="1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1179</a:t>
            </a:r>
            <a:r>
              <a:rPr lang="pt-PT" sz="1600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pt-PT" sz="1600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A Reconquista portuguesa prossegue, ora com avanços ora com recuos. O </a:t>
            </a:r>
            <a:r>
              <a:rPr lang="pt-PT" sz="1600" b="1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Algarve </a:t>
            </a:r>
            <a:r>
              <a:rPr lang="pt-PT" sz="1600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é  </a:t>
            </a:r>
            <a:r>
              <a:rPr lang="pt-PT" sz="1600" b="1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definitivamente tomado </a:t>
            </a:r>
            <a:r>
              <a:rPr lang="pt-PT" sz="1600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aos muçulmanos em </a:t>
            </a:r>
            <a:r>
              <a:rPr lang="pt-PT" sz="1600" b="1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1249</a:t>
            </a:r>
            <a:r>
              <a:rPr lang="pt-PT" sz="1600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, no reinado de </a:t>
            </a:r>
            <a:r>
              <a:rPr lang="pt-PT" sz="1600" b="1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D. Afonso III</a:t>
            </a:r>
            <a:r>
              <a:rPr lang="pt-PT" sz="1600" dirty="0">
                <a:solidFill>
                  <a:sysClr val="windowText" lastClr="000000"/>
                </a:solidFill>
                <a:ea typeface="Calibri"/>
                <a:cs typeface="Arial" pitchFamily="34" charset="0"/>
              </a:rPr>
              <a:t>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3721009" y="1728954"/>
            <a:ext cx="2302208" cy="4681498"/>
            <a:chOff x="2630129" y="4452201"/>
            <a:chExt cx="1514674" cy="2768798"/>
          </a:xfrm>
        </p:grpSpPr>
        <p:pic>
          <p:nvPicPr>
            <p:cNvPr id="7" name="Imagem 6" descr="Afonso Henriques p. 57 azul.jpg"/>
            <p:cNvPicPr>
              <a:picLocks noChangeAspect="1"/>
            </p:cNvPicPr>
            <p:nvPr/>
          </p:nvPicPr>
          <p:blipFill>
            <a:blip r:embed="rId3"/>
            <a:srcRect l="23642" r="27822" b="32105"/>
            <a:stretch>
              <a:fillRect/>
            </a:stretch>
          </p:blipFill>
          <p:spPr>
            <a:xfrm>
              <a:off x="2647204" y="4452201"/>
              <a:ext cx="1497599" cy="2277318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aixaDeTexto 5"/>
            <p:cNvSpPr txBox="1"/>
            <p:nvPr/>
          </p:nvSpPr>
          <p:spPr>
            <a:xfrm>
              <a:off x="2630129" y="6729519"/>
              <a:ext cx="1504021" cy="49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D. Afonso Henriques, </a:t>
              </a:r>
              <a:r>
                <a:rPr lang="pt-PT" sz="1200" b="1" i="1" dirty="0">
                  <a:ea typeface="Calibri"/>
                  <a:cs typeface="Arial" pitchFamily="34" charset="0"/>
                </a:rPr>
                <a:t>o Conquistador </a:t>
              </a:r>
              <a:r>
                <a:rPr lang="pt-PT" sz="1200" b="1" dirty="0">
                  <a:ea typeface="Calibri"/>
                  <a:cs typeface="Arial" pitchFamily="34" charset="0"/>
                </a:rPr>
                <a:t>(1109?-1185)</a:t>
              </a:r>
              <a:r>
                <a:rPr lang="pt-PT" sz="1200" dirty="0">
                  <a:ea typeface="Calibri"/>
                  <a:cs typeface="Arial" pitchFamily="34" charset="0"/>
                </a:rPr>
                <a:t> – estátua datada de fins do séc. XII, Santarém.</a:t>
              </a:r>
              <a:endParaRPr lang="pt-PT" sz="1400" dirty="0">
                <a:ea typeface="Calibri"/>
                <a:cs typeface="Arial" pitchFamily="34" charset="0"/>
              </a:endParaRPr>
            </a:p>
          </p:txBody>
        </p:sp>
      </p:grpSp>
      <p:sp>
        <p:nvSpPr>
          <p:cNvPr id="14" name="TextBox 5">
            <a:extLst>
              <a:ext uri="{FF2B5EF4-FFF2-40B4-BE49-F238E27FC236}">
                <a16:creationId xmlns:a16="http://schemas.microsoft.com/office/drawing/2014/main" id="{6E3500B6-96B6-4592-9CA4-1FF555A3F1BA}"/>
              </a:ext>
            </a:extLst>
          </p:cNvPr>
          <p:cNvSpPr txBox="1"/>
          <p:nvPr/>
        </p:nvSpPr>
        <p:spPr>
          <a:xfrm>
            <a:off x="0" y="883037"/>
            <a:ext cx="6359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Afixação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do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território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(1)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B8B3E0A-934D-4BB2-89E6-ABE63E810C5F}"/>
              </a:ext>
            </a:extLst>
          </p:cNvPr>
          <p:cNvGrpSpPr/>
          <p:nvPr/>
        </p:nvGrpSpPr>
        <p:grpSpPr>
          <a:xfrm>
            <a:off x="6389154" y="788359"/>
            <a:ext cx="2499818" cy="5944365"/>
            <a:chOff x="6389154" y="788359"/>
            <a:chExt cx="2499818" cy="5944365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8C5E8176-057B-48A4-BE7D-E14629F996CC}"/>
                </a:ext>
              </a:extLst>
            </p:cNvPr>
            <p:cNvGrpSpPr/>
            <p:nvPr/>
          </p:nvGrpSpPr>
          <p:grpSpPr>
            <a:xfrm>
              <a:off x="6389154" y="788359"/>
              <a:ext cx="2499818" cy="5944365"/>
              <a:chOff x="6428778" y="1386236"/>
              <a:chExt cx="2499818" cy="5944365"/>
            </a:xfrm>
          </p:grpSpPr>
          <p:sp>
            <p:nvSpPr>
              <p:cNvPr id="12" name="CaixaDeTexto 11"/>
              <p:cNvSpPr txBox="1"/>
              <p:nvPr/>
            </p:nvSpPr>
            <p:spPr>
              <a:xfrm>
                <a:off x="6430893" y="6868936"/>
                <a:ext cx="24977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0"/>
                  </a:spcAft>
                  <a:buSzPts val="1200"/>
                </a:pPr>
                <a:r>
                  <a:rPr lang="pt-PT" sz="1200" b="1" dirty="0">
                    <a:ea typeface="Calibri"/>
                    <a:cs typeface="Arial" pitchFamily="34" charset="0"/>
                  </a:rPr>
                  <a:t>Evolução das fronteiras portuguesas durante a Reconquista.</a:t>
                </a:r>
              </a:p>
            </p:txBody>
          </p:sp>
          <p:grpSp>
            <p:nvGrpSpPr>
              <p:cNvPr id="26" name="Agrupar 25">
                <a:extLst>
                  <a:ext uri="{FF2B5EF4-FFF2-40B4-BE49-F238E27FC236}">
                    <a16:creationId xmlns:a16="http://schemas.microsoft.com/office/drawing/2014/main" id="{40E85FE0-9072-42B6-9F36-F3572B4D8F9B}"/>
                  </a:ext>
                </a:extLst>
              </p:cNvPr>
              <p:cNvGrpSpPr/>
              <p:nvPr/>
            </p:nvGrpSpPr>
            <p:grpSpPr>
              <a:xfrm>
                <a:off x="6428778" y="1386236"/>
                <a:ext cx="2304118" cy="4962662"/>
                <a:chOff x="6594615" y="1172874"/>
                <a:chExt cx="2304118" cy="4962662"/>
              </a:xfrm>
            </p:grpSpPr>
            <p:pic>
              <p:nvPicPr>
                <p:cNvPr id="3" name="Imagem 2" descr="Uma imagem com mapa&#10;&#10;Descrição gerada automaticamente">
                  <a:extLst>
                    <a:ext uri="{FF2B5EF4-FFF2-40B4-BE49-F238E27FC236}">
                      <a16:creationId xmlns:a16="http://schemas.microsoft.com/office/drawing/2014/main" id="{B17D9DA7-4152-4974-80DE-ECAE5613C6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96730" y="1172874"/>
                  <a:ext cx="1122188" cy="1620000"/>
                </a:xfrm>
                <a:prstGeom prst="rect">
                  <a:avLst/>
                </a:prstGeom>
              </p:spPr>
            </p:pic>
            <p:pic>
              <p:nvPicPr>
                <p:cNvPr id="5" name="Imagem 4" descr="Uma imagem com mapa&#10;&#10;Descrição gerada automaticamente">
                  <a:extLst>
                    <a:ext uri="{FF2B5EF4-FFF2-40B4-BE49-F238E27FC236}">
                      <a16:creationId xmlns:a16="http://schemas.microsoft.com/office/drawing/2014/main" id="{F00B4A89-152C-4EFD-847C-E38F5EAA00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74430" y="1172874"/>
                  <a:ext cx="1124303" cy="1620000"/>
                </a:xfrm>
                <a:prstGeom prst="rect">
                  <a:avLst/>
                </a:prstGeom>
              </p:spPr>
            </p:pic>
            <p:pic>
              <p:nvPicPr>
                <p:cNvPr id="16" name="Imagem 15" descr="Uma imagem com mapa&#10;&#10;Descrição gerada automaticamente">
                  <a:extLst>
                    <a:ext uri="{FF2B5EF4-FFF2-40B4-BE49-F238E27FC236}">
                      <a16:creationId xmlns:a16="http://schemas.microsoft.com/office/drawing/2014/main" id="{CCC896DF-3494-42A5-912E-33AC354D16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94615" y="2844205"/>
                  <a:ext cx="1124303" cy="1620000"/>
                </a:xfrm>
                <a:prstGeom prst="rect">
                  <a:avLst/>
                </a:prstGeom>
              </p:spPr>
            </p:pic>
            <p:pic>
              <p:nvPicPr>
                <p:cNvPr id="19" name="Imagem 18" descr="Uma imagem com mapa&#10;&#10;Descrição gerada automaticamente">
                  <a:extLst>
                    <a:ext uri="{FF2B5EF4-FFF2-40B4-BE49-F238E27FC236}">
                      <a16:creationId xmlns:a16="http://schemas.microsoft.com/office/drawing/2014/main" id="{71AD8E57-D6E8-404C-AEE3-7E4CD4CFC3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74430" y="2844205"/>
                  <a:ext cx="1124303" cy="1620000"/>
                </a:xfrm>
                <a:prstGeom prst="rect">
                  <a:avLst/>
                </a:prstGeom>
              </p:spPr>
            </p:pic>
            <p:pic>
              <p:nvPicPr>
                <p:cNvPr id="21" name="Imagem 20" descr="Uma imagem com mapa&#10;&#10;Descrição gerada automaticamente">
                  <a:extLst>
                    <a:ext uri="{FF2B5EF4-FFF2-40B4-BE49-F238E27FC236}">
                      <a16:creationId xmlns:a16="http://schemas.microsoft.com/office/drawing/2014/main" id="{990A1F65-B4A2-44E4-8EFC-7E9B197A64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94615" y="4515536"/>
                  <a:ext cx="1124303" cy="1620000"/>
                </a:xfrm>
                <a:prstGeom prst="rect">
                  <a:avLst/>
                </a:prstGeom>
              </p:spPr>
            </p:pic>
            <p:pic>
              <p:nvPicPr>
                <p:cNvPr id="23" name="Imagem 22" descr="Uma imagem com mapa&#10;&#10;Descrição gerada automaticamente">
                  <a:extLst>
                    <a:ext uri="{FF2B5EF4-FFF2-40B4-BE49-F238E27FC236}">
                      <a16:creationId xmlns:a16="http://schemas.microsoft.com/office/drawing/2014/main" id="{424AA8E6-85F4-43DA-B0A6-803389EC54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74430" y="4515536"/>
                  <a:ext cx="1124295" cy="16200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6F90C4-06FD-42EA-9217-8689D1DB6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6391269" y="5816854"/>
              <a:ext cx="2426550" cy="4314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600404" y="1496909"/>
            <a:ext cx="4357718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pt-PT" sz="1600" dirty="0">
                <a:ea typeface="Calibri"/>
                <a:cs typeface="Arial" pitchFamily="34" charset="0"/>
              </a:rPr>
              <a:t>A soberania sobre o Algarve ficaria decidida pelo </a:t>
            </a:r>
            <a:r>
              <a:rPr lang="pt-PT" sz="1600" b="1" dirty="0">
                <a:ea typeface="Calibri"/>
                <a:cs typeface="Arial" pitchFamily="34" charset="0"/>
              </a:rPr>
              <a:t>Tratado de Badajoz </a:t>
            </a:r>
            <a:r>
              <a:rPr lang="pt-PT" sz="1600" dirty="0">
                <a:ea typeface="Calibri"/>
                <a:cs typeface="Arial" pitchFamily="34" charset="0"/>
              </a:rPr>
              <a:t>(</a:t>
            </a:r>
            <a:r>
              <a:rPr lang="pt-PT" sz="1600" b="1" dirty="0">
                <a:ea typeface="Calibri"/>
                <a:cs typeface="Arial" pitchFamily="34" charset="0"/>
              </a:rPr>
              <a:t>1267</a:t>
            </a:r>
            <a:r>
              <a:rPr lang="pt-PT" sz="1600" dirty="0">
                <a:ea typeface="Calibri"/>
                <a:cs typeface="Arial" pitchFamily="34" charset="0"/>
              </a:rPr>
              <a:t>). Porém, as fronteiras  definitivas fixam-se no reinado de D. Dinis, através do </a:t>
            </a:r>
            <a:r>
              <a:rPr lang="pt-PT" sz="1600" b="1" dirty="0">
                <a:ea typeface="Calibri"/>
                <a:cs typeface="Arial" pitchFamily="34" charset="0"/>
              </a:rPr>
              <a:t>Tratado de </a:t>
            </a:r>
            <a:r>
              <a:rPr lang="pt-PT" sz="1600" b="1" dirty="0" err="1">
                <a:ea typeface="Calibri"/>
                <a:cs typeface="Arial" pitchFamily="34" charset="0"/>
              </a:rPr>
              <a:t>Alcanises</a:t>
            </a:r>
            <a:r>
              <a:rPr lang="pt-PT" sz="1600" b="1" dirty="0">
                <a:ea typeface="Calibri"/>
                <a:cs typeface="Arial" pitchFamily="34" charset="0"/>
              </a:rPr>
              <a:t> </a:t>
            </a:r>
            <a:r>
              <a:rPr lang="pt-PT" sz="1600" dirty="0">
                <a:ea typeface="Calibri"/>
                <a:cs typeface="Arial" pitchFamily="34" charset="0"/>
              </a:rPr>
              <a:t>(</a:t>
            </a:r>
            <a:r>
              <a:rPr lang="pt-PT" sz="1600" b="1" dirty="0">
                <a:ea typeface="Calibri"/>
                <a:cs typeface="Arial" pitchFamily="34" charset="0"/>
              </a:rPr>
              <a:t>1297</a:t>
            </a:r>
            <a:r>
              <a:rPr lang="pt-PT" sz="1600" dirty="0">
                <a:ea typeface="Calibri"/>
                <a:cs typeface="Arial" pitchFamily="34" charset="0"/>
              </a:rPr>
              <a:t>).</a:t>
            </a:r>
          </a:p>
          <a:p>
            <a:pPr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pt-PT" sz="1600" dirty="0">
                <a:ea typeface="Calibri"/>
                <a:cs typeface="Arial" pitchFamily="34" charset="0"/>
              </a:rPr>
              <a:t>Este tratado faz de Portugal o país com as fronteiras mais antigas  da Europa.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784107" y="3490212"/>
            <a:ext cx="2014314" cy="3170998"/>
            <a:chOff x="1500166" y="3382961"/>
            <a:chExt cx="1800000" cy="3008569"/>
          </a:xfrm>
        </p:grpSpPr>
        <p:sp>
          <p:nvSpPr>
            <p:cNvPr id="16" name="CaixaDeTexto 15"/>
            <p:cNvSpPr txBox="1"/>
            <p:nvPr/>
          </p:nvSpPr>
          <p:spPr>
            <a:xfrm>
              <a:off x="1500166" y="5603099"/>
              <a:ext cx="1800000" cy="78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D. Afonso III, </a:t>
              </a:r>
              <a:r>
                <a:rPr lang="pt-PT" sz="1200" b="1" i="1" dirty="0">
                  <a:ea typeface="Calibri"/>
                  <a:cs typeface="Arial" pitchFamily="34" charset="0"/>
                </a:rPr>
                <a:t>o Bolonhês</a:t>
              </a:r>
              <a:r>
                <a:rPr lang="pt-PT" sz="1200" b="1" dirty="0">
                  <a:ea typeface="Calibri"/>
                  <a:cs typeface="Arial" pitchFamily="34" charset="0"/>
                </a:rPr>
                <a:t> (1210?-1279) </a:t>
              </a:r>
              <a:r>
                <a:rPr lang="pt-PT" sz="1200" dirty="0">
                  <a:ea typeface="Calibri"/>
                  <a:cs typeface="Arial" pitchFamily="34" charset="0"/>
                </a:rPr>
                <a:t>– iluminura de </a:t>
              </a:r>
              <a:r>
                <a:rPr lang="pt-PT" sz="1200" i="1" dirty="0">
                  <a:ea typeface="Calibri"/>
                  <a:cs typeface="Arial" pitchFamily="34" charset="0"/>
                </a:rPr>
                <a:t>Genealogia dos Reis de Portugal</a:t>
              </a:r>
              <a:r>
                <a:rPr lang="pt-PT" sz="1200" dirty="0">
                  <a:ea typeface="Calibri"/>
                  <a:cs typeface="Arial" pitchFamily="34" charset="0"/>
                </a:rPr>
                <a:t>, 1530-34.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0166" y="3382961"/>
              <a:ext cx="1679094" cy="2220138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" name="Grupo 17"/>
          <p:cNvGrpSpPr/>
          <p:nvPr/>
        </p:nvGrpSpPr>
        <p:grpSpPr>
          <a:xfrm>
            <a:off x="3029280" y="3490212"/>
            <a:ext cx="1965467" cy="3170998"/>
            <a:chOff x="2643174" y="3357562"/>
            <a:chExt cx="1584352" cy="314646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3175" y="3357562"/>
              <a:ext cx="1584351" cy="2321895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CaixaDeTexto 16"/>
            <p:cNvSpPr txBox="1"/>
            <p:nvPr/>
          </p:nvSpPr>
          <p:spPr>
            <a:xfrm>
              <a:off x="2643174" y="5679458"/>
              <a:ext cx="1554829" cy="82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D. Dinis, </a:t>
              </a:r>
              <a:r>
                <a:rPr lang="pt-PT" sz="1200" b="1" i="1" dirty="0">
                  <a:ea typeface="Calibri"/>
                  <a:cs typeface="Arial" pitchFamily="34" charset="0"/>
                </a:rPr>
                <a:t>o Lavrador </a:t>
              </a:r>
              <a:r>
                <a:rPr lang="pt-PT" sz="1200" b="1" dirty="0">
                  <a:ea typeface="Calibri"/>
                  <a:cs typeface="Arial" pitchFamily="34" charset="0"/>
                </a:rPr>
                <a:t>(1261-    -1325) </a:t>
              </a:r>
              <a:r>
                <a:rPr lang="pt-PT" sz="1200" dirty="0">
                  <a:ea typeface="Calibri"/>
                  <a:cs typeface="Arial" pitchFamily="34" charset="0"/>
                </a:rPr>
                <a:t>– iluminura de um manuscrito castelhano,            c. 1312-25.</a:t>
              </a:r>
            </a:p>
          </p:txBody>
        </p:sp>
      </p:grpSp>
      <p:sp>
        <p:nvSpPr>
          <p:cNvPr id="14" name="TextBox 5">
            <a:extLst>
              <a:ext uri="{FF2B5EF4-FFF2-40B4-BE49-F238E27FC236}">
                <a16:creationId xmlns:a16="http://schemas.microsoft.com/office/drawing/2014/main" id="{FA914DAC-4E0B-4018-BF16-700424A8651D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Afixação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do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território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(2)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0649E5C-042E-42BB-A2ED-A354A19AFF7C}"/>
              </a:ext>
            </a:extLst>
          </p:cNvPr>
          <p:cNvGrpSpPr/>
          <p:nvPr/>
        </p:nvGrpSpPr>
        <p:grpSpPr>
          <a:xfrm>
            <a:off x="5357788" y="1474963"/>
            <a:ext cx="3373553" cy="4967646"/>
            <a:chOff x="5357788" y="1474963"/>
            <a:chExt cx="3373553" cy="4967646"/>
          </a:xfrm>
        </p:grpSpPr>
        <p:sp>
          <p:nvSpPr>
            <p:cNvPr id="6" name="CaixaDeTexto 5"/>
            <p:cNvSpPr txBox="1"/>
            <p:nvPr/>
          </p:nvSpPr>
          <p:spPr>
            <a:xfrm>
              <a:off x="5357788" y="5980944"/>
              <a:ext cx="3373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As fronteira de Portugal segundo o Tratado de </a:t>
              </a:r>
              <a:r>
                <a:rPr lang="pt-PT" sz="1200" b="1" dirty="0" err="1">
                  <a:ea typeface="Calibri"/>
                  <a:cs typeface="Arial" pitchFamily="34" charset="0"/>
                </a:rPr>
                <a:t>Alcanises</a:t>
              </a:r>
              <a:r>
                <a:rPr lang="pt-PT" sz="1200" b="1" dirty="0">
                  <a:ea typeface="Calibri"/>
                  <a:cs typeface="Arial" pitchFamily="34" charset="0"/>
                </a:rPr>
                <a:t>.</a:t>
              </a:r>
            </a:p>
          </p:txBody>
        </p:sp>
        <p:pic>
          <p:nvPicPr>
            <p:cNvPr id="3" name="Imagem 2" descr="Uma imagem com mapa&#10;&#10;Descrição gerada automaticamente">
              <a:extLst>
                <a:ext uri="{FF2B5EF4-FFF2-40B4-BE49-F238E27FC236}">
                  <a16:creationId xmlns:a16="http://schemas.microsoft.com/office/drawing/2014/main" id="{F9C946FB-2EA9-414F-B340-160A80DC9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5471" y="1474963"/>
              <a:ext cx="3185808" cy="450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15793" y="1435185"/>
            <a:ext cx="3981167" cy="28777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pt-PT" sz="1600" dirty="0">
                <a:ea typeface="Calibri"/>
                <a:cs typeface="Arial" pitchFamily="34" charset="0"/>
              </a:rPr>
              <a:t>Durante a Reconquista, os reis ibéricos estabeleceram </a:t>
            </a:r>
            <a:r>
              <a:rPr lang="pt-PT" sz="1600" b="1" dirty="0">
                <a:ea typeface="Calibri"/>
                <a:cs typeface="Arial" pitchFamily="34" charset="0"/>
              </a:rPr>
              <a:t>laços de </a:t>
            </a:r>
            <a:r>
              <a:rPr lang="pt-PT" sz="1600" b="1" dirty="0" err="1">
                <a:ea typeface="Calibri"/>
                <a:cs typeface="Arial" pitchFamily="34" charset="0"/>
              </a:rPr>
              <a:t>vassalidade</a:t>
            </a:r>
            <a:r>
              <a:rPr lang="pt-PT" sz="1600" b="1" dirty="0">
                <a:ea typeface="Calibri"/>
                <a:cs typeface="Arial" pitchFamily="34" charset="0"/>
              </a:rPr>
              <a:t> </a:t>
            </a:r>
            <a:r>
              <a:rPr lang="pt-PT" sz="1600" dirty="0">
                <a:ea typeface="Calibri"/>
                <a:cs typeface="Arial" pitchFamily="34" charset="0"/>
              </a:rPr>
              <a:t>com a nobreza e o clero  com o </a:t>
            </a:r>
            <a:r>
              <a:rPr lang="pt-PT" sz="1600" dirty="0" err="1">
                <a:ea typeface="Calibri"/>
                <a:cs typeface="Arial" pitchFamily="34" charset="0"/>
              </a:rPr>
              <a:t>objetivo</a:t>
            </a:r>
            <a:r>
              <a:rPr lang="pt-PT" sz="1600" dirty="0">
                <a:ea typeface="Calibri"/>
                <a:cs typeface="Arial" pitchFamily="34" charset="0"/>
              </a:rPr>
              <a:t> de organizar a defesa, administrar o território e  prover o repovoamento.</a:t>
            </a:r>
          </a:p>
          <a:p>
            <a:pPr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pt-PT" sz="1600" dirty="0">
                <a:ea typeface="Calibri"/>
                <a:cs typeface="Arial" pitchFamily="34" charset="0"/>
              </a:rPr>
              <a:t>A origem dos senhorios remonta à apropriação de terras recuperadas pelos Cristãos – </a:t>
            </a:r>
            <a:r>
              <a:rPr lang="pt-PT" sz="1600" b="1" dirty="0">
                <a:ea typeface="Calibri"/>
                <a:cs typeface="Arial" pitchFamily="34" charset="0"/>
              </a:rPr>
              <a:t>direito de </a:t>
            </a:r>
            <a:r>
              <a:rPr lang="pt-PT" sz="1600" b="1" dirty="0" err="1">
                <a:ea typeface="Calibri"/>
                <a:cs typeface="Arial" pitchFamily="34" charset="0"/>
              </a:rPr>
              <a:t>presúria</a:t>
            </a:r>
            <a:r>
              <a:rPr lang="pt-PT" sz="1600" dirty="0">
                <a:ea typeface="Calibri"/>
                <a:cs typeface="Arial" pitchFamily="34" charset="0"/>
              </a:rPr>
              <a:t>. Outros surgiram das frequentes doações territoriais feitas pelo rei como recompensa dos serviços prestados.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215793" y="4232636"/>
            <a:ext cx="3763692" cy="2496499"/>
            <a:chOff x="5037616" y="1562877"/>
            <a:chExt cx="2948892" cy="1770731"/>
          </a:xfrm>
        </p:grpSpPr>
        <p:sp>
          <p:nvSpPr>
            <p:cNvPr id="7" name="CaixaDeTexto 6"/>
            <p:cNvSpPr txBox="1"/>
            <p:nvPr/>
          </p:nvSpPr>
          <p:spPr>
            <a:xfrm>
              <a:off x="5037616" y="3006156"/>
              <a:ext cx="2948892" cy="32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D. Afonso X, </a:t>
              </a:r>
              <a:r>
                <a:rPr lang="pt-PT" sz="1200" b="1" i="1" dirty="0">
                  <a:ea typeface="Calibri"/>
                  <a:cs typeface="Arial" pitchFamily="34" charset="0"/>
                </a:rPr>
                <a:t>o Sábio </a:t>
              </a:r>
              <a:r>
                <a:rPr lang="pt-PT" sz="1200" b="1" dirty="0">
                  <a:ea typeface="Calibri"/>
                  <a:cs typeface="Arial" pitchFamily="34" charset="0"/>
                </a:rPr>
                <a:t>(1221-1284) rodeado pelos seus cortesãos </a:t>
              </a:r>
              <a:r>
                <a:rPr lang="pt-PT" sz="1200" dirty="0">
                  <a:ea typeface="Calibri"/>
                  <a:cs typeface="Arial" pitchFamily="34" charset="0"/>
                </a:rPr>
                <a:t>– iluminura das </a:t>
              </a:r>
              <a:r>
                <a:rPr lang="pt-PT" sz="1200" i="1" dirty="0">
                  <a:ea typeface="Calibri"/>
                  <a:cs typeface="Arial" pitchFamily="34" charset="0"/>
                </a:rPr>
                <a:t>Cantigas de Santa Maria</a:t>
              </a:r>
              <a:r>
                <a:rPr lang="pt-PT" sz="1200" dirty="0">
                  <a:ea typeface="Calibri"/>
                  <a:cs typeface="Arial" pitchFamily="34" charset="0"/>
                </a:rPr>
                <a:t>.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 l="17350" r="3060"/>
            <a:stretch>
              <a:fillRect/>
            </a:stretch>
          </p:blipFill>
          <p:spPr bwMode="auto">
            <a:xfrm>
              <a:off x="5122154" y="1562877"/>
              <a:ext cx="2387388" cy="144648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1D7ADB4F-4C8F-42BF-9C5F-8730611111A5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País rural e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senhorial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(1)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97E99D49-6E42-4A56-9243-2D83BE72B603}"/>
              </a:ext>
            </a:extLst>
          </p:cNvPr>
          <p:cNvSpPr/>
          <p:nvPr/>
        </p:nvSpPr>
        <p:spPr>
          <a:xfrm>
            <a:off x="4346996" y="1437035"/>
            <a:ext cx="4581211" cy="5292099"/>
          </a:xfrm>
          <a:custGeom>
            <a:avLst/>
            <a:gdLst>
              <a:gd name="csX0" fmla="*/ 0 w 4581211"/>
              <a:gd name="csY0" fmla="*/ 191220 h 5292099"/>
              <a:gd name="csX1" fmla="*/ 191220 w 4581211"/>
              <a:gd name="csY1" fmla="*/ 0 h 5292099"/>
              <a:gd name="csX2" fmla="*/ 974991 w 4581211"/>
              <a:gd name="csY2" fmla="*/ 0 h 5292099"/>
              <a:gd name="csX3" fmla="*/ 1590810 w 4581211"/>
              <a:gd name="csY3" fmla="*/ 0 h 5292099"/>
              <a:gd name="csX4" fmla="*/ 2164642 w 4581211"/>
              <a:gd name="csY4" fmla="*/ 0 h 5292099"/>
              <a:gd name="csX5" fmla="*/ 2780462 w 4581211"/>
              <a:gd name="csY5" fmla="*/ 0 h 5292099"/>
              <a:gd name="csX6" fmla="*/ 3438270 w 4581211"/>
              <a:gd name="csY6" fmla="*/ 0 h 5292099"/>
              <a:gd name="csX7" fmla="*/ 4389991 w 4581211"/>
              <a:gd name="csY7" fmla="*/ 0 h 5292099"/>
              <a:gd name="csX8" fmla="*/ 4581211 w 4581211"/>
              <a:gd name="csY8" fmla="*/ 191220 h 5292099"/>
              <a:gd name="csX9" fmla="*/ 4581211 w 4581211"/>
              <a:gd name="csY9" fmla="*/ 903121 h 5292099"/>
              <a:gd name="csX10" fmla="*/ 4581211 w 4581211"/>
              <a:gd name="csY10" fmla="*/ 1615021 h 5292099"/>
              <a:gd name="csX11" fmla="*/ 4581211 w 4581211"/>
              <a:gd name="csY11" fmla="*/ 2277825 h 5292099"/>
              <a:gd name="csX12" fmla="*/ 4581211 w 4581211"/>
              <a:gd name="csY12" fmla="*/ 2842436 h 5292099"/>
              <a:gd name="csX13" fmla="*/ 4581211 w 4581211"/>
              <a:gd name="csY13" fmla="*/ 3505240 h 5292099"/>
              <a:gd name="csX14" fmla="*/ 4581211 w 4581211"/>
              <a:gd name="csY14" fmla="*/ 4020754 h 5292099"/>
              <a:gd name="csX15" fmla="*/ 4581211 w 4581211"/>
              <a:gd name="csY15" fmla="*/ 5100879 h 5292099"/>
              <a:gd name="csX16" fmla="*/ 4389991 w 4581211"/>
              <a:gd name="csY16" fmla="*/ 5292099 h 5292099"/>
              <a:gd name="csX17" fmla="*/ 3648208 w 4581211"/>
              <a:gd name="csY17" fmla="*/ 5292099 h 5292099"/>
              <a:gd name="csX18" fmla="*/ 2864438 w 4581211"/>
              <a:gd name="csY18" fmla="*/ 5292099 h 5292099"/>
              <a:gd name="csX19" fmla="*/ 2206630 w 4581211"/>
              <a:gd name="csY19" fmla="*/ 5292099 h 5292099"/>
              <a:gd name="csX20" fmla="*/ 1590810 w 4581211"/>
              <a:gd name="csY20" fmla="*/ 5292099 h 5292099"/>
              <a:gd name="csX21" fmla="*/ 891015 w 4581211"/>
              <a:gd name="csY21" fmla="*/ 5292099 h 5292099"/>
              <a:gd name="csX22" fmla="*/ 191220 w 4581211"/>
              <a:gd name="csY22" fmla="*/ 5292099 h 5292099"/>
              <a:gd name="csX23" fmla="*/ 0 w 4581211"/>
              <a:gd name="csY23" fmla="*/ 5100879 h 5292099"/>
              <a:gd name="csX24" fmla="*/ 0 w 4581211"/>
              <a:gd name="csY24" fmla="*/ 4634461 h 5292099"/>
              <a:gd name="csX25" fmla="*/ 0 w 4581211"/>
              <a:gd name="csY25" fmla="*/ 3971657 h 5292099"/>
              <a:gd name="csX26" fmla="*/ 0 w 4581211"/>
              <a:gd name="csY26" fmla="*/ 3456143 h 5292099"/>
              <a:gd name="csX27" fmla="*/ 0 w 4581211"/>
              <a:gd name="csY27" fmla="*/ 2793339 h 5292099"/>
              <a:gd name="csX28" fmla="*/ 0 w 4581211"/>
              <a:gd name="csY28" fmla="*/ 2228728 h 5292099"/>
              <a:gd name="csX29" fmla="*/ 0 w 4581211"/>
              <a:gd name="csY29" fmla="*/ 1713214 h 5292099"/>
              <a:gd name="csX30" fmla="*/ 0 w 4581211"/>
              <a:gd name="csY30" fmla="*/ 1246797 h 5292099"/>
              <a:gd name="csX31" fmla="*/ 0 w 4581211"/>
              <a:gd name="csY31" fmla="*/ 731282 h 5292099"/>
              <a:gd name="csX32" fmla="*/ 0 w 4581211"/>
              <a:gd name="csY32" fmla="*/ 191220 h 52920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4581211" h="5292099" fill="none" extrusionOk="0">
                <a:moveTo>
                  <a:pt x="0" y="191220"/>
                </a:moveTo>
                <a:cubicBezTo>
                  <a:pt x="-5592" y="88748"/>
                  <a:pt x="94443" y="23929"/>
                  <a:pt x="191220" y="0"/>
                </a:cubicBezTo>
                <a:cubicBezTo>
                  <a:pt x="402785" y="13783"/>
                  <a:pt x="708757" y="18497"/>
                  <a:pt x="974991" y="0"/>
                </a:cubicBezTo>
                <a:cubicBezTo>
                  <a:pt x="1241225" y="-18497"/>
                  <a:pt x="1283707" y="-6832"/>
                  <a:pt x="1590810" y="0"/>
                </a:cubicBezTo>
                <a:cubicBezTo>
                  <a:pt x="1897913" y="6832"/>
                  <a:pt x="1999236" y="-20264"/>
                  <a:pt x="2164642" y="0"/>
                </a:cubicBezTo>
                <a:cubicBezTo>
                  <a:pt x="2330048" y="20264"/>
                  <a:pt x="2569161" y="-28993"/>
                  <a:pt x="2780462" y="0"/>
                </a:cubicBezTo>
                <a:cubicBezTo>
                  <a:pt x="2991763" y="28993"/>
                  <a:pt x="3304665" y="17566"/>
                  <a:pt x="3438270" y="0"/>
                </a:cubicBezTo>
                <a:cubicBezTo>
                  <a:pt x="3571875" y="-17566"/>
                  <a:pt x="3936110" y="-45105"/>
                  <a:pt x="4389991" y="0"/>
                </a:cubicBezTo>
                <a:cubicBezTo>
                  <a:pt x="4478383" y="17090"/>
                  <a:pt x="4604426" y="90822"/>
                  <a:pt x="4581211" y="191220"/>
                </a:cubicBezTo>
                <a:cubicBezTo>
                  <a:pt x="4551845" y="426981"/>
                  <a:pt x="4615671" y="587168"/>
                  <a:pt x="4581211" y="903121"/>
                </a:cubicBezTo>
                <a:cubicBezTo>
                  <a:pt x="4546751" y="1219074"/>
                  <a:pt x="4565563" y="1368254"/>
                  <a:pt x="4581211" y="1615021"/>
                </a:cubicBezTo>
                <a:cubicBezTo>
                  <a:pt x="4596859" y="1861788"/>
                  <a:pt x="4571002" y="2079804"/>
                  <a:pt x="4581211" y="2277825"/>
                </a:cubicBezTo>
                <a:cubicBezTo>
                  <a:pt x="4591420" y="2475846"/>
                  <a:pt x="4571271" y="2666747"/>
                  <a:pt x="4581211" y="2842436"/>
                </a:cubicBezTo>
                <a:cubicBezTo>
                  <a:pt x="4591151" y="3018125"/>
                  <a:pt x="4593953" y="3212010"/>
                  <a:pt x="4581211" y="3505240"/>
                </a:cubicBezTo>
                <a:cubicBezTo>
                  <a:pt x="4568469" y="3798470"/>
                  <a:pt x="4565952" y="3906295"/>
                  <a:pt x="4581211" y="4020754"/>
                </a:cubicBezTo>
                <a:cubicBezTo>
                  <a:pt x="4596470" y="4135213"/>
                  <a:pt x="4554107" y="4855961"/>
                  <a:pt x="4581211" y="5100879"/>
                </a:cubicBezTo>
                <a:cubicBezTo>
                  <a:pt x="4595470" y="5211378"/>
                  <a:pt x="4488306" y="5277627"/>
                  <a:pt x="4389991" y="5292099"/>
                </a:cubicBezTo>
                <a:cubicBezTo>
                  <a:pt x="4165958" y="5274842"/>
                  <a:pt x="3807280" y="5314533"/>
                  <a:pt x="3648208" y="5292099"/>
                </a:cubicBezTo>
                <a:cubicBezTo>
                  <a:pt x="3489136" y="5269665"/>
                  <a:pt x="3067752" y="5267455"/>
                  <a:pt x="2864438" y="5292099"/>
                </a:cubicBezTo>
                <a:cubicBezTo>
                  <a:pt x="2661124" y="5316744"/>
                  <a:pt x="2497844" y="5261578"/>
                  <a:pt x="2206630" y="5292099"/>
                </a:cubicBezTo>
                <a:cubicBezTo>
                  <a:pt x="1915416" y="5322620"/>
                  <a:pt x="1794121" y="5272543"/>
                  <a:pt x="1590810" y="5292099"/>
                </a:cubicBezTo>
                <a:cubicBezTo>
                  <a:pt x="1387499" y="5311655"/>
                  <a:pt x="1076878" y="5317652"/>
                  <a:pt x="891015" y="5292099"/>
                </a:cubicBezTo>
                <a:cubicBezTo>
                  <a:pt x="705153" y="5266546"/>
                  <a:pt x="528763" y="5288551"/>
                  <a:pt x="191220" y="5292099"/>
                </a:cubicBezTo>
                <a:cubicBezTo>
                  <a:pt x="95725" y="5283784"/>
                  <a:pt x="420" y="5194241"/>
                  <a:pt x="0" y="5100879"/>
                </a:cubicBezTo>
                <a:cubicBezTo>
                  <a:pt x="-10238" y="4933110"/>
                  <a:pt x="20581" y="4817537"/>
                  <a:pt x="0" y="4634461"/>
                </a:cubicBezTo>
                <a:cubicBezTo>
                  <a:pt x="-20581" y="4451385"/>
                  <a:pt x="27272" y="4137668"/>
                  <a:pt x="0" y="3971657"/>
                </a:cubicBezTo>
                <a:cubicBezTo>
                  <a:pt x="-27272" y="3805646"/>
                  <a:pt x="12753" y="3703021"/>
                  <a:pt x="0" y="3456143"/>
                </a:cubicBezTo>
                <a:cubicBezTo>
                  <a:pt x="-12753" y="3209265"/>
                  <a:pt x="-15536" y="2936412"/>
                  <a:pt x="0" y="2793339"/>
                </a:cubicBezTo>
                <a:cubicBezTo>
                  <a:pt x="15536" y="2650266"/>
                  <a:pt x="17000" y="2496571"/>
                  <a:pt x="0" y="2228728"/>
                </a:cubicBezTo>
                <a:cubicBezTo>
                  <a:pt x="-17000" y="1960885"/>
                  <a:pt x="-14916" y="1963980"/>
                  <a:pt x="0" y="1713214"/>
                </a:cubicBezTo>
                <a:cubicBezTo>
                  <a:pt x="14916" y="1462448"/>
                  <a:pt x="-17224" y="1386657"/>
                  <a:pt x="0" y="1246797"/>
                </a:cubicBezTo>
                <a:cubicBezTo>
                  <a:pt x="17224" y="1106937"/>
                  <a:pt x="-5278" y="852283"/>
                  <a:pt x="0" y="731282"/>
                </a:cubicBezTo>
                <a:cubicBezTo>
                  <a:pt x="5278" y="610281"/>
                  <a:pt x="-12709" y="423175"/>
                  <a:pt x="0" y="191220"/>
                </a:cubicBezTo>
                <a:close/>
              </a:path>
              <a:path w="4581211" h="5292099" stroke="0" extrusionOk="0">
                <a:moveTo>
                  <a:pt x="0" y="191220"/>
                </a:moveTo>
                <a:cubicBezTo>
                  <a:pt x="-20804" y="72780"/>
                  <a:pt x="60959" y="9253"/>
                  <a:pt x="191220" y="0"/>
                </a:cubicBezTo>
                <a:cubicBezTo>
                  <a:pt x="387938" y="-18032"/>
                  <a:pt x="648059" y="19975"/>
                  <a:pt x="974991" y="0"/>
                </a:cubicBezTo>
                <a:cubicBezTo>
                  <a:pt x="1301923" y="-19975"/>
                  <a:pt x="1370966" y="2279"/>
                  <a:pt x="1632798" y="0"/>
                </a:cubicBezTo>
                <a:cubicBezTo>
                  <a:pt x="1894630" y="-2279"/>
                  <a:pt x="2099942" y="-15205"/>
                  <a:pt x="2248618" y="0"/>
                </a:cubicBezTo>
                <a:cubicBezTo>
                  <a:pt x="2397294" y="15205"/>
                  <a:pt x="2656469" y="5569"/>
                  <a:pt x="2990401" y="0"/>
                </a:cubicBezTo>
                <a:cubicBezTo>
                  <a:pt x="3324333" y="-5569"/>
                  <a:pt x="3486950" y="-2873"/>
                  <a:pt x="3648208" y="0"/>
                </a:cubicBezTo>
                <a:cubicBezTo>
                  <a:pt x="3809466" y="2873"/>
                  <a:pt x="4087541" y="5684"/>
                  <a:pt x="4389991" y="0"/>
                </a:cubicBezTo>
                <a:cubicBezTo>
                  <a:pt x="4493859" y="-16596"/>
                  <a:pt x="4578498" y="89382"/>
                  <a:pt x="4581211" y="191220"/>
                </a:cubicBezTo>
                <a:cubicBezTo>
                  <a:pt x="4573960" y="360711"/>
                  <a:pt x="4586141" y="498092"/>
                  <a:pt x="4581211" y="706734"/>
                </a:cubicBezTo>
                <a:cubicBezTo>
                  <a:pt x="4576281" y="915376"/>
                  <a:pt x="4609922" y="1021613"/>
                  <a:pt x="4581211" y="1320442"/>
                </a:cubicBezTo>
                <a:cubicBezTo>
                  <a:pt x="4552500" y="1619271"/>
                  <a:pt x="4598432" y="1738050"/>
                  <a:pt x="4581211" y="1934149"/>
                </a:cubicBezTo>
                <a:cubicBezTo>
                  <a:pt x="4563990" y="2130248"/>
                  <a:pt x="4564476" y="2320410"/>
                  <a:pt x="4581211" y="2498760"/>
                </a:cubicBezTo>
                <a:cubicBezTo>
                  <a:pt x="4597946" y="2677110"/>
                  <a:pt x="4585892" y="2990620"/>
                  <a:pt x="4581211" y="3210660"/>
                </a:cubicBezTo>
                <a:cubicBezTo>
                  <a:pt x="4576530" y="3430700"/>
                  <a:pt x="4604859" y="3568934"/>
                  <a:pt x="4581211" y="3922561"/>
                </a:cubicBezTo>
                <a:cubicBezTo>
                  <a:pt x="4557563" y="4276188"/>
                  <a:pt x="4564523" y="4277287"/>
                  <a:pt x="4581211" y="4438075"/>
                </a:cubicBezTo>
                <a:cubicBezTo>
                  <a:pt x="4597899" y="4598863"/>
                  <a:pt x="4593535" y="4941767"/>
                  <a:pt x="4581211" y="5100879"/>
                </a:cubicBezTo>
                <a:cubicBezTo>
                  <a:pt x="4576334" y="5196545"/>
                  <a:pt x="4496555" y="5279166"/>
                  <a:pt x="4389991" y="5292099"/>
                </a:cubicBezTo>
                <a:cubicBezTo>
                  <a:pt x="4064654" y="5295646"/>
                  <a:pt x="3988826" y="5289530"/>
                  <a:pt x="3648208" y="5292099"/>
                </a:cubicBezTo>
                <a:cubicBezTo>
                  <a:pt x="3307590" y="5294668"/>
                  <a:pt x="3277761" y="5272869"/>
                  <a:pt x="3032388" y="5292099"/>
                </a:cubicBezTo>
                <a:cubicBezTo>
                  <a:pt x="2787015" y="5311329"/>
                  <a:pt x="2596317" y="5319142"/>
                  <a:pt x="2248618" y="5292099"/>
                </a:cubicBezTo>
                <a:cubicBezTo>
                  <a:pt x="1900919" y="5265057"/>
                  <a:pt x="1871968" y="5307380"/>
                  <a:pt x="1548823" y="5292099"/>
                </a:cubicBezTo>
                <a:cubicBezTo>
                  <a:pt x="1225679" y="5276818"/>
                  <a:pt x="1182435" y="5272647"/>
                  <a:pt x="933003" y="5292099"/>
                </a:cubicBezTo>
                <a:cubicBezTo>
                  <a:pt x="683571" y="5311551"/>
                  <a:pt x="480916" y="5260202"/>
                  <a:pt x="191220" y="5292099"/>
                </a:cubicBezTo>
                <a:cubicBezTo>
                  <a:pt x="62919" y="5290815"/>
                  <a:pt x="9424" y="5214601"/>
                  <a:pt x="0" y="5100879"/>
                </a:cubicBezTo>
                <a:cubicBezTo>
                  <a:pt x="23314" y="4826744"/>
                  <a:pt x="-25272" y="4647017"/>
                  <a:pt x="0" y="4487172"/>
                </a:cubicBezTo>
                <a:cubicBezTo>
                  <a:pt x="25272" y="4327327"/>
                  <a:pt x="-14954" y="4190845"/>
                  <a:pt x="0" y="3971657"/>
                </a:cubicBezTo>
                <a:cubicBezTo>
                  <a:pt x="14954" y="3752470"/>
                  <a:pt x="28515" y="3536058"/>
                  <a:pt x="0" y="3308853"/>
                </a:cubicBezTo>
                <a:cubicBezTo>
                  <a:pt x="-28515" y="3081648"/>
                  <a:pt x="-17499" y="2946340"/>
                  <a:pt x="0" y="2793339"/>
                </a:cubicBezTo>
                <a:cubicBezTo>
                  <a:pt x="17499" y="2640338"/>
                  <a:pt x="-22446" y="2447008"/>
                  <a:pt x="0" y="2130535"/>
                </a:cubicBezTo>
                <a:cubicBezTo>
                  <a:pt x="22446" y="1814062"/>
                  <a:pt x="2325" y="1876311"/>
                  <a:pt x="0" y="1664118"/>
                </a:cubicBezTo>
                <a:cubicBezTo>
                  <a:pt x="-2325" y="1451925"/>
                  <a:pt x="-18525" y="1185614"/>
                  <a:pt x="0" y="1001314"/>
                </a:cubicBezTo>
                <a:cubicBezTo>
                  <a:pt x="18525" y="817014"/>
                  <a:pt x="-17092" y="384383"/>
                  <a:pt x="0" y="19122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86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17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1000" sy="101000" algn="ctr" rotWithShape="0">
              <a:srgbClr val="38B2E6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173038" algn="l"/>
              </a:tabLst>
            </a:pPr>
            <a:r>
              <a:rPr lang="pt-PT" sz="1600" dirty="0">
                <a:solidFill>
                  <a:schemeClr val="tx1"/>
                </a:solidFill>
                <a:cs typeface="Times New Roman" panose="02020603050405020304" pitchFamily="18" charset="0"/>
              </a:rPr>
              <a:t>Saibam quantos esta carta virem como eu D. Dinis,  pela graça de Deus rei de Portugal e do Algarve, em conjunto com a rainha D. Isabel, minha mulher, e com o infante D. Afonso, nosso primeiro filho […], de minha livre vontade dou e outorgo a vós João Afonso</a:t>
            </a:r>
            <a:r>
              <a:rPr lang="pt-PT" sz="1600" baseline="30000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(1)</a:t>
            </a:r>
            <a:r>
              <a:rPr lang="pt-PT" sz="1600" dirty="0">
                <a:solidFill>
                  <a:schemeClr val="tx1"/>
                </a:solidFill>
                <a:cs typeface="Times New Roman" panose="02020603050405020304" pitchFamily="18" charset="0"/>
              </a:rPr>
              <a:t>, por direito de herdamento e para todo o sempre, a aldeia do Outeiro de Miranda, a de </a:t>
            </a:r>
            <a:r>
              <a:rPr lang="pt-PT" sz="1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Villa</a:t>
            </a:r>
            <a:r>
              <a:rPr lang="pt-PT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Verde de Bragança, a de Vilarelhos da terra de </a:t>
            </a:r>
            <a:r>
              <a:rPr lang="pt-PT" sz="1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Valariça</a:t>
            </a:r>
            <a:r>
              <a:rPr lang="pt-PT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[…], com todos os seus termos novos e velhos, arroteados e por arrotear, montes, fontes, pastos, […] com portagem, voz e coima […] e todos os direitos reais que eu aí tenho […].</a:t>
            </a:r>
          </a:p>
          <a:p>
            <a:pPr algn="just">
              <a:tabLst>
                <a:tab pos="0" algn="l"/>
                <a:tab pos="173038" algn="l"/>
              </a:tabLst>
            </a:pPr>
            <a:r>
              <a:rPr lang="pt-PT" sz="1600" dirty="0">
                <a:solidFill>
                  <a:schemeClr val="tx1"/>
                </a:solidFill>
                <a:cs typeface="Times New Roman" panose="02020603050405020304" pitchFamily="18" charset="0"/>
              </a:rPr>
              <a:t>	E mando que as tenhais livres e isentas de todo o foro […]. E os vossos filhos legítimos e aqueles que de vós descenderem livremente em linha direta as tenham e possuam para todo o sempre livremente.</a:t>
            </a:r>
          </a:p>
          <a:p>
            <a:pPr algn="just">
              <a:spcAft>
                <a:spcPts val="1000"/>
              </a:spcAft>
              <a:tabLst>
                <a:tab pos="173038" algn="l"/>
              </a:tabLst>
            </a:pPr>
            <a:r>
              <a:rPr lang="pt-PT" sz="1600" dirty="0">
                <a:solidFill>
                  <a:schemeClr val="tx1"/>
                </a:solidFill>
                <a:cs typeface="Times New Roman" panose="02020603050405020304" pitchFamily="18" charset="0"/>
              </a:rPr>
              <a:t>Dada aos dezanove dias de março de 1313 [era cristã].</a:t>
            </a:r>
          </a:p>
          <a:p>
            <a:pPr algn="r">
              <a:spcAft>
                <a:spcPts val="1000"/>
              </a:spcAft>
            </a:pPr>
            <a:r>
              <a:rPr lang="pt-PT" sz="1200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Maria Fernanda Maurício, </a:t>
            </a:r>
            <a:r>
              <a:rPr lang="pt-PT" sz="12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Entre Douro e Tâmega e as Inquirições Afonsinas e </a:t>
            </a:r>
            <a:r>
              <a:rPr lang="pt-PT" sz="1200" i="1" dirty="0" err="1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Dionisinas</a:t>
            </a:r>
            <a:r>
              <a:rPr lang="pt-PT" sz="12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,</a:t>
            </a:r>
            <a:r>
              <a:rPr lang="pt-PT" sz="1200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 Lisboa, Ed. Colibri, 1997 (adaptado</a:t>
            </a:r>
            <a:r>
              <a:rPr lang="pt-PT" sz="1400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)</a:t>
            </a:r>
          </a:p>
          <a:p>
            <a:r>
              <a:rPr lang="pt-PT" sz="1400" baseline="30000" dirty="0">
                <a:solidFill>
                  <a:schemeClr val="tx1"/>
                </a:solidFill>
                <a:ea typeface="Calibri"/>
                <a:cs typeface="Arial" pitchFamily="34" charset="0"/>
              </a:rPr>
              <a:t>(1) Um filho bastardo de D. Dinis.</a:t>
            </a:r>
          </a:p>
        </p:txBody>
      </p:sp>
    </p:spTree>
    <p:extLst>
      <p:ext uri="{BB962C8B-B14F-4D97-AF65-F5344CB8AC3E}">
        <p14:creationId xmlns:p14="http://schemas.microsoft.com/office/powerpoint/2010/main" val="40846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1028291" y="1428431"/>
            <a:ext cx="668698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buClr>
                <a:schemeClr val="accent2">
                  <a:lumMod val="75000"/>
                </a:schemeClr>
              </a:buClr>
            </a:pPr>
            <a:r>
              <a:rPr lang="pt-PT" sz="1600" dirty="0">
                <a:ea typeface="Calibri"/>
                <a:cs typeface="Arial" pitchFamily="34" charset="0"/>
              </a:rPr>
              <a:t>Nos séculos XII e XIII, o território português encontrava-se dividido em:</a:t>
            </a:r>
          </a:p>
          <a:p>
            <a:pPr marL="647700" lvl="0" indent="-285750" algn="just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PT" sz="1600" dirty="0">
                <a:ea typeface="Calibri"/>
                <a:cs typeface="Arial" pitchFamily="34" charset="0"/>
              </a:rPr>
              <a:t>País rural e senhorial;</a:t>
            </a:r>
          </a:p>
          <a:p>
            <a:pPr marL="647700" lvl="0" indent="-285750" algn="just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PT" sz="1600" dirty="0">
                <a:ea typeface="Calibri"/>
                <a:cs typeface="Arial" pitchFamily="34" charset="0"/>
              </a:rPr>
              <a:t>País urbano e concelhio.</a:t>
            </a:r>
            <a:endParaRPr lang="pt-PT" sz="2000" dirty="0">
              <a:ea typeface="Calibri"/>
              <a:cs typeface="Arial" pitchFamily="34" charset="0"/>
            </a:endParaRPr>
          </a:p>
        </p:txBody>
      </p:sp>
      <p:sp>
        <p:nvSpPr>
          <p:cNvPr id="11" name="Heptágono 10"/>
          <p:cNvSpPr/>
          <p:nvPr/>
        </p:nvSpPr>
        <p:spPr>
          <a:xfrm>
            <a:off x="6143636" y="2357430"/>
            <a:ext cx="357190" cy="214314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/>
          </a:p>
        </p:txBody>
      </p:sp>
      <p:sp>
        <p:nvSpPr>
          <p:cNvPr id="15" name="Heptágono 14"/>
          <p:cNvSpPr/>
          <p:nvPr/>
        </p:nvSpPr>
        <p:spPr>
          <a:xfrm>
            <a:off x="7715272" y="3143248"/>
            <a:ext cx="357190" cy="214314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/>
          </a:p>
        </p:txBody>
      </p:sp>
      <p:sp>
        <p:nvSpPr>
          <p:cNvPr id="17" name="Heptágono 16"/>
          <p:cNvSpPr/>
          <p:nvPr/>
        </p:nvSpPr>
        <p:spPr>
          <a:xfrm>
            <a:off x="6357950" y="2643182"/>
            <a:ext cx="357190" cy="214314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E59D73E2-DDB9-42F4-AE88-0FE3F4D87B0E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País rural e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senhorial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(2)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2196122-3ED4-4181-9B08-ED2D1A60900E}"/>
              </a:ext>
            </a:extLst>
          </p:cNvPr>
          <p:cNvGrpSpPr/>
          <p:nvPr/>
        </p:nvGrpSpPr>
        <p:grpSpPr>
          <a:xfrm>
            <a:off x="1028291" y="2281303"/>
            <a:ext cx="3045920" cy="4340585"/>
            <a:chOff x="1028291" y="2281303"/>
            <a:chExt cx="3045920" cy="4340585"/>
          </a:xfrm>
        </p:grpSpPr>
        <p:sp>
          <p:nvSpPr>
            <p:cNvPr id="26" name="CaixaDeTexto 25"/>
            <p:cNvSpPr txBox="1"/>
            <p:nvPr/>
          </p:nvSpPr>
          <p:spPr>
            <a:xfrm>
              <a:off x="1028291" y="6344889"/>
              <a:ext cx="2822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Senhorios laicos e eclesiásticos </a:t>
              </a:r>
            </a:p>
          </p:txBody>
        </p:sp>
        <p:pic>
          <p:nvPicPr>
            <p:cNvPr id="3" name="Imagem 2" descr="Uma imagem com mapa&#10;&#10;Descrição gerada automaticamente">
              <a:extLst>
                <a:ext uri="{FF2B5EF4-FFF2-40B4-BE49-F238E27FC236}">
                  <a16:creationId xmlns:a16="http://schemas.microsoft.com/office/drawing/2014/main" id="{BD26C7EE-D822-4A7A-855B-FA57F1DEA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0195" y="2281303"/>
              <a:ext cx="3044016" cy="4068000"/>
            </a:xfrm>
            <a:prstGeom prst="rect">
              <a:avLst/>
            </a:prstGeom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066459A-98B1-4BCF-BB70-27B95A9901EC}"/>
              </a:ext>
            </a:extLst>
          </p:cNvPr>
          <p:cNvGrpSpPr/>
          <p:nvPr/>
        </p:nvGrpSpPr>
        <p:grpSpPr>
          <a:xfrm>
            <a:off x="4524824" y="2281303"/>
            <a:ext cx="3692854" cy="4340584"/>
            <a:chOff x="4524824" y="2281303"/>
            <a:chExt cx="3692854" cy="4340584"/>
          </a:xfrm>
        </p:grpSpPr>
        <p:sp>
          <p:nvSpPr>
            <p:cNvPr id="19" name="CaixaDeTexto 18"/>
            <p:cNvSpPr txBox="1"/>
            <p:nvPr/>
          </p:nvSpPr>
          <p:spPr>
            <a:xfrm>
              <a:off x="4524824" y="6344888"/>
              <a:ext cx="3002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Cidades e concelhos</a:t>
              </a:r>
            </a:p>
          </p:txBody>
        </p:sp>
        <p:pic>
          <p:nvPicPr>
            <p:cNvPr id="5" name="Imagem 4" descr="Uma imagem com mapa&#10;&#10;Descrição gerada automaticamente">
              <a:extLst>
                <a:ext uri="{FF2B5EF4-FFF2-40B4-BE49-F238E27FC236}">
                  <a16:creationId xmlns:a16="http://schemas.microsoft.com/office/drawing/2014/main" id="{B1622F02-68A2-484C-95FA-97F7588F3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4824" y="2281303"/>
              <a:ext cx="3692854" cy="406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ptágono 10"/>
          <p:cNvSpPr/>
          <p:nvPr/>
        </p:nvSpPr>
        <p:spPr>
          <a:xfrm>
            <a:off x="6143636" y="2357430"/>
            <a:ext cx="357190" cy="214314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/>
          </a:p>
        </p:txBody>
      </p:sp>
      <p:sp>
        <p:nvSpPr>
          <p:cNvPr id="15" name="Heptágono 14"/>
          <p:cNvSpPr/>
          <p:nvPr/>
        </p:nvSpPr>
        <p:spPr>
          <a:xfrm>
            <a:off x="7715272" y="3143248"/>
            <a:ext cx="357190" cy="214314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/>
          </a:p>
        </p:txBody>
      </p:sp>
      <p:sp>
        <p:nvSpPr>
          <p:cNvPr id="17" name="Heptágono 16"/>
          <p:cNvSpPr/>
          <p:nvPr/>
        </p:nvSpPr>
        <p:spPr>
          <a:xfrm>
            <a:off x="6357950" y="2643182"/>
            <a:ext cx="357190" cy="214314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8642C86-3719-482D-9B6A-0813F8B4F9F6}"/>
              </a:ext>
            </a:extLst>
          </p:cNvPr>
          <p:cNvSpPr txBox="1"/>
          <p:nvPr/>
        </p:nvSpPr>
        <p:spPr>
          <a:xfrm>
            <a:off x="425897" y="1957309"/>
            <a:ext cx="3564457" cy="3447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PT" sz="1600" dirty="0">
                <a:ea typeface="Calibri"/>
                <a:cs typeface="Arial" pitchFamily="34" charset="0"/>
              </a:rPr>
              <a:t>Conforme a condição do senhor, os senhorios tomam a designação de:</a:t>
            </a:r>
          </a:p>
          <a:p>
            <a:pPr marL="800100" lvl="1" indent="-342900" algn="just">
              <a:buClr>
                <a:schemeClr val="accent2">
                  <a:lumMod val="75000"/>
                </a:schemeClr>
              </a:buClr>
              <a:buFont typeface="Symbol"/>
              <a:buChar char=""/>
            </a:pPr>
            <a:r>
              <a:rPr lang="pt-PT" sz="1600" b="1" dirty="0">
                <a:ea typeface="Calibri"/>
                <a:cs typeface="Arial" pitchFamily="34" charset="0"/>
              </a:rPr>
              <a:t>Reguengos </a:t>
            </a:r>
            <a:r>
              <a:rPr lang="pt-PT" sz="1600" dirty="0">
                <a:ea typeface="Calibri"/>
                <a:cs typeface="Arial" pitchFamily="34" charset="0"/>
              </a:rPr>
              <a:t>– pertencentes ao Rei </a:t>
            </a:r>
          </a:p>
          <a:p>
            <a:pPr marL="800100" lvl="1" indent="-342900" algn="just">
              <a:buClr>
                <a:schemeClr val="accent2">
                  <a:lumMod val="75000"/>
                </a:schemeClr>
              </a:buClr>
              <a:buFont typeface="Symbol"/>
              <a:buChar char=""/>
            </a:pPr>
            <a:r>
              <a:rPr lang="pt-PT" sz="1600" b="1" dirty="0">
                <a:ea typeface="Calibri"/>
                <a:cs typeface="Arial" pitchFamily="34" charset="0"/>
              </a:rPr>
              <a:t>Honras </a:t>
            </a:r>
            <a:r>
              <a:rPr lang="pt-PT" sz="1600" dirty="0">
                <a:ea typeface="Calibri"/>
                <a:cs typeface="Arial" pitchFamily="34" charset="0"/>
              </a:rPr>
              <a:t>– da nobreza</a:t>
            </a:r>
          </a:p>
          <a:p>
            <a:pPr marL="800100" lvl="1" indent="-342900" algn="just">
              <a:buClr>
                <a:schemeClr val="accent2">
                  <a:lumMod val="75000"/>
                </a:schemeClr>
              </a:buClr>
              <a:buFont typeface="Symbol"/>
              <a:buChar char=""/>
            </a:pPr>
            <a:r>
              <a:rPr lang="pt-PT" sz="1600" b="1" dirty="0">
                <a:ea typeface="Calibri"/>
                <a:cs typeface="Arial" pitchFamily="34" charset="0"/>
              </a:rPr>
              <a:t>Coutos</a:t>
            </a:r>
            <a:r>
              <a:rPr lang="pt-PT" sz="1600" dirty="0">
                <a:ea typeface="Calibri"/>
                <a:cs typeface="Arial" pitchFamily="34" charset="0"/>
              </a:rPr>
              <a:t> – do clero</a:t>
            </a:r>
          </a:p>
          <a:p>
            <a:pPr algn="just">
              <a:spcBef>
                <a:spcPts val="600"/>
              </a:spcBef>
            </a:pPr>
            <a:endParaRPr lang="pt-PT" sz="1600" dirty="0">
              <a:ea typeface="Calibri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PT" sz="1600" dirty="0">
                <a:ea typeface="Calibri"/>
                <a:cs typeface="Arial" pitchFamily="34" charset="0"/>
              </a:rPr>
              <a:t>A um Norte maioritariamente senhorial, laico e eclesiástico, contrapõe-se um Centro e Sul, onde predominam os senhorios eclesiásticos de grandes extensões, entregues a ordens religioso- -militares.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ED7044FC-3518-4535-9166-2C85BA448E65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País rural e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senhorial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(3)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61E521B-586E-4C08-A5B9-0298960E55AD}"/>
              </a:ext>
            </a:extLst>
          </p:cNvPr>
          <p:cNvGrpSpPr/>
          <p:nvPr/>
        </p:nvGrpSpPr>
        <p:grpSpPr>
          <a:xfrm>
            <a:off x="4535659" y="1437035"/>
            <a:ext cx="4196816" cy="5154624"/>
            <a:chOff x="4535659" y="1437035"/>
            <a:chExt cx="4196816" cy="5154624"/>
          </a:xfrm>
        </p:grpSpPr>
        <p:sp>
          <p:nvSpPr>
            <p:cNvPr id="26" name="CaixaDeTexto 25"/>
            <p:cNvSpPr txBox="1"/>
            <p:nvPr/>
          </p:nvSpPr>
          <p:spPr>
            <a:xfrm>
              <a:off x="4535659" y="6314660"/>
              <a:ext cx="41968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Senhorios laicos e eclesiásticos </a:t>
              </a:r>
            </a:p>
          </p:txBody>
        </p:sp>
        <p:pic>
          <p:nvPicPr>
            <p:cNvPr id="3" name="Imagem 2" descr="Uma imagem com mapa&#10;&#10;Descrição gerada automaticamente">
              <a:extLst>
                <a:ext uri="{FF2B5EF4-FFF2-40B4-BE49-F238E27FC236}">
                  <a16:creationId xmlns:a16="http://schemas.microsoft.com/office/drawing/2014/main" id="{A9B7DB1F-9EB8-4A3E-BC01-88A7CD376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5659" y="1437035"/>
              <a:ext cx="3651511" cy="4879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1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498574" y="6225118"/>
            <a:ext cx="5008640" cy="438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200" b="1" i="1" dirty="0">
                <a:ea typeface="Calibri"/>
                <a:cs typeface="Arial" pitchFamily="34" charset="0"/>
              </a:rPr>
              <a:t>Direitos senhoriais</a:t>
            </a:r>
            <a:r>
              <a:rPr lang="pt-PT" sz="1200" i="1" dirty="0">
                <a:ea typeface="Calibri"/>
                <a:cs typeface="Arial" pitchFamily="34" charset="0"/>
              </a:rPr>
              <a:t> </a:t>
            </a:r>
          </a:p>
          <a:p>
            <a:r>
              <a:rPr lang="pt-PT" sz="1050" dirty="0">
                <a:ea typeface="Calibri"/>
                <a:cs typeface="Arial" pitchFamily="34" charset="0"/>
              </a:rPr>
              <a:t>*</a:t>
            </a:r>
            <a:r>
              <a:rPr lang="pt-PT" sz="1050" i="1" dirty="0">
                <a:ea typeface="Calibri"/>
                <a:cs typeface="Arial" pitchFamily="34" charset="0"/>
              </a:rPr>
              <a:t> </a:t>
            </a:r>
            <a:r>
              <a:rPr lang="pt-PT" sz="1050" dirty="0">
                <a:ea typeface="Calibri"/>
                <a:cs typeface="Arial" pitchFamily="34" charset="0"/>
              </a:rPr>
              <a:t>Dir</a:t>
            </a:r>
            <a:r>
              <a:rPr lang="pt-PT" sz="1050" dirty="0"/>
              <a:t>eitos originariamente devidos ao rei.</a:t>
            </a:r>
            <a:endParaRPr lang="pt-PT" sz="1050" i="1" dirty="0">
              <a:ea typeface="Calibri"/>
              <a:cs typeface="Arial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528053" y="2949182"/>
            <a:ext cx="2732400" cy="3693346"/>
            <a:chOff x="1143850" y="933879"/>
            <a:chExt cx="1827845" cy="2631309"/>
          </a:xfrm>
          <a:effectLst/>
        </p:grpSpPr>
        <p:pic>
          <p:nvPicPr>
            <p:cNvPr id="20484" name="Picture 4" descr="Ponte e Torre Fortificada de Ucanha - Tarouca | All About Portug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851" y="933879"/>
              <a:ext cx="1731245" cy="2308325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CaixaDeTexto 12"/>
            <p:cNvSpPr txBox="1"/>
            <p:nvPr/>
          </p:nvSpPr>
          <p:spPr>
            <a:xfrm>
              <a:off x="1143850" y="3236277"/>
              <a:ext cx="1827845" cy="3289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Torre de </a:t>
              </a:r>
              <a:r>
                <a:rPr lang="pt-PT" sz="1200" b="1" dirty="0" err="1">
                  <a:ea typeface="Calibri"/>
                  <a:cs typeface="Arial" pitchFamily="34" charset="0"/>
                </a:rPr>
                <a:t>Ucanha</a:t>
              </a:r>
              <a:r>
                <a:rPr lang="pt-PT" sz="1200" dirty="0">
                  <a:ea typeface="Calibri"/>
                  <a:cs typeface="Arial" pitchFamily="34" charset="0"/>
                </a:rPr>
                <a:t>,</a:t>
              </a:r>
              <a:r>
                <a:rPr lang="pt-PT" sz="1200" b="1" dirty="0">
                  <a:ea typeface="Calibri"/>
                  <a:cs typeface="Arial" pitchFamily="34" charset="0"/>
                </a:rPr>
                <a:t> Tarouca</a:t>
              </a:r>
              <a:r>
                <a:rPr lang="pt-PT" sz="1200" dirty="0">
                  <a:ea typeface="Calibri"/>
                  <a:cs typeface="Arial" pitchFamily="34" charset="0"/>
                </a:rPr>
                <a:t>, meados do séc. XII.</a:t>
              </a:r>
              <a:endParaRPr lang="pt-PT" sz="1600" dirty="0">
                <a:ea typeface="Calibri"/>
                <a:cs typeface="Arial" pitchFamily="34" charset="0"/>
              </a:endParaRPr>
            </a:p>
          </p:txBody>
        </p:sp>
      </p:grp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3540"/>
              </p:ext>
            </p:extLst>
          </p:nvPr>
        </p:nvGraphicFramePr>
        <p:xfrm>
          <a:off x="3502786" y="2949182"/>
          <a:ext cx="5221232" cy="329710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16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930">
                <a:tc>
                  <a:txBody>
                    <a:bodyPr/>
                    <a:lstStyle/>
                    <a:p>
                      <a:pPr algn="l"/>
                      <a:r>
                        <a:rPr lang="pt-PT" sz="1000" b="1" dirty="0"/>
                        <a:t>PEAGENS</a:t>
                      </a:r>
                      <a:r>
                        <a:rPr lang="pt-PT" sz="1000" b="1" baseline="0" dirty="0"/>
                        <a:t> E PORTAGENS</a:t>
                      </a:r>
                      <a:endParaRPr lang="pt-PT" sz="1000" b="1" dirty="0">
                        <a:latin typeface="Arial Narrow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b="0" dirty="0"/>
                        <a:t>Pagamento</a:t>
                      </a:r>
                      <a:r>
                        <a:rPr lang="pt-PT" sz="1000" b="0" baseline="0" dirty="0"/>
                        <a:t> pela circulação de forasteiros e de mercadorias no senhorio.</a:t>
                      </a:r>
                      <a:endParaRPr lang="pt-PT" sz="1000" b="0" dirty="0">
                        <a:latin typeface="Arial Narrow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00">
                <a:tc>
                  <a:txBody>
                    <a:bodyPr/>
                    <a:lstStyle/>
                    <a:p>
                      <a:pPr algn="l"/>
                      <a:r>
                        <a:rPr lang="pt-PT" sz="1000" b="1" dirty="0"/>
                        <a:t>POSSE  EXCLUSIVA DE FORNO, MOINHO E LAGAR</a:t>
                      </a:r>
                      <a:endParaRPr lang="pt-PT" sz="1000" b="1" dirty="0">
                        <a:latin typeface="Arial Narrow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/>
                        <a:t>Pagamento pela</a:t>
                      </a:r>
                      <a:r>
                        <a:rPr lang="pt-PT" sz="1000" baseline="0" dirty="0"/>
                        <a:t> respetiva utilização.</a:t>
                      </a:r>
                      <a:endParaRPr lang="pt-PT" sz="1000" b="0" dirty="0">
                        <a:latin typeface="Arial Narrow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30">
                <a:tc>
                  <a:txBody>
                    <a:bodyPr/>
                    <a:lstStyle/>
                    <a:p>
                      <a:pPr algn="l"/>
                      <a:r>
                        <a:rPr lang="pt-PT" sz="1000" b="1" dirty="0"/>
                        <a:t>JANTAR E POUSADA</a:t>
                      </a:r>
                      <a:endParaRPr lang="pt-PT" sz="1000" b="1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pt-PT" sz="1000" dirty="0"/>
                        <a:t>Alimentação e alojamento</a:t>
                      </a:r>
                      <a:r>
                        <a:rPr lang="pt-PT" sz="1000" baseline="0" dirty="0"/>
                        <a:t> devidos ao senhor e séquito, quando se deslocavam no senhorio.</a:t>
                      </a:r>
                      <a:endParaRPr lang="pt-PT" sz="1000" b="0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930">
                <a:tc>
                  <a:txBody>
                    <a:bodyPr/>
                    <a:lstStyle/>
                    <a:p>
                      <a:pPr algn="l"/>
                      <a:r>
                        <a:rPr lang="pt-PT" sz="1000" b="1" dirty="0"/>
                        <a:t>RELEGO</a:t>
                      </a:r>
                      <a:endParaRPr lang="pt-PT" sz="1000" b="1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pt-PT" sz="1000" dirty="0"/>
                        <a:t>Venda de vinho do senhor, primeiro que o dos outros produtores do senhorio.</a:t>
                      </a:r>
                      <a:endParaRPr lang="pt-PT" sz="1000" b="0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930">
                <a:tc>
                  <a:txBody>
                    <a:bodyPr/>
                    <a:lstStyle/>
                    <a:p>
                      <a:pPr algn="l"/>
                      <a:r>
                        <a:rPr lang="pt-PT" sz="1000" b="1" dirty="0"/>
                        <a:t>RAMADA E ENTROVISCADA</a:t>
                      </a:r>
                      <a:endParaRPr lang="pt-PT" sz="1000" b="1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pt-PT" sz="1000" dirty="0"/>
                        <a:t>Exigência aos habitantes</a:t>
                      </a:r>
                      <a:r>
                        <a:rPr lang="pt-PT" sz="1000" baseline="0" dirty="0"/>
                        <a:t> de pescarem para o senhor.</a:t>
                      </a:r>
                      <a:endParaRPr lang="pt-PT" sz="1000" b="0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930">
                <a:tc>
                  <a:txBody>
                    <a:bodyPr/>
                    <a:lstStyle/>
                    <a:p>
                      <a:pPr algn="l"/>
                      <a:r>
                        <a:rPr lang="pt-PT" sz="1000" b="1" dirty="0"/>
                        <a:t>ANÚDUVA</a:t>
                      </a:r>
                      <a:endParaRPr lang="pt-PT" sz="1000" b="1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pt-PT" sz="1000" dirty="0"/>
                        <a:t>Exigência aos</a:t>
                      </a:r>
                      <a:r>
                        <a:rPr lang="pt-PT" sz="1000" baseline="0" dirty="0"/>
                        <a:t> habitantes do senhorio de repararem muralhas e caminhos.</a:t>
                      </a:r>
                      <a:endParaRPr lang="pt-PT" sz="1000" b="0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668">
                <a:tc>
                  <a:txBody>
                    <a:bodyPr/>
                    <a:lstStyle/>
                    <a:p>
                      <a:pPr algn="l"/>
                      <a:r>
                        <a:rPr lang="pt-PT" sz="1000" b="1" dirty="0"/>
                        <a:t>LUTUOSA</a:t>
                      </a:r>
                      <a:r>
                        <a:rPr lang="pt-PT" sz="1000" b="1" baseline="0" dirty="0"/>
                        <a:t> E MANARIA</a:t>
                      </a:r>
                      <a:endParaRPr lang="pt-PT" sz="1000" b="1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pt-PT" sz="1000" dirty="0"/>
                        <a:t>Cobrança</a:t>
                      </a:r>
                      <a:r>
                        <a:rPr lang="pt-PT" sz="1000" baseline="0" dirty="0"/>
                        <a:t> de impostos por heranças na área do senhorio.</a:t>
                      </a:r>
                      <a:endParaRPr lang="pt-PT" sz="1000" b="0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930">
                <a:tc>
                  <a:txBody>
                    <a:bodyPr/>
                    <a:lstStyle/>
                    <a:p>
                      <a:pPr algn="l"/>
                      <a:r>
                        <a:rPr lang="pt-PT" sz="1000" b="1" dirty="0"/>
                        <a:t>OSAS E GAIOSAS</a:t>
                      </a:r>
                      <a:endParaRPr lang="pt-PT" sz="1000" b="1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pt-PT" sz="1000" dirty="0"/>
                        <a:t>Pagamento dos</a:t>
                      </a:r>
                      <a:r>
                        <a:rPr lang="pt-PT" sz="1000" baseline="0" dirty="0"/>
                        <a:t> servos que casassem fora do senhorio e dele saíssem.</a:t>
                      </a:r>
                      <a:endParaRPr lang="pt-PT" sz="1000" b="0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668">
                <a:tc>
                  <a:txBody>
                    <a:bodyPr/>
                    <a:lstStyle/>
                    <a:p>
                      <a:pPr algn="l"/>
                      <a:r>
                        <a:rPr lang="pt-PT" sz="1000" b="1" dirty="0"/>
                        <a:t>FOSSADO*</a:t>
                      </a:r>
                      <a:endParaRPr lang="pt-PT" sz="1000" b="1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pt-PT" sz="1000" dirty="0"/>
                        <a:t>Recrutamento de homens para expedições militares.</a:t>
                      </a:r>
                      <a:endParaRPr lang="pt-PT" sz="1000" b="0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932">
                <a:tc>
                  <a:txBody>
                    <a:bodyPr/>
                    <a:lstStyle/>
                    <a:p>
                      <a:pPr algn="l"/>
                      <a:r>
                        <a:rPr lang="pt-PT" sz="1000" b="1" dirty="0"/>
                        <a:t>FOSSADEIRA*</a:t>
                      </a:r>
                      <a:endParaRPr lang="pt-PT" sz="1000" b="1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pt-PT" sz="1000" dirty="0"/>
                        <a:t>Pagamento pela isenção de acompanhar o senhor no fossado.</a:t>
                      </a:r>
                      <a:endParaRPr lang="pt-PT" sz="1000" b="0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259">
                <a:tc>
                  <a:txBody>
                    <a:bodyPr/>
                    <a:lstStyle/>
                    <a:p>
                      <a:pPr algn="l"/>
                      <a:r>
                        <a:rPr lang="pt-PT" sz="1000" b="1" dirty="0"/>
                        <a:t>VOZ E COIMA*</a:t>
                      </a:r>
                      <a:endParaRPr lang="pt-PT" sz="1000" b="1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pt-PT" sz="1000" dirty="0"/>
                        <a:t>Pagamento pela utilização do tribunal do</a:t>
                      </a:r>
                      <a:r>
                        <a:rPr lang="pt-PT" sz="1000" baseline="0" dirty="0"/>
                        <a:t> senhor.</a:t>
                      </a:r>
                      <a:endParaRPr lang="pt-PT" sz="1000" b="0" dirty="0">
                        <a:latin typeface="Arial Narrow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28053" y="1470178"/>
            <a:ext cx="81959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600" dirty="0">
                <a:ea typeface="Calibri"/>
                <a:cs typeface="Arial" pitchFamily="34" charset="0"/>
              </a:rPr>
              <a:t>Nos seus domínios, o senhor usufruía de </a:t>
            </a:r>
            <a:r>
              <a:rPr lang="pt-PT" sz="1600" b="1" dirty="0">
                <a:ea typeface="Calibri"/>
                <a:cs typeface="Arial" pitchFamily="34" charset="0"/>
              </a:rPr>
              <a:t>poder senhorial</a:t>
            </a:r>
            <a:r>
              <a:rPr lang="pt-PT" sz="1600" dirty="0">
                <a:ea typeface="Calibri"/>
                <a:cs typeface="Arial" pitchFamily="34" charset="0"/>
              </a:rPr>
              <a:t>. Este compreendia cumulativamente:</a:t>
            </a:r>
          </a:p>
          <a:p>
            <a:pPr marL="628650" lvl="1" indent="-171450"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tabLst>
                <a:tab pos="628650" algn="l"/>
              </a:tabLst>
            </a:pPr>
            <a:r>
              <a:rPr lang="pt-PT" sz="1600" dirty="0">
                <a:ea typeface="Calibri"/>
                <a:cs typeface="Arial" pitchFamily="34" charset="0"/>
              </a:rPr>
              <a:t> poder sobre a terra, de que é proprietário, isto é, possuía </a:t>
            </a:r>
            <a:r>
              <a:rPr lang="pt-PT" sz="1600" b="1" dirty="0">
                <a:ea typeface="Calibri"/>
                <a:cs typeface="Arial" pitchFamily="34" charset="0"/>
              </a:rPr>
              <a:t>poderes económicos </a:t>
            </a:r>
            <a:r>
              <a:rPr lang="pt-PT" sz="1600" dirty="0">
                <a:ea typeface="Calibri"/>
                <a:cs typeface="Arial" pitchFamily="34" charset="0"/>
              </a:rPr>
              <a:t>ou</a:t>
            </a:r>
            <a:r>
              <a:rPr lang="pt-PT" sz="1600" b="1" dirty="0">
                <a:ea typeface="Calibri"/>
                <a:cs typeface="Arial" pitchFamily="34" charset="0"/>
              </a:rPr>
              <a:t> dominais</a:t>
            </a:r>
            <a:r>
              <a:rPr lang="pt-PT" sz="1600" dirty="0">
                <a:ea typeface="Calibri"/>
                <a:cs typeface="Arial" pitchFamily="34" charset="0"/>
              </a:rPr>
              <a:t>, como a cobrança de rendas e serviços (ex.: jeiras/corveias);</a:t>
            </a:r>
          </a:p>
          <a:p>
            <a:pPr marL="628650" lvl="1" indent="-171450"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tabLst>
                <a:tab pos="628650" algn="l"/>
              </a:tabLst>
            </a:pPr>
            <a:r>
              <a:rPr lang="pt-PT" sz="1600" dirty="0">
                <a:ea typeface="Calibri"/>
                <a:cs typeface="Arial" pitchFamily="34" charset="0"/>
              </a:rPr>
              <a:t> poder sobre os homens, isto é, </a:t>
            </a:r>
            <a:r>
              <a:rPr lang="pt-PT" sz="1600" b="1" dirty="0">
                <a:ea typeface="Calibri"/>
                <a:cs typeface="Arial" pitchFamily="34" charset="0"/>
              </a:rPr>
              <a:t>poderes políticos</a:t>
            </a:r>
            <a:r>
              <a:rPr lang="pt-PT" sz="1600" dirty="0">
                <a:ea typeface="Calibri"/>
                <a:cs typeface="Arial" pitchFamily="34" charset="0"/>
              </a:rPr>
              <a:t> ou </a:t>
            </a:r>
            <a:r>
              <a:rPr lang="pt-PT" sz="1600" b="1" dirty="0">
                <a:ea typeface="Calibri"/>
                <a:cs typeface="Arial" pitchFamily="34" charset="0"/>
              </a:rPr>
              <a:t>públicos</a:t>
            </a:r>
            <a:r>
              <a:rPr lang="pt-PT" sz="1600" dirty="0">
                <a:ea typeface="Calibri"/>
                <a:cs typeface="Arial" pitchFamily="34" charset="0"/>
              </a:rPr>
              <a:t>, como o comando militar, a punição judicial e a coação fiscal (ex.: banalidades).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EBF49662-85C8-45C4-892D-D7C8A1A2D6DB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País rural e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senhorial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(4)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30955" y="1438359"/>
            <a:ext cx="828208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just">
              <a:spcBef>
                <a:spcPts val="600"/>
              </a:spcBef>
              <a:buSzPct val="130000"/>
              <a:tabLst>
                <a:tab pos="450850" algn="l"/>
              </a:tabLst>
            </a:pPr>
            <a:r>
              <a:rPr lang="pt-PT" sz="1600" dirty="0">
                <a:ea typeface="Calibri"/>
                <a:cs typeface="Arial" pitchFamily="34" charset="0"/>
              </a:rPr>
              <a:t>O poder público dava ao senhor o </a:t>
            </a:r>
            <a:r>
              <a:rPr lang="pt-PT" sz="1600" b="1" dirty="0">
                <a:ea typeface="Calibri"/>
                <a:cs typeface="Arial" pitchFamily="34" charset="0"/>
              </a:rPr>
              <a:t>direito de imunidade</a:t>
            </a:r>
            <a:r>
              <a:rPr lang="pt-PT" sz="1600" dirty="0">
                <a:ea typeface="Calibri"/>
                <a:cs typeface="Arial" pitchFamily="34" charset="0"/>
              </a:rPr>
              <a:t>,  o qual impedia os funcionários régios de exercer funções militares, judiciais e fiscais nos senhorios. Ao contrário de outros reinos da Europa medieval, a monarquia portuguesa não abdica de todos os poderes, embora partilhe parte deles com os grandes senhores do clero e da nobreza.</a:t>
            </a:r>
            <a:endParaRPr lang="pt-PT" dirty="0">
              <a:ea typeface="Calibri"/>
              <a:cs typeface="Arial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307975" y="2772746"/>
            <a:ext cx="4107635" cy="3749981"/>
            <a:chOff x="3009516" y="1285860"/>
            <a:chExt cx="3014285" cy="2873797"/>
          </a:xfrm>
        </p:grpSpPr>
        <p:sp>
          <p:nvSpPr>
            <p:cNvPr id="16" name="CaixaDeTexto 15"/>
            <p:cNvSpPr txBox="1"/>
            <p:nvPr/>
          </p:nvSpPr>
          <p:spPr>
            <a:xfrm>
              <a:off x="3009516" y="3805860"/>
              <a:ext cx="2952000" cy="3537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buSzPts val="1200"/>
              </a:pPr>
              <a:r>
                <a:rPr lang="pt-PT" sz="1200" b="1" dirty="0">
                  <a:ea typeface="Calibri"/>
                  <a:cs typeface="Arial" pitchFamily="34" charset="0"/>
                </a:rPr>
                <a:t>Fachada da Igreja do Mosteiro de São João de Tarouca</a:t>
              </a:r>
              <a:r>
                <a:rPr lang="pt-PT" sz="1200" dirty="0">
                  <a:ea typeface="Calibri"/>
                  <a:cs typeface="Arial" pitchFamily="34" charset="0"/>
                </a:rPr>
                <a:t>, fundado no séc. XII.</a:t>
              </a:r>
            </a:p>
          </p:txBody>
        </p:sp>
        <p:pic>
          <p:nvPicPr>
            <p:cNvPr id="4100" name="Picture 4" descr="Mosteiro de São João de Tarouca - Picture of Monastery of Sao Joao de  Tarouca - Tripadvisor"/>
            <p:cNvPicPr>
              <a:picLocks noChangeAspect="1" noChangeArrowheads="1"/>
            </p:cNvPicPr>
            <p:nvPr/>
          </p:nvPicPr>
          <p:blipFill>
            <a:blip r:embed="rId3"/>
            <a:srcRect l="10909" r="15454" b="2272"/>
            <a:stretch>
              <a:fillRect/>
            </a:stretch>
          </p:blipFill>
          <p:spPr bwMode="auto">
            <a:xfrm>
              <a:off x="3071802" y="1285860"/>
              <a:ext cx="2951999" cy="2520000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29" name="AutoShape 5" descr="Túmulo do Conde de Barcelos é destaque em Um Ano. Um Tema – Vale do Var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1" name="AutoShape 7" descr="DGPC | Pesquisa G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pSp>
        <p:nvGrpSpPr>
          <p:cNvPr id="20" name="Grupo 19"/>
          <p:cNvGrpSpPr/>
          <p:nvPr/>
        </p:nvGrpSpPr>
        <p:grpSpPr>
          <a:xfrm>
            <a:off x="4642922" y="3238852"/>
            <a:ext cx="4208916" cy="3099275"/>
            <a:chOff x="4572000" y="2160008"/>
            <a:chExt cx="4208916" cy="3099275"/>
          </a:xfrm>
        </p:grpSpPr>
        <p:pic>
          <p:nvPicPr>
            <p:cNvPr id="17" name="Imagem 16" descr="tumulo conde de barcelos.jpg"/>
            <p:cNvPicPr>
              <a:picLocks noChangeAspect="1"/>
            </p:cNvPicPr>
            <p:nvPr/>
          </p:nvPicPr>
          <p:blipFill>
            <a:blip r:embed="rId4">
              <a:lum bright="10000" contrast="20000"/>
            </a:blip>
            <a:srcRect l="4590" t="20472" r="4589" b="10630"/>
            <a:stretch>
              <a:fillRect/>
            </a:stretch>
          </p:blipFill>
          <p:spPr>
            <a:xfrm>
              <a:off x="4572000" y="2160008"/>
              <a:ext cx="4208916" cy="2376000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CaixaDeTexto 18"/>
            <p:cNvSpPr txBox="1"/>
            <p:nvPr/>
          </p:nvSpPr>
          <p:spPr>
            <a:xfrm>
              <a:off x="4572000" y="4536008"/>
              <a:ext cx="4208400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pt-PT" sz="1200" b="1" dirty="0">
                  <a:cs typeface="Arial" pitchFamily="34" charset="0"/>
                </a:rPr>
                <a:t>Túmulo de D. Pedro </a:t>
              </a:r>
              <a:r>
                <a:rPr lang="pt-PT" sz="1200" b="1" dirty="0" err="1">
                  <a:cs typeface="Arial" pitchFamily="34" charset="0"/>
                </a:rPr>
                <a:t>Afonso*</a:t>
              </a:r>
              <a:r>
                <a:rPr lang="pt-PT" sz="1200" b="1" dirty="0">
                  <a:cs typeface="Arial" pitchFamily="34" charset="0"/>
                </a:rPr>
                <a:t> (1285?-1354), 3.° conde de Barcelos,</a:t>
              </a:r>
              <a:r>
                <a:rPr lang="pt-PT" sz="1200" dirty="0">
                  <a:cs typeface="Arial" pitchFamily="34" charset="0"/>
                </a:rPr>
                <a:t> na Igreja do Mosteiro de São João de Tarouca.  </a:t>
              </a:r>
            </a:p>
            <a:p>
              <a:r>
                <a:rPr lang="pt-PT" sz="1200" dirty="0" err="1">
                  <a:cs typeface="Arial" pitchFamily="34" charset="0"/>
                </a:rPr>
                <a:t>*Filho</a:t>
              </a:r>
              <a:r>
                <a:rPr lang="pt-PT" sz="1200" dirty="0">
                  <a:cs typeface="Arial" pitchFamily="34" charset="0"/>
                </a:rPr>
                <a:t>  ilegítimo de  D. Dinis.</a:t>
              </a:r>
            </a:p>
          </p:txBody>
        </p:sp>
      </p:grpSp>
      <p:sp>
        <p:nvSpPr>
          <p:cNvPr id="13" name="TextBox 5">
            <a:extLst>
              <a:ext uri="{FF2B5EF4-FFF2-40B4-BE49-F238E27FC236}">
                <a16:creationId xmlns:a16="http://schemas.microsoft.com/office/drawing/2014/main" id="{83300EBC-0BA9-4088-9CAF-23F44C15F75B}"/>
              </a:ext>
            </a:extLst>
          </p:cNvPr>
          <p:cNvSpPr txBox="1"/>
          <p:nvPr/>
        </p:nvSpPr>
        <p:spPr>
          <a:xfrm>
            <a:off x="0" y="88303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País rural e </a:t>
            </a:r>
            <a:r>
              <a:rPr lang="en-GB" sz="3000" b="1" dirty="0" err="1">
                <a:solidFill>
                  <a:schemeClr val="accent2">
                    <a:lumMod val="75000"/>
                  </a:schemeClr>
                </a:solidFill>
              </a:rPr>
              <a:t>senhorial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 (5)</a:t>
            </a:r>
            <a:endParaRPr lang="en-GB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2A398C2B643B4F909EC509F2358874" ma:contentTypeVersion="13" ma:contentTypeDescription="Criar um novo documento." ma:contentTypeScope="" ma:versionID="e87fc2ce05fbfe516734b571a5099bf8">
  <xsd:schema xmlns:xsd="http://www.w3.org/2001/XMLSchema" xmlns:xs="http://www.w3.org/2001/XMLSchema" xmlns:p="http://schemas.microsoft.com/office/2006/metadata/properties" xmlns:ns3="ce87bf39-e3cf-4ed3-96a9-68ea29e36fae" xmlns:ns4="6717e35d-2496-448b-a22b-f91ebaa9d361" targetNamespace="http://schemas.microsoft.com/office/2006/metadata/properties" ma:root="true" ma:fieldsID="d97ca085aff09596714a482ab7645bad" ns3:_="" ns4:_="">
    <xsd:import namespace="ce87bf39-e3cf-4ed3-96a9-68ea29e36fae"/>
    <xsd:import namespace="6717e35d-2496-448b-a22b-f91ebaa9d3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7bf39-e3cf-4ed3-96a9-68ea29e36f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7e35d-2496-448b-a22b-f91ebaa9d3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Sugestão de Partilha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B8FC34-6C11-4BC2-BC14-011A610B12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040FD6-905C-410E-8F5A-B868132CCD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9DA4A5-69ED-4ED5-BAF4-3B38C723A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7bf39-e3cf-4ed3-96a9-68ea29e36fae"/>
    <ds:schemaRef ds:uri="6717e35d-2496-448b-a22b-f91ebaa9d3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1264</TotalTime>
  <Words>2681</Words>
  <Application>Microsoft Office PowerPoint</Application>
  <PresentationFormat>Apresentação no Ecrã (4:3)</PresentationFormat>
  <Paragraphs>249</Paragraphs>
  <Slides>19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Symbol</vt:lpstr>
      <vt:lpstr>Times New Roman</vt:lpstr>
      <vt:lpstr>Custom Design</vt:lpstr>
      <vt:lpstr>1_Custom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Silva</dc:creator>
  <cp:lastModifiedBy>Guilherme Domingos G. P. Tanissa</cp:lastModifiedBy>
  <cp:revision>54</cp:revision>
  <dcterms:created xsi:type="dcterms:W3CDTF">2020-12-14T11:51:29Z</dcterms:created>
  <dcterms:modified xsi:type="dcterms:W3CDTF">2026-01-31T17:53:56Z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0x010100012A398C2B643B4F909EC509F2358874</vt:lpwstr>
  </property>
</Properties>
</file>