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5"/>
  </p:notesMasterIdLst>
  <p:sldIdLst>
    <p:sldId id="258" r:id="rId3"/>
    <p:sldId id="273" r:id="rId4"/>
    <p:sldId id="281" r:id="rId5"/>
    <p:sldId id="271" r:id="rId6"/>
    <p:sldId id="287" r:id="rId7"/>
    <p:sldId id="288" r:id="rId8"/>
    <p:sldId id="274" r:id="rId9"/>
    <p:sldId id="275" r:id="rId10"/>
    <p:sldId id="285" r:id="rId11"/>
    <p:sldId id="276" r:id="rId12"/>
    <p:sldId id="289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008BCF"/>
    <a:srgbClr val="E46E5E"/>
    <a:srgbClr val="E40000"/>
    <a:srgbClr val="6C822D"/>
    <a:srgbClr val="22B8C3"/>
    <a:srgbClr val="ED8E0C"/>
    <a:srgbClr val="B3147F"/>
    <a:srgbClr val="CD174E"/>
    <a:srgbClr val="00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4F51E-C0FA-44DE-AF7B-4D1D7558A908}" v="14" dt="2021-02-25T14:57:39.647"/>
    <p1510:client id="{794C540F-CF73-4B01-806C-599AFFBB2592}" v="15" dt="2021-02-25T09:22:33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424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0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12/04/2026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506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423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6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812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773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82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098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4971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04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C9206-D49D-4B8D-B6F3-6EE456121FA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4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12/04/2026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438" y="1829"/>
            <a:ext cx="9139121" cy="68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9" y="1829"/>
            <a:ext cx="9139120" cy="6854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548181" y="3849487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As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primeiras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universidades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4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6409D2-9224-4BB2-93F7-8F449AE85B4F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livros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A63DDC4-1DE7-4A1A-97F4-1606B853571C}"/>
              </a:ext>
            </a:extLst>
          </p:cNvPr>
          <p:cNvSpPr/>
          <p:nvPr/>
        </p:nvSpPr>
        <p:spPr>
          <a:xfrm>
            <a:off x="4358363" y="1407440"/>
            <a:ext cx="4675439" cy="5269076"/>
          </a:xfrm>
          <a:custGeom>
            <a:avLst/>
            <a:gdLst>
              <a:gd name="csX0" fmla="*/ 0 w 4675439"/>
              <a:gd name="csY0" fmla="*/ 195153 h 5269076"/>
              <a:gd name="csX1" fmla="*/ 195153 w 4675439"/>
              <a:gd name="csY1" fmla="*/ 0 h 5269076"/>
              <a:gd name="csX2" fmla="*/ 893018 w 4675439"/>
              <a:gd name="csY2" fmla="*/ 0 h 5269076"/>
              <a:gd name="csX3" fmla="*/ 1419477 w 4675439"/>
              <a:gd name="csY3" fmla="*/ 0 h 5269076"/>
              <a:gd name="csX4" fmla="*/ 1903085 w 4675439"/>
              <a:gd name="csY4" fmla="*/ 0 h 5269076"/>
              <a:gd name="csX5" fmla="*/ 2429544 w 4675439"/>
              <a:gd name="csY5" fmla="*/ 0 h 5269076"/>
              <a:gd name="csX6" fmla="*/ 2998854 w 4675439"/>
              <a:gd name="csY6" fmla="*/ 0 h 5269076"/>
              <a:gd name="csX7" fmla="*/ 3611016 w 4675439"/>
              <a:gd name="csY7" fmla="*/ 0 h 5269076"/>
              <a:gd name="csX8" fmla="*/ 4480286 w 4675439"/>
              <a:gd name="csY8" fmla="*/ 0 h 5269076"/>
              <a:gd name="csX9" fmla="*/ 4675439 w 4675439"/>
              <a:gd name="csY9" fmla="*/ 195153 h 5269076"/>
              <a:gd name="csX10" fmla="*/ 4675439 w 4675439"/>
              <a:gd name="csY10" fmla="*/ 892120 h 5269076"/>
              <a:gd name="csX11" fmla="*/ 4675439 w 4675439"/>
              <a:gd name="csY11" fmla="*/ 1637875 h 5269076"/>
              <a:gd name="csX12" fmla="*/ 4675439 w 4675439"/>
              <a:gd name="csY12" fmla="*/ 2286054 h 5269076"/>
              <a:gd name="csX13" fmla="*/ 4675439 w 4675439"/>
              <a:gd name="csY13" fmla="*/ 3031809 h 5269076"/>
              <a:gd name="csX14" fmla="*/ 4675439 w 4675439"/>
              <a:gd name="csY14" fmla="*/ 3631201 h 5269076"/>
              <a:gd name="csX15" fmla="*/ 4675439 w 4675439"/>
              <a:gd name="csY15" fmla="*/ 4328168 h 5269076"/>
              <a:gd name="csX16" fmla="*/ 4675439 w 4675439"/>
              <a:gd name="csY16" fmla="*/ 5073923 h 5269076"/>
              <a:gd name="csX17" fmla="*/ 4480286 w 4675439"/>
              <a:gd name="csY17" fmla="*/ 5269076 h 5269076"/>
              <a:gd name="csX18" fmla="*/ 3825273 w 4675439"/>
              <a:gd name="csY18" fmla="*/ 5269076 h 5269076"/>
              <a:gd name="csX19" fmla="*/ 3255962 w 4675439"/>
              <a:gd name="csY19" fmla="*/ 5269076 h 5269076"/>
              <a:gd name="csX20" fmla="*/ 2729503 w 4675439"/>
              <a:gd name="csY20" fmla="*/ 5269076 h 5269076"/>
              <a:gd name="csX21" fmla="*/ 2117341 w 4675439"/>
              <a:gd name="csY21" fmla="*/ 5269076 h 5269076"/>
              <a:gd name="csX22" fmla="*/ 1462328 w 4675439"/>
              <a:gd name="csY22" fmla="*/ 5269076 h 5269076"/>
              <a:gd name="csX23" fmla="*/ 764464 w 4675439"/>
              <a:gd name="csY23" fmla="*/ 5269076 h 5269076"/>
              <a:gd name="csX24" fmla="*/ 195153 w 4675439"/>
              <a:gd name="csY24" fmla="*/ 5269076 h 5269076"/>
              <a:gd name="csX25" fmla="*/ 0 w 4675439"/>
              <a:gd name="csY25" fmla="*/ 5073923 h 5269076"/>
              <a:gd name="csX26" fmla="*/ 0 w 4675439"/>
              <a:gd name="csY26" fmla="*/ 4523319 h 5269076"/>
              <a:gd name="csX27" fmla="*/ 0 w 4675439"/>
              <a:gd name="csY27" fmla="*/ 3777564 h 5269076"/>
              <a:gd name="csX28" fmla="*/ 0 w 4675439"/>
              <a:gd name="csY28" fmla="*/ 3129385 h 5269076"/>
              <a:gd name="csX29" fmla="*/ 0 w 4675439"/>
              <a:gd name="csY29" fmla="*/ 2529993 h 5269076"/>
              <a:gd name="csX30" fmla="*/ 0 w 4675439"/>
              <a:gd name="csY30" fmla="*/ 1979389 h 5269076"/>
              <a:gd name="csX31" fmla="*/ 0 w 4675439"/>
              <a:gd name="csY31" fmla="*/ 1379997 h 5269076"/>
              <a:gd name="csX32" fmla="*/ 0 w 4675439"/>
              <a:gd name="csY32" fmla="*/ 195153 h 52690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4675439" h="5269076" fill="none" extrusionOk="0">
                <a:moveTo>
                  <a:pt x="0" y="195153"/>
                </a:moveTo>
                <a:cubicBezTo>
                  <a:pt x="-9085" y="92467"/>
                  <a:pt x="93200" y="15789"/>
                  <a:pt x="195153" y="0"/>
                </a:cubicBezTo>
                <a:cubicBezTo>
                  <a:pt x="464551" y="10846"/>
                  <a:pt x="690479" y="-14651"/>
                  <a:pt x="893018" y="0"/>
                </a:cubicBezTo>
                <a:cubicBezTo>
                  <a:pt x="1095558" y="14651"/>
                  <a:pt x="1296104" y="25593"/>
                  <a:pt x="1419477" y="0"/>
                </a:cubicBezTo>
                <a:cubicBezTo>
                  <a:pt x="1542850" y="-25593"/>
                  <a:pt x="1779427" y="2790"/>
                  <a:pt x="1903085" y="0"/>
                </a:cubicBezTo>
                <a:cubicBezTo>
                  <a:pt x="2026743" y="-2790"/>
                  <a:pt x="2250541" y="4824"/>
                  <a:pt x="2429544" y="0"/>
                </a:cubicBezTo>
                <a:cubicBezTo>
                  <a:pt x="2608547" y="-4824"/>
                  <a:pt x="2784379" y="10431"/>
                  <a:pt x="2998854" y="0"/>
                </a:cubicBezTo>
                <a:cubicBezTo>
                  <a:pt x="3213329" y="-10431"/>
                  <a:pt x="3320936" y="-23897"/>
                  <a:pt x="3611016" y="0"/>
                </a:cubicBezTo>
                <a:cubicBezTo>
                  <a:pt x="3901096" y="23897"/>
                  <a:pt x="4130767" y="-6025"/>
                  <a:pt x="4480286" y="0"/>
                </a:cubicBezTo>
                <a:cubicBezTo>
                  <a:pt x="4594772" y="17237"/>
                  <a:pt x="4678214" y="88664"/>
                  <a:pt x="4675439" y="195153"/>
                </a:cubicBezTo>
                <a:cubicBezTo>
                  <a:pt x="4668858" y="465749"/>
                  <a:pt x="4646575" y="718621"/>
                  <a:pt x="4675439" y="892120"/>
                </a:cubicBezTo>
                <a:cubicBezTo>
                  <a:pt x="4704303" y="1065619"/>
                  <a:pt x="4710630" y="1337658"/>
                  <a:pt x="4675439" y="1637875"/>
                </a:cubicBezTo>
                <a:cubicBezTo>
                  <a:pt x="4640248" y="1938093"/>
                  <a:pt x="4655671" y="2057056"/>
                  <a:pt x="4675439" y="2286054"/>
                </a:cubicBezTo>
                <a:cubicBezTo>
                  <a:pt x="4695207" y="2515052"/>
                  <a:pt x="4674677" y="2677900"/>
                  <a:pt x="4675439" y="3031809"/>
                </a:cubicBezTo>
                <a:cubicBezTo>
                  <a:pt x="4676201" y="3385719"/>
                  <a:pt x="4696710" y="3345946"/>
                  <a:pt x="4675439" y="3631201"/>
                </a:cubicBezTo>
                <a:cubicBezTo>
                  <a:pt x="4654168" y="3916456"/>
                  <a:pt x="4646248" y="4052962"/>
                  <a:pt x="4675439" y="4328168"/>
                </a:cubicBezTo>
                <a:cubicBezTo>
                  <a:pt x="4704630" y="4603374"/>
                  <a:pt x="4642855" y="4772299"/>
                  <a:pt x="4675439" y="5073923"/>
                </a:cubicBezTo>
                <a:cubicBezTo>
                  <a:pt x="4687942" y="5162237"/>
                  <a:pt x="4593875" y="5264504"/>
                  <a:pt x="4480286" y="5269076"/>
                </a:cubicBezTo>
                <a:cubicBezTo>
                  <a:pt x="4189590" y="5281780"/>
                  <a:pt x="3996897" y="5296793"/>
                  <a:pt x="3825273" y="5269076"/>
                </a:cubicBezTo>
                <a:cubicBezTo>
                  <a:pt x="3653649" y="5241359"/>
                  <a:pt x="3409652" y="5249268"/>
                  <a:pt x="3255962" y="5269076"/>
                </a:cubicBezTo>
                <a:cubicBezTo>
                  <a:pt x="3102272" y="5288884"/>
                  <a:pt x="2904098" y="5263846"/>
                  <a:pt x="2729503" y="5269076"/>
                </a:cubicBezTo>
                <a:cubicBezTo>
                  <a:pt x="2554908" y="5274306"/>
                  <a:pt x="2372977" y="5241617"/>
                  <a:pt x="2117341" y="5269076"/>
                </a:cubicBezTo>
                <a:cubicBezTo>
                  <a:pt x="1861705" y="5296535"/>
                  <a:pt x="1732479" y="5280004"/>
                  <a:pt x="1462328" y="5269076"/>
                </a:cubicBezTo>
                <a:cubicBezTo>
                  <a:pt x="1192177" y="5258148"/>
                  <a:pt x="1005200" y="5283894"/>
                  <a:pt x="764464" y="5269076"/>
                </a:cubicBezTo>
                <a:cubicBezTo>
                  <a:pt x="523728" y="5254258"/>
                  <a:pt x="438120" y="5281259"/>
                  <a:pt x="195153" y="5269076"/>
                </a:cubicBezTo>
                <a:cubicBezTo>
                  <a:pt x="97207" y="5288199"/>
                  <a:pt x="18384" y="5176527"/>
                  <a:pt x="0" y="5073923"/>
                </a:cubicBezTo>
                <a:cubicBezTo>
                  <a:pt x="10135" y="4810101"/>
                  <a:pt x="15413" y="4687961"/>
                  <a:pt x="0" y="4523319"/>
                </a:cubicBezTo>
                <a:cubicBezTo>
                  <a:pt x="-15413" y="4358677"/>
                  <a:pt x="23623" y="4082835"/>
                  <a:pt x="0" y="3777564"/>
                </a:cubicBezTo>
                <a:cubicBezTo>
                  <a:pt x="-23623" y="3472294"/>
                  <a:pt x="29230" y="3353609"/>
                  <a:pt x="0" y="3129385"/>
                </a:cubicBezTo>
                <a:cubicBezTo>
                  <a:pt x="-29230" y="2905161"/>
                  <a:pt x="-23895" y="2654480"/>
                  <a:pt x="0" y="2529993"/>
                </a:cubicBezTo>
                <a:cubicBezTo>
                  <a:pt x="23895" y="2405506"/>
                  <a:pt x="-16214" y="2159776"/>
                  <a:pt x="0" y="1979389"/>
                </a:cubicBezTo>
                <a:cubicBezTo>
                  <a:pt x="16214" y="1799002"/>
                  <a:pt x="-26723" y="1578474"/>
                  <a:pt x="0" y="1379997"/>
                </a:cubicBezTo>
                <a:cubicBezTo>
                  <a:pt x="26723" y="1181520"/>
                  <a:pt x="42525" y="651882"/>
                  <a:pt x="0" y="195153"/>
                </a:cubicBezTo>
                <a:close/>
              </a:path>
              <a:path w="4675439" h="5269076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5201" y="1041"/>
                  <a:pt x="685395" y="-26689"/>
                  <a:pt x="893018" y="0"/>
                </a:cubicBezTo>
                <a:cubicBezTo>
                  <a:pt x="1100642" y="26689"/>
                  <a:pt x="1265756" y="3883"/>
                  <a:pt x="1462328" y="0"/>
                </a:cubicBezTo>
                <a:cubicBezTo>
                  <a:pt x="1658900" y="-3883"/>
                  <a:pt x="1833478" y="18901"/>
                  <a:pt x="1988787" y="0"/>
                </a:cubicBezTo>
                <a:cubicBezTo>
                  <a:pt x="2144096" y="-18901"/>
                  <a:pt x="2468205" y="30453"/>
                  <a:pt x="2643800" y="0"/>
                </a:cubicBezTo>
                <a:cubicBezTo>
                  <a:pt x="2819395" y="-30453"/>
                  <a:pt x="3069345" y="6735"/>
                  <a:pt x="3213111" y="0"/>
                </a:cubicBezTo>
                <a:cubicBezTo>
                  <a:pt x="3356877" y="-6735"/>
                  <a:pt x="3709574" y="8619"/>
                  <a:pt x="3910975" y="0"/>
                </a:cubicBezTo>
                <a:cubicBezTo>
                  <a:pt x="4112376" y="-8619"/>
                  <a:pt x="4240704" y="22038"/>
                  <a:pt x="4480286" y="0"/>
                </a:cubicBezTo>
                <a:cubicBezTo>
                  <a:pt x="4586084" y="3279"/>
                  <a:pt x="4667261" y="77888"/>
                  <a:pt x="4675439" y="195153"/>
                </a:cubicBezTo>
                <a:cubicBezTo>
                  <a:pt x="4672386" y="451001"/>
                  <a:pt x="4665996" y="639504"/>
                  <a:pt x="4675439" y="794545"/>
                </a:cubicBezTo>
                <a:cubicBezTo>
                  <a:pt x="4684882" y="949586"/>
                  <a:pt x="4661970" y="1323468"/>
                  <a:pt x="4675439" y="1491512"/>
                </a:cubicBezTo>
                <a:cubicBezTo>
                  <a:pt x="4688908" y="1659556"/>
                  <a:pt x="4691972" y="1852266"/>
                  <a:pt x="4675439" y="2139691"/>
                </a:cubicBezTo>
                <a:cubicBezTo>
                  <a:pt x="4658906" y="2427116"/>
                  <a:pt x="4699093" y="2640781"/>
                  <a:pt x="4675439" y="2934234"/>
                </a:cubicBezTo>
                <a:cubicBezTo>
                  <a:pt x="4651785" y="3227687"/>
                  <a:pt x="4708343" y="3423698"/>
                  <a:pt x="4675439" y="3728776"/>
                </a:cubicBezTo>
                <a:cubicBezTo>
                  <a:pt x="4642535" y="4033854"/>
                  <a:pt x="4676302" y="4133512"/>
                  <a:pt x="4675439" y="4328168"/>
                </a:cubicBezTo>
                <a:cubicBezTo>
                  <a:pt x="4674576" y="4522824"/>
                  <a:pt x="4661713" y="4773806"/>
                  <a:pt x="4675439" y="5073923"/>
                </a:cubicBezTo>
                <a:cubicBezTo>
                  <a:pt x="4664610" y="5159629"/>
                  <a:pt x="4589215" y="5253527"/>
                  <a:pt x="4480286" y="5269076"/>
                </a:cubicBezTo>
                <a:cubicBezTo>
                  <a:pt x="4218433" y="5266950"/>
                  <a:pt x="4050622" y="5286176"/>
                  <a:pt x="3825273" y="5269076"/>
                </a:cubicBezTo>
                <a:cubicBezTo>
                  <a:pt x="3599924" y="5251976"/>
                  <a:pt x="3418396" y="5261446"/>
                  <a:pt x="3298814" y="5269076"/>
                </a:cubicBezTo>
                <a:cubicBezTo>
                  <a:pt x="3179232" y="5276706"/>
                  <a:pt x="2919137" y="5276020"/>
                  <a:pt x="2600949" y="5269076"/>
                </a:cubicBezTo>
                <a:cubicBezTo>
                  <a:pt x="2282761" y="5262132"/>
                  <a:pt x="2154783" y="5277524"/>
                  <a:pt x="1988787" y="5269076"/>
                </a:cubicBezTo>
                <a:cubicBezTo>
                  <a:pt x="1822791" y="5260628"/>
                  <a:pt x="1601240" y="5249181"/>
                  <a:pt x="1462328" y="5269076"/>
                </a:cubicBezTo>
                <a:cubicBezTo>
                  <a:pt x="1323416" y="5288971"/>
                  <a:pt x="1025009" y="5281509"/>
                  <a:pt x="850166" y="5269076"/>
                </a:cubicBezTo>
                <a:cubicBezTo>
                  <a:pt x="675323" y="5256643"/>
                  <a:pt x="332672" y="5294149"/>
                  <a:pt x="195153" y="5269076"/>
                </a:cubicBezTo>
                <a:cubicBezTo>
                  <a:pt x="94532" y="5247058"/>
                  <a:pt x="6869" y="5189130"/>
                  <a:pt x="0" y="5073923"/>
                </a:cubicBezTo>
                <a:cubicBezTo>
                  <a:pt x="-32441" y="4798366"/>
                  <a:pt x="-8474" y="4503064"/>
                  <a:pt x="0" y="4279380"/>
                </a:cubicBezTo>
                <a:cubicBezTo>
                  <a:pt x="8474" y="4055696"/>
                  <a:pt x="392" y="3892586"/>
                  <a:pt x="0" y="3533626"/>
                </a:cubicBezTo>
                <a:cubicBezTo>
                  <a:pt x="-392" y="3174666"/>
                  <a:pt x="-24037" y="3101249"/>
                  <a:pt x="0" y="2934234"/>
                </a:cubicBezTo>
                <a:cubicBezTo>
                  <a:pt x="24037" y="2767219"/>
                  <a:pt x="-32885" y="2491804"/>
                  <a:pt x="0" y="2188479"/>
                </a:cubicBezTo>
                <a:cubicBezTo>
                  <a:pt x="32885" y="1885155"/>
                  <a:pt x="-18598" y="1772819"/>
                  <a:pt x="0" y="1637875"/>
                </a:cubicBezTo>
                <a:cubicBezTo>
                  <a:pt x="18598" y="1502931"/>
                  <a:pt x="-13941" y="1166127"/>
                  <a:pt x="0" y="892120"/>
                </a:cubicBezTo>
                <a:cubicBezTo>
                  <a:pt x="13941" y="618114"/>
                  <a:pt x="-636" y="391057"/>
                  <a:pt x="0" y="19515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Visto que, no decorrer dos tempos, o grande e importuno número de estudantes (na biblioteca) é de muitas maneira prejudicial e visto que o são propósito daqueles que desejam aproveitar é prejudicado pela demasiada concorrência de pessoas barulhentas, a Universidade estabeleceu e decretou que ninguém, salvo os graduados e os religiosos depois de oito anos de estudo de filosofia, poderá estudar na biblioteca da Universidade […]</a:t>
            </a:r>
          </a:p>
          <a:p>
            <a:pPr algn="just"/>
            <a:r>
              <a:rPr lang="pt-PT" sz="1600" dirty="0">
                <a:solidFill>
                  <a:srgbClr val="002060"/>
                </a:solidFill>
              </a:rPr>
              <a:t>Também para uma melhor proteção dos livros, a Universidade estabeleceu e decretou que todos os nela graduados e os outros que por concessão dos Estatutos possam entrar na Biblioteca […] prestem um juramento perante os comissários delegados para esse fim pelo chanceler, […] (jurarão) em como […] pegarão nos livros que consultarem honestamente, não lhes infligindo qualquer dano ou prejuízo com rasuras e estragos nos cadernos ou fólios […]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Regulamentos da Universidade de Oxford,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 em Fernanda Espinosa, op. cit.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5A019A0-1250-4D3A-ABC5-109D7EB1A8B4}"/>
              </a:ext>
            </a:extLst>
          </p:cNvPr>
          <p:cNvGrpSpPr/>
          <p:nvPr/>
        </p:nvGrpSpPr>
        <p:grpSpPr>
          <a:xfrm>
            <a:off x="279822" y="1496670"/>
            <a:ext cx="4015409" cy="3432389"/>
            <a:chOff x="279822" y="1496670"/>
            <a:chExt cx="4015409" cy="3432389"/>
          </a:xfrm>
        </p:grpSpPr>
        <p:sp>
          <p:nvSpPr>
            <p:cNvPr id="7" name="CaixaDeTexto 6"/>
            <p:cNvSpPr txBox="1"/>
            <p:nvPr/>
          </p:nvSpPr>
          <p:spPr>
            <a:xfrm>
              <a:off x="279822" y="4467394"/>
              <a:ext cx="3608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armário de uma biblioteca</a:t>
              </a:r>
              <a:r>
                <a:rPr lang="pt-PT" sz="1200" dirty="0"/>
                <a:t>. Iluminura do </a:t>
              </a:r>
              <a:r>
                <a:rPr lang="pt-PT" sz="1200" i="1" dirty="0"/>
                <a:t>Romance de Troia </a:t>
              </a:r>
              <a:r>
                <a:rPr lang="pt-PT" sz="1200" dirty="0"/>
                <a:t>de </a:t>
              </a:r>
              <a:r>
                <a:rPr lang="pt-PT" sz="1200" dirty="0" err="1"/>
                <a:t>Benoit</a:t>
              </a:r>
              <a:r>
                <a:rPr lang="pt-PT" sz="1200" dirty="0"/>
                <a:t> de Sainte-</a:t>
              </a:r>
              <a:r>
                <a:rPr lang="pt-PT" sz="1200" dirty="0" err="1"/>
                <a:t>Maure</a:t>
              </a:r>
              <a:r>
                <a:rPr lang="pt-PT" sz="1200" dirty="0"/>
                <a:t>, século XIV</a:t>
              </a:r>
            </a:p>
          </p:txBody>
        </p:sp>
        <p:pic>
          <p:nvPicPr>
            <p:cNvPr id="4" name="Picture 3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C620C073-E4B4-4848-9419-C94E5D65F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80" r="13293"/>
            <a:stretch/>
          </p:blipFill>
          <p:spPr>
            <a:xfrm>
              <a:off x="372588" y="1496670"/>
              <a:ext cx="3922643" cy="2819400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4910A2E-E48A-45CA-9ADF-15B0CCF1C6F4}"/>
              </a:ext>
            </a:extLst>
          </p:cNvPr>
          <p:cNvGrpSpPr/>
          <p:nvPr/>
        </p:nvGrpSpPr>
        <p:grpSpPr>
          <a:xfrm>
            <a:off x="875575" y="1530177"/>
            <a:ext cx="7754954" cy="4493665"/>
            <a:chOff x="875575" y="1530177"/>
            <a:chExt cx="7754954" cy="4493665"/>
          </a:xfrm>
        </p:grpSpPr>
        <p:pic>
          <p:nvPicPr>
            <p:cNvPr id="10" name="Imagem 9" descr="doodle-5">
              <a:extLst>
                <a:ext uri="{FF2B5EF4-FFF2-40B4-BE49-F238E27FC236}">
                  <a16:creationId xmlns:a16="http://schemas.microsoft.com/office/drawing/2014/main" id="{98F3818E-C3C1-43D0-80A4-E8C47C5ABB5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3"/>
            <a:stretch/>
          </p:blipFill>
          <p:spPr bwMode="auto">
            <a:xfrm>
              <a:off x="5167968" y="1530177"/>
              <a:ext cx="2952000" cy="40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FBCB0D5-7D2F-4D1E-A364-2FDBF47FB1F1}"/>
                </a:ext>
              </a:extLst>
            </p:cNvPr>
            <p:cNvSpPr txBox="1"/>
            <p:nvPr/>
          </p:nvSpPr>
          <p:spPr>
            <a:xfrm>
              <a:off x="5033889" y="5562177"/>
              <a:ext cx="3596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Página de um manuscrito da Universidade de Leiden, século XIII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35720CB-F7EE-4DA1-9FA9-D042CAFC9D08}"/>
                </a:ext>
              </a:extLst>
            </p:cNvPr>
            <p:cNvSpPr txBox="1"/>
            <p:nvPr/>
          </p:nvSpPr>
          <p:spPr>
            <a:xfrm>
              <a:off x="875575" y="5542498"/>
              <a:ext cx="3482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Os planetas, numa página de um </a:t>
              </a:r>
              <a:r>
                <a:rPr lang="pt-PT" sz="1200" b="1" i="1" dirty="0"/>
                <a:t>Tratado de Ciência Natural</a:t>
              </a:r>
              <a:r>
                <a:rPr lang="pt-PT" sz="1200" b="1" dirty="0"/>
                <a:t>, datado de 1300</a:t>
              </a:r>
            </a:p>
          </p:txBody>
        </p:sp>
        <p:pic>
          <p:nvPicPr>
            <p:cNvPr id="13" name="Picture 5" descr="Text&#10;&#10;Description automatically generated">
              <a:extLst>
                <a:ext uri="{FF2B5EF4-FFF2-40B4-BE49-F238E27FC236}">
                  <a16:creationId xmlns:a16="http://schemas.microsoft.com/office/drawing/2014/main" id="{43DB35F3-C306-4AA1-8B3A-DAB02BCC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032" y="1530177"/>
              <a:ext cx="3086080" cy="40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1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511DB4B2-E22B-4A9D-B6D8-F3DF32E0653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universidades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medievais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 descr="Uma imagem com mapa&#10;&#10;Descrição gerada automaticamente">
            <a:extLst>
              <a:ext uri="{FF2B5EF4-FFF2-40B4-BE49-F238E27FC236}">
                <a16:creationId xmlns:a16="http://schemas.microsoft.com/office/drawing/2014/main" id="{4E13E165-7999-4C8A-A9CB-3195FFBD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62" y="1547043"/>
            <a:ext cx="8285368" cy="4860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CFE4912-0B8E-4FFD-B920-C13BD62B5F68}"/>
              </a:ext>
            </a:extLst>
          </p:cNvPr>
          <p:cNvGrpSpPr/>
          <p:nvPr/>
        </p:nvGrpSpPr>
        <p:grpSpPr>
          <a:xfrm>
            <a:off x="699895" y="4579135"/>
            <a:ext cx="6777672" cy="2248654"/>
            <a:chOff x="699895" y="4579135"/>
            <a:chExt cx="6777672" cy="2248654"/>
          </a:xfrm>
        </p:grpSpPr>
        <p:pic>
          <p:nvPicPr>
            <p:cNvPr id="7" name="Imagem 6" descr="http://1.bp.blogspot.com/-xkdcWzPEHB0/UYdJkiWT_HI/AAAAAAAAEcM/sQWXg3vog2U/s1600/dom+dinis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35"/>
            <a:stretch/>
          </p:blipFill>
          <p:spPr bwMode="auto">
            <a:xfrm>
              <a:off x="5257757" y="4579135"/>
              <a:ext cx="1800000" cy="1800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5257757" y="6366124"/>
              <a:ext cx="2219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D. Dinis</a:t>
              </a:r>
              <a:r>
                <a:rPr lang="pt-PT" sz="1200" dirty="0"/>
                <a:t>, fundador da primeira universidade portuguesa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0B27054-50CA-41E4-9222-2999188FE18F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699895" y="4793227"/>
              <a:ext cx="4557862" cy="68590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E175C61-CF3E-4589-9EFE-6E23DFF4CE3B}"/>
              </a:ext>
            </a:extLst>
          </p:cNvPr>
          <p:cNvGrpSpPr/>
          <p:nvPr/>
        </p:nvGrpSpPr>
        <p:grpSpPr>
          <a:xfrm>
            <a:off x="288496" y="1547043"/>
            <a:ext cx="8468534" cy="5142508"/>
            <a:chOff x="288496" y="1547043"/>
            <a:chExt cx="8468534" cy="5142508"/>
          </a:xfrm>
        </p:grpSpPr>
        <p:sp>
          <p:nvSpPr>
            <p:cNvPr id="10" name="Retângulo 9"/>
            <p:cNvSpPr/>
            <p:nvPr/>
          </p:nvSpPr>
          <p:spPr>
            <a:xfrm>
              <a:off x="288496" y="1547043"/>
              <a:ext cx="84685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600" dirty="0"/>
                <a:t>O nascimento das universidades  representou a institucionalização do ensino superior que, desde a Antiguidade, estivera dependente da lecionação de mestres particulares. </a:t>
              </a:r>
            </a:p>
            <a:p>
              <a:endParaRPr lang="pt-PT" sz="1000" dirty="0"/>
            </a:p>
            <a:p>
              <a:r>
                <a:rPr lang="pt-PT" sz="1600" dirty="0"/>
                <a:t>Pela primeira vez, uma instituição de ensino conferia graus e diplomas – de bacharel, licenciado e doutor – reconhecidos pela sociedade como prova de competências adquiridas.</a:t>
              </a:r>
            </a:p>
            <a:p>
              <a:endParaRPr lang="pt-PT" sz="1000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1D3B33B-A8C3-4814-B9E1-9EE7C9279206}"/>
                </a:ext>
              </a:extLst>
            </p:cNvPr>
            <p:cNvSpPr txBox="1"/>
            <p:nvPr/>
          </p:nvSpPr>
          <p:spPr>
            <a:xfrm>
              <a:off x="288496" y="5119891"/>
              <a:ext cx="84685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A universidade promoveu o mérito individual, transformando o saber num mecanismo prestigiado de ascensão social.</a:t>
              </a:r>
            </a:p>
            <a:p>
              <a:endParaRPr lang="pt-PT" sz="1600" dirty="0"/>
            </a:p>
            <a:p>
              <a:r>
                <a:rPr lang="pt-PT" sz="1600" dirty="0"/>
                <a:t>Reivindicando a mesma liberdade académica e  autonomia jurídica das suas congéneres medievais, as universidades continuam a ser, nos nossos dias, os principais estabelecimentos de ensino e investigação do Ocidente.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1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1BAD2AA-A7CC-41D6-9830-ABC11BCF373C}"/>
              </a:ext>
            </a:extLst>
          </p:cNvPr>
          <p:cNvGrpSpPr/>
          <p:nvPr/>
        </p:nvGrpSpPr>
        <p:grpSpPr>
          <a:xfrm>
            <a:off x="0" y="1529368"/>
            <a:ext cx="10512000" cy="4942342"/>
            <a:chOff x="0" y="1529368"/>
            <a:chExt cx="10512000" cy="4942342"/>
          </a:xfrm>
        </p:grpSpPr>
        <p:pic>
          <p:nvPicPr>
            <p:cNvPr id="6" name="Picture 4" descr="http://noticias.universia.pt/net/images/educacion/u/uc/uco/ucoimbra.jpg">
              <a:extLst>
                <a:ext uri="{FF2B5EF4-FFF2-40B4-BE49-F238E27FC236}">
                  <a16:creationId xmlns:a16="http://schemas.microsoft.com/office/drawing/2014/main" id="{BD374818-2E79-466C-BC79-226B17C5B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r="5900"/>
            <a:stretch/>
          </p:blipFill>
          <p:spPr bwMode="auto">
            <a:xfrm>
              <a:off x="0" y="1529368"/>
              <a:ext cx="10512000" cy="466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A0948A2-574A-4904-9219-3F85E778E274}"/>
                </a:ext>
              </a:extLst>
            </p:cNvPr>
            <p:cNvSpPr txBox="1"/>
            <p:nvPr/>
          </p:nvSpPr>
          <p:spPr>
            <a:xfrm>
              <a:off x="320040" y="6194711"/>
              <a:ext cx="8359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A Universidade de Coimbra, herdeira do Estudo Geral criado em 1290,  é uma das mais antigas universidades em funcionamento.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441725" y="1885167"/>
            <a:ext cx="4299087" cy="2599151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Indique os séculos que correspondem ao nascimento das universidades.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Refira dois fatores que tenham favorecido o nascimento das universidades.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Nomeie o monarca que criou a primeira universidade portuguesa.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441725" y="883037"/>
            <a:ext cx="870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accent2">
                    <a:lumMod val="75000"/>
                  </a:schemeClr>
                </a:solidFill>
              </a:rPr>
              <a:t>Questões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/>
          <a:srcRect l="10910" t="12757" r="9585" b="10537"/>
          <a:stretch/>
        </p:blipFill>
        <p:spPr bwMode="auto">
          <a:xfrm>
            <a:off x="1610140" y="1213624"/>
            <a:ext cx="5719820" cy="47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93912" y="6055922"/>
            <a:ext cx="7510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Relevo do túmulo de João de </a:t>
            </a:r>
            <a:r>
              <a:rPr lang="pt-PT" sz="1200" b="1" dirty="0" err="1"/>
              <a:t>Legnano</a:t>
            </a:r>
            <a:r>
              <a:rPr lang="pt-PT" sz="1200" b="1" dirty="0"/>
              <a:t> (c.1320-1383), célebre professor de Direito da Universidade de Bolonha</a:t>
            </a:r>
          </a:p>
        </p:txBody>
      </p:sp>
    </p:spTree>
    <p:extLst>
      <p:ext uri="{BB962C8B-B14F-4D97-AF65-F5344CB8AC3E}">
        <p14:creationId xmlns:p14="http://schemas.microsoft.com/office/powerpoint/2010/main" val="392648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24B7B12-5A43-4FFE-9F5C-63F88ADFC83D}"/>
              </a:ext>
            </a:extLst>
          </p:cNvPr>
          <p:cNvGrpSpPr/>
          <p:nvPr/>
        </p:nvGrpSpPr>
        <p:grpSpPr>
          <a:xfrm>
            <a:off x="501751" y="2307122"/>
            <a:ext cx="3791953" cy="2737328"/>
            <a:chOff x="501751" y="2307122"/>
            <a:chExt cx="3791953" cy="2737328"/>
          </a:xfrm>
        </p:grpSpPr>
        <p:pic>
          <p:nvPicPr>
            <p:cNvPr id="4" name="Imagem 3" descr="http://www.penhook.org/monks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" r="4593"/>
            <a:stretch/>
          </p:blipFill>
          <p:spPr bwMode="auto">
            <a:xfrm>
              <a:off x="501751" y="2307122"/>
              <a:ext cx="3791953" cy="2099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501751" y="4582785"/>
              <a:ext cx="3299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Um </a:t>
              </a:r>
              <a:r>
                <a:rPr lang="pt-PT" sz="1200" b="1" i="1" dirty="0"/>
                <a:t>scriptorium</a:t>
              </a:r>
              <a:r>
                <a:rPr lang="pt-PT" sz="1200" b="1" dirty="0"/>
                <a:t>, numa Iluminura do século XIII </a:t>
              </a:r>
            </a:p>
            <a:p>
              <a:endParaRPr lang="pt-PT" sz="1200" b="1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716A9C6-3DE1-479B-BD00-E656AEC3CE6A}"/>
              </a:ext>
            </a:extLst>
          </p:cNvPr>
          <p:cNvGrpSpPr/>
          <p:nvPr/>
        </p:nvGrpSpPr>
        <p:grpSpPr>
          <a:xfrm>
            <a:off x="4492261" y="2307122"/>
            <a:ext cx="4305265" cy="3198993"/>
            <a:chOff x="4492261" y="2307122"/>
            <a:chExt cx="4305265" cy="3198993"/>
          </a:xfrm>
        </p:grpSpPr>
        <p:pic>
          <p:nvPicPr>
            <p:cNvPr id="3" name="Imagem 2" descr="fontenay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5438" b="8696"/>
            <a:stretch/>
          </p:blipFill>
          <p:spPr bwMode="auto">
            <a:xfrm>
              <a:off x="4621526" y="2307122"/>
              <a:ext cx="4176000" cy="25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4492261" y="5044450"/>
              <a:ext cx="417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Scriptorium</a:t>
              </a:r>
              <a:r>
                <a:rPr lang="pt-PT" sz="1200" b="1" dirty="0"/>
                <a:t> da abadia cisterciense de </a:t>
              </a:r>
              <a:r>
                <a:rPr lang="pt-PT" sz="1200" b="1" dirty="0" err="1"/>
                <a:t>Fontenay</a:t>
              </a:r>
              <a:r>
                <a:rPr lang="pt-PT" sz="1200" b="1" dirty="0"/>
                <a:t>, França, fundada em  1118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501751" y="1409177"/>
            <a:ext cx="814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Durante a Idade Média, a Igreja desempenhou um papel fundamental na preservação do saber. No declínio cultural que se seguiu ao fim do Império Romano, foi nos mosteiros que o livro continuou a ser produzido e se acumularam as grandes bibliotecas.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1750" y="5651443"/>
            <a:ext cx="829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1600" dirty="0">
                <a:solidFill>
                  <a:prstClr val="black"/>
                </a:solidFill>
              </a:rPr>
              <a:t>Anexo à biblioteca, situava-se o </a:t>
            </a:r>
            <a:r>
              <a:rPr lang="pt-PT" sz="1600" i="1" dirty="0">
                <a:solidFill>
                  <a:prstClr val="black"/>
                </a:solidFill>
              </a:rPr>
              <a:t>scriptorium</a:t>
            </a:r>
            <a:r>
              <a:rPr lang="pt-PT" sz="1600" dirty="0">
                <a:solidFill>
                  <a:prstClr val="black"/>
                </a:solidFill>
              </a:rPr>
              <a:t>, onde os monges copistas reproduziam laboriosamente os livros. À frente do </a:t>
            </a:r>
            <a:r>
              <a:rPr lang="pt-PT" sz="1600" i="1" dirty="0">
                <a:solidFill>
                  <a:prstClr val="black"/>
                </a:solidFill>
              </a:rPr>
              <a:t>scriptorium </a:t>
            </a:r>
            <a:r>
              <a:rPr lang="pt-PT" sz="1600" dirty="0">
                <a:solidFill>
                  <a:prstClr val="black"/>
                </a:solidFill>
              </a:rPr>
              <a:t>encontrava-se o </a:t>
            </a:r>
            <a:r>
              <a:rPr lang="pt-PT" sz="1600" i="1" dirty="0" err="1">
                <a:solidFill>
                  <a:prstClr val="black"/>
                </a:solidFill>
              </a:rPr>
              <a:t>armarius</a:t>
            </a:r>
            <a:r>
              <a:rPr lang="pt-PT" sz="1600" dirty="0">
                <a:solidFill>
                  <a:prstClr val="black"/>
                </a:solidFill>
              </a:rPr>
              <a:t>, monge ao qual competia a organização da biblioteca e a supervisão do trabalho de cópia.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7B0CDAB-A8E5-4238-8A2E-59043755A72C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escolas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monacais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24000" y="487681"/>
            <a:ext cx="482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endParaRPr lang="pt-PT" dirty="0"/>
          </a:p>
          <a:p>
            <a:endParaRPr lang="pt-PT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50CFAAC-0052-452E-8FB4-EF492A8E8FBB}"/>
              </a:ext>
            </a:extLst>
          </p:cNvPr>
          <p:cNvGrpSpPr/>
          <p:nvPr/>
        </p:nvGrpSpPr>
        <p:grpSpPr>
          <a:xfrm>
            <a:off x="4139287" y="3205218"/>
            <a:ext cx="5004713" cy="2868074"/>
            <a:chOff x="4212578" y="3278951"/>
            <a:chExt cx="5004713" cy="2868074"/>
          </a:xfrm>
        </p:grpSpPr>
        <p:sp>
          <p:nvSpPr>
            <p:cNvPr id="2" name="CaixaDeTexto 1"/>
            <p:cNvSpPr txBox="1"/>
            <p:nvPr/>
          </p:nvSpPr>
          <p:spPr>
            <a:xfrm>
              <a:off x="4212578" y="3278951"/>
              <a:ext cx="50047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i="1" dirty="0" err="1">
                  <a:solidFill>
                    <a:srgbClr val="0070C0"/>
                  </a:solidFill>
                </a:rPr>
                <a:t>Universitas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Magistrorum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et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Scholarium</a:t>
              </a:r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endParaRPr lang="pt-PT" b="1" i="1" dirty="0">
                <a:solidFill>
                  <a:srgbClr val="0070C0"/>
                </a:solidFill>
              </a:endParaRPr>
            </a:p>
            <a:p>
              <a:pPr algn="ctr"/>
              <a:r>
                <a:rPr lang="pt-PT" i="1" dirty="0">
                  <a:solidFill>
                    <a:srgbClr val="0070C0"/>
                  </a:solidFill>
                </a:rPr>
                <a:t>ou</a:t>
              </a:r>
            </a:p>
            <a:p>
              <a:pPr algn="ctr"/>
              <a:endParaRPr lang="pt-PT" i="1" dirty="0">
                <a:solidFill>
                  <a:srgbClr val="0070C0"/>
                </a:solidFill>
              </a:endParaRPr>
            </a:p>
            <a:p>
              <a:pPr algn="ctr"/>
              <a:r>
                <a:rPr lang="pt-PT" b="1" i="1" dirty="0" err="1">
                  <a:solidFill>
                    <a:srgbClr val="0070C0"/>
                  </a:solidFill>
                </a:rPr>
                <a:t>Universitas</a:t>
              </a:r>
              <a:r>
                <a:rPr lang="pt-PT" b="1" i="1" dirty="0">
                  <a:solidFill>
                    <a:srgbClr val="0070C0"/>
                  </a:solidFill>
                </a:rPr>
                <a:t> </a:t>
              </a:r>
              <a:r>
                <a:rPr lang="pt-PT" b="1" i="1" dirty="0" err="1">
                  <a:solidFill>
                    <a:srgbClr val="0070C0"/>
                  </a:solidFill>
                </a:rPr>
                <a:t>Studium</a:t>
              </a:r>
              <a:endParaRPr lang="pt-PT" b="1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027529" y="3869814"/>
              <a:ext cx="898903" cy="7694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Totalidade (dos que ensinam e aprendem)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257735" y="3869814"/>
              <a:ext cx="914400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dos mestres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644594" y="3871794"/>
              <a:ext cx="914400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estudantes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129297" y="5716138"/>
              <a:ext cx="1290543" cy="43088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100" dirty="0"/>
                <a:t>Estabelecimento de Ensino Superior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863839" y="3881792"/>
              <a:ext cx="914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/>
                <a:t>             e</a:t>
              </a:r>
            </a:p>
          </p:txBody>
        </p:sp>
        <p:cxnSp>
          <p:nvCxnSpPr>
            <p:cNvPr id="16" name="Conexão reta 15"/>
            <p:cNvCxnSpPr>
              <a:cxnSpLocks/>
              <a:endCxn id="10" idx="0"/>
            </p:cNvCxnSpPr>
            <p:nvPr/>
          </p:nvCxnSpPr>
          <p:spPr>
            <a:xfrm>
              <a:off x="5476980" y="3623257"/>
              <a:ext cx="1" cy="246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>
              <a:endCxn id="12" idx="0"/>
            </p:cNvCxnSpPr>
            <p:nvPr/>
          </p:nvCxnSpPr>
          <p:spPr>
            <a:xfrm>
              <a:off x="6714935" y="3623258"/>
              <a:ext cx="0" cy="246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>
              <a:endCxn id="13" idx="0"/>
            </p:cNvCxnSpPr>
            <p:nvPr/>
          </p:nvCxnSpPr>
          <p:spPr>
            <a:xfrm>
              <a:off x="8101794" y="3610186"/>
              <a:ext cx="0" cy="2616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>
            <a:xfrm flipV="1">
              <a:off x="6774567" y="5507467"/>
              <a:ext cx="0" cy="208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ixaDeTexto 25"/>
          <p:cNvSpPr txBox="1"/>
          <p:nvPr/>
        </p:nvSpPr>
        <p:spPr>
          <a:xfrm>
            <a:off x="548660" y="1433688"/>
            <a:ext cx="802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fim do século XI , acompanhando o renascimento das cidades e a procura de letrados pela administração pública, proliferam as escolas urbanas, geralmente ligadas à catedral e ao seu bispo.</a:t>
            </a:r>
          </a:p>
          <a:p>
            <a:pPr algn="just"/>
            <a:r>
              <a:rPr lang="pt-PT" sz="1600" dirty="0"/>
              <a:t>Algumas destas escolas adquiriram uma organização corporativa, mais consistente e complexa. Assim nasceu a </a:t>
            </a:r>
            <a:r>
              <a:rPr lang="pt-PT" sz="1600" i="1" dirty="0" err="1"/>
              <a:t>Universitas</a:t>
            </a:r>
            <a:r>
              <a:rPr lang="pt-PT" sz="1600" i="1" dirty="0"/>
              <a:t> </a:t>
            </a:r>
            <a:r>
              <a:rPr lang="pt-PT" sz="1600" i="1" dirty="0" err="1"/>
              <a:t>Magistrorum</a:t>
            </a:r>
            <a:r>
              <a:rPr lang="pt-PT" sz="1600" i="1" dirty="0"/>
              <a:t> </a:t>
            </a:r>
            <a:r>
              <a:rPr lang="pt-PT" sz="1600" i="1" dirty="0" err="1"/>
              <a:t>et</a:t>
            </a:r>
            <a:r>
              <a:rPr lang="pt-PT" sz="1600" i="1" dirty="0"/>
              <a:t> </a:t>
            </a:r>
            <a:r>
              <a:rPr lang="pt-PT" sz="1600" i="1" dirty="0" err="1"/>
              <a:t>Scholarium</a:t>
            </a:r>
            <a:r>
              <a:rPr lang="pt-PT" sz="1600" i="1" dirty="0"/>
              <a:t> </a:t>
            </a:r>
            <a:r>
              <a:rPr lang="pt-PT" sz="1600" dirty="0"/>
              <a:t>ou </a:t>
            </a:r>
            <a:r>
              <a:rPr lang="pt-PT" sz="1600" i="1" dirty="0" err="1"/>
              <a:t>Universitas</a:t>
            </a:r>
            <a:r>
              <a:rPr lang="pt-PT" sz="1600" i="1" dirty="0"/>
              <a:t> </a:t>
            </a:r>
            <a:r>
              <a:rPr lang="pt-PT" sz="1600" i="1" dirty="0" err="1"/>
              <a:t>Studium</a:t>
            </a:r>
            <a:r>
              <a:rPr lang="pt-PT" sz="1600" dirty="0"/>
              <a:t>, isto é a </a:t>
            </a:r>
            <a:r>
              <a:rPr lang="pt-PT" sz="1600" i="1" dirty="0"/>
              <a:t>universidade</a:t>
            </a:r>
            <a:endParaRPr lang="pt-PT" sz="16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08084C3-1C0F-4F38-9566-D1D012418308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escolas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monacais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F3ECBD-08F5-4C14-93ED-9D37820061E2}"/>
              </a:ext>
            </a:extLst>
          </p:cNvPr>
          <p:cNvSpPr/>
          <p:nvPr/>
        </p:nvSpPr>
        <p:spPr>
          <a:xfrm>
            <a:off x="434349" y="3353600"/>
            <a:ext cx="4022376" cy="2192270"/>
          </a:xfrm>
          <a:custGeom>
            <a:avLst/>
            <a:gdLst>
              <a:gd name="csX0" fmla="*/ 0 w 4022376"/>
              <a:gd name="csY0" fmla="*/ 91505 h 2192270"/>
              <a:gd name="csX1" fmla="*/ 91505 w 4022376"/>
              <a:gd name="csY1" fmla="*/ 0 h 2192270"/>
              <a:gd name="csX2" fmla="*/ 731399 w 4022376"/>
              <a:gd name="csY2" fmla="*/ 0 h 2192270"/>
              <a:gd name="csX3" fmla="*/ 1294506 w 4022376"/>
              <a:gd name="csY3" fmla="*/ 0 h 2192270"/>
              <a:gd name="csX4" fmla="*/ 1972794 w 4022376"/>
              <a:gd name="csY4" fmla="*/ 0 h 2192270"/>
              <a:gd name="csX5" fmla="*/ 2535901 w 4022376"/>
              <a:gd name="csY5" fmla="*/ 0 h 2192270"/>
              <a:gd name="csX6" fmla="*/ 3214189 w 4022376"/>
              <a:gd name="csY6" fmla="*/ 0 h 2192270"/>
              <a:gd name="csX7" fmla="*/ 3930871 w 4022376"/>
              <a:gd name="csY7" fmla="*/ 0 h 2192270"/>
              <a:gd name="csX8" fmla="*/ 4022376 w 4022376"/>
              <a:gd name="csY8" fmla="*/ 91505 h 2192270"/>
              <a:gd name="csX9" fmla="*/ 4022376 w 4022376"/>
              <a:gd name="csY9" fmla="*/ 741166 h 2192270"/>
              <a:gd name="csX10" fmla="*/ 4022376 w 4022376"/>
              <a:gd name="csY10" fmla="*/ 1370734 h 2192270"/>
              <a:gd name="csX11" fmla="*/ 4022376 w 4022376"/>
              <a:gd name="csY11" fmla="*/ 2100765 h 2192270"/>
              <a:gd name="csX12" fmla="*/ 3930871 w 4022376"/>
              <a:gd name="csY12" fmla="*/ 2192270 h 2192270"/>
              <a:gd name="csX13" fmla="*/ 3367764 w 4022376"/>
              <a:gd name="csY13" fmla="*/ 2192270 h 2192270"/>
              <a:gd name="csX14" fmla="*/ 2766263 w 4022376"/>
              <a:gd name="csY14" fmla="*/ 2192270 h 2192270"/>
              <a:gd name="csX15" fmla="*/ 2126369 w 4022376"/>
              <a:gd name="csY15" fmla="*/ 2192270 h 2192270"/>
              <a:gd name="csX16" fmla="*/ 1563262 w 4022376"/>
              <a:gd name="csY16" fmla="*/ 2192270 h 2192270"/>
              <a:gd name="csX17" fmla="*/ 846580 w 4022376"/>
              <a:gd name="csY17" fmla="*/ 2192270 h 2192270"/>
              <a:gd name="csX18" fmla="*/ 91505 w 4022376"/>
              <a:gd name="csY18" fmla="*/ 2192270 h 2192270"/>
              <a:gd name="csX19" fmla="*/ 0 w 4022376"/>
              <a:gd name="csY19" fmla="*/ 2100765 h 2192270"/>
              <a:gd name="csX20" fmla="*/ 0 w 4022376"/>
              <a:gd name="csY20" fmla="*/ 1431012 h 2192270"/>
              <a:gd name="csX21" fmla="*/ 0 w 4022376"/>
              <a:gd name="csY21" fmla="*/ 741166 h 2192270"/>
              <a:gd name="csX22" fmla="*/ 0 w 4022376"/>
              <a:gd name="csY22" fmla="*/ 91505 h 21922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022376" h="2192270" fill="none" extrusionOk="0">
                <a:moveTo>
                  <a:pt x="0" y="91505"/>
                </a:moveTo>
                <a:cubicBezTo>
                  <a:pt x="-3601" y="40764"/>
                  <a:pt x="41970" y="863"/>
                  <a:pt x="91505" y="0"/>
                </a:cubicBezTo>
                <a:cubicBezTo>
                  <a:pt x="311882" y="4350"/>
                  <a:pt x="562507" y="-26151"/>
                  <a:pt x="731399" y="0"/>
                </a:cubicBezTo>
                <a:cubicBezTo>
                  <a:pt x="900291" y="26151"/>
                  <a:pt x="1160330" y="14499"/>
                  <a:pt x="1294506" y="0"/>
                </a:cubicBezTo>
                <a:cubicBezTo>
                  <a:pt x="1428682" y="-14499"/>
                  <a:pt x="1835113" y="22661"/>
                  <a:pt x="1972794" y="0"/>
                </a:cubicBezTo>
                <a:cubicBezTo>
                  <a:pt x="2110475" y="-22661"/>
                  <a:pt x="2306754" y="-24209"/>
                  <a:pt x="2535901" y="0"/>
                </a:cubicBezTo>
                <a:cubicBezTo>
                  <a:pt x="2765048" y="24209"/>
                  <a:pt x="3026692" y="-14814"/>
                  <a:pt x="3214189" y="0"/>
                </a:cubicBezTo>
                <a:cubicBezTo>
                  <a:pt x="3401686" y="14814"/>
                  <a:pt x="3691049" y="691"/>
                  <a:pt x="3930871" y="0"/>
                </a:cubicBezTo>
                <a:cubicBezTo>
                  <a:pt x="3983591" y="-3790"/>
                  <a:pt x="4019157" y="39734"/>
                  <a:pt x="4022376" y="91505"/>
                </a:cubicBezTo>
                <a:cubicBezTo>
                  <a:pt x="3999857" y="293451"/>
                  <a:pt x="3996872" y="417778"/>
                  <a:pt x="4022376" y="741166"/>
                </a:cubicBezTo>
                <a:cubicBezTo>
                  <a:pt x="4047880" y="1064554"/>
                  <a:pt x="4027614" y="1100297"/>
                  <a:pt x="4022376" y="1370734"/>
                </a:cubicBezTo>
                <a:cubicBezTo>
                  <a:pt x="4017138" y="1641171"/>
                  <a:pt x="3991005" y="1948528"/>
                  <a:pt x="4022376" y="2100765"/>
                </a:cubicBezTo>
                <a:cubicBezTo>
                  <a:pt x="4034028" y="2148218"/>
                  <a:pt x="3979919" y="2202584"/>
                  <a:pt x="3930871" y="2192270"/>
                </a:cubicBezTo>
                <a:cubicBezTo>
                  <a:pt x="3784665" y="2174164"/>
                  <a:pt x="3578756" y="2180745"/>
                  <a:pt x="3367764" y="2192270"/>
                </a:cubicBezTo>
                <a:cubicBezTo>
                  <a:pt x="3156772" y="2203795"/>
                  <a:pt x="2917333" y="2194441"/>
                  <a:pt x="2766263" y="2192270"/>
                </a:cubicBezTo>
                <a:cubicBezTo>
                  <a:pt x="2615193" y="2190099"/>
                  <a:pt x="2415754" y="2170348"/>
                  <a:pt x="2126369" y="2192270"/>
                </a:cubicBezTo>
                <a:cubicBezTo>
                  <a:pt x="1836984" y="2214192"/>
                  <a:pt x="1744210" y="2203194"/>
                  <a:pt x="1563262" y="2192270"/>
                </a:cubicBezTo>
                <a:cubicBezTo>
                  <a:pt x="1382314" y="2181346"/>
                  <a:pt x="1025392" y="2211507"/>
                  <a:pt x="846580" y="2192270"/>
                </a:cubicBezTo>
                <a:cubicBezTo>
                  <a:pt x="667768" y="2173033"/>
                  <a:pt x="390420" y="2210157"/>
                  <a:pt x="91505" y="2192270"/>
                </a:cubicBezTo>
                <a:cubicBezTo>
                  <a:pt x="41977" y="2195812"/>
                  <a:pt x="1797" y="2152058"/>
                  <a:pt x="0" y="2100765"/>
                </a:cubicBezTo>
                <a:cubicBezTo>
                  <a:pt x="-31225" y="1861175"/>
                  <a:pt x="-29153" y="1631855"/>
                  <a:pt x="0" y="1431012"/>
                </a:cubicBezTo>
                <a:cubicBezTo>
                  <a:pt x="29153" y="1230169"/>
                  <a:pt x="19093" y="931808"/>
                  <a:pt x="0" y="741166"/>
                </a:cubicBezTo>
                <a:cubicBezTo>
                  <a:pt x="-19093" y="550524"/>
                  <a:pt x="5181" y="224610"/>
                  <a:pt x="0" y="91505"/>
                </a:cubicBezTo>
                <a:close/>
              </a:path>
              <a:path w="4022376" h="2192270" stroke="0" extrusionOk="0">
                <a:moveTo>
                  <a:pt x="0" y="91505"/>
                </a:moveTo>
                <a:cubicBezTo>
                  <a:pt x="-6828" y="36756"/>
                  <a:pt x="31051" y="3722"/>
                  <a:pt x="91505" y="0"/>
                </a:cubicBezTo>
                <a:cubicBezTo>
                  <a:pt x="280467" y="-17439"/>
                  <a:pt x="499205" y="19964"/>
                  <a:pt x="808187" y="0"/>
                </a:cubicBezTo>
                <a:cubicBezTo>
                  <a:pt x="1117169" y="-19964"/>
                  <a:pt x="1244695" y="25721"/>
                  <a:pt x="1409687" y="0"/>
                </a:cubicBezTo>
                <a:cubicBezTo>
                  <a:pt x="1574679" y="-25721"/>
                  <a:pt x="1738268" y="19860"/>
                  <a:pt x="1972794" y="0"/>
                </a:cubicBezTo>
                <a:cubicBezTo>
                  <a:pt x="2207320" y="-19860"/>
                  <a:pt x="2512521" y="-1657"/>
                  <a:pt x="2651082" y="0"/>
                </a:cubicBezTo>
                <a:cubicBezTo>
                  <a:pt x="2789643" y="1657"/>
                  <a:pt x="3045584" y="-25885"/>
                  <a:pt x="3252583" y="0"/>
                </a:cubicBezTo>
                <a:cubicBezTo>
                  <a:pt x="3459582" y="25885"/>
                  <a:pt x="3730701" y="-19818"/>
                  <a:pt x="3930871" y="0"/>
                </a:cubicBezTo>
                <a:cubicBezTo>
                  <a:pt x="3980509" y="-8571"/>
                  <a:pt x="4019897" y="44414"/>
                  <a:pt x="4022376" y="91505"/>
                </a:cubicBezTo>
                <a:cubicBezTo>
                  <a:pt x="4010546" y="303010"/>
                  <a:pt x="4036487" y="500729"/>
                  <a:pt x="4022376" y="721073"/>
                </a:cubicBezTo>
                <a:cubicBezTo>
                  <a:pt x="4008265" y="941417"/>
                  <a:pt x="4040730" y="1151107"/>
                  <a:pt x="4022376" y="1390826"/>
                </a:cubicBezTo>
                <a:cubicBezTo>
                  <a:pt x="4004022" y="1630545"/>
                  <a:pt x="4012263" y="1874525"/>
                  <a:pt x="4022376" y="2100765"/>
                </a:cubicBezTo>
                <a:cubicBezTo>
                  <a:pt x="4030337" y="2143435"/>
                  <a:pt x="3982377" y="2191645"/>
                  <a:pt x="3930871" y="2192270"/>
                </a:cubicBezTo>
                <a:cubicBezTo>
                  <a:pt x="3783641" y="2160578"/>
                  <a:pt x="3576803" y="2184108"/>
                  <a:pt x="3290977" y="2192270"/>
                </a:cubicBezTo>
                <a:cubicBezTo>
                  <a:pt x="3005151" y="2200432"/>
                  <a:pt x="2982318" y="2202824"/>
                  <a:pt x="2727870" y="2192270"/>
                </a:cubicBezTo>
                <a:cubicBezTo>
                  <a:pt x="2473422" y="2181716"/>
                  <a:pt x="2227143" y="2210327"/>
                  <a:pt x="2087975" y="2192270"/>
                </a:cubicBezTo>
                <a:cubicBezTo>
                  <a:pt x="1948807" y="2174213"/>
                  <a:pt x="1546683" y="2184127"/>
                  <a:pt x="1371294" y="2192270"/>
                </a:cubicBezTo>
                <a:cubicBezTo>
                  <a:pt x="1195905" y="2200413"/>
                  <a:pt x="950868" y="2169565"/>
                  <a:pt x="731399" y="2192270"/>
                </a:cubicBezTo>
                <a:cubicBezTo>
                  <a:pt x="511930" y="2214975"/>
                  <a:pt x="229444" y="2196127"/>
                  <a:pt x="91505" y="2192270"/>
                </a:cubicBezTo>
                <a:cubicBezTo>
                  <a:pt x="31293" y="2192668"/>
                  <a:pt x="5187" y="2141951"/>
                  <a:pt x="0" y="2100765"/>
                </a:cubicBezTo>
                <a:cubicBezTo>
                  <a:pt x="14839" y="1914057"/>
                  <a:pt x="15313" y="1691532"/>
                  <a:pt x="0" y="1410919"/>
                </a:cubicBezTo>
                <a:cubicBezTo>
                  <a:pt x="-15313" y="1130306"/>
                  <a:pt x="-27706" y="1022840"/>
                  <a:pt x="0" y="781351"/>
                </a:cubicBezTo>
                <a:cubicBezTo>
                  <a:pt x="27706" y="539862"/>
                  <a:pt x="-31971" y="430688"/>
                  <a:pt x="0" y="9150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No tempo da minha juventude, os mestres eram muito pouco numerosos. Não os havia nos burgos e até nas cidades era difícil encontrá-los. E, quando existiam,  o seu saber era tão pequeno que nem mesmo se pode comparar com os dos clérigos errantes dos nossos dias.</a:t>
            </a:r>
          </a:p>
          <a:p>
            <a:pPr algn="r"/>
            <a:r>
              <a:rPr lang="pt-PT" sz="1200" dirty="0" err="1">
                <a:solidFill>
                  <a:schemeClr val="tx1"/>
                </a:solidFill>
              </a:rPr>
              <a:t>Guibert</a:t>
            </a:r>
            <a:r>
              <a:rPr lang="pt-PT" sz="1200" dirty="0">
                <a:solidFill>
                  <a:schemeClr val="tx1"/>
                </a:solidFill>
              </a:rPr>
              <a:t> de </a:t>
            </a:r>
            <a:r>
              <a:rPr lang="pt-PT" sz="1200" dirty="0" err="1">
                <a:solidFill>
                  <a:schemeClr val="tx1"/>
                </a:solidFill>
              </a:rPr>
              <a:t>Nogent</a:t>
            </a:r>
            <a:r>
              <a:rPr lang="pt-PT" sz="1200" dirty="0">
                <a:solidFill>
                  <a:schemeClr val="tx1"/>
                </a:solidFill>
              </a:rPr>
              <a:t> (1053-1124), historiador e teólogo beneditino</a:t>
            </a:r>
          </a:p>
        </p:txBody>
      </p:sp>
    </p:spTree>
    <p:extLst>
      <p:ext uri="{BB962C8B-B14F-4D97-AF65-F5344CB8AC3E}">
        <p14:creationId xmlns:p14="http://schemas.microsoft.com/office/powerpoint/2010/main" val="24615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904068" y="1193369"/>
            <a:ext cx="945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9571" y="1414558"/>
            <a:ext cx="828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século XII, Paris e Bolonha eram os locais de estudo mais afamados da Europa, atraindo uma multidão de estudantes, clérigos e laicos. Paris ganhou prestígio no ensino da Teologia  e Bolonha no ensino do Direito. A opinião dos seus doutores passou a pesar nas decisões dos príncipes e do próprio Papa.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D90748C-0A15-4DD7-94D1-9E2BDD10A1E6}"/>
              </a:ext>
            </a:extLst>
          </p:cNvPr>
          <p:cNvGrpSpPr/>
          <p:nvPr/>
        </p:nvGrpSpPr>
        <p:grpSpPr>
          <a:xfrm>
            <a:off x="5260894" y="2324143"/>
            <a:ext cx="3569235" cy="4247123"/>
            <a:chOff x="5260894" y="2324143"/>
            <a:chExt cx="3569235" cy="4247123"/>
          </a:xfrm>
        </p:grpSpPr>
        <p:pic>
          <p:nvPicPr>
            <p:cNvPr id="2052" name="Picture 4" descr="File:Universität Bologna Deutsche N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894" y="2324143"/>
              <a:ext cx="3569234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5260895" y="5740269"/>
              <a:ext cx="35692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/>
                <a:t>Estudantes da “nação germânica” da Universidade de Bolonha (imagem do século XV)</a:t>
              </a:r>
              <a:r>
                <a:rPr lang="pt-PT" sz="1200" dirty="0"/>
                <a:t>. Tanto em Paris como em Bolonha, os estudantes agrupavam-se por “nações”, consoante o país de origem. </a:t>
              </a:r>
            </a:p>
          </p:txBody>
        </p: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D2CEF16A-6CE2-4153-8905-8ABF3661E31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Privilégios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1264634-C97F-40DC-A5A7-49DC1F7B73E5}"/>
              </a:ext>
            </a:extLst>
          </p:cNvPr>
          <p:cNvSpPr/>
          <p:nvPr/>
        </p:nvSpPr>
        <p:spPr>
          <a:xfrm>
            <a:off x="433921" y="2597792"/>
            <a:ext cx="4711271" cy="2174279"/>
          </a:xfrm>
          <a:custGeom>
            <a:avLst/>
            <a:gdLst>
              <a:gd name="csX0" fmla="*/ 0 w 4711271"/>
              <a:gd name="csY0" fmla="*/ 90754 h 2174279"/>
              <a:gd name="csX1" fmla="*/ 90754 w 4711271"/>
              <a:gd name="csY1" fmla="*/ 0 h 2174279"/>
              <a:gd name="csX2" fmla="*/ 783161 w 4711271"/>
              <a:gd name="csY2" fmla="*/ 0 h 2174279"/>
              <a:gd name="csX3" fmla="*/ 1339674 w 4711271"/>
              <a:gd name="csY3" fmla="*/ 0 h 2174279"/>
              <a:gd name="csX4" fmla="*/ 2032081 w 4711271"/>
              <a:gd name="csY4" fmla="*/ 0 h 2174279"/>
              <a:gd name="csX5" fmla="*/ 2543297 w 4711271"/>
              <a:gd name="csY5" fmla="*/ 0 h 2174279"/>
              <a:gd name="csX6" fmla="*/ 3235704 w 4711271"/>
              <a:gd name="csY6" fmla="*/ 0 h 2174279"/>
              <a:gd name="csX7" fmla="*/ 3792217 w 4711271"/>
              <a:gd name="csY7" fmla="*/ 0 h 2174279"/>
              <a:gd name="csX8" fmla="*/ 4620517 w 4711271"/>
              <a:gd name="csY8" fmla="*/ 0 h 2174279"/>
              <a:gd name="csX9" fmla="*/ 4711271 w 4711271"/>
              <a:gd name="csY9" fmla="*/ 90754 h 2174279"/>
              <a:gd name="csX10" fmla="*/ 4711271 w 4711271"/>
              <a:gd name="csY10" fmla="*/ 715156 h 2174279"/>
              <a:gd name="csX11" fmla="*/ 4711271 w 4711271"/>
              <a:gd name="csY11" fmla="*/ 1319629 h 2174279"/>
              <a:gd name="csX12" fmla="*/ 4711271 w 4711271"/>
              <a:gd name="csY12" fmla="*/ 2083525 h 2174279"/>
              <a:gd name="csX13" fmla="*/ 4620517 w 4711271"/>
              <a:gd name="csY13" fmla="*/ 2174279 h 2174279"/>
              <a:gd name="csX14" fmla="*/ 4109301 w 4711271"/>
              <a:gd name="csY14" fmla="*/ 2174279 h 2174279"/>
              <a:gd name="csX15" fmla="*/ 3371597 w 4711271"/>
              <a:gd name="csY15" fmla="*/ 2174279 h 2174279"/>
              <a:gd name="csX16" fmla="*/ 2724488 w 4711271"/>
              <a:gd name="csY16" fmla="*/ 2174279 h 2174279"/>
              <a:gd name="csX17" fmla="*/ 1986783 w 4711271"/>
              <a:gd name="csY17" fmla="*/ 2174279 h 2174279"/>
              <a:gd name="csX18" fmla="*/ 1294377 w 4711271"/>
              <a:gd name="csY18" fmla="*/ 2174279 h 2174279"/>
              <a:gd name="csX19" fmla="*/ 692565 w 4711271"/>
              <a:gd name="csY19" fmla="*/ 2174279 h 2174279"/>
              <a:gd name="csX20" fmla="*/ 90754 w 4711271"/>
              <a:gd name="csY20" fmla="*/ 2174279 h 2174279"/>
              <a:gd name="csX21" fmla="*/ 0 w 4711271"/>
              <a:gd name="csY21" fmla="*/ 2083525 h 2174279"/>
              <a:gd name="csX22" fmla="*/ 0 w 4711271"/>
              <a:gd name="csY22" fmla="*/ 1419268 h 2174279"/>
              <a:gd name="csX23" fmla="*/ 0 w 4711271"/>
              <a:gd name="csY23" fmla="*/ 715156 h 2174279"/>
              <a:gd name="csX24" fmla="*/ 0 w 4711271"/>
              <a:gd name="csY24" fmla="*/ 90754 h 21742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711271" h="2174279" fill="none" extrusionOk="0">
                <a:moveTo>
                  <a:pt x="0" y="90754"/>
                </a:moveTo>
                <a:cubicBezTo>
                  <a:pt x="-4929" y="50527"/>
                  <a:pt x="36511" y="-5468"/>
                  <a:pt x="90754" y="0"/>
                </a:cubicBezTo>
                <a:cubicBezTo>
                  <a:pt x="404994" y="25307"/>
                  <a:pt x="570694" y="-6310"/>
                  <a:pt x="783161" y="0"/>
                </a:cubicBezTo>
                <a:cubicBezTo>
                  <a:pt x="995628" y="6310"/>
                  <a:pt x="1178310" y="-18423"/>
                  <a:pt x="1339674" y="0"/>
                </a:cubicBezTo>
                <a:cubicBezTo>
                  <a:pt x="1501038" y="18423"/>
                  <a:pt x="1745839" y="-4246"/>
                  <a:pt x="2032081" y="0"/>
                </a:cubicBezTo>
                <a:cubicBezTo>
                  <a:pt x="2318323" y="4246"/>
                  <a:pt x="2295424" y="-14890"/>
                  <a:pt x="2543297" y="0"/>
                </a:cubicBezTo>
                <a:cubicBezTo>
                  <a:pt x="2791170" y="14890"/>
                  <a:pt x="3056226" y="-26644"/>
                  <a:pt x="3235704" y="0"/>
                </a:cubicBezTo>
                <a:cubicBezTo>
                  <a:pt x="3415182" y="26644"/>
                  <a:pt x="3675479" y="24464"/>
                  <a:pt x="3792217" y="0"/>
                </a:cubicBezTo>
                <a:cubicBezTo>
                  <a:pt x="3908955" y="-24464"/>
                  <a:pt x="4353890" y="21560"/>
                  <a:pt x="4620517" y="0"/>
                </a:cubicBezTo>
                <a:cubicBezTo>
                  <a:pt x="4672890" y="-9825"/>
                  <a:pt x="4705064" y="40432"/>
                  <a:pt x="4711271" y="90754"/>
                </a:cubicBezTo>
                <a:cubicBezTo>
                  <a:pt x="4715452" y="376114"/>
                  <a:pt x="4723260" y="466472"/>
                  <a:pt x="4711271" y="715156"/>
                </a:cubicBezTo>
                <a:cubicBezTo>
                  <a:pt x="4699282" y="963840"/>
                  <a:pt x="4725297" y="1034236"/>
                  <a:pt x="4711271" y="1319629"/>
                </a:cubicBezTo>
                <a:cubicBezTo>
                  <a:pt x="4697245" y="1605022"/>
                  <a:pt x="4739447" y="1919537"/>
                  <a:pt x="4711271" y="2083525"/>
                </a:cubicBezTo>
                <a:cubicBezTo>
                  <a:pt x="4713078" y="2138063"/>
                  <a:pt x="4672762" y="2176379"/>
                  <a:pt x="4620517" y="2174279"/>
                </a:cubicBezTo>
                <a:cubicBezTo>
                  <a:pt x="4481054" y="2198212"/>
                  <a:pt x="4283074" y="2186357"/>
                  <a:pt x="4109301" y="2174279"/>
                </a:cubicBezTo>
                <a:cubicBezTo>
                  <a:pt x="3935528" y="2162201"/>
                  <a:pt x="3621313" y="2183133"/>
                  <a:pt x="3371597" y="2174279"/>
                </a:cubicBezTo>
                <a:cubicBezTo>
                  <a:pt x="3121881" y="2165425"/>
                  <a:pt x="2888482" y="2163476"/>
                  <a:pt x="2724488" y="2174279"/>
                </a:cubicBezTo>
                <a:cubicBezTo>
                  <a:pt x="2560494" y="2185082"/>
                  <a:pt x="2219848" y="2185363"/>
                  <a:pt x="1986783" y="2174279"/>
                </a:cubicBezTo>
                <a:cubicBezTo>
                  <a:pt x="1753719" y="2163195"/>
                  <a:pt x="1488186" y="2139864"/>
                  <a:pt x="1294377" y="2174279"/>
                </a:cubicBezTo>
                <a:cubicBezTo>
                  <a:pt x="1100568" y="2208694"/>
                  <a:pt x="947984" y="2194003"/>
                  <a:pt x="692565" y="2174279"/>
                </a:cubicBezTo>
                <a:cubicBezTo>
                  <a:pt x="437146" y="2154555"/>
                  <a:pt x="373090" y="2173902"/>
                  <a:pt x="90754" y="2174279"/>
                </a:cubicBezTo>
                <a:cubicBezTo>
                  <a:pt x="40680" y="2176477"/>
                  <a:pt x="4457" y="2129648"/>
                  <a:pt x="0" y="2083525"/>
                </a:cubicBezTo>
                <a:cubicBezTo>
                  <a:pt x="532" y="1842197"/>
                  <a:pt x="12829" y="1574167"/>
                  <a:pt x="0" y="1419268"/>
                </a:cubicBezTo>
                <a:cubicBezTo>
                  <a:pt x="-12829" y="1264369"/>
                  <a:pt x="17466" y="962027"/>
                  <a:pt x="0" y="715156"/>
                </a:cubicBezTo>
                <a:cubicBezTo>
                  <a:pt x="-17466" y="468285"/>
                  <a:pt x="-9959" y="223712"/>
                  <a:pt x="0" y="90754"/>
                </a:cubicBezTo>
                <a:close/>
              </a:path>
              <a:path w="4711271" h="2174279" stroke="0" extrusionOk="0">
                <a:moveTo>
                  <a:pt x="0" y="90754"/>
                </a:moveTo>
                <a:cubicBezTo>
                  <a:pt x="-9006" y="35077"/>
                  <a:pt x="32368" y="3102"/>
                  <a:pt x="90754" y="0"/>
                </a:cubicBezTo>
                <a:cubicBezTo>
                  <a:pt x="451739" y="2772"/>
                  <a:pt x="474157" y="-24453"/>
                  <a:pt x="828458" y="0"/>
                </a:cubicBezTo>
                <a:cubicBezTo>
                  <a:pt x="1182759" y="24453"/>
                  <a:pt x="1309671" y="-6896"/>
                  <a:pt x="1430270" y="0"/>
                </a:cubicBezTo>
                <a:cubicBezTo>
                  <a:pt x="1550869" y="6896"/>
                  <a:pt x="1713226" y="-12523"/>
                  <a:pt x="1986783" y="0"/>
                </a:cubicBezTo>
                <a:cubicBezTo>
                  <a:pt x="2260340" y="12523"/>
                  <a:pt x="2418670" y="20881"/>
                  <a:pt x="2679190" y="0"/>
                </a:cubicBezTo>
                <a:cubicBezTo>
                  <a:pt x="2939710" y="-20881"/>
                  <a:pt x="3009462" y="21297"/>
                  <a:pt x="3281001" y="0"/>
                </a:cubicBezTo>
                <a:cubicBezTo>
                  <a:pt x="3552540" y="-21297"/>
                  <a:pt x="3839306" y="14974"/>
                  <a:pt x="4018706" y="0"/>
                </a:cubicBezTo>
                <a:cubicBezTo>
                  <a:pt x="4198107" y="-14974"/>
                  <a:pt x="4405717" y="-2162"/>
                  <a:pt x="4620517" y="0"/>
                </a:cubicBezTo>
                <a:cubicBezTo>
                  <a:pt x="4666255" y="7253"/>
                  <a:pt x="4704544" y="32829"/>
                  <a:pt x="4711271" y="90754"/>
                </a:cubicBezTo>
                <a:cubicBezTo>
                  <a:pt x="4727435" y="228836"/>
                  <a:pt x="4728171" y="490694"/>
                  <a:pt x="4711271" y="715156"/>
                </a:cubicBezTo>
                <a:cubicBezTo>
                  <a:pt x="4694371" y="939618"/>
                  <a:pt x="4710645" y="1169772"/>
                  <a:pt x="4711271" y="1379413"/>
                </a:cubicBezTo>
                <a:cubicBezTo>
                  <a:pt x="4711897" y="1589054"/>
                  <a:pt x="4684057" y="1902025"/>
                  <a:pt x="4711271" y="2083525"/>
                </a:cubicBezTo>
                <a:cubicBezTo>
                  <a:pt x="4712422" y="2135056"/>
                  <a:pt x="4671766" y="2173292"/>
                  <a:pt x="4620517" y="2174279"/>
                </a:cubicBezTo>
                <a:cubicBezTo>
                  <a:pt x="4390202" y="2166202"/>
                  <a:pt x="4226436" y="2167004"/>
                  <a:pt x="3973408" y="2174279"/>
                </a:cubicBezTo>
                <a:cubicBezTo>
                  <a:pt x="3720380" y="2181554"/>
                  <a:pt x="3497224" y="2165613"/>
                  <a:pt x="3326299" y="2174279"/>
                </a:cubicBezTo>
                <a:cubicBezTo>
                  <a:pt x="3155374" y="2182945"/>
                  <a:pt x="2792683" y="2190399"/>
                  <a:pt x="2588595" y="2174279"/>
                </a:cubicBezTo>
                <a:cubicBezTo>
                  <a:pt x="2384507" y="2158159"/>
                  <a:pt x="2139781" y="2163947"/>
                  <a:pt x="1941486" y="2174279"/>
                </a:cubicBezTo>
                <a:cubicBezTo>
                  <a:pt x="1743191" y="2184611"/>
                  <a:pt x="1593164" y="2161739"/>
                  <a:pt x="1430270" y="2174279"/>
                </a:cubicBezTo>
                <a:cubicBezTo>
                  <a:pt x="1267376" y="2186819"/>
                  <a:pt x="1104486" y="2176368"/>
                  <a:pt x="873756" y="2174279"/>
                </a:cubicBezTo>
                <a:cubicBezTo>
                  <a:pt x="643026" y="2172190"/>
                  <a:pt x="359608" y="2177746"/>
                  <a:pt x="90754" y="2174279"/>
                </a:cubicBezTo>
                <a:cubicBezTo>
                  <a:pt x="46196" y="2173102"/>
                  <a:pt x="1106" y="2144146"/>
                  <a:pt x="0" y="2083525"/>
                </a:cubicBezTo>
                <a:cubicBezTo>
                  <a:pt x="-19464" y="1936165"/>
                  <a:pt x="24319" y="1731442"/>
                  <a:pt x="0" y="1459123"/>
                </a:cubicBezTo>
                <a:cubicBezTo>
                  <a:pt x="-24319" y="1186804"/>
                  <a:pt x="21662" y="977760"/>
                  <a:pt x="0" y="854650"/>
                </a:cubicBezTo>
                <a:cubicBezTo>
                  <a:pt x="-21662" y="731540"/>
                  <a:pt x="-25282" y="367137"/>
                  <a:pt x="0" y="907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Concedemos-vos o direito de estabelecer regulamentos sensatos sobre os métodos e horários dos cursos […]. </a:t>
            </a:r>
          </a:p>
          <a:p>
            <a:pPr algn="just"/>
            <a:r>
              <a:rPr lang="pt-PT" sz="1600" dirty="0">
                <a:solidFill>
                  <a:schemeClr val="tx1"/>
                </a:solidFill>
              </a:rPr>
              <a:t>Proibimos que os estudantes sejam presos por dívidas […] Aqueles que se dizem estudantes sem frequentarem as escolas nem terem mestres não devem gozar dos privilégios dados aos estudantes.</a:t>
            </a: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Privilégios concedidos pelo Papa Gregório IX à Universidade de Paris, 1232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5193C8B-E9AD-44B7-84E0-B890CDE1E5B0}"/>
              </a:ext>
            </a:extLst>
          </p:cNvPr>
          <p:cNvSpPr/>
          <p:nvPr/>
        </p:nvSpPr>
        <p:spPr>
          <a:xfrm>
            <a:off x="429571" y="4941821"/>
            <a:ext cx="4711271" cy="1657651"/>
          </a:xfrm>
          <a:custGeom>
            <a:avLst/>
            <a:gdLst>
              <a:gd name="csX0" fmla="*/ 0 w 4711271"/>
              <a:gd name="csY0" fmla="*/ 69190 h 1657651"/>
              <a:gd name="csX1" fmla="*/ 69190 w 4711271"/>
              <a:gd name="csY1" fmla="*/ 0 h 1657651"/>
              <a:gd name="csX2" fmla="*/ 768189 w 4711271"/>
              <a:gd name="csY2" fmla="*/ 0 h 1657651"/>
              <a:gd name="csX3" fmla="*/ 1330001 w 4711271"/>
              <a:gd name="csY3" fmla="*/ 0 h 1657651"/>
              <a:gd name="csX4" fmla="*/ 2029000 w 4711271"/>
              <a:gd name="csY4" fmla="*/ 0 h 1657651"/>
              <a:gd name="csX5" fmla="*/ 2545084 w 4711271"/>
              <a:gd name="csY5" fmla="*/ 0 h 1657651"/>
              <a:gd name="csX6" fmla="*/ 3244083 w 4711271"/>
              <a:gd name="csY6" fmla="*/ 0 h 1657651"/>
              <a:gd name="csX7" fmla="*/ 3805895 w 4711271"/>
              <a:gd name="csY7" fmla="*/ 0 h 1657651"/>
              <a:gd name="csX8" fmla="*/ 4642081 w 4711271"/>
              <a:gd name="csY8" fmla="*/ 0 h 1657651"/>
              <a:gd name="csX9" fmla="*/ 4711271 w 4711271"/>
              <a:gd name="csY9" fmla="*/ 69190 h 1657651"/>
              <a:gd name="csX10" fmla="*/ 4711271 w 4711271"/>
              <a:gd name="csY10" fmla="*/ 545228 h 1657651"/>
              <a:gd name="csX11" fmla="*/ 4711271 w 4711271"/>
              <a:gd name="csY11" fmla="*/ 1006074 h 1657651"/>
              <a:gd name="csX12" fmla="*/ 4711271 w 4711271"/>
              <a:gd name="csY12" fmla="*/ 1588461 h 1657651"/>
              <a:gd name="csX13" fmla="*/ 4642081 w 4711271"/>
              <a:gd name="csY13" fmla="*/ 1657651 h 1657651"/>
              <a:gd name="csX14" fmla="*/ 4125998 w 4711271"/>
              <a:gd name="csY14" fmla="*/ 1657651 h 1657651"/>
              <a:gd name="csX15" fmla="*/ 3381270 w 4711271"/>
              <a:gd name="csY15" fmla="*/ 1657651 h 1657651"/>
              <a:gd name="csX16" fmla="*/ 2727999 w 4711271"/>
              <a:gd name="csY16" fmla="*/ 1657651 h 1657651"/>
              <a:gd name="csX17" fmla="*/ 1983272 w 4711271"/>
              <a:gd name="csY17" fmla="*/ 1657651 h 1657651"/>
              <a:gd name="csX18" fmla="*/ 1284272 w 4711271"/>
              <a:gd name="csY18" fmla="*/ 1657651 h 1657651"/>
              <a:gd name="csX19" fmla="*/ 676731 w 4711271"/>
              <a:gd name="csY19" fmla="*/ 1657651 h 1657651"/>
              <a:gd name="csX20" fmla="*/ 69190 w 4711271"/>
              <a:gd name="csY20" fmla="*/ 1657651 h 1657651"/>
              <a:gd name="csX21" fmla="*/ 0 w 4711271"/>
              <a:gd name="csY21" fmla="*/ 1588461 h 1657651"/>
              <a:gd name="csX22" fmla="*/ 0 w 4711271"/>
              <a:gd name="csY22" fmla="*/ 1082037 h 1657651"/>
              <a:gd name="csX23" fmla="*/ 0 w 4711271"/>
              <a:gd name="csY23" fmla="*/ 545228 h 1657651"/>
              <a:gd name="csX24" fmla="*/ 0 w 4711271"/>
              <a:gd name="csY24" fmla="*/ 69190 h 16576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711271" h="1657651" fill="none" extrusionOk="0">
                <a:moveTo>
                  <a:pt x="0" y="69190"/>
                </a:moveTo>
                <a:cubicBezTo>
                  <a:pt x="-2465" y="35926"/>
                  <a:pt x="26607" y="-5798"/>
                  <a:pt x="69190" y="0"/>
                </a:cubicBezTo>
                <a:cubicBezTo>
                  <a:pt x="216102" y="-28502"/>
                  <a:pt x="478930" y="-5445"/>
                  <a:pt x="768189" y="0"/>
                </a:cubicBezTo>
                <a:cubicBezTo>
                  <a:pt x="1057448" y="5445"/>
                  <a:pt x="1210207" y="-7761"/>
                  <a:pt x="1330001" y="0"/>
                </a:cubicBezTo>
                <a:cubicBezTo>
                  <a:pt x="1449795" y="7761"/>
                  <a:pt x="1706969" y="1013"/>
                  <a:pt x="2029000" y="0"/>
                </a:cubicBezTo>
                <a:cubicBezTo>
                  <a:pt x="2351031" y="-1013"/>
                  <a:pt x="2308751" y="-16187"/>
                  <a:pt x="2545084" y="0"/>
                </a:cubicBezTo>
                <a:cubicBezTo>
                  <a:pt x="2781417" y="16187"/>
                  <a:pt x="3034124" y="376"/>
                  <a:pt x="3244083" y="0"/>
                </a:cubicBezTo>
                <a:cubicBezTo>
                  <a:pt x="3454042" y="-376"/>
                  <a:pt x="3556818" y="5515"/>
                  <a:pt x="3805895" y="0"/>
                </a:cubicBezTo>
                <a:cubicBezTo>
                  <a:pt x="4054972" y="-5515"/>
                  <a:pt x="4382253" y="-38501"/>
                  <a:pt x="4642081" y="0"/>
                </a:cubicBezTo>
                <a:cubicBezTo>
                  <a:pt x="4682042" y="-7629"/>
                  <a:pt x="4707259" y="30848"/>
                  <a:pt x="4711271" y="69190"/>
                </a:cubicBezTo>
                <a:cubicBezTo>
                  <a:pt x="4689394" y="272501"/>
                  <a:pt x="4719093" y="445086"/>
                  <a:pt x="4711271" y="545228"/>
                </a:cubicBezTo>
                <a:cubicBezTo>
                  <a:pt x="4703449" y="645370"/>
                  <a:pt x="4716280" y="808813"/>
                  <a:pt x="4711271" y="1006074"/>
                </a:cubicBezTo>
                <a:cubicBezTo>
                  <a:pt x="4706262" y="1203335"/>
                  <a:pt x="4728737" y="1309101"/>
                  <a:pt x="4711271" y="1588461"/>
                </a:cubicBezTo>
                <a:cubicBezTo>
                  <a:pt x="4712769" y="1630336"/>
                  <a:pt x="4686668" y="1663956"/>
                  <a:pt x="4642081" y="1657651"/>
                </a:cubicBezTo>
                <a:cubicBezTo>
                  <a:pt x="4535228" y="1634266"/>
                  <a:pt x="4382754" y="1656485"/>
                  <a:pt x="4125998" y="1657651"/>
                </a:cubicBezTo>
                <a:cubicBezTo>
                  <a:pt x="3869242" y="1658817"/>
                  <a:pt x="3748763" y="1638117"/>
                  <a:pt x="3381270" y="1657651"/>
                </a:cubicBezTo>
                <a:cubicBezTo>
                  <a:pt x="3013777" y="1677185"/>
                  <a:pt x="2973066" y="1670868"/>
                  <a:pt x="2727999" y="1657651"/>
                </a:cubicBezTo>
                <a:cubicBezTo>
                  <a:pt x="2482932" y="1644434"/>
                  <a:pt x="2335427" y="1649372"/>
                  <a:pt x="1983272" y="1657651"/>
                </a:cubicBezTo>
                <a:cubicBezTo>
                  <a:pt x="1631117" y="1665930"/>
                  <a:pt x="1558091" y="1674964"/>
                  <a:pt x="1284272" y="1657651"/>
                </a:cubicBezTo>
                <a:cubicBezTo>
                  <a:pt x="1010453" y="1640338"/>
                  <a:pt x="868516" y="1672355"/>
                  <a:pt x="676731" y="1657651"/>
                </a:cubicBezTo>
                <a:cubicBezTo>
                  <a:pt x="484946" y="1642947"/>
                  <a:pt x="349639" y="1669633"/>
                  <a:pt x="69190" y="1657651"/>
                </a:cubicBezTo>
                <a:cubicBezTo>
                  <a:pt x="31021" y="1659647"/>
                  <a:pt x="2479" y="1624450"/>
                  <a:pt x="0" y="1588461"/>
                </a:cubicBezTo>
                <a:cubicBezTo>
                  <a:pt x="-491" y="1431003"/>
                  <a:pt x="-24702" y="1260861"/>
                  <a:pt x="0" y="1082037"/>
                </a:cubicBezTo>
                <a:cubicBezTo>
                  <a:pt x="24702" y="903213"/>
                  <a:pt x="3607" y="678729"/>
                  <a:pt x="0" y="545228"/>
                </a:cubicBezTo>
                <a:cubicBezTo>
                  <a:pt x="-3607" y="411727"/>
                  <a:pt x="22521" y="198031"/>
                  <a:pt x="0" y="69190"/>
                </a:cubicBezTo>
                <a:close/>
              </a:path>
              <a:path w="4711271" h="1657651" stroke="0" extrusionOk="0">
                <a:moveTo>
                  <a:pt x="0" y="69190"/>
                </a:moveTo>
                <a:cubicBezTo>
                  <a:pt x="-3280" y="28954"/>
                  <a:pt x="29473" y="565"/>
                  <a:pt x="69190" y="0"/>
                </a:cubicBezTo>
                <a:cubicBezTo>
                  <a:pt x="423012" y="-14637"/>
                  <a:pt x="490467" y="4064"/>
                  <a:pt x="813918" y="0"/>
                </a:cubicBezTo>
                <a:cubicBezTo>
                  <a:pt x="1137369" y="-4064"/>
                  <a:pt x="1241884" y="-24814"/>
                  <a:pt x="1421459" y="0"/>
                </a:cubicBezTo>
                <a:cubicBezTo>
                  <a:pt x="1601034" y="24814"/>
                  <a:pt x="1773850" y="-14443"/>
                  <a:pt x="1983272" y="0"/>
                </a:cubicBezTo>
                <a:cubicBezTo>
                  <a:pt x="2192694" y="14443"/>
                  <a:pt x="2352318" y="-4114"/>
                  <a:pt x="2682271" y="0"/>
                </a:cubicBezTo>
                <a:cubicBezTo>
                  <a:pt x="3012224" y="4114"/>
                  <a:pt x="3028108" y="-11990"/>
                  <a:pt x="3289812" y="0"/>
                </a:cubicBezTo>
                <a:cubicBezTo>
                  <a:pt x="3551516" y="11990"/>
                  <a:pt x="3700117" y="-29224"/>
                  <a:pt x="4034540" y="0"/>
                </a:cubicBezTo>
                <a:cubicBezTo>
                  <a:pt x="4368963" y="29224"/>
                  <a:pt x="4434828" y="27615"/>
                  <a:pt x="4642081" y="0"/>
                </a:cubicBezTo>
                <a:cubicBezTo>
                  <a:pt x="4679436" y="1419"/>
                  <a:pt x="4705969" y="24827"/>
                  <a:pt x="4711271" y="69190"/>
                </a:cubicBezTo>
                <a:cubicBezTo>
                  <a:pt x="4687488" y="237667"/>
                  <a:pt x="4717047" y="379222"/>
                  <a:pt x="4711271" y="545228"/>
                </a:cubicBezTo>
                <a:cubicBezTo>
                  <a:pt x="4705495" y="711234"/>
                  <a:pt x="4704572" y="825772"/>
                  <a:pt x="4711271" y="1051652"/>
                </a:cubicBezTo>
                <a:cubicBezTo>
                  <a:pt x="4717970" y="1277532"/>
                  <a:pt x="4713537" y="1377338"/>
                  <a:pt x="4711271" y="1588461"/>
                </a:cubicBezTo>
                <a:cubicBezTo>
                  <a:pt x="4712341" y="1627984"/>
                  <a:pt x="4682230" y="1655956"/>
                  <a:pt x="4642081" y="1657651"/>
                </a:cubicBezTo>
                <a:cubicBezTo>
                  <a:pt x="4442062" y="1629739"/>
                  <a:pt x="4209749" y="1667984"/>
                  <a:pt x="3988811" y="1657651"/>
                </a:cubicBezTo>
                <a:cubicBezTo>
                  <a:pt x="3767873" y="1647319"/>
                  <a:pt x="3505744" y="1627233"/>
                  <a:pt x="3335541" y="1657651"/>
                </a:cubicBezTo>
                <a:cubicBezTo>
                  <a:pt x="3165338" y="1688070"/>
                  <a:pt x="2839854" y="1627354"/>
                  <a:pt x="2590813" y="1657651"/>
                </a:cubicBezTo>
                <a:cubicBezTo>
                  <a:pt x="2341772" y="1687948"/>
                  <a:pt x="2116170" y="1654242"/>
                  <a:pt x="1937543" y="1657651"/>
                </a:cubicBezTo>
                <a:cubicBezTo>
                  <a:pt x="1758916" y="1661061"/>
                  <a:pt x="1631853" y="1634944"/>
                  <a:pt x="1421459" y="1657651"/>
                </a:cubicBezTo>
                <a:cubicBezTo>
                  <a:pt x="1211065" y="1680358"/>
                  <a:pt x="1121540" y="1639266"/>
                  <a:pt x="859647" y="1657651"/>
                </a:cubicBezTo>
                <a:cubicBezTo>
                  <a:pt x="597754" y="1676036"/>
                  <a:pt x="273163" y="1623176"/>
                  <a:pt x="69190" y="1657651"/>
                </a:cubicBezTo>
                <a:cubicBezTo>
                  <a:pt x="33153" y="1657191"/>
                  <a:pt x="587" y="1632245"/>
                  <a:pt x="0" y="1588461"/>
                </a:cubicBezTo>
                <a:cubicBezTo>
                  <a:pt x="-18179" y="1359043"/>
                  <a:pt x="1007" y="1239073"/>
                  <a:pt x="0" y="1112423"/>
                </a:cubicBezTo>
                <a:cubicBezTo>
                  <a:pt x="-1007" y="985773"/>
                  <a:pt x="-9488" y="765195"/>
                  <a:pt x="0" y="651577"/>
                </a:cubicBezTo>
                <a:cubicBezTo>
                  <a:pt x="9488" y="537959"/>
                  <a:pt x="16473" y="349206"/>
                  <a:pt x="0" y="6919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Ordenamos que os doutores […] não possam ser chamados a servir no exército […]</a:t>
            </a:r>
          </a:p>
          <a:p>
            <a:pPr algn="just"/>
            <a:r>
              <a:rPr lang="pt-PT" sz="1600" dirty="0">
                <a:solidFill>
                  <a:schemeClr val="tx1"/>
                </a:solidFill>
              </a:rPr>
              <a:t>Ordenamos que as perdas sofridas pelos escolares em discórdias e contendas sejam totalmente cobertas pela Comuna de Bolonha […]</a:t>
            </a: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Privilégios concedidos pela Comuna de Bolonha à Universidade, 1274</a:t>
            </a:r>
          </a:p>
        </p:txBody>
      </p:sp>
    </p:spTree>
    <p:extLst>
      <p:ext uri="{BB962C8B-B14F-4D97-AF65-F5344CB8AC3E}">
        <p14:creationId xmlns:p14="http://schemas.microsoft.com/office/powerpoint/2010/main" val="397992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0B7B69D-C315-498D-99D6-DFEDBAA21674}"/>
              </a:ext>
            </a:extLst>
          </p:cNvPr>
          <p:cNvGrpSpPr/>
          <p:nvPr/>
        </p:nvGrpSpPr>
        <p:grpSpPr>
          <a:xfrm>
            <a:off x="5601932" y="1674889"/>
            <a:ext cx="3348000" cy="4244538"/>
            <a:chOff x="5601932" y="1674889"/>
            <a:chExt cx="3348000" cy="4244538"/>
          </a:xfrm>
        </p:grpSpPr>
        <p:pic>
          <p:nvPicPr>
            <p:cNvPr id="17" name="Imagem 16" descr="https://upload.wikimedia.org/wikipedia/commons/thumb/d/d4/Woman_teaching_geometry.jpg/800px-Woman_teaching_geometry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932" y="1674889"/>
              <a:ext cx="3168000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ixaDeTexto 17"/>
            <p:cNvSpPr txBox="1"/>
            <p:nvPr/>
          </p:nvSpPr>
          <p:spPr>
            <a:xfrm>
              <a:off x="5601932" y="5457762"/>
              <a:ext cx="33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ensino da Geometria, numa iluminura dos </a:t>
              </a:r>
              <a:r>
                <a:rPr lang="pt-PT" sz="1200" b="1" i="1" dirty="0"/>
                <a:t>Elementos de Euclides</a:t>
              </a:r>
              <a:r>
                <a:rPr lang="pt-PT" sz="1200" b="1" dirty="0"/>
                <a:t>, século XIV,  </a:t>
              </a:r>
              <a:r>
                <a:rPr lang="pt-PT" sz="1200" b="1" dirty="0" err="1"/>
                <a:t>British</a:t>
              </a:r>
              <a:r>
                <a:rPr lang="pt-PT" sz="1200" b="1" dirty="0"/>
                <a:t> </a:t>
              </a:r>
              <a:r>
                <a:rPr lang="pt-PT" sz="1200" b="1" dirty="0" err="1"/>
                <a:t>Library</a:t>
              </a:r>
              <a:endParaRPr lang="pt-PT" sz="1200" b="1" dirty="0"/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60FBED66-0A7F-4D08-AD8E-D06B8197D7F9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Faculdades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currículo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títulos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académicos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CA4E992-7CD4-4B90-8E56-C2FA86CCF6EC}"/>
              </a:ext>
            </a:extLst>
          </p:cNvPr>
          <p:cNvGrpSpPr/>
          <p:nvPr/>
        </p:nvGrpSpPr>
        <p:grpSpPr>
          <a:xfrm>
            <a:off x="281148" y="1674888"/>
            <a:ext cx="5659796" cy="4839258"/>
            <a:chOff x="281148" y="1674888"/>
            <a:chExt cx="5659796" cy="4839258"/>
          </a:xfrm>
        </p:grpSpPr>
        <p:sp>
          <p:nvSpPr>
            <p:cNvPr id="3" name="CaixaDeTexto 2"/>
            <p:cNvSpPr txBox="1"/>
            <p:nvPr/>
          </p:nvSpPr>
          <p:spPr>
            <a:xfrm>
              <a:off x="307143" y="1674889"/>
              <a:ext cx="1196725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TEOLOGIA</a:t>
              </a:r>
            </a:p>
            <a:p>
              <a:pPr algn="ctr"/>
              <a:endParaRPr lang="pt-PT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15 anos</a:t>
              </a:r>
              <a:endParaRPr lang="pt-P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153037" y="1682582"/>
              <a:ext cx="1196726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MEDICINA</a:t>
              </a:r>
            </a:p>
            <a:p>
              <a:pPr algn="ctr"/>
              <a:endParaRPr lang="pt-PT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6 anos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07143" y="3158622"/>
              <a:ext cx="5042620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ARTES               6 anos </a:t>
              </a:r>
              <a:r>
                <a:rPr lang="pt-PT" sz="1200" b="1" dirty="0">
                  <a:solidFill>
                    <a:schemeClr val="tx1"/>
                  </a:solidFill>
                </a:rPr>
                <a:t>para a licenciatura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147534" y="3536461"/>
              <a:ext cx="3005503" cy="23083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tx1"/>
                  </a:solidFill>
                </a:rPr>
                <a:t>Gramática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Retórica               TRIVIUM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Lógica</a:t>
              </a:r>
            </a:p>
            <a:p>
              <a:endParaRPr lang="pt-PT" dirty="0">
                <a:solidFill>
                  <a:schemeClr val="tx1"/>
                </a:solidFill>
              </a:endParaRPr>
            </a:p>
            <a:p>
              <a:r>
                <a:rPr lang="pt-PT" dirty="0">
                  <a:solidFill>
                    <a:schemeClr val="tx1"/>
                  </a:solidFill>
                </a:rPr>
                <a:t>Aritmética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Geometria          QUADRIVIUM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Astronomia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Música</a:t>
              </a:r>
            </a:p>
          </p:txBody>
        </p:sp>
        <p:sp>
          <p:nvSpPr>
            <p:cNvPr id="13" name="Chaveta à direita 12"/>
            <p:cNvSpPr/>
            <p:nvPr/>
          </p:nvSpPr>
          <p:spPr>
            <a:xfrm>
              <a:off x="2425481" y="3575114"/>
              <a:ext cx="294484" cy="902363"/>
            </a:xfrm>
            <a:prstGeom prst="rightBrac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 b="1" dirty="0"/>
            </a:p>
          </p:txBody>
        </p:sp>
        <p:sp>
          <p:nvSpPr>
            <p:cNvPr id="14" name="Chaveta à direita 13"/>
            <p:cNvSpPr/>
            <p:nvPr/>
          </p:nvSpPr>
          <p:spPr>
            <a:xfrm>
              <a:off x="2453675" y="4713184"/>
              <a:ext cx="238095" cy="975410"/>
            </a:xfrm>
            <a:prstGeom prst="rightBrac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281148" y="6144814"/>
              <a:ext cx="188964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BACHAREL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2156902" y="6144814"/>
              <a:ext cx="187161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LICENCIADO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028513" y="6144814"/>
              <a:ext cx="1912431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DOUTOR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034322" y="1674888"/>
              <a:ext cx="994191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LEIS</a:t>
              </a:r>
            </a:p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(Direito civil)</a:t>
              </a:r>
            </a:p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6 anos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630310" y="1674888"/>
              <a:ext cx="1279488" cy="8156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pt-PT"/>
              </a:defPPr>
              <a:lvl1pPr algn="ctr">
                <a:defRPr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pt-PT" dirty="0">
                  <a:solidFill>
                    <a:schemeClr val="tx1"/>
                  </a:solidFill>
                </a:rPr>
                <a:t>CÂNONES</a:t>
              </a:r>
            </a:p>
            <a:p>
              <a:r>
                <a:rPr lang="pt-PT" sz="1100" dirty="0">
                  <a:solidFill>
                    <a:schemeClr val="tx1"/>
                  </a:solidFill>
                </a:rPr>
                <a:t>(Direito Canónico)</a:t>
              </a:r>
            </a:p>
            <a:p>
              <a:r>
                <a:rPr lang="pt-PT" dirty="0">
                  <a:solidFill>
                    <a:schemeClr val="tx1"/>
                  </a:solidFill>
                </a:rPr>
                <a:t>6 anos</a:t>
              </a:r>
            </a:p>
          </p:txBody>
        </p:sp>
        <p:sp>
          <p:nvSpPr>
            <p:cNvPr id="21" name="Seta para cima 20"/>
            <p:cNvSpPr/>
            <p:nvPr/>
          </p:nvSpPr>
          <p:spPr>
            <a:xfrm>
              <a:off x="2212706" y="2495181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Seta para cima 20">
              <a:extLst>
                <a:ext uri="{FF2B5EF4-FFF2-40B4-BE49-F238E27FC236}">
                  <a16:creationId xmlns:a16="http://schemas.microsoft.com/office/drawing/2014/main" id="{40AD925A-03CC-4BFC-B175-B2D7639E7B42}"/>
                </a:ext>
              </a:extLst>
            </p:cNvPr>
            <p:cNvSpPr/>
            <p:nvPr/>
          </p:nvSpPr>
          <p:spPr>
            <a:xfrm>
              <a:off x="4699319" y="2502057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Seta para cima 20">
              <a:extLst>
                <a:ext uri="{FF2B5EF4-FFF2-40B4-BE49-F238E27FC236}">
                  <a16:creationId xmlns:a16="http://schemas.microsoft.com/office/drawing/2014/main" id="{E82E914C-908F-4FCE-ACAB-52595179F78A}"/>
                </a:ext>
              </a:extLst>
            </p:cNvPr>
            <p:cNvSpPr/>
            <p:nvPr/>
          </p:nvSpPr>
          <p:spPr>
            <a:xfrm>
              <a:off x="3512334" y="2477510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Seta para cima 20">
              <a:extLst>
                <a:ext uri="{FF2B5EF4-FFF2-40B4-BE49-F238E27FC236}">
                  <a16:creationId xmlns:a16="http://schemas.microsoft.com/office/drawing/2014/main" id="{1D1B5EBA-FF56-44D1-804F-45F171AB1482}"/>
                </a:ext>
              </a:extLst>
            </p:cNvPr>
            <p:cNvSpPr/>
            <p:nvPr/>
          </p:nvSpPr>
          <p:spPr>
            <a:xfrm>
              <a:off x="837232" y="2502058"/>
              <a:ext cx="112778" cy="58506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0845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4436" y="5489466"/>
            <a:ext cx="420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Uma </a:t>
            </a:r>
            <a:r>
              <a:rPr lang="pt-PT" sz="1200" b="1" dirty="0" err="1"/>
              <a:t>l</a:t>
            </a:r>
            <a:r>
              <a:rPr lang="pt-PT" sz="1200" b="1" i="1" dirty="0" err="1"/>
              <a:t>ectio</a:t>
            </a:r>
            <a:r>
              <a:rPr lang="pt-PT" sz="1200" b="1" dirty="0"/>
              <a:t> (lição), provavelmente na Universidade de Bolonha, c. 1350</a:t>
            </a:r>
            <a:endParaRPr lang="pt-PT" sz="1200" dirty="0"/>
          </a:p>
        </p:txBody>
      </p:sp>
      <p:pic>
        <p:nvPicPr>
          <p:cNvPr id="3076" name="Picture 4" descr="http://2.bp.blogspot.com/-6vULkPRJ2Yo/VPUfbWSM-MI/AAAAAAAAB3c/X0PYIFbLZS4/s1600/MedievalUniversityC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" y="1868908"/>
            <a:ext cx="445859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34910" y="1756367"/>
            <a:ext cx="3552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século XIII, as universidades ainda não tinham edifícios próprios. Os cursos decorriam em salas alugadas pelos mestres e as provas e outras cerimónias, nas igrejas e conventos.</a:t>
            </a:r>
          </a:p>
          <a:p>
            <a:pPr algn="just"/>
            <a:r>
              <a:rPr lang="pt-PT" sz="1600" dirty="0"/>
              <a:t>As lições, dadas em Latim,  consistiam na leitura e comentário, pelo professor, de uma “autoridade” na matéria. Os estudantes deviam seguir o texto no seu próprio livro e tomar notas.</a:t>
            </a:r>
          </a:p>
          <a:p>
            <a:pPr algn="just"/>
            <a:r>
              <a:rPr lang="pt-PT" sz="1600" dirty="0"/>
              <a:t>Organizavam-se também debates sobre um tema escolhido pelo mestre. Os argumentos deviam sempre fundar-se nas “autoridades”, pelo que a memorização era imprescindível. Findo o debate, o professor apresentava a sua própria visão do assunto.</a:t>
            </a:r>
          </a:p>
          <a:p>
            <a:pPr algn="just"/>
            <a:endParaRPr lang="pt-PT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9D7C3-5B2F-40AA-AB14-C9C44374621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aulas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6AF9586-3588-4FE0-B9AC-947A5A41989B}"/>
              </a:ext>
            </a:extLst>
          </p:cNvPr>
          <p:cNvSpPr/>
          <p:nvPr/>
        </p:nvSpPr>
        <p:spPr>
          <a:xfrm>
            <a:off x="5056543" y="1913206"/>
            <a:ext cx="3509233" cy="3699090"/>
          </a:xfrm>
          <a:custGeom>
            <a:avLst/>
            <a:gdLst>
              <a:gd name="csX0" fmla="*/ 0 w 3509233"/>
              <a:gd name="csY0" fmla="*/ 146475 h 3699090"/>
              <a:gd name="csX1" fmla="*/ 146475 w 3509233"/>
              <a:gd name="csY1" fmla="*/ 0 h 3699090"/>
              <a:gd name="csX2" fmla="*/ 821894 w 3509233"/>
              <a:gd name="csY2" fmla="*/ 0 h 3699090"/>
              <a:gd name="csX3" fmla="*/ 1400825 w 3509233"/>
              <a:gd name="csY3" fmla="*/ 0 h 3699090"/>
              <a:gd name="csX4" fmla="*/ 2076245 w 3509233"/>
              <a:gd name="csY4" fmla="*/ 0 h 3699090"/>
              <a:gd name="csX5" fmla="*/ 2623013 w 3509233"/>
              <a:gd name="csY5" fmla="*/ 0 h 3699090"/>
              <a:gd name="csX6" fmla="*/ 3362758 w 3509233"/>
              <a:gd name="csY6" fmla="*/ 0 h 3699090"/>
              <a:gd name="csX7" fmla="*/ 3509233 w 3509233"/>
              <a:gd name="csY7" fmla="*/ 146475 h 3699090"/>
              <a:gd name="csX8" fmla="*/ 3509233 w 3509233"/>
              <a:gd name="csY8" fmla="*/ 827703 h 3699090"/>
              <a:gd name="csX9" fmla="*/ 3509233 w 3509233"/>
              <a:gd name="csY9" fmla="*/ 1542992 h 3699090"/>
              <a:gd name="csX10" fmla="*/ 3509233 w 3509233"/>
              <a:gd name="csY10" fmla="*/ 2156098 h 3699090"/>
              <a:gd name="csX11" fmla="*/ 3509233 w 3509233"/>
              <a:gd name="csY11" fmla="*/ 2735141 h 3699090"/>
              <a:gd name="csX12" fmla="*/ 3509233 w 3509233"/>
              <a:gd name="csY12" fmla="*/ 3552615 h 3699090"/>
              <a:gd name="csX13" fmla="*/ 3362758 w 3509233"/>
              <a:gd name="csY13" fmla="*/ 3699090 h 3699090"/>
              <a:gd name="csX14" fmla="*/ 2815990 w 3509233"/>
              <a:gd name="csY14" fmla="*/ 3699090 h 3699090"/>
              <a:gd name="csX15" fmla="*/ 2108408 w 3509233"/>
              <a:gd name="csY15" fmla="*/ 3699090 h 3699090"/>
              <a:gd name="csX16" fmla="*/ 1465151 w 3509233"/>
              <a:gd name="csY16" fmla="*/ 3699090 h 3699090"/>
              <a:gd name="csX17" fmla="*/ 757569 w 3509233"/>
              <a:gd name="csY17" fmla="*/ 3699090 h 3699090"/>
              <a:gd name="csX18" fmla="*/ 146475 w 3509233"/>
              <a:gd name="csY18" fmla="*/ 3699090 h 3699090"/>
              <a:gd name="csX19" fmla="*/ 0 w 3509233"/>
              <a:gd name="csY19" fmla="*/ 3552615 h 3699090"/>
              <a:gd name="csX20" fmla="*/ 0 w 3509233"/>
              <a:gd name="csY20" fmla="*/ 2905448 h 3699090"/>
              <a:gd name="csX21" fmla="*/ 0 w 3509233"/>
              <a:gd name="csY21" fmla="*/ 2224220 h 3699090"/>
              <a:gd name="csX22" fmla="*/ 0 w 3509233"/>
              <a:gd name="csY22" fmla="*/ 1645177 h 3699090"/>
              <a:gd name="csX23" fmla="*/ 0 w 3509233"/>
              <a:gd name="csY23" fmla="*/ 895826 h 3699090"/>
              <a:gd name="csX24" fmla="*/ 0 w 3509233"/>
              <a:gd name="csY24" fmla="*/ 146475 h 3699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509233" h="3699090" fill="none" extrusionOk="0">
                <a:moveTo>
                  <a:pt x="0" y="146475"/>
                </a:moveTo>
                <a:cubicBezTo>
                  <a:pt x="-1148" y="67883"/>
                  <a:pt x="57738" y="-10404"/>
                  <a:pt x="146475" y="0"/>
                </a:cubicBezTo>
                <a:cubicBezTo>
                  <a:pt x="420543" y="9595"/>
                  <a:pt x="538788" y="24407"/>
                  <a:pt x="821894" y="0"/>
                </a:cubicBezTo>
                <a:cubicBezTo>
                  <a:pt x="1105000" y="-24407"/>
                  <a:pt x="1245493" y="-6923"/>
                  <a:pt x="1400825" y="0"/>
                </a:cubicBezTo>
                <a:cubicBezTo>
                  <a:pt x="1556157" y="6923"/>
                  <a:pt x="1882849" y="-13185"/>
                  <a:pt x="2076245" y="0"/>
                </a:cubicBezTo>
                <a:cubicBezTo>
                  <a:pt x="2269641" y="13185"/>
                  <a:pt x="2353501" y="-14244"/>
                  <a:pt x="2623013" y="0"/>
                </a:cubicBezTo>
                <a:cubicBezTo>
                  <a:pt x="2892525" y="14244"/>
                  <a:pt x="3203106" y="33482"/>
                  <a:pt x="3362758" y="0"/>
                </a:cubicBezTo>
                <a:cubicBezTo>
                  <a:pt x="3453322" y="8965"/>
                  <a:pt x="3516702" y="61113"/>
                  <a:pt x="3509233" y="146475"/>
                </a:cubicBezTo>
                <a:cubicBezTo>
                  <a:pt x="3513325" y="459125"/>
                  <a:pt x="3489273" y="566961"/>
                  <a:pt x="3509233" y="827703"/>
                </a:cubicBezTo>
                <a:cubicBezTo>
                  <a:pt x="3529193" y="1088445"/>
                  <a:pt x="3482926" y="1303053"/>
                  <a:pt x="3509233" y="1542992"/>
                </a:cubicBezTo>
                <a:cubicBezTo>
                  <a:pt x="3535540" y="1782931"/>
                  <a:pt x="3488869" y="1989145"/>
                  <a:pt x="3509233" y="2156098"/>
                </a:cubicBezTo>
                <a:cubicBezTo>
                  <a:pt x="3529597" y="2323051"/>
                  <a:pt x="3482817" y="2592205"/>
                  <a:pt x="3509233" y="2735141"/>
                </a:cubicBezTo>
                <a:cubicBezTo>
                  <a:pt x="3535649" y="2878077"/>
                  <a:pt x="3475845" y="3268903"/>
                  <a:pt x="3509233" y="3552615"/>
                </a:cubicBezTo>
                <a:cubicBezTo>
                  <a:pt x="3516192" y="3650520"/>
                  <a:pt x="3455416" y="3710726"/>
                  <a:pt x="3362758" y="3699090"/>
                </a:cubicBezTo>
                <a:cubicBezTo>
                  <a:pt x="3151260" y="3688947"/>
                  <a:pt x="3069954" y="3677797"/>
                  <a:pt x="2815990" y="3699090"/>
                </a:cubicBezTo>
                <a:cubicBezTo>
                  <a:pt x="2562026" y="3720383"/>
                  <a:pt x="2292691" y="3717706"/>
                  <a:pt x="2108408" y="3699090"/>
                </a:cubicBezTo>
                <a:cubicBezTo>
                  <a:pt x="1924125" y="3680474"/>
                  <a:pt x="1733037" y="3671155"/>
                  <a:pt x="1465151" y="3699090"/>
                </a:cubicBezTo>
                <a:cubicBezTo>
                  <a:pt x="1197265" y="3727025"/>
                  <a:pt x="1052908" y="3692775"/>
                  <a:pt x="757569" y="3699090"/>
                </a:cubicBezTo>
                <a:cubicBezTo>
                  <a:pt x="462230" y="3705405"/>
                  <a:pt x="291067" y="3729467"/>
                  <a:pt x="146475" y="3699090"/>
                </a:cubicBezTo>
                <a:cubicBezTo>
                  <a:pt x="63884" y="3705297"/>
                  <a:pt x="4722" y="3625558"/>
                  <a:pt x="0" y="3552615"/>
                </a:cubicBezTo>
                <a:cubicBezTo>
                  <a:pt x="-20308" y="3332197"/>
                  <a:pt x="2715" y="3071981"/>
                  <a:pt x="0" y="2905448"/>
                </a:cubicBezTo>
                <a:cubicBezTo>
                  <a:pt x="-2715" y="2738915"/>
                  <a:pt x="-12539" y="2433641"/>
                  <a:pt x="0" y="2224220"/>
                </a:cubicBezTo>
                <a:cubicBezTo>
                  <a:pt x="12539" y="2014799"/>
                  <a:pt x="-6241" y="1840759"/>
                  <a:pt x="0" y="1645177"/>
                </a:cubicBezTo>
                <a:cubicBezTo>
                  <a:pt x="6241" y="1449595"/>
                  <a:pt x="-24330" y="1142775"/>
                  <a:pt x="0" y="895826"/>
                </a:cubicBezTo>
                <a:cubicBezTo>
                  <a:pt x="24330" y="648877"/>
                  <a:pt x="-25639" y="484247"/>
                  <a:pt x="0" y="146475"/>
                </a:cubicBezTo>
                <a:close/>
              </a:path>
              <a:path w="3509233" h="3699090" stroke="0" extrusionOk="0">
                <a:moveTo>
                  <a:pt x="0" y="146475"/>
                </a:moveTo>
                <a:cubicBezTo>
                  <a:pt x="-3668" y="63316"/>
                  <a:pt x="53843" y="4405"/>
                  <a:pt x="146475" y="0"/>
                </a:cubicBezTo>
                <a:cubicBezTo>
                  <a:pt x="430475" y="10229"/>
                  <a:pt x="512351" y="7333"/>
                  <a:pt x="854057" y="0"/>
                </a:cubicBezTo>
                <a:cubicBezTo>
                  <a:pt x="1195763" y="-7333"/>
                  <a:pt x="1229899" y="-15608"/>
                  <a:pt x="1465151" y="0"/>
                </a:cubicBezTo>
                <a:cubicBezTo>
                  <a:pt x="1700403" y="15608"/>
                  <a:pt x="1849931" y="8419"/>
                  <a:pt x="2044082" y="0"/>
                </a:cubicBezTo>
                <a:cubicBezTo>
                  <a:pt x="2238233" y="-8419"/>
                  <a:pt x="2444175" y="-23592"/>
                  <a:pt x="2719501" y="0"/>
                </a:cubicBezTo>
                <a:cubicBezTo>
                  <a:pt x="2994827" y="23592"/>
                  <a:pt x="3118544" y="-1289"/>
                  <a:pt x="3362758" y="0"/>
                </a:cubicBezTo>
                <a:cubicBezTo>
                  <a:pt x="3450158" y="-10585"/>
                  <a:pt x="3502200" y="71759"/>
                  <a:pt x="3509233" y="146475"/>
                </a:cubicBezTo>
                <a:cubicBezTo>
                  <a:pt x="3517140" y="290055"/>
                  <a:pt x="3489530" y="605359"/>
                  <a:pt x="3509233" y="827703"/>
                </a:cubicBezTo>
                <a:cubicBezTo>
                  <a:pt x="3528936" y="1050047"/>
                  <a:pt x="3483676" y="1165384"/>
                  <a:pt x="3509233" y="1406747"/>
                </a:cubicBezTo>
                <a:cubicBezTo>
                  <a:pt x="3534790" y="1648110"/>
                  <a:pt x="3475520" y="1942784"/>
                  <a:pt x="3509233" y="2087975"/>
                </a:cubicBezTo>
                <a:cubicBezTo>
                  <a:pt x="3542946" y="2233166"/>
                  <a:pt x="3483301" y="2458738"/>
                  <a:pt x="3509233" y="2769203"/>
                </a:cubicBezTo>
                <a:cubicBezTo>
                  <a:pt x="3535165" y="3079668"/>
                  <a:pt x="3533240" y="3243615"/>
                  <a:pt x="3509233" y="3552615"/>
                </a:cubicBezTo>
                <a:cubicBezTo>
                  <a:pt x="3518531" y="3644901"/>
                  <a:pt x="3457441" y="3687019"/>
                  <a:pt x="3362758" y="3699090"/>
                </a:cubicBezTo>
                <a:cubicBezTo>
                  <a:pt x="3156198" y="3697586"/>
                  <a:pt x="2964421" y="3691907"/>
                  <a:pt x="2719501" y="3699090"/>
                </a:cubicBezTo>
                <a:cubicBezTo>
                  <a:pt x="2474581" y="3706273"/>
                  <a:pt x="2378495" y="3720181"/>
                  <a:pt x="2076245" y="3699090"/>
                </a:cubicBezTo>
                <a:cubicBezTo>
                  <a:pt x="1773995" y="3677999"/>
                  <a:pt x="1660503" y="3710854"/>
                  <a:pt x="1368663" y="3699090"/>
                </a:cubicBezTo>
                <a:cubicBezTo>
                  <a:pt x="1076823" y="3687326"/>
                  <a:pt x="883065" y="3687138"/>
                  <a:pt x="725406" y="3699090"/>
                </a:cubicBezTo>
                <a:cubicBezTo>
                  <a:pt x="567747" y="3711042"/>
                  <a:pt x="277658" y="3699851"/>
                  <a:pt x="146475" y="3699090"/>
                </a:cubicBezTo>
                <a:cubicBezTo>
                  <a:pt x="54606" y="3699542"/>
                  <a:pt x="3694" y="3626853"/>
                  <a:pt x="0" y="3552615"/>
                </a:cubicBezTo>
                <a:cubicBezTo>
                  <a:pt x="-22244" y="3329956"/>
                  <a:pt x="32527" y="3018805"/>
                  <a:pt x="0" y="2837326"/>
                </a:cubicBezTo>
                <a:cubicBezTo>
                  <a:pt x="-32527" y="2655847"/>
                  <a:pt x="-1194" y="2427510"/>
                  <a:pt x="0" y="2224220"/>
                </a:cubicBezTo>
                <a:cubicBezTo>
                  <a:pt x="1194" y="2020930"/>
                  <a:pt x="3633" y="1710416"/>
                  <a:pt x="0" y="1542992"/>
                </a:cubicBezTo>
                <a:cubicBezTo>
                  <a:pt x="-3633" y="1375568"/>
                  <a:pt x="25094" y="1118980"/>
                  <a:pt x="0" y="963949"/>
                </a:cubicBezTo>
                <a:cubicBezTo>
                  <a:pt x="-25094" y="808918"/>
                  <a:pt x="28784" y="374800"/>
                  <a:pt x="0" y="14647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Tomei conhecimento – não pelo teu mestre, embora ele não deva esconder-me coisas dessas, mas por uma fonte credível ‒  que não estudas em casa o suficiente nem te comportas na escola como um bom estudante deve comportar-se, mas que te divertes e te passeias por aí, desobedecendo ao teu mestre e entregando-te a práticas desonrosas que não quero ter de explicar por carta.</a:t>
            </a:r>
          </a:p>
          <a:p>
            <a:pPr algn="just"/>
            <a:endParaRPr lang="pt-PT" sz="1200" dirty="0">
              <a:solidFill>
                <a:srgbClr val="002060"/>
              </a:solidFill>
            </a:endParaRPr>
          </a:p>
          <a:p>
            <a:pPr lvl="0" algn="r"/>
            <a:r>
              <a:rPr lang="pt-PT" sz="1200" dirty="0">
                <a:solidFill>
                  <a:srgbClr val="002060"/>
                </a:solidFill>
              </a:rPr>
              <a:t>Carta de um pai a um filho estudante, em Charles </a:t>
            </a:r>
            <a:r>
              <a:rPr lang="pt-PT" sz="1200" dirty="0" err="1">
                <a:solidFill>
                  <a:srgbClr val="002060"/>
                </a:solidFill>
              </a:rPr>
              <a:t>Homer</a:t>
            </a:r>
            <a:r>
              <a:rPr lang="pt-PT" sz="1200" dirty="0">
                <a:solidFill>
                  <a:srgbClr val="002060"/>
                </a:solidFill>
              </a:rPr>
              <a:t> </a:t>
            </a:r>
            <a:r>
              <a:rPr lang="pt-PT" sz="1200" dirty="0" err="1">
                <a:solidFill>
                  <a:srgbClr val="002060"/>
                </a:solidFill>
              </a:rPr>
              <a:t>Haskings</a:t>
            </a:r>
            <a:r>
              <a:rPr lang="pt-PT" sz="1200" dirty="0">
                <a:solidFill>
                  <a:srgbClr val="002060"/>
                </a:solidFill>
              </a:rPr>
              <a:t>, </a:t>
            </a:r>
            <a:r>
              <a:rPr lang="pt-PT" sz="1200" i="1" dirty="0" err="1">
                <a:solidFill>
                  <a:srgbClr val="002060"/>
                </a:solidFill>
              </a:rPr>
              <a:t>The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Life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of</a:t>
            </a:r>
            <a:r>
              <a:rPr lang="pt-PT" sz="1200" i="1" dirty="0">
                <a:solidFill>
                  <a:srgbClr val="002060"/>
                </a:solidFill>
              </a:rPr>
              <a:t> Medieval </a:t>
            </a:r>
            <a:r>
              <a:rPr lang="pt-PT" sz="1200" i="1" dirty="0" err="1">
                <a:solidFill>
                  <a:srgbClr val="002060"/>
                </a:solidFill>
              </a:rPr>
              <a:t>Students</a:t>
            </a:r>
            <a:r>
              <a:rPr lang="pt-PT" sz="1200" i="1" dirty="0">
                <a:solidFill>
                  <a:srgbClr val="002060"/>
                </a:solidFill>
              </a:rPr>
              <a:t> as </a:t>
            </a:r>
            <a:r>
              <a:rPr lang="pt-PT" sz="1200" i="1" dirty="0" err="1">
                <a:solidFill>
                  <a:srgbClr val="002060"/>
                </a:solidFill>
              </a:rPr>
              <a:t>Illustrated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by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Lheir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letters</a:t>
            </a:r>
            <a:r>
              <a:rPr lang="pt-PT" sz="1200" dirty="0">
                <a:solidFill>
                  <a:srgbClr val="002060"/>
                </a:solidFill>
              </a:rPr>
              <a:t>, 1898</a:t>
            </a:r>
          </a:p>
        </p:txBody>
      </p:sp>
    </p:spTree>
    <p:extLst>
      <p:ext uri="{BB962C8B-B14F-4D97-AF65-F5344CB8AC3E}">
        <p14:creationId xmlns:p14="http://schemas.microsoft.com/office/powerpoint/2010/main" val="7218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CF0CD8F-505C-4F66-8A16-4E96F7E71FD7}"/>
              </a:ext>
            </a:extLst>
          </p:cNvPr>
          <p:cNvGrpSpPr/>
          <p:nvPr/>
        </p:nvGrpSpPr>
        <p:grpSpPr>
          <a:xfrm>
            <a:off x="428065" y="1501864"/>
            <a:ext cx="8179222" cy="2880000"/>
            <a:chOff x="428065" y="1501864"/>
            <a:chExt cx="8179222" cy="2880000"/>
          </a:xfrm>
        </p:grpSpPr>
        <p:pic>
          <p:nvPicPr>
            <p:cNvPr id="8" name="Imagem 7" descr="File:Collegesorbonne1550-1850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" b="17273"/>
            <a:stretch/>
          </p:blipFill>
          <p:spPr bwMode="auto">
            <a:xfrm>
              <a:off x="428065" y="1501864"/>
              <a:ext cx="5904000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6455077" y="1501864"/>
              <a:ext cx="215221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/>
                <a:t>Vista do colégio da Sorbonne, em Paris, em 1550</a:t>
              </a:r>
              <a:r>
                <a:rPr lang="pt-PT" sz="1200" dirty="0"/>
                <a:t>. Em 1253, o confessor do rei São Luís, Robert de </a:t>
              </a:r>
              <a:r>
                <a:rPr lang="pt-PT" sz="1200" dirty="0" err="1"/>
                <a:t>Sorbon</a:t>
              </a:r>
              <a:r>
                <a:rPr lang="pt-PT" sz="1200" dirty="0"/>
                <a:t>, instituiu um colégio para alojamento de estudantes pobres. O colégio foi dotado de uma biblioteca e passou também a fornecer cursos. Assim nasceu a célebre </a:t>
              </a:r>
              <a:r>
                <a:rPr lang="pt-PT" sz="1200" i="1" dirty="0"/>
                <a:t>Sorbonne. </a:t>
              </a:r>
              <a:r>
                <a:rPr lang="pt-PT" sz="1200" dirty="0"/>
                <a:t>Os destacados</a:t>
              </a:r>
              <a:r>
                <a:rPr lang="pt-PT" sz="1200" i="1" dirty="0"/>
                <a:t> colégios </a:t>
              </a:r>
              <a:r>
                <a:rPr lang="pt-PT" sz="1200" dirty="0"/>
                <a:t>de Oxford e Cambridge tiveram uma origem semelhante. </a:t>
              </a: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3259F8F-DB58-4853-A240-0C71D069525D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alojamento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F0021FE5-3130-4475-995A-6B2C67B0B427}"/>
              </a:ext>
            </a:extLst>
          </p:cNvPr>
          <p:cNvSpPr/>
          <p:nvPr/>
        </p:nvSpPr>
        <p:spPr>
          <a:xfrm>
            <a:off x="265292" y="4363416"/>
            <a:ext cx="8450643" cy="2308324"/>
          </a:xfrm>
          <a:custGeom>
            <a:avLst/>
            <a:gdLst>
              <a:gd name="csX0" fmla="*/ 0 w 8450643"/>
              <a:gd name="csY0" fmla="*/ 96349 h 2308324"/>
              <a:gd name="csX1" fmla="*/ 96349 w 8450643"/>
              <a:gd name="csY1" fmla="*/ 0 h 2308324"/>
              <a:gd name="csX2" fmla="*/ 867091 w 8450643"/>
              <a:gd name="csY2" fmla="*/ 0 h 2308324"/>
              <a:gd name="csX3" fmla="*/ 1390094 w 8450643"/>
              <a:gd name="csY3" fmla="*/ 0 h 2308324"/>
              <a:gd name="csX4" fmla="*/ 2243415 w 8450643"/>
              <a:gd name="csY4" fmla="*/ 0 h 2308324"/>
              <a:gd name="csX5" fmla="*/ 2931577 w 8450643"/>
              <a:gd name="csY5" fmla="*/ 0 h 2308324"/>
              <a:gd name="csX6" fmla="*/ 3784898 w 8450643"/>
              <a:gd name="csY6" fmla="*/ 0 h 2308324"/>
              <a:gd name="csX7" fmla="*/ 4555639 w 8450643"/>
              <a:gd name="csY7" fmla="*/ 0 h 2308324"/>
              <a:gd name="csX8" fmla="*/ 5161222 w 8450643"/>
              <a:gd name="csY8" fmla="*/ 0 h 2308324"/>
              <a:gd name="csX9" fmla="*/ 5931963 w 8450643"/>
              <a:gd name="csY9" fmla="*/ 0 h 2308324"/>
              <a:gd name="csX10" fmla="*/ 6454967 w 8450643"/>
              <a:gd name="csY10" fmla="*/ 0 h 2308324"/>
              <a:gd name="csX11" fmla="*/ 7143129 w 8450643"/>
              <a:gd name="csY11" fmla="*/ 0 h 2308324"/>
              <a:gd name="csX12" fmla="*/ 7583552 w 8450643"/>
              <a:gd name="csY12" fmla="*/ 0 h 2308324"/>
              <a:gd name="csX13" fmla="*/ 8354294 w 8450643"/>
              <a:gd name="csY13" fmla="*/ 0 h 2308324"/>
              <a:gd name="csX14" fmla="*/ 8450643 w 8450643"/>
              <a:gd name="csY14" fmla="*/ 96349 h 2308324"/>
              <a:gd name="csX15" fmla="*/ 8450643 w 8450643"/>
              <a:gd name="csY15" fmla="*/ 667568 h 2308324"/>
              <a:gd name="csX16" fmla="*/ 8450643 w 8450643"/>
              <a:gd name="csY16" fmla="*/ 1154162 h 2308324"/>
              <a:gd name="csX17" fmla="*/ 8450643 w 8450643"/>
              <a:gd name="csY17" fmla="*/ 1683069 h 2308324"/>
              <a:gd name="csX18" fmla="*/ 8450643 w 8450643"/>
              <a:gd name="csY18" fmla="*/ 2211975 h 2308324"/>
              <a:gd name="csX19" fmla="*/ 8354294 w 8450643"/>
              <a:gd name="csY19" fmla="*/ 2308324 h 2308324"/>
              <a:gd name="csX20" fmla="*/ 7913870 w 8450643"/>
              <a:gd name="csY20" fmla="*/ 2308324 h 2308324"/>
              <a:gd name="csX21" fmla="*/ 7143129 w 8450643"/>
              <a:gd name="csY21" fmla="*/ 2308324 h 2308324"/>
              <a:gd name="csX22" fmla="*/ 6620126 w 8450643"/>
              <a:gd name="csY22" fmla="*/ 2308324 h 2308324"/>
              <a:gd name="csX23" fmla="*/ 5849384 w 8450643"/>
              <a:gd name="csY23" fmla="*/ 2308324 h 2308324"/>
              <a:gd name="csX24" fmla="*/ 5243801 w 8450643"/>
              <a:gd name="csY24" fmla="*/ 2308324 h 2308324"/>
              <a:gd name="csX25" fmla="*/ 4720798 w 8450643"/>
              <a:gd name="csY25" fmla="*/ 2308324 h 2308324"/>
              <a:gd name="csX26" fmla="*/ 4280374 w 8450643"/>
              <a:gd name="csY26" fmla="*/ 2308324 h 2308324"/>
              <a:gd name="csX27" fmla="*/ 3757371 w 8450643"/>
              <a:gd name="csY27" fmla="*/ 2308324 h 2308324"/>
              <a:gd name="csX28" fmla="*/ 3234368 w 8450643"/>
              <a:gd name="csY28" fmla="*/ 2308324 h 2308324"/>
              <a:gd name="csX29" fmla="*/ 2546206 w 8450643"/>
              <a:gd name="csY29" fmla="*/ 2308324 h 2308324"/>
              <a:gd name="csX30" fmla="*/ 1858044 w 8450643"/>
              <a:gd name="csY30" fmla="*/ 2308324 h 2308324"/>
              <a:gd name="csX31" fmla="*/ 1252461 w 8450643"/>
              <a:gd name="csY31" fmla="*/ 2308324 h 2308324"/>
              <a:gd name="csX32" fmla="*/ 96349 w 8450643"/>
              <a:gd name="csY32" fmla="*/ 2308324 h 2308324"/>
              <a:gd name="csX33" fmla="*/ 0 w 8450643"/>
              <a:gd name="csY33" fmla="*/ 2211975 h 2308324"/>
              <a:gd name="csX34" fmla="*/ 0 w 8450643"/>
              <a:gd name="csY34" fmla="*/ 1746537 h 2308324"/>
              <a:gd name="csX35" fmla="*/ 0 w 8450643"/>
              <a:gd name="csY35" fmla="*/ 1196475 h 2308324"/>
              <a:gd name="csX36" fmla="*/ 0 w 8450643"/>
              <a:gd name="csY36" fmla="*/ 625256 h 2308324"/>
              <a:gd name="csX37" fmla="*/ 0 w 8450643"/>
              <a:gd name="csY37" fmla="*/ 96349 h 23083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8450643" h="2308324" fill="none" extrusionOk="0">
                <a:moveTo>
                  <a:pt x="0" y="96349"/>
                </a:moveTo>
                <a:cubicBezTo>
                  <a:pt x="2835" y="43699"/>
                  <a:pt x="39639" y="2258"/>
                  <a:pt x="96349" y="0"/>
                </a:cubicBezTo>
                <a:cubicBezTo>
                  <a:pt x="352017" y="29132"/>
                  <a:pt x="660026" y="-28833"/>
                  <a:pt x="867091" y="0"/>
                </a:cubicBezTo>
                <a:cubicBezTo>
                  <a:pt x="1074156" y="28833"/>
                  <a:pt x="1168230" y="23671"/>
                  <a:pt x="1390094" y="0"/>
                </a:cubicBezTo>
                <a:cubicBezTo>
                  <a:pt x="1611958" y="-23671"/>
                  <a:pt x="1991419" y="-11487"/>
                  <a:pt x="2243415" y="0"/>
                </a:cubicBezTo>
                <a:cubicBezTo>
                  <a:pt x="2495411" y="11487"/>
                  <a:pt x="2770371" y="-16037"/>
                  <a:pt x="2931577" y="0"/>
                </a:cubicBezTo>
                <a:cubicBezTo>
                  <a:pt x="3092783" y="16037"/>
                  <a:pt x="3539104" y="39131"/>
                  <a:pt x="3784898" y="0"/>
                </a:cubicBezTo>
                <a:cubicBezTo>
                  <a:pt x="4030692" y="-39131"/>
                  <a:pt x="4188949" y="35614"/>
                  <a:pt x="4555639" y="0"/>
                </a:cubicBezTo>
                <a:cubicBezTo>
                  <a:pt x="4922329" y="-35614"/>
                  <a:pt x="5013383" y="-30051"/>
                  <a:pt x="5161222" y="0"/>
                </a:cubicBezTo>
                <a:cubicBezTo>
                  <a:pt x="5309061" y="30051"/>
                  <a:pt x="5690385" y="-22485"/>
                  <a:pt x="5931963" y="0"/>
                </a:cubicBezTo>
                <a:cubicBezTo>
                  <a:pt x="6173541" y="22485"/>
                  <a:pt x="6280613" y="-2211"/>
                  <a:pt x="6454967" y="0"/>
                </a:cubicBezTo>
                <a:cubicBezTo>
                  <a:pt x="6629321" y="2211"/>
                  <a:pt x="6972226" y="-27865"/>
                  <a:pt x="7143129" y="0"/>
                </a:cubicBezTo>
                <a:cubicBezTo>
                  <a:pt x="7314032" y="27865"/>
                  <a:pt x="7440394" y="-1270"/>
                  <a:pt x="7583552" y="0"/>
                </a:cubicBezTo>
                <a:cubicBezTo>
                  <a:pt x="7726710" y="1270"/>
                  <a:pt x="8190122" y="-12950"/>
                  <a:pt x="8354294" y="0"/>
                </a:cubicBezTo>
                <a:cubicBezTo>
                  <a:pt x="8409626" y="-7446"/>
                  <a:pt x="8446705" y="36138"/>
                  <a:pt x="8450643" y="96349"/>
                </a:cubicBezTo>
                <a:cubicBezTo>
                  <a:pt x="8448453" y="268648"/>
                  <a:pt x="8424331" y="392876"/>
                  <a:pt x="8450643" y="667568"/>
                </a:cubicBezTo>
                <a:cubicBezTo>
                  <a:pt x="8476955" y="942260"/>
                  <a:pt x="8449237" y="960747"/>
                  <a:pt x="8450643" y="1154162"/>
                </a:cubicBezTo>
                <a:cubicBezTo>
                  <a:pt x="8452049" y="1347577"/>
                  <a:pt x="8472948" y="1509796"/>
                  <a:pt x="8450643" y="1683069"/>
                </a:cubicBezTo>
                <a:cubicBezTo>
                  <a:pt x="8428338" y="1856342"/>
                  <a:pt x="8453283" y="2103899"/>
                  <a:pt x="8450643" y="2211975"/>
                </a:cubicBezTo>
                <a:cubicBezTo>
                  <a:pt x="8459724" y="2257721"/>
                  <a:pt x="8407716" y="2302204"/>
                  <a:pt x="8354294" y="2308324"/>
                </a:cubicBezTo>
                <a:cubicBezTo>
                  <a:pt x="8183440" y="2326119"/>
                  <a:pt x="8125576" y="2300803"/>
                  <a:pt x="7913870" y="2308324"/>
                </a:cubicBezTo>
                <a:cubicBezTo>
                  <a:pt x="7702164" y="2315845"/>
                  <a:pt x="7305375" y="2292561"/>
                  <a:pt x="7143129" y="2308324"/>
                </a:cubicBezTo>
                <a:cubicBezTo>
                  <a:pt x="6980883" y="2324087"/>
                  <a:pt x="6810115" y="2301844"/>
                  <a:pt x="6620126" y="2308324"/>
                </a:cubicBezTo>
                <a:cubicBezTo>
                  <a:pt x="6430137" y="2314804"/>
                  <a:pt x="6097336" y="2332224"/>
                  <a:pt x="5849384" y="2308324"/>
                </a:cubicBezTo>
                <a:cubicBezTo>
                  <a:pt x="5601432" y="2284424"/>
                  <a:pt x="5371127" y="2326990"/>
                  <a:pt x="5243801" y="2308324"/>
                </a:cubicBezTo>
                <a:cubicBezTo>
                  <a:pt x="5116475" y="2289658"/>
                  <a:pt x="4841136" y="2310397"/>
                  <a:pt x="4720798" y="2308324"/>
                </a:cubicBezTo>
                <a:cubicBezTo>
                  <a:pt x="4600460" y="2306251"/>
                  <a:pt x="4458283" y="2309964"/>
                  <a:pt x="4280374" y="2308324"/>
                </a:cubicBezTo>
                <a:cubicBezTo>
                  <a:pt x="4102465" y="2306684"/>
                  <a:pt x="3931523" y="2300702"/>
                  <a:pt x="3757371" y="2308324"/>
                </a:cubicBezTo>
                <a:cubicBezTo>
                  <a:pt x="3583219" y="2315946"/>
                  <a:pt x="3489800" y="2292311"/>
                  <a:pt x="3234368" y="2308324"/>
                </a:cubicBezTo>
                <a:cubicBezTo>
                  <a:pt x="2978936" y="2324337"/>
                  <a:pt x="2809564" y="2339214"/>
                  <a:pt x="2546206" y="2308324"/>
                </a:cubicBezTo>
                <a:cubicBezTo>
                  <a:pt x="2282848" y="2277434"/>
                  <a:pt x="2006410" y="2287173"/>
                  <a:pt x="1858044" y="2308324"/>
                </a:cubicBezTo>
                <a:cubicBezTo>
                  <a:pt x="1709678" y="2329475"/>
                  <a:pt x="1422393" y="2338337"/>
                  <a:pt x="1252461" y="2308324"/>
                </a:cubicBezTo>
                <a:cubicBezTo>
                  <a:pt x="1082529" y="2278311"/>
                  <a:pt x="593673" y="2273665"/>
                  <a:pt x="96349" y="2308324"/>
                </a:cubicBezTo>
                <a:cubicBezTo>
                  <a:pt x="40783" y="2308583"/>
                  <a:pt x="3951" y="2270002"/>
                  <a:pt x="0" y="2211975"/>
                </a:cubicBezTo>
                <a:cubicBezTo>
                  <a:pt x="9020" y="2021492"/>
                  <a:pt x="12083" y="1904652"/>
                  <a:pt x="0" y="1746537"/>
                </a:cubicBezTo>
                <a:cubicBezTo>
                  <a:pt x="-12083" y="1588422"/>
                  <a:pt x="25563" y="1356725"/>
                  <a:pt x="0" y="1196475"/>
                </a:cubicBezTo>
                <a:cubicBezTo>
                  <a:pt x="-25563" y="1036225"/>
                  <a:pt x="6166" y="834165"/>
                  <a:pt x="0" y="625256"/>
                </a:cubicBezTo>
                <a:cubicBezTo>
                  <a:pt x="-6166" y="416347"/>
                  <a:pt x="3155" y="231749"/>
                  <a:pt x="0" y="96349"/>
                </a:cubicBezTo>
                <a:close/>
              </a:path>
              <a:path w="8450643" h="2308324" stroke="0" extrusionOk="0">
                <a:moveTo>
                  <a:pt x="0" y="96349"/>
                </a:moveTo>
                <a:cubicBezTo>
                  <a:pt x="-5757" y="39586"/>
                  <a:pt x="35658" y="2807"/>
                  <a:pt x="96349" y="0"/>
                </a:cubicBezTo>
                <a:cubicBezTo>
                  <a:pt x="285130" y="13806"/>
                  <a:pt x="762706" y="12675"/>
                  <a:pt x="949670" y="0"/>
                </a:cubicBezTo>
                <a:cubicBezTo>
                  <a:pt x="1136634" y="-12675"/>
                  <a:pt x="1417015" y="20337"/>
                  <a:pt x="1555253" y="0"/>
                </a:cubicBezTo>
                <a:cubicBezTo>
                  <a:pt x="1693491" y="-20337"/>
                  <a:pt x="1837238" y="24275"/>
                  <a:pt x="2078256" y="0"/>
                </a:cubicBezTo>
                <a:cubicBezTo>
                  <a:pt x="2319274" y="-24275"/>
                  <a:pt x="2630378" y="-28365"/>
                  <a:pt x="2848997" y="0"/>
                </a:cubicBezTo>
                <a:cubicBezTo>
                  <a:pt x="3067616" y="28365"/>
                  <a:pt x="3181527" y="-8473"/>
                  <a:pt x="3454580" y="0"/>
                </a:cubicBezTo>
                <a:cubicBezTo>
                  <a:pt x="3727633" y="8473"/>
                  <a:pt x="4040612" y="9371"/>
                  <a:pt x="4307901" y="0"/>
                </a:cubicBezTo>
                <a:cubicBezTo>
                  <a:pt x="4575190" y="-9371"/>
                  <a:pt x="4661883" y="22143"/>
                  <a:pt x="4830904" y="0"/>
                </a:cubicBezTo>
                <a:cubicBezTo>
                  <a:pt x="4999925" y="-22143"/>
                  <a:pt x="5288461" y="-1480"/>
                  <a:pt x="5684225" y="0"/>
                </a:cubicBezTo>
                <a:cubicBezTo>
                  <a:pt x="6079989" y="1480"/>
                  <a:pt x="6023038" y="-5453"/>
                  <a:pt x="6124649" y="0"/>
                </a:cubicBezTo>
                <a:cubicBezTo>
                  <a:pt x="6226260" y="5453"/>
                  <a:pt x="6617428" y="-13170"/>
                  <a:pt x="6812811" y="0"/>
                </a:cubicBezTo>
                <a:cubicBezTo>
                  <a:pt x="7008194" y="13170"/>
                  <a:pt x="7230438" y="9261"/>
                  <a:pt x="7500973" y="0"/>
                </a:cubicBezTo>
                <a:cubicBezTo>
                  <a:pt x="7771508" y="-9261"/>
                  <a:pt x="7947789" y="-27564"/>
                  <a:pt x="8354294" y="0"/>
                </a:cubicBezTo>
                <a:cubicBezTo>
                  <a:pt x="8408877" y="1679"/>
                  <a:pt x="8460046" y="34904"/>
                  <a:pt x="8450643" y="96349"/>
                </a:cubicBezTo>
                <a:cubicBezTo>
                  <a:pt x="8451875" y="353417"/>
                  <a:pt x="8454319" y="501726"/>
                  <a:pt x="8450643" y="625256"/>
                </a:cubicBezTo>
                <a:cubicBezTo>
                  <a:pt x="8446967" y="748786"/>
                  <a:pt x="8444741" y="1038662"/>
                  <a:pt x="8450643" y="1154162"/>
                </a:cubicBezTo>
                <a:cubicBezTo>
                  <a:pt x="8456545" y="1269662"/>
                  <a:pt x="8433768" y="1574789"/>
                  <a:pt x="8450643" y="1725381"/>
                </a:cubicBezTo>
                <a:cubicBezTo>
                  <a:pt x="8467518" y="1875973"/>
                  <a:pt x="8433042" y="2103996"/>
                  <a:pt x="8450643" y="2211975"/>
                </a:cubicBezTo>
                <a:cubicBezTo>
                  <a:pt x="8444365" y="2276412"/>
                  <a:pt x="8415983" y="2314623"/>
                  <a:pt x="8354294" y="2308324"/>
                </a:cubicBezTo>
                <a:cubicBezTo>
                  <a:pt x="8144936" y="2324666"/>
                  <a:pt x="8080012" y="2315122"/>
                  <a:pt x="7831291" y="2308324"/>
                </a:cubicBezTo>
                <a:cubicBezTo>
                  <a:pt x="7582570" y="2301526"/>
                  <a:pt x="7467332" y="2313254"/>
                  <a:pt x="7143129" y="2308324"/>
                </a:cubicBezTo>
                <a:cubicBezTo>
                  <a:pt x="6818926" y="2303394"/>
                  <a:pt x="6729606" y="2296538"/>
                  <a:pt x="6620126" y="2308324"/>
                </a:cubicBezTo>
                <a:cubicBezTo>
                  <a:pt x="6510646" y="2320110"/>
                  <a:pt x="6219832" y="2285338"/>
                  <a:pt x="5931963" y="2308324"/>
                </a:cubicBezTo>
                <a:cubicBezTo>
                  <a:pt x="5644094" y="2331310"/>
                  <a:pt x="5662050" y="2318952"/>
                  <a:pt x="5491540" y="2308324"/>
                </a:cubicBezTo>
                <a:cubicBezTo>
                  <a:pt x="5321030" y="2297696"/>
                  <a:pt x="5161073" y="2316184"/>
                  <a:pt x="5051116" y="2308324"/>
                </a:cubicBezTo>
                <a:cubicBezTo>
                  <a:pt x="4941159" y="2300464"/>
                  <a:pt x="4548767" y="2313077"/>
                  <a:pt x="4362954" y="2308324"/>
                </a:cubicBezTo>
                <a:cubicBezTo>
                  <a:pt x="4177141" y="2303571"/>
                  <a:pt x="4060910" y="2333908"/>
                  <a:pt x="3839951" y="2308324"/>
                </a:cubicBezTo>
                <a:cubicBezTo>
                  <a:pt x="3618992" y="2282740"/>
                  <a:pt x="3292140" y="2302880"/>
                  <a:pt x="3069209" y="2308324"/>
                </a:cubicBezTo>
                <a:cubicBezTo>
                  <a:pt x="2846278" y="2313768"/>
                  <a:pt x="2727311" y="2309720"/>
                  <a:pt x="2546206" y="2308324"/>
                </a:cubicBezTo>
                <a:cubicBezTo>
                  <a:pt x="2365101" y="2306928"/>
                  <a:pt x="1945507" y="2312474"/>
                  <a:pt x="1775464" y="2308324"/>
                </a:cubicBezTo>
                <a:cubicBezTo>
                  <a:pt x="1605421" y="2304174"/>
                  <a:pt x="1495402" y="2317202"/>
                  <a:pt x="1335041" y="2308324"/>
                </a:cubicBezTo>
                <a:cubicBezTo>
                  <a:pt x="1174680" y="2299446"/>
                  <a:pt x="657009" y="2347908"/>
                  <a:pt x="96349" y="2308324"/>
                </a:cubicBezTo>
                <a:cubicBezTo>
                  <a:pt x="52372" y="2316887"/>
                  <a:pt x="10302" y="2259027"/>
                  <a:pt x="0" y="2211975"/>
                </a:cubicBezTo>
                <a:cubicBezTo>
                  <a:pt x="17168" y="2030982"/>
                  <a:pt x="5990" y="1882803"/>
                  <a:pt x="0" y="1683069"/>
                </a:cubicBezTo>
                <a:cubicBezTo>
                  <a:pt x="-5990" y="1483335"/>
                  <a:pt x="24435" y="1366695"/>
                  <a:pt x="0" y="1133006"/>
                </a:cubicBezTo>
                <a:cubicBezTo>
                  <a:pt x="-24435" y="899317"/>
                  <a:pt x="23176" y="878320"/>
                  <a:pt x="0" y="646412"/>
                </a:cubicBezTo>
                <a:cubicBezTo>
                  <a:pt x="-23176" y="414504"/>
                  <a:pt x="-12641" y="247288"/>
                  <a:pt x="0" y="9634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B. para o seu venerável senhor A., saudações. </a:t>
            </a:r>
          </a:p>
          <a:p>
            <a:pPr algn="just"/>
            <a:r>
              <a:rPr lang="pt-PT" sz="1600" dirty="0">
                <a:solidFill>
                  <a:srgbClr val="002060"/>
                </a:solidFill>
              </a:rPr>
              <a:t>Serve a presente para vos informar que estudo em Oxford com grande afinco, mas problemas de dinheiro barram os meus progressos, pois já vão dois meses desde que gastei o que restava do que me mandastes. A cidade é cara e exige muito, tenho de arrendar alojamento, comprar alimentos e providenciar muitas outras coisas que agora não posso especificar. Por tudo isto, peço-vos respeitosamente, Vossa Paternidade, que, impelido pela Divina Misericórdia, me ajudeis, para que eu possa levar a bom termo aquilo que comecei. Porque deveis saber que sem Ceres e Baco, Apolo esmorece.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Carta de um estudante de Oxford ao seu patrono, século XIII, em Charles </a:t>
            </a:r>
            <a:r>
              <a:rPr lang="pt-PT" sz="1200" dirty="0" err="1">
                <a:solidFill>
                  <a:srgbClr val="002060"/>
                </a:solidFill>
              </a:rPr>
              <a:t>Homer</a:t>
            </a:r>
            <a:r>
              <a:rPr lang="pt-PT" sz="1200" dirty="0">
                <a:solidFill>
                  <a:srgbClr val="002060"/>
                </a:solidFill>
              </a:rPr>
              <a:t> </a:t>
            </a:r>
            <a:r>
              <a:rPr lang="pt-PT" sz="1200" dirty="0" err="1">
                <a:solidFill>
                  <a:srgbClr val="002060"/>
                </a:solidFill>
              </a:rPr>
              <a:t>Haskings</a:t>
            </a:r>
            <a:r>
              <a:rPr lang="pt-PT" sz="1200" dirty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pt-PT" sz="1200" i="1" dirty="0" err="1">
                <a:solidFill>
                  <a:srgbClr val="002060"/>
                </a:solidFill>
              </a:rPr>
              <a:t>The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Life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of</a:t>
            </a:r>
            <a:r>
              <a:rPr lang="pt-PT" sz="1200" i="1" dirty="0">
                <a:solidFill>
                  <a:srgbClr val="002060"/>
                </a:solidFill>
              </a:rPr>
              <a:t> Medieval </a:t>
            </a:r>
            <a:r>
              <a:rPr lang="pt-PT" sz="1200" i="1" dirty="0" err="1">
                <a:solidFill>
                  <a:srgbClr val="002060"/>
                </a:solidFill>
              </a:rPr>
              <a:t>Students</a:t>
            </a:r>
            <a:r>
              <a:rPr lang="pt-PT" sz="1200" i="1" dirty="0">
                <a:solidFill>
                  <a:srgbClr val="002060"/>
                </a:solidFill>
              </a:rPr>
              <a:t> as </a:t>
            </a:r>
            <a:r>
              <a:rPr lang="pt-PT" sz="1200" i="1" dirty="0" err="1">
                <a:solidFill>
                  <a:srgbClr val="002060"/>
                </a:solidFill>
              </a:rPr>
              <a:t>Illustrated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by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Lheir</a:t>
            </a:r>
            <a:r>
              <a:rPr lang="pt-PT" sz="1200" i="1" dirty="0">
                <a:solidFill>
                  <a:srgbClr val="002060"/>
                </a:solidFill>
              </a:rPr>
              <a:t> </a:t>
            </a:r>
            <a:r>
              <a:rPr lang="pt-PT" sz="1200" i="1" dirty="0" err="1">
                <a:solidFill>
                  <a:srgbClr val="002060"/>
                </a:solidFill>
              </a:rPr>
              <a:t>letters</a:t>
            </a:r>
            <a:r>
              <a:rPr lang="pt-PT" sz="1200" dirty="0">
                <a:solidFill>
                  <a:srgbClr val="002060"/>
                </a:solidFill>
              </a:rPr>
              <a:t>, 1898</a:t>
            </a:r>
          </a:p>
        </p:txBody>
      </p:sp>
    </p:spTree>
    <p:extLst>
      <p:ext uri="{BB962C8B-B14F-4D97-AF65-F5344CB8AC3E}">
        <p14:creationId xmlns:p14="http://schemas.microsoft.com/office/powerpoint/2010/main" val="8476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04F66AC-F793-436F-9DD0-8F35929F241B}"/>
              </a:ext>
            </a:extLst>
          </p:cNvPr>
          <p:cNvGrpSpPr/>
          <p:nvPr/>
        </p:nvGrpSpPr>
        <p:grpSpPr>
          <a:xfrm>
            <a:off x="337625" y="1991033"/>
            <a:ext cx="5484070" cy="4707779"/>
            <a:chOff x="337625" y="1991033"/>
            <a:chExt cx="5484070" cy="4707779"/>
          </a:xfrm>
        </p:grpSpPr>
        <p:pic>
          <p:nvPicPr>
            <p:cNvPr id="7" name="Picture 4" descr="http://2.bp.blogspot.com/-6vULkPRJ2Yo/VPUfbWSM-MI/AAAAAAAAB3c/X0PYIFbLZS4/s1600/MedievalUniversityClas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25" y="1991033"/>
              <a:ext cx="5484070" cy="44280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337625" y="6421813"/>
              <a:ext cx="37982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Aula universitária, numa iluminura alemã do século XIV </a:t>
              </a: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525194" y="1437035"/>
            <a:ext cx="6876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Foi a universidade que popularizou o livro e fez dele um objeto de uso corrente.</a:t>
            </a:r>
          </a:p>
        </p:txBody>
      </p:sp>
      <p:sp>
        <p:nvSpPr>
          <p:cNvPr id="8" name="Oval 7"/>
          <p:cNvSpPr/>
          <p:nvPr/>
        </p:nvSpPr>
        <p:spPr>
          <a:xfrm>
            <a:off x="2738698" y="3463096"/>
            <a:ext cx="340962" cy="1536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1878542" y="2644581"/>
            <a:ext cx="1038387" cy="526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63D24DC-12EB-4683-802D-A6A91AB0C04C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livros</a:t>
            </a:r>
            <a:endParaRPr lang="en-GB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22B28C-E450-4020-8A93-CF1E013F5737}"/>
              </a:ext>
            </a:extLst>
          </p:cNvPr>
          <p:cNvSpPr/>
          <p:nvPr/>
        </p:nvSpPr>
        <p:spPr>
          <a:xfrm>
            <a:off x="5914655" y="2229926"/>
            <a:ext cx="2891720" cy="3629465"/>
          </a:xfrm>
          <a:custGeom>
            <a:avLst/>
            <a:gdLst>
              <a:gd name="csX0" fmla="*/ 0 w 2891720"/>
              <a:gd name="csY0" fmla="*/ 120700 h 3629465"/>
              <a:gd name="csX1" fmla="*/ 120700 w 2891720"/>
              <a:gd name="csY1" fmla="*/ 0 h 3629465"/>
              <a:gd name="csX2" fmla="*/ 783280 w 2891720"/>
              <a:gd name="csY2" fmla="*/ 0 h 3629465"/>
              <a:gd name="csX3" fmla="*/ 1392854 w 2891720"/>
              <a:gd name="csY3" fmla="*/ 0 h 3629465"/>
              <a:gd name="csX4" fmla="*/ 2081937 w 2891720"/>
              <a:gd name="csY4" fmla="*/ 0 h 3629465"/>
              <a:gd name="csX5" fmla="*/ 2771020 w 2891720"/>
              <a:gd name="csY5" fmla="*/ 0 h 3629465"/>
              <a:gd name="csX6" fmla="*/ 2891720 w 2891720"/>
              <a:gd name="csY6" fmla="*/ 120700 h 3629465"/>
              <a:gd name="csX7" fmla="*/ 2891720 w 2891720"/>
              <a:gd name="csY7" fmla="*/ 798313 h 3629465"/>
              <a:gd name="csX8" fmla="*/ 2891720 w 2891720"/>
              <a:gd name="csY8" fmla="*/ 1408165 h 3629465"/>
              <a:gd name="csX9" fmla="*/ 2891720 w 2891720"/>
              <a:gd name="csY9" fmla="*/ 1984136 h 3629465"/>
              <a:gd name="csX10" fmla="*/ 2891720 w 2891720"/>
              <a:gd name="csY10" fmla="*/ 2593987 h 3629465"/>
              <a:gd name="csX11" fmla="*/ 2891720 w 2891720"/>
              <a:gd name="csY11" fmla="*/ 3508765 h 3629465"/>
              <a:gd name="csX12" fmla="*/ 2771020 w 2891720"/>
              <a:gd name="csY12" fmla="*/ 3629465 h 3629465"/>
              <a:gd name="csX13" fmla="*/ 2161446 w 2891720"/>
              <a:gd name="csY13" fmla="*/ 3629465 h 3629465"/>
              <a:gd name="csX14" fmla="*/ 1525370 w 2891720"/>
              <a:gd name="csY14" fmla="*/ 3629465 h 3629465"/>
              <a:gd name="csX15" fmla="*/ 862790 w 2891720"/>
              <a:gd name="csY15" fmla="*/ 3629465 h 3629465"/>
              <a:gd name="csX16" fmla="*/ 120700 w 2891720"/>
              <a:gd name="csY16" fmla="*/ 3629465 h 3629465"/>
              <a:gd name="csX17" fmla="*/ 0 w 2891720"/>
              <a:gd name="csY17" fmla="*/ 3508765 h 3629465"/>
              <a:gd name="csX18" fmla="*/ 0 w 2891720"/>
              <a:gd name="csY18" fmla="*/ 2831152 h 3629465"/>
              <a:gd name="csX19" fmla="*/ 0 w 2891720"/>
              <a:gd name="csY19" fmla="*/ 2119658 h 3629465"/>
              <a:gd name="csX20" fmla="*/ 0 w 2891720"/>
              <a:gd name="csY20" fmla="*/ 1475926 h 3629465"/>
              <a:gd name="csX21" fmla="*/ 0 w 2891720"/>
              <a:gd name="csY21" fmla="*/ 764432 h 3629465"/>
              <a:gd name="csX22" fmla="*/ 0 w 2891720"/>
              <a:gd name="csY22" fmla="*/ 120700 h 36294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2891720" h="3629465" fill="none" extrusionOk="0">
                <a:moveTo>
                  <a:pt x="0" y="120700"/>
                </a:moveTo>
                <a:cubicBezTo>
                  <a:pt x="-6525" y="53670"/>
                  <a:pt x="55528" y="1282"/>
                  <a:pt x="120700" y="0"/>
                </a:cubicBezTo>
                <a:cubicBezTo>
                  <a:pt x="325771" y="-28656"/>
                  <a:pt x="614302" y="21787"/>
                  <a:pt x="783280" y="0"/>
                </a:cubicBezTo>
                <a:cubicBezTo>
                  <a:pt x="952258" y="-21787"/>
                  <a:pt x="1146282" y="-30236"/>
                  <a:pt x="1392854" y="0"/>
                </a:cubicBezTo>
                <a:cubicBezTo>
                  <a:pt x="1639426" y="30236"/>
                  <a:pt x="1753786" y="-16766"/>
                  <a:pt x="2081937" y="0"/>
                </a:cubicBezTo>
                <a:cubicBezTo>
                  <a:pt x="2410088" y="16766"/>
                  <a:pt x="2438276" y="538"/>
                  <a:pt x="2771020" y="0"/>
                </a:cubicBezTo>
                <a:cubicBezTo>
                  <a:pt x="2835204" y="7722"/>
                  <a:pt x="2886723" y="38304"/>
                  <a:pt x="2891720" y="120700"/>
                </a:cubicBezTo>
                <a:cubicBezTo>
                  <a:pt x="2872594" y="407620"/>
                  <a:pt x="2882545" y="564692"/>
                  <a:pt x="2891720" y="798313"/>
                </a:cubicBezTo>
                <a:cubicBezTo>
                  <a:pt x="2900895" y="1031934"/>
                  <a:pt x="2916936" y="1115886"/>
                  <a:pt x="2891720" y="1408165"/>
                </a:cubicBezTo>
                <a:cubicBezTo>
                  <a:pt x="2866504" y="1700444"/>
                  <a:pt x="2912944" y="1727469"/>
                  <a:pt x="2891720" y="1984136"/>
                </a:cubicBezTo>
                <a:cubicBezTo>
                  <a:pt x="2870496" y="2240803"/>
                  <a:pt x="2907153" y="2318913"/>
                  <a:pt x="2891720" y="2593987"/>
                </a:cubicBezTo>
                <a:cubicBezTo>
                  <a:pt x="2876287" y="2869061"/>
                  <a:pt x="2894076" y="3308754"/>
                  <a:pt x="2891720" y="3508765"/>
                </a:cubicBezTo>
                <a:cubicBezTo>
                  <a:pt x="2902863" y="3572477"/>
                  <a:pt x="2837029" y="3633984"/>
                  <a:pt x="2771020" y="3629465"/>
                </a:cubicBezTo>
                <a:cubicBezTo>
                  <a:pt x="2564285" y="3624802"/>
                  <a:pt x="2331585" y="3621686"/>
                  <a:pt x="2161446" y="3629465"/>
                </a:cubicBezTo>
                <a:cubicBezTo>
                  <a:pt x="1991307" y="3637244"/>
                  <a:pt x="1820426" y="3639691"/>
                  <a:pt x="1525370" y="3629465"/>
                </a:cubicBezTo>
                <a:cubicBezTo>
                  <a:pt x="1230314" y="3619239"/>
                  <a:pt x="1144545" y="3641474"/>
                  <a:pt x="862790" y="3629465"/>
                </a:cubicBezTo>
                <a:cubicBezTo>
                  <a:pt x="581035" y="3617456"/>
                  <a:pt x="313513" y="3645596"/>
                  <a:pt x="120700" y="3629465"/>
                </a:cubicBezTo>
                <a:cubicBezTo>
                  <a:pt x="54711" y="3631192"/>
                  <a:pt x="9000" y="3579613"/>
                  <a:pt x="0" y="3508765"/>
                </a:cubicBezTo>
                <a:cubicBezTo>
                  <a:pt x="-33519" y="3331508"/>
                  <a:pt x="-10441" y="3040099"/>
                  <a:pt x="0" y="2831152"/>
                </a:cubicBezTo>
                <a:cubicBezTo>
                  <a:pt x="10441" y="2622205"/>
                  <a:pt x="4631" y="2379666"/>
                  <a:pt x="0" y="2119658"/>
                </a:cubicBezTo>
                <a:cubicBezTo>
                  <a:pt x="-4631" y="1859650"/>
                  <a:pt x="-9053" y="1776143"/>
                  <a:pt x="0" y="1475926"/>
                </a:cubicBezTo>
                <a:cubicBezTo>
                  <a:pt x="9053" y="1175709"/>
                  <a:pt x="-1614" y="1091502"/>
                  <a:pt x="0" y="764432"/>
                </a:cubicBezTo>
                <a:cubicBezTo>
                  <a:pt x="1614" y="437362"/>
                  <a:pt x="17981" y="317951"/>
                  <a:pt x="0" y="120700"/>
                </a:cubicBezTo>
                <a:close/>
              </a:path>
              <a:path w="2891720" h="3629465" stroke="0" extrusionOk="0">
                <a:moveTo>
                  <a:pt x="0" y="120700"/>
                </a:moveTo>
                <a:cubicBezTo>
                  <a:pt x="-12349" y="46422"/>
                  <a:pt x="48428" y="2106"/>
                  <a:pt x="120700" y="0"/>
                </a:cubicBezTo>
                <a:cubicBezTo>
                  <a:pt x="394149" y="11586"/>
                  <a:pt x="678377" y="-34860"/>
                  <a:pt x="836286" y="0"/>
                </a:cubicBezTo>
                <a:cubicBezTo>
                  <a:pt x="994195" y="34860"/>
                  <a:pt x="1163182" y="-16182"/>
                  <a:pt x="1472363" y="0"/>
                </a:cubicBezTo>
                <a:cubicBezTo>
                  <a:pt x="1781544" y="16182"/>
                  <a:pt x="1860317" y="10966"/>
                  <a:pt x="2081937" y="0"/>
                </a:cubicBezTo>
                <a:cubicBezTo>
                  <a:pt x="2303557" y="-10966"/>
                  <a:pt x="2624159" y="-20673"/>
                  <a:pt x="2771020" y="0"/>
                </a:cubicBezTo>
                <a:cubicBezTo>
                  <a:pt x="2842355" y="-9619"/>
                  <a:pt x="2880624" y="52340"/>
                  <a:pt x="2891720" y="120700"/>
                </a:cubicBezTo>
                <a:cubicBezTo>
                  <a:pt x="2869688" y="349305"/>
                  <a:pt x="2899269" y="536601"/>
                  <a:pt x="2891720" y="798313"/>
                </a:cubicBezTo>
                <a:cubicBezTo>
                  <a:pt x="2884171" y="1060025"/>
                  <a:pt x="2905607" y="1369024"/>
                  <a:pt x="2891720" y="1543687"/>
                </a:cubicBezTo>
                <a:cubicBezTo>
                  <a:pt x="2877833" y="1718350"/>
                  <a:pt x="2897381" y="1930734"/>
                  <a:pt x="2891720" y="2119658"/>
                </a:cubicBezTo>
                <a:cubicBezTo>
                  <a:pt x="2886059" y="2308582"/>
                  <a:pt x="2875972" y="2630840"/>
                  <a:pt x="2891720" y="2797271"/>
                </a:cubicBezTo>
                <a:cubicBezTo>
                  <a:pt x="2907468" y="2963702"/>
                  <a:pt x="2866971" y="3328084"/>
                  <a:pt x="2891720" y="3508765"/>
                </a:cubicBezTo>
                <a:cubicBezTo>
                  <a:pt x="2894997" y="3572188"/>
                  <a:pt x="2849055" y="3622131"/>
                  <a:pt x="2771020" y="3629465"/>
                </a:cubicBezTo>
                <a:cubicBezTo>
                  <a:pt x="2482715" y="3623157"/>
                  <a:pt x="2369706" y="3635973"/>
                  <a:pt x="2108440" y="3629465"/>
                </a:cubicBezTo>
                <a:cubicBezTo>
                  <a:pt x="1847174" y="3622957"/>
                  <a:pt x="1651820" y="3655959"/>
                  <a:pt x="1498866" y="3629465"/>
                </a:cubicBezTo>
                <a:cubicBezTo>
                  <a:pt x="1345912" y="3602971"/>
                  <a:pt x="1134641" y="3650579"/>
                  <a:pt x="836286" y="3629465"/>
                </a:cubicBezTo>
                <a:cubicBezTo>
                  <a:pt x="537931" y="3608351"/>
                  <a:pt x="428438" y="3612682"/>
                  <a:pt x="120700" y="3629465"/>
                </a:cubicBezTo>
                <a:cubicBezTo>
                  <a:pt x="51863" y="3622920"/>
                  <a:pt x="2153" y="3574989"/>
                  <a:pt x="0" y="3508765"/>
                </a:cubicBezTo>
                <a:cubicBezTo>
                  <a:pt x="-18553" y="3339318"/>
                  <a:pt x="7731" y="3096091"/>
                  <a:pt x="0" y="2932794"/>
                </a:cubicBezTo>
                <a:cubicBezTo>
                  <a:pt x="-7731" y="2769497"/>
                  <a:pt x="-2356" y="2344751"/>
                  <a:pt x="0" y="2187420"/>
                </a:cubicBezTo>
                <a:cubicBezTo>
                  <a:pt x="2356" y="2030089"/>
                  <a:pt x="-19247" y="1673656"/>
                  <a:pt x="0" y="1509807"/>
                </a:cubicBezTo>
                <a:cubicBezTo>
                  <a:pt x="19247" y="1345958"/>
                  <a:pt x="9118" y="1142165"/>
                  <a:pt x="0" y="899955"/>
                </a:cubicBezTo>
                <a:cubicBezTo>
                  <a:pt x="-9118" y="657745"/>
                  <a:pt x="21786" y="434959"/>
                  <a:pt x="0" y="1207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rgbClr val="002060"/>
                </a:solidFill>
              </a:rPr>
              <a:t>Além do mais, ordenamos aos livreiros que tenham os seus exemplares bem corrigidos e emendados e que façam cópias destes textos quando os estudantes lho pedirem. Por cópia debitarão o que têm por costume debitar até aqui e não mais.</a:t>
            </a:r>
          </a:p>
          <a:p>
            <a:endParaRPr lang="pt-PT" sz="1600" dirty="0">
              <a:solidFill>
                <a:srgbClr val="002060"/>
              </a:solidFill>
            </a:endParaRP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Dos Estatutos da cidade de Bolonha, </a:t>
            </a:r>
          </a:p>
          <a:p>
            <a:pPr algn="r"/>
            <a:r>
              <a:rPr lang="pt-PT" sz="1200" dirty="0">
                <a:solidFill>
                  <a:srgbClr val="002060"/>
                </a:solidFill>
              </a:rPr>
              <a:t>c. 1274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4A7EE11-3750-425C-AD4E-B931F83FC926}"/>
              </a:ext>
            </a:extLst>
          </p:cNvPr>
          <p:cNvGrpSpPr/>
          <p:nvPr/>
        </p:nvGrpSpPr>
        <p:grpSpPr>
          <a:xfrm>
            <a:off x="955969" y="1828868"/>
            <a:ext cx="7061212" cy="4883706"/>
            <a:chOff x="955969" y="1828868"/>
            <a:chExt cx="7061212" cy="4883706"/>
          </a:xfrm>
        </p:grpSpPr>
        <p:pic>
          <p:nvPicPr>
            <p:cNvPr id="18" name="Picture 2" descr="https://upload.wikimedia.org/wikipedia/commons/7/75/Treatises_On_Natural_Science,_Philosophy,_And_Mathematics_-_Mensuration.jpg">
              <a:extLst>
                <a:ext uri="{FF2B5EF4-FFF2-40B4-BE49-F238E27FC236}">
                  <a16:creationId xmlns:a16="http://schemas.microsoft.com/office/drawing/2014/main" id="{97DA3BB1-5E1B-40DE-97C2-28B2B2CFD0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9" t="6484" r="6727" b="6266"/>
            <a:stretch/>
          </p:blipFill>
          <p:spPr bwMode="auto">
            <a:xfrm>
              <a:off x="4943892" y="1828868"/>
              <a:ext cx="2949848" cy="40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0B494F5-CC97-4472-92AD-AFCA4B703732}"/>
                </a:ext>
              </a:extLst>
            </p:cNvPr>
            <p:cNvSpPr txBox="1"/>
            <p:nvPr/>
          </p:nvSpPr>
          <p:spPr>
            <a:xfrm>
              <a:off x="955969" y="5881577"/>
              <a:ext cx="3191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i="1" dirty="0"/>
                <a:t>Página das </a:t>
              </a:r>
              <a:r>
                <a:rPr lang="pt-PT" sz="1200" b="1" i="1" dirty="0" err="1"/>
                <a:t>Decretales</a:t>
              </a:r>
              <a:r>
                <a:rPr lang="pt-PT" sz="1200" b="1" i="1" dirty="0"/>
                <a:t> de Graciano</a:t>
              </a:r>
              <a:r>
                <a:rPr lang="pt-PT" sz="1200" b="1" dirty="0"/>
                <a:t>, </a:t>
              </a:r>
              <a:r>
                <a:rPr lang="pt-PT" sz="1200" dirty="0"/>
                <a:t>livro usado no estudo do Direito (século XIII). Produzido com esmero, poderá ter pertencido a um mestre.</a:t>
              </a:r>
            </a:p>
          </p:txBody>
        </p:sp>
        <p:pic>
          <p:nvPicPr>
            <p:cNvPr id="20" name="Imagem 19" descr="C:\Users\Maria\Desktop\iluminura.jpg">
              <a:extLst>
                <a:ext uri="{FF2B5EF4-FFF2-40B4-BE49-F238E27FC236}">
                  <a16:creationId xmlns:a16="http://schemas.microsoft.com/office/drawing/2014/main" id="{98D1F40C-CD97-41A0-9146-6B6EE451668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580" y="1828868"/>
              <a:ext cx="2844000" cy="40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14C7754-BF31-46A2-9CAC-59C439F4291B}"/>
                </a:ext>
              </a:extLst>
            </p:cNvPr>
            <p:cNvSpPr txBox="1"/>
            <p:nvPr/>
          </p:nvSpPr>
          <p:spPr>
            <a:xfrm>
              <a:off x="4825220" y="5881577"/>
              <a:ext cx="3191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>
                  <a:solidFill>
                    <a:prstClr val="black"/>
                  </a:solidFill>
                </a:rPr>
                <a:t>Página de um </a:t>
              </a:r>
              <a:r>
                <a:rPr lang="pt-PT" sz="1200" b="1" i="1" dirty="0">
                  <a:solidFill>
                    <a:prstClr val="black"/>
                  </a:solidFill>
                </a:rPr>
                <a:t>Tratado de Ciências Naturais e Matemática</a:t>
              </a:r>
              <a:r>
                <a:rPr lang="pt-PT" sz="1200" b="1" dirty="0">
                  <a:solidFill>
                    <a:prstClr val="black"/>
                  </a:solidFill>
                </a:rPr>
                <a:t>, de cerca de 1300. </a:t>
              </a:r>
              <a:r>
                <a:rPr lang="pt-PT" sz="1200" dirty="0">
                  <a:solidFill>
                    <a:prstClr val="black"/>
                  </a:solidFill>
                </a:rPr>
                <a:t>A produção dos livros dos alunos, mais funcionais e simples, fez nascer, nas cidades, o ofício do livreiro.</a:t>
              </a:r>
              <a:endParaRPr lang="pt-PT" sz="11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2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1512</Words>
  <Application>Microsoft Office PowerPoint</Application>
  <PresentationFormat>Apresentação no Ecrã (4:3)</PresentationFormat>
  <Paragraphs>115</Paragraphs>
  <Slides>12</Slides>
  <Notes>10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48</cp:revision>
  <dcterms:created xsi:type="dcterms:W3CDTF">2020-12-14T11:51:29Z</dcterms:created>
  <dcterms:modified xsi:type="dcterms:W3CDTF">2026-04-12T15:31:08Z</dcterms:modified>
</cp:coreProperties>
</file>