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64" r:id="rId5"/>
    <p:sldId id="256" r:id="rId6"/>
    <p:sldId id="257" r:id="rId7"/>
    <p:sldId id="281" r:id="rId8"/>
    <p:sldId id="258" r:id="rId9"/>
    <p:sldId id="259" r:id="rId10"/>
    <p:sldId id="260" r:id="rId11"/>
    <p:sldId id="271" r:id="rId12"/>
    <p:sldId id="261" r:id="rId13"/>
    <p:sldId id="262" r:id="rId14"/>
    <p:sldId id="263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3" r:id="rId24"/>
  </p:sldIdLst>
  <p:sldSz cx="9144000" cy="6858000" type="screen4x3"/>
  <p:notesSz cx="6797675" cy="99282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65E0"/>
    <a:srgbClr val="CC0000"/>
    <a:srgbClr val="FF99FF"/>
    <a:srgbClr val="0092D2"/>
    <a:srgbClr val="E6B9B8"/>
    <a:srgbClr val="FFFF99"/>
    <a:srgbClr val="CCFF99"/>
    <a:srgbClr val="FFFF66"/>
    <a:srgbClr val="CC0099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C469A3-3F62-4922-8612-CC171027B7AE}" v="10" dt="2021-04-05T14:31:12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144" d="100"/>
          <a:sy n="144" d="100"/>
        </p:scale>
        <p:origin x="220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Magalhães" userId="87340ae4-986f-4283-a2c9-b798ad593052" providerId="ADAL" clId="{EFC469A3-3F62-4922-8612-CC171027B7AE}"/>
    <pc:docChg chg="addSld delSld modSld">
      <pc:chgData name="Ana Magalhães" userId="87340ae4-986f-4283-a2c9-b798ad593052" providerId="ADAL" clId="{EFC469A3-3F62-4922-8612-CC171027B7AE}" dt="2021-04-05T14:31:12.918" v="9"/>
      <pc:docMkLst>
        <pc:docMk/>
      </pc:docMkLst>
      <pc:sldChg chg="modSp add">
        <pc:chgData name="Ana Magalhães" userId="87340ae4-986f-4283-a2c9-b798ad593052" providerId="ADAL" clId="{EFC469A3-3F62-4922-8612-CC171027B7AE}" dt="2021-04-05T14:31:12.918" v="9"/>
        <pc:sldMkLst>
          <pc:docMk/>
          <pc:sldMk cId="3860035491" sldId="264"/>
        </pc:sldMkLst>
        <pc:spChg chg="mod">
          <ac:chgData name="Ana Magalhães" userId="87340ae4-986f-4283-a2c9-b798ad593052" providerId="ADAL" clId="{EFC469A3-3F62-4922-8612-CC171027B7AE}" dt="2021-04-05T14:31:12.918" v="9"/>
          <ac:spMkLst>
            <pc:docMk/>
            <pc:sldMk cId="3860035491" sldId="264"/>
            <ac:spMk id="6" creationId="{6EE25B0E-6004-D045-81CA-430765BBDC9E}"/>
          </ac:spMkLst>
        </pc:spChg>
      </pc:sldChg>
      <pc:sldChg chg="del">
        <pc:chgData name="Ana Magalhães" userId="87340ae4-986f-4283-a2c9-b798ad593052" providerId="ADAL" clId="{EFC469A3-3F62-4922-8612-CC171027B7AE}" dt="2021-04-05T14:30:45.009" v="1" actId="47"/>
        <pc:sldMkLst>
          <pc:docMk/>
          <pc:sldMk cId="984771911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1"/>
          </a:xfrm>
          <a:prstGeom prst="rect">
            <a:avLst/>
          </a:prstGeom>
        </p:spPr>
        <p:txBody>
          <a:bodyPr vert="horz" lIns="91714" tIns="45857" rIns="91714" bIns="45857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411"/>
          </a:xfrm>
          <a:prstGeom prst="rect">
            <a:avLst/>
          </a:prstGeom>
        </p:spPr>
        <p:txBody>
          <a:bodyPr vert="horz" lIns="91714" tIns="45857" rIns="91714" bIns="45857" rtlCol="0"/>
          <a:lstStyle>
            <a:lvl1pPr algn="r">
              <a:defRPr sz="1200"/>
            </a:lvl1pPr>
          </a:lstStyle>
          <a:p>
            <a:fld id="{720D4D49-166D-45E0-8888-794838C5B371}" type="datetimeFigureOut">
              <a:rPr lang="pt-PT" smtClean="0"/>
              <a:pPr/>
              <a:t>05/04/2021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14" tIns="45857" rIns="91714" bIns="45857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714" tIns="45857" rIns="91714" bIns="45857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60" cy="496411"/>
          </a:xfrm>
          <a:prstGeom prst="rect">
            <a:avLst/>
          </a:prstGeom>
        </p:spPr>
        <p:txBody>
          <a:bodyPr vert="horz" lIns="91714" tIns="45857" rIns="91714" bIns="45857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60" cy="496411"/>
          </a:xfrm>
          <a:prstGeom prst="rect">
            <a:avLst/>
          </a:prstGeom>
        </p:spPr>
        <p:txBody>
          <a:bodyPr vert="horz" lIns="91714" tIns="45857" rIns="91714" bIns="45857" rtlCol="0" anchor="b"/>
          <a:lstStyle>
            <a:lvl1pPr algn="r">
              <a:defRPr sz="1200"/>
            </a:lvl1pPr>
          </a:lstStyle>
          <a:p>
            <a:fld id="{A0DB830D-9E1F-4388-8D1C-58512569953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5116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3E953-4485-4487-9A86-5C2AD8F891DF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9860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B830D-9E1F-4388-8D1C-58512569953E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B830D-9E1F-4388-8D1C-58512569953E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B830D-9E1F-4388-8D1C-58512569953E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2170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B830D-9E1F-4388-8D1C-58512569953E}" type="slidenum">
              <a:rPr lang="pt-PT" smtClean="0"/>
              <a:pPr/>
              <a:t>10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B830D-9E1F-4388-8D1C-58512569953E}" type="slidenum">
              <a:rPr lang="pt-PT" smtClean="0"/>
              <a:pPr/>
              <a:t>12</a:t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B830D-9E1F-4388-8D1C-58512569953E}" type="slidenum">
              <a:rPr lang="pt-PT" smtClean="0"/>
              <a:pPr/>
              <a:t>13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652-CF42-4F8A-BB27-724AB5D46E18}" type="datetimeFigureOut">
              <a:rPr lang="pt-PT" smtClean="0"/>
              <a:pPr/>
              <a:t>05/04/2021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CDB8-B07D-4C1B-A442-D97A8B734087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652-CF42-4F8A-BB27-724AB5D46E18}" type="datetimeFigureOut">
              <a:rPr lang="pt-PT" smtClean="0"/>
              <a:pPr/>
              <a:t>05/04/2021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CDB8-B07D-4C1B-A442-D97A8B734087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652-CF42-4F8A-BB27-724AB5D46E18}" type="datetimeFigureOut">
              <a:rPr lang="pt-PT" smtClean="0"/>
              <a:pPr/>
              <a:t>05/04/2021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CDB8-B07D-4C1B-A442-D97A8B734087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652-CF42-4F8A-BB27-724AB5D46E18}" type="datetimeFigureOut">
              <a:rPr lang="pt-PT" smtClean="0"/>
              <a:pPr/>
              <a:t>05/04/2021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CDB8-B07D-4C1B-A442-D97A8B734087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652-CF42-4F8A-BB27-724AB5D46E18}" type="datetimeFigureOut">
              <a:rPr lang="pt-PT" smtClean="0"/>
              <a:pPr/>
              <a:t>05/04/2021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CDB8-B07D-4C1B-A442-D97A8B734087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652-CF42-4F8A-BB27-724AB5D46E18}" type="datetimeFigureOut">
              <a:rPr lang="pt-PT" smtClean="0"/>
              <a:pPr/>
              <a:t>05/04/2021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CDB8-B07D-4C1B-A442-D97A8B734087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652-CF42-4F8A-BB27-724AB5D46E18}" type="datetimeFigureOut">
              <a:rPr lang="pt-PT" smtClean="0"/>
              <a:pPr/>
              <a:t>05/04/2021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CDB8-B07D-4C1B-A442-D97A8B734087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652-CF42-4F8A-BB27-724AB5D46E18}" type="datetimeFigureOut">
              <a:rPr lang="pt-PT" smtClean="0"/>
              <a:pPr/>
              <a:t>05/04/2021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CDB8-B07D-4C1B-A442-D97A8B734087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652-CF42-4F8A-BB27-724AB5D46E18}" type="datetimeFigureOut">
              <a:rPr lang="pt-PT" smtClean="0"/>
              <a:pPr/>
              <a:t>05/04/2021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CDB8-B07D-4C1B-A442-D97A8B734087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652-CF42-4F8A-BB27-724AB5D46E18}" type="datetimeFigureOut">
              <a:rPr lang="pt-PT" smtClean="0"/>
              <a:pPr/>
              <a:t>05/04/2021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CDB8-B07D-4C1B-A442-D97A8B734087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652-CF42-4F8A-BB27-724AB5D46E18}" type="datetimeFigureOut">
              <a:rPr lang="pt-PT" smtClean="0"/>
              <a:pPr/>
              <a:t>05/04/2021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CDB8-B07D-4C1B-A442-D97A8B734087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7C652-CF42-4F8A-BB27-724AB5D46E18}" type="datetimeFigureOut">
              <a:rPr lang="pt-PT" smtClean="0"/>
              <a:pPr/>
              <a:t>05/04/2021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9CDB8-B07D-4C1B-A442-D97A8B734087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9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35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6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8.jpeg"/><Relationship Id="rId7" Type="http://schemas.openxmlformats.org/officeDocument/2006/relationships/image" Target="../media/image6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6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6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6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6.jpeg"/><Relationship Id="rId10" Type="http://schemas.openxmlformats.org/officeDocument/2006/relationships/image" Target="../media/image9.jpe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6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2E9DFC-562E-EE43-AF83-E12DA28F36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829"/>
            <a:ext cx="9143996" cy="68543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E25B0E-6004-D045-81CA-430765BBDC9E}"/>
              </a:ext>
            </a:extLst>
          </p:cNvPr>
          <p:cNvSpPr txBox="1"/>
          <p:nvPr/>
        </p:nvSpPr>
        <p:spPr>
          <a:xfrm>
            <a:off x="476327" y="3106976"/>
            <a:ext cx="8047635" cy="2024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5000"/>
              </a:lnSpc>
            </a:pPr>
            <a:r>
              <a:rPr lang="en-GB" sz="5000" b="1" dirty="0">
                <a:solidFill>
                  <a:schemeClr val="bg1"/>
                </a:solidFill>
                <a:cs typeface="Arial" panose="020B0604020202020204" pitchFamily="34" charset="0"/>
              </a:rPr>
              <a:t>A </a:t>
            </a:r>
            <a:r>
              <a:rPr lang="en-GB" sz="5000" b="1" dirty="0" err="1">
                <a:solidFill>
                  <a:schemeClr val="bg1"/>
                </a:solidFill>
                <a:cs typeface="Arial" panose="020B0604020202020204" pitchFamily="34" charset="0"/>
              </a:rPr>
              <a:t>arte</a:t>
            </a:r>
            <a:r>
              <a:rPr lang="en-GB" sz="5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br>
              <a:rPr lang="en-GB" sz="50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5000" b="1" dirty="0">
                <a:solidFill>
                  <a:schemeClr val="bg1"/>
                </a:solidFill>
                <a:cs typeface="Arial" panose="020B0604020202020204" pitchFamily="34" charset="0"/>
              </a:rPr>
              <a:t>do</a:t>
            </a:r>
            <a:br>
              <a:rPr lang="en-GB" sz="50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5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sz="5000" b="1" dirty="0" err="1">
                <a:solidFill>
                  <a:schemeClr val="bg1"/>
                </a:solidFill>
                <a:cs typeface="Arial" panose="020B0604020202020204" pitchFamily="34" charset="0"/>
              </a:rPr>
              <a:t>Renascimento</a:t>
            </a:r>
            <a:endParaRPr lang="en-GB" sz="5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035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21"/>
          <p:cNvSpPr txBox="1"/>
          <p:nvPr/>
        </p:nvSpPr>
        <p:spPr>
          <a:xfrm>
            <a:off x="539552" y="4869160"/>
            <a:ext cx="7344816" cy="2808312"/>
          </a:xfrm>
          <a:prstGeom prst="rect">
            <a:avLst/>
          </a:prstGeom>
        </p:spPr>
        <p:txBody>
          <a:bodyPr wrap="square" rtlCol="0">
            <a:normAutofit fontScale="975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5364088" y="1340768"/>
            <a:ext cx="1908000" cy="3168304"/>
            <a:chOff x="9468756" y="2708992"/>
            <a:chExt cx="1908000" cy="3168304"/>
          </a:xfrm>
        </p:grpSpPr>
        <p:pic>
          <p:nvPicPr>
            <p:cNvPr id="18" name="Imagem 17"/>
            <p:cNvPicPr preferRelativeResize="0"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79965" y="2708992"/>
              <a:ext cx="1840429" cy="270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/>
              <a:contourClr>
                <a:srgbClr val="969696"/>
              </a:contourClr>
            </a:sp3d>
          </p:spPr>
        </p:pic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9468756" y="5445296"/>
              <a:ext cx="19080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pPr algn="just"/>
              <a:r>
                <a:rPr lang="pt-PT" sz="1000" b="1" dirty="0">
                  <a:latin typeface="Arial" pitchFamily="34" charset="0"/>
                  <a:cs typeface="Arial" pitchFamily="34" charset="0"/>
                </a:rPr>
                <a:t>Miguel Ângelo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pt-PT" sz="1000" i="1" dirty="0" err="1">
                  <a:latin typeface="Arial" pitchFamily="34" charset="0"/>
                  <a:cs typeface="Arial" pitchFamily="34" charset="0"/>
                </a:rPr>
                <a:t>Pietà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 de Florença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mármore, 1550.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6732240" y="836896"/>
            <a:ext cx="2256847" cy="1656000"/>
            <a:chOff x="10404648" y="476672"/>
            <a:chExt cx="2256847" cy="1656000"/>
          </a:xfrm>
        </p:grpSpPr>
        <p:pic>
          <p:nvPicPr>
            <p:cNvPr id="10" name="Imagem 9"/>
            <p:cNvPicPr preferRelativeResize="0"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24728" y="556330"/>
              <a:ext cx="1536767" cy="153676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OffAxis2Left"/>
              <a:lightRig rig="contrasting" dir="t">
                <a:rot lat="0" lon="0" rev="4200000"/>
              </a:lightRig>
            </a:scene3d>
            <a:sp3d prstMaterial="plastic">
              <a:bevelT w="381000" h="114300"/>
              <a:contourClr>
                <a:srgbClr val="969696"/>
              </a:contourClr>
            </a:sp3d>
          </p:spPr>
        </p:pic>
        <p:sp>
          <p:nvSpPr>
            <p:cNvPr id="13" name="Rectangle 3"/>
            <p:cNvSpPr txBox="1">
              <a:spLocks noChangeArrowheads="1"/>
            </p:cNvSpPr>
            <p:nvPr/>
          </p:nvSpPr>
          <p:spPr bwMode="auto">
            <a:xfrm>
              <a:off x="10404648" y="476672"/>
              <a:ext cx="828000" cy="165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pPr algn="r"/>
              <a:r>
                <a:rPr lang="pt-PT" sz="1000" b="1" dirty="0">
                  <a:latin typeface="Arial" pitchFamily="34" charset="0"/>
                  <a:cs typeface="Arial" pitchFamily="34" charset="0"/>
                </a:rPr>
                <a:t>Lucca </a:t>
              </a:r>
              <a:r>
                <a:rPr lang="pt-PT" sz="1000" b="1" dirty="0" err="1">
                  <a:latin typeface="Arial" pitchFamily="34" charset="0"/>
                  <a:cs typeface="Arial" pitchFamily="34" charset="0"/>
                </a:rPr>
                <a:t>della</a:t>
              </a:r>
              <a:r>
                <a:rPr lang="pt-PT" sz="1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PT" sz="1000" b="1" dirty="0" err="1">
                  <a:latin typeface="Arial" pitchFamily="34" charset="0"/>
                  <a:cs typeface="Arial" pitchFamily="34" charset="0"/>
                </a:rPr>
                <a:t>Robbia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Anjos cantores 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- pormenor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mármore, c. 1435. 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2778103" y="1310871"/>
            <a:ext cx="2369961" cy="3270257"/>
            <a:chOff x="5743910" y="314738"/>
            <a:chExt cx="2813419" cy="3882175"/>
          </a:xfrm>
        </p:grpSpPr>
        <p:pic>
          <p:nvPicPr>
            <p:cNvPr id="8" name="Imagem 7"/>
            <p:cNvPicPr preferRelativeResize="0"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43910" y="314738"/>
              <a:ext cx="2775657" cy="326356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/>
              <a:contourClr>
                <a:srgbClr val="969696"/>
              </a:contourClr>
            </a:sp3d>
          </p:spPr>
        </p:pic>
        <p:sp>
          <p:nvSpPr>
            <p:cNvPr id="14" name="Rectangle 3"/>
            <p:cNvSpPr txBox="1">
              <a:spLocks noChangeArrowheads="1"/>
            </p:cNvSpPr>
            <p:nvPr/>
          </p:nvSpPr>
          <p:spPr bwMode="auto">
            <a:xfrm>
              <a:off x="5785329" y="3764913"/>
              <a:ext cx="27720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pPr algn="just"/>
              <a:r>
                <a:rPr lang="pt-PT" sz="1000" b="1" dirty="0">
                  <a:latin typeface="Arial" pitchFamily="34" charset="0"/>
                  <a:cs typeface="Arial" pitchFamily="34" charset="0"/>
                </a:rPr>
                <a:t>Miguel Ângelo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Túmulo de Julião de </a:t>
              </a:r>
              <a:r>
                <a:rPr lang="pt-PT" sz="1000" i="1" dirty="0" err="1">
                  <a:latin typeface="Arial" pitchFamily="34" charset="0"/>
                  <a:cs typeface="Arial" pitchFamily="34" charset="0"/>
                </a:rPr>
                <a:t>Médici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Igreja de S. Lourenço, em Florença, mármore, 1524-1634</a:t>
              </a:r>
              <a:r>
                <a:rPr lang="pt-PT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...</a:t>
              </a: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395537" y="1268760"/>
            <a:ext cx="2016223" cy="3435767"/>
            <a:chOff x="-3425031" y="946872"/>
            <a:chExt cx="2416049" cy="4117094"/>
          </a:xfrm>
        </p:grpSpPr>
        <p:sp>
          <p:nvSpPr>
            <p:cNvPr id="20" name="Rectangle 3"/>
            <p:cNvSpPr txBox="1">
              <a:spLocks noChangeArrowheads="1"/>
            </p:cNvSpPr>
            <p:nvPr/>
          </p:nvSpPr>
          <p:spPr bwMode="auto">
            <a:xfrm>
              <a:off x="-3425031" y="4484099"/>
              <a:ext cx="2416049" cy="579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pPr algn="just"/>
              <a:r>
                <a:rPr lang="pt-PT" sz="1000" b="1" dirty="0" err="1">
                  <a:latin typeface="Arial" pitchFamily="34" charset="0"/>
                  <a:cs typeface="Arial" pitchFamily="34" charset="0"/>
                </a:rPr>
                <a:t>Donatello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Busto de </a:t>
              </a:r>
              <a:r>
                <a:rPr lang="pt-PT" sz="1000" i="1" dirty="0" err="1">
                  <a:latin typeface="Arial" pitchFamily="34" charset="0"/>
                  <a:cs typeface="Arial" pitchFamily="34" charset="0"/>
                </a:rPr>
                <a:t>Niccolo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 da </a:t>
              </a:r>
              <a:r>
                <a:rPr lang="pt-PT" sz="1000" i="1" dirty="0" err="1">
                  <a:latin typeface="Arial" pitchFamily="34" charset="0"/>
                  <a:cs typeface="Arial" pitchFamily="34" charset="0"/>
                </a:rPr>
                <a:t>Uzzano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terracota policromada, c. 1432.</a:t>
              </a:r>
            </a:p>
          </p:txBody>
        </p:sp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132856" y="946872"/>
              <a:ext cx="2110781" cy="3420000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sp>
        <p:nvSpPr>
          <p:cNvPr id="19" name="Título 7"/>
          <p:cNvSpPr txBox="1">
            <a:spLocks/>
          </p:cNvSpPr>
          <p:nvPr/>
        </p:nvSpPr>
        <p:spPr>
          <a:xfrm>
            <a:off x="352517" y="624984"/>
            <a:ext cx="8229600" cy="643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b="1" dirty="0">
                <a:solidFill>
                  <a:srgbClr val="0092D2"/>
                </a:solidFill>
                <a:latin typeface="Arial" pitchFamily="34" charset="0"/>
                <a:cs typeface="Arial" pitchFamily="34" charset="0"/>
              </a:rPr>
              <a:t>A ESCULTURA RENASCENTISTA (2)</a:t>
            </a:r>
          </a:p>
        </p:txBody>
      </p:sp>
      <p:pic>
        <p:nvPicPr>
          <p:cNvPr id="21" name="Picture 10" descr="SLIDE-3A-2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15" y="-27384"/>
            <a:ext cx="9144000" cy="669851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352517" y="4704526"/>
            <a:ext cx="8424936" cy="1892826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66700" lvl="0" indent="-266700">
              <a:spcAft>
                <a:spcPts val="600"/>
              </a:spcAft>
            </a:pPr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 principais características da escultura do Renascimento são:</a:t>
            </a:r>
          </a:p>
          <a:p>
            <a:pPr marL="180975" indent="-180975"/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a) humanismo e naturalismo: interesse pela representação da figura humana com elevado rigor anatómico e expressividade fisionómica;</a:t>
            </a:r>
          </a:p>
          <a:p>
            <a:pPr marL="180975" indent="-180975"/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b) equilíbrio e racionalidade: especial gosto pela composição geométrica, especialmente pela piramidal; </a:t>
            </a:r>
          </a:p>
          <a:p>
            <a:pPr marL="180975" indent="-180975"/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c) elevado aperfeiçoamento técnico: perícia demonstrada na utilização dos materiais e na criação de novos processos de projeção e execução das obras, nomeadamente, os estudos prévios de perspetiva. 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9999" y="-27384"/>
            <a:ext cx="760126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pt-PT" sz="4000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409" y="1324112"/>
            <a:ext cx="2466948" cy="291022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dist="12700" sx="1000" sy="1000" algn="tl" rotWithShape="0">
              <a:srgbClr val="333333"/>
            </a:outerShdw>
          </a:effec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580408" y="4316498"/>
            <a:ext cx="2519984" cy="40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just"/>
            <a:r>
              <a:rPr lang="pt-PT" sz="1000" b="1" dirty="0">
                <a:latin typeface="Arial" pitchFamily="34" charset="0"/>
                <a:cs typeface="Arial" pitchFamily="34" charset="0"/>
              </a:rPr>
              <a:t>Leon Battista </a:t>
            </a:r>
            <a:r>
              <a:rPr lang="pt-PT" sz="1000" b="1" dirty="0" err="1">
                <a:latin typeface="Arial" pitchFamily="34" charset="0"/>
                <a:cs typeface="Arial" pitchFamily="34" charset="0"/>
              </a:rPr>
              <a:t>Alberti</a:t>
            </a:r>
            <a:r>
              <a:rPr lang="pt-PT" sz="1000" dirty="0">
                <a:latin typeface="Arial" pitchFamily="34" charset="0"/>
                <a:cs typeface="Arial" pitchFamily="34" charset="0"/>
              </a:rPr>
              <a:t>, Igreja de Santo André, Mântua, iniciada em 1470 (exterior e interior).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1045693" y="1328691"/>
            <a:ext cx="4017109" cy="3324445"/>
            <a:chOff x="1045693" y="1233328"/>
            <a:chExt cx="4246685" cy="3514435"/>
          </a:xfrm>
        </p:grpSpPr>
        <p:pic>
          <p:nvPicPr>
            <p:cNvPr id="9" name="Imagem 8" descr="interior portico Hospital Inocentes.jpg"/>
            <p:cNvPicPr>
              <a:picLocks noChangeAspect="1"/>
            </p:cNvPicPr>
            <p:nvPr/>
          </p:nvPicPr>
          <p:blipFill>
            <a:blip r:embed="rId3" cstate="print">
              <a:lum bright="10000"/>
            </a:blip>
            <a:stretch>
              <a:fillRect/>
            </a:stretch>
          </p:blipFill>
          <p:spPr>
            <a:xfrm>
              <a:off x="1045693" y="1233328"/>
              <a:ext cx="4185239" cy="3071967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dist="12700" sx="1000" sy="1000" algn="tl" rotWithShape="0">
                <a:srgbClr val="333333"/>
              </a:outerShdw>
            </a:effectLst>
          </p:spPr>
        </p:pic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1108359" y="4379127"/>
              <a:ext cx="4184019" cy="368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pPr algn="just"/>
              <a:r>
                <a:rPr lang="pt-PT" sz="1000" b="1" dirty="0" err="1">
                  <a:latin typeface="Arial" pitchFamily="34" charset="0"/>
                  <a:cs typeface="Arial" pitchFamily="34" charset="0"/>
                </a:rPr>
                <a:t>Filippo</a:t>
              </a:r>
              <a:r>
                <a:rPr lang="pt-PT" sz="1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PT" sz="1000" b="1" dirty="0" err="1">
                  <a:latin typeface="Arial" pitchFamily="34" charset="0"/>
                  <a:cs typeface="Arial" pitchFamily="34" charset="0"/>
                </a:rPr>
                <a:t>Brunelleschi</a:t>
              </a:r>
              <a:r>
                <a:rPr lang="pt-PT" sz="1000" b="1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interior do 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Pórtico do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Hospício dos Inocentes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Florença, c. 1420.</a:t>
              </a:r>
            </a:p>
          </p:txBody>
        </p:sp>
      </p:grpSp>
      <p:grpSp>
        <p:nvGrpSpPr>
          <p:cNvPr id="57" name="Grupo 56"/>
          <p:cNvGrpSpPr/>
          <p:nvPr/>
        </p:nvGrpSpPr>
        <p:grpSpPr>
          <a:xfrm>
            <a:off x="1598709" y="1359362"/>
            <a:ext cx="2789823" cy="2847701"/>
            <a:chOff x="1115616" y="764704"/>
            <a:chExt cx="3561330" cy="3491923"/>
          </a:xfrm>
        </p:grpSpPr>
        <p:cxnSp>
          <p:nvCxnSpPr>
            <p:cNvPr id="35" name="Conexão recta 34"/>
            <p:cNvCxnSpPr/>
            <p:nvPr/>
          </p:nvCxnSpPr>
          <p:spPr>
            <a:xfrm flipH="1" flipV="1">
              <a:off x="1187624" y="764704"/>
              <a:ext cx="1800200" cy="259228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Conexão recta 36"/>
            <p:cNvCxnSpPr/>
            <p:nvPr/>
          </p:nvCxnSpPr>
          <p:spPr>
            <a:xfrm flipV="1">
              <a:off x="2970574" y="799957"/>
              <a:ext cx="1706372" cy="256556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Conexão recta 39"/>
            <p:cNvCxnSpPr/>
            <p:nvPr/>
          </p:nvCxnSpPr>
          <p:spPr>
            <a:xfrm flipH="1">
              <a:off x="1115616" y="3356993"/>
              <a:ext cx="1891847" cy="89082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Conexão recta 41"/>
            <p:cNvCxnSpPr/>
            <p:nvPr/>
          </p:nvCxnSpPr>
          <p:spPr>
            <a:xfrm>
              <a:off x="2970574" y="3365806"/>
              <a:ext cx="1632363" cy="89082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" name="Título 7"/>
          <p:cNvSpPr txBox="1">
            <a:spLocks/>
          </p:cNvSpPr>
          <p:nvPr/>
        </p:nvSpPr>
        <p:spPr>
          <a:xfrm>
            <a:off x="352517" y="624984"/>
            <a:ext cx="8229600" cy="643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b="1" dirty="0">
                <a:solidFill>
                  <a:srgbClr val="0092D2"/>
                </a:solidFill>
                <a:latin typeface="Arial" pitchFamily="34" charset="0"/>
                <a:cs typeface="Arial" pitchFamily="34" charset="0"/>
              </a:rPr>
              <a:t>A ARQUITETURA RENASCENTISTA (1)</a:t>
            </a:r>
          </a:p>
        </p:txBody>
      </p:sp>
      <p:pic>
        <p:nvPicPr>
          <p:cNvPr id="18" name="Picture 10" descr="SLIDE-3A-2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15" y="-27384"/>
            <a:ext cx="9144000" cy="669851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352517" y="4848542"/>
            <a:ext cx="8424936" cy="523220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just"/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PT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arquitetura</a:t>
            </a:r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renascentista, fortemente influenciada pela Antiguidade e pelo românico toscano, afasta-se decididamente do Gótico medieval.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52517" y="4847962"/>
            <a:ext cx="8424936" cy="1892826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txBody>
          <a:bodyPr wrap="square" lIns="108000" rtlCol="0">
            <a:spAutoFit/>
          </a:bodyPr>
          <a:lstStyle/>
          <a:p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arquitetura renascentista, fortemente influenciada pela Antiguidade e pelo românico toscano, afasta-se decididamente do gótico medieval.</a:t>
            </a:r>
          </a:p>
          <a:p>
            <a:endParaRPr lang="pt-PT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66700" lvl="0" indent="-266700" algn="just">
              <a:spcAft>
                <a:spcPts val="600"/>
              </a:spcAft>
            </a:pPr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 características fundamentais da </a:t>
            </a:r>
            <a:r>
              <a:rPr lang="pt-PT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arquitetura</a:t>
            </a:r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renascentista, religiosa e civil, são:</a:t>
            </a:r>
          </a:p>
          <a:p>
            <a:pPr marL="266700" indent="-266700" algn="just"/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a) a aplicação da </a:t>
            </a:r>
            <a:r>
              <a:rPr lang="pt-PT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perspetiva</a:t>
            </a:r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linear;</a:t>
            </a:r>
          </a:p>
          <a:p>
            <a:pPr marL="266700" indent="-266700"/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b) a matematização rigorosa do espaço arquitetónico a partir de múltiplos de uma unidade-</a:t>
            </a:r>
          </a:p>
          <a:p>
            <a:pPr marL="266700" indent="-85725"/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-padrão;</a:t>
            </a:r>
          </a:p>
          <a:p>
            <a:pPr marL="266700" indent="-266700" algn="just"/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c) a preferência pelas abóbadas de berço e pelo arco de volta perfeita;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415" y="1308307"/>
            <a:ext cx="2315639" cy="292153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dist="12700" sx="1000" sy="1000" algn="tl" rotWithShape="0">
              <a:srgbClr val="333333"/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9999" y="-27384"/>
            <a:ext cx="760126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331640" y="1302159"/>
            <a:ext cx="7560840" cy="4575065"/>
            <a:chOff x="1331640" y="1302159"/>
            <a:chExt cx="7560840" cy="4575065"/>
          </a:xfrm>
        </p:grpSpPr>
        <p:pic>
          <p:nvPicPr>
            <p:cNvPr id="16" name="Imagem 15" descr="Villa Rotonda, Vicenza, de Andrea Palladio (XVI) (2).TIF"/>
            <p:cNvPicPr>
              <a:picLocks noChangeAspect="1"/>
            </p:cNvPicPr>
            <p:nvPr/>
          </p:nvPicPr>
          <p:blipFill>
            <a:blip r:embed="rId3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39745" y="1302159"/>
              <a:ext cx="7288178" cy="4231847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sx="1000" sy="1000" algn="tl" rotWithShape="0">
                <a:srgbClr val="000000"/>
              </a:outerShdw>
            </a:effectLst>
          </p:spPr>
        </p:pic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>
              <a:off x="1331640" y="5445224"/>
              <a:ext cx="756084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pPr algn="just"/>
              <a:r>
                <a:rPr lang="pt-PT" sz="1000" b="1" dirty="0" err="1">
                  <a:latin typeface="Arial" pitchFamily="34" charset="0"/>
                  <a:cs typeface="Arial" pitchFamily="34" charset="0"/>
                </a:rPr>
                <a:t>Andrea</a:t>
              </a:r>
              <a:r>
                <a:rPr lang="pt-PT" sz="1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PT" sz="1000" b="1" dirty="0" err="1">
                  <a:latin typeface="Arial" pitchFamily="34" charset="0"/>
                  <a:cs typeface="Arial" pitchFamily="34" charset="0"/>
                </a:rPr>
                <a:t>Palladio</a:t>
              </a:r>
              <a:r>
                <a:rPr lang="pt-PT" sz="10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PT" sz="1000" i="1" dirty="0" err="1">
                  <a:latin typeface="Arial" pitchFamily="34" charset="0"/>
                  <a:cs typeface="Arial" pitchFamily="34" charset="0"/>
                </a:rPr>
                <a:t>Villa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PT" sz="1000" i="1" dirty="0" err="1">
                  <a:latin typeface="Arial" pitchFamily="34" charset="0"/>
                  <a:cs typeface="Arial" pitchFamily="34" charset="0"/>
                </a:rPr>
                <a:t>Rotonda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em Vicenza, 1566-1591.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4788024" y="1289408"/>
            <a:ext cx="3348000" cy="4722588"/>
            <a:chOff x="9595984" y="4186854"/>
            <a:chExt cx="3348000" cy="472258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5985" y="4186854"/>
              <a:ext cx="3328943" cy="4254115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sx="1000" sy="1000" algn="tl" rotWithShape="0">
                <a:srgbClr val="000000"/>
              </a:outerShdw>
            </a:effectLst>
          </p:spPr>
        </p:pic>
        <p:sp>
          <p:nvSpPr>
            <p:cNvPr id="14" name="Rectangle 3"/>
            <p:cNvSpPr txBox="1">
              <a:spLocks noChangeArrowheads="1"/>
            </p:cNvSpPr>
            <p:nvPr/>
          </p:nvSpPr>
          <p:spPr bwMode="auto">
            <a:xfrm>
              <a:off x="9595984" y="8441442"/>
              <a:ext cx="3348000" cy="46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r>
                <a:rPr lang="pt-PT" sz="1000" b="1" dirty="0">
                  <a:latin typeface="Arial" pitchFamily="34" charset="0"/>
                  <a:cs typeface="Arial" pitchFamily="34" charset="0"/>
                </a:rPr>
                <a:t>Miguel Ângelo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cúpula da Catedral de São Pedro do Vaticano, 1547-1564 (exterior e interior).</a:t>
              </a:r>
            </a:p>
          </p:txBody>
        </p:sp>
      </p:grpSp>
      <p:pic>
        <p:nvPicPr>
          <p:cNvPr id="10" name="Imagem 9" descr="interior Cúpula de São Pedro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84143" y="1268760"/>
            <a:ext cx="2345505" cy="1701316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37" name="Imagem 36"/>
          <p:cNvPicPr preferRelativeResize="0"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57" y="1124744"/>
            <a:ext cx="2229341" cy="22322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grpSp>
        <p:nvGrpSpPr>
          <p:cNvPr id="7" name="Grupo 6"/>
          <p:cNvGrpSpPr/>
          <p:nvPr/>
        </p:nvGrpSpPr>
        <p:grpSpPr>
          <a:xfrm>
            <a:off x="1295992" y="1331580"/>
            <a:ext cx="3213471" cy="4653652"/>
            <a:chOff x="-3802677" y="2204604"/>
            <a:chExt cx="3213471" cy="4653652"/>
          </a:xfrm>
        </p:grpSpPr>
        <p:pic>
          <p:nvPicPr>
            <p:cNvPr id="11" name="Imagem 10" descr="bramante-tempietto5.jp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780928" y="2204604"/>
              <a:ext cx="3191722" cy="42552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sx="1000" sy="1000" algn="tl" rotWithShape="0">
                <a:srgbClr val="000000"/>
              </a:outerShdw>
            </a:effectLst>
          </p:spPr>
        </p:pic>
        <p:sp>
          <p:nvSpPr>
            <p:cNvPr id="18" name="Rectangle 3"/>
            <p:cNvSpPr txBox="1">
              <a:spLocks noChangeArrowheads="1"/>
            </p:cNvSpPr>
            <p:nvPr/>
          </p:nvSpPr>
          <p:spPr bwMode="auto">
            <a:xfrm>
              <a:off x="-3802677" y="6390256"/>
              <a:ext cx="3204000" cy="46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r>
                <a:rPr lang="it-IT" sz="1000" b="1" dirty="0">
                  <a:latin typeface="Arial" pitchFamily="34" charset="0"/>
                  <a:cs typeface="Arial" pitchFamily="34" charset="0"/>
                </a:rPr>
                <a:t>Donato Bramante</a:t>
              </a:r>
              <a:r>
                <a:rPr lang="it-IT" sz="1000" dirty="0">
                  <a:latin typeface="Arial" pitchFamily="34" charset="0"/>
                  <a:cs typeface="Arial" pitchFamily="34" charset="0"/>
                </a:rPr>
                <a:t>, Tempietto, em Roma, 1502.</a:t>
              </a:r>
            </a:p>
          </p:txBody>
        </p:sp>
      </p:grpSp>
      <p:sp>
        <p:nvSpPr>
          <p:cNvPr id="22" name="Título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pt-PT" sz="4000" dirty="0"/>
          </a:p>
        </p:txBody>
      </p:sp>
      <p:sp>
        <p:nvSpPr>
          <p:cNvPr id="23" name="Título 7"/>
          <p:cNvSpPr txBox="1">
            <a:spLocks/>
          </p:cNvSpPr>
          <p:nvPr/>
        </p:nvSpPr>
        <p:spPr>
          <a:xfrm>
            <a:off x="352517" y="624984"/>
            <a:ext cx="8229600" cy="643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b="1" dirty="0">
                <a:solidFill>
                  <a:srgbClr val="0092D2"/>
                </a:solidFill>
                <a:latin typeface="Arial" pitchFamily="34" charset="0"/>
                <a:cs typeface="Arial" pitchFamily="34" charset="0"/>
              </a:rPr>
              <a:t>A ARQUITETURA RENASCENTISTA (2)</a:t>
            </a:r>
          </a:p>
        </p:txBody>
      </p:sp>
      <p:pic>
        <p:nvPicPr>
          <p:cNvPr id="24" name="Picture 10" descr="SLIDE-3A-2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15" y="-27384"/>
            <a:ext cx="9144000" cy="669851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352517" y="6001543"/>
            <a:ext cx="8424936" cy="307777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66700" indent="-266700" algn="just"/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d) a simetria absoluta, com preferência pela planta centrada; 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352517" y="6001543"/>
            <a:ext cx="8424936" cy="523220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66700" indent="-266700" algn="just"/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d) a simetria absoluta, com preferência pela planta centrada; </a:t>
            </a:r>
          </a:p>
          <a:p>
            <a:pPr marL="266700" indent="-266700" algn="just"/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e) o levantamento de cúpulas, tomando, como exemplo, a do Panteão de Roma.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9999" y="-27384"/>
            <a:ext cx="760126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84182" y="0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pt-PT" sz="4000" dirty="0"/>
          </a:p>
        </p:txBody>
      </p:sp>
      <p:grpSp>
        <p:nvGrpSpPr>
          <p:cNvPr id="10" name="Grupo 9"/>
          <p:cNvGrpSpPr/>
          <p:nvPr/>
        </p:nvGrpSpPr>
        <p:grpSpPr>
          <a:xfrm>
            <a:off x="263902" y="1988840"/>
            <a:ext cx="4301083" cy="3106181"/>
            <a:chOff x="263902" y="1786816"/>
            <a:chExt cx="4596130" cy="3308205"/>
          </a:xfrm>
        </p:grpSpPr>
        <p:pic>
          <p:nvPicPr>
            <p:cNvPr id="12" name="Imagem 11" descr="palacio pitti_florença_brunelleschi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91254" y="1786816"/>
              <a:ext cx="4568778" cy="2956725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sx="1000" sy="1000" algn="tl" rotWithShape="0">
                <a:srgbClr val="333333"/>
              </a:outerShdw>
            </a:effectLst>
          </p:spPr>
        </p:pic>
        <p:sp>
          <p:nvSpPr>
            <p:cNvPr id="7" name="Rectangle 3"/>
            <p:cNvSpPr txBox="1">
              <a:spLocks noChangeArrowheads="1"/>
            </p:cNvSpPr>
            <p:nvPr/>
          </p:nvSpPr>
          <p:spPr bwMode="auto">
            <a:xfrm>
              <a:off x="263902" y="4743541"/>
              <a:ext cx="4596130" cy="35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r>
                <a:rPr lang="pt-PT" sz="1000" b="1" dirty="0">
                  <a:latin typeface="Arial" pitchFamily="34" charset="0"/>
                  <a:cs typeface="Arial" pitchFamily="34" charset="0"/>
                </a:rPr>
                <a:t>F. </a:t>
              </a:r>
              <a:r>
                <a:rPr lang="pt-PT" sz="1000" b="1" dirty="0" err="1">
                  <a:latin typeface="Arial" pitchFamily="34" charset="0"/>
                  <a:cs typeface="Arial" pitchFamily="34" charset="0"/>
                </a:rPr>
                <a:t>Brunelleschi</a:t>
              </a:r>
              <a:r>
                <a:rPr lang="pt-PT" sz="1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e </a:t>
              </a:r>
              <a:r>
                <a:rPr lang="pt-PT" sz="1000" b="1" dirty="0">
                  <a:latin typeface="Arial" pitchFamily="34" charset="0"/>
                  <a:cs typeface="Arial" pitchFamily="34" charset="0"/>
                </a:rPr>
                <a:t>Luca </a:t>
              </a:r>
              <a:r>
                <a:rPr lang="pt-PT" sz="1000" b="1" dirty="0" err="1">
                  <a:latin typeface="Arial" pitchFamily="34" charset="0"/>
                  <a:cs typeface="Arial" pitchFamily="34" charset="0"/>
                </a:rPr>
                <a:t>Francelli</a:t>
              </a:r>
              <a:r>
                <a:rPr lang="pt-PT" sz="1000" b="1" dirty="0">
                  <a:latin typeface="Arial" pitchFamily="34" charset="0"/>
                  <a:cs typeface="Arial" pitchFamily="34" charset="0"/>
                </a:rPr>
                <a:t>,</a:t>
              </a:r>
              <a:r>
                <a:rPr lang="pt-PT" sz="10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Palácio </a:t>
              </a:r>
              <a:r>
                <a:rPr lang="pt-PT" sz="1000" i="1" dirty="0" err="1">
                  <a:latin typeface="Arial" pitchFamily="34" charset="0"/>
                  <a:cs typeface="Arial" pitchFamily="34" charset="0"/>
                </a:rPr>
                <a:t>Pitti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em Florença, 1458.</a:t>
              </a: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4716016" y="1988840"/>
            <a:ext cx="4248472" cy="3263570"/>
            <a:chOff x="5177465" y="2441588"/>
            <a:chExt cx="3643007" cy="2715604"/>
          </a:xfrm>
        </p:grpSpPr>
        <p:pic>
          <p:nvPicPr>
            <p:cNvPr id="5" name="Imagem 4" descr="fachada ocidental_palacio_Louvre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187727" y="2441588"/>
              <a:ext cx="3632745" cy="2301953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sx="1000" sy="1000" algn="tl" rotWithShape="0">
                <a:srgbClr val="333333"/>
              </a:outerShdw>
            </a:effectLst>
          </p:spPr>
        </p:pic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5177465" y="4781462"/>
              <a:ext cx="3643007" cy="375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pPr algn="just"/>
              <a:r>
                <a:rPr lang="pt-PT" sz="1000" b="1" dirty="0">
                  <a:latin typeface="Arial" pitchFamily="34" charset="0"/>
                  <a:cs typeface="Arial" pitchFamily="34" charset="0"/>
                </a:rPr>
                <a:t>Pierre </a:t>
              </a:r>
              <a:r>
                <a:rPr lang="pt-PT" sz="1000" b="1" dirty="0" err="1">
                  <a:latin typeface="Arial" pitchFamily="34" charset="0"/>
                  <a:cs typeface="Arial" pitchFamily="34" charset="0"/>
                </a:rPr>
                <a:t>Lescot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fachada ocidental do Palácio do Louvre, iniciada em 1546 por ordem de Francisco I.</a:t>
              </a: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2915816" y="1965630"/>
            <a:ext cx="1666606" cy="1536898"/>
            <a:chOff x="3462079" y="1020159"/>
            <a:chExt cx="1831284" cy="1688761"/>
          </a:xfrm>
        </p:grpSpPr>
        <p:sp>
          <p:nvSpPr>
            <p:cNvPr id="13" name="CaixaDeTexto 12"/>
            <p:cNvSpPr txBox="1"/>
            <p:nvPr/>
          </p:nvSpPr>
          <p:spPr>
            <a:xfrm>
              <a:off x="4174187" y="1020159"/>
              <a:ext cx="1119176" cy="341996"/>
            </a:xfrm>
            <a:prstGeom prst="rect">
              <a:avLst/>
            </a:prstGeom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PT" sz="1000" b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Balaustrada</a:t>
              </a:r>
            </a:p>
          </p:txBody>
        </p:sp>
        <p:cxnSp>
          <p:nvCxnSpPr>
            <p:cNvPr id="14" name="Conexão recta unidireccional 13"/>
            <p:cNvCxnSpPr/>
            <p:nvPr/>
          </p:nvCxnSpPr>
          <p:spPr>
            <a:xfrm flipH="1">
              <a:off x="3678103" y="1304784"/>
              <a:ext cx="1080119" cy="6840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Conexão recta unidireccional 17"/>
            <p:cNvCxnSpPr/>
            <p:nvPr/>
          </p:nvCxnSpPr>
          <p:spPr>
            <a:xfrm flipH="1">
              <a:off x="3462079" y="1304784"/>
              <a:ext cx="1296143" cy="14041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Conexão recta unidireccional 27"/>
            <p:cNvCxnSpPr/>
            <p:nvPr/>
          </p:nvCxnSpPr>
          <p:spPr>
            <a:xfrm flipH="1">
              <a:off x="3966135" y="1304784"/>
              <a:ext cx="792086" cy="3239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" name="Título 7"/>
          <p:cNvSpPr txBox="1">
            <a:spLocks/>
          </p:cNvSpPr>
          <p:nvPr/>
        </p:nvSpPr>
        <p:spPr>
          <a:xfrm>
            <a:off x="352517" y="624984"/>
            <a:ext cx="8229600" cy="643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b="1" dirty="0">
                <a:solidFill>
                  <a:srgbClr val="0092D2"/>
                </a:solidFill>
                <a:latin typeface="Arial" pitchFamily="34" charset="0"/>
                <a:cs typeface="Arial" pitchFamily="34" charset="0"/>
              </a:rPr>
              <a:t>A ARQUITETURA RENASCENTISTA (3)</a:t>
            </a:r>
          </a:p>
        </p:txBody>
      </p:sp>
      <p:pic>
        <p:nvPicPr>
          <p:cNvPr id="19" name="Picture 10" descr="SLIDE-3A-2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15" y="-27384"/>
            <a:ext cx="9144000" cy="669851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352517" y="5517232"/>
            <a:ext cx="8424936" cy="523220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66700" indent="-266700" algn="just"/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f) as linhas e os ângulos retos do classicismo e o predomínio da horizontalidade dos edifícios, conseguida pelos frisos, cornijas e  balaustradas;</a:t>
            </a:r>
          </a:p>
        </p:txBody>
      </p:sp>
      <p:sp>
        <p:nvSpPr>
          <p:cNvPr id="15" name="Rectângulo 14"/>
          <p:cNvSpPr/>
          <p:nvPr/>
        </p:nvSpPr>
        <p:spPr>
          <a:xfrm>
            <a:off x="3735805" y="5778842"/>
            <a:ext cx="1196235" cy="261610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9999" y="-27384"/>
            <a:ext cx="760126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pt-PT" sz="4000" dirty="0"/>
          </a:p>
        </p:txBody>
      </p:sp>
      <p:grpSp>
        <p:nvGrpSpPr>
          <p:cNvPr id="7" name="Grupo 6"/>
          <p:cNvGrpSpPr/>
          <p:nvPr/>
        </p:nvGrpSpPr>
        <p:grpSpPr>
          <a:xfrm>
            <a:off x="179512" y="1340768"/>
            <a:ext cx="3640103" cy="4271306"/>
            <a:chOff x="-4789040" y="620231"/>
            <a:chExt cx="3816424" cy="4478202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789040" y="620231"/>
              <a:ext cx="3816424" cy="398041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sx="1000" sy="1000" algn="tl" rotWithShape="0">
                <a:srgbClr val="333333"/>
              </a:outerShdw>
            </a:effectLst>
          </p:spPr>
        </p:pic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-4789040" y="4653136"/>
              <a:ext cx="3816424" cy="445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r>
                <a:rPr lang="pt-PT" sz="1000" b="1" dirty="0">
                  <a:latin typeface="Arial" pitchFamily="34" charset="0"/>
                  <a:cs typeface="Arial" pitchFamily="34" charset="0"/>
                </a:rPr>
                <a:t>F. </a:t>
              </a:r>
              <a:r>
                <a:rPr lang="pt-PT" sz="1000" b="1" dirty="0" err="1">
                  <a:latin typeface="Arial" pitchFamily="34" charset="0"/>
                  <a:cs typeface="Arial" pitchFamily="34" charset="0"/>
                </a:rPr>
                <a:t>Brunelleschi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Capela dos </a:t>
              </a:r>
              <a:r>
                <a:rPr lang="pt-PT" sz="1000" i="1" dirty="0" err="1">
                  <a:latin typeface="Arial" pitchFamily="34" charset="0"/>
                  <a:cs typeface="Arial" pitchFamily="34" charset="0"/>
                </a:rPr>
                <a:t>Pazzi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Igreja de Santa Cruz, em Florença, 1430-1433.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4139952" y="2621857"/>
            <a:ext cx="4896544" cy="2904057"/>
            <a:chOff x="9324528" y="2181127"/>
            <a:chExt cx="4896544" cy="2904057"/>
          </a:xfrm>
        </p:grpSpPr>
        <p:pic>
          <p:nvPicPr>
            <p:cNvPr id="6" name="Imagem 5" descr="villa Emo.jpg"/>
            <p:cNvPicPr>
              <a:picLocks noChangeAspect="1"/>
            </p:cNvPicPr>
            <p:nvPr/>
          </p:nvPicPr>
          <p:blipFill>
            <a:blip r:embed="rId3" cstate="screen">
              <a:lum brigh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324528" y="2181127"/>
              <a:ext cx="4680520" cy="2520742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sx="1000" sy="1000" algn="tl" rotWithShape="0">
                <a:srgbClr val="333333"/>
              </a:outerShdw>
            </a:effectLst>
          </p:spPr>
        </p:pic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9540552" y="4673795"/>
              <a:ext cx="4680520" cy="411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r>
                <a:rPr lang="pt-PT" sz="1000" b="1" dirty="0" err="1">
                  <a:latin typeface="Arial" pitchFamily="34" charset="0"/>
                  <a:cs typeface="Arial" pitchFamily="34" charset="0"/>
                </a:rPr>
                <a:t>Andrea</a:t>
              </a:r>
              <a:r>
                <a:rPr lang="pt-PT" sz="1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PT" sz="1000" b="1" dirty="0" err="1">
                  <a:latin typeface="Arial" pitchFamily="34" charset="0"/>
                  <a:cs typeface="Arial" pitchFamily="34" charset="0"/>
                </a:rPr>
                <a:t>Palladio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PT" sz="1000" i="1" dirty="0" err="1">
                  <a:latin typeface="Arial" pitchFamily="34" charset="0"/>
                  <a:cs typeface="Arial" pitchFamily="34" charset="0"/>
                </a:rPr>
                <a:t>Villa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 Emo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pt-PT" sz="1000" dirty="0" err="1">
                  <a:latin typeface="Arial" pitchFamily="34" charset="0"/>
                  <a:cs typeface="Arial" pitchFamily="34" charset="0"/>
                </a:rPr>
                <a:t>Veneto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1559.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1331640" y="3360583"/>
            <a:ext cx="686812" cy="892855"/>
            <a:chOff x="2699792" y="584624"/>
            <a:chExt cx="720080" cy="936104"/>
          </a:xfrm>
        </p:grpSpPr>
        <p:sp>
          <p:nvSpPr>
            <p:cNvPr id="16" name="CaixaDeTexto 15"/>
            <p:cNvSpPr txBox="1"/>
            <p:nvPr/>
          </p:nvSpPr>
          <p:spPr>
            <a:xfrm>
              <a:off x="2699792" y="584624"/>
              <a:ext cx="720000" cy="432008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normAutofit fontScale="975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PT" sz="1000" b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Frontão</a:t>
              </a:r>
            </a:p>
          </p:txBody>
        </p:sp>
        <p:cxnSp>
          <p:nvCxnSpPr>
            <p:cNvPr id="17" name="Conexão recta unidireccional 16"/>
            <p:cNvCxnSpPr/>
            <p:nvPr/>
          </p:nvCxnSpPr>
          <p:spPr>
            <a:xfrm>
              <a:off x="3059832" y="800648"/>
              <a:ext cx="360040" cy="72008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>
            <a:off x="755656" y="1475107"/>
            <a:ext cx="686735" cy="618092"/>
            <a:chOff x="4068024" y="764744"/>
            <a:chExt cx="720000" cy="648032"/>
          </a:xfrm>
        </p:grpSpPr>
        <p:sp>
          <p:nvSpPr>
            <p:cNvPr id="19" name="CaixaDeTexto 18"/>
            <p:cNvSpPr txBox="1"/>
            <p:nvPr/>
          </p:nvSpPr>
          <p:spPr>
            <a:xfrm>
              <a:off x="4068024" y="764744"/>
              <a:ext cx="720000" cy="360000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normAutofit fontScale="975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PT" sz="1000" b="1" dirty="0">
                  <a:solidFill>
                    <a:srgbClr val="C00000"/>
                  </a:solidFill>
                  <a:latin typeface="Arial" pitchFamily="34" charset="0"/>
                  <a:ea typeface="+mj-ea"/>
                  <a:cs typeface="Arial" pitchFamily="34" charset="0"/>
                </a:rPr>
                <a:t>C</a:t>
              </a:r>
              <a:r>
                <a:rPr kumimoji="0" lang="pt-PT" sz="1000" b="1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úpula</a:t>
              </a:r>
              <a:endParaRPr kumimoji="0" lang="pt-PT" sz="10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20" name="Conexão recta unidireccional 19"/>
            <p:cNvCxnSpPr/>
            <p:nvPr/>
          </p:nvCxnSpPr>
          <p:spPr>
            <a:xfrm>
              <a:off x="4499992" y="1016712"/>
              <a:ext cx="216104" cy="396064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1" name="Grupo 20"/>
          <p:cNvGrpSpPr/>
          <p:nvPr/>
        </p:nvGrpSpPr>
        <p:grpSpPr>
          <a:xfrm>
            <a:off x="2303121" y="1813041"/>
            <a:ext cx="1404783" cy="1648310"/>
            <a:chOff x="2915698" y="1628840"/>
            <a:chExt cx="1472829" cy="1728152"/>
          </a:xfrm>
        </p:grpSpPr>
        <p:sp>
          <p:nvSpPr>
            <p:cNvPr id="22" name="CaixaDeTexto 21"/>
            <p:cNvSpPr txBox="1"/>
            <p:nvPr/>
          </p:nvSpPr>
          <p:spPr>
            <a:xfrm>
              <a:off x="3344919" y="1628840"/>
              <a:ext cx="1043608" cy="360000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no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PT" sz="1000" b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Arco de volta perfeita</a:t>
              </a:r>
            </a:p>
          </p:txBody>
        </p:sp>
        <p:cxnSp>
          <p:nvCxnSpPr>
            <p:cNvPr id="23" name="Conexão recta unidireccional 22"/>
            <p:cNvCxnSpPr/>
            <p:nvPr/>
          </p:nvCxnSpPr>
          <p:spPr>
            <a:xfrm flipH="1">
              <a:off x="2915698" y="2011501"/>
              <a:ext cx="1066872" cy="1345491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4" name="Grupo 23"/>
          <p:cNvGrpSpPr/>
          <p:nvPr/>
        </p:nvGrpSpPr>
        <p:grpSpPr>
          <a:xfrm>
            <a:off x="220580" y="3882227"/>
            <a:ext cx="686735" cy="707988"/>
            <a:chOff x="2111882" y="2895833"/>
            <a:chExt cx="720000" cy="742282"/>
          </a:xfrm>
        </p:grpSpPr>
        <p:sp>
          <p:nvSpPr>
            <p:cNvPr id="25" name="CaixaDeTexto 24"/>
            <p:cNvSpPr txBox="1"/>
            <p:nvPr/>
          </p:nvSpPr>
          <p:spPr>
            <a:xfrm>
              <a:off x="2111882" y="3278115"/>
              <a:ext cx="720000" cy="360000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normAutofit fontScale="975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PT" sz="1000" b="1" dirty="0">
                  <a:solidFill>
                    <a:srgbClr val="C00000"/>
                  </a:solidFill>
                  <a:latin typeface="Arial" pitchFamily="34" charset="0"/>
                  <a:ea typeface="+mj-ea"/>
                  <a:cs typeface="Arial" pitchFamily="34" charset="0"/>
                </a:rPr>
                <a:t>Cornija</a:t>
              </a:r>
              <a:endParaRPr kumimoji="0" lang="pt-PT" sz="10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26" name="Conexão recta unidireccional 25"/>
            <p:cNvCxnSpPr/>
            <p:nvPr/>
          </p:nvCxnSpPr>
          <p:spPr>
            <a:xfrm flipV="1">
              <a:off x="2672877" y="2895833"/>
              <a:ext cx="99003" cy="38228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7" name="Grupo 26"/>
          <p:cNvGrpSpPr/>
          <p:nvPr/>
        </p:nvGrpSpPr>
        <p:grpSpPr>
          <a:xfrm>
            <a:off x="3419872" y="4051634"/>
            <a:ext cx="745334" cy="961430"/>
            <a:chOff x="4902074" y="2924945"/>
            <a:chExt cx="781437" cy="980757"/>
          </a:xfrm>
        </p:grpSpPr>
        <p:sp>
          <p:nvSpPr>
            <p:cNvPr id="28" name="Parêntese direito 27"/>
            <p:cNvSpPr/>
            <p:nvPr/>
          </p:nvSpPr>
          <p:spPr>
            <a:xfrm>
              <a:off x="4977570" y="2924945"/>
              <a:ext cx="72000" cy="980757"/>
            </a:xfrm>
            <a:prstGeom prst="rightBracke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 sz="10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4902074" y="3285825"/>
              <a:ext cx="781437" cy="283776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no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PT" sz="1000" b="1" dirty="0">
                  <a:solidFill>
                    <a:srgbClr val="C00000"/>
                  </a:solidFill>
                  <a:latin typeface="Arial" pitchFamily="34" charset="0"/>
                  <a:ea typeface="+mj-ea"/>
                  <a:cs typeface="Arial" pitchFamily="34" charset="0"/>
                </a:rPr>
                <a:t>Coluna</a:t>
              </a:r>
              <a:endParaRPr kumimoji="0" lang="pt-PT" sz="10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2843808" y="2392558"/>
            <a:ext cx="1728192" cy="1644851"/>
            <a:chOff x="2881468" y="1637088"/>
            <a:chExt cx="1851194" cy="1273478"/>
          </a:xfrm>
        </p:grpSpPr>
        <p:sp>
          <p:nvSpPr>
            <p:cNvPr id="31" name="CaixaDeTexto 30"/>
            <p:cNvSpPr txBox="1"/>
            <p:nvPr/>
          </p:nvSpPr>
          <p:spPr>
            <a:xfrm>
              <a:off x="3904662" y="1637088"/>
              <a:ext cx="828000" cy="252000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normAutofit fontScale="9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PT" sz="1000" b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Arquitrave</a:t>
              </a:r>
            </a:p>
          </p:txBody>
        </p:sp>
        <p:cxnSp>
          <p:nvCxnSpPr>
            <p:cNvPr id="32" name="Conexão recta unidireccional 31"/>
            <p:cNvCxnSpPr/>
            <p:nvPr/>
          </p:nvCxnSpPr>
          <p:spPr>
            <a:xfrm flipH="1">
              <a:off x="2881468" y="1854016"/>
              <a:ext cx="1156996" cy="105655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3" name="Grupo 32"/>
          <p:cNvGrpSpPr/>
          <p:nvPr/>
        </p:nvGrpSpPr>
        <p:grpSpPr>
          <a:xfrm>
            <a:off x="716913" y="1971979"/>
            <a:ext cx="686735" cy="1957219"/>
            <a:chOff x="2411760" y="872680"/>
            <a:chExt cx="720000" cy="2052024"/>
          </a:xfrm>
        </p:grpSpPr>
        <p:sp>
          <p:nvSpPr>
            <p:cNvPr id="34" name="CaixaDeTexto 33"/>
            <p:cNvSpPr txBox="1"/>
            <p:nvPr/>
          </p:nvSpPr>
          <p:spPr>
            <a:xfrm>
              <a:off x="2411760" y="872680"/>
              <a:ext cx="720000" cy="360000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normAutofit fontScale="975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PT" sz="1000" b="1" dirty="0">
                  <a:solidFill>
                    <a:srgbClr val="C00000"/>
                  </a:solidFill>
                  <a:latin typeface="Arial" pitchFamily="34" charset="0"/>
                  <a:ea typeface="+mj-ea"/>
                  <a:cs typeface="Arial" pitchFamily="34" charset="0"/>
                </a:rPr>
                <a:t>Friso</a:t>
              </a:r>
              <a:endParaRPr kumimoji="0" lang="pt-PT" sz="10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35" name="Conexão recta unidireccional 34"/>
            <p:cNvCxnSpPr/>
            <p:nvPr/>
          </p:nvCxnSpPr>
          <p:spPr>
            <a:xfrm>
              <a:off x="2771800" y="1088704"/>
              <a:ext cx="0" cy="18360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4" name="Grupo 43"/>
          <p:cNvGrpSpPr/>
          <p:nvPr/>
        </p:nvGrpSpPr>
        <p:grpSpPr>
          <a:xfrm>
            <a:off x="1675005" y="4075814"/>
            <a:ext cx="706757" cy="937362"/>
            <a:chOff x="4299072" y="2924946"/>
            <a:chExt cx="740992" cy="980757"/>
          </a:xfrm>
        </p:grpSpPr>
        <p:sp>
          <p:nvSpPr>
            <p:cNvPr id="45" name="Parêntese direito 44"/>
            <p:cNvSpPr/>
            <p:nvPr/>
          </p:nvSpPr>
          <p:spPr>
            <a:xfrm flipH="1">
              <a:off x="4932040" y="2924946"/>
              <a:ext cx="108024" cy="980757"/>
            </a:xfrm>
            <a:prstGeom prst="rightBracke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 sz="10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4299072" y="3338044"/>
              <a:ext cx="704976" cy="2802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PT" sz="1000" b="1" noProof="0" dirty="0">
                  <a:solidFill>
                    <a:srgbClr val="C00000"/>
                  </a:solidFill>
                  <a:latin typeface="Arial" pitchFamily="34" charset="0"/>
                  <a:ea typeface="+mj-ea"/>
                  <a:cs typeface="Arial" pitchFamily="34" charset="0"/>
                </a:rPr>
                <a:t>Pilastra</a:t>
              </a:r>
              <a:endParaRPr kumimoji="0" lang="pt-PT" sz="10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60" name="Grupo 59"/>
          <p:cNvGrpSpPr/>
          <p:nvPr/>
        </p:nvGrpSpPr>
        <p:grpSpPr>
          <a:xfrm>
            <a:off x="2717481" y="1794937"/>
            <a:ext cx="1782511" cy="1738421"/>
            <a:chOff x="2717482" y="1462356"/>
            <a:chExt cx="1868854" cy="1822628"/>
          </a:xfrm>
        </p:grpSpPr>
        <p:cxnSp>
          <p:nvCxnSpPr>
            <p:cNvPr id="51" name="Conexão recta unidireccional 50"/>
            <p:cNvCxnSpPr/>
            <p:nvPr/>
          </p:nvCxnSpPr>
          <p:spPr>
            <a:xfrm flipH="1">
              <a:off x="2717482" y="1661337"/>
              <a:ext cx="1264886" cy="1623647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3" name="CaixaDeTexto 52"/>
            <p:cNvSpPr txBox="1"/>
            <p:nvPr/>
          </p:nvSpPr>
          <p:spPr>
            <a:xfrm>
              <a:off x="3866336" y="1462356"/>
              <a:ext cx="720000" cy="360000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normAutofit fontScale="975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PT" sz="1000" b="1" noProof="0" dirty="0">
                  <a:solidFill>
                    <a:srgbClr val="C00000"/>
                  </a:solidFill>
                  <a:latin typeface="Arial" pitchFamily="34" charset="0"/>
                  <a:ea typeface="+mj-ea"/>
                  <a:cs typeface="Arial" pitchFamily="34" charset="0"/>
                </a:rPr>
                <a:t>Cimalha</a:t>
              </a:r>
              <a:endParaRPr kumimoji="0" lang="pt-PT" sz="10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sp>
        <p:nvSpPr>
          <p:cNvPr id="39" name="Título 7"/>
          <p:cNvSpPr txBox="1">
            <a:spLocks/>
          </p:cNvSpPr>
          <p:nvPr/>
        </p:nvSpPr>
        <p:spPr>
          <a:xfrm>
            <a:off x="352517" y="624984"/>
            <a:ext cx="8229600" cy="643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b="1" dirty="0">
                <a:solidFill>
                  <a:srgbClr val="0092D2"/>
                </a:solidFill>
                <a:latin typeface="Arial" pitchFamily="34" charset="0"/>
                <a:cs typeface="Arial" pitchFamily="34" charset="0"/>
              </a:rPr>
              <a:t>A ARQUITETURA RENASCENTISTA (4)</a:t>
            </a:r>
          </a:p>
        </p:txBody>
      </p:sp>
      <p:pic>
        <p:nvPicPr>
          <p:cNvPr id="40" name="Picture 10" descr="SLIDE-3A-2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15" y="-27384"/>
            <a:ext cx="9144000" cy="669851"/>
          </a:xfrm>
          <a:prstGeom prst="rect">
            <a:avLst/>
          </a:prstGeom>
        </p:spPr>
      </p:pic>
      <p:sp>
        <p:nvSpPr>
          <p:cNvPr id="41" name="CaixaDeTexto 40"/>
          <p:cNvSpPr txBox="1"/>
          <p:nvPr/>
        </p:nvSpPr>
        <p:spPr>
          <a:xfrm>
            <a:off x="179511" y="5661248"/>
            <a:ext cx="8694273" cy="307777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g) a </a:t>
            </a:r>
            <a:r>
              <a:rPr lang="pt-PT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adoção</a:t>
            </a:r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da gramática decorativa greco-romana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195874" y="5661248"/>
            <a:ext cx="8677911" cy="1031051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g) a </a:t>
            </a:r>
            <a:r>
              <a:rPr lang="pt-PT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adoção</a:t>
            </a:r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da gramática decorativa greco-romana, presente em:</a:t>
            </a:r>
          </a:p>
          <a:p>
            <a:pPr marL="180975" indent="-180975"/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− colunas e entablamentos das ordens clássicas, com incidência pela coríntia e pela compósita; </a:t>
            </a:r>
          </a:p>
          <a:p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− frontões triangulares a encimarem fachadas ou, simplesmente, janelas; </a:t>
            </a:r>
          </a:p>
          <a:p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− grotescos, principalmente em pilastras, sob a forma de frescos ou de baixos-relevos.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9999" y="-27384"/>
            <a:ext cx="760126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pt-PT" sz="4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4448" y="7029400"/>
            <a:ext cx="8280000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pt-PT" sz="155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42" y="1691808"/>
            <a:ext cx="5429402" cy="33933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sx="1000" sy="1000" algn="tl" rotWithShape="0">
              <a:srgbClr val="333333"/>
            </a:outerShdw>
          </a:effectLst>
        </p:spPr>
      </p:pic>
      <p:grpSp>
        <p:nvGrpSpPr>
          <p:cNvPr id="12" name="Grupo 11"/>
          <p:cNvGrpSpPr/>
          <p:nvPr/>
        </p:nvGrpSpPr>
        <p:grpSpPr>
          <a:xfrm>
            <a:off x="6012160" y="2253137"/>
            <a:ext cx="2952328" cy="2507341"/>
            <a:chOff x="6156176" y="2073787"/>
            <a:chExt cx="2952328" cy="2507341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6176" y="2073787"/>
              <a:ext cx="2880000" cy="1920937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12500"/>
            </a:effectLst>
          </p:spPr>
        </p:pic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6228184" y="3861048"/>
              <a:ext cx="2880320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pPr algn="just"/>
              <a:r>
                <a:rPr lang="pt-PT" sz="1000" b="1" dirty="0">
                  <a:latin typeface="Arial" pitchFamily="34" charset="0"/>
                  <a:cs typeface="Arial" pitchFamily="34" charset="0"/>
                </a:rPr>
                <a:t>Miguel Ângelo,</a:t>
              </a:r>
              <a:r>
                <a:rPr lang="pt-PT" sz="10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Praça do Capitólio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em Roma, iniciada em 1536, por ordem do Papa Paulo III. </a:t>
              </a:r>
            </a:p>
          </p:txBody>
        </p:sp>
      </p:grpSp>
      <p:sp>
        <p:nvSpPr>
          <p:cNvPr id="9" name="Título 7"/>
          <p:cNvSpPr txBox="1">
            <a:spLocks/>
          </p:cNvSpPr>
          <p:nvPr/>
        </p:nvSpPr>
        <p:spPr>
          <a:xfrm>
            <a:off x="352517" y="624984"/>
            <a:ext cx="8229600" cy="643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b="1" dirty="0">
                <a:solidFill>
                  <a:srgbClr val="0092D2"/>
                </a:solidFill>
                <a:latin typeface="Arial" pitchFamily="34" charset="0"/>
                <a:cs typeface="Arial" pitchFamily="34" charset="0"/>
              </a:rPr>
              <a:t>A RACIONALIDADE DO URBANISMO</a:t>
            </a:r>
          </a:p>
        </p:txBody>
      </p:sp>
      <p:pic>
        <p:nvPicPr>
          <p:cNvPr id="10" name="Picture 10" descr="SLIDE-3A-2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15" y="-27384"/>
            <a:ext cx="9144000" cy="669851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32487" y="5445224"/>
            <a:ext cx="8424936" cy="738664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just"/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 </a:t>
            </a:r>
            <a:r>
              <a:rPr lang="pt-PT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arquitetos</a:t>
            </a:r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renascentistas conceberam </a:t>
            </a:r>
            <a:r>
              <a:rPr lang="pt-PT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projetos</a:t>
            </a:r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urbanísticos </a:t>
            </a:r>
            <a:r>
              <a:rPr lang="pt-PT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retilíneos</a:t>
            </a:r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submetidos a regras de higiene, funcionalidade e beleza. Estas cidades ideais e racionalizadas não foram além da abertura de ruas novas, mais largas, e de praças de traçado geométrico.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9999" y="-27384"/>
            <a:ext cx="760126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3131840" y="1268760"/>
            <a:ext cx="3022512" cy="4050468"/>
            <a:chOff x="-3708803" y="3312337"/>
            <a:chExt cx="2415743" cy="3298264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663318" y="3312337"/>
              <a:ext cx="2318613" cy="2840685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sx="1000" sy="1000" algn="ctr" rotWithShape="0">
                <a:srgbClr val="000000"/>
              </a:outerShdw>
            </a:effectLst>
          </p:spPr>
        </p:pic>
        <p:sp>
          <p:nvSpPr>
            <p:cNvPr id="13" name="Rectangle 3"/>
            <p:cNvSpPr txBox="1">
              <a:spLocks noChangeArrowheads="1"/>
            </p:cNvSpPr>
            <p:nvPr/>
          </p:nvSpPr>
          <p:spPr bwMode="auto">
            <a:xfrm>
              <a:off x="-3708803" y="6165304"/>
              <a:ext cx="2415743" cy="445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pPr algn="just"/>
              <a:r>
                <a:rPr lang="pt-PT" sz="1000" b="1" dirty="0">
                  <a:latin typeface="Arial" pitchFamily="34" charset="0"/>
                  <a:cs typeface="Arial" pitchFamily="34" charset="0"/>
                </a:rPr>
                <a:t>João de Castilho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Abóbada da Sé de Viseu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1513.</a:t>
              </a: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432488" y="1268760"/>
            <a:ext cx="2504624" cy="3967497"/>
            <a:chOff x="-2766371" y="510202"/>
            <a:chExt cx="2736304" cy="4327005"/>
          </a:xfrm>
        </p:grpSpPr>
        <p:pic>
          <p:nvPicPr>
            <p:cNvPr id="8" name="Imagem 7" descr="portal Igreja Golega.jpg"/>
            <p:cNvPicPr>
              <a:picLocks noChangeAspect="1"/>
            </p:cNvPicPr>
            <p:nvPr/>
          </p:nvPicPr>
          <p:blipFill>
            <a:blip r:embed="rId3" cstate="screen">
              <a:lum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2711808" y="510202"/>
              <a:ext cx="2681741" cy="37800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sx="1000" sy="1000" algn="ctr" rotWithShape="0">
                <a:srgbClr val="000000"/>
              </a:outerShdw>
            </a:effectLst>
          </p:spPr>
        </p:pic>
        <p:sp>
          <p:nvSpPr>
            <p:cNvPr id="22" name="Rectangle 3"/>
            <p:cNvSpPr txBox="1">
              <a:spLocks noChangeArrowheads="1"/>
            </p:cNvSpPr>
            <p:nvPr/>
          </p:nvSpPr>
          <p:spPr bwMode="auto">
            <a:xfrm>
              <a:off x="-2766371" y="4391910"/>
              <a:ext cx="2682000" cy="445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r>
                <a:rPr lang="pt-PT" sz="1000" b="1" dirty="0">
                  <a:latin typeface="Arial" pitchFamily="34" charset="0"/>
                  <a:cs typeface="Arial" pitchFamily="34" charset="0"/>
                </a:rPr>
                <a:t>Diogo </a:t>
              </a:r>
              <a:r>
                <a:rPr lang="pt-PT" sz="1000" b="1" dirty="0" err="1">
                  <a:latin typeface="Arial" pitchFamily="34" charset="0"/>
                  <a:cs typeface="Arial" pitchFamily="34" charset="0"/>
                </a:rPr>
                <a:t>Boitaca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Portal da Igreja Matriz da Golegã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c. 1520. 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6312625" y="1268760"/>
            <a:ext cx="2723871" cy="3961362"/>
            <a:chOff x="8563843" y="-10896"/>
            <a:chExt cx="2770599" cy="4029320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29569" y="-10896"/>
              <a:ext cx="2549188" cy="3508559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sx="1000" sy="1000" algn="ctr" rotWithShape="0">
                <a:srgbClr val="000000"/>
              </a:outerShdw>
            </a:effectLst>
          </p:spPr>
        </p:pic>
        <p:sp>
          <p:nvSpPr>
            <p:cNvPr id="20" name="Rectangle 3"/>
            <p:cNvSpPr txBox="1">
              <a:spLocks noChangeArrowheads="1"/>
            </p:cNvSpPr>
            <p:nvPr/>
          </p:nvSpPr>
          <p:spPr bwMode="auto">
            <a:xfrm>
              <a:off x="8563843" y="3578026"/>
              <a:ext cx="2770599" cy="440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pPr algn="just"/>
              <a:r>
                <a:rPr lang="pt-PT" sz="1000" b="1" dirty="0">
                  <a:latin typeface="Arial" pitchFamily="34" charset="0"/>
                  <a:cs typeface="Arial" pitchFamily="34" charset="0"/>
                </a:rPr>
                <a:t>Diogo de Arruda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Janela do Capítulo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Convento de Cristo em Tomar, 1510-1518. </a:t>
              </a: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5652120" y="1978445"/>
            <a:ext cx="3160769" cy="3257812"/>
            <a:chOff x="9653745" y="3632307"/>
            <a:chExt cx="3160769" cy="3257812"/>
          </a:xfrm>
        </p:grpSpPr>
        <p:pic>
          <p:nvPicPr>
            <p:cNvPr id="19" name="Imagem 18" descr="torre belem 1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684568" y="3632307"/>
              <a:ext cx="3129946" cy="2831854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sx="1000" sy="1000" algn="ctr" rotWithShape="0">
                <a:srgbClr val="000000"/>
              </a:outerShdw>
            </a:effectLst>
          </p:spPr>
        </p:pic>
        <p:sp>
          <p:nvSpPr>
            <p:cNvPr id="27" name="Rectangle 3"/>
            <p:cNvSpPr txBox="1">
              <a:spLocks noChangeArrowheads="1"/>
            </p:cNvSpPr>
            <p:nvPr/>
          </p:nvSpPr>
          <p:spPr bwMode="auto">
            <a:xfrm>
              <a:off x="9653745" y="6482287"/>
              <a:ext cx="3130771" cy="407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pPr algn="just"/>
              <a:r>
                <a:rPr lang="pt-PT" sz="1000" b="1" dirty="0">
                  <a:latin typeface="Arial" pitchFamily="34" charset="0"/>
                  <a:cs typeface="Arial" pitchFamily="34" charset="0"/>
                </a:rPr>
                <a:t>Francisco de Arruda, 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Torre de Belém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em Lisboa, 1515-1519.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459763" y="2060848"/>
            <a:ext cx="4336588" cy="3089970"/>
            <a:chOff x="-3286536" y="-2709522"/>
            <a:chExt cx="4336588" cy="3089970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286536" y="-2709522"/>
              <a:ext cx="4326925" cy="265107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sx="1000" sy="1000" algn="ctr" rotWithShape="0">
                <a:srgbClr val="000000"/>
              </a:outerShdw>
            </a:effectLst>
          </p:spPr>
        </p:pic>
        <p:sp>
          <p:nvSpPr>
            <p:cNvPr id="24" name="Rectangle 3"/>
            <p:cNvSpPr txBox="1">
              <a:spLocks noChangeArrowheads="1"/>
            </p:cNvSpPr>
            <p:nvPr/>
          </p:nvSpPr>
          <p:spPr bwMode="auto">
            <a:xfrm>
              <a:off x="-3276872" y="-27384"/>
              <a:ext cx="4326924" cy="407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pPr algn="just"/>
              <a:r>
                <a:rPr lang="pt-PT" sz="1000" b="1" dirty="0">
                  <a:latin typeface="Arial" pitchFamily="34" charset="0"/>
                  <a:cs typeface="Arial" pitchFamily="34" charset="0"/>
                </a:rPr>
                <a:t>① 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S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olar de Sempre Noiva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em Arraiolos, </a:t>
              </a:r>
              <a:r>
                <a:rPr lang="pt-PT" sz="1000" dirty="0" err="1">
                  <a:latin typeface="Arial" pitchFamily="34" charset="0"/>
                  <a:cs typeface="Arial" pitchFamily="34" charset="0"/>
                </a:rPr>
                <a:t>sécs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. XV-XVI.</a:t>
              </a:r>
            </a:p>
            <a:p>
              <a:pPr algn="just"/>
              <a:r>
                <a:rPr lang="pt-PT" sz="1000" b="1" dirty="0">
                  <a:latin typeface="Arial" pitchFamily="34" charset="0"/>
                  <a:cs typeface="Arial" pitchFamily="34" charset="0"/>
                </a:rPr>
                <a:t>②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 Pormenor da janela manuelina-mudéjar do 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Solar de Sempre Noiva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. </a:t>
              </a:r>
            </a:p>
          </p:txBody>
        </p:sp>
      </p:grpSp>
      <p:sp>
        <p:nvSpPr>
          <p:cNvPr id="34" name="Dodecágono 33"/>
          <p:cNvSpPr/>
          <p:nvPr/>
        </p:nvSpPr>
        <p:spPr>
          <a:xfrm>
            <a:off x="584781" y="4365292"/>
            <a:ext cx="144000" cy="144000"/>
          </a:xfrm>
          <a:prstGeom prst="dodecagon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900" dirty="0">
                <a:solidFill>
                  <a:schemeClr val="tx1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25" name="Título 7"/>
          <p:cNvSpPr txBox="1">
            <a:spLocks/>
          </p:cNvSpPr>
          <p:nvPr/>
        </p:nvSpPr>
        <p:spPr>
          <a:xfrm>
            <a:off x="352517" y="624984"/>
            <a:ext cx="8229600" cy="643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b="1" dirty="0">
                <a:solidFill>
                  <a:srgbClr val="0092D2"/>
                </a:solidFill>
                <a:latin typeface="Arial" pitchFamily="34" charset="0"/>
                <a:cs typeface="Arial" pitchFamily="34" charset="0"/>
              </a:rPr>
              <a:t>PORTUGAL: O GÓTICO-MANUELINO</a:t>
            </a:r>
          </a:p>
        </p:txBody>
      </p:sp>
      <p:pic>
        <p:nvPicPr>
          <p:cNvPr id="28" name="Picture 10" descr="SLIDE-3A-2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15" y="-27384"/>
            <a:ext cx="9144000" cy="669851"/>
          </a:xfrm>
          <a:prstGeom prst="rect">
            <a:avLst/>
          </a:prstGeom>
        </p:spPr>
      </p:pic>
      <p:sp>
        <p:nvSpPr>
          <p:cNvPr id="30" name="CaixaDeTexto 29"/>
          <p:cNvSpPr txBox="1"/>
          <p:nvPr/>
        </p:nvSpPr>
        <p:spPr>
          <a:xfrm>
            <a:off x="432487" y="5301798"/>
            <a:ext cx="8424936" cy="954107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just"/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 Portugal, a arquitetura de finais do século XIV / inícios do século XV começa por manter a estrutura do Gótico à qual aplica uma nova estética decorativa: surge o estilo Manuelino.</a:t>
            </a:r>
          </a:p>
          <a:p>
            <a:pPr lvl="0" algn="just"/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Dessa estética decorativa fazem parte o naturalismo, com evidentes ligações às Descobertas,  elementos mouriscos e  exóticos, a heráldica régia e a simbologia cristã.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395536" y="5301208"/>
            <a:ext cx="8487900" cy="1384995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just"/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 Portugal, a arquitetura de finais do século XIV/inícios do século XV começa por manter a estrutura do gótico à qual aplica uma nova estética decorativa: surge o estilo Manuelino.</a:t>
            </a:r>
          </a:p>
          <a:p>
            <a:pPr lvl="0" algn="just"/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Dessa estética decorativa fazem parte o naturalismo, com evidentes ligações às Descobertas,  elementos mouriscos e  exóticos, a heráldica régia e a simbologia cristã.</a:t>
            </a:r>
          </a:p>
          <a:p>
            <a:pPr lvl="0" algn="just"/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Manuelino está representado maioritariamente na </a:t>
            </a:r>
            <a:r>
              <a:rPr lang="pt-PT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arquitetura</a:t>
            </a:r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religiosa, mas também na </a:t>
            </a:r>
            <a:r>
              <a:rPr lang="pt-PT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arquitetura</a:t>
            </a:r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civil (paços régios e solares nobres) e militar (fortalezas).</a:t>
            </a:r>
          </a:p>
        </p:txBody>
      </p:sp>
      <p:grpSp>
        <p:nvGrpSpPr>
          <p:cNvPr id="36" name="Grupo 35"/>
          <p:cNvGrpSpPr/>
          <p:nvPr/>
        </p:nvGrpSpPr>
        <p:grpSpPr>
          <a:xfrm>
            <a:off x="3851920" y="1772816"/>
            <a:ext cx="1670171" cy="2592460"/>
            <a:chOff x="4009161" y="738736"/>
            <a:chExt cx="1188895" cy="1767273"/>
          </a:xfrm>
          <a:effectLst>
            <a:outerShdw sx="1000" sy="1000" algn="ctr" rotWithShape="0">
              <a:srgbClr val="000000"/>
            </a:outerShdw>
          </a:effectLst>
        </p:grpSpPr>
        <p:pic>
          <p:nvPicPr>
            <p:cNvPr id="18" name="Imagem 17" descr="Solar de Sempre Noiva, em Arraiolos.jp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009161" y="738736"/>
              <a:ext cx="1188895" cy="1767273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12500"/>
            </a:effectLst>
          </p:spPr>
        </p:pic>
        <p:sp>
          <p:nvSpPr>
            <p:cNvPr id="33" name="Dodecágono 32"/>
            <p:cNvSpPr/>
            <p:nvPr/>
          </p:nvSpPr>
          <p:spPr>
            <a:xfrm>
              <a:off x="4211976" y="2342549"/>
              <a:ext cx="144000" cy="130909"/>
            </a:xfrm>
            <a:prstGeom prst="dodecagon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900" dirty="0">
                  <a:solidFill>
                    <a:schemeClr val="tx1"/>
                  </a:solidFill>
                  <a:latin typeface="Comic Sans MS" pitchFamily="66" charset="0"/>
                </a:rPr>
                <a:t>2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9999" y="-27384"/>
            <a:ext cx="760126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5" grpId="0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618511" y="1268760"/>
            <a:ext cx="4800001" cy="4033038"/>
            <a:chOff x="-4278033" y="1268760"/>
            <a:chExt cx="4800001" cy="4033038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278033" y="1268760"/>
              <a:ext cx="4800000" cy="36000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sx="1000" sy="1000" algn="tl" rotWithShape="0">
                <a:srgbClr val="333333"/>
              </a:outerShdw>
            </a:effectLst>
          </p:spPr>
        </p:pic>
        <p:sp>
          <p:nvSpPr>
            <p:cNvPr id="9" name="Rectangle 3"/>
            <p:cNvSpPr txBox="1">
              <a:spLocks noChangeArrowheads="1"/>
            </p:cNvSpPr>
            <p:nvPr/>
          </p:nvSpPr>
          <p:spPr bwMode="auto">
            <a:xfrm>
              <a:off x="-4267398" y="4869160"/>
              <a:ext cx="4789366" cy="432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pPr algn="just"/>
              <a:r>
                <a:rPr lang="pt-PT" sz="1000" b="1" dirty="0">
                  <a:latin typeface="Arial" pitchFamily="34" charset="0"/>
                  <a:cs typeface="Arial" pitchFamily="34" charset="0"/>
                </a:rPr>
                <a:t>Francesco da Cremona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Claustro Renascentista da Sé de Viseu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por iniciativa do bispo D. Miguel da Silva, c. 1528-1534.</a:t>
              </a: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5648284" y="1268760"/>
            <a:ext cx="3028172" cy="4248384"/>
            <a:chOff x="9972600" y="836728"/>
            <a:chExt cx="3028172" cy="4248384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59313" y="836728"/>
              <a:ext cx="2619073" cy="36000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sx="1000" sy="1000" algn="tl" rotWithShape="0">
                <a:srgbClr val="333333"/>
              </a:outerShdw>
            </a:effectLst>
          </p:spPr>
        </p:pic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9972600" y="4437112"/>
              <a:ext cx="3028172" cy="6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pPr algn="just"/>
              <a:r>
                <a:rPr lang="pt-PT" sz="1000" b="1" dirty="0">
                  <a:latin typeface="Arial" pitchFamily="34" charset="0"/>
                  <a:cs typeface="Arial" pitchFamily="34" charset="0"/>
                </a:rPr>
                <a:t>Miguel de Arruda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, Igreja do Convento da Nossa Senhora da Graça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Évora, c. 1535-1542. A fachada foi desenhada por Francisco de Holanda.</a:t>
              </a:r>
            </a:p>
          </p:txBody>
        </p:sp>
      </p:grpSp>
      <p:sp>
        <p:nvSpPr>
          <p:cNvPr id="13" name="Título 7"/>
          <p:cNvSpPr txBox="1">
            <a:spLocks/>
          </p:cNvSpPr>
          <p:nvPr/>
        </p:nvSpPr>
        <p:spPr>
          <a:xfrm>
            <a:off x="352517" y="624984"/>
            <a:ext cx="8504906" cy="643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b="1" dirty="0">
                <a:solidFill>
                  <a:srgbClr val="0092D2"/>
                </a:solidFill>
                <a:latin typeface="Arial" pitchFamily="34" charset="0"/>
                <a:cs typeface="Arial" pitchFamily="34" charset="0"/>
              </a:rPr>
              <a:t>PORTUGAL: A ARQUITETURA RENASCENTISTA</a:t>
            </a:r>
          </a:p>
        </p:txBody>
      </p:sp>
      <p:pic>
        <p:nvPicPr>
          <p:cNvPr id="14" name="Picture 10" descr="SLIDE-3A-2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15" y="-27384"/>
            <a:ext cx="9144000" cy="669851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432487" y="5642664"/>
            <a:ext cx="8424936" cy="738664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PT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arquitetura</a:t>
            </a:r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renascentista revela-se, em Portugal, no reinado de D. João III (1502-1557) pelas mãos de dois conhecedores da arte italiana: o humanista, </a:t>
            </a:r>
            <a:r>
              <a:rPr lang="pt-PT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arquiteto</a:t>
            </a:r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 pintor Francisco de Holanda e o bispo D. Miguel da Silva, embaixador na corte papal de Leão X. 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9999" y="-27384"/>
            <a:ext cx="760126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3707905" y="1197192"/>
            <a:ext cx="4590000" cy="4508309"/>
            <a:chOff x="3851920" y="936859"/>
            <a:chExt cx="4590000" cy="4508309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9873" y="936859"/>
              <a:ext cx="3544615" cy="396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/>
              <a:contourClr>
                <a:srgbClr val="969696"/>
              </a:contourClr>
            </a:sp3d>
          </p:spPr>
        </p:pic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3851920" y="4941168"/>
              <a:ext cx="4590000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r>
                <a:rPr lang="pt-PT" sz="1000" b="1" dirty="0">
                  <a:latin typeface="Arial" pitchFamily="34" charset="0"/>
                  <a:cs typeface="Arial" pitchFamily="34" charset="0"/>
                </a:rPr>
                <a:t>João de Ruão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 Deposição no Túmulo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em calcário, Mosteiro de Santa Cruz em Coimbra, 1535-1540. </a:t>
              </a:r>
              <a:r>
                <a:rPr lang="pt-PT" sz="1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pt-PT" sz="1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567134" y="1241501"/>
            <a:ext cx="2564706" cy="4401163"/>
            <a:chOff x="755576" y="945168"/>
            <a:chExt cx="2664296" cy="4572064"/>
          </a:xfrm>
        </p:grpSpPr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755872" y="5013232"/>
              <a:ext cx="2664000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pPr algn="just"/>
              <a:r>
                <a:rPr lang="pt-PT" sz="1000" b="1" dirty="0">
                  <a:latin typeface="Arial" pitchFamily="34" charset="0"/>
                  <a:cs typeface="Arial" pitchFamily="34" charset="0"/>
                </a:rPr>
                <a:t>Nicolau </a:t>
              </a:r>
              <a:r>
                <a:rPr lang="pt-PT" sz="1000" b="1" dirty="0" err="1">
                  <a:latin typeface="Arial" pitchFamily="34" charset="0"/>
                  <a:cs typeface="Arial" pitchFamily="34" charset="0"/>
                </a:rPr>
                <a:t>Chanterenne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pormenor do 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Retábulo da capela-mor do Convento da Pena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em Sintra, 1529-1532.</a:t>
              </a:r>
            </a:p>
          </p:txBody>
        </p:sp>
        <p:pic>
          <p:nvPicPr>
            <p:cNvPr id="18" name="Imagem 17" descr="Retábulo da capela-mor da Pena_pormeno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576" y="945168"/>
              <a:ext cx="2650680" cy="3996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/>
              <a:contourClr>
                <a:srgbClr val="969696"/>
              </a:contourClr>
            </a:sp3d>
          </p:spPr>
        </p:pic>
      </p:grpSp>
      <p:sp>
        <p:nvSpPr>
          <p:cNvPr id="13" name="Título 7"/>
          <p:cNvSpPr txBox="1">
            <a:spLocks/>
          </p:cNvSpPr>
          <p:nvPr/>
        </p:nvSpPr>
        <p:spPr>
          <a:xfrm>
            <a:off x="352517" y="624984"/>
            <a:ext cx="8504906" cy="643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b="1" dirty="0">
                <a:solidFill>
                  <a:srgbClr val="0092D2"/>
                </a:solidFill>
                <a:latin typeface="Arial" pitchFamily="34" charset="0"/>
                <a:cs typeface="Arial" pitchFamily="34" charset="0"/>
              </a:rPr>
              <a:t>PORTUGAL: A ESCULTURA RENASCENTISTA</a:t>
            </a:r>
          </a:p>
        </p:txBody>
      </p:sp>
      <p:pic>
        <p:nvPicPr>
          <p:cNvPr id="14" name="Picture 10" descr="SLIDE-3A-2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15" y="-27384"/>
            <a:ext cx="9144000" cy="669851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395536" y="5714672"/>
            <a:ext cx="8424936" cy="738664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just"/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Entre finais do século XV </a:t>
            </a:r>
            <a:r>
              <a:rPr lang="pt-PT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 a primeira </a:t>
            </a:r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metade do século XVI assiste-se, em Portugal, a um surto escultórico na decoração (púlpitos, pias batismais</a:t>
            </a:r>
            <a:r>
              <a:rPr lang="pt-PT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capitéis </a:t>
            </a:r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 platibandas) e na estatuária (túmulos, portais, altares, nichos, mísulas e baldaquins).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9999" y="-27384"/>
            <a:ext cx="760126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pt-PT" sz="4000" dirty="0"/>
          </a:p>
        </p:txBody>
      </p:sp>
      <p:grpSp>
        <p:nvGrpSpPr>
          <p:cNvPr id="10" name="Grupo 9"/>
          <p:cNvGrpSpPr/>
          <p:nvPr/>
        </p:nvGrpSpPr>
        <p:grpSpPr>
          <a:xfrm>
            <a:off x="722538" y="1290828"/>
            <a:ext cx="4065485" cy="4370372"/>
            <a:chOff x="372024" y="1130050"/>
            <a:chExt cx="4416000" cy="474717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024" y="1130050"/>
              <a:ext cx="4416000" cy="4309387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sx="1000" sy="1000" algn="tl" rotWithShape="0">
                <a:srgbClr val="333333"/>
              </a:outerShdw>
            </a:effectLst>
          </p:spPr>
        </p:pic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395536" y="5445224"/>
              <a:ext cx="4392488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pPr algn="just"/>
              <a:r>
                <a:rPr lang="pt-PT" sz="1000" b="1" dirty="0">
                  <a:latin typeface="Arial" pitchFamily="34" charset="0"/>
                  <a:cs typeface="Arial" pitchFamily="34" charset="0"/>
                </a:rPr>
                <a:t>Vasco Fernandes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dito Grão-Vasco, 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Cristo em Casa de Marta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Museu de Grão-Vasco, Viseu, c. 1535.</a:t>
              </a: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5220072" y="1295090"/>
            <a:ext cx="3340768" cy="4366110"/>
            <a:chOff x="5076056" y="1062672"/>
            <a:chExt cx="3628800" cy="4742544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6056" y="1062672"/>
              <a:ext cx="3628800" cy="4300128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sx="1000" sy="1000" algn="tl" rotWithShape="0">
                <a:srgbClr val="333333"/>
              </a:outerShdw>
            </a:effectLst>
          </p:spPr>
        </p:pic>
        <p:sp>
          <p:nvSpPr>
            <p:cNvPr id="9" name="Rectangle 3"/>
            <p:cNvSpPr txBox="1">
              <a:spLocks noChangeArrowheads="1"/>
            </p:cNvSpPr>
            <p:nvPr/>
          </p:nvSpPr>
          <p:spPr bwMode="auto">
            <a:xfrm>
              <a:off x="5076056" y="5373216"/>
              <a:ext cx="36288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pPr algn="just"/>
              <a:r>
                <a:rPr lang="pt-PT" sz="1000" b="1" dirty="0">
                  <a:latin typeface="Arial" pitchFamily="34" charset="0"/>
                  <a:cs typeface="Arial" pitchFamily="34" charset="0"/>
                </a:rPr>
                <a:t>Gregório Lopes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 Anunciação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Museu Nacional de Arte Antiga, Lisboa, c. 1540.</a:t>
              </a:r>
            </a:p>
          </p:txBody>
        </p:sp>
      </p:grpSp>
      <p:sp>
        <p:nvSpPr>
          <p:cNvPr id="12" name="Título 7"/>
          <p:cNvSpPr txBox="1">
            <a:spLocks/>
          </p:cNvSpPr>
          <p:nvPr/>
        </p:nvSpPr>
        <p:spPr>
          <a:xfrm>
            <a:off x="352517" y="624984"/>
            <a:ext cx="8504906" cy="643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b="1" dirty="0">
                <a:solidFill>
                  <a:srgbClr val="0092D2"/>
                </a:solidFill>
                <a:latin typeface="Arial" pitchFamily="34" charset="0"/>
                <a:cs typeface="Arial" pitchFamily="34" charset="0"/>
              </a:rPr>
              <a:t>PORTUGAL: A PINTURA RENASCENTISTA</a:t>
            </a:r>
          </a:p>
        </p:txBody>
      </p:sp>
      <p:pic>
        <p:nvPicPr>
          <p:cNvPr id="13" name="Picture 10" descr="SLIDE-3A-2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15" y="-27384"/>
            <a:ext cx="9144000" cy="669851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395536" y="5714672"/>
            <a:ext cx="8424936" cy="738664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 mesmo período, verifica-se uma renovação na pintura, onde são </a:t>
            </a:r>
            <a:r>
              <a:rPr lang="pt-PT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percetíveis</a:t>
            </a:r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as influências flamengas (cores vivas, </a:t>
            </a:r>
            <a:r>
              <a:rPr lang="pt-PT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retratos</a:t>
            </a:r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individualizados e representações realistas) e italianas (modelação escultórica das figuras humanas e fundos </a:t>
            </a:r>
            <a:r>
              <a:rPr lang="pt-PT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arquitetónicos</a:t>
            </a:r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9999" y="-27384"/>
            <a:ext cx="760126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9851"/>
            <a:ext cx="9144000" cy="486667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ítulo 3"/>
          <p:cNvSpPr>
            <a:spLocks noGrp="1"/>
          </p:cNvSpPr>
          <p:nvPr>
            <p:ph type="ctrTitle" idx="4294967295"/>
          </p:nvPr>
        </p:nvSpPr>
        <p:spPr>
          <a:xfrm>
            <a:off x="539552" y="116632"/>
            <a:ext cx="8028384" cy="3888432"/>
          </a:xfrm>
          <a:ln>
            <a:noFill/>
          </a:ln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5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A ARTE </a:t>
            </a:r>
            <a:br>
              <a:rPr lang="pt-PT" sz="5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</a:br>
            <a:r>
              <a:rPr lang="pt-PT" sz="5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DO</a:t>
            </a:r>
            <a:br>
              <a:rPr lang="pt-PT" sz="5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</a:br>
            <a:r>
              <a:rPr lang="pt-PT" sz="5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 RENASCIMENTO</a:t>
            </a:r>
          </a:p>
        </p:txBody>
      </p:sp>
      <p:pic>
        <p:nvPicPr>
          <p:cNvPr id="11" name="Imagem 10" descr="Castelo de Chenonceau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96496" y="4162347"/>
            <a:ext cx="4140000" cy="2579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062346"/>
            <a:ext cx="3968394" cy="2646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13" name="Imagem 12" descr="gattamelata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14916">
            <a:off x="3605376" y="3591182"/>
            <a:ext cx="2294894" cy="2835587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SLIDE-3A-2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9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38" y="-2"/>
            <a:ext cx="9198535" cy="6901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3568" y="1630692"/>
            <a:ext cx="2800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itchFamily="34" charset="0"/>
                <a:cs typeface="Arial" pitchFamily="34" charset="0"/>
              </a:rPr>
              <a:t>REFLITA E RESPONDA: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2754041"/>
            <a:ext cx="878497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7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pt-PT" sz="2000" b="1" dirty="0">
                <a:latin typeface="Arial" pitchFamily="34" charset="0"/>
                <a:cs typeface="Arial" pitchFamily="34" charset="0"/>
              </a:rPr>
              <a:t>Localize no tempo e no espaço a arte renascentista.</a:t>
            </a:r>
          </a:p>
          <a:p>
            <a:pPr marL="457200" lvl="0" indent="-457200">
              <a:lnSpc>
                <a:spcPct val="17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pt-PT" sz="2000" b="1" dirty="0">
                <a:latin typeface="Arial" pitchFamily="34" charset="0"/>
                <a:cs typeface="Arial" pitchFamily="34" charset="0"/>
              </a:rPr>
              <a:t>Enuncie influências clássicas na arte do Renascimento.</a:t>
            </a:r>
          </a:p>
          <a:p>
            <a:pPr marL="457200" lvl="0" indent="-457200">
              <a:lnSpc>
                <a:spcPct val="17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pt-PT" sz="2000" b="1" dirty="0">
                <a:latin typeface="Arial" pitchFamily="34" charset="0"/>
                <a:cs typeface="Arial" pitchFamily="34" charset="0"/>
              </a:rPr>
              <a:t>Enuncie diferenças da arte renascentista face à arte gótica.</a:t>
            </a:r>
          </a:p>
          <a:p>
            <a:pPr marL="457200" lvl="0" indent="-457200">
              <a:lnSpc>
                <a:spcPct val="17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pt-PT" sz="2000" b="1" dirty="0">
                <a:latin typeface="Arial" pitchFamily="34" charset="0"/>
                <a:cs typeface="Arial" pitchFamily="34" charset="0"/>
              </a:rPr>
              <a:t>Mostre a heterogeneidade da arte portuguesa dos séculos XV-XVI.</a:t>
            </a:r>
          </a:p>
        </p:txBody>
      </p:sp>
    </p:spTree>
    <p:extLst>
      <p:ext uri="{BB962C8B-B14F-4D97-AF65-F5344CB8AC3E}">
        <p14:creationId xmlns:p14="http://schemas.microsoft.com/office/powerpoint/2010/main" val="2777365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52517" y="5427801"/>
            <a:ext cx="8424936" cy="1169551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just"/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Renascimento assiste a uma autêntica revolução no campo da arte. A partir de Itália, a nova estética difunde-se um pouco por toda a Europa. </a:t>
            </a:r>
          </a:p>
          <a:p>
            <a:pPr lvl="0" algn="just"/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italiano Giotto </a:t>
            </a:r>
            <a:r>
              <a:rPr lang="pt-PT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Bondone</a:t>
            </a:r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é considerado um precursor da pintura renascentista, afastando-se da rigidez da pintura gótica então vigente: as suas figuras possuem volume, transmitem sentimentos, integram-se em paisagens. </a:t>
            </a: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352517" y="620688"/>
            <a:ext cx="8229600" cy="643776"/>
          </a:xfrm>
        </p:spPr>
        <p:txBody>
          <a:bodyPr>
            <a:normAutofit/>
          </a:bodyPr>
          <a:lstStyle/>
          <a:p>
            <a:pPr algn="l"/>
            <a:r>
              <a:rPr lang="pt-PT" sz="2800" b="1" dirty="0">
                <a:solidFill>
                  <a:srgbClr val="0092D2"/>
                </a:solidFill>
                <a:latin typeface="Arial" pitchFamily="34" charset="0"/>
                <a:cs typeface="Arial" pitchFamily="34" charset="0"/>
              </a:rPr>
              <a:t>A PINTURA RENASCENTISTA (1)</a:t>
            </a:r>
          </a:p>
        </p:txBody>
      </p:sp>
      <p:grpSp>
        <p:nvGrpSpPr>
          <p:cNvPr id="14" name="Grupo 13"/>
          <p:cNvGrpSpPr>
            <a:grpSpLocks noChangeAspect="1"/>
          </p:cNvGrpSpPr>
          <p:nvPr/>
        </p:nvGrpSpPr>
        <p:grpSpPr>
          <a:xfrm>
            <a:off x="3923928" y="1269245"/>
            <a:ext cx="4536504" cy="4127423"/>
            <a:chOff x="-2483566" y="1095281"/>
            <a:chExt cx="4459547" cy="4346743"/>
          </a:xfrm>
          <a:effectLst/>
        </p:grpSpPr>
        <p:pic>
          <p:nvPicPr>
            <p:cNvPr id="2" name="Imagem 1" descr="Giotto_Ressureicao de lazaro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412778" y="1095281"/>
              <a:ext cx="4176402" cy="3867039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sx="1000" sy="1000" algn="tl" rotWithShape="0">
                <a:srgbClr val="333333"/>
              </a:outerShdw>
            </a:effectLst>
          </p:spPr>
        </p:pic>
        <p:sp>
          <p:nvSpPr>
            <p:cNvPr id="9" name="Rectangle 3"/>
            <p:cNvSpPr txBox="1">
              <a:spLocks noChangeArrowheads="1"/>
            </p:cNvSpPr>
            <p:nvPr/>
          </p:nvSpPr>
          <p:spPr bwMode="auto">
            <a:xfrm>
              <a:off x="-2483566" y="4987069"/>
              <a:ext cx="4459547" cy="454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>
                <a:spcBef>
                  <a:spcPct val="20000"/>
                </a:spcBef>
                <a:defRPr/>
              </a:pPr>
              <a:r>
                <a:rPr lang="pt-PT" sz="1000" b="1" dirty="0">
                  <a:latin typeface="Arial" pitchFamily="34" charset="0"/>
                  <a:cs typeface="Arial" pitchFamily="34" charset="0"/>
                </a:rPr>
                <a:t>Giotto,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Ressurreição de Lázaro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fresco, Capela da Arena, em Pádua, 1306.</a:t>
              </a: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899593" y="1201290"/>
            <a:ext cx="2304255" cy="4315942"/>
            <a:chOff x="5464505" y="766167"/>
            <a:chExt cx="2513141" cy="4499497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64505" y="766167"/>
              <a:ext cx="2513141" cy="3974003"/>
            </a:xfrm>
            <a:prstGeom prst="rect">
              <a:avLst/>
            </a:prstGeom>
            <a:ln>
              <a:noFill/>
            </a:ln>
            <a:effectLst>
              <a:outerShdw blurRad="292100" dist="139700" dir="2700000" sx="98000" sy="98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Rectangle 3"/>
            <p:cNvSpPr txBox="1">
              <a:spLocks noChangeArrowheads="1"/>
            </p:cNvSpPr>
            <p:nvPr/>
          </p:nvSpPr>
          <p:spPr bwMode="auto">
            <a:xfrm>
              <a:off x="5464505" y="4689600"/>
              <a:ext cx="2356071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pt-PT" sz="1000" b="1" dirty="0" err="1">
                  <a:latin typeface="Arial" pitchFamily="34" charset="0"/>
                  <a:cs typeface="Arial" pitchFamily="34" charset="0"/>
                </a:rPr>
                <a:t>Cimabue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 A Virgem no Trono, </a:t>
              </a:r>
            </a:p>
            <a:p>
              <a:pPr algn="just"/>
              <a:r>
                <a:rPr lang="pt-PT" sz="1000" dirty="0">
                  <a:latin typeface="Arial" pitchFamily="34" charset="0"/>
                  <a:cs typeface="Arial" pitchFamily="34" charset="0"/>
                </a:rPr>
                <a:t>têmpera sobre madeira, c. 1280.</a:t>
              </a:r>
            </a:p>
          </p:txBody>
        </p:sp>
      </p:grpSp>
      <p:pic>
        <p:nvPicPr>
          <p:cNvPr id="11" name="Picture 10" descr="SLIDE-3A-2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15" y="-27384"/>
            <a:ext cx="9144000" cy="6698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9999" y="-27384"/>
            <a:ext cx="760126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827584" y="1412776"/>
            <a:ext cx="2304258" cy="3765271"/>
            <a:chOff x="8172400" y="2321541"/>
            <a:chExt cx="2225584" cy="4030976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95325" y="2321541"/>
              <a:ext cx="2033351" cy="3454912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sx="1000" sy="1000" algn="tl" rotWithShape="0">
                <a:srgbClr val="333333"/>
              </a:outerShdw>
            </a:effectLst>
          </p:spPr>
        </p:pic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8172400" y="5776453"/>
              <a:ext cx="2225584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pt-PT" sz="1000" b="1" dirty="0" err="1">
                  <a:latin typeface="Arial" pitchFamily="34" charset="0"/>
                  <a:cs typeface="Arial" pitchFamily="34" charset="0"/>
                </a:rPr>
                <a:t>Masaccio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pormenor do fresco 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Batismo dos Neófitos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Igreja Santa Maria </a:t>
              </a:r>
              <a:r>
                <a:rPr lang="pt-PT" sz="1000" dirty="0" err="1">
                  <a:latin typeface="Arial" pitchFamily="34" charset="0"/>
                  <a:cs typeface="Arial" pitchFamily="34" charset="0"/>
                </a:rPr>
                <a:t>del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 Carmine, em Florença, 1425-1426.</a:t>
              </a:r>
            </a:p>
          </p:txBody>
        </p:sp>
      </p:grpSp>
      <p:grpSp>
        <p:nvGrpSpPr>
          <p:cNvPr id="10" name="Grupo 9"/>
          <p:cNvGrpSpPr>
            <a:grpSpLocks noChangeAspect="1"/>
          </p:cNvGrpSpPr>
          <p:nvPr/>
        </p:nvGrpSpPr>
        <p:grpSpPr>
          <a:xfrm>
            <a:off x="4107871" y="1412776"/>
            <a:ext cx="3950850" cy="3799101"/>
            <a:chOff x="-2442843" y="407610"/>
            <a:chExt cx="4150221" cy="3990817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42843" y="407610"/>
              <a:ext cx="4150220" cy="3390034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sx="1000" sy="1000" algn="tl" rotWithShape="0">
                <a:srgbClr val="333333"/>
              </a:outerShdw>
            </a:effectLst>
          </p:spPr>
        </p:pic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-2442843" y="3793360"/>
              <a:ext cx="4150221" cy="605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pt-PT" sz="1000" b="1" dirty="0" err="1">
                  <a:latin typeface="Arial" pitchFamily="34" charset="0"/>
                  <a:cs typeface="Arial" pitchFamily="34" charset="0"/>
                </a:rPr>
                <a:t>Fra</a:t>
              </a:r>
              <a:r>
                <a:rPr lang="pt-PT" sz="1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PT" sz="1000" b="1" dirty="0" err="1">
                  <a:latin typeface="Arial" pitchFamily="34" charset="0"/>
                  <a:cs typeface="Arial" pitchFamily="34" charset="0"/>
                </a:rPr>
                <a:t>Angelico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, A Anunciação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painel central de um retábulo. </a:t>
              </a:r>
            </a:p>
            <a:p>
              <a:pPr algn="just"/>
              <a:r>
                <a:rPr lang="pt-PT" sz="1000" dirty="0">
                  <a:latin typeface="Arial" pitchFamily="34" charset="0"/>
                  <a:cs typeface="Arial" pitchFamily="34" charset="0"/>
                </a:rPr>
                <a:t>Museu do Prado, Madrid, c. 1430</a:t>
              </a:r>
              <a:endParaRPr lang="pt-PT" sz="11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ítulo 7"/>
          <p:cNvSpPr txBox="1">
            <a:spLocks/>
          </p:cNvSpPr>
          <p:nvPr/>
        </p:nvSpPr>
        <p:spPr>
          <a:xfrm>
            <a:off x="352517" y="620688"/>
            <a:ext cx="8229600" cy="643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b="1" dirty="0">
                <a:solidFill>
                  <a:srgbClr val="0092D2"/>
                </a:solidFill>
                <a:latin typeface="Arial" pitchFamily="34" charset="0"/>
                <a:cs typeface="Arial" pitchFamily="34" charset="0"/>
              </a:rPr>
              <a:t>A PINTURA RENASCENTISTA (2)</a:t>
            </a:r>
          </a:p>
        </p:txBody>
      </p:sp>
      <p:pic>
        <p:nvPicPr>
          <p:cNvPr id="15" name="Picture 10" descr="SLIDE-3A-2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15" y="-27384"/>
            <a:ext cx="9144000" cy="669851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467544" y="5411732"/>
            <a:ext cx="8114573" cy="1169551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pt-PT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Masaccio</a:t>
            </a:r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soube prosseguir com mestria o caminho anunciado por Giotto. As suas composições são já tridimensionais e serviram de aprendizagem a consagrados pintores, como Miguel Ângelo.</a:t>
            </a:r>
          </a:p>
          <a:p>
            <a:pPr lvl="0"/>
            <a:r>
              <a:rPr lang="pt-PT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</a:t>
            </a:r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Angelico</a:t>
            </a:r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apesar do traço gótico das suas pinturas, põe em prática o espírito do Renascimento: perspetiva o espaço, interessa-se pela Natureza.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9999" y="-27384"/>
            <a:ext cx="760126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360780" y="1311454"/>
            <a:ext cx="3139212" cy="3897492"/>
            <a:chOff x="352518" y="1311453"/>
            <a:chExt cx="3139212" cy="3897492"/>
          </a:xfrm>
        </p:grpSpPr>
        <p:pic>
          <p:nvPicPr>
            <p:cNvPr id="2" name="Imagem 1" descr="leonardo-da-vinci-ginevra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544" y="1311453"/>
              <a:ext cx="3024185" cy="346549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sx="1000" sy="1000" algn="tl" rotWithShape="0">
                <a:srgbClr val="333333"/>
              </a:outerShdw>
            </a:effectLst>
          </p:spPr>
        </p:pic>
        <p:sp>
          <p:nvSpPr>
            <p:cNvPr id="9" name="Rectangle 3"/>
            <p:cNvSpPr txBox="1">
              <a:spLocks noChangeArrowheads="1"/>
            </p:cNvSpPr>
            <p:nvPr/>
          </p:nvSpPr>
          <p:spPr bwMode="auto">
            <a:xfrm>
              <a:off x="352518" y="4776945"/>
              <a:ext cx="3139212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pPr algn="just"/>
              <a:r>
                <a:rPr lang="pt-PT" sz="1000" b="1" dirty="0">
                  <a:latin typeface="Arial" pitchFamily="34" charset="0"/>
                  <a:cs typeface="Arial" pitchFamily="34" charset="0"/>
                </a:rPr>
                <a:t>Leonardo da Vinci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Retrato de Ginevra </a:t>
              </a:r>
              <a:r>
                <a:rPr lang="pt-PT" sz="1000" i="1" dirty="0" err="1">
                  <a:latin typeface="Arial" pitchFamily="34" charset="0"/>
                  <a:cs typeface="Arial" pitchFamily="34" charset="0"/>
                </a:rPr>
                <a:t>Benci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óleo sobre madeira, 1474.</a:t>
              </a: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4849689" y="1311454"/>
            <a:ext cx="2530623" cy="3989754"/>
            <a:chOff x="6217841" y="1311454"/>
            <a:chExt cx="2530623" cy="3989754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6217841" y="4869208"/>
              <a:ext cx="2530623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pPr algn="just"/>
              <a:r>
                <a:rPr lang="pt-PT" sz="1000" b="1" dirty="0">
                  <a:latin typeface="Arial" pitchFamily="34" charset="0"/>
                  <a:cs typeface="Arial" pitchFamily="34" charset="0"/>
                </a:rPr>
                <a:t>Sandro Botticelli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pormenor das Três Graças d‘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A Primavera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têmpera sobre madeira, 1482. </a:t>
              </a:r>
            </a:p>
          </p:txBody>
        </p:sp>
        <p:pic>
          <p:nvPicPr>
            <p:cNvPr id="5" name="Imagem 4" descr="As 3 gracas_Primavera_Botticelli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72590" y="1311454"/>
              <a:ext cx="2414209" cy="346549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sx="1000" sy="1000" algn="tl" rotWithShape="0">
                <a:srgbClr val="333333"/>
              </a:outerShdw>
            </a:effectLst>
          </p:spPr>
        </p:pic>
      </p:grpSp>
      <p:grpSp>
        <p:nvGrpSpPr>
          <p:cNvPr id="3" name="Grupo 2"/>
          <p:cNvGrpSpPr/>
          <p:nvPr/>
        </p:nvGrpSpPr>
        <p:grpSpPr>
          <a:xfrm>
            <a:off x="3442511" y="1311453"/>
            <a:ext cx="2741535" cy="3917747"/>
            <a:chOff x="3635896" y="1275082"/>
            <a:chExt cx="2741535" cy="3917747"/>
          </a:xfrm>
        </p:grpSpPr>
        <p:pic>
          <p:nvPicPr>
            <p:cNvPr id="6" name="Imagem 5" descr="Retrato de um velho e de uma criança_ghirlandai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35896" y="1275082"/>
              <a:ext cx="2741535" cy="346549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sx="1000" sy="1000" algn="tl" rotWithShape="0">
                <a:srgbClr val="333333"/>
              </a:outerShdw>
            </a:effectLst>
          </p:spPr>
        </p:pic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3635896" y="4776897"/>
              <a:ext cx="2741535" cy="415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pPr algn="just"/>
              <a:r>
                <a:rPr lang="pt-PT" sz="1000" b="1" dirty="0">
                  <a:latin typeface="Arial" pitchFamily="34" charset="0"/>
                  <a:cs typeface="Arial" pitchFamily="34" charset="0"/>
                </a:rPr>
                <a:t>Domenico </a:t>
              </a:r>
              <a:r>
                <a:rPr lang="pt-PT" sz="1000" b="1" dirty="0" err="1">
                  <a:latin typeface="Arial" pitchFamily="34" charset="0"/>
                  <a:cs typeface="Arial" pitchFamily="34" charset="0"/>
                </a:rPr>
                <a:t>Ghirlandaio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Retrato de um velho e neto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têmpera em madeira, c. 1490.</a:t>
              </a:r>
            </a:p>
          </p:txBody>
        </p:sp>
      </p:grpSp>
      <p:sp>
        <p:nvSpPr>
          <p:cNvPr id="18" name="Título 7"/>
          <p:cNvSpPr txBox="1">
            <a:spLocks/>
          </p:cNvSpPr>
          <p:nvPr/>
        </p:nvSpPr>
        <p:spPr>
          <a:xfrm>
            <a:off x="352517" y="620688"/>
            <a:ext cx="8229600" cy="643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b="1" dirty="0">
                <a:solidFill>
                  <a:srgbClr val="0092D2"/>
                </a:solidFill>
                <a:latin typeface="Arial" pitchFamily="34" charset="0"/>
                <a:cs typeface="Arial" pitchFamily="34" charset="0"/>
              </a:rPr>
              <a:t>A PINTURA RENASCENTISTA (3)</a:t>
            </a:r>
          </a:p>
        </p:txBody>
      </p:sp>
      <p:pic>
        <p:nvPicPr>
          <p:cNvPr id="19" name="Picture 10" descr="SLIDE-3A-2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15" y="-27384"/>
            <a:ext cx="9144000" cy="669851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352517" y="5427801"/>
            <a:ext cx="8424936" cy="954107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partir de Florença, os artistas do </a:t>
            </a:r>
            <a:r>
              <a:rPr lang="pt-PT" sz="1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Quattrocento</a:t>
            </a:r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italiano (1420-1500) dinamizam as novas tendências artísticas. Aí se assiste ao aparecimento de um novo espaço pictórico, dotado de originalidade e criatividade que, comungando dos ideais do classicismo, redescobre o Homem e o indivíduo, enquanto tema fulcral da criação artística.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9999" y="-27384"/>
            <a:ext cx="760126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-0.12761 -1.48148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9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0.15417 -4.44444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411760" y="1412777"/>
            <a:ext cx="4537022" cy="3424785"/>
            <a:chOff x="369000" y="1358850"/>
            <a:chExt cx="5262975" cy="3972772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9000" y="1358850"/>
              <a:ext cx="5170542" cy="3519403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sx="1000" sy="1000" algn="tl" rotWithShape="0">
                <a:srgbClr val="333333"/>
              </a:outerShdw>
            </a:effectLst>
          </p:spPr>
        </p:pic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369000" y="4867099"/>
              <a:ext cx="5262975" cy="464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pPr algn="just"/>
              <a:r>
                <a:rPr lang="pt-PT" sz="1000" b="1" dirty="0" err="1">
                  <a:latin typeface="Arial" pitchFamily="34" charset="0"/>
                  <a:cs typeface="Arial" pitchFamily="34" charset="0"/>
                </a:rPr>
                <a:t>Pietro</a:t>
              </a:r>
              <a:r>
                <a:rPr lang="pt-PT" sz="1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PT" sz="1000" b="1" dirty="0" err="1">
                  <a:latin typeface="Arial" pitchFamily="34" charset="0"/>
                  <a:cs typeface="Arial" pitchFamily="34" charset="0"/>
                </a:rPr>
                <a:t>Perugino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A Entrega das Chaves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fresco da parede direita da capela Sistina, no Vaticano, c. 1482.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6959544" y="1412777"/>
            <a:ext cx="2076952" cy="3528391"/>
            <a:chOff x="3779912" y="1358851"/>
            <a:chExt cx="2448272" cy="4159201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9912" y="1358851"/>
              <a:ext cx="2448272" cy="3576364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sx="1000" sy="1000" algn="tl" rotWithShape="0">
                <a:srgbClr val="333333"/>
              </a:outerShdw>
            </a:effectLst>
          </p:spPr>
        </p:pic>
        <p:sp>
          <p:nvSpPr>
            <p:cNvPr id="9" name="Rectangle 3"/>
            <p:cNvSpPr txBox="1">
              <a:spLocks noChangeArrowheads="1"/>
            </p:cNvSpPr>
            <p:nvPr/>
          </p:nvSpPr>
          <p:spPr bwMode="auto">
            <a:xfrm>
              <a:off x="3779912" y="5026048"/>
              <a:ext cx="2376264" cy="492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pPr algn="just"/>
              <a:r>
                <a:rPr lang="pt-PT" sz="1000" b="1" dirty="0">
                  <a:latin typeface="Arial" pitchFamily="34" charset="0"/>
                  <a:cs typeface="Arial" pitchFamily="34" charset="0"/>
                </a:rPr>
                <a:t>Leonardo da Vinci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 Mona Lisa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 óleo sobre madeira, c. 1503-</a:t>
              </a:r>
            </a:p>
            <a:p>
              <a:pPr algn="just"/>
              <a:r>
                <a:rPr lang="pt-PT" sz="1000" dirty="0">
                  <a:latin typeface="Arial" pitchFamily="34" charset="0"/>
                  <a:cs typeface="Arial" pitchFamily="34" charset="0"/>
                </a:rPr>
                <a:t>-1507.</a:t>
              </a: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105769" y="1408480"/>
            <a:ext cx="2233983" cy="3443415"/>
            <a:chOff x="6154126" y="1358850"/>
            <a:chExt cx="2639811" cy="4068950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6156176" y="4941167"/>
              <a:ext cx="2637761" cy="486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pPr algn="just"/>
              <a:r>
                <a:rPr lang="pt-PT" sz="1000" b="1" dirty="0">
                  <a:latin typeface="Arial" pitchFamily="34" charset="0"/>
                  <a:cs typeface="Arial" pitchFamily="34" charset="0"/>
                </a:rPr>
                <a:t>Jan van </a:t>
              </a:r>
              <a:r>
                <a:rPr lang="pt-PT" sz="1000" b="1" dirty="0" err="1">
                  <a:latin typeface="Arial" pitchFamily="34" charset="0"/>
                  <a:cs typeface="Arial" pitchFamily="34" charset="0"/>
                </a:rPr>
                <a:t>Eyck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, O Casal </a:t>
              </a:r>
              <a:r>
                <a:rPr lang="pt-PT" sz="1000" i="1" dirty="0" err="1">
                  <a:latin typeface="Arial" pitchFamily="34" charset="0"/>
                  <a:cs typeface="Arial" pitchFamily="34" charset="0"/>
                </a:rPr>
                <a:t>Arnolfini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,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 óleo sobre madeira, 1434.</a:t>
              </a:r>
            </a:p>
          </p:txBody>
        </p: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4126" y="1358850"/>
              <a:ext cx="2639811" cy="3585102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sx="1000" sy="1000" algn="tl" rotWithShape="0">
                <a:srgbClr val="333333"/>
              </a:outerShdw>
            </a:effectLst>
          </p:spPr>
        </p:pic>
      </p:grpSp>
      <p:sp>
        <p:nvSpPr>
          <p:cNvPr id="19" name="Título 7"/>
          <p:cNvSpPr txBox="1">
            <a:spLocks/>
          </p:cNvSpPr>
          <p:nvPr/>
        </p:nvSpPr>
        <p:spPr>
          <a:xfrm>
            <a:off x="352517" y="620688"/>
            <a:ext cx="8229600" cy="643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b="1" dirty="0">
                <a:solidFill>
                  <a:srgbClr val="0092D2"/>
                </a:solidFill>
                <a:latin typeface="Arial" pitchFamily="34" charset="0"/>
                <a:cs typeface="Arial" pitchFamily="34" charset="0"/>
              </a:rPr>
              <a:t>A PINTURA RENASCENTISTA (4)</a:t>
            </a:r>
          </a:p>
        </p:txBody>
      </p:sp>
      <p:pic>
        <p:nvPicPr>
          <p:cNvPr id="20" name="Picture 10" descr="SLIDE-3A-2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15" y="-27384"/>
            <a:ext cx="9144000" cy="669851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352517" y="5085184"/>
            <a:ext cx="8424936" cy="900246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just">
              <a:lnSpc>
                <a:spcPts val="1920"/>
              </a:lnSpc>
              <a:spcAft>
                <a:spcPts val="600"/>
              </a:spcAft>
            </a:pPr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 principais características da pintura renascentista são: </a:t>
            </a:r>
          </a:p>
          <a:p>
            <a:pPr marL="168275" indent="-168275" algn="just">
              <a:lnSpc>
                <a:spcPts val="1920"/>
              </a:lnSpc>
            </a:pPr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a) descoberta da pintura a óleo, invenção atribuída ao flamengo Jan van </a:t>
            </a:r>
            <a:r>
              <a:rPr lang="pt-PT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Eyck</a:t>
            </a:r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apreciada pela sua maior durabilidade e possibilidades de retoque, variedade de matizes e gradações de cor; 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352517" y="5100402"/>
            <a:ext cx="8424936" cy="1387559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just">
              <a:lnSpc>
                <a:spcPts val="1920"/>
              </a:lnSpc>
              <a:spcAft>
                <a:spcPts val="600"/>
              </a:spcAft>
            </a:pPr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 principais características da pintura renascentista são: </a:t>
            </a:r>
          </a:p>
          <a:p>
            <a:pPr marL="168275" indent="-168275" algn="just">
              <a:lnSpc>
                <a:spcPts val="1920"/>
              </a:lnSpc>
            </a:pPr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a) descoberta da pintura a óleo, invenção atribuída ao flamengo Jan van </a:t>
            </a:r>
            <a:r>
              <a:rPr lang="pt-PT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Eyck</a:t>
            </a:r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apreciada pela sua maior durabilidade e possibilidades de retoque, variedade de matizes e gradações de cor; </a:t>
            </a:r>
          </a:p>
          <a:p>
            <a:pPr marL="168275" indent="-168275" algn="just">
              <a:lnSpc>
                <a:spcPts val="1920"/>
              </a:lnSpc>
            </a:pPr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b) uso da </a:t>
            </a:r>
            <a:r>
              <a:rPr lang="pt-PT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perspetiva</a:t>
            </a:r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linear ou geométrica,  através de linhas que tendem a unir-se no horizonte, confluindo no ponto de fuga. 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352517" y="5085184"/>
            <a:ext cx="8424936" cy="1631216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>
              <a:lnSpc>
                <a:spcPts val="1920"/>
              </a:lnSpc>
              <a:spcAft>
                <a:spcPts val="600"/>
              </a:spcAft>
            </a:pPr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 principais características da pintura renascentista são: </a:t>
            </a:r>
          </a:p>
          <a:p>
            <a:pPr marL="168275" indent="-168275">
              <a:lnSpc>
                <a:spcPts val="1920"/>
              </a:lnSpc>
            </a:pPr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a) descoberta da pintura a óleo, invenção atribuída ao flamengo Jan van </a:t>
            </a:r>
            <a:r>
              <a:rPr lang="pt-PT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Eyck</a:t>
            </a:r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apreciada pela sua maior durabilidade e possibilidades de retoque, variedade de matizes e gradações de cor; </a:t>
            </a:r>
          </a:p>
          <a:p>
            <a:pPr marL="168275" indent="-168275">
              <a:lnSpc>
                <a:spcPts val="1920"/>
              </a:lnSpc>
            </a:pPr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b) uso da perspetiva, linear ou geométrica,  através de linhas que tendem a unir-se no horizonte, confluindo no ponto de fuga.  A perspetiva aérea ou </a:t>
            </a:r>
            <a:r>
              <a:rPr lang="pt-PT" sz="1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sfumato</a:t>
            </a:r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foi desenvolvida por Leonardo da Vinci.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9999" y="-27384"/>
            <a:ext cx="760126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3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568541" y="1323309"/>
            <a:ext cx="4723539" cy="3726000"/>
            <a:chOff x="568541" y="1323309"/>
            <a:chExt cx="4723539" cy="3726000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744" y="1323309"/>
              <a:ext cx="4599336" cy="326535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sx="1000" sy="1000" algn="tl" rotWithShape="0">
                <a:srgbClr val="333333"/>
              </a:outerShdw>
            </a:effectLst>
          </p:spPr>
        </p:pic>
        <p:sp>
          <p:nvSpPr>
            <p:cNvPr id="6" name="Rectangle 3"/>
            <p:cNvSpPr txBox="1">
              <a:spLocks noChangeArrowheads="1"/>
            </p:cNvSpPr>
            <p:nvPr/>
          </p:nvSpPr>
          <p:spPr bwMode="auto">
            <a:xfrm>
              <a:off x="568541" y="4581128"/>
              <a:ext cx="4723539" cy="468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pPr algn="just"/>
              <a:r>
                <a:rPr lang="pt-PT" sz="1000" b="1" dirty="0">
                  <a:latin typeface="Arial" pitchFamily="34" charset="0"/>
                  <a:cs typeface="Arial" pitchFamily="34" charset="0"/>
                </a:rPr>
                <a:t>Piero </a:t>
              </a:r>
              <a:r>
                <a:rPr lang="pt-PT" sz="1000" b="1" dirty="0" err="1">
                  <a:latin typeface="Arial" pitchFamily="34" charset="0"/>
                  <a:cs typeface="Arial" pitchFamily="34" charset="0"/>
                </a:rPr>
                <a:t>della</a:t>
              </a:r>
              <a:r>
                <a:rPr lang="pt-PT" sz="1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PT" sz="1000" b="1" dirty="0" err="1">
                  <a:latin typeface="Arial" pitchFamily="34" charset="0"/>
                  <a:cs typeface="Arial" pitchFamily="34" charset="0"/>
                </a:rPr>
                <a:t>Francesca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A Flagelação de Cristo, 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têmpera sobre tela, c. 1455.</a:t>
              </a: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5868144" y="1056162"/>
            <a:ext cx="2592288" cy="4047886"/>
            <a:chOff x="5868144" y="1056162"/>
            <a:chExt cx="2592288" cy="4047886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8343" y="1056162"/>
              <a:ext cx="2156065" cy="3532497"/>
            </a:xfrm>
            <a:prstGeom prst="rect">
              <a:avLst/>
            </a:prstGeom>
            <a:ln>
              <a:noFill/>
            </a:ln>
            <a:effectLst>
              <a:outerShdw blurRad="292100" dist="139700" dir="2700000" sx="98000" sy="98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5868144" y="4568970"/>
              <a:ext cx="2592288" cy="535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pPr algn="just"/>
              <a:r>
                <a:rPr lang="pt-PT" sz="1000" b="1" dirty="0">
                  <a:latin typeface="Arial" pitchFamily="34" charset="0"/>
                  <a:cs typeface="Arial" pitchFamily="34" charset="0"/>
                </a:rPr>
                <a:t>Leonardo da Vinci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A Virgem dos Rochedos, 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óleo sobre madeira, c. 1483.</a:t>
              </a: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3203848" y="1088768"/>
            <a:ext cx="648072" cy="681864"/>
            <a:chOff x="3131840" y="874920"/>
            <a:chExt cx="648072" cy="681864"/>
          </a:xfrm>
        </p:grpSpPr>
        <p:grpSp>
          <p:nvGrpSpPr>
            <p:cNvPr id="33" name="Grupo 32"/>
            <p:cNvGrpSpPr/>
            <p:nvPr/>
          </p:nvGrpSpPr>
          <p:grpSpPr>
            <a:xfrm>
              <a:off x="3131840" y="874920"/>
              <a:ext cx="648000" cy="537800"/>
              <a:chOff x="3203928" y="946928"/>
              <a:chExt cx="648000" cy="537800"/>
            </a:xfrm>
          </p:grpSpPr>
          <p:sp>
            <p:nvSpPr>
              <p:cNvPr id="18" name="CaixaDeTexto 17"/>
              <p:cNvSpPr txBox="1"/>
              <p:nvPr/>
            </p:nvSpPr>
            <p:spPr>
              <a:xfrm>
                <a:off x="3203928" y="946928"/>
                <a:ext cx="648000" cy="252000"/>
              </a:xfrm>
              <a:prstGeom prst="rect">
                <a:avLst/>
              </a:prstGeom>
              <a:ln>
                <a:noFill/>
              </a:ln>
            </p:spPr>
            <p:txBody>
              <a:bodyPr wrap="square" rtlCol="0">
                <a:noAutofit/>
              </a:bodyPr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itchFamily="34" charset="0"/>
                    <a:ea typeface="+mj-ea"/>
                    <a:cs typeface="Arial" pitchFamily="34" charset="0"/>
                  </a:rPr>
                  <a:t>Módulo</a:t>
                </a:r>
              </a:p>
            </p:txBody>
          </p:sp>
          <p:cxnSp>
            <p:nvCxnSpPr>
              <p:cNvPr id="22" name="Conexão recta unidireccional 21"/>
              <p:cNvCxnSpPr/>
              <p:nvPr/>
            </p:nvCxnSpPr>
            <p:spPr>
              <a:xfrm>
                <a:off x="3563888" y="1181468"/>
                <a:ext cx="0" cy="30326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upo 29"/>
            <p:cNvGrpSpPr/>
            <p:nvPr/>
          </p:nvGrpSpPr>
          <p:grpSpPr>
            <a:xfrm>
              <a:off x="3275856" y="1484784"/>
              <a:ext cx="504056" cy="72000"/>
              <a:chOff x="3275856" y="1484784"/>
              <a:chExt cx="504056" cy="72000"/>
            </a:xfrm>
          </p:grpSpPr>
          <p:cxnSp>
            <p:nvCxnSpPr>
              <p:cNvPr id="26" name="Conexão recta 25"/>
              <p:cNvCxnSpPr/>
              <p:nvPr/>
            </p:nvCxnSpPr>
            <p:spPr>
              <a:xfrm>
                <a:off x="3275912" y="1484784"/>
                <a:ext cx="504000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" name="Conexão recta 27"/>
              <p:cNvCxnSpPr/>
              <p:nvPr/>
            </p:nvCxnSpPr>
            <p:spPr>
              <a:xfrm>
                <a:off x="3275856" y="1484784"/>
                <a:ext cx="0" cy="7200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9" name="Conexão recta 28"/>
              <p:cNvCxnSpPr/>
              <p:nvPr/>
            </p:nvCxnSpPr>
            <p:spPr>
              <a:xfrm>
                <a:off x="3779912" y="1484784"/>
                <a:ext cx="0" cy="7200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upo 43"/>
          <p:cNvGrpSpPr/>
          <p:nvPr/>
        </p:nvGrpSpPr>
        <p:grpSpPr>
          <a:xfrm>
            <a:off x="6300192" y="2264871"/>
            <a:ext cx="1872208" cy="2028225"/>
            <a:chOff x="6012160" y="1556792"/>
            <a:chExt cx="2592288" cy="2808312"/>
          </a:xfrm>
        </p:grpSpPr>
        <p:sp>
          <p:nvSpPr>
            <p:cNvPr id="15" name="Triângulo isósceles 14"/>
            <p:cNvSpPr/>
            <p:nvPr/>
          </p:nvSpPr>
          <p:spPr>
            <a:xfrm>
              <a:off x="6012160" y="1556792"/>
              <a:ext cx="1944216" cy="2808312"/>
            </a:xfrm>
            <a:prstGeom prst="triangle">
              <a:avLst>
                <a:gd name="adj" fmla="val 49238"/>
              </a:avLst>
            </a:prstGeom>
            <a:noFill/>
            <a:ln>
              <a:solidFill>
                <a:srgbClr val="E6B9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20" name="Conexão recta 19"/>
            <p:cNvCxnSpPr/>
            <p:nvPr/>
          </p:nvCxnSpPr>
          <p:spPr>
            <a:xfrm>
              <a:off x="6984448" y="1556792"/>
              <a:ext cx="1620000" cy="1800000"/>
            </a:xfrm>
            <a:prstGeom prst="line">
              <a:avLst/>
            </a:prstGeom>
            <a:ln w="19050">
              <a:solidFill>
                <a:srgbClr val="E6B9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xão recta 22"/>
            <p:cNvCxnSpPr/>
            <p:nvPr/>
          </p:nvCxnSpPr>
          <p:spPr>
            <a:xfrm flipV="1">
              <a:off x="7956376" y="3356992"/>
              <a:ext cx="648000" cy="972000"/>
            </a:xfrm>
            <a:prstGeom prst="line">
              <a:avLst/>
            </a:prstGeom>
            <a:ln w="19050">
              <a:solidFill>
                <a:srgbClr val="E6B9B8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4" name="Título 7"/>
          <p:cNvSpPr txBox="1">
            <a:spLocks/>
          </p:cNvSpPr>
          <p:nvPr/>
        </p:nvSpPr>
        <p:spPr>
          <a:xfrm>
            <a:off x="352517" y="624984"/>
            <a:ext cx="8229600" cy="643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b="1" dirty="0">
                <a:solidFill>
                  <a:srgbClr val="0092D2"/>
                </a:solidFill>
                <a:latin typeface="Arial" pitchFamily="34" charset="0"/>
                <a:cs typeface="Arial" pitchFamily="34" charset="0"/>
              </a:rPr>
              <a:t>A PINTURA RENASCENTISTA (5)</a:t>
            </a:r>
          </a:p>
        </p:txBody>
      </p:sp>
      <p:pic>
        <p:nvPicPr>
          <p:cNvPr id="25" name="Picture 10" descr="SLIDE-3A-2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15" y="-27384"/>
            <a:ext cx="9144000" cy="669851"/>
          </a:xfrm>
          <a:prstGeom prst="rect">
            <a:avLst/>
          </a:prstGeom>
        </p:spPr>
      </p:pic>
      <p:sp>
        <p:nvSpPr>
          <p:cNvPr id="27" name="CaixaDeTexto 26"/>
          <p:cNvSpPr txBox="1"/>
          <p:nvPr/>
        </p:nvSpPr>
        <p:spPr>
          <a:xfrm>
            <a:off x="352517" y="5085184"/>
            <a:ext cx="8424936" cy="1066959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168275" indent="-168275">
              <a:lnSpc>
                <a:spcPts val="1920"/>
              </a:lnSpc>
            </a:pPr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pt-PT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adoção</a:t>
            </a:r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da geometrização das composições, com preferência pela piramidal;</a:t>
            </a:r>
          </a:p>
          <a:p>
            <a:pPr marL="168275" indent="-168275">
              <a:lnSpc>
                <a:spcPts val="1920"/>
              </a:lnSpc>
            </a:pPr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d) procura da proporção entre as formas representadas com vista a obter a ordem e o equilíbrio das composições. Para o conseguir os artistas renascentistas utilizavam uma medida padrão – módulo.</a:t>
            </a:r>
          </a:p>
        </p:txBody>
      </p:sp>
      <p:cxnSp>
        <p:nvCxnSpPr>
          <p:cNvPr id="5" name="Conexão recta 4"/>
          <p:cNvCxnSpPr/>
          <p:nvPr/>
        </p:nvCxnSpPr>
        <p:spPr>
          <a:xfrm>
            <a:off x="6228184" y="5363549"/>
            <a:ext cx="936104" cy="0"/>
          </a:xfrm>
          <a:prstGeom prst="line">
            <a:avLst/>
          </a:prstGeom>
          <a:ln w="25400">
            <a:solidFill>
              <a:srgbClr val="FF99FF">
                <a:alpha val="8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xão recta 31"/>
          <p:cNvCxnSpPr/>
          <p:nvPr/>
        </p:nvCxnSpPr>
        <p:spPr>
          <a:xfrm>
            <a:off x="574192" y="6093296"/>
            <a:ext cx="685440" cy="0"/>
          </a:xfrm>
          <a:prstGeom prst="line">
            <a:avLst/>
          </a:prstGeom>
          <a:ln w="25400">
            <a:solidFill>
              <a:srgbClr val="CC0000">
                <a:alpha val="8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9999" y="-27384"/>
            <a:ext cx="760126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5436096" y="1287082"/>
            <a:ext cx="2742563" cy="4198936"/>
            <a:chOff x="5436096" y="1287082"/>
            <a:chExt cx="2490206" cy="3812571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6096" y="1287082"/>
              <a:ext cx="2490206" cy="3301468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sx="1000" sy="1000" algn="tl" rotWithShape="0">
                <a:srgbClr val="333333"/>
              </a:outerShdw>
            </a:effectLst>
          </p:spPr>
        </p:pic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5457757" y="4595971"/>
              <a:ext cx="2468545" cy="503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pPr algn="just"/>
              <a:r>
                <a:rPr lang="pt-PT" sz="1000" b="1" dirty="0">
                  <a:latin typeface="Arial" pitchFamily="34" charset="0"/>
                  <a:cs typeface="Arial" pitchFamily="34" charset="0"/>
                </a:rPr>
                <a:t>Albrecht </a:t>
              </a:r>
              <a:r>
                <a:rPr lang="pt-PT" sz="1000" b="1" dirty="0" err="1">
                  <a:latin typeface="Arial" pitchFamily="34" charset="0"/>
                  <a:cs typeface="Arial" pitchFamily="34" charset="0"/>
                </a:rPr>
                <a:t>Dürer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Retrato de jovem veneziana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óleo sobre madeira, 1505.</a:t>
              </a: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1646640" y="1287082"/>
            <a:ext cx="3242719" cy="4198936"/>
            <a:chOff x="1646640" y="1287082"/>
            <a:chExt cx="2944341" cy="3812571"/>
          </a:xfrm>
        </p:grpSpPr>
        <p:pic>
          <p:nvPicPr>
            <p:cNvPr id="6" name="Imagem 5" descr="retrato do Mercador Georg Gisze_Hans Holbein.jpg"/>
            <p:cNvPicPr>
              <a:picLocks noChangeAspect="1"/>
            </p:cNvPicPr>
            <p:nvPr/>
          </p:nvPicPr>
          <p:blipFill>
            <a:blip r:embed="rId4" cstate="print">
              <a:lum/>
            </a:blip>
            <a:stretch>
              <a:fillRect/>
            </a:stretch>
          </p:blipFill>
          <p:spPr>
            <a:xfrm>
              <a:off x="1667128" y="1287082"/>
              <a:ext cx="2923853" cy="3308889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sx="1000" sy="1000" algn="tl" rotWithShape="0">
                <a:srgbClr val="333333"/>
              </a:outerShdw>
            </a:effectLst>
          </p:spPr>
        </p:pic>
        <p:sp>
          <p:nvSpPr>
            <p:cNvPr id="9" name="Rectangle 3"/>
            <p:cNvSpPr txBox="1">
              <a:spLocks noChangeArrowheads="1"/>
            </p:cNvSpPr>
            <p:nvPr/>
          </p:nvSpPr>
          <p:spPr bwMode="auto">
            <a:xfrm>
              <a:off x="1646640" y="4620092"/>
              <a:ext cx="2944341" cy="479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pPr algn="just"/>
              <a:r>
                <a:rPr lang="pt-PT" sz="1000" b="1" dirty="0">
                  <a:latin typeface="Arial" pitchFamily="34" charset="0"/>
                  <a:cs typeface="Arial" pitchFamily="34" charset="0"/>
                </a:rPr>
                <a:t>Hans </a:t>
              </a:r>
              <a:r>
                <a:rPr lang="pt-PT" sz="1000" b="1" dirty="0" err="1">
                  <a:latin typeface="Arial" pitchFamily="34" charset="0"/>
                  <a:cs typeface="Arial" pitchFamily="34" charset="0"/>
                </a:rPr>
                <a:t>Holbein</a:t>
              </a:r>
              <a:r>
                <a:rPr lang="pt-PT" sz="1000" b="1" dirty="0">
                  <a:latin typeface="Arial" pitchFamily="34" charset="0"/>
                  <a:cs typeface="Arial" pitchFamily="34" charset="0"/>
                </a:rPr>
                <a:t>, o Jovem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O Mercador Georg </a:t>
              </a:r>
              <a:r>
                <a:rPr lang="pt-PT" sz="1000" dirty="0" err="1">
                  <a:latin typeface="Arial" pitchFamily="34" charset="0"/>
                  <a:cs typeface="Arial" pitchFamily="34" charset="0"/>
                </a:rPr>
                <a:t>Gisze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óleo e têmpera sobre madeira,1532.</a:t>
              </a:r>
            </a:p>
          </p:txBody>
        </p:sp>
      </p:grpSp>
      <p:sp>
        <p:nvSpPr>
          <p:cNvPr id="19" name="Título 7"/>
          <p:cNvSpPr txBox="1">
            <a:spLocks/>
          </p:cNvSpPr>
          <p:nvPr/>
        </p:nvSpPr>
        <p:spPr>
          <a:xfrm>
            <a:off x="352517" y="624984"/>
            <a:ext cx="8229600" cy="643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b="1" dirty="0">
                <a:solidFill>
                  <a:srgbClr val="0092D2"/>
                </a:solidFill>
                <a:latin typeface="Arial" pitchFamily="34" charset="0"/>
                <a:cs typeface="Arial" pitchFamily="34" charset="0"/>
              </a:rPr>
              <a:t>A PINTURA RENASCENTISTA (6)</a:t>
            </a:r>
          </a:p>
        </p:txBody>
      </p:sp>
      <p:pic>
        <p:nvPicPr>
          <p:cNvPr id="20" name="Picture 10" descr="SLIDE-3A-2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15" y="-27384"/>
            <a:ext cx="9144000" cy="669851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352517" y="5486018"/>
            <a:ext cx="8424936" cy="823302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168275" indent="-168275">
              <a:lnSpc>
                <a:spcPts val="1920"/>
              </a:lnSpc>
            </a:pPr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e) introdução das representações naturalistas, visíveis na expressividade dos rostos, nos gestos, nas vestes e nos cenários,  no rigor anatómico dos corpos e na transposição fiel para o quadro da paisagem envolvente. 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2503316" y="1287083"/>
            <a:ext cx="4300932" cy="4158141"/>
            <a:chOff x="-2628800" y="1287082"/>
            <a:chExt cx="3960440" cy="3828953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-2628800" y="4685436"/>
              <a:ext cx="3960440" cy="430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pPr algn="just"/>
              <a:r>
                <a:rPr lang="pt-PT" sz="1000" b="1" dirty="0">
                  <a:latin typeface="Arial" pitchFamily="34" charset="0"/>
                  <a:cs typeface="Arial" pitchFamily="34" charset="0"/>
                </a:rPr>
                <a:t>Hugo van der Goes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Natividade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 no Retábulo </a:t>
              </a:r>
              <a:r>
                <a:rPr lang="pt-PT" sz="1000" dirty="0" err="1">
                  <a:latin typeface="Arial" pitchFamily="34" charset="0"/>
                  <a:cs typeface="Arial" pitchFamily="34" charset="0"/>
                </a:rPr>
                <a:t>Portinari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 do Hospital da Igreja de Santa Maria </a:t>
              </a:r>
              <a:r>
                <a:rPr lang="pt-PT" sz="1000" dirty="0" err="1">
                  <a:latin typeface="Arial" pitchFamily="34" charset="0"/>
                  <a:cs typeface="Arial" pitchFamily="34" charset="0"/>
                </a:rPr>
                <a:t>Nuova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em Florença, óleo sobre madeira, c.1470. </a:t>
              </a:r>
            </a:p>
          </p:txBody>
        </p:sp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628800" y="1287082"/>
              <a:ext cx="3960440" cy="3320544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sx="1000" sy="1000" algn="tl" rotWithShape="0">
                <a:srgbClr val="333333"/>
              </a:outerShdw>
            </a:effectLst>
          </p:spPr>
        </p:pic>
      </p:grpSp>
      <p:sp>
        <p:nvSpPr>
          <p:cNvPr id="21" name="Rectângulo arredondado 20"/>
          <p:cNvSpPr/>
          <p:nvPr/>
        </p:nvSpPr>
        <p:spPr>
          <a:xfrm>
            <a:off x="5459952" y="1539884"/>
            <a:ext cx="1344296" cy="1068206"/>
          </a:xfrm>
          <a:prstGeom prst="roundRect">
            <a:avLst/>
          </a:prstGeom>
          <a:noFill/>
          <a:ln w="28575">
            <a:solidFill>
              <a:srgbClr val="E6B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301" y="1124744"/>
            <a:ext cx="4899585" cy="36890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sx="1000" sy="1000" algn="tl" rotWithShape="0">
              <a:srgbClr val="333333"/>
            </a:outerShdw>
          </a:effectLst>
        </p:spPr>
      </p:pic>
      <p:grpSp>
        <p:nvGrpSpPr>
          <p:cNvPr id="26" name="Grupo 25"/>
          <p:cNvGrpSpPr/>
          <p:nvPr/>
        </p:nvGrpSpPr>
        <p:grpSpPr>
          <a:xfrm>
            <a:off x="185289" y="1999649"/>
            <a:ext cx="5394823" cy="3356668"/>
            <a:chOff x="7330749" y="-1003830"/>
            <a:chExt cx="3612471" cy="2247685"/>
          </a:xfrm>
        </p:grpSpPr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49017" y="-1003830"/>
              <a:ext cx="3589966" cy="1893146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sx="1000" sy="1000" algn="tl" rotWithShape="0">
                <a:srgbClr val="333333"/>
              </a:outerShdw>
            </a:effectLst>
          </p:spPr>
        </p:pic>
        <p:sp>
          <p:nvSpPr>
            <p:cNvPr id="25" name="Rectangle 3"/>
            <p:cNvSpPr txBox="1">
              <a:spLocks noChangeArrowheads="1"/>
            </p:cNvSpPr>
            <p:nvPr/>
          </p:nvSpPr>
          <p:spPr bwMode="auto">
            <a:xfrm>
              <a:off x="7330749" y="836712"/>
              <a:ext cx="3612471" cy="407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r>
                <a:rPr lang="pt-PT" sz="1000" b="1" dirty="0">
                  <a:latin typeface="Arial" pitchFamily="34" charset="0"/>
                  <a:cs typeface="Arial" pitchFamily="34" charset="0"/>
                </a:rPr>
                <a:t>Miguel Ângelo, 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Criação de Adão </a:t>
              </a:r>
              <a:r>
                <a:rPr lang="pt-PT" sz="1000" b="1" dirty="0">
                  <a:latin typeface="Arial" pitchFamily="34" charset="0"/>
                  <a:cs typeface="Arial" pitchFamily="34" charset="0"/>
                </a:rPr>
                <a:t>(pormenor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), fresco da abóbada da Capela Sistina, 1508-</a:t>
              </a:r>
            </a:p>
            <a:p>
              <a:r>
                <a:rPr lang="pt-PT" sz="1000" dirty="0">
                  <a:latin typeface="Arial" pitchFamily="34" charset="0"/>
                  <a:cs typeface="Arial" pitchFamily="34" charset="0"/>
                </a:rPr>
                <a:t>-1512.</a:t>
              </a: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5796135" y="1281662"/>
            <a:ext cx="3312369" cy="3885701"/>
            <a:chOff x="9884618" y="1998751"/>
            <a:chExt cx="3642813" cy="4273342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4618" y="1998751"/>
              <a:ext cx="3461924" cy="3926219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sx="1000" sy="1000" algn="tl" rotWithShape="0">
                <a:srgbClr val="333333"/>
              </a:outerShdw>
            </a:effectLst>
          </p:spPr>
        </p:pic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9914960" y="5864949"/>
              <a:ext cx="3612471" cy="407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r>
                <a:rPr lang="pt-PT" sz="1000" b="1" dirty="0" err="1">
                  <a:latin typeface="Arial" pitchFamily="34" charset="0"/>
                  <a:cs typeface="Arial" pitchFamily="34" charset="0"/>
                </a:rPr>
                <a:t>Giorgione</a:t>
              </a:r>
              <a:r>
                <a:rPr lang="pt-PT" sz="1000" b="1" dirty="0">
                  <a:latin typeface="Arial" pitchFamily="34" charset="0"/>
                  <a:cs typeface="Arial" pitchFamily="34" charset="0"/>
                </a:rPr>
                <a:t>,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A Tempestade, 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óleo sobre tela, 1418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.</a:t>
              </a:r>
              <a:endParaRPr lang="pt-PT" sz="1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9999" y="-27384"/>
            <a:ext cx="760126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 animBg="1"/>
      <p:bldP spid="21" grpId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81479" y="1536619"/>
            <a:ext cx="3166385" cy="3872541"/>
            <a:chOff x="181479" y="1536619"/>
            <a:chExt cx="3166385" cy="3872541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904" y="1536619"/>
              <a:ext cx="3146960" cy="318793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/>
              <a:contourClr>
                <a:srgbClr val="969696"/>
              </a:contourClr>
            </a:sp3d>
          </p:spPr>
        </p:pic>
        <p:sp>
          <p:nvSpPr>
            <p:cNvPr id="7" name="Rectangle 3"/>
            <p:cNvSpPr txBox="1">
              <a:spLocks noChangeArrowheads="1"/>
            </p:cNvSpPr>
            <p:nvPr/>
          </p:nvSpPr>
          <p:spPr bwMode="auto">
            <a:xfrm>
              <a:off x="181479" y="4869160"/>
              <a:ext cx="31320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pPr algn="just"/>
              <a:r>
                <a:rPr lang="pt-PT" sz="1000" b="1" dirty="0" err="1">
                  <a:latin typeface="Arial" pitchFamily="34" charset="0"/>
                  <a:cs typeface="Arial" pitchFamily="34" charset="0"/>
                </a:rPr>
                <a:t>Donatello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PT" sz="1000" i="1" dirty="0" err="1">
                  <a:latin typeface="Arial" pitchFamily="34" charset="0"/>
                  <a:cs typeface="Arial" pitchFamily="34" charset="0"/>
                </a:rPr>
                <a:t>Gattamelata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,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 estátua equestre do “</a:t>
              </a:r>
              <a:r>
                <a:rPr lang="pt-PT" sz="1000" dirty="0" err="1">
                  <a:latin typeface="Arial" pitchFamily="34" charset="0"/>
                  <a:cs typeface="Arial" pitchFamily="34" charset="0"/>
                </a:rPr>
                <a:t>condottiero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” veneziano Erasmo da </a:t>
              </a:r>
              <a:r>
                <a:rPr lang="pt-PT" sz="1000" dirty="0" err="1">
                  <a:latin typeface="Arial" pitchFamily="34" charset="0"/>
                  <a:cs typeface="Arial" pitchFamily="34" charset="0"/>
                </a:rPr>
                <a:t>Narni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bronze, Pádua,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1453.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3578394" y="1481123"/>
            <a:ext cx="3297862" cy="3820085"/>
            <a:chOff x="3578394" y="1481123"/>
            <a:chExt cx="3297862" cy="3820085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8394" y="1481123"/>
              <a:ext cx="3297862" cy="338803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3578394" y="4869208"/>
              <a:ext cx="32976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pPr algn="just"/>
              <a:r>
                <a:rPr lang="pt-PT" sz="1000" b="1" dirty="0">
                  <a:latin typeface="Arial" pitchFamily="34" charset="0"/>
                  <a:cs typeface="Arial" pitchFamily="34" charset="0"/>
                </a:rPr>
                <a:t>Miguel Ângelo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pt-PT" sz="1000" i="1" dirty="0" err="1">
                  <a:latin typeface="Arial" pitchFamily="34" charset="0"/>
                  <a:cs typeface="Arial" pitchFamily="34" charset="0"/>
                </a:rPr>
                <a:t>Pietà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do Vaticano, mármore,1499.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6948264" y="755796"/>
            <a:ext cx="2088000" cy="4610294"/>
            <a:chOff x="6948264" y="755796"/>
            <a:chExt cx="2088000" cy="4610294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2898" y="755796"/>
              <a:ext cx="1743517" cy="40761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6948264" y="4934090"/>
              <a:ext cx="20880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pPr algn="just"/>
              <a:r>
                <a:rPr lang="pt-PT" sz="1000" b="1" dirty="0">
                  <a:latin typeface="Arial" pitchFamily="34" charset="0"/>
                  <a:cs typeface="Arial" pitchFamily="34" charset="0"/>
                </a:rPr>
                <a:t>Miguel Ângelo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pt-PT" sz="1000" i="1" dirty="0">
                  <a:latin typeface="Arial" pitchFamily="34" charset="0"/>
                  <a:cs typeface="Arial" pitchFamily="34" charset="0"/>
                </a:rPr>
                <a:t>O Escravo Moribundo</a:t>
              </a:r>
              <a:r>
                <a:rPr lang="pt-PT" sz="1000" dirty="0">
                  <a:latin typeface="Arial" pitchFamily="34" charset="0"/>
                  <a:cs typeface="Arial" pitchFamily="34" charset="0"/>
                </a:rPr>
                <a:t>, mármore, 1513-1515. </a:t>
              </a:r>
            </a:p>
          </p:txBody>
        </p:sp>
      </p:grpSp>
      <p:sp>
        <p:nvSpPr>
          <p:cNvPr id="19" name="Título 7"/>
          <p:cNvSpPr txBox="1">
            <a:spLocks/>
          </p:cNvSpPr>
          <p:nvPr/>
        </p:nvSpPr>
        <p:spPr>
          <a:xfrm>
            <a:off x="352517" y="624984"/>
            <a:ext cx="8229600" cy="643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b="1" dirty="0">
                <a:solidFill>
                  <a:srgbClr val="0092D2"/>
                </a:solidFill>
                <a:latin typeface="Arial" pitchFamily="34" charset="0"/>
                <a:cs typeface="Arial" pitchFamily="34" charset="0"/>
              </a:rPr>
              <a:t>A ESCULTURA RENASCENTISTA (1)</a:t>
            </a:r>
          </a:p>
        </p:txBody>
      </p:sp>
      <p:pic>
        <p:nvPicPr>
          <p:cNvPr id="20" name="Picture 10" descr="SLIDE-3A-2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15" y="-27384"/>
            <a:ext cx="9144000" cy="669851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352517" y="5486018"/>
            <a:ext cx="8424936" cy="954107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estatuária greco-romana inspirou profundamente os escultores renascentistas, pelo que a escultura readquire a grandeza e proeminência do período clássico.</a:t>
            </a:r>
          </a:p>
          <a:p>
            <a:pPr lvl="0"/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escultura deixa de estar subordinada ao enquadramento arquitetónico para ganhar desenvoltura e naturalidade, visível no nu e nas estátuas equestres.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9999" y="-27384"/>
            <a:ext cx="760126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>
        <a:normAutofit fontScale="90000"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kern="1200" cap="none" spc="0" normalizeH="0" baseline="0" noProof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01b9f0ab-1c1c-48aa-93a4-beb6a8fdb47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D9C989F2849F34B856C9BE418CDEA78" ma:contentTypeVersion="12" ma:contentTypeDescription="Criar um novo documento." ma:contentTypeScope="" ma:versionID="afb9da586d3ac2811ce800288bd8e4ec">
  <xsd:schema xmlns:xsd="http://www.w3.org/2001/XMLSchema" xmlns:xs="http://www.w3.org/2001/XMLSchema" xmlns:p="http://schemas.microsoft.com/office/2006/metadata/properties" xmlns:ns2="01b9f0ab-1c1c-48aa-93a4-beb6a8fdb475" xmlns:ns3="ba981cc9-544d-44d6-82f5-2375bf416bb1" targetNamespace="http://schemas.microsoft.com/office/2006/metadata/properties" ma:root="true" ma:fieldsID="2db9a7d2b63513b3a6a2a8ec4bce6cc6" ns2:_="" ns3:_="">
    <xsd:import namespace="01b9f0ab-1c1c-48aa-93a4-beb6a8fdb475"/>
    <xsd:import namespace="ba981cc9-544d-44d6-82f5-2375bf416b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b9f0ab-1c1c-48aa-93a4-beb6a8fdb4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981cc9-544d-44d6-82f5-2375bf416bb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8126A6-2028-4432-B4CC-16F65215B176}">
  <ds:schemaRefs>
    <ds:schemaRef ds:uri="http://schemas.microsoft.com/office/2006/metadata/properties"/>
    <ds:schemaRef ds:uri="http://schemas.microsoft.com/office/infopath/2007/PartnerControls"/>
    <ds:schemaRef ds:uri="01b9f0ab-1c1c-48aa-93a4-beb6a8fdb475"/>
  </ds:schemaRefs>
</ds:datastoreItem>
</file>

<file path=customXml/itemProps2.xml><?xml version="1.0" encoding="utf-8"?>
<ds:datastoreItem xmlns:ds="http://schemas.openxmlformats.org/officeDocument/2006/customXml" ds:itemID="{38B0FD63-DAFE-457C-A6E9-53070CB409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2CD101-5497-4518-B385-7A14203563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b9f0ab-1c1c-48aa-93a4-beb6a8fdb475"/>
    <ds:schemaRef ds:uri="ba981cc9-544d-44d6-82f5-2375bf416b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4040</TotalTime>
  <Words>2085</Words>
  <Application>Microsoft Office PowerPoint</Application>
  <PresentationFormat>On-screen Show (4:3)</PresentationFormat>
  <Paragraphs>142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Bodoni MT Black</vt:lpstr>
      <vt:lpstr>Calibri</vt:lpstr>
      <vt:lpstr>Comic Sans MS</vt:lpstr>
      <vt:lpstr>Tema do Office</vt:lpstr>
      <vt:lpstr>PowerPoint Presentation</vt:lpstr>
      <vt:lpstr>A ARTE  DO  RENASCIMENTO</vt:lpstr>
      <vt:lpstr>A PINTURA RENASCENTISTA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ARTE DO RENASCIMENTO</dc:title>
  <dc:creator>Susana Cardoso</dc:creator>
  <cp:lastModifiedBy>Ana Magalhães</cp:lastModifiedBy>
  <cp:revision>312</cp:revision>
  <cp:lastPrinted>2013-05-03T15:11:46Z</cp:lastPrinted>
  <dcterms:created xsi:type="dcterms:W3CDTF">2013-04-08T13:56:33Z</dcterms:created>
  <dcterms:modified xsi:type="dcterms:W3CDTF">2021-04-05T14:31:13Z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0x010100CD9C989F2849F34B856C9BE418CDEA78</vt:lpwstr>
  </property>
</Properties>
</file>