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64" r:id="rId2"/>
    <p:sldId id="257" r:id="rId3"/>
    <p:sldId id="258" r:id="rId4"/>
    <p:sldId id="260" r:id="rId5"/>
    <p:sldId id="261" r:id="rId6"/>
    <p:sldId id="262" r:id="rId7"/>
    <p:sldId id="271" r:id="rId8"/>
    <p:sldId id="263" r:id="rId9"/>
    <p:sldId id="265" r:id="rId10"/>
    <p:sldId id="259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0" r:id="rId26"/>
    <p:sldId id="291" r:id="rId27"/>
    <p:sldId id="292" r:id="rId28"/>
    <p:sldId id="293" r:id="rId29"/>
    <p:sldId id="282" r:id="rId30"/>
    <p:sldId id="294" r:id="rId31"/>
    <p:sldId id="295" r:id="rId32"/>
    <p:sldId id="296" r:id="rId33"/>
    <p:sldId id="297" r:id="rId34"/>
    <p:sldId id="283" r:id="rId35"/>
    <p:sldId id="298" r:id="rId36"/>
    <p:sldId id="299" r:id="rId37"/>
    <p:sldId id="300" r:id="rId38"/>
    <p:sldId id="284" r:id="rId39"/>
    <p:sldId id="301" r:id="rId40"/>
    <p:sldId id="302" r:id="rId41"/>
    <p:sldId id="303" r:id="rId42"/>
    <p:sldId id="285" r:id="rId43"/>
    <p:sldId id="304" r:id="rId44"/>
    <p:sldId id="305" r:id="rId45"/>
    <p:sldId id="306" r:id="rId46"/>
    <p:sldId id="286" r:id="rId47"/>
    <p:sldId id="307" r:id="rId48"/>
    <p:sldId id="308" r:id="rId49"/>
    <p:sldId id="309" r:id="rId50"/>
    <p:sldId id="310" r:id="rId51"/>
    <p:sldId id="311" r:id="rId52"/>
    <p:sldId id="288" r:id="rId53"/>
    <p:sldId id="289" r:id="rId54"/>
  </p:sldIdLst>
  <p:sldSz cx="9144000" cy="6858000" type="screen4x3"/>
  <p:notesSz cx="67691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BD41FE-C69C-4623-9EFB-C2559062B054}" v="4" dt="2021-04-05T14:30:07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6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2484" y="138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galhães" userId="87340ae4-986f-4283-a2c9-b798ad593052" providerId="ADAL" clId="{B5BD41FE-C69C-4623-9EFB-C2559062B054}"/>
    <pc:docChg chg="addSld delSld modSld">
      <pc:chgData name="Ana Magalhães" userId="87340ae4-986f-4283-a2c9-b798ad593052" providerId="ADAL" clId="{B5BD41FE-C69C-4623-9EFB-C2559062B054}" dt="2021-04-05T14:30:07.731" v="4"/>
      <pc:docMkLst>
        <pc:docMk/>
      </pc:docMkLst>
      <pc:sldChg chg="del">
        <pc:chgData name="Ana Magalhães" userId="87340ae4-986f-4283-a2c9-b798ad593052" providerId="ADAL" clId="{B5BD41FE-C69C-4623-9EFB-C2559062B054}" dt="2021-04-05T14:29:55.596" v="1" actId="47"/>
        <pc:sldMkLst>
          <pc:docMk/>
          <pc:sldMk cId="252568508" sldId="256"/>
        </pc:sldMkLst>
      </pc:sldChg>
      <pc:sldChg chg="modSp add">
        <pc:chgData name="Ana Magalhães" userId="87340ae4-986f-4283-a2c9-b798ad593052" providerId="ADAL" clId="{B5BD41FE-C69C-4623-9EFB-C2559062B054}" dt="2021-04-05T14:30:07.731" v="4"/>
        <pc:sldMkLst>
          <pc:docMk/>
          <pc:sldMk cId="3860035491" sldId="264"/>
        </pc:sldMkLst>
        <pc:spChg chg="mod">
          <ac:chgData name="Ana Magalhães" userId="87340ae4-986f-4283-a2c9-b798ad593052" providerId="ADAL" clId="{B5BD41FE-C69C-4623-9EFB-C2559062B054}" dt="2021-04-05T14:30:07.731" v="4"/>
          <ac:spMkLst>
            <pc:docMk/>
            <pc:sldMk cId="3860035491" sldId="264"/>
            <ac:spMk id="6" creationId="{6EE25B0E-6004-D045-81CA-430765BBDC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AD2DD-980C-41F7-BA42-833AC5B450F2}" type="datetimeFigureOut">
              <a:rPr lang="pt-PT" smtClean="0"/>
              <a:t>05/04/2021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1E5AF-EF7A-4398-A9C7-A4C119E02CA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370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2576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6658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6614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3250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6816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485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476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2243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4916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1701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3302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0983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889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8674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4020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605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913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69154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09969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97626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00271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05557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78140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10848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7959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56843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5473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780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674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5312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1E5AF-EF7A-4398-A9C7-A4C119E02CA3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188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7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1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7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6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6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1A360-612D-B041-AFBC-016546DCB397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A3ECFF-2967-A14E-ABAB-5A3210822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3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496"/>
            <a:ext cx="9379398" cy="11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5.png"/><Relationship Id="rId9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9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2.mp3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0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jpg"/><Relationship Id="rId4" Type="http://schemas.openxmlformats.org/officeDocument/2006/relationships/audio" Target="../media/media2.mp3"/><Relationship Id="rId9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35.jpg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39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8.jpg"/><Relationship Id="rId4" Type="http://schemas.openxmlformats.org/officeDocument/2006/relationships/audio" Target="../media/media4.mp3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0.jpg"/><Relationship Id="rId7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11" Type="http://schemas.openxmlformats.org/officeDocument/2006/relationships/slide" Target="slide28.xml"/><Relationship Id="rId5" Type="http://schemas.openxmlformats.org/officeDocument/2006/relationships/image" Target="../media/image42.jpg"/><Relationship Id="rId10" Type="http://schemas.openxmlformats.org/officeDocument/2006/relationships/slide" Target="slide27.xml"/><Relationship Id="rId4" Type="http://schemas.openxmlformats.org/officeDocument/2006/relationships/image" Target="../media/image41.jpg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g"/><Relationship Id="rId7" Type="http://schemas.openxmlformats.org/officeDocument/2006/relationships/slide" Target="slide3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11" Type="http://schemas.openxmlformats.org/officeDocument/2006/relationships/slide" Target="slide33.xml"/><Relationship Id="rId5" Type="http://schemas.openxmlformats.org/officeDocument/2006/relationships/image" Target="../media/image46.jpg"/><Relationship Id="rId10" Type="http://schemas.openxmlformats.org/officeDocument/2006/relationships/slide" Target="slide32.xml"/><Relationship Id="rId4" Type="http://schemas.openxmlformats.org/officeDocument/2006/relationships/image" Target="../media/image45.jpg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.xml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slide" Target="slide6.xml"/><Relationship Id="rId5" Type="http://schemas.openxmlformats.org/officeDocument/2006/relationships/image" Target="../media/image6.jpg"/><Relationship Id="rId15" Type="http://schemas.openxmlformats.org/officeDocument/2006/relationships/image" Target="../media/image10.jpeg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1.jpg"/><Relationship Id="rId7" Type="http://schemas.openxmlformats.org/officeDocument/2006/relationships/slide" Target="slide3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slide" Target="slide41.xml"/><Relationship Id="rId4" Type="http://schemas.openxmlformats.org/officeDocument/2006/relationships/image" Target="../media/image52.jpg"/><Relationship Id="rId9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5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4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58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slide" Target="slide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106976"/>
            <a:ext cx="8047635" cy="1383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A abertura europeia </a:t>
            </a:r>
            <a:b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ao Mundo </a:t>
            </a:r>
          </a:p>
        </p:txBody>
      </p:sp>
    </p:spTree>
    <p:extLst>
      <p:ext uri="{BB962C8B-B14F-4D97-AF65-F5344CB8AC3E}">
        <p14:creationId xmlns:p14="http://schemas.microsoft.com/office/powerpoint/2010/main" val="3860035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1234_P3_DD00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44" y="1963338"/>
            <a:ext cx="5525799" cy="32558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781" y="1057123"/>
            <a:ext cx="8099048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b="1" dirty="0">
                <a:solidFill>
                  <a:srgbClr val="000000"/>
                </a:solidFill>
              </a:rPr>
              <a:t>UMA NOVA EUROPA DINÂMICA COM VÁRIOS EPICENTROS CULTURAIS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537" y="6128387"/>
            <a:ext cx="8011343" cy="30435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dirty="0">
                <a:solidFill>
                  <a:schemeClr val="bg1"/>
                </a:solidFill>
              </a:rPr>
              <a:t>A Europa da </a:t>
            </a:r>
            <a:r>
              <a:rPr lang="en-US" sz="1600" b="1" dirty="0" err="1">
                <a:solidFill>
                  <a:schemeClr val="bg1"/>
                </a:solidFill>
              </a:rPr>
              <a:t>erudição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humanista</a:t>
            </a:r>
            <a:r>
              <a:rPr lang="en-US" sz="1600" b="1" dirty="0">
                <a:solidFill>
                  <a:schemeClr val="bg1"/>
                </a:solidFill>
              </a:rPr>
              <a:t> e da </a:t>
            </a:r>
            <a:r>
              <a:rPr lang="en-US" sz="1600" b="1" dirty="0" err="1">
                <a:solidFill>
                  <a:schemeClr val="bg1"/>
                </a:solidFill>
              </a:rPr>
              <a:t>revolução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artística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5537" y="5733256"/>
            <a:ext cx="8011343" cy="304357"/>
          </a:xfrm>
          <a:prstGeom prst="rect">
            <a:avLst/>
          </a:prstGeom>
          <a:solidFill>
            <a:srgbClr val="948A54"/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b="1" dirty="0">
                <a:solidFill>
                  <a:schemeClr val="bg1"/>
                </a:solidFill>
              </a:rPr>
              <a:t>A Europa da </a:t>
            </a:r>
            <a:r>
              <a:rPr lang="en-US" sz="1600" b="1" dirty="0" err="1">
                <a:solidFill>
                  <a:schemeClr val="bg1"/>
                </a:solidFill>
              </a:rPr>
              <a:t>técnica</a:t>
            </a:r>
            <a:r>
              <a:rPr lang="en-US" sz="1600" b="1" dirty="0">
                <a:solidFill>
                  <a:schemeClr val="bg1"/>
                </a:solidFill>
              </a:rPr>
              <a:t> e da </a:t>
            </a:r>
            <a:r>
              <a:rPr lang="en-US" sz="1600" b="1" dirty="0" err="1">
                <a:solidFill>
                  <a:schemeClr val="bg1"/>
                </a:solidFill>
              </a:rPr>
              <a:t>ciência</a:t>
            </a:r>
            <a:r>
              <a:rPr lang="en-US" sz="1600" b="1" dirty="0">
                <a:solidFill>
                  <a:schemeClr val="bg1"/>
                </a:solidFill>
              </a:rPr>
              <a:t>, do </a:t>
            </a:r>
            <a:r>
              <a:rPr lang="en-US" sz="1600" b="1" dirty="0" err="1">
                <a:solidFill>
                  <a:schemeClr val="bg1"/>
                </a:solidFill>
              </a:rPr>
              <a:t>experimentalismo</a:t>
            </a:r>
            <a:r>
              <a:rPr lang="en-US" sz="1600" b="1" dirty="0">
                <a:solidFill>
                  <a:schemeClr val="bg1"/>
                </a:solidFill>
              </a:rPr>
              <a:t> e da </a:t>
            </a:r>
            <a:r>
              <a:rPr lang="en-US" sz="1600" b="1" dirty="0" err="1">
                <a:solidFill>
                  <a:schemeClr val="bg1"/>
                </a:solidFill>
              </a:rPr>
              <a:t>matematização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0" name="Picture 19" descr="20122374_CONT_CDROM_F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6" y="1963338"/>
            <a:ext cx="912587" cy="1175084"/>
          </a:xfrm>
          <a:prstGeom prst="rect">
            <a:avLst/>
          </a:prstGeom>
          <a:ln>
            <a:noFill/>
          </a:ln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21" name="Picture 20" descr="20122374_CONT_CDROM_F00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0"/>
          <a:stretch/>
        </p:blipFill>
        <p:spPr>
          <a:xfrm>
            <a:off x="484469" y="3778410"/>
            <a:ext cx="1112462" cy="955556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22" name="Picture 21" descr="20122374_CONT_CDROM_F0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29" y="4341038"/>
            <a:ext cx="815781" cy="1155121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23" name="Picture 22" descr="20122374_CONT_CDROM_F00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30" y="1907981"/>
            <a:ext cx="1352527" cy="1119674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24" name="Picture 23" descr="20122374_CONT_CDROM_F0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33" y="1480465"/>
            <a:ext cx="824989" cy="1124744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25" name="Picture 24" descr="20122374_CONT_CDROM_F00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45" y="3653979"/>
            <a:ext cx="886687" cy="1204417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30044" y="5247281"/>
            <a:ext cx="8099048" cy="341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100" dirty="0" err="1">
                <a:solidFill>
                  <a:srgbClr val="000000"/>
                </a:solidFill>
              </a:rPr>
              <a:t>Centros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culturais</a:t>
            </a:r>
            <a:r>
              <a:rPr lang="en-US" sz="1100" dirty="0">
                <a:solidFill>
                  <a:srgbClr val="000000"/>
                </a:solidFill>
              </a:rPr>
              <a:t> da Europa do </a:t>
            </a:r>
            <a:r>
              <a:rPr lang="en-US" sz="1100" dirty="0" err="1">
                <a:solidFill>
                  <a:srgbClr val="000000"/>
                </a:solidFill>
              </a:rPr>
              <a:t>Renascimento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D:\Joao\porto editora\NTEHA10CDA_para_1P\NTEHA10_PPT_MOD3\IMAGENS\20122374_CONT_CDROM_F0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42" y="4068838"/>
            <a:ext cx="867345" cy="12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Joao\porto editora\NTEHA10CDA_para_1P\NTEHA10_PPT_MOD3\IMAGENS\20122374_CONT_CDROM_F01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96" y="1702284"/>
            <a:ext cx="1270147" cy="132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xão recta unidireccional 4"/>
          <p:cNvCxnSpPr/>
          <p:nvPr/>
        </p:nvCxnSpPr>
        <p:spPr>
          <a:xfrm flipH="1">
            <a:off x="6148316" y="3027655"/>
            <a:ext cx="1684469" cy="3433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cta unidireccional 17"/>
          <p:cNvCxnSpPr/>
          <p:nvPr/>
        </p:nvCxnSpPr>
        <p:spPr>
          <a:xfrm>
            <a:off x="1424996" y="2860437"/>
            <a:ext cx="1813047" cy="1130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unidireccional 25"/>
          <p:cNvCxnSpPr/>
          <p:nvPr/>
        </p:nvCxnSpPr>
        <p:spPr>
          <a:xfrm flipV="1">
            <a:off x="2976113" y="3027655"/>
            <a:ext cx="1785668" cy="15357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cta unidireccional 26"/>
          <p:cNvCxnSpPr/>
          <p:nvPr/>
        </p:nvCxnSpPr>
        <p:spPr>
          <a:xfrm flipH="1">
            <a:off x="4986068" y="2617554"/>
            <a:ext cx="68319" cy="4101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unidireccional 28"/>
          <p:cNvCxnSpPr/>
          <p:nvPr/>
        </p:nvCxnSpPr>
        <p:spPr>
          <a:xfrm flipH="1">
            <a:off x="5176299" y="2605209"/>
            <a:ext cx="1207249" cy="7657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xão recta unidireccional 31"/>
          <p:cNvCxnSpPr/>
          <p:nvPr/>
        </p:nvCxnSpPr>
        <p:spPr>
          <a:xfrm flipH="1" flipV="1">
            <a:off x="5607170" y="3907766"/>
            <a:ext cx="923027" cy="4332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cta unidireccional 34"/>
          <p:cNvCxnSpPr/>
          <p:nvPr/>
        </p:nvCxnSpPr>
        <p:spPr>
          <a:xfrm flipV="1">
            <a:off x="5099427" y="4039551"/>
            <a:ext cx="307788" cy="5238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cta unidireccional 38"/>
          <p:cNvCxnSpPr/>
          <p:nvPr/>
        </p:nvCxnSpPr>
        <p:spPr>
          <a:xfrm>
            <a:off x="1602516" y="3591270"/>
            <a:ext cx="1568196" cy="6649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5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>
                <a:solidFill>
                  <a:srgbClr val="000000"/>
                </a:solidFill>
              </a:rPr>
              <a:t>OS PATROCINADORES DAS TRANSFORMAÇÕES CULTURAIS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57" y="1931672"/>
            <a:ext cx="2402409" cy="2985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3" y="2520931"/>
            <a:ext cx="3344233" cy="2371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33" y="1906421"/>
            <a:ext cx="2278011" cy="29855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2423" y="5789302"/>
            <a:ext cx="8557220" cy="37446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b="1" dirty="0" err="1">
                <a:solidFill>
                  <a:schemeClr val="bg1"/>
                </a:solidFill>
              </a:rPr>
              <a:t>Prática</a:t>
            </a:r>
            <a:r>
              <a:rPr lang="en-US" b="1" dirty="0">
                <a:solidFill>
                  <a:schemeClr val="bg1"/>
                </a:solidFill>
              </a:rPr>
              <a:t> do </a:t>
            </a:r>
            <a:r>
              <a:rPr lang="en-US" b="1" dirty="0" err="1">
                <a:solidFill>
                  <a:schemeClr val="bg1"/>
                </a:solidFill>
              </a:rPr>
              <a:t>mecenato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2423" y="2300450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 descr="pixel_han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6" y="2318425"/>
            <a:ext cx="103419" cy="13383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3668335" y="1931672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9" name="Picture 38" descr="pixel_ha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18" y="1949647"/>
            <a:ext cx="103419" cy="133836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6385969" y="1957550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2" name="Picture 41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52" y="1975525"/>
            <a:ext cx="103419" cy="133836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297992" y="5353493"/>
            <a:ext cx="3348663" cy="2975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bg1"/>
                </a:solidFill>
              </a:rPr>
              <a:t>Elites </a:t>
            </a:r>
            <a:r>
              <a:rPr lang="en-US" sz="1600" b="1" dirty="0" err="1">
                <a:solidFill>
                  <a:schemeClr val="bg1"/>
                </a:solidFill>
              </a:rPr>
              <a:t>burguesas</a:t>
            </a:r>
            <a:r>
              <a:rPr lang="en-US" sz="1600" b="1" dirty="0">
                <a:solidFill>
                  <a:schemeClr val="bg1"/>
                </a:solidFill>
              </a:rPr>
              <a:t> e </a:t>
            </a:r>
            <a:r>
              <a:rPr lang="en-US" sz="1600" b="1" dirty="0" err="1">
                <a:solidFill>
                  <a:schemeClr val="bg1"/>
                </a:solidFill>
              </a:rPr>
              <a:t>aristocráticas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9157" y="5363239"/>
            <a:ext cx="2402409" cy="304357"/>
          </a:xfrm>
          <a:prstGeom prst="rect">
            <a:avLst/>
          </a:prstGeom>
          <a:solidFill>
            <a:srgbClr val="31859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bg1"/>
                </a:solidFill>
              </a:rPr>
              <a:t>Reis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1633" y="5353493"/>
            <a:ext cx="2278011" cy="3043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chemeClr val="bg1"/>
                </a:solidFill>
              </a:rPr>
              <a:t>Papas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302423" y="4917189"/>
            <a:ext cx="3344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Lourenço de Médicis</a:t>
            </a:r>
          </a:p>
        </p:txBody>
      </p:sp>
      <p:sp>
        <p:nvSpPr>
          <p:cNvPr id="22" name="TextBox 8"/>
          <p:cNvSpPr txBox="1"/>
          <p:nvPr/>
        </p:nvSpPr>
        <p:spPr>
          <a:xfrm>
            <a:off x="3889157" y="4891938"/>
            <a:ext cx="2402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D. Manuel I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6581632" y="4891938"/>
            <a:ext cx="2278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Papa Leão X</a:t>
            </a:r>
          </a:p>
        </p:txBody>
      </p:sp>
    </p:spTree>
    <p:extLst>
      <p:ext uri="{BB962C8B-B14F-4D97-AF65-F5344CB8AC3E}">
        <p14:creationId xmlns:p14="http://schemas.microsoft.com/office/powerpoint/2010/main" val="42937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20" grpId="0" animBg="1"/>
      <p:bldP spid="38" grpId="0" animBg="1"/>
      <p:bldP spid="41" grpId="0" animBg="1"/>
      <p:bldP spid="16" grpId="0" animBg="1"/>
      <p:bldP spid="17" grpId="0" animBg="1"/>
      <p:bldP spid="18" grpId="0" animBg="1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60468" y="6187941"/>
            <a:ext cx="681752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Lourenço</a:t>
            </a:r>
            <a:r>
              <a:rPr lang="en-US" sz="1200" dirty="0">
                <a:solidFill>
                  <a:srgbClr val="000000"/>
                </a:solidFill>
              </a:rPr>
              <a:t> de </a:t>
            </a:r>
            <a:r>
              <a:rPr lang="en-US" sz="1200" dirty="0" err="1">
                <a:solidFill>
                  <a:srgbClr val="000000"/>
                </a:solidFill>
              </a:rPr>
              <a:t>Médicis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8" y="1196684"/>
            <a:ext cx="6817521" cy="48335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9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24494" y="6187940"/>
            <a:ext cx="463983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>
                <a:solidFill>
                  <a:srgbClr val="000000"/>
                </a:solidFill>
              </a:rPr>
              <a:t>D. Manuel 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94" y="1196684"/>
            <a:ext cx="3889469" cy="48335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37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25192" y="6166151"/>
            <a:ext cx="3408760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>
                <a:solidFill>
                  <a:srgbClr val="000000"/>
                </a:solidFill>
              </a:rPr>
              <a:t>Papa </a:t>
            </a:r>
            <a:r>
              <a:rPr lang="en-US" sz="1200" dirty="0" err="1">
                <a:solidFill>
                  <a:srgbClr val="000000"/>
                </a:solidFill>
              </a:rPr>
              <a:t>Leão</a:t>
            </a:r>
            <a:r>
              <a:rPr lang="en-US" sz="1200" dirty="0">
                <a:solidFill>
                  <a:srgbClr val="000000"/>
                </a:solidFill>
              </a:rPr>
              <a:t> 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92" y="1196684"/>
            <a:ext cx="3688072" cy="483351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9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8" y="1503168"/>
            <a:ext cx="8320406" cy="39733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781" y="1057123"/>
            <a:ext cx="8099048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>
                <a:solidFill>
                  <a:srgbClr val="000000"/>
                </a:solidFill>
              </a:rPr>
              <a:t>A EUROPA DA TÉCNICA E DA CIÊNCIA (1)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098" y="5456562"/>
            <a:ext cx="4063083" cy="34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sz="1200" dirty="0"/>
              <a:t>Grandes viagens dos Europeus nos séculos XV e XVI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112" y="5839244"/>
            <a:ext cx="6597792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Alargamento do conhecimento geográfico do Mundo graças a: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 progressos da construção naval e da </a:t>
            </a:r>
            <a:r>
              <a:rPr lang="pt-PT" sz="1600" b="1">
                <a:solidFill>
                  <a:schemeClr val="bg1"/>
                </a:solidFill>
              </a:rPr>
              <a:t>navegação astronómica</a:t>
            </a:r>
            <a:endParaRPr lang="pt-PT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19" descr="20122374_CONT_CDROM_F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6" y="1444980"/>
            <a:ext cx="1315151" cy="1693442"/>
          </a:xfrm>
          <a:prstGeom prst="rect">
            <a:avLst/>
          </a:prstGeom>
          <a:ln>
            <a:noFill/>
          </a:ln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7" name="Picture 20" descr="20122374_CONT_CDROM_F00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0"/>
          <a:stretch/>
        </p:blipFill>
        <p:spPr>
          <a:xfrm>
            <a:off x="252457" y="3678109"/>
            <a:ext cx="1658230" cy="1424347"/>
          </a:xfrm>
          <a:prstGeom prst="rect">
            <a:avLst/>
          </a:prstGeom>
          <a:effectLst>
            <a:outerShdw blurRad="63500" dir="2700000" algn="tl" rotWithShape="0">
              <a:srgbClr val="000000">
                <a:alpha val="6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8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TÉCNICA E DA CIÊNCIA (2)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73" y="2480470"/>
            <a:ext cx="3259919" cy="1524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8" y="2470237"/>
            <a:ext cx="2245685" cy="1535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96" y="2445883"/>
            <a:ext cx="2888424" cy="1573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328" y="4019848"/>
            <a:ext cx="224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Planisfério de Ptolomeu, 1482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71002" y="4005373"/>
            <a:ext cx="324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Planisfério de 1502, dito de </a:t>
            </a:r>
            <a:r>
              <a:rPr lang="pt-PT" sz="1200" dirty="0" err="1"/>
              <a:t>Cantino</a:t>
            </a:r>
            <a:endParaRPr lang="pt-PT" sz="1200" dirty="0"/>
          </a:p>
        </p:txBody>
      </p:sp>
      <p:sp>
        <p:nvSpPr>
          <p:cNvPr id="11" name="Rectangle 10"/>
          <p:cNvSpPr/>
          <p:nvPr/>
        </p:nvSpPr>
        <p:spPr>
          <a:xfrm>
            <a:off x="6037896" y="4005373"/>
            <a:ext cx="2888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Planisfério de Martin </a:t>
            </a:r>
            <a:r>
              <a:rPr lang="pt-PT" sz="1200" dirty="0" err="1"/>
              <a:t>Waldseemuller</a:t>
            </a:r>
            <a:r>
              <a:rPr lang="pt-PT" sz="1200" dirty="0"/>
              <a:t>, 1507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537" y="5639872"/>
            <a:ext cx="8011343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lvl="0" indent="-285750" algn="ctr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Substituição da visão mediterrânica do espaço por uma visão oceânica, à escala do globo</a:t>
            </a:r>
          </a:p>
        </p:txBody>
      </p:sp>
      <p:sp>
        <p:nvSpPr>
          <p:cNvPr id="20" name="Oval 19"/>
          <p:cNvSpPr/>
          <p:nvPr/>
        </p:nvSpPr>
        <p:spPr>
          <a:xfrm>
            <a:off x="159548" y="2367125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 descr="pixel_han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1" y="2385100"/>
            <a:ext cx="103419" cy="13383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2575280" y="238534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9" name="Picture 38" descr="pixel_ha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63" y="2403319"/>
            <a:ext cx="103419" cy="133836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5989317" y="2367125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2" name="Picture 41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00" y="2385100"/>
            <a:ext cx="103419" cy="133836"/>
          </a:xfrm>
          <a:prstGeom prst="rect">
            <a:avLst/>
          </a:prstGeom>
        </p:spPr>
      </p:pic>
      <p:sp>
        <p:nvSpPr>
          <p:cNvPr id="17" name="TextBox 13"/>
          <p:cNvSpPr txBox="1"/>
          <p:nvPr/>
        </p:nvSpPr>
        <p:spPr>
          <a:xfrm>
            <a:off x="595537" y="5164588"/>
            <a:ext cx="8011344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Renovação da cartografia</a:t>
            </a:r>
          </a:p>
        </p:txBody>
      </p:sp>
    </p:spTree>
    <p:extLst>
      <p:ext uri="{BB962C8B-B14F-4D97-AF65-F5344CB8AC3E}">
        <p14:creationId xmlns:p14="http://schemas.microsoft.com/office/powerpoint/2010/main" val="40018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4" grpId="0" animBg="1"/>
      <p:bldP spid="20" grpId="0" animBg="1"/>
      <p:bldP spid="38" grpId="0" animBg="1"/>
      <p:bldP spid="41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8225" y="6187941"/>
            <a:ext cx="681752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Planisfério de Ptolomeu, 1482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254479"/>
            <a:ext cx="7153275" cy="488993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98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4750" y="6187940"/>
            <a:ext cx="681752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Planisfério de 1502, dito de </a:t>
            </a:r>
            <a:r>
              <a:rPr lang="pt-PT" sz="1200" dirty="0" err="1"/>
              <a:t>Cantino</a:t>
            </a:r>
            <a:endParaRPr lang="pt-PT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0" y="1838324"/>
            <a:ext cx="8368955" cy="39147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1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7688" y="6187941"/>
            <a:ext cx="681752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Planisfério de Martin </a:t>
            </a:r>
            <a:r>
              <a:rPr lang="pt-PT" sz="1200" dirty="0" err="1"/>
              <a:t>Waldseemuller</a:t>
            </a:r>
            <a:r>
              <a:rPr lang="pt-PT" sz="1200" dirty="0"/>
              <a:t>, 1507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8" y="1362075"/>
            <a:ext cx="8249112" cy="449512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1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000" cy="6902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0787" y="2243643"/>
            <a:ext cx="5322426" cy="274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80"/>
              </a:lnSpc>
            </a:pPr>
            <a:r>
              <a:rPr lang="en-US" sz="4800" b="1" dirty="0"/>
              <a:t>A </a:t>
            </a:r>
            <a:r>
              <a:rPr lang="en-US" sz="4800" b="1" dirty="0" err="1"/>
              <a:t>abertura</a:t>
            </a:r>
            <a:r>
              <a:rPr lang="en-US" sz="4800" b="1" dirty="0"/>
              <a:t> </a:t>
            </a:r>
            <a:r>
              <a:rPr lang="en-US" sz="4800" b="1" dirty="0" err="1"/>
              <a:t>europeia</a:t>
            </a:r>
            <a:r>
              <a:rPr lang="en-US" sz="4800" b="1" dirty="0"/>
              <a:t> </a:t>
            </a:r>
            <a:br>
              <a:rPr lang="en-US" sz="4800" b="1" dirty="0"/>
            </a:br>
            <a:r>
              <a:rPr lang="en-US" sz="4800" b="1" dirty="0" err="1"/>
              <a:t>ao</a:t>
            </a:r>
            <a:r>
              <a:rPr lang="en-US" sz="4800" b="1" dirty="0"/>
              <a:t> </a:t>
            </a:r>
            <a:r>
              <a:rPr lang="en-US" sz="4800" b="1" dirty="0" err="1"/>
              <a:t>Mundo</a:t>
            </a:r>
            <a:r>
              <a:rPr lang="en-US" sz="4800" b="1" dirty="0"/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Mutações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nos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conhecimentos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sensibilidades</a:t>
            </a:r>
            <a:r>
              <a:rPr lang="en-US" sz="3200" dirty="0">
                <a:solidFill>
                  <a:schemeClr val="bg1"/>
                </a:solidFill>
              </a:rPr>
              <a:t> e </a:t>
            </a:r>
            <a:r>
              <a:rPr lang="en-US" sz="3200" dirty="0" err="1">
                <a:solidFill>
                  <a:schemeClr val="bg1"/>
                </a:solidFill>
              </a:rPr>
              <a:t>valores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nos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séculos</a:t>
            </a:r>
            <a:r>
              <a:rPr lang="en-US" sz="3200" dirty="0">
                <a:solidFill>
                  <a:schemeClr val="bg1"/>
                </a:solidFill>
              </a:rPr>
              <a:t>  XV e XVI</a:t>
            </a:r>
          </a:p>
        </p:txBody>
      </p:sp>
    </p:spTree>
    <p:extLst>
      <p:ext uri="{BB962C8B-B14F-4D97-AF65-F5344CB8AC3E}">
        <p14:creationId xmlns:p14="http://schemas.microsoft.com/office/powerpoint/2010/main" val="91729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TÉCNICA E DA CIÊNCIA (3)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06" y="2015068"/>
            <a:ext cx="972294" cy="2202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5" y="2112841"/>
            <a:ext cx="1778810" cy="2147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32" y="1431584"/>
            <a:ext cx="2169233" cy="1573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765" y="4251311"/>
            <a:ext cx="201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Frontispício de </a:t>
            </a:r>
            <a:r>
              <a:rPr lang="pt-PT" sz="1200" i="1" dirty="0"/>
              <a:t>Colóquios dos Simples, e Drogas e Coisas Medicinais da Índia</a:t>
            </a:r>
            <a:r>
              <a:rPr lang="pt-PT" sz="1200" dirty="0"/>
              <a:t>, 1563, de Garcia de Orta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4830" y="4260837"/>
            <a:ext cx="1712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Espiga de milho, séc. XVI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27013" y="4265414"/>
            <a:ext cx="1707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err="1"/>
              <a:t>Vesálio</a:t>
            </a:r>
            <a:r>
              <a:rPr lang="pt-PT" sz="1200" dirty="0"/>
              <a:t> e a dissecação de cadáveres, séc. XVI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428" y="3282548"/>
            <a:ext cx="1227610" cy="1573965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32" y="2053168"/>
            <a:ext cx="1457347" cy="2181760"/>
          </a:xfrm>
          <a:prstGeom prst="rect">
            <a:avLst/>
          </a:prstGeom>
        </p:spPr>
      </p:pic>
      <p:sp>
        <p:nvSpPr>
          <p:cNvPr id="18" name="Rectangle 10"/>
          <p:cNvSpPr/>
          <p:nvPr/>
        </p:nvSpPr>
        <p:spPr>
          <a:xfrm>
            <a:off x="4782306" y="4836386"/>
            <a:ext cx="1680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Pormenor do</a:t>
            </a:r>
            <a:r>
              <a:rPr lang="pt-PT" sz="1200" i="1" dirty="0"/>
              <a:t> Roteiro do Mar Roxo</a:t>
            </a:r>
            <a:r>
              <a:rPr lang="pt-PT" sz="1200" dirty="0"/>
              <a:t>, 1541</a:t>
            </a:r>
          </a:p>
        </p:txBody>
      </p:sp>
      <p:sp>
        <p:nvSpPr>
          <p:cNvPr id="21" name="Rectangle 10"/>
          <p:cNvSpPr/>
          <p:nvPr/>
        </p:nvSpPr>
        <p:spPr>
          <a:xfrm>
            <a:off x="4573303" y="3005549"/>
            <a:ext cx="20938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Rinoceronte, séc. XVI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442765" y="6027003"/>
            <a:ext cx="8084814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Explicação de fenómenos físicos (ventos, correntes, marés, formações rochosas, magnetismo terrestre) e fisiológicos, partindo da observação e da experiência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442765" y="5522007"/>
            <a:ext cx="8084814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Alargamento dos conhecimentos botânicos e zoológicos</a:t>
            </a:r>
          </a:p>
        </p:txBody>
      </p:sp>
      <p:pic>
        <p:nvPicPr>
          <p:cNvPr id="3" name="nteha10cda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62531" y="1244353"/>
            <a:ext cx="609600" cy="609600"/>
          </a:xfrm>
          <a:prstGeom prst="rect">
            <a:avLst/>
          </a:prstGeom>
        </p:spPr>
      </p:pic>
      <p:pic>
        <p:nvPicPr>
          <p:cNvPr id="7" name="nteha10cda_0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71237" y="2112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8" grpId="0"/>
      <p:bldP spid="21" grpId="0"/>
      <p:bldP spid="1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TÉCNICA E DA CIÊNCIA (4)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38" y="1934068"/>
            <a:ext cx="2163764" cy="233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0" y="1903950"/>
            <a:ext cx="2123294" cy="2346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14" y="1859081"/>
            <a:ext cx="1578715" cy="2405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780" y="4379467"/>
            <a:ext cx="2245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Sistema geocêntrico de Ptolomeu, séc. II </a:t>
            </a:r>
            <a:r>
              <a:rPr lang="pt-PT" sz="1200" dirty="0" err="1"/>
              <a:t>a.C</a:t>
            </a:r>
            <a:endParaRPr lang="pt-PT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717738" y="4391909"/>
            <a:ext cx="216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Sistema heliocêntrico de Copérnico, 1543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53077" y="4379467"/>
            <a:ext cx="1569752" cy="47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Telescópios de Galileu, 1610  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527749" y="5499578"/>
            <a:ext cx="8095079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Substituição do sistema geocêntrico pelo sistema heliocêntrico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3780" y="5026707"/>
            <a:ext cx="8099048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Alargamento dos conhecimentos cosmológicos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523781" y="5940410"/>
            <a:ext cx="8099048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Nascimento do método científico assente na experimentação e na matematização</a:t>
            </a:r>
          </a:p>
        </p:txBody>
      </p:sp>
    </p:spTree>
    <p:extLst>
      <p:ext uri="{BB962C8B-B14F-4D97-AF65-F5344CB8AC3E}">
        <p14:creationId xmlns:p14="http://schemas.microsoft.com/office/powerpoint/2010/main" val="151195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TÉCNICA E DA CIÊNCIA (5)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40" y="1679765"/>
            <a:ext cx="2820492" cy="3103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" y="1649706"/>
            <a:ext cx="2263606" cy="3201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50" y="3014450"/>
            <a:ext cx="3936037" cy="1779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264" y="4794122"/>
            <a:ext cx="224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Cafre, séc. XVI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1640" y="4785411"/>
            <a:ext cx="2820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Índio do Brasil, séc. XVI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76295" y="4794121"/>
            <a:ext cx="2946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i="1" dirty="0"/>
              <a:t>Livro das Maravilhas do Mundo</a:t>
            </a:r>
            <a:r>
              <a:rPr lang="pt-PT" sz="1200" dirty="0"/>
              <a:t>, séc. XIV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3049" y="5105920"/>
            <a:ext cx="6366995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Alargamento dos conhecimentos antropológicos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55" y="1630656"/>
            <a:ext cx="2549973" cy="3133406"/>
          </a:xfrm>
          <a:prstGeom prst="rect">
            <a:avLst/>
          </a:prstGeom>
        </p:spPr>
      </p:pic>
      <p:sp>
        <p:nvSpPr>
          <p:cNvPr id="18" name="Rectangle 10"/>
          <p:cNvSpPr/>
          <p:nvPr/>
        </p:nvSpPr>
        <p:spPr>
          <a:xfrm>
            <a:off x="1426784" y="4740652"/>
            <a:ext cx="6483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/>
              <a:t>A colonização espanhola no México, séc. XVI</a:t>
            </a:r>
          </a:p>
        </p:txBody>
      </p:sp>
      <p:sp>
        <p:nvSpPr>
          <p:cNvPr id="21" name="Rectangle 10"/>
          <p:cNvSpPr/>
          <p:nvPr/>
        </p:nvSpPr>
        <p:spPr>
          <a:xfrm>
            <a:off x="5524633" y="4785411"/>
            <a:ext cx="3362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/>
              <a:t>Japoneses e Portugueses, séc. XVI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1543051" y="5488438"/>
            <a:ext cx="6366996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Destruição de mitos ancestrais</a:t>
            </a:r>
          </a:p>
        </p:txBody>
      </p:sp>
      <p:sp>
        <p:nvSpPr>
          <p:cNvPr id="22" name="TextBox 13"/>
          <p:cNvSpPr txBox="1"/>
          <p:nvPr/>
        </p:nvSpPr>
        <p:spPr>
          <a:xfrm>
            <a:off x="1543049" y="5879721"/>
            <a:ext cx="636699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Dúvida da humanidade do Outro: genocídio e escravização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84" y="1679765"/>
            <a:ext cx="6483261" cy="3026363"/>
          </a:xfrm>
          <a:prstGeom prst="rect">
            <a:avLst/>
          </a:prstGeom>
        </p:spPr>
      </p:pic>
      <p:pic>
        <p:nvPicPr>
          <p:cNvPr id="3" name="nteha10cda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13374" y="1126784"/>
            <a:ext cx="609600" cy="609600"/>
          </a:xfrm>
          <a:prstGeom prst="rect">
            <a:avLst/>
          </a:prstGeom>
        </p:spPr>
      </p:pic>
      <p:pic>
        <p:nvPicPr>
          <p:cNvPr id="20" name="nteha10cda_0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13374" y="2503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8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4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9" grpId="0"/>
      <p:bldP spid="9" grpId="1"/>
      <p:bldP spid="10" grpId="0"/>
      <p:bldP spid="10" grpId="1"/>
      <p:bldP spid="11" grpId="0"/>
      <p:bldP spid="11" grpId="1"/>
      <p:bldP spid="14" grpId="0" animBg="1"/>
      <p:bldP spid="18" grpId="0"/>
      <p:bldP spid="21" grpId="0"/>
      <p:bldP spid="21" grpId="1"/>
      <p:bldP spid="19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TÉCNICA E DA CIÊNCIA (5)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5" y="1455541"/>
            <a:ext cx="1580799" cy="173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00" y="1394449"/>
            <a:ext cx="1268681" cy="1794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83" y="1990921"/>
            <a:ext cx="2206027" cy="9974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1897" y="3162701"/>
            <a:ext cx="2245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Cafre, séc. XVI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6163" y="3196166"/>
            <a:ext cx="2013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Índio do Brasil, séc. XVI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7708" y="4855411"/>
            <a:ext cx="2946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i="1" dirty="0"/>
              <a:t>Livro das Maravilhas do Mundo</a:t>
            </a:r>
            <a:r>
              <a:rPr lang="pt-PT" sz="1200" dirty="0"/>
              <a:t>, séc. XIV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39" y="3405818"/>
            <a:ext cx="1226191" cy="1506743"/>
          </a:xfrm>
          <a:prstGeom prst="rect">
            <a:avLst/>
          </a:prstGeom>
        </p:spPr>
      </p:pic>
      <p:sp>
        <p:nvSpPr>
          <p:cNvPr id="18" name="Rectangle 10"/>
          <p:cNvSpPr/>
          <p:nvPr/>
        </p:nvSpPr>
        <p:spPr>
          <a:xfrm>
            <a:off x="4152989" y="4846001"/>
            <a:ext cx="31280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A colonização espanhola no México, séc. XVI</a:t>
            </a:r>
          </a:p>
        </p:txBody>
      </p:sp>
      <p:sp>
        <p:nvSpPr>
          <p:cNvPr id="21" name="Rectangle 10"/>
          <p:cNvSpPr/>
          <p:nvPr/>
        </p:nvSpPr>
        <p:spPr>
          <a:xfrm>
            <a:off x="5159814" y="3174985"/>
            <a:ext cx="23191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Japoneses e Portugueses, séc. XVI</a:t>
            </a:r>
          </a:p>
        </p:txBody>
      </p:sp>
      <p:sp>
        <p:nvSpPr>
          <p:cNvPr id="20" name="TextBox 13"/>
          <p:cNvSpPr txBox="1"/>
          <p:nvPr/>
        </p:nvSpPr>
        <p:spPr>
          <a:xfrm>
            <a:off x="1543050" y="6273170"/>
            <a:ext cx="6366993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Aceitação da unidade do género humano: missionação e miscigenação; luta contra a escravização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89" y="3434393"/>
            <a:ext cx="3128021" cy="1460149"/>
          </a:xfrm>
          <a:prstGeom prst="rect">
            <a:avLst/>
          </a:prstGeom>
        </p:spPr>
      </p:pic>
      <p:sp>
        <p:nvSpPr>
          <p:cNvPr id="26" name="TextBox 13"/>
          <p:cNvSpPr txBox="1"/>
          <p:nvPr/>
        </p:nvSpPr>
        <p:spPr>
          <a:xfrm>
            <a:off x="1543049" y="5105920"/>
            <a:ext cx="6366995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Alargamento dos conhecimentos antropológicos</a:t>
            </a:r>
          </a:p>
        </p:txBody>
      </p:sp>
      <p:sp>
        <p:nvSpPr>
          <p:cNvPr id="27" name="TextBox 13"/>
          <p:cNvSpPr txBox="1"/>
          <p:nvPr/>
        </p:nvSpPr>
        <p:spPr>
          <a:xfrm>
            <a:off x="1543051" y="5488438"/>
            <a:ext cx="6366996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Destruição de mitos ancestrais</a:t>
            </a:r>
          </a:p>
        </p:txBody>
      </p:sp>
      <p:sp>
        <p:nvSpPr>
          <p:cNvPr id="28" name="TextBox 13"/>
          <p:cNvSpPr txBox="1"/>
          <p:nvPr/>
        </p:nvSpPr>
        <p:spPr>
          <a:xfrm>
            <a:off x="1543049" y="5879721"/>
            <a:ext cx="636699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Dúvida da humanidade do Outro: genocídio e escravização</a:t>
            </a:r>
          </a:p>
        </p:txBody>
      </p:sp>
    </p:spTree>
    <p:extLst>
      <p:ext uri="{BB962C8B-B14F-4D97-AF65-F5344CB8AC3E}">
        <p14:creationId xmlns:p14="http://schemas.microsoft.com/office/powerpoint/2010/main" val="15683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8" grpId="0"/>
      <p:bldP spid="21" grpId="0"/>
      <p:bldP spid="20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ERUDIÇÃO HUMANISTA E DA REVOLUÇÃO ARTÍSTICA (1)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68" y="2905111"/>
            <a:ext cx="2291441" cy="119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1" y="1943953"/>
            <a:ext cx="2123294" cy="2194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19" y="1951314"/>
            <a:ext cx="1578715" cy="2153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911" y="4156313"/>
            <a:ext cx="234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O Homem de Vitrúvio, </a:t>
            </a:r>
            <a:r>
              <a:rPr lang="pt-PT" sz="1200" dirty="0"/>
              <a:t>desenho de Leonardo da Vinci, 1492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0567" y="4138690"/>
            <a:ext cx="2291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Humanistas italianos, finais do século XV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55482" y="4155716"/>
            <a:ext cx="1569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Erasmo de Roterdão, 1469-1536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75" y="1951314"/>
            <a:ext cx="1746632" cy="2119136"/>
          </a:xfrm>
          <a:prstGeom prst="rect">
            <a:avLst/>
          </a:prstGeom>
        </p:spPr>
      </p:pic>
      <p:sp>
        <p:nvSpPr>
          <p:cNvPr id="13" name="Rectangle 10"/>
          <p:cNvSpPr/>
          <p:nvPr/>
        </p:nvSpPr>
        <p:spPr>
          <a:xfrm>
            <a:off x="7123075" y="4155715"/>
            <a:ext cx="1746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Luís de Camões, </a:t>
            </a:r>
          </a:p>
          <a:p>
            <a:r>
              <a:rPr lang="pt-PT" sz="1200" dirty="0"/>
              <a:t>c. 1525-1580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1000124" y="6031893"/>
            <a:ext cx="7279035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Exercício do espírito crítico e consciência da Modernidade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00125" y="4739146"/>
            <a:ext cx="7279035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Redescoberta da excelência do ser humano, enquanto Homem culto e virtuoso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1000124" y="5163425"/>
            <a:ext cx="7279035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Recurso aos Antigos (Clássicos) como fonte da Sabedoria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1000125" y="5596228"/>
            <a:ext cx="727903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Dignificação das línguas nacionais</a:t>
            </a:r>
          </a:p>
        </p:txBody>
      </p:sp>
      <p:sp>
        <p:nvSpPr>
          <p:cNvPr id="19" name="Oval 18"/>
          <p:cNvSpPr/>
          <p:nvPr/>
        </p:nvSpPr>
        <p:spPr>
          <a:xfrm>
            <a:off x="189045" y="1835856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9" descr="pixel_han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8" y="1853831"/>
            <a:ext cx="103419" cy="13383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575675" y="26295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9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58" y="2647499"/>
            <a:ext cx="103419" cy="13383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130755" y="1871481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9" descr="pixel_han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38" y="1889456"/>
            <a:ext cx="103419" cy="133836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7089892" y="1871481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9" descr="pixel_han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75" y="1889456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6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87846" y="6187941"/>
            <a:ext cx="4867363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O Homem de Vitrúvio</a:t>
            </a:r>
            <a:endParaRPr lang="pt-PT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46" y="1362075"/>
            <a:ext cx="4348795" cy="449512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7192" y="6187941"/>
            <a:ext cx="6818017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Humanistas italianos, finais do século XV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2" y="1450428"/>
            <a:ext cx="8312898" cy="43512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22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8738" y="6187941"/>
            <a:ext cx="425647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Erasmo de Roterdão, 1469-1536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8" y="1450428"/>
            <a:ext cx="3189806" cy="43512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5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8738" y="6187941"/>
            <a:ext cx="4256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Luís de Camões, c. 1525-1580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8" y="1691021"/>
            <a:ext cx="3189806" cy="38700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7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ERUDIÇÃO HUMANISTA E DA REVOLUÇÃO ARTÍSTICA (2)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2" y="1934256"/>
            <a:ext cx="1330103" cy="218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9" y="1943953"/>
            <a:ext cx="1614617" cy="2194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91" y="1985133"/>
            <a:ext cx="1449725" cy="21535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857" y="4156313"/>
            <a:ext cx="167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J. van </a:t>
            </a:r>
            <a:r>
              <a:rPr lang="pt-PT" sz="1200" dirty="0" err="1"/>
              <a:t>Eyck</a:t>
            </a:r>
            <a:r>
              <a:rPr lang="pt-PT" sz="1200" dirty="0"/>
              <a:t>, </a:t>
            </a:r>
            <a:r>
              <a:rPr lang="pt-PT" sz="1200" i="1" dirty="0"/>
              <a:t>Os Esposos </a:t>
            </a:r>
            <a:r>
              <a:rPr lang="pt-PT" sz="1200" i="1" dirty="0" err="1"/>
              <a:t>Arnolfini</a:t>
            </a:r>
            <a:r>
              <a:rPr lang="pt-PT" sz="1200" dirty="0"/>
              <a:t>, 1434</a:t>
            </a:r>
            <a:r>
              <a:rPr lang="pt-PT" sz="1200" i="1" dirty="0"/>
              <a:t> </a:t>
            </a:r>
            <a:endParaRPr lang="pt-PT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474239" y="4115410"/>
            <a:ext cx="209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Nuno Gonçalves, </a:t>
            </a:r>
            <a:r>
              <a:rPr lang="pt-PT" sz="1200" i="1" dirty="0"/>
              <a:t>Painel do Infante no Políptico de São Vicente de Fora</a:t>
            </a:r>
            <a:r>
              <a:rPr lang="pt-PT" sz="1200" dirty="0"/>
              <a:t>, 1445/1471?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7148" y="4121295"/>
            <a:ext cx="1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Leonardo da Vinci,     </a:t>
            </a:r>
            <a:r>
              <a:rPr lang="pt-PT" sz="1200" i="1" dirty="0"/>
              <a:t>A Virgem, o Menino   e Santa Ana</a:t>
            </a:r>
            <a:r>
              <a:rPr lang="pt-PT" sz="1200" dirty="0"/>
              <a:t>, c. 1508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911" y="5093977"/>
            <a:ext cx="8902959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Revolução pictórica: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invenção da pintura a óleo e exploração do naturalismo no </a:t>
            </a:r>
            <a:r>
              <a:rPr lang="pt-PT" sz="1600" b="1" dirty="0" err="1">
                <a:solidFill>
                  <a:schemeClr val="bg1"/>
                </a:solidFill>
              </a:rPr>
              <a:t>retrato</a:t>
            </a:r>
            <a:r>
              <a:rPr lang="pt-PT" sz="1600" b="1" dirty="0">
                <a:solidFill>
                  <a:schemeClr val="bg1"/>
                </a:solidFill>
              </a:rPr>
              <a:t> e nos cenários;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invenção da </a:t>
            </a:r>
            <a:r>
              <a:rPr lang="pt-PT" sz="1600" b="1" dirty="0" err="1">
                <a:solidFill>
                  <a:schemeClr val="bg1"/>
                </a:solidFill>
              </a:rPr>
              <a:t>perspetiva</a:t>
            </a:r>
            <a:r>
              <a:rPr lang="pt-PT" sz="1600" b="1" dirty="0">
                <a:solidFill>
                  <a:schemeClr val="bg1"/>
                </a:solidFill>
              </a:rPr>
              <a:t> linear e aérea;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homenagem aos Antigos (Clássicos) em muitas das suas temáticas.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42" y="2586200"/>
            <a:ext cx="2120865" cy="1528514"/>
          </a:xfrm>
          <a:prstGeom prst="rect">
            <a:avLst/>
          </a:prstGeom>
        </p:spPr>
      </p:pic>
      <p:sp>
        <p:nvSpPr>
          <p:cNvPr id="13" name="Rectangle 10"/>
          <p:cNvSpPr/>
          <p:nvPr/>
        </p:nvSpPr>
        <p:spPr>
          <a:xfrm>
            <a:off x="6748842" y="4115410"/>
            <a:ext cx="2120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Rafael, </a:t>
            </a:r>
            <a:r>
              <a:rPr lang="pt-PT" sz="1200" i="1" dirty="0"/>
              <a:t>A Escola de Atenas,</a:t>
            </a:r>
            <a:r>
              <a:rPr lang="pt-PT" sz="1200" dirty="0"/>
              <a:t> 1510-1511</a:t>
            </a:r>
          </a:p>
        </p:txBody>
      </p:sp>
      <p:sp>
        <p:nvSpPr>
          <p:cNvPr id="15" name="Oval 14"/>
          <p:cNvSpPr/>
          <p:nvPr/>
        </p:nvSpPr>
        <p:spPr>
          <a:xfrm>
            <a:off x="438888" y="1872657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8" descr="pixel_han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1" y="1890632"/>
            <a:ext cx="103419" cy="13383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677639" y="1891221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8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22" y="1909196"/>
            <a:ext cx="103419" cy="13383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723965" y="1909196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8" descr="pixel_han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48" y="1927171"/>
            <a:ext cx="103419" cy="13383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612240" y="2402289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18" descr="pixel_han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23" y="2420264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4" grpId="0" animBg="1"/>
      <p:bldP spid="13" grpId="0"/>
      <p:bldP spid="15" grpId="0" animBg="1"/>
      <p:bldP spid="17" grpId="0" animBg="1"/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ABERTURA EUROPEIA AO MUNDO </a:t>
            </a:r>
            <a:r>
              <a:rPr lang="en-US" b="1" dirty="0">
                <a:solidFill>
                  <a:srgbClr val="000000"/>
                </a:solidFill>
              </a:rPr>
              <a:t>– </a:t>
            </a:r>
            <a:r>
              <a:rPr lang="en-US" dirty="0" err="1">
                <a:solidFill>
                  <a:srgbClr val="000000"/>
                </a:solidFill>
              </a:rPr>
              <a:t>Mutações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conhecimentos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sensibilidades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 </a:t>
            </a:r>
            <a:r>
              <a:rPr lang="en-US" dirty="0" err="1">
                <a:solidFill>
                  <a:srgbClr val="000000"/>
                </a:solidFill>
              </a:rPr>
              <a:t>valores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séculos</a:t>
            </a:r>
            <a:r>
              <a:rPr lang="en-US" dirty="0">
                <a:solidFill>
                  <a:srgbClr val="000000"/>
                </a:solidFill>
              </a:rPr>
              <a:t>  XV e XVI</a:t>
            </a:r>
          </a:p>
        </p:txBody>
      </p:sp>
      <p:pic>
        <p:nvPicPr>
          <p:cNvPr id="4" name="Picture 3" descr="20122374_CONT_CDROM_F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327" y="1668021"/>
            <a:ext cx="1245346" cy="1760979"/>
          </a:xfrm>
          <a:prstGeom prst="rect">
            <a:avLst/>
          </a:prstGeom>
        </p:spPr>
      </p:pic>
      <p:pic>
        <p:nvPicPr>
          <p:cNvPr id="5" name="Picture 4" descr="20122374_CONT_CDROM_F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16" y="1810070"/>
            <a:ext cx="1270263" cy="1635642"/>
          </a:xfrm>
          <a:prstGeom prst="rect">
            <a:avLst/>
          </a:prstGeom>
        </p:spPr>
      </p:pic>
      <p:pic>
        <p:nvPicPr>
          <p:cNvPr id="6" name="Picture 5" descr="20122374_CONT_CDROM_F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76" y="1810070"/>
            <a:ext cx="1493455" cy="1618930"/>
          </a:xfrm>
          <a:prstGeom prst="rect">
            <a:avLst/>
          </a:prstGeom>
        </p:spPr>
      </p:pic>
      <p:pic>
        <p:nvPicPr>
          <p:cNvPr id="7" name="Picture 6" descr="20122374_CONT_CDROM_F0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33" y="4188521"/>
            <a:ext cx="1888333" cy="1361487"/>
          </a:xfrm>
          <a:prstGeom prst="rect">
            <a:avLst/>
          </a:prstGeom>
        </p:spPr>
      </p:pic>
      <p:pic>
        <p:nvPicPr>
          <p:cNvPr id="8" name="Picture 7" descr="20122374_CONT_CDROM_F00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52" y="4188520"/>
            <a:ext cx="2249477" cy="1361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9548" y="3444577"/>
            <a:ext cx="1203796" cy="35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Astrolábio</a:t>
            </a:r>
            <a:r>
              <a:rPr lang="en-US" sz="1200" dirty="0">
                <a:solidFill>
                  <a:srgbClr val="000000"/>
                </a:solidFill>
              </a:rPr>
              <a:t>, 1555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9573" y="3478402"/>
            <a:ext cx="2349457" cy="475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Cúpula</a:t>
            </a:r>
            <a:r>
              <a:rPr lang="en-US" sz="1200" dirty="0">
                <a:solidFill>
                  <a:srgbClr val="000000"/>
                </a:solidFill>
              </a:rPr>
              <a:t> da </a:t>
            </a:r>
            <a:r>
              <a:rPr lang="en-US" sz="1200" dirty="0" err="1">
                <a:solidFill>
                  <a:srgbClr val="000000"/>
                </a:solidFill>
              </a:rPr>
              <a:t>catedral</a:t>
            </a:r>
            <a:r>
              <a:rPr lang="en-US" sz="1200" dirty="0">
                <a:solidFill>
                  <a:srgbClr val="000000"/>
                </a:solidFill>
              </a:rPr>
              <a:t> de Santa Maria 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das Flores, </a:t>
            </a:r>
            <a:r>
              <a:rPr lang="en-US" sz="1200" dirty="0" err="1">
                <a:solidFill>
                  <a:srgbClr val="000000"/>
                </a:solidFill>
              </a:rPr>
              <a:t>século</a:t>
            </a:r>
            <a:r>
              <a:rPr lang="en-US" sz="1200" dirty="0">
                <a:solidFill>
                  <a:srgbClr val="000000"/>
                </a:solidFill>
              </a:rPr>
              <a:t> XV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51776" y="3451053"/>
            <a:ext cx="1846031" cy="28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Martinho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Lutero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36829" y="5550008"/>
            <a:ext cx="2286000" cy="2834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>
                <a:solidFill>
                  <a:srgbClr val="000000"/>
                </a:solidFill>
              </a:rPr>
              <a:t>Auto de </a:t>
            </a:r>
            <a:r>
              <a:rPr lang="en-US" sz="1200" dirty="0" err="1">
                <a:solidFill>
                  <a:srgbClr val="000000"/>
                </a:solidFill>
              </a:rPr>
              <a:t>fé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em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Lisboa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08346" y="5560702"/>
            <a:ext cx="2087166" cy="47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>
                <a:solidFill>
                  <a:srgbClr val="000000"/>
                </a:solidFill>
              </a:rPr>
              <a:t>Rafael, </a:t>
            </a:r>
            <a:r>
              <a:rPr lang="en-US" sz="1200" i="1" dirty="0">
                <a:solidFill>
                  <a:srgbClr val="000000"/>
                </a:solidFill>
              </a:rPr>
              <a:t>A </a:t>
            </a:r>
            <a:r>
              <a:rPr lang="en-US" sz="1200" i="1" dirty="0" err="1">
                <a:solidFill>
                  <a:srgbClr val="000000"/>
                </a:solidFill>
              </a:rPr>
              <a:t>Escola</a:t>
            </a:r>
            <a:r>
              <a:rPr lang="en-US" sz="1200" i="1" dirty="0">
                <a:solidFill>
                  <a:srgbClr val="000000"/>
                </a:solidFill>
              </a:rPr>
              <a:t> de </a:t>
            </a:r>
            <a:r>
              <a:rPr lang="en-US" sz="1200" i="1" dirty="0" err="1">
                <a:solidFill>
                  <a:srgbClr val="000000"/>
                </a:solidFill>
              </a:rPr>
              <a:t>Atenas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</a:p>
          <a:p>
            <a:pPr lvl="0">
              <a:lnSpc>
                <a:spcPts val="1500"/>
              </a:lnSpc>
            </a:pPr>
            <a:r>
              <a:rPr lang="en-US" sz="1200" dirty="0">
                <a:solidFill>
                  <a:srgbClr val="000000"/>
                </a:solidFill>
              </a:rPr>
              <a:t>1510-11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352" y="5560702"/>
            <a:ext cx="2072343" cy="35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Mapa</a:t>
            </a:r>
            <a:r>
              <a:rPr lang="en-US" sz="1200" dirty="0">
                <a:solidFill>
                  <a:srgbClr val="000000"/>
                </a:solidFill>
              </a:rPr>
              <a:t> da costa do </a:t>
            </a:r>
            <a:r>
              <a:rPr lang="en-US" sz="1200" dirty="0" err="1">
                <a:solidFill>
                  <a:srgbClr val="000000"/>
                </a:solidFill>
              </a:rPr>
              <a:t>Brasil</a:t>
            </a:r>
            <a:r>
              <a:rPr lang="en-US" sz="1200" dirty="0">
                <a:solidFill>
                  <a:srgbClr val="000000"/>
                </a:solidFill>
              </a:rPr>
              <a:t>, 1519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443" y="6125018"/>
            <a:ext cx="2455158" cy="30435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 err="1">
                <a:solidFill>
                  <a:schemeClr val="bg1"/>
                </a:solidFill>
              </a:rPr>
              <a:t>Expansão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marítima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5967" y="6125018"/>
            <a:ext cx="2455157" cy="304357"/>
          </a:xfrm>
          <a:prstGeom prst="rect">
            <a:avLst/>
          </a:prstGeom>
          <a:solidFill>
            <a:srgbClr val="31859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 err="1">
                <a:solidFill>
                  <a:schemeClr val="bg1"/>
                </a:solidFill>
              </a:rPr>
              <a:t>Renascimento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2490" y="6125018"/>
            <a:ext cx="2455157" cy="3043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 err="1">
                <a:solidFill>
                  <a:schemeClr val="bg1"/>
                </a:solidFill>
              </a:rPr>
              <a:t>Reforma</a:t>
            </a:r>
            <a:r>
              <a:rPr lang="en-US" sz="1600" b="1" dirty="0">
                <a:solidFill>
                  <a:schemeClr val="bg1"/>
                </a:solidFill>
              </a:rPr>
              <a:t> e </a:t>
            </a:r>
            <a:r>
              <a:rPr lang="en-US" sz="1600" b="1" dirty="0" err="1">
                <a:solidFill>
                  <a:schemeClr val="bg1"/>
                </a:solidFill>
              </a:rPr>
              <a:t>Contrarreforma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92503" y="1957550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 descr="pixel_ha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6" y="1975525"/>
            <a:ext cx="103419" cy="133836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3745969" y="1957550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9" name="Picture 38" descr="pixel_han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52" y="1975525"/>
            <a:ext cx="103419" cy="133836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6411847" y="1957550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2" name="Picture 41" descr="pixel_han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30" y="1975525"/>
            <a:ext cx="103419" cy="133836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86107" y="4225064"/>
            <a:ext cx="169786" cy="169786"/>
            <a:chOff x="992502" y="2011096"/>
            <a:chExt cx="236561" cy="236561"/>
          </a:xfrm>
        </p:grpSpPr>
        <p:sp>
          <p:nvSpPr>
            <p:cNvPr id="44" name="Oval 43"/>
            <p:cNvSpPr/>
            <p:nvPr/>
          </p:nvSpPr>
          <p:spPr>
            <a:xfrm>
              <a:off x="992502" y="2011096"/>
              <a:ext cx="236561" cy="23656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pixel_hand.png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36" y="2036140"/>
              <a:ext cx="144092" cy="186472"/>
            </a:xfrm>
            <a:prstGeom prst="rect">
              <a:avLst/>
            </a:prstGeom>
          </p:spPr>
        </p:pic>
      </p:grpSp>
      <p:sp>
        <p:nvSpPr>
          <p:cNvPr id="47" name="Oval 46"/>
          <p:cNvSpPr/>
          <p:nvPr/>
        </p:nvSpPr>
        <p:spPr>
          <a:xfrm>
            <a:off x="3539573" y="422506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pixel_han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56" y="4243039"/>
            <a:ext cx="103419" cy="133836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6293039" y="422506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pixel_hand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22" y="4243039"/>
            <a:ext cx="103419" cy="133836"/>
          </a:xfrm>
          <a:prstGeom prst="rect">
            <a:avLst/>
          </a:prstGeom>
        </p:spPr>
      </p:pic>
      <p:pic>
        <p:nvPicPr>
          <p:cNvPr id="2050" name="Picture 2" descr="D:\Joao\porto editora\NTEHA10CDA_para_1P\NTEHA10_PPT_MOD3\IMAGENS\20122374_CONT_CDROM_F01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89" y="4090751"/>
            <a:ext cx="1058340" cy="14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5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7" grpId="0" animBg="1"/>
      <p:bldP spid="18" grpId="0" animBg="1"/>
      <p:bldP spid="20" grpId="0" animBg="1"/>
      <p:bldP spid="38" grpId="0" animBg="1"/>
      <p:bldP spid="41" grpId="0" animBg="1"/>
      <p:bldP spid="47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8738" y="6187941"/>
            <a:ext cx="4256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J. van </a:t>
            </a:r>
            <a:r>
              <a:rPr lang="pt-PT" sz="1200" dirty="0" err="1"/>
              <a:t>Eyck</a:t>
            </a:r>
            <a:r>
              <a:rPr lang="pt-PT" sz="1200" dirty="0"/>
              <a:t>, </a:t>
            </a:r>
            <a:r>
              <a:rPr lang="pt-PT" sz="1200" i="1" dirty="0"/>
              <a:t>Os Esposos </a:t>
            </a:r>
            <a:r>
              <a:rPr lang="pt-PT" sz="1200" i="1" dirty="0" err="1"/>
              <a:t>Arnolfini</a:t>
            </a:r>
            <a:r>
              <a:rPr lang="pt-PT" sz="1200" dirty="0"/>
              <a:t>, 1434</a:t>
            </a:r>
            <a:r>
              <a:rPr lang="pt-PT" sz="1200" i="1" dirty="0"/>
              <a:t> </a:t>
            </a:r>
            <a:endParaRPr lang="pt-PT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53" y="1272199"/>
            <a:ext cx="3155258" cy="428891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09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8739" y="6187941"/>
            <a:ext cx="315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Nuno Gonçalves, </a:t>
            </a:r>
            <a:r>
              <a:rPr lang="pt-PT" sz="1200" i="1" dirty="0"/>
              <a:t>Painel do Infante no Políptico de São Vicente de Fora</a:t>
            </a:r>
            <a:r>
              <a:rPr lang="pt-PT" sz="1200" dirty="0"/>
              <a:t>, 1445/1471?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84950"/>
            <a:ext cx="2816811" cy="463235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86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8739" y="6187941"/>
            <a:ext cx="280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Leonardo da Vinci, </a:t>
            </a:r>
            <a:r>
              <a:rPr lang="pt-PT" sz="1200" i="1" dirty="0"/>
              <a:t>A Virgem, o Menino </a:t>
            </a:r>
          </a:p>
          <a:p>
            <a:r>
              <a:rPr lang="pt-PT" sz="1200" i="1" dirty="0"/>
              <a:t> e Santa Ana</a:t>
            </a:r>
            <a:r>
              <a:rPr lang="pt-PT" sz="1200" dirty="0"/>
              <a:t>, c. 1508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04" y="1018379"/>
            <a:ext cx="3179008" cy="472239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5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71600" y="6187941"/>
            <a:ext cx="4645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Rafael, </a:t>
            </a:r>
            <a:r>
              <a:rPr lang="pt-PT" sz="1200" i="1" dirty="0"/>
              <a:t>A Escola de Atenas,</a:t>
            </a:r>
            <a:r>
              <a:rPr lang="pt-PT" sz="1200" dirty="0"/>
              <a:t> 1510-1511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03935"/>
            <a:ext cx="6385034" cy="460171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7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ERUDIÇÃO HUMANISTA E DA REVOLUÇÃO ARTÍSTICA (3)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70" y="1715897"/>
            <a:ext cx="1882610" cy="2614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3" y="1555667"/>
            <a:ext cx="1270128" cy="2920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11" y="1654200"/>
            <a:ext cx="2051921" cy="2745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7326" y="4481252"/>
            <a:ext cx="137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/>
              <a:t>Donatello</a:t>
            </a:r>
            <a:r>
              <a:rPr lang="pt-PT" sz="1200" dirty="0"/>
              <a:t>, </a:t>
            </a:r>
            <a:r>
              <a:rPr lang="pt-PT" sz="1200" i="1" dirty="0"/>
              <a:t>David</a:t>
            </a:r>
            <a:r>
              <a:rPr lang="pt-PT" sz="1200" dirty="0"/>
              <a:t>,</a:t>
            </a:r>
          </a:p>
          <a:p>
            <a:r>
              <a:rPr lang="pt-PT" sz="1200" dirty="0"/>
              <a:t> c. 1430-40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1870" y="4355476"/>
            <a:ext cx="229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A. </a:t>
            </a:r>
            <a:r>
              <a:rPr lang="pt-PT" sz="1200" dirty="0" err="1"/>
              <a:t>del</a:t>
            </a:r>
            <a:r>
              <a:rPr lang="pt-PT" sz="1200" dirty="0"/>
              <a:t> </a:t>
            </a:r>
            <a:r>
              <a:rPr lang="pt-PT" sz="1200" dirty="0" err="1"/>
              <a:t>Verrocchio</a:t>
            </a:r>
            <a:r>
              <a:rPr lang="pt-PT" sz="1200" i="1" dirty="0"/>
              <a:t>, Estátua equestre do “</a:t>
            </a:r>
            <a:r>
              <a:rPr lang="pt-PT" sz="1200" i="1" dirty="0" err="1"/>
              <a:t>condottiero</a:t>
            </a:r>
            <a:r>
              <a:rPr lang="pt-PT" sz="1200" i="1" dirty="0"/>
              <a:t>” </a:t>
            </a:r>
            <a:r>
              <a:rPr lang="pt-PT" sz="1200" i="1" dirty="0" err="1"/>
              <a:t>Bartolomeo</a:t>
            </a:r>
            <a:r>
              <a:rPr lang="pt-PT" sz="1200" i="1" dirty="0"/>
              <a:t> </a:t>
            </a:r>
            <a:r>
              <a:rPr lang="pt-PT" sz="1200" i="1" dirty="0" err="1"/>
              <a:t>Colleoni</a:t>
            </a:r>
            <a:r>
              <a:rPr lang="pt-PT" sz="1200" dirty="0"/>
              <a:t>, 1488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69380" y="4435252"/>
            <a:ext cx="1569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Miguel Ângelo, </a:t>
            </a:r>
            <a:r>
              <a:rPr lang="pt-PT" sz="1200" i="1" dirty="0"/>
              <a:t>David</a:t>
            </a:r>
            <a:r>
              <a:rPr lang="pt-PT" sz="1200" dirty="0"/>
              <a:t>, 1504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950952" y="6400620"/>
            <a:ext cx="7279035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>
                <a:solidFill>
                  <a:schemeClr val="bg1"/>
                </a:solidFill>
              </a:rPr>
              <a:t>Ressurreição </a:t>
            </a:r>
            <a:r>
              <a:rPr lang="pt-PT" sz="1600" b="1" dirty="0">
                <a:solidFill>
                  <a:schemeClr val="bg1"/>
                </a:solidFill>
              </a:rPr>
              <a:t>do nu e da estátua equestre, à maneira dos Antigos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0953" y="5107873"/>
            <a:ext cx="7279035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Dignificação da escultura, libertando-a da sujeição à </a:t>
            </a:r>
            <a:r>
              <a:rPr lang="pt-PT" sz="1600" b="1" dirty="0" err="1">
                <a:solidFill>
                  <a:schemeClr val="bg1"/>
                </a:solidFill>
              </a:rPr>
              <a:t>arquitetura</a:t>
            </a:r>
            <a:endParaRPr lang="pt-PT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950952" y="5532152"/>
            <a:ext cx="7279035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Exaltação da figura humana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950953" y="5964955"/>
            <a:ext cx="727903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Representações naturalistas</a:t>
            </a:r>
          </a:p>
        </p:txBody>
      </p:sp>
      <p:sp>
        <p:nvSpPr>
          <p:cNvPr id="14" name="Oval 13"/>
          <p:cNvSpPr/>
          <p:nvPr/>
        </p:nvSpPr>
        <p:spPr>
          <a:xfrm>
            <a:off x="866060" y="1738821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8" descr="pixel_han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3" y="1756796"/>
            <a:ext cx="103419" cy="13383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182088" y="1756796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 descr="pixel_ha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1" y="1774771"/>
            <a:ext cx="103419" cy="13383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534888" y="1756796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1" name="Picture 18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71" y="1774771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 animBg="1"/>
      <p:bldP spid="13" grpId="0" animBg="1"/>
      <p:bldP spid="15" grpId="0" animBg="1"/>
      <p:bldP spid="16" grpId="0" animBg="1"/>
      <p:bldP spid="14" grpId="0" animBg="1"/>
      <p:bldP spid="1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06981" y="6187941"/>
            <a:ext cx="264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/>
              <a:t>Donatello</a:t>
            </a:r>
            <a:r>
              <a:rPr lang="pt-PT" sz="1200" dirty="0"/>
              <a:t>, </a:t>
            </a:r>
            <a:r>
              <a:rPr lang="pt-PT" sz="1200" i="1" dirty="0"/>
              <a:t>David</a:t>
            </a:r>
            <a:r>
              <a:rPr lang="pt-PT" sz="1200" dirty="0"/>
              <a:t>, c. 1430-40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52" y="1016024"/>
            <a:ext cx="2227783" cy="512256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82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82587" y="6187941"/>
            <a:ext cx="337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A. </a:t>
            </a:r>
            <a:r>
              <a:rPr lang="pt-PT" sz="1200" dirty="0" err="1"/>
              <a:t>del</a:t>
            </a:r>
            <a:r>
              <a:rPr lang="pt-PT" sz="1200" dirty="0"/>
              <a:t> </a:t>
            </a:r>
            <a:r>
              <a:rPr lang="pt-PT" sz="1200" dirty="0" err="1"/>
              <a:t>Verrocchio</a:t>
            </a:r>
            <a:r>
              <a:rPr lang="pt-PT" sz="1200" i="1" dirty="0"/>
              <a:t>, Estátua equestre do “</a:t>
            </a:r>
            <a:r>
              <a:rPr lang="pt-PT" sz="1200" i="1" dirty="0" err="1"/>
              <a:t>condottiero</a:t>
            </a:r>
            <a:r>
              <a:rPr lang="pt-PT" sz="1200" i="1" dirty="0"/>
              <a:t>” </a:t>
            </a:r>
            <a:r>
              <a:rPr lang="pt-PT" sz="1200" i="1" dirty="0" err="1"/>
              <a:t>Bartolomeo</a:t>
            </a:r>
            <a:r>
              <a:rPr lang="pt-PT" sz="1200" i="1" dirty="0"/>
              <a:t> </a:t>
            </a:r>
            <a:r>
              <a:rPr lang="pt-PT" sz="1200" i="1" dirty="0" err="1"/>
              <a:t>Colleoni</a:t>
            </a:r>
            <a:r>
              <a:rPr lang="pt-PT" sz="1200" dirty="0"/>
              <a:t>, 1488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45" y="1016024"/>
            <a:ext cx="3598224" cy="49971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0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06981" y="6187941"/>
            <a:ext cx="264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Miguel Ângelo, </a:t>
            </a:r>
            <a:r>
              <a:rPr lang="pt-PT" sz="1200" i="1" dirty="0"/>
              <a:t>David</a:t>
            </a:r>
            <a:r>
              <a:rPr lang="pt-PT" sz="1200" dirty="0"/>
              <a:t>,  1504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52" y="1016024"/>
            <a:ext cx="3692617" cy="49406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0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ERUDIÇÃO HUMANISTA E DA REVOLUÇÃO ARTÍSTICA (4)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71" y="1808175"/>
            <a:ext cx="1882610" cy="2429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9" y="1816593"/>
            <a:ext cx="1904759" cy="2429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75" y="1910607"/>
            <a:ext cx="3373823" cy="2335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508" y="4284689"/>
            <a:ext cx="1904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i="1" dirty="0"/>
              <a:t>O Panteão</a:t>
            </a:r>
            <a:r>
              <a:rPr lang="pt-PT" sz="1200" dirty="0"/>
              <a:t>, Roma, século 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94472" y="4281120"/>
            <a:ext cx="188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Igreja de Cristo Redentor</a:t>
            </a:r>
            <a:r>
              <a:rPr lang="pt-PT" sz="1200" dirty="0"/>
              <a:t>, Veneza, 1576-1592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5875" y="4306423"/>
            <a:ext cx="3509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i="1" dirty="0"/>
              <a:t>Igreja de S. Lourenço </a:t>
            </a:r>
            <a:r>
              <a:rPr lang="pt-PT" sz="1200" dirty="0"/>
              <a:t>(interior), Florença, 1419-1460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75" y="1910607"/>
            <a:ext cx="3373821" cy="2335976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>
            <a:off x="466509" y="4974946"/>
            <a:ext cx="8323189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Horizontalidade das linhas clássicas em vez da verticalidade do gótico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468711" y="5423761"/>
            <a:ext cx="8320985" cy="5847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Recuperação de elementos estruturais e decorativos clássicos: pódios, colunas, entablamentos, frontões, cúpulas, coberturas planas</a:t>
            </a:r>
          </a:p>
        </p:txBody>
      </p:sp>
      <p:sp>
        <p:nvSpPr>
          <p:cNvPr id="13" name="Oval 12"/>
          <p:cNvSpPr/>
          <p:nvPr/>
        </p:nvSpPr>
        <p:spPr>
          <a:xfrm>
            <a:off x="410191" y="1730221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8" descr="pixel_hand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4" y="1748196"/>
            <a:ext cx="103419" cy="13383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909579" y="1748785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8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62" y="1766760"/>
            <a:ext cx="103419" cy="13383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330982" y="1834267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8" descr="pixel_han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5" y="1852242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5" grpId="0" animBg="1"/>
      <p:bldP spid="16" grpId="0" animBg="1"/>
      <p:bldP spid="13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6179" y="6187941"/>
            <a:ext cx="3798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O Panteão</a:t>
            </a:r>
            <a:r>
              <a:rPr lang="pt-PT" sz="1200" dirty="0"/>
              <a:t>, Roma, século II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79" y="1292175"/>
            <a:ext cx="3418381" cy="43609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2374_CONT_CDROM_F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16" y="919633"/>
            <a:ext cx="3951293" cy="5087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165" y="6071157"/>
            <a:ext cx="1203796" cy="35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Astrolábio</a:t>
            </a:r>
            <a:r>
              <a:rPr lang="en-US" sz="1200" dirty="0">
                <a:solidFill>
                  <a:srgbClr val="000000"/>
                </a:solidFill>
              </a:rPr>
              <a:t>, 1555</a:t>
            </a:r>
          </a:p>
        </p:txBody>
      </p:sp>
      <p:sp>
        <p:nvSpPr>
          <p:cNvPr id="20" name="Oval 19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05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6179" y="6187941"/>
            <a:ext cx="3798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Igreja de Cristo Redentor</a:t>
            </a:r>
            <a:r>
              <a:rPr lang="pt-PT" sz="1200" dirty="0"/>
              <a:t>, Veneza, 1576-1592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53" y="1292175"/>
            <a:ext cx="3378632" cy="43609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21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6179" y="6187941"/>
            <a:ext cx="3798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Igreja de S. Lourenço </a:t>
            </a:r>
            <a:r>
              <a:rPr lang="pt-PT" sz="1200" dirty="0"/>
              <a:t>(interior), Florença, 1419-1460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9" y="1367598"/>
            <a:ext cx="6308916" cy="436818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2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ERUDIÇÃO HUMANISTA E DA REVOLUÇÃO ARTÍSTICA (5)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26" y="2648055"/>
            <a:ext cx="2211303" cy="1600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6" y="3248121"/>
            <a:ext cx="3613661" cy="995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9" y="2643117"/>
            <a:ext cx="2317646" cy="1600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116" y="4284689"/>
            <a:ext cx="3613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Uma cidade ideal</a:t>
            </a:r>
            <a:r>
              <a:rPr lang="pt-PT" sz="1200" dirty="0"/>
              <a:t>, século XVI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2125" y="4306423"/>
            <a:ext cx="221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Castelo de Chambord</a:t>
            </a:r>
            <a:r>
              <a:rPr lang="pt-PT" sz="1200" dirty="0"/>
              <a:t>, vale do Loire (França), 1519-1537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5179" y="4306423"/>
            <a:ext cx="231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i="1" dirty="0"/>
              <a:t>Palácio ducal de Urbino</a:t>
            </a:r>
            <a:r>
              <a:rPr lang="pt-PT" sz="1200" dirty="0"/>
              <a:t>, Itália, 1444  (início)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411710" y="5090952"/>
            <a:ext cx="8323189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 err="1">
                <a:solidFill>
                  <a:schemeClr val="bg1"/>
                </a:solidFill>
              </a:rPr>
              <a:t>Projeção</a:t>
            </a:r>
            <a:r>
              <a:rPr lang="pt-PT" sz="1600" b="1" dirty="0">
                <a:solidFill>
                  <a:schemeClr val="bg1"/>
                </a:solidFill>
              </a:rPr>
              <a:t> de cidades ideais, sóbrias e racionais, à medida do Homem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1710" y="5619574"/>
            <a:ext cx="8320985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Construção de palácios para conforto terreno de reis, papas, elites aristocráticas e burguesas</a:t>
            </a:r>
          </a:p>
        </p:txBody>
      </p:sp>
      <p:sp>
        <p:nvSpPr>
          <p:cNvPr id="14" name="Oval 13"/>
          <p:cNvSpPr/>
          <p:nvPr/>
        </p:nvSpPr>
        <p:spPr>
          <a:xfrm>
            <a:off x="387179" y="25582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5" name="Picture 18" descr="pixel_han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2" y="2576199"/>
            <a:ext cx="103419" cy="13383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037233" y="2540249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8" descr="pixel_ha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16" y="2558224"/>
            <a:ext cx="103419" cy="133836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521996" y="2540838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9" y="2558813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6619" y="6092043"/>
            <a:ext cx="6118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Uma cidade ideal</a:t>
            </a:r>
            <a:r>
              <a:rPr lang="pt-PT" sz="1200" dirty="0"/>
              <a:t>, século XVI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9" y="2363190"/>
            <a:ext cx="8193130" cy="225631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3174" y="6092043"/>
            <a:ext cx="4762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Castelo de Chambord</a:t>
            </a:r>
            <a:r>
              <a:rPr lang="pt-PT" sz="1200" dirty="0"/>
              <a:t>, vale do Loire (França), 1519-1537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17" y="1304072"/>
            <a:ext cx="6173485" cy="44673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5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57548" y="6092043"/>
            <a:ext cx="4797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Palácio ducal de Urbino</a:t>
            </a:r>
            <a:r>
              <a:rPr lang="pt-PT" sz="1200" dirty="0"/>
              <a:t>, Itália, 1444  (início)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48" y="1574964"/>
            <a:ext cx="5923218" cy="40895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5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58" y="1345047"/>
            <a:ext cx="1929388" cy="2945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781" y="1057123"/>
            <a:ext cx="80990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A EUROPA DA ERUDIÇÃO HUMANISTA E DA REVOLUÇÃO ARTÍSTICA (6)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77" y="1669905"/>
            <a:ext cx="1873312" cy="2578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50" y="1674845"/>
            <a:ext cx="1883126" cy="25733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0784" y="4263413"/>
            <a:ext cx="200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Nave central da Igreja do Mosteiro dos Jerónimos</a:t>
            </a:r>
            <a:r>
              <a:rPr lang="pt-PT" sz="1200" dirty="0"/>
              <a:t>, Lisboa, século XVI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5304" y="4240485"/>
            <a:ext cx="186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Janela do Convento de Cristo</a:t>
            </a:r>
            <a:r>
              <a:rPr lang="pt-PT" sz="1200" dirty="0"/>
              <a:t>, Tomar, século XVI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80233" y="4240485"/>
            <a:ext cx="2042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i="1" dirty="0"/>
              <a:t>Porta da Capela  de S. Miguel,</a:t>
            </a:r>
            <a:r>
              <a:rPr lang="pt-PT" sz="1200" dirty="0"/>
              <a:t> Universidade de Coimbra, século XVI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912" y="5093977"/>
            <a:ext cx="8597190" cy="83099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Exuberância do Manuelino: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renovação do estilo gótico;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decoração naturalista , exótica e nacionalista.</a:t>
            </a:r>
          </a:p>
        </p:txBody>
      </p:sp>
      <p:sp>
        <p:nvSpPr>
          <p:cNvPr id="12" name="Oval 11"/>
          <p:cNvSpPr/>
          <p:nvPr/>
        </p:nvSpPr>
        <p:spPr>
          <a:xfrm>
            <a:off x="1000057" y="1600585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8" descr="pixel_hand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0" y="1618560"/>
            <a:ext cx="103419" cy="13383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853508" y="1618560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8" descr="pixel_ha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91" y="1636535"/>
            <a:ext cx="103419" cy="13383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495340" y="1619149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8" descr="pixel_han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23" y="1637124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4" grpId="0" animBg="1"/>
      <p:bldP spid="12" grpId="0" animBg="1"/>
      <p:bldP spid="15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22844" y="6092043"/>
            <a:ext cx="299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Nave central da Igreja do Mosteiro dos Jerónimos</a:t>
            </a:r>
            <a:r>
              <a:rPr lang="pt-PT" sz="1200" dirty="0"/>
              <a:t>, Lisboa, século XVI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44" y="1574964"/>
            <a:ext cx="2992625" cy="40895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8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22844" y="6092043"/>
            <a:ext cx="299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Janela do Convento de Cristo</a:t>
            </a:r>
            <a:r>
              <a:rPr lang="pt-PT" sz="1200" dirty="0"/>
              <a:t>, Tomar, </a:t>
            </a:r>
          </a:p>
          <a:p>
            <a:r>
              <a:rPr lang="pt-PT" sz="1200" dirty="0"/>
              <a:t>século XVI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94" y="1574964"/>
            <a:ext cx="2971325" cy="40895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22844" y="6092043"/>
            <a:ext cx="299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Porta da Capela  de S. Miguel,</a:t>
            </a:r>
            <a:r>
              <a:rPr lang="pt-PT" sz="1200" dirty="0"/>
              <a:t> Universidade de Coimbra, século XVI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30" y="1574964"/>
            <a:ext cx="2678452" cy="40895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28487" y="6151447"/>
            <a:ext cx="4890426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Cúpula</a:t>
            </a:r>
            <a:r>
              <a:rPr lang="en-US" sz="1200" dirty="0">
                <a:solidFill>
                  <a:srgbClr val="000000"/>
                </a:solidFill>
              </a:rPr>
              <a:t> da </a:t>
            </a:r>
            <a:r>
              <a:rPr lang="en-US" sz="1200" dirty="0" err="1">
                <a:solidFill>
                  <a:srgbClr val="000000"/>
                </a:solidFill>
              </a:rPr>
              <a:t>catedral</a:t>
            </a:r>
            <a:r>
              <a:rPr lang="en-US" sz="1200" dirty="0">
                <a:solidFill>
                  <a:srgbClr val="000000"/>
                </a:solidFill>
              </a:rPr>
              <a:t> de Santa Maria das Flores, </a:t>
            </a:r>
            <a:r>
              <a:rPr lang="en-US" sz="1200" dirty="0" err="1">
                <a:solidFill>
                  <a:srgbClr val="000000"/>
                </a:solidFill>
              </a:rPr>
              <a:t>século</a:t>
            </a:r>
            <a:r>
              <a:rPr lang="en-US" sz="1200" dirty="0">
                <a:solidFill>
                  <a:srgbClr val="000000"/>
                </a:solidFill>
              </a:rPr>
              <a:t> XV</a:t>
            </a:r>
          </a:p>
        </p:txBody>
      </p:sp>
      <p:pic>
        <p:nvPicPr>
          <p:cNvPr id="7" name="Picture 6" descr="20122374_CONT_CDROM_F0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/>
          <a:stretch/>
        </p:blipFill>
        <p:spPr>
          <a:xfrm>
            <a:off x="2628487" y="1016024"/>
            <a:ext cx="3871151" cy="510754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05172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5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72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5887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EFEITOS DAS TRANSFORMAÇÕES CULTURAIS NAS CRENÇAS E PRÁTICAS RELIGIOSAS (1)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51" y="2335126"/>
            <a:ext cx="1864303" cy="1421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1" y="1886829"/>
            <a:ext cx="1277096" cy="1904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30" y="1858611"/>
            <a:ext cx="1755696" cy="1904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9830" y="3847971"/>
            <a:ext cx="175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Martinho Lutero</a:t>
            </a:r>
          </a:p>
          <a:p>
            <a:r>
              <a:rPr lang="pt-PT" sz="1200" dirty="0"/>
              <a:t>(1483-1546)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321" y="3847971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Página de </a:t>
            </a:r>
            <a:r>
              <a:rPr lang="pt-PT" sz="1200" i="1" dirty="0"/>
              <a:t>O Elogio da Loucura</a:t>
            </a:r>
            <a:r>
              <a:rPr lang="pt-PT" sz="1200" dirty="0"/>
              <a:t>, de Erasmo de Roterdão,  1515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99639" y="3846737"/>
            <a:ext cx="1503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Henrique VIII </a:t>
            </a:r>
          </a:p>
          <a:p>
            <a:r>
              <a:rPr lang="pt-PT" sz="1200" dirty="0"/>
              <a:t>(1491-1547)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69" y="1865122"/>
            <a:ext cx="1487612" cy="1916923"/>
          </a:xfrm>
          <a:prstGeom prst="rect">
            <a:avLst/>
          </a:prstGeom>
        </p:spPr>
      </p:pic>
      <p:sp>
        <p:nvSpPr>
          <p:cNvPr id="18" name="Rectangle 10"/>
          <p:cNvSpPr/>
          <p:nvPr/>
        </p:nvSpPr>
        <p:spPr>
          <a:xfrm>
            <a:off x="5699271" y="3847531"/>
            <a:ext cx="1564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João Calvino </a:t>
            </a:r>
          </a:p>
          <a:p>
            <a:r>
              <a:rPr lang="pt-PT" sz="1200" dirty="0"/>
              <a:t>(1509-1564)</a:t>
            </a:r>
          </a:p>
        </p:txBody>
      </p:sp>
      <p:sp>
        <p:nvSpPr>
          <p:cNvPr id="21" name="Rectangle 10"/>
          <p:cNvSpPr/>
          <p:nvPr/>
        </p:nvSpPr>
        <p:spPr>
          <a:xfrm>
            <a:off x="1631181" y="3847971"/>
            <a:ext cx="1867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i="1" dirty="0"/>
              <a:t>A Verdadeira e a Falsa </a:t>
            </a:r>
            <a:r>
              <a:rPr lang="pt-PT" sz="1200" dirty="0"/>
              <a:t>Igreja, pormenor de gravura de Lucas </a:t>
            </a:r>
            <a:r>
              <a:rPr lang="pt-PT" sz="1200" dirty="0" err="1"/>
              <a:t>Cranach</a:t>
            </a:r>
            <a:r>
              <a:rPr lang="pt-PT" sz="1200" dirty="0"/>
              <a:t>, </a:t>
            </a:r>
            <a:r>
              <a:rPr lang="pt-PT" sz="1200" i="1" dirty="0"/>
              <a:t>o Jovem</a:t>
            </a:r>
            <a:r>
              <a:rPr lang="pt-PT" sz="1200" dirty="0"/>
              <a:t>, 1546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638" y="1859282"/>
            <a:ext cx="1503506" cy="1899167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>
            <a:off x="458787" y="4935659"/>
            <a:ext cx="8323189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Críticas ao desregramento do clero, à venda de indulgências, ao luxo dos Papas</a:t>
            </a:r>
          </a:p>
        </p:txBody>
      </p:sp>
      <p:sp>
        <p:nvSpPr>
          <p:cNvPr id="19" name="TextBox 13"/>
          <p:cNvSpPr txBox="1"/>
          <p:nvPr/>
        </p:nvSpPr>
        <p:spPr>
          <a:xfrm>
            <a:off x="458787" y="5368520"/>
            <a:ext cx="8320985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pt-PT" sz="1600" b="1" dirty="0" err="1">
                <a:solidFill>
                  <a:schemeClr val="bg1"/>
                </a:solidFill>
              </a:rPr>
              <a:t>Rutura</a:t>
            </a:r>
            <a:r>
              <a:rPr lang="pt-PT" sz="1600" b="1" dirty="0">
                <a:solidFill>
                  <a:schemeClr val="bg1"/>
                </a:solidFill>
              </a:rPr>
              <a:t> teológica do protestantismo assente: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na salvação da alma pela Fé e não pelas obras;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na proclamação da Bíblia (traduzida nas línguas nacionais) como única fonte de fé;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na existência de dois únicos sacramentos;</a:t>
            </a:r>
          </a:p>
          <a:p>
            <a:pPr marL="742950" lvl="1" indent="-285750">
              <a:buFont typeface="Calibri" pitchFamily="34" charset="0"/>
              <a:buChar char="―"/>
            </a:pPr>
            <a:r>
              <a:rPr lang="pt-PT" sz="1600" b="1" dirty="0">
                <a:solidFill>
                  <a:schemeClr val="bg1"/>
                </a:solidFill>
              </a:rPr>
              <a:t>no sacerdócio universal.	</a:t>
            </a:r>
          </a:p>
        </p:txBody>
      </p:sp>
      <p:sp>
        <p:nvSpPr>
          <p:cNvPr id="23" name="Oval 22"/>
          <p:cNvSpPr/>
          <p:nvPr/>
        </p:nvSpPr>
        <p:spPr>
          <a:xfrm>
            <a:off x="1628188" y="2039229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Picture 18" descr="pixel_hand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1" y="2057204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8" grpId="0"/>
      <p:bldP spid="21" grpId="0"/>
      <p:bldP spid="15" grpId="0" animBg="1"/>
      <p:bldP spid="19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23804" y="6092043"/>
            <a:ext cx="4291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A Verdadeira e a Falsa </a:t>
            </a:r>
            <a:r>
              <a:rPr lang="pt-PT" sz="1200" dirty="0"/>
              <a:t>Igreja, pormenor de gravura de Lucas </a:t>
            </a:r>
            <a:r>
              <a:rPr lang="pt-PT" sz="1200" dirty="0" err="1"/>
              <a:t>Cranach</a:t>
            </a:r>
            <a:r>
              <a:rPr lang="pt-PT" sz="1200" dirty="0"/>
              <a:t>, </a:t>
            </a:r>
            <a:r>
              <a:rPr lang="pt-PT" sz="1200" i="1" dirty="0"/>
              <a:t>o Jovem</a:t>
            </a:r>
            <a:r>
              <a:rPr lang="pt-PT" sz="1200" dirty="0"/>
              <a:t>, 1546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03" y="1487840"/>
            <a:ext cx="5492039" cy="41885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87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781" y="1057123"/>
            <a:ext cx="858872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b="1" dirty="0"/>
              <a:t>EFEITOS DAS TRANSFORMAÇÕES CULTURAIS NAS CRENÇAS E PRÁTICAS RELIGIOSAS (2)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61" y="1826478"/>
            <a:ext cx="1617754" cy="2474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" y="2417823"/>
            <a:ext cx="2605381" cy="158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03" y="1838353"/>
            <a:ext cx="1866173" cy="2454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3602" y="4292499"/>
            <a:ext cx="186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 dirty="0"/>
              <a:t>O Concílio de Trento</a:t>
            </a:r>
          </a:p>
          <a:p>
            <a:r>
              <a:rPr lang="pt-PT" sz="1200" i="1" dirty="0"/>
              <a:t> </a:t>
            </a:r>
            <a:r>
              <a:rPr lang="pt-PT" sz="1200" dirty="0"/>
              <a:t>(1545-1563)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210" y="4272903"/>
            <a:ext cx="2448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Auto de fé em Lisboa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16" y="2052038"/>
            <a:ext cx="1916960" cy="2003026"/>
          </a:xfrm>
          <a:prstGeom prst="rect">
            <a:avLst/>
          </a:prstGeom>
        </p:spPr>
      </p:pic>
      <p:sp>
        <p:nvSpPr>
          <p:cNvPr id="18" name="Rectangle 10"/>
          <p:cNvSpPr/>
          <p:nvPr/>
        </p:nvSpPr>
        <p:spPr>
          <a:xfrm>
            <a:off x="7027916" y="4272462"/>
            <a:ext cx="1916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/>
              <a:t>Thomas More (1478-1535)</a:t>
            </a:r>
          </a:p>
        </p:txBody>
      </p:sp>
      <p:sp>
        <p:nvSpPr>
          <p:cNvPr id="21" name="Rectangle 10"/>
          <p:cNvSpPr/>
          <p:nvPr/>
        </p:nvSpPr>
        <p:spPr>
          <a:xfrm>
            <a:off x="2769677" y="4296533"/>
            <a:ext cx="226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i="1" dirty="0"/>
              <a:t>A Matança de S. Bartolomeu</a:t>
            </a:r>
            <a:r>
              <a:rPr lang="pt-PT" sz="1200" dirty="0"/>
              <a:t>, 1572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342210" y="4855390"/>
            <a:ext cx="8310471" cy="3385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Perseguições e matanças em nome de Deus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2210" y="5310298"/>
            <a:ext cx="8310471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Reafirmação dos dogmas e maior controlo disciplinar do clero por parte da Igreja Católica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342209" y="5794358"/>
            <a:ext cx="8310471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1600" b="1" dirty="0">
                <a:solidFill>
                  <a:schemeClr val="bg1"/>
                </a:solidFill>
              </a:rPr>
              <a:t>Sementes de tolerância</a:t>
            </a:r>
          </a:p>
        </p:txBody>
      </p:sp>
    </p:spTree>
    <p:extLst>
      <p:ext uri="{BB962C8B-B14F-4D97-AF65-F5344CB8AC3E}">
        <p14:creationId xmlns:p14="http://schemas.microsoft.com/office/powerpoint/2010/main" val="7739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21" grpId="0"/>
      <p:bldP spid="12" grpId="0" animBg="1"/>
      <p:bldP spid="13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000" cy="6902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1906" y="2291143"/>
            <a:ext cx="7006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  <a:sym typeface="Symbol"/>
              </a:rPr>
              <a:t></a:t>
            </a:r>
            <a:r>
              <a:rPr lang="pt-PT" sz="3200" dirty="0">
                <a:solidFill>
                  <a:schemeClr val="bg1"/>
                </a:solidFill>
              </a:rPr>
              <a:t> Em que consistiu a Modernidade dos séculos XV e XVI?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776566" y="1653040"/>
            <a:ext cx="226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/>
              <a:t>REFLITA E RESPONDA:</a:t>
            </a:r>
            <a:endParaRPr lang="pt-PT" dirty="0"/>
          </a:p>
        </p:txBody>
      </p:sp>
      <p:pic>
        <p:nvPicPr>
          <p:cNvPr id="7" name="nteha10cda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884" y="3146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04600" y="6151445"/>
            <a:ext cx="1203796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Martinho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Lutero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7" name="Picture 6" descr="20122374_CONT_CDROM_F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00" y="1167835"/>
            <a:ext cx="4523291" cy="49033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21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88152" y="6151446"/>
            <a:ext cx="3556185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 err="1">
                <a:solidFill>
                  <a:srgbClr val="000000"/>
                </a:solidFill>
              </a:rPr>
              <a:t>Mapa</a:t>
            </a:r>
            <a:r>
              <a:rPr lang="en-US" sz="1200" dirty="0">
                <a:solidFill>
                  <a:srgbClr val="000000"/>
                </a:solidFill>
              </a:rPr>
              <a:t> da costa do </a:t>
            </a:r>
            <a:r>
              <a:rPr lang="en-US" sz="1200" dirty="0" err="1">
                <a:solidFill>
                  <a:srgbClr val="000000"/>
                </a:solidFill>
              </a:rPr>
              <a:t>Brasil</a:t>
            </a:r>
            <a:r>
              <a:rPr lang="en-US" sz="1200" dirty="0">
                <a:solidFill>
                  <a:srgbClr val="000000"/>
                </a:solidFill>
              </a:rPr>
              <a:t>, 1519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53" y="1167835"/>
            <a:ext cx="3556185" cy="49033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3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60468" y="6187941"/>
            <a:ext cx="681752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>
                <a:solidFill>
                  <a:srgbClr val="000000"/>
                </a:solidFill>
              </a:rPr>
              <a:t>Rafael, </a:t>
            </a:r>
            <a:r>
              <a:rPr lang="en-US" sz="1200" i="1" dirty="0">
                <a:solidFill>
                  <a:srgbClr val="000000"/>
                </a:solidFill>
              </a:rPr>
              <a:t>A </a:t>
            </a:r>
            <a:r>
              <a:rPr lang="en-US" sz="1200" i="1" dirty="0" err="1">
                <a:solidFill>
                  <a:srgbClr val="000000"/>
                </a:solidFill>
              </a:rPr>
              <a:t>Escola</a:t>
            </a:r>
            <a:r>
              <a:rPr lang="en-US" sz="1200" i="1" dirty="0">
                <a:solidFill>
                  <a:srgbClr val="000000"/>
                </a:solidFill>
              </a:rPr>
              <a:t> de </a:t>
            </a:r>
            <a:r>
              <a:rPr lang="en-US" sz="1200" i="1" dirty="0" err="1">
                <a:solidFill>
                  <a:srgbClr val="000000"/>
                </a:solidFill>
              </a:rPr>
              <a:t>Atenas</a:t>
            </a:r>
            <a:r>
              <a:rPr lang="en-US" sz="1200" dirty="0">
                <a:solidFill>
                  <a:srgbClr val="000000"/>
                </a:solidFill>
              </a:rPr>
              <a:t>, 1510-11</a:t>
            </a:r>
          </a:p>
        </p:txBody>
      </p:sp>
      <p:pic>
        <p:nvPicPr>
          <p:cNvPr id="7" name="Picture 6" descr="20122374_CONT_CDROM_F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8" y="1155727"/>
            <a:ext cx="6817521" cy="491542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5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22374_CONT_CDROM_F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" y="1158589"/>
            <a:ext cx="8116645" cy="4912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939" y="6187941"/>
            <a:ext cx="6817521" cy="283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500"/>
              </a:lnSpc>
            </a:pPr>
            <a:r>
              <a:rPr lang="en-US" sz="1200" dirty="0">
                <a:solidFill>
                  <a:srgbClr val="000000"/>
                </a:solidFill>
              </a:rPr>
              <a:t>Auto de </a:t>
            </a:r>
            <a:r>
              <a:rPr lang="en-US" sz="1200" dirty="0" err="1">
                <a:solidFill>
                  <a:srgbClr val="000000"/>
                </a:solidFill>
              </a:rPr>
              <a:t>fé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em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Lisboa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4811" y="1016024"/>
            <a:ext cx="169786" cy="1697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ixel_hand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033999"/>
            <a:ext cx="103419" cy="1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89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1487</Words>
  <Application>Microsoft Office PowerPoint</Application>
  <PresentationFormat>On-screen Show (4:3)</PresentationFormat>
  <Paragraphs>232</Paragraphs>
  <Slides>53</Slides>
  <Notes>53</Notes>
  <HiddenSlides>33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Bloco Grafico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bloco grafico</dc:creator>
  <cp:lastModifiedBy>Ana Magalhães</cp:lastModifiedBy>
  <cp:revision>106</cp:revision>
  <cp:lastPrinted>2013-01-17T11:35:14Z</cp:lastPrinted>
  <dcterms:created xsi:type="dcterms:W3CDTF">2012-12-28T16:30:09Z</dcterms:created>
  <dcterms:modified xsi:type="dcterms:W3CDTF">2021-04-05T14:30:16Z</dcterms:modified>
</cp:coreProperties>
</file>