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57" r:id="rId4"/>
    <p:sldId id="295" r:id="rId5"/>
    <p:sldId id="296" r:id="rId6"/>
    <p:sldId id="272" r:id="rId7"/>
    <p:sldId id="282" r:id="rId8"/>
    <p:sldId id="284" r:id="rId9"/>
    <p:sldId id="271" r:id="rId10"/>
    <p:sldId id="259" r:id="rId11"/>
    <p:sldId id="285" r:id="rId12"/>
    <p:sldId id="286" r:id="rId13"/>
    <p:sldId id="273" r:id="rId14"/>
    <p:sldId id="260" r:id="rId15"/>
    <p:sldId id="274" r:id="rId16"/>
    <p:sldId id="261" r:id="rId17"/>
    <p:sldId id="287" r:id="rId18"/>
    <p:sldId id="275" r:id="rId19"/>
    <p:sldId id="262" r:id="rId20"/>
    <p:sldId id="288" r:id="rId21"/>
    <p:sldId id="278" r:id="rId22"/>
    <p:sldId id="277" r:id="rId23"/>
    <p:sldId id="279" r:id="rId24"/>
    <p:sldId id="281" r:id="rId25"/>
    <p:sldId id="280" r:id="rId26"/>
    <p:sldId id="289" r:id="rId27"/>
    <p:sldId id="263" r:id="rId28"/>
    <p:sldId id="264" r:id="rId29"/>
    <p:sldId id="267" r:id="rId30"/>
    <p:sldId id="290" r:id="rId31"/>
    <p:sldId id="291" r:id="rId32"/>
    <p:sldId id="292" r:id="rId33"/>
    <p:sldId id="265" r:id="rId34"/>
    <p:sldId id="293" r:id="rId35"/>
    <p:sldId id="269" r:id="rId36"/>
  </p:sldIdLst>
  <p:sldSz cx="9144000" cy="6858000" type="screen4x3"/>
  <p:notesSz cx="6858000" cy="9144000"/>
  <p:custDataLst>
    <p:tags r:id="rId3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57">
          <p15:clr>
            <a:srgbClr val="A4A3A4"/>
          </p15:clr>
        </p15:guide>
        <p15:guide id="4" orient="horz" pos="872">
          <p15:clr>
            <a:srgbClr val="A4A3A4"/>
          </p15:clr>
        </p15:guide>
        <p15:guide id="5" pos="2880">
          <p15:clr>
            <a:srgbClr val="A4A3A4"/>
          </p15:clr>
        </p15:guide>
        <p15:guide id="6" pos="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8607" autoAdjust="0"/>
  </p:normalViewPr>
  <p:slideViewPr>
    <p:cSldViewPr>
      <p:cViewPr varScale="1">
        <p:scale>
          <a:sx n="108" d="100"/>
          <a:sy n="108" d="100"/>
        </p:scale>
        <p:origin x="246" y="96"/>
      </p:cViewPr>
      <p:guideLst>
        <p:guide orient="horz" pos="2160"/>
        <p:guide orient="horz" pos="1117"/>
        <p:guide orient="horz" pos="3857"/>
        <p:guide orient="horz" pos="872"/>
        <p:guide pos="2880"/>
        <p:guide pos="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D92B0-3994-4745-8E69-3A3E456CDD1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8209-99AC-4887-9C2A-412B21C8BA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2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0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89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340768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/>
            <a:r>
              <a:rPr lang="pt-PT" sz="2000" dirty="0"/>
              <a:t>na mestria e na técnica;</a:t>
            </a:r>
          </a:p>
          <a:p>
            <a:pPr marL="269875" lvl="1" indent="-269875"/>
            <a:r>
              <a:rPr lang="pt-PT" sz="2000" dirty="0"/>
              <a:t>na perfeição e elegância formal;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rigor matemático e nas proporções;</a:t>
            </a:r>
          </a:p>
          <a:p>
            <a:pPr marL="269875" lvl="1" indent="-269875"/>
            <a:r>
              <a:rPr lang="pt-PT" sz="2000" dirty="0"/>
              <a:t>na clareza e harmonia racional da gramática decorativa greco-latina;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emprego de colunas, entablamentos e uso das ordens clássicas, nomeadamente a coríntia e a compósita;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uso do frontão triangular, nas fachadas e janelas; </a:t>
            </a:r>
          </a:p>
          <a:p>
            <a:pPr marL="269875" lvl="1" indent="-269875"/>
            <a:r>
              <a:rPr lang="pt-PT" sz="2000" dirty="0"/>
              <a:t>no uso da cúpula, tornada elemento essencial das igrejas renascentistas;</a:t>
            </a:r>
          </a:p>
          <a:p>
            <a:pPr marL="269875" lvl="1" indent="-269875"/>
            <a:r>
              <a:rPr lang="pt-PT" sz="2000" dirty="0"/>
              <a:t>no uso das abóbadas de berço;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na decoração com o uso dos grotescos, ao gosto romano.</a:t>
            </a:r>
            <a:endParaRPr lang="pt-PT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07" y="1268760"/>
            <a:ext cx="9151707" cy="5241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6140274" y="3861048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36219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Frontão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68145" y="4106146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4064090" y="370501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Colunas</a:t>
            </a:r>
          </a:p>
        </p:txBody>
      </p:sp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Capela dos </a:t>
            </a:r>
            <a:r>
              <a:rPr lang="pt-PT" sz="1800" dirty="0" err="1">
                <a:solidFill>
                  <a:schemeClr val="bg1"/>
                </a:solidFill>
              </a:rPr>
              <a:t>Pazzi</a:t>
            </a:r>
            <a:r>
              <a:rPr lang="pt-PT" sz="1800" dirty="0">
                <a:solidFill>
                  <a:schemeClr val="bg1"/>
                </a:solidFill>
              </a:rPr>
              <a:t>, Florença.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8028384" y="1299223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Cúpula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88224" y="1452531"/>
            <a:ext cx="144016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9" grpId="0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20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12366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Colunas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331639" y="3996686"/>
            <a:ext cx="194421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Abóbada de berço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3419871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Frontão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6444208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Cúpula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27983" y="2996952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07947" y="4397822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2812286"/>
            <a:ext cx="1368152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16421" y="3861048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Basílica de S. Pedro, Vaticano.</a:t>
            </a:r>
          </a:p>
        </p:txBody>
      </p:sp>
    </p:spTree>
    <p:extLst>
      <p:ext uri="{BB962C8B-B14F-4D97-AF65-F5344CB8AC3E}">
        <p14:creationId xmlns:p14="http://schemas.microsoft.com/office/powerpoint/2010/main" val="1901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11" grpId="0" uiExpand="1" build="p" animBg="1"/>
      <p:bldP spid="14" grpId="0" uiExpand="1" build="p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061492"/>
            <a:ext cx="5976664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pt-PT" sz="2200" dirty="0"/>
              <a:t>“</a:t>
            </a:r>
            <a:r>
              <a:rPr lang="pt-PT" sz="2200" dirty="0" err="1"/>
              <a:t>Brunelleschi</a:t>
            </a:r>
            <a:r>
              <a:rPr lang="pt-PT" sz="2200" dirty="0"/>
              <a:t>, criador da </a:t>
            </a:r>
            <a:r>
              <a:rPr lang="pt-PT" sz="2200" dirty="0" err="1"/>
              <a:t>arquitetura</a:t>
            </a:r>
            <a:r>
              <a:rPr lang="pt-PT" sz="2200" dirty="0"/>
              <a:t> do Renascimento teria visitado Roma?</a:t>
            </a:r>
          </a:p>
          <a:p>
            <a:pPr marL="0" indent="0" algn="ctr">
              <a:buNone/>
            </a:pPr>
            <a:r>
              <a:rPr lang="pt-PT" sz="2200" dirty="0" err="1"/>
              <a:t>Manetti</a:t>
            </a:r>
            <a:r>
              <a:rPr lang="pt-PT" sz="2200" dirty="0"/>
              <a:t> e </a:t>
            </a:r>
            <a:r>
              <a:rPr lang="pt-PT" sz="2200" dirty="0" err="1"/>
              <a:t>Vasari</a:t>
            </a:r>
            <a:r>
              <a:rPr lang="pt-PT" sz="2200" dirty="0"/>
              <a:t> garantem que ele estudou e mediu os monumentos da cidade antiga.” 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Jean Delumeau, </a:t>
            </a:r>
            <a:r>
              <a:rPr lang="pt-PT" sz="2200" i="1" dirty="0"/>
              <a:t>A Civilização do Renascimento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/>
              <a:t>[in Manual, Parte 3, p.87]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NA ARQUITETURA RENASCENTISTA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2741" y="1125538"/>
            <a:ext cx="4397251" cy="5472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/>
              <a:t>A arte renascentista assume a herança da Antiguidade Clássica mas procura soluções técnicas inovadoras para superá-la:</a:t>
            </a:r>
            <a:endParaRPr lang="pt-PT" sz="2000" dirty="0"/>
          </a:p>
          <a:p>
            <a:pPr lvl="1"/>
            <a:r>
              <a:rPr lang="pt-PT" sz="2000" dirty="0"/>
              <a:t>procuraram a matematização rigorosa do espaço arquitetónico;</a:t>
            </a:r>
          </a:p>
          <a:p>
            <a:pPr lvl="1"/>
            <a:r>
              <a:rPr lang="pt-PT" sz="2000" dirty="0"/>
              <a:t>estabeleceram relações proporcionais entre as partes do edifício (altura, largura e profundidade);</a:t>
            </a:r>
          </a:p>
          <a:p>
            <a:pPr lvl="1"/>
            <a:r>
              <a:rPr lang="pt-PT" sz="2000" dirty="0"/>
              <a:t>recorreram à geometrização, fazendo o uso do círculo e de outras formas consideradas perfeitas.</a:t>
            </a:r>
          </a:p>
          <a:p>
            <a:pPr marL="457200" lvl="1" indent="0">
              <a:buNone/>
            </a:pPr>
            <a:endParaRPr lang="pt-PT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DA IMITAÇÃO À SUPERAÇÃO DOS MODELOS DA ANTIGUIDADE…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49572"/>
            <a:ext cx="4572000" cy="5547780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 err="1">
                <a:solidFill>
                  <a:schemeClr val="bg1"/>
                </a:solidFill>
              </a:rPr>
              <a:t>Tempietto</a:t>
            </a:r>
            <a:r>
              <a:rPr lang="pt-PT" sz="1800" dirty="0">
                <a:solidFill>
                  <a:schemeClr val="bg1"/>
                </a:solidFill>
              </a:rPr>
              <a:t>, Bramante, 1502.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28800"/>
            <a:ext cx="4560542" cy="386906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1519" y="1052736"/>
            <a:ext cx="4654497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pt-PT" sz="1900" b="1" dirty="0"/>
              <a:t>A arte renascentista assumiu a herança da Antiguidade Clássica mas procurou soluções técnicas inovadoras para superá-la:</a:t>
            </a:r>
            <a:endParaRPr lang="pt-PT" sz="1900" dirty="0"/>
          </a:p>
          <a:p>
            <a:pPr marL="357188" lvl="1" indent="-269875"/>
            <a:r>
              <a:rPr lang="pt-PT" sz="1900" dirty="0"/>
              <a:t>aplicaram a simetria dos eixos horizontal e vertical;</a:t>
            </a:r>
          </a:p>
          <a:p>
            <a:pPr marL="357188" lvl="1" indent="-269875"/>
            <a:r>
              <a:rPr lang="pt-PT" sz="1900" dirty="0"/>
              <a:t>a simetria é obtida pelo enquadramento das portas e das janelas;</a:t>
            </a:r>
          </a:p>
          <a:p>
            <a:pPr marL="357188" lvl="1" indent="-269875"/>
            <a:r>
              <a:rPr lang="pt-PT" sz="1900" dirty="0"/>
              <a:t>utilizaram linhas e ângulos retos que acentuam a horizontalidade;</a:t>
            </a:r>
          </a:p>
          <a:p>
            <a:pPr marL="357188" lvl="1" indent="-269875"/>
            <a:r>
              <a:rPr lang="pt-PT" sz="1900" dirty="0"/>
              <a:t>usaram a gramática decorativa greco-</a:t>
            </a:r>
            <a:br>
              <a:rPr lang="pt-PT" sz="1900" dirty="0"/>
            </a:br>
            <a:r>
              <a:rPr lang="pt-PT" sz="1900" dirty="0"/>
              <a:t>-romana, sem cair em processos de pura imitação.</a:t>
            </a:r>
          </a:p>
          <a:p>
            <a:pPr marL="0" indent="0">
              <a:buNone/>
            </a:pPr>
            <a:r>
              <a:rPr lang="pt-PT" sz="1900" b="1" dirty="0"/>
              <a:t>Quem foram os grandes mestres da </a:t>
            </a:r>
            <a:r>
              <a:rPr lang="pt-PT" sz="1900" b="1" dirty="0" err="1"/>
              <a:t>arquitetura</a:t>
            </a:r>
            <a:r>
              <a:rPr lang="pt-PT" sz="1900" b="1" dirty="0"/>
              <a:t> renascentista?</a:t>
            </a:r>
            <a:endParaRPr lang="pt-PT" sz="1900" dirty="0"/>
          </a:p>
          <a:p>
            <a:pPr marL="0" indent="0">
              <a:buNone/>
            </a:pPr>
            <a:r>
              <a:rPr lang="pt-PT" sz="1900" dirty="0"/>
              <a:t>Destacaram-se </a:t>
            </a:r>
            <a:r>
              <a:rPr lang="pt-PT" sz="1900" dirty="0" err="1"/>
              <a:t>Filippo</a:t>
            </a:r>
            <a:r>
              <a:rPr lang="pt-PT" sz="1900" dirty="0"/>
              <a:t> </a:t>
            </a:r>
            <a:r>
              <a:rPr lang="pt-PT" sz="1900" dirty="0" err="1"/>
              <a:t>Brunelleschi</a:t>
            </a:r>
            <a:r>
              <a:rPr lang="pt-PT" sz="1900" dirty="0"/>
              <a:t>, Leon Battista </a:t>
            </a:r>
            <a:r>
              <a:rPr lang="pt-PT" sz="1900" dirty="0" err="1"/>
              <a:t>Alberti</a:t>
            </a:r>
            <a:r>
              <a:rPr lang="pt-PT" sz="1900" dirty="0"/>
              <a:t>, Bramante e Miguel Ângelo.</a:t>
            </a:r>
          </a:p>
          <a:p>
            <a:endParaRPr lang="pt-PT" sz="19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DA IMITAÇÃO À SUPERAÇÃO DOS MODELOS DA ANTIGUIDADE…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5364089" y="5589240"/>
            <a:ext cx="3787862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err="1">
                <a:solidFill>
                  <a:schemeClr val="bg1"/>
                </a:solidFill>
              </a:rPr>
              <a:t>Alberti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Palácio </a:t>
            </a:r>
            <a:r>
              <a:rPr lang="pt-PT" sz="1800" i="1" dirty="0" err="1">
                <a:solidFill>
                  <a:schemeClr val="bg1"/>
                </a:solidFill>
              </a:rPr>
              <a:t>Rucellai</a:t>
            </a:r>
            <a:r>
              <a:rPr lang="pt-PT" sz="1800" dirty="0">
                <a:solidFill>
                  <a:schemeClr val="bg1"/>
                </a:solidFill>
              </a:rPr>
              <a:t>, século XV.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23846" y="1628800"/>
            <a:ext cx="0" cy="3869064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9952" y="2084701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9952" y="5293257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29123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12689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00392" y="3059276"/>
            <a:ext cx="360040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38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164288" y="3284984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508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7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  <p:bldP spid="10" grpId="0" animBg="1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052736"/>
            <a:ext cx="46085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b="1" dirty="0"/>
              <a:t>Na escultura:</a:t>
            </a:r>
          </a:p>
          <a:p>
            <a:r>
              <a:rPr lang="pt-PT" sz="2000" dirty="0"/>
              <a:t>a recuperação do nu; </a:t>
            </a:r>
          </a:p>
          <a:p>
            <a:r>
              <a:rPr lang="pt-PT" sz="2000" dirty="0"/>
              <a:t>a recuperação da estátua equestre;</a:t>
            </a:r>
          </a:p>
          <a:p>
            <a:r>
              <a:rPr lang="pt-PT" sz="2000" dirty="0"/>
              <a:t>a monumentalidade;</a:t>
            </a:r>
          </a:p>
          <a:p>
            <a:r>
              <a:rPr lang="pt-PT" sz="2000" dirty="0"/>
              <a:t>a representação do corpo humano </a:t>
            </a:r>
            <a:br>
              <a:rPr lang="pt-PT" sz="2000" dirty="0"/>
            </a:br>
            <a:r>
              <a:rPr lang="pt-PT" sz="2000" dirty="0"/>
              <a:t>com harmonia e rigorosas proporções.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73047"/>
            <a:ext cx="918051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INFLUÊNCIA DA ANTIGUIDADE CLÁSSICA NA                        E NA PINTURA RENASCENTISTAS: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29117" y="573046"/>
            <a:ext cx="1170833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ESCULTURA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02" r="-29155"/>
          <a:stretch/>
        </p:blipFill>
        <p:spPr>
          <a:xfrm>
            <a:off x="4590256" y="1023608"/>
            <a:ext cx="4490134" cy="55751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80" y="3284984"/>
            <a:ext cx="4349605" cy="3262204"/>
          </a:xfrm>
          <a:prstGeom prst="rect">
            <a:avLst/>
          </a:prstGeom>
        </p:spPr>
      </p:pic>
      <p:sp>
        <p:nvSpPr>
          <p:cNvPr id="13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>
                <a:solidFill>
                  <a:schemeClr val="bg1"/>
                </a:solidFill>
              </a:rPr>
              <a:t>Donatello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David</a:t>
            </a:r>
            <a:r>
              <a:rPr lang="pt-PT" sz="1800" dirty="0">
                <a:solidFill>
                  <a:schemeClr val="bg1"/>
                </a:solidFill>
              </a:rPr>
              <a:t>, século XV.</a:t>
            </a:r>
          </a:p>
        </p:txBody>
      </p:sp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0" y="6124252"/>
            <a:ext cx="3715855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>
                <a:solidFill>
                  <a:schemeClr val="bg1"/>
                </a:solidFill>
              </a:rPr>
              <a:t>Verocchio</a:t>
            </a:r>
            <a:r>
              <a:rPr lang="pt-PT" sz="1800" dirty="0">
                <a:solidFill>
                  <a:schemeClr val="bg1"/>
                </a:solidFill>
              </a:rPr>
              <a:t>, estátua equestre.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781572"/>
            <a:ext cx="5976664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«A estátua é o ideal deste tempo. […] </a:t>
            </a:r>
            <a:br>
              <a:rPr lang="pt-PT" sz="2200" dirty="0"/>
            </a:br>
            <a:r>
              <a:rPr lang="pt-PT" sz="2200" dirty="0"/>
              <a:t>a arte “corporal” por excelência.» 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 err="1"/>
              <a:t>Bazin</a:t>
            </a:r>
            <a:r>
              <a:rPr lang="pt-PT" sz="2200" dirty="0"/>
              <a:t>, </a:t>
            </a:r>
            <a:r>
              <a:rPr lang="pt-PT" sz="2200" i="1" dirty="0" err="1"/>
              <a:t>Histoire</a:t>
            </a:r>
            <a:r>
              <a:rPr lang="pt-PT" sz="2200" i="1" dirty="0"/>
              <a:t> de </a:t>
            </a:r>
            <a:r>
              <a:rPr lang="pt-PT" sz="2200" i="1" dirty="0" err="1"/>
              <a:t>l’Art</a:t>
            </a:r>
            <a:endParaRPr lang="pt-PT" sz="2200" i="1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/>
              <a:t>[in Manual, Parte 3, p.87]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6313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NA ESCULTURA: </a:t>
            </a:r>
            <a:br>
              <a:rPr lang="pt-PT" sz="2000" b="1" dirty="0">
                <a:latin typeface="+mn-lt"/>
              </a:rPr>
            </a:br>
            <a:r>
              <a:rPr lang="pt-PT" sz="2000" b="1" dirty="0">
                <a:latin typeface="+mn-lt"/>
              </a:rPr>
              <a:t>A RECUPERAÇÃO DA ESTATUÁRIA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374" y="2636912"/>
            <a:ext cx="4540196" cy="393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6912"/>
            <a:ext cx="4571999" cy="3933825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981843"/>
            <a:ext cx="4608512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/>
              <a:t>Na pintura:</a:t>
            </a:r>
            <a:endParaRPr lang="pt-PT" sz="1800" dirty="0"/>
          </a:p>
          <a:p>
            <a:pPr marL="269875" lvl="1" indent="-182563"/>
            <a:r>
              <a:rPr lang="pt-PT" sz="1800" dirty="0"/>
              <a:t>nos temas (da mitologia clássica; de episódios e figuras da Antiguidade Clássica);</a:t>
            </a:r>
          </a:p>
          <a:p>
            <a:pPr marL="269875" lvl="1" indent="-182563"/>
            <a:r>
              <a:rPr lang="pt-PT" sz="1800" dirty="0"/>
              <a:t>no tratamento do corpo das figuras (rigor anatómico e o nu).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96900"/>
            <a:ext cx="9144000" cy="36163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1900" b="1" dirty="0">
                <a:latin typeface="+mn-lt"/>
              </a:rPr>
              <a:t>INFLUÊNCIA DA ANTIGUIDADE CLÁSSICA NA ESCULTURA E NA                   RENASCENTISTAS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98184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None/>
            </a:pPr>
            <a:r>
              <a:rPr lang="pt-PT" b="1" dirty="0"/>
              <a:t>Destaque para duas obras: </a:t>
            </a:r>
            <a:endParaRPr lang="pt-PT" dirty="0"/>
          </a:p>
          <a:p>
            <a:pPr marL="182563" lvl="1"/>
            <a:r>
              <a:rPr lang="pt-PT" dirty="0"/>
              <a:t>Botticelli (1446-1510), </a:t>
            </a:r>
            <a:r>
              <a:rPr lang="pt-PT" i="1" dirty="0"/>
              <a:t>O Nascimento de Vénus;</a:t>
            </a:r>
          </a:p>
          <a:p>
            <a:pPr marL="182563" lvl="1"/>
            <a:r>
              <a:rPr lang="pt-PT" dirty="0"/>
              <a:t>Rafael (1483-1520), </a:t>
            </a:r>
            <a:r>
              <a:rPr lang="pt-PT" i="1" dirty="0"/>
              <a:t>A Escola de Atenas</a:t>
            </a:r>
            <a:r>
              <a:rPr lang="pt-PT" dirty="0"/>
              <a:t>.</a:t>
            </a:r>
          </a:p>
        </p:txBody>
      </p: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0" y="6174390"/>
            <a:ext cx="4139952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None/>
            </a:pPr>
            <a:r>
              <a:rPr lang="pt-PT" sz="1800" i="1" dirty="0">
                <a:solidFill>
                  <a:schemeClr val="bg1"/>
                </a:solidFill>
              </a:rPr>
              <a:t>Botticelli</a:t>
            </a:r>
            <a:r>
              <a:rPr lang="pt-PT" sz="1800" dirty="0">
                <a:solidFill>
                  <a:schemeClr val="bg1"/>
                </a:solidFill>
              </a:rPr>
              <a:t>, Nascimento de Vénus, c. 1480.</a:t>
            </a:r>
          </a:p>
        </p:txBody>
      </p: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220072" y="6124252"/>
            <a:ext cx="3923928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>
                <a:solidFill>
                  <a:schemeClr val="bg1"/>
                </a:solidFill>
              </a:rPr>
              <a:t>Rafael</a:t>
            </a:r>
            <a:r>
              <a:rPr lang="pt-PT" sz="1800" dirty="0">
                <a:solidFill>
                  <a:schemeClr val="bg1"/>
                </a:solidFill>
              </a:rPr>
              <a:t>, A Escola de Atenas, 1508-1511.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6094" y="580996"/>
            <a:ext cx="923330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PINTURA</a:t>
            </a:r>
          </a:p>
        </p:txBody>
      </p:sp>
    </p:spTree>
    <p:extLst>
      <p:ext uri="{BB962C8B-B14F-4D97-AF65-F5344CB8AC3E}">
        <p14:creationId xmlns:p14="http://schemas.microsoft.com/office/powerpoint/2010/main" val="2212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 animBg="1"/>
      <p:bldP spid="12" grpId="0" animBg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2062103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/>
              <a:t>Deveu-se 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br>
              <a:rPr lang="pt-PT" sz="2000" dirty="0"/>
            </a:br>
            <a:r>
              <a:rPr lang="pt-PT" sz="2000" dirty="0"/>
              <a:t>de um método racional e matemático </a:t>
            </a:r>
            <a:br>
              <a:rPr lang="pt-PT" sz="2000" dirty="0"/>
            </a:br>
            <a:r>
              <a:rPr lang="pt-PT" sz="2000" dirty="0"/>
              <a:t>de representação: a perspetiva.</a:t>
            </a:r>
          </a:p>
          <a:p>
            <a:pPr marL="87313" lvl="0" indent="-87313"/>
            <a:r>
              <a:rPr lang="pt-PT" sz="2000" b="1" dirty="0"/>
              <a:t> A 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/>
              <a:t>através da aplicação de regras matemáticas: a perspetiva</a:t>
            </a:r>
            <a:r>
              <a:rPr lang="pt-PT" sz="2000" b="1" dirty="0"/>
              <a:t> </a:t>
            </a:r>
            <a:r>
              <a:rPr lang="pt-PT" sz="2000" dirty="0"/>
              <a:t>linear;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  A CENTRALIDADE DO OBSERVADOR NA ARQUITETURA: 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br>
              <a:rPr lang="pt-PT" sz="1700" dirty="0">
                <a:solidFill>
                  <a:schemeClr val="bg1"/>
                </a:solidFill>
              </a:rPr>
            </a:br>
            <a:r>
              <a:rPr lang="pt-PT" sz="1700" dirty="0">
                <a:solidFill>
                  <a:schemeClr val="bg1"/>
                </a:solidFill>
              </a:rPr>
              <a:t>o exemplo da Igreja de São Lourenço, Florença.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15655" y="2765026"/>
            <a:ext cx="2004338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/>
              <a:t>PERSPETIVA MATEMÁTICA</a:t>
            </a:r>
            <a:endParaRPr lang="pt-PT"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  <p:bldP spid="39" grpId="0" animBg="1"/>
      <p:bldP spid="39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200" y="620688"/>
            <a:ext cx="3337599" cy="5971949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868144" y="6125100"/>
            <a:ext cx="3283807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Cimabue</a:t>
            </a:r>
            <a:r>
              <a:rPr lang="pt-PT" sz="1800" i="1" dirty="0">
                <a:solidFill>
                  <a:schemeClr val="bg1"/>
                </a:solidFill>
              </a:rPr>
              <a:t>, </a:t>
            </a:r>
            <a:r>
              <a:rPr lang="pt-PT" sz="1800" i="1" dirty="0" err="1">
                <a:solidFill>
                  <a:schemeClr val="bg1"/>
                </a:solidFill>
              </a:rPr>
              <a:t>Maestá</a:t>
            </a:r>
            <a:r>
              <a:rPr lang="pt-PT" sz="1800" i="1" dirty="0">
                <a:solidFill>
                  <a:schemeClr val="bg1"/>
                </a:solidFill>
              </a:rPr>
              <a:t>, </a:t>
            </a:r>
            <a:r>
              <a:rPr lang="pt-PT" sz="1800" dirty="0">
                <a:solidFill>
                  <a:schemeClr val="bg1"/>
                </a:solidFill>
              </a:rPr>
              <a:t>c. 1280.</a:t>
            </a:r>
          </a:p>
        </p:txBody>
      </p:sp>
    </p:spTree>
    <p:extLst>
      <p:ext uri="{BB962C8B-B14F-4D97-AF65-F5344CB8AC3E}">
        <p14:creationId xmlns:p14="http://schemas.microsoft.com/office/powerpoint/2010/main" val="1518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4401205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/>
              <a:t>Deveu-se 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br>
              <a:rPr lang="pt-PT" sz="2000" dirty="0"/>
            </a:br>
            <a:r>
              <a:rPr lang="pt-PT" sz="2000" dirty="0"/>
              <a:t>de um método racional e matemático </a:t>
            </a:r>
            <a:br>
              <a:rPr lang="pt-PT" sz="2000" dirty="0"/>
            </a:br>
            <a:r>
              <a:rPr lang="pt-PT" sz="2000" dirty="0"/>
              <a:t>de representação: a perspetiva.</a:t>
            </a:r>
          </a:p>
          <a:p>
            <a:pPr marL="87313" lvl="0" indent="-87313"/>
            <a:r>
              <a:rPr lang="pt-PT" sz="2000" b="1" dirty="0"/>
              <a:t> A 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/>
              <a:t>através da aplicação de regras matemáticas: a perspetiva</a:t>
            </a:r>
            <a:r>
              <a:rPr lang="pt-PT" sz="2000" b="1" dirty="0"/>
              <a:t> </a:t>
            </a:r>
            <a:r>
              <a:rPr lang="pt-PT" sz="2000" dirty="0"/>
              <a:t>linear;</a:t>
            </a:r>
          </a:p>
          <a:p>
            <a:pPr marL="357188" lvl="1" indent="-174625"/>
            <a:r>
              <a:rPr lang="pt-PT" sz="2000" dirty="0"/>
              <a:t> este método possibilitava a convergência de linhas paralelas em direção a um ou mais pontos: </a:t>
            </a:r>
            <a:br>
              <a:rPr lang="pt-PT" sz="2000" dirty="0"/>
            </a:br>
            <a:r>
              <a:rPr lang="pt-PT" sz="2000" dirty="0"/>
              <a:t>o ponto de fuga.</a:t>
            </a:r>
          </a:p>
          <a:p>
            <a:pPr marL="452438" lvl="1" indent="-96838"/>
            <a:endParaRPr lang="pt-PT" sz="2000" dirty="0"/>
          </a:p>
          <a:p>
            <a:pPr marL="0" lvl="1" indent="0">
              <a:buNone/>
            </a:pPr>
            <a:r>
              <a:rPr lang="pt-PT" sz="2000" dirty="0"/>
              <a:t>A teorização sobre a perspetiva ficou a </a:t>
            </a:r>
            <a:br>
              <a:rPr lang="pt-PT" sz="2000" dirty="0"/>
            </a:br>
            <a:r>
              <a:rPr lang="pt-PT" sz="2000" dirty="0"/>
              <a:t>dever-se a </a:t>
            </a:r>
            <a:r>
              <a:rPr lang="pt-PT" sz="2000" dirty="0" err="1"/>
              <a:t>Alberti</a:t>
            </a:r>
            <a:r>
              <a:rPr lang="pt-PT" sz="20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7544" y="4051881"/>
            <a:ext cx="1712372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br>
              <a:rPr lang="pt-PT" sz="1700" dirty="0">
                <a:solidFill>
                  <a:schemeClr val="bg1"/>
                </a:solidFill>
              </a:rPr>
            </a:br>
            <a:r>
              <a:rPr lang="pt-PT" sz="1700" dirty="0">
                <a:solidFill>
                  <a:schemeClr val="bg1"/>
                </a:solidFill>
              </a:rPr>
              <a:t>o exemplo da Igreja de São Lourenço, Florença.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  A CENTRALIDADE DO OBSERVADOR NA ARQUITETURA: 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PERSPETIVA MATEMÁTICA</a:t>
            </a:r>
            <a:endParaRPr lang="pt-PT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379756" y="2314776"/>
            <a:ext cx="6400800" cy="2354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«[…] mostrar racionalmente as diminuições </a:t>
            </a:r>
            <a:br>
              <a:rPr lang="pt-PT" sz="2200" dirty="0"/>
            </a:br>
            <a:r>
              <a:rPr lang="pt-PT" sz="2200" dirty="0"/>
              <a:t>e aumentos que os olhos humanos veem </a:t>
            </a:r>
            <a:br>
              <a:rPr lang="pt-PT" sz="2200" dirty="0"/>
            </a:br>
            <a:r>
              <a:rPr lang="pt-PT" sz="2200" dirty="0"/>
              <a:t>segundo as coisas estão afastadas ou próximas […]»</a:t>
            </a:r>
          </a:p>
          <a:p>
            <a:pPr marL="0" indent="0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António </a:t>
            </a:r>
            <a:r>
              <a:rPr lang="pt-PT" sz="2200" dirty="0" err="1"/>
              <a:t>Manetti</a:t>
            </a:r>
            <a:r>
              <a:rPr lang="pt-PT" sz="2200" dirty="0"/>
              <a:t>, </a:t>
            </a:r>
            <a:r>
              <a:rPr lang="pt-PT" sz="2200" i="1" dirty="0"/>
              <a:t>Vida de </a:t>
            </a:r>
            <a:r>
              <a:rPr lang="pt-PT" sz="2200" i="1" dirty="0" err="1"/>
              <a:t>Brunelleschi</a:t>
            </a:r>
            <a:endParaRPr lang="pt-PT" sz="2200" i="1" dirty="0"/>
          </a:p>
          <a:p>
            <a:pPr marL="0" indent="0" algn="r">
              <a:buNone/>
            </a:pPr>
            <a:r>
              <a:rPr lang="pt-PT" sz="2200" dirty="0"/>
              <a:t> [in Manual, Parte 3, p.93]</a:t>
            </a:r>
          </a:p>
          <a:p>
            <a:pPr marL="0" indent="0">
              <a:buNone/>
            </a:pPr>
            <a:endParaRPr lang="pt-PT" sz="2200" dirty="0"/>
          </a:p>
          <a:p>
            <a:pPr marL="0" indent="0">
              <a:buNone/>
            </a:pPr>
            <a:endParaRPr lang="pt-PT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ARQUITETURA: A PERSPETIVA MATEMÁTICA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54" y="1052736"/>
            <a:ext cx="4792678" cy="4968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PT" sz="1800" b="1" dirty="0"/>
              <a:t>A técnica da perspetiva linear possibilitou a ilusão de profundidade.</a:t>
            </a:r>
          </a:p>
          <a:p>
            <a:pPr marL="0" indent="0">
              <a:buNone/>
            </a:pPr>
            <a:r>
              <a:rPr lang="pt-PT" sz="1800" dirty="0"/>
              <a:t>Uma das primeiras obras de pintura a fazer uso dos princípios desenvolvidos por </a:t>
            </a:r>
            <a:r>
              <a:rPr lang="pt-PT" sz="1800" dirty="0" err="1"/>
              <a:t>Brunelleschi</a:t>
            </a:r>
            <a:r>
              <a:rPr lang="pt-PT" sz="1800" dirty="0"/>
              <a:t> foi </a:t>
            </a:r>
            <a:r>
              <a:rPr lang="pt-PT" sz="1800" i="1" dirty="0"/>
              <a:t>A Santíssima Trindade</a:t>
            </a:r>
            <a:r>
              <a:rPr lang="pt-PT" sz="1800" dirty="0"/>
              <a:t> (1425-28) de </a:t>
            </a:r>
            <a:r>
              <a:rPr lang="pt-PT" sz="1800" dirty="0" err="1"/>
              <a:t>Masaccio</a:t>
            </a:r>
            <a:r>
              <a:rPr lang="pt-PT" sz="1800" dirty="0"/>
              <a:t>.</a:t>
            </a:r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b="1" dirty="0"/>
              <a:t>1. </a:t>
            </a:r>
            <a:r>
              <a:rPr lang="pt-PT" sz="1800" dirty="0"/>
              <a:t>Cristo surge ao centro.</a:t>
            </a:r>
          </a:p>
          <a:p>
            <a:pPr marL="0" indent="0">
              <a:buNone/>
            </a:pPr>
            <a:r>
              <a:rPr lang="pt-PT" sz="1800" b="1" dirty="0"/>
              <a:t>2. </a:t>
            </a:r>
            <a:r>
              <a:rPr lang="pt-PT" sz="1800" dirty="0"/>
              <a:t>O Pai segura a cruz, em 2º plano.</a:t>
            </a:r>
          </a:p>
          <a:p>
            <a:pPr marL="0" indent="0">
              <a:buNone/>
            </a:pPr>
            <a:r>
              <a:rPr lang="pt-PT" sz="1800" b="1" dirty="0"/>
              <a:t>3. </a:t>
            </a:r>
            <a:r>
              <a:rPr lang="pt-PT" sz="1800" dirty="0"/>
              <a:t>Entre os dois está o símbolo do Espírito Santo.</a:t>
            </a:r>
          </a:p>
          <a:p>
            <a:pPr marL="182563" indent="-182563">
              <a:buNone/>
            </a:pPr>
            <a:r>
              <a:rPr lang="pt-PT" sz="1800" b="1" dirty="0"/>
              <a:t>4. </a:t>
            </a:r>
            <a:r>
              <a:rPr lang="pt-PT" sz="1800" dirty="0"/>
              <a:t>Aos pés da cruz Nossa Senhora e São João Evangelista.</a:t>
            </a:r>
          </a:p>
          <a:p>
            <a:pPr marL="0" indent="0">
              <a:buNone/>
            </a:pPr>
            <a:r>
              <a:rPr lang="pt-PT" sz="1800" b="1" dirty="0"/>
              <a:t>5. </a:t>
            </a:r>
            <a:r>
              <a:rPr lang="pt-PT" sz="1800" dirty="0"/>
              <a:t>Junto às pilastras os doadores.</a:t>
            </a:r>
          </a:p>
          <a:p>
            <a:pPr marL="182563" indent="-182563">
              <a:buNone/>
            </a:pPr>
            <a:r>
              <a:rPr lang="pt-PT" sz="1800" b="1" dirty="0"/>
              <a:t>6. </a:t>
            </a:r>
            <a:r>
              <a:rPr lang="pt-PT" sz="1800" dirty="0"/>
              <a:t>Cria a ilusão de abertura de um espaço na parede através dos elementos arquitetónicos.</a:t>
            </a:r>
          </a:p>
          <a:p>
            <a:pPr marL="182563" indent="-182563">
              <a:buNone/>
            </a:pPr>
            <a:r>
              <a:rPr lang="pt-PT" sz="1800" b="1" dirty="0"/>
              <a:t>7. </a:t>
            </a:r>
            <a:r>
              <a:rPr lang="pt-PT" sz="1800" dirty="0"/>
              <a:t>Os caixotões permitem estabelecer as linhas paralelas e acentuam a profundidade.</a:t>
            </a:r>
          </a:p>
          <a:p>
            <a:pPr marL="0" indent="0">
              <a:buNone/>
            </a:pPr>
            <a:r>
              <a:rPr lang="pt-PT" sz="1800" b="1" dirty="0"/>
              <a:t>8. </a:t>
            </a:r>
            <a:r>
              <a:rPr lang="pt-PT" sz="1800" dirty="0"/>
              <a:t>As linhas convergem para os pés da cruz.</a:t>
            </a:r>
          </a:p>
          <a:p>
            <a:pPr marL="0" indent="0">
              <a:buNone/>
            </a:pPr>
            <a:endParaRPr lang="pt-PT" sz="1800" b="1" dirty="0"/>
          </a:p>
          <a:p>
            <a:pPr marL="93663" lvl="1" indent="0" algn="ctr">
              <a:buNone/>
            </a:pPr>
            <a:endParaRPr lang="pt-PT" sz="1800" b="1" dirty="0"/>
          </a:p>
          <a:p>
            <a:pPr marL="0" lvl="0" indent="0">
              <a:buNone/>
            </a:pPr>
            <a:endParaRPr lang="pt-PT" sz="1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LINEAR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52" y="1003000"/>
            <a:ext cx="3143488" cy="5522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6421" y="2325027"/>
            <a:ext cx="1656184" cy="2736304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6111312" y="1916832"/>
            <a:ext cx="1656184" cy="194421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6059834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7236296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5416904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721160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6588224" y="2204864"/>
            <a:ext cx="665836" cy="50405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7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4595" y="1052736"/>
            <a:ext cx="4524867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900" b="1" dirty="0"/>
              <a:t>A </a:t>
            </a:r>
            <a:r>
              <a:rPr lang="pt-PT" sz="1900" b="1" dirty="0" err="1"/>
              <a:t>perspetiva</a:t>
            </a:r>
            <a:r>
              <a:rPr lang="pt-PT" sz="1900" b="1" dirty="0"/>
              <a:t> aérea: </a:t>
            </a:r>
          </a:p>
          <a:p>
            <a:pPr marL="0" indent="0">
              <a:buNone/>
            </a:pPr>
            <a:r>
              <a:rPr lang="pt-PT" sz="1900" dirty="0"/>
              <a:t>Leonardo da Vinci foi o principal executor desta técnica.</a:t>
            </a:r>
            <a:endParaRPr lang="pt-PT" sz="1900" b="1" dirty="0"/>
          </a:p>
          <a:p>
            <a:pPr marL="0" indent="0">
              <a:buNone/>
            </a:pPr>
            <a:r>
              <a:rPr lang="pt-PT" sz="1900" b="1" dirty="0"/>
              <a:t>Da Vinci conseguiu obter a noção de profundidade:</a:t>
            </a:r>
          </a:p>
          <a:p>
            <a:pPr marL="357188" lvl="2" indent="-174625"/>
            <a:r>
              <a:rPr lang="pt-PT" sz="1900" dirty="0"/>
              <a:t>através da gradação de cores;</a:t>
            </a:r>
          </a:p>
          <a:p>
            <a:pPr marL="357188" lvl="2" indent="-174625"/>
            <a:r>
              <a:rPr lang="pt-PT" sz="1900" dirty="0"/>
              <a:t>através de nuances de luminosidade e de texturas;</a:t>
            </a:r>
          </a:p>
          <a:p>
            <a:pPr marL="574675" lvl="2" indent="-574675">
              <a:buNone/>
            </a:pPr>
            <a:r>
              <a:rPr lang="pt-PT" sz="1900" b="1" dirty="0"/>
              <a:t>Os objetos mais próximos</a:t>
            </a:r>
            <a:r>
              <a:rPr lang="pt-PT" sz="1900" dirty="0"/>
              <a:t>:</a:t>
            </a:r>
          </a:p>
          <a:p>
            <a:pPr marL="357188" lvl="3" indent="-174625">
              <a:buFont typeface="Arial" pitchFamily="34" charset="0"/>
              <a:buChar char="•"/>
            </a:pPr>
            <a:r>
              <a:rPr lang="pt-PT" sz="1900" dirty="0"/>
              <a:t>eram mais nítidos e definidos;</a:t>
            </a:r>
          </a:p>
          <a:p>
            <a:pPr marL="0" lvl="3" indent="0">
              <a:buNone/>
            </a:pPr>
            <a:r>
              <a:rPr lang="pt-PT" sz="1900" b="1" dirty="0"/>
              <a:t>À medida que os objetos se distanciavam  do observador:</a:t>
            </a:r>
            <a:r>
              <a:rPr lang="pt-PT" sz="1900" dirty="0"/>
              <a:t> 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/>
              <a:t>os contornos tornavam-se menos definidos e rodeados de uma atmosfera nebulosa e esfumada; 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/>
              <a:t>as cores escuras dos objetos mais  afastados tornavam-se azuladas.</a:t>
            </a:r>
          </a:p>
          <a:p>
            <a:pPr marL="527050" lvl="1" indent="-171450">
              <a:buFontTx/>
              <a:buChar char="-"/>
            </a:pPr>
            <a:endParaRPr lang="pt-PT" sz="19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AÉREA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57" y="1001579"/>
            <a:ext cx="3562828" cy="5523765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104157" y="6124651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Da Vinci, </a:t>
            </a:r>
            <a:r>
              <a:rPr lang="pt-PT" sz="1800" i="1" dirty="0">
                <a:solidFill>
                  <a:schemeClr val="bg1"/>
                </a:solidFill>
              </a:rPr>
              <a:t>S. João na Natureza</a:t>
            </a:r>
            <a:r>
              <a:rPr lang="pt-PT" sz="1800" dirty="0">
                <a:solidFill>
                  <a:schemeClr val="bg1"/>
                </a:solidFill>
              </a:rPr>
              <a:t>, 1510-1515.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2204864"/>
            <a:ext cx="2448042" cy="3528392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5091095" y="1001579"/>
            <a:ext cx="1353113" cy="3651557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488" y="1589275"/>
            <a:ext cx="18383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024013"/>
            <a:ext cx="1898867" cy="541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6 0.11543 L -4.16667E-6 -4.48068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9623 L 1.94444E-6 -2.65788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4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150937" y="2611164"/>
            <a:ext cx="6842125" cy="2185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«As cores tornam-se menos intensas em proporção da distância da pessoa que as vê.»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Leonardo da Vinci, </a:t>
            </a:r>
            <a:r>
              <a:rPr lang="pt-PT" sz="2200" i="1" dirty="0" err="1"/>
              <a:t>Trattato</a:t>
            </a:r>
            <a:r>
              <a:rPr lang="pt-PT" sz="2200" i="1" dirty="0"/>
              <a:t> </a:t>
            </a:r>
            <a:r>
              <a:rPr lang="pt-PT" sz="2200" i="1" dirty="0" err="1"/>
              <a:t>della</a:t>
            </a:r>
            <a:r>
              <a:rPr lang="pt-PT" sz="2200" i="1" dirty="0"/>
              <a:t> </a:t>
            </a:r>
            <a:r>
              <a:rPr lang="pt-PT" sz="2200" i="1" dirty="0" err="1"/>
              <a:t>Pittura</a:t>
            </a:r>
            <a:endParaRPr lang="pt-PT" sz="2200" i="1" dirty="0"/>
          </a:p>
          <a:p>
            <a:pPr marL="0" indent="0" algn="r">
              <a:buNone/>
            </a:pPr>
            <a:r>
              <a:rPr lang="pt-PT" sz="2200" dirty="0"/>
              <a:t>[in Manual, Parte 3, p. 96]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AÉREA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16090"/>
            <a:ext cx="4176464" cy="5165238"/>
          </a:xfrm>
          <a:prstGeom prst="rect">
            <a:avLst/>
          </a:prstGeom>
        </p:spPr>
      </p:pic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580113" y="6212112"/>
            <a:ext cx="357183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Madona de </a:t>
            </a:r>
            <a:r>
              <a:rPr lang="pt-PT" sz="1800" i="1" dirty="0" err="1">
                <a:solidFill>
                  <a:schemeClr val="bg1"/>
                </a:solidFill>
              </a:rPr>
              <a:t>Canigiani</a:t>
            </a:r>
            <a:r>
              <a:rPr lang="pt-PT" sz="1800" dirty="0">
                <a:solidFill>
                  <a:schemeClr val="bg1"/>
                </a:solidFill>
              </a:rPr>
              <a:t>, 1507.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7014" y="1052736"/>
            <a:ext cx="4288962" cy="496855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pt-PT" sz="2000" b="1" dirty="0"/>
              <a:t>O recurso a esquemas compositivos em pirâmide foi outra técnica que contribuiu para a centralidade do olhar do observador.</a:t>
            </a:r>
          </a:p>
          <a:p>
            <a:pPr marL="0" lvl="1" indent="0">
              <a:buNone/>
            </a:pPr>
            <a:endParaRPr lang="pt-PT" sz="2000" b="1" dirty="0"/>
          </a:p>
          <a:p>
            <a:pPr marL="269875" lvl="1" indent="-269875">
              <a:buNone/>
            </a:pPr>
            <a:r>
              <a:rPr lang="pt-PT" sz="2000" b="1" dirty="0"/>
              <a:t>1. </a:t>
            </a:r>
            <a:r>
              <a:rPr lang="pt-PT" sz="2000" dirty="0"/>
              <a:t>A linha da base, a partir dos pés e das vestes das figuras.</a:t>
            </a:r>
          </a:p>
          <a:p>
            <a:pPr marL="269875" lvl="1" indent="-269875">
              <a:buNone/>
            </a:pPr>
            <a:r>
              <a:rPr lang="pt-PT" sz="2000" b="1" dirty="0"/>
              <a:t>2. </a:t>
            </a:r>
            <a:r>
              <a:rPr lang="pt-PT" sz="2000" dirty="0"/>
              <a:t>As linhas, exteriores às figuras do grupo, compõem o triângulo.  </a:t>
            </a:r>
          </a:p>
          <a:p>
            <a:pPr marL="269875" lvl="1" indent="-269875">
              <a:buNone/>
            </a:pPr>
            <a:r>
              <a:rPr lang="pt-PT" sz="2000" b="1" dirty="0"/>
              <a:t>3. </a:t>
            </a:r>
            <a:r>
              <a:rPr lang="pt-PT" sz="2000" dirty="0"/>
              <a:t>As linhas convergem em vértice, na cabeça da figura masculina.</a:t>
            </a:r>
          </a:p>
          <a:p>
            <a:pPr marL="269875" lvl="1" indent="-269875">
              <a:buNone/>
            </a:pPr>
            <a:r>
              <a:rPr lang="pt-PT" sz="2000" b="1" dirty="0"/>
              <a:t>4. </a:t>
            </a:r>
            <a:r>
              <a:rPr lang="pt-PT" sz="2000" dirty="0"/>
              <a:t>O olhar do observador é conduzido para o ponto central da composição.</a:t>
            </a:r>
          </a:p>
        </p:txBody>
      </p:sp>
      <p:cxnSp>
        <p:nvCxnSpPr>
          <p:cNvPr id="6" name="Conexão recta 5"/>
          <p:cNvCxnSpPr/>
          <p:nvPr/>
        </p:nvCxnSpPr>
        <p:spPr>
          <a:xfrm flipH="1">
            <a:off x="4822142" y="1628800"/>
            <a:ext cx="2019035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6"/>
          <p:cNvCxnSpPr/>
          <p:nvPr/>
        </p:nvCxnSpPr>
        <p:spPr>
          <a:xfrm>
            <a:off x="6841177" y="1628800"/>
            <a:ext cx="2021349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flipH="1">
            <a:off x="4819828" y="5805264"/>
            <a:ext cx="404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/>
              <a:t>O Homem, a natureza e o mundo que o rodeava tornaram-se fonte de inspiração: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Homem era o centro de todas as coisas (antropocentrismo);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desenvolvimento da técnica do </a:t>
            </a:r>
            <a:r>
              <a:rPr lang="pt-PT" sz="1800" dirty="0" err="1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Elementos naturalistas presentes</a:t>
            </a:r>
            <a:r>
              <a:rPr lang="pt-PT" sz="1600" dirty="0"/>
              <a:t>: </a:t>
            </a:r>
          </a:p>
          <a:p>
            <a:r>
              <a:rPr lang="pt-PT" sz="1600" b="1" dirty="0"/>
              <a:t>1. </a:t>
            </a:r>
            <a:r>
              <a:rPr lang="pt-PT" sz="1600" dirty="0"/>
              <a:t>O olhar direto, acompanha o observador. </a:t>
            </a:r>
          </a:p>
          <a:p>
            <a:pPr marL="182563" indent="-182563"/>
            <a:r>
              <a:rPr lang="pt-PT" sz="1600" b="1" dirty="0"/>
              <a:t>2. </a:t>
            </a:r>
            <a:r>
              <a:rPr lang="pt-PT" sz="1600" dirty="0"/>
              <a:t>A importância do Homem como centro da representação. </a:t>
            </a:r>
          </a:p>
          <a:p>
            <a:pPr marL="182563" indent="-182563"/>
            <a:r>
              <a:rPr lang="pt-PT" sz="1600" b="1" dirty="0"/>
              <a:t>3. </a:t>
            </a:r>
            <a:r>
              <a:rPr lang="pt-PT" sz="1600" dirty="0"/>
              <a:t>A expressão revestida de </a:t>
            </a:r>
            <a:r>
              <a:rPr lang="pt-PT" sz="1600" dirty="0" err="1"/>
              <a:t>caráter</a:t>
            </a:r>
            <a:r>
              <a:rPr lang="pt-PT" sz="1600" dirty="0"/>
              <a:t> e firmeza </a:t>
            </a:r>
            <a:br>
              <a:rPr lang="pt-PT" sz="1600" dirty="0"/>
            </a:br>
            <a:r>
              <a:rPr lang="pt-PT" sz="1600" dirty="0"/>
              <a:t>traduz uma análise psicológica do indivíduo.</a:t>
            </a:r>
          </a:p>
          <a:p>
            <a:pPr marL="182563" indent="-182563"/>
            <a:r>
              <a:rPr lang="pt-PT" sz="1600" b="1" dirty="0"/>
              <a:t>4. </a:t>
            </a:r>
            <a:r>
              <a:rPr lang="pt-PT" sz="1600" dirty="0"/>
              <a:t>O cabelo e os traços fisionómicos </a:t>
            </a:r>
            <a:br>
              <a:rPr lang="pt-PT" sz="1600" dirty="0"/>
            </a:br>
            <a:r>
              <a:rPr lang="pt-PT" sz="1600" dirty="0"/>
              <a:t>individualizados (olhos, boca, queixo, nariz, </a:t>
            </a:r>
            <a:br>
              <a:rPr lang="pt-PT" sz="1600" dirty="0"/>
            </a:br>
            <a:r>
              <a:rPr lang="pt-PT" sz="1600" dirty="0"/>
              <a:t>pescoço) são representados com detalhe.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104157" y="6437302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Retrato de </a:t>
            </a:r>
            <a:r>
              <a:rPr lang="pt-PT" sz="1800" i="1" dirty="0" err="1">
                <a:solidFill>
                  <a:schemeClr val="bg1"/>
                </a:solidFill>
              </a:rPr>
              <a:t>Agnolo</a:t>
            </a:r>
            <a:r>
              <a:rPr lang="pt-PT" sz="1800" i="1" dirty="0">
                <a:solidFill>
                  <a:schemeClr val="bg1"/>
                </a:solidFill>
              </a:rPr>
              <a:t> </a:t>
            </a:r>
            <a:r>
              <a:rPr lang="pt-PT" sz="1800" i="1" dirty="0" err="1">
                <a:solidFill>
                  <a:schemeClr val="bg1"/>
                </a:solidFill>
              </a:rPr>
              <a:t>Doni</a:t>
            </a:r>
            <a:r>
              <a:rPr lang="pt-PT" sz="1800" dirty="0">
                <a:solidFill>
                  <a:schemeClr val="bg1"/>
                </a:solidFill>
              </a:rPr>
              <a:t>, c. 1505-6.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7492" y="1994618"/>
            <a:ext cx="1868844" cy="49827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660" y="1490562"/>
            <a:ext cx="309970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6012160" y="1773238"/>
            <a:ext cx="1584176" cy="151174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550" y="1340768"/>
            <a:ext cx="3104008" cy="280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02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2036 L 1.66667E-6 1.022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01527 L -5.55556E-7 -1.0941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12" grpId="0" animBg="1"/>
      <p:bldP spid="14" grpId="0" uiExpand="1" animBg="1"/>
      <p:bldP spid="14" grpId="1" uiExpand="1" animBg="1"/>
      <p:bldP spid="15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/>
              <a:t>O Homem, a natureza e o mundo que o rodeava tornaram-se fonte de inspiração: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Homem era o centro de todas as coisas (antropocentrismo);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desenvolvimento da técnica do </a:t>
            </a:r>
            <a:r>
              <a:rPr lang="pt-PT" sz="1800" dirty="0" err="1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Elementos naturalistas presentes</a:t>
            </a:r>
            <a:r>
              <a:rPr lang="pt-PT" sz="1600" dirty="0"/>
              <a:t>: </a:t>
            </a:r>
          </a:p>
          <a:p>
            <a:r>
              <a:rPr lang="pt-PT" sz="1600" b="1" dirty="0"/>
              <a:t>1. </a:t>
            </a:r>
            <a:r>
              <a:rPr lang="pt-PT" sz="1600" dirty="0"/>
              <a:t>O olhar direto, acompanha o observador. </a:t>
            </a:r>
          </a:p>
          <a:p>
            <a:pPr marL="182563" indent="-182563"/>
            <a:r>
              <a:rPr lang="pt-PT" sz="1600" b="1" dirty="0"/>
              <a:t>2. </a:t>
            </a:r>
            <a:r>
              <a:rPr lang="pt-PT" sz="1600" dirty="0"/>
              <a:t>A importância do Homem como centro da representação. </a:t>
            </a:r>
          </a:p>
          <a:p>
            <a:pPr marL="182563" indent="-182563"/>
            <a:r>
              <a:rPr lang="pt-PT" sz="1600" b="1" dirty="0"/>
              <a:t>3. </a:t>
            </a:r>
            <a:r>
              <a:rPr lang="pt-PT" sz="1600" dirty="0"/>
              <a:t>A expressão revestida de </a:t>
            </a:r>
            <a:r>
              <a:rPr lang="pt-PT" sz="1600" dirty="0" err="1"/>
              <a:t>caráter</a:t>
            </a:r>
            <a:r>
              <a:rPr lang="pt-PT" sz="1600" dirty="0"/>
              <a:t> e firmeza </a:t>
            </a:r>
            <a:br>
              <a:rPr lang="pt-PT" sz="1600" dirty="0"/>
            </a:br>
            <a:r>
              <a:rPr lang="pt-PT" sz="1600" dirty="0"/>
              <a:t>traduz uma análise psicológica do indivíduo.</a:t>
            </a:r>
          </a:p>
          <a:p>
            <a:pPr marL="182563" indent="-182563"/>
            <a:r>
              <a:rPr lang="pt-PT" sz="1600" b="1" dirty="0"/>
              <a:t>4. </a:t>
            </a:r>
            <a:r>
              <a:rPr lang="pt-PT" sz="1600" dirty="0"/>
              <a:t>O cabelo e os traços fisionómicos </a:t>
            </a:r>
            <a:br>
              <a:rPr lang="pt-PT" sz="1600" dirty="0"/>
            </a:br>
            <a:r>
              <a:rPr lang="pt-PT" sz="1600" dirty="0"/>
              <a:t>individualizados (olhos, boca, queixo, nariz, </a:t>
            </a:r>
            <a:br>
              <a:rPr lang="pt-PT" sz="1600" dirty="0"/>
            </a:br>
            <a:r>
              <a:rPr lang="pt-PT" sz="1600" dirty="0"/>
              <a:t>pescoço) são representados com detalhe.</a:t>
            </a:r>
          </a:p>
          <a:p>
            <a:pPr marL="182563" indent="-182563"/>
            <a:r>
              <a:rPr lang="pt-PT" sz="1600" b="1" dirty="0"/>
              <a:t>5. </a:t>
            </a:r>
            <a:r>
              <a:rPr lang="pt-PT" sz="1600" dirty="0"/>
              <a:t>O uso da cor, a textura dos tecidos e o pormenor </a:t>
            </a:r>
            <a:br>
              <a:rPr lang="pt-PT" sz="1600" dirty="0"/>
            </a:br>
            <a:r>
              <a:rPr lang="pt-PT" sz="1600" dirty="0"/>
              <a:t>das jóias conferem realismo à figura e dão-lhe </a:t>
            </a:r>
            <a:br>
              <a:rPr lang="pt-PT" sz="1600" dirty="0"/>
            </a:br>
            <a:r>
              <a:rPr lang="pt-PT" sz="1600" dirty="0"/>
              <a:t>significado social.</a:t>
            </a:r>
          </a:p>
          <a:p>
            <a:pPr marL="182563" indent="-182563"/>
            <a:r>
              <a:rPr lang="pt-PT" sz="1600" b="1" dirty="0"/>
              <a:t>6. </a:t>
            </a:r>
            <a:r>
              <a:rPr lang="pt-PT" sz="1600" dirty="0"/>
              <a:t>A paisagem surge como pano de fundo, realçando </a:t>
            </a:r>
            <a:br>
              <a:rPr lang="pt-PT" sz="1600" dirty="0"/>
            </a:br>
            <a:r>
              <a:rPr lang="pt-PT" sz="1600" dirty="0"/>
              <a:t>a importância da natureza.</a:t>
            </a:r>
          </a:p>
          <a:p>
            <a:r>
              <a:rPr lang="pt-PT" sz="1600" dirty="0"/>
              <a:t> </a:t>
            </a:r>
            <a:r>
              <a:rPr lang="pt-PT" sz="1600" b="1" dirty="0"/>
              <a:t>As mãos e a pose sugerem a influência dos retratos executados por Leonardo de Vinci.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080104" y="6437302"/>
            <a:ext cx="4071847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Retrato de </a:t>
            </a:r>
            <a:r>
              <a:rPr lang="pt-PT" sz="1800" i="1" dirty="0" err="1">
                <a:solidFill>
                  <a:schemeClr val="bg1"/>
                </a:solidFill>
              </a:rPr>
              <a:t>Agnolo</a:t>
            </a:r>
            <a:r>
              <a:rPr lang="pt-PT" sz="1800" i="1" dirty="0">
                <a:solidFill>
                  <a:schemeClr val="bg1"/>
                </a:solidFill>
              </a:rPr>
              <a:t> </a:t>
            </a:r>
            <a:r>
              <a:rPr lang="pt-PT" sz="1800" i="1" dirty="0" err="1">
                <a:solidFill>
                  <a:schemeClr val="bg1"/>
                </a:solidFill>
              </a:rPr>
              <a:t>Doni</a:t>
            </a:r>
            <a:r>
              <a:rPr lang="pt-PT" sz="1800" dirty="0">
                <a:solidFill>
                  <a:schemeClr val="bg1"/>
                </a:solidFill>
              </a:rPr>
              <a:t>, 1505-6 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4725144"/>
            <a:ext cx="1478800" cy="15841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048491"/>
            <a:ext cx="2463119" cy="254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7491299" y="1020229"/>
            <a:ext cx="1409132" cy="3416461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754597"/>
            <a:ext cx="2042751" cy="553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 0.17465 L 2.77778E-6 -2.69026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8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-0.11844 L 3.88889E-6 3.72427E-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7718" y="1121569"/>
            <a:ext cx="87527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dirty="0"/>
              <a:t>Na Flandres desenvolveu-se a pintura a óleo, sobretudo pela obra de </a:t>
            </a:r>
            <a:r>
              <a:rPr lang="pt-PT" sz="2000" b="1" dirty="0"/>
              <a:t>Jan Van </a:t>
            </a:r>
            <a:r>
              <a:rPr lang="pt-PT" sz="2000" b="1" dirty="0" err="1"/>
              <a:t>Eyck</a:t>
            </a:r>
            <a:r>
              <a:rPr lang="pt-PT" sz="2000" dirty="0"/>
              <a:t>.</a:t>
            </a:r>
          </a:p>
          <a:p>
            <a:pPr marL="0" lvl="0" indent="0">
              <a:buNone/>
            </a:pPr>
            <a:endParaRPr lang="pt-PT" sz="2000" b="1" dirty="0"/>
          </a:p>
          <a:p>
            <a:pPr marL="0" lvl="0" indent="0">
              <a:buNone/>
            </a:pPr>
            <a:r>
              <a:rPr lang="pt-PT" sz="2000" b="1" dirty="0"/>
              <a:t>Van </a:t>
            </a:r>
            <a:r>
              <a:rPr lang="pt-PT" sz="2000" b="1" dirty="0" err="1"/>
              <a:t>Eyck</a:t>
            </a:r>
            <a:r>
              <a:rPr lang="pt-PT" sz="2000" b="1" dirty="0"/>
              <a:t>:</a:t>
            </a:r>
          </a:p>
          <a:p>
            <a:pPr lvl="1"/>
            <a:r>
              <a:rPr lang="pt-PT" sz="2000" dirty="0"/>
              <a:t>destacou o gosto pelo colorido vibrante (vermelhos, azuis e dourados);</a:t>
            </a:r>
          </a:p>
          <a:p>
            <a:pPr lvl="1"/>
            <a:r>
              <a:rPr lang="pt-PT" sz="2000" dirty="0"/>
              <a:t>permitiu o uso de tons luminosos;</a:t>
            </a:r>
          </a:p>
          <a:p>
            <a:pPr lvl="1"/>
            <a:r>
              <a:rPr lang="pt-PT" sz="2000" dirty="0"/>
              <a:t>possibilitou uma maior gradação das cores (matizes, velaturas e empastes);</a:t>
            </a:r>
          </a:p>
          <a:p>
            <a:pPr lvl="1"/>
            <a:r>
              <a:rPr lang="pt-PT" sz="2000" dirty="0"/>
              <a:t>realçou o uso da </a:t>
            </a:r>
            <a:r>
              <a:rPr lang="pt-PT" sz="2000" dirty="0" err="1"/>
              <a:t>perspetiva</a:t>
            </a:r>
            <a:r>
              <a:rPr lang="pt-PT" sz="2000" dirty="0"/>
              <a:t>;</a:t>
            </a:r>
          </a:p>
          <a:p>
            <a:pPr lvl="1"/>
            <a:r>
              <a:rPr lang="pt-PT" sz="2000" dirty="0"/>
              <a:t>acentuou o naturalismo e o sentido do pormenor (natureza, vestes, penteados, </a:t>
            </a:r>
            <a:r>
              <a:rPr lang="pt-PT" sz="2000" dirty="0" err="1"/>
              <a:t>objetos</a:t>
            </a:r>
            <a:r>
              <a:rPr lang="pt-PT" sz="2000" dirty="0"/>
              <a:t>, móveis); </a:t>
            </a:r>
          </a:p>
          <a:p>
            <a:pPr lvl="1"/>
            <a:r>
              <a:rPr lang="pt-PT" sz="2000" dirty="0"/>
              <a:t>permitiu um maior realismo nos </a:t>
            </a:r>
            <a:r>
              <a:rPr lang="pt-PT" sz="2000" dirty="0" err="1"/>
              <a:t>retratos</a:t>
            </a:r>
            <a:r>
              <a:rPr lang="pt-PT" sz="2000" dirty="0"/>
              <a:t>; </a:t>
            </a:r>
          </a:p>
          <a:p>
            <a:pPr lvl="1"/>
            <a:r>
              <a:rPr lang="pt-PT" sz="2000" dirty="0"/>
              <a:t>possibilitou </a:t>
            </a:r>
            <a:r>
              <a:rPr lang="pt-PT" sz="2000" dirty="0" err="1"/>
              <a:t>correções</a:t>
            </a:r>
            <a:r>
              <a:rPr lang="pt-PT" sz="2000" dirty="0"/>
              <a:t>, devido a um maior tempo de secagem.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 DO NORTE DA EUROPA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301621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/>
              <a:t>A obra revela 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/>
              <a:t>- em primeiro plano, a Virgem está a ser coroada por um anjo e tem ao colo o Menino, que abençoa o chanceler;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/>
              <a:t>PINTURA DO NORTE DA EUROPA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48 0.003 L 0.00052 0.0009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  <p:bldP spid="16" grpId="0" animBg="1"/>
      <p:bldP spid="16" grpId="1" animBg="1"/>
      <p:bldP spid="16" grpId="2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87218"/>
            <a:ext cx="4572000" cy="605264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5951753"/>
            <a:ext cx="4507943" cy="553998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Giotto</a:t>
            </a:r>
            <a:r>
              <a:rPr lang="pt-PT" sz="1800" i="1" dirty="0">
                <a:solidFill>
                  <a:schemeClr val="bg1"/>
                </a:solidFill>
              </a:rPr>
              <a:t>, A Aparição a Frei Agostinho e ao Bispo</a:t>
            </a:r>
            <a:r>
              <a:rPr lang="pt-PT" sz="1800" dirty="0">
                <a:solidFill>
                  <a:schemeClr val="bg1"/>
                </a:solidFill>
              </a:rPr>
              <a:t>, Capela </a:t>
            </a:r>
            <a:r>
              <a:rPr lang="pt-PT" sz="1800" dirty="0" err="1">
                <a:solidFill>
                  <a:schemeClr val="bg1"/>
                </a:solidFill>
              </a:rPr>
              <a:t>Bardi</a:t>
            </a:r>
            <a:r>
              <a:rPr lang="pt-PT" sz="1800" dirty="0">
                <a:solidFill>
                  <a:schemeClr val="bg1"/>
                </a:solidFill>
              </a:rPr>
              <a:t>, Florença.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64770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/>
              <a:t>A obra revela 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/>
              <a:t>- em primeiro plano, a Virgem está a ser coroada por um anjo e tem ao colo o Menino, que abençoa o chanceler;</a:t>
            </a:r>
          </a:p>
          <a:p>
            <a:pPr marL="134938" indent="-134938">
              <a:spcBef>
                <a:spcPts val="0"/>
              </a:spcBef>
              <a:buNone/>
            </a:pPr>
            <a:r>
              <a:rPr lang="pt-PT" sz="1900" dirty="0"/>
              <a:t>- em fundo a paisagem revela a presença </a:t>
            </a:r>
            <a:br>
              <a:rPr lang="pt-PT" sz="1900" dirty="0"/>
            </a:br>
            <a:r>
              <a:rPr lang="pt-PT" sz="1900" dirty="0"/>
              <a:t>de uma catedral (sagrado).</a:t>
            </a:r>
          </a:p>
          <a:p>
            <a:pPr marL="0" indent="0">
              <a:spcBef>
                <a:spcPts val="0"/>
              </a:spcBef>
              <a:buNone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esquerda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/>
              <a:t>em primeiro plano, o chanceler </a:t>
            </a:r>
            <a:r>
              <a:rPr lang="pt-PT" sz="1900" dirty="0" err="1"/>
              <a:t>Rolin</a:t>
            </a:r>
            <a:r>
              <a:rPr lang="pt-PT" sz="1900" dirty="0"/>
              <a:t>  ajoelhado, num espaço rico e amplo, em gesto de oração;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/>
              <a:t>ao fundo, a cidade com as suas magníficas construções.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942" y="1605367"/>
            <a:ext cx="1252458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714" y="1016169"/>
            <a:ext cx="216756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5784701" y="1605368"/>
            <a:ext cx="1103696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016169"/>
            <a:ext cx="2472856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40249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3.35647E-6 L 0.00138 0.035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-0.06662 L 5.55556E-7 -4.1244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6" grpId="0" uiExpand="1" build="p"/>
      <p:bldP spid="11" grpId="0" animBg="1"/>
      <p:bldP spid="11" grpId="1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2846933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Ao centro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 o 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exterior;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realismo.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Virgem;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5" y="2924944"/>
            <a:ext cx="864097" cy="79208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740352" y="2204864"/>
            <a:ext cx="110369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415" y="1124744"/>
            <a:ext cx="1887001" cy="233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071385"/>
            <a:ext cx="1775678" cy="370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2911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12838 L -1.11111E-6 -3.169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2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001369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Ao centro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 o 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exterior;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realismo.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Virgem;</a:t>
            </a:r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 rebordo do manto da Virgem é encrustado de pedras;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tratamento das vestes do chanceler;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efeitos dos ladrilhos do chão;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entrelaçados dos capitéis;</a:t>
            </a:r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os dois vitrais revelam a translucidez </a:t>
            </a:r>
            <a:br>
              <a:rPr lang="pt-PT" sz="2000" dirty="0"/>
            </a:br>
            <a:r>
              <a:rPr lang="pt-PT" sz="2000" dirty="0"/>
              <a:t>do vidro.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5568" y="4778503"/>
            <a:ext cx="1152129" cy="12178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4763845"/>
            <a:ext cx="50405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7014" y="2060848"/>
            <a:ext cx="2041532" cy="241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2736682"/>
            <a:ext cx="977040" cy="274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4664986" y="1773238"/>
            <a:ext cx="2060582" cy="71965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1701"/>
            <a:ext cx="3859872" cy="116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2681" y="1085384"/>
            <a:ext cx="2060582" cy="431204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4054"/>
            <a:ext cx="3859872" cy="64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23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30673 L 4.44444E-6 3.86306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1 0.03331 L 2.5E-6 4.98959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523 L 2.5E-6 1.60768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animBg="1"/>
      <p:bldP spid="11" grpId="1" uiExpand="1" animBg="1"/>
      <p:bldP spid="15" grpId="0" uiExpand="1" animBg="1"/>
      <p:bldP spid="15" grpId="1" uiExpand="1" animBg="1"/>
      <p:bldP spid="13" grpId="0" animBg="1"/>
      <p:bldP spid="13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00" y="1017166"/>
            <a:ext cx="45047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1800" dirty="0"/>
              <a:t>A escultura exaltou a beleza do corpo humano e revelou um acentuado </a:t>
            </a:r>
            <a:r>
              <a:rPr lang="pt-PT" sz="1800" b="1" dirty="0"/>
              <a:t>naturalismo</a:t>
            </a:r>
            <a:r>
              <a:rPr lang="pt-PT" sz="1800" dirty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/>
              <a:t>O humanismo </a:t>
            </a:r>
            <a:r>
              <a:rPr lang="pt-PT" sz="1800" dirty="0"/>
              <a:t>escultórico estava presente, tanto nas temáticas religiosas, como nas mitológicas e do quotidiano:</a:t>
            </a:r>
            <a:endParaRPr lang="pt-PT" sz="1800" b="1" dirty="0"/>
          </a:p>
          <a:p>
            <a:pPr marL="127000" lvl="0" indent="-127000">
              <a:buNone/>
            </a:pPr>
            <a:r>
              <a:rPr lang="pt-PT" sz="1800" dirty="0"/>
              <a:t>- as estátuas ganharam </a:t>
            </a:r>
            <a:r>
              <a:rPr lang="pt-PT" sz="1800" b="1" dirty="0"/>
              <a:t>dinamismo</a:t>
            </a:r>
            <a:r>
              <a:rPr lang="pt-PT" sz="1800" dirty="0"/>
              <a:t> e as poses tornaram-se </a:t>
            </a:r>
            <a:r>
              <a:rPr lang="pt-PT" sz="1800" b="1" dirty="0"/>
              <a:t>mais naturais</a:t>
            </a:r>
            <a:r>
              <a:rPr lang="pt-PT" sz="1800" dirty="0"/>
              <a:t>;</a:t>
            </a:r>
            <a:endParaRPr lang="pt-PT" sz="1800" b="1" dirty="0"/>
          </a:p>
          <a:p>
            <a:pPr marL="134938" lvl="0" indent="-134938">
              <a:buNone/>
            </a:pPr>
            <a:r>
              <a:rPr lang="pt-PT" sz="1800" dirty="0"/>
              <a:t>- a representação do corpo é feita de forma mais </a:t>
            </a:r>
            <a:r>
              <a:rPr lang="pt-PT" sz="1800" b="1" dirty="0"/>
              <a:t>rigorosa e realista</a:t>
            </a:r>
            <a:r>
              <a:rPr lang="pt-PT" sz="1800" dirty="0"/>
              <a:t>, </a:t>
            </a:r>
            <a:r>
              <a:rPr lang="pt-PT" sz="1800" b="1" dirty="0"/>
              <a:t>com movimento</a:t>
            </a:r>
            <a:r>
              <a:rPr lang="pt-PT" sz="1800" dirty="0"/>
              <a:t>;</a:t>
            </a:r>
            <a:endParaRPr lang="pt-PT" sz="1800" b="1" dirty="0"/>
          </a:p>
          <a:p>
            <a:pPr marL="134938" lvl="0" indent="-134938">
              <a:buFontTx/>
              <a:buChar char="-"/>
            </a:pPr>
            <a:r>
              <a:rPr lang="pt-PT" sz="1800" b="1" dirty="0"/>
              <a:t>a expressividade e interioridade </a:t>
            </a:r>
            <a:r>
              <a:rPr lang="pt-PT" sz="1800" dirty="0"/>
              <a:t>das figuras conferiram-lhes uma identidade psicológica;</a:t>
            </a:r>
          </a:p>
          <a:p>
            <a:pPr marL="127000" lvl="0" indent="-127000">
              <a:buNone/>
            </a:pPr>
            <a:r>
              <a:rPr lang="pt-PT" sz="1800" dirty="0"/>
              <a:t>- os artistas estudaram </a:t>
            </a:r>
            <a:r>
              <a:rPr lang="pt-PT" sz="1800" b="1" dirty="0"/>
              <a:t>a forma</a:t>
            </a:r>
            <a:r>
              <a:rPr lang="pt-PT" sz="1800" dirty="0"/>
              <a:t>, a </a:t>
            </a:r>
            <a:r>
              <a:rPr lang="pt-PT" sz="1800" b="1" dirty="0"/>
              <a:t>composição</a:t>
            </a:r>
            <a:r>
              <a:rPr lang="pt-PT" sz="1800" dirty="0"/>
              <a:t> e a </a:t>
            </a:r>
            <a:r>
              <a:rPr lang="pt-PT" sz="1800" b="1" dirty="0"/>
              <a:t>anatomia</a:t>
            </a:r>
            <a:r>
              <a:rPr lang="pt-PT" sz="1800" dirty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/>
              <a:t>A escultura emancipou-se da arquitetura:</a:t>
            </a:r>
          </a:p>
          <a:p>
            <a:pPr marL="119063" lvl="0" indent="-119063">
              <a:buNone/>
            </a:pPr>
            <a:r>
              <a:rPr lang="pt-PT" sz="1800" dirty="0"/>
              <a:t>- a estatuária ganha uma função pública no espaço urbano, num jardim, numa praça ou num palácio. 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ESCULTURA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Posição de Conteúdo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8700" y="1036834"/>
            <a:ext cx="2889684" cy="55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5940152" y="6122988"/>
            <a:ext cx="321180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Miguel Ângelo, </a:t>
            </a:r>
            <a:r>
              <a:rPr lang="pt-PT" sz="1600" i="1" dirty="0">
                <a:solidFill>
                  <a:schemeClr val="bg1"/>
                </a:solidFill>
              </a:rPr>
              <a:t>David, </a:t>
            </a:r>
            <a:r>
              <a:rPr lang="pt-PT" sz="1600" dirty="0">
                <a:solidFill>
                  <a:schemeClr val="bg1"/>
                </a:solidFill>
              </a:rPr>
              <a:t>1501-1504</a:t>
            </a:r>
            <a:r>
              <a:rPr lang="pt-PT" sz="1600" i="1" dirty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93966" y="1009876"/>
            <a:ext cx="447803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1800" b="1" dirty="0"/>
              <a:t>O artista do Renascimento aperfeiçoou as técnicas e os materiais: mármore, pedra, bronze, madeira.</a:t>
            </a:r>
          </a:p>
          <a:p>
            <a:pPr marL="0" lvl="0" indent="0">
              <a:buNone/>
            </a:pPr>
            <a:endParaRPr lang="pt-PT" sz="1800" dirty="0"/>
          </a:p>
          <a:p>
            <a:pPr marL="0" lvl="0" indent="0">
              <a:buNone/>
            </a:pPr>
            <a:r>
              <a:rPr lang="pt-PT" sz="1800" b="1" dirty="0"/>
              <a:t>Entre os principais escultores destacaram-se</a:t>
            </a:r>
            <a:r>
              <a:rPr lang="pt-PT" sz="1800" dirty="0"/>
              <a:t>: Lorenzo </a:t>
            </a:r>
            <a:r>
              <a:rPr lang="pt-PT" sz="1800" dirty="0" err="1"/>
              <a:t>Ghiberti</a:t>
            </a:r>
            <a:r>
              <a:rPr lang="pt-PT" sz="1800" dirty="0"/>
              <a:t>; </a:t>
            </a:r>
            <a:r>
              <a:rPr lang="pt-PT" sz="1800" dirty="0" err="1"/>
              <a:t>Donatello</a:t>
            </a:r>
            <a:r>
              <a:rPr lang="pt-PT" sz="1800" dirty="0"/>
              <a:t>; Bernardo </a:t>
            </a:r>
            <a:r>
              <a:rPr lang="pt-PT" sz="1800" dirty="0" err="1"/>
              <a:t>Rossellino</a:t>
            </a:r>
            <a:r>
              <a:rPr lang="pt-PT" sz="1800" dirty="0"/>
              <a:t>; </a:t>
            </a:r>
            <a:r>
              <a:rPr lang="pt-PT" sz="1800" dirty="0" err="1"/>
              <a:t>Andrea</a:t>
            </a:r>
            <a:r>
              <a:rPr lang="pt-PT" sz="1800" dirty="0"/>
              <a:t> de </a:t>
            </a:r>
            <a:r>
              <a:rPr lang="pt-PT" sz="1800" dirty="0" err="1"/>
              <a:t>Verrocchio</a:t>
            </a:r>
            <a:r>
              <a:rPr lang="pt-PT" sz="1800" dirty="0"/>
              <a:t> e Miguel Ângelo.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ESCULTURA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6" descr="1pieta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474" y="1412776"/>
            <a:ext cx="4530834" cy="453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716016" y="1700808"/>
            <a:ext cx="4320480" cy="4216668"/>
            <a:chOff x="4716016" y="1700808"/>
            <a:chExt cx="4320480" cy="4216668"/>
          </a:xfrm>
        </p:grpSpPr>
        <p:cxnSp>
          <p:nvCxnSpPr>
            <p:cNvPr id="7" name="Conexão recta 6"/>
            <p:cNvCxnSpPr/>
            <p:nvPr/>
          </p:nvCxnSpPr>
          <p:spPr>
            <a:xfrm flipH="1">
              <a:off x="4716016" y="1700808"/>
              <a:ext cx="2376264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 flipH="1" flipV="1">
              <a:off x="7092280" y="1700808"/>
              <a:ext cx="1944216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6300192" y="6122988"/>
            <a:ext cx="285176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Miguel Ângelo, </a:t>
            </a:r>
            <a:r>
              <a:rPr lang="pt-PT" sz="1600" i="1" dirty="0" err="1">
                <a:solidFill>
                  <a:schemeClr val="bg1"/>
                </a:solidFill>
              </a:rPr>
              <a:t>Pietá</a:t>
            </a:r>
            <a:r>
              <a:rPr lang="pt-PT" sz="1600" i="1" dirty="0">
                <a:solidFill>
                  <a:schemeClr val="bg1"/>
                </a:solidFill>
              </a:rPr>
              <a:t>, </a:t>
            </a:r>
            <a:r>
              <a:rPr lang="pt-PT" sz="1600" dirty="0">
                <a:solidFill>
                  <a:schemeClr val="bg1"/>
                </a:solidFill>
              </a:rPr>
              <a:t>1499</a:t>
            </a:r>
            <a:r>
              <a:rPr lang="pt-PT" sz="1600" i="1" dirty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88550" y="2679590"/>
            <a:ext cx="2846567" cy="2425147"/>
          </a:xfrm>
          <a:custGeom>
            <a:avLst/>
            <a:gdLst>
              <a:gd name="connsiteX0" fmla="*/ 0 w 2846567"/>
              <a:gd name="connsiteY0" fmla="*/ 0 h 2425147"/>
              <a:gd name="connsiteX1" fmla="*/ 1152939 w 2846567"/>
              <a:gd name="connsiteY1" fmla="*/ 1144987 h 2425147"/>
              <a:gd name="connsiteX2" fmla="*/ 2456953 w 2846567"/>
              <a:gd name="connsiteY2" fmla="*/ 1152939 h 2425147"/>
              <a:gd name="connsiteX3" fmla="*/ 2846567 w 2846567"/>
              <a:gd name="connsiteY3" fmla="*/ 2425147 h 24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6567" h="2425147">
                <a:moveTo>
                  <a:pt x="0" y="0"/>
                </a:moveTo>
                <a:cubicBezTo>
                  <a:pt x="371723" y="476415"/>
                  <a:pt x="743447" y="952831"/>
                  <a:pt x="1152939" y="1144987"/>
                </a:cubicBezTo>
                <a:cubicBezTo>
                  <a:pt x="1562431" y="1337143"/>
                  <a:pt x="2174682" y="939579"/>
                  <a:pt x="2456953" y="1152939"/>
                </a:cubicBezTo>
                <a:cubicBezTo>
                  <a:pt x="2739224" y="1366299"/>
                  <a:pt x="2792895" y="1895723"/>
                  <a:pt x="2846567" y="2425147"/>
                </a:cubicBezTo>
              </a:path>
            </a:pathLst>
          </a:cu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6"/>
          <p:cNvCxnSpPr/>
          <p:nvPr/>
        </p:nvCxnSpPr>
        <p:spPr>
          <a:xfrm flipH="1">
            <a:off x="4716016" y="5917476"/>
            <a:ext cx="43204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(fins do século XIV ? - 1455).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Fra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Angelico</a:t>
            </a:r>
            <a:r>
              <a:rPr lang="pt-PT" sz="1800" i="1" dirty="0">
                <a:solidFill>
                  <a:schemeClr val="bg1"/>
                </a:solidFill>
              </a:rPr>
              <a:t>, A Anunciação</a:t>
            </a:r>
            <a:r>
              <a:rPr lang="pt-PT" sz="1800" dirty="0">
                <a:solidFill>
                  <a:schemeClr val="bg1"/>
                </a:solidFill>
              </a:rPr>
              <a:t>, (1440-50).</a:t>
            </a:r>
          </a:p>
        </p:txBody>
      </p:sp>
    </p:spTree>
    <p:extLst>
      <p:ext uri="{BB962C8B-B14F-4D97-AF65-F5344CB8AC3E}">
        <p14:creationId xmlns:p14="http://schemas.microsoft.com/office/powerpoint/2010/main" val="1291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(fins do século XIV ? - 1455).</a:t>
            </a:r>
            <a:endParaRPr lang="pt-PT" sz="1800" b="1" dirty="0"/>
          </a:p>
          <a:p>
            <a:pPr marL="0" lvl="1" indent="0">
              <a:buNone/>
            </a:pPr>
            <a:r>
              <a:rPr lang="pt-PT" sz="1800" b="1" dirty="0"/>
              <a:t>Estes artistas foram pioneiros da renovação pictórica:</a:t>
            </a:r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/>
              <a:t>expressaram nas suas obras marcas de realismo e de naturalismo;</a:t>
            </a:r>
            <a:endParaRPr lang="pt-PT" sz="1800" b="1" dirty="0"/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/>
              <a:t>inspiraram os artistas do século XV.</a:t>
            </a:r>
            <a:endParaRPr lang="pt-PT" sz="1800" b="1" dirty="0"/>
          </a:p>
          <a:p>
            <a:pPr marL="0" lvl="2" indent="0">
              <a:buNone/>
              <a:tabLst>
                <a:tab pos="895350" algn="l"/>
              </a:tabLst>
            </a:pPr>
            <a:r>
              <a:rPr lang="pt-PT" sz="1800" b="1" dirty="0"/>
              <a:t>A arte do Renascimento consolidou a rutura com as conceções e técnicas de representação da arte medieval</a:t>
            </a:r>
            <a:r>
              <a:rPr lang="pt-PT" sz="1800" dirty="0"/>
              <a:t>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contou com as experiências destes precursores;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beneficiou do renascer de fontes de inspiração da Antiguidade Clássica (Classicismo). </a:t>
            </a:r>
            <a:endParaRPr lang="pt-PT" sz="1800" b="1" dirty="0"/>
          </a:p>
        </p:txBody>
      </p:sp>
      <p:sp>
        <p:nvSpPr>
          <p:cNvPr id="7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Fra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Angelico</a:t>
            </a:r>
            <a:r>
              <a:rPr lang="pt-PT" sz="1800" i="1" dirty="0">
                <a:solidFill>
                  <a:schemeClr val="bg1"/>
                </a:solidFill>
              </a:rPr>
              <a:t>, A Anunciação</a:t>
            </a:r>
            <a:r>
              <a:rPr lang="pt-PT" sz="1800" dirty="0">
                <a:solidFill>
                  <a:schemeClr val="bg1"/>
                </a:solidFill>
              </a:rPr>
              <a:t>, (1440-50).</a:t>
            </a:r>
          </a:p>
        </p:txBody>
      </p:sp>
    </p:spTree>
    <p:extLst>
      <p:ext uri="{BB962C8B-B14F-4D97-AF65-F5344CB8AC3E}">
        <p14:creationId xmlns:p14="http://schemas.microsoft.com/office/powerpoint/2010/main" val="38208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596835"/>
            <a:ext cx="9108504" cy="369332"/>
          </a:xfr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3528" y="974885"/>
            <a:ext cx="7272808" cy="40011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i="1" dirty="0">
                <a:solidFill>
                  <a:srgbClr val="C00000"/>
                </a:solidFill>
              </a:rPr>
              <a:t>Exemplos de elementos arquitetónicos da herança greco-latina: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972"/>
            <a:ext cx="9144000" cy="51947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968" y="2987338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48264" y="2802672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Arquitrave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9992" y="2555290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108182" y="2370178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Friso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707904" y="2051234"/>
            <a:ext cx="0" cy="432048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980322" y="1643039"/>
            <a:ext cx="144016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>
                <a:solidFill>
                  <a:schemeClr val="bg1"/>
                </a:solidFill>
              </a:rPr>
              <a:t>Cornija</a:t>
            </a:r>
          </a:p>
        </p:txBody>
      </p:sp>
      <p:sp>
        <p:nvSpPr>
          <p:cNvPr id="2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60032" y="6174390"/>
            <a:ext cx="4291919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Templo de Atena </a:t>
            </a:r>
            <a:r>
              <a:rPr lang="pt-PT" sz="1800" dirty="0" err="1">
                <a:solidFill>
                  <a:schemeClr val="bg1"/>
                </a:solidFill>
              </a:rPr>
              <a:t>Niké</a:t>
            </a:r>
            <a:r>
              <a:rPr lang="pt-PT" sz="1800" dirty="0">
                <a:solidFill>
                  <a:schemeClr val="bg1"/>
                </a:solidFill>
              </a:rPr>
              <a:t> (acrópole de Atenas).</a:t>
            </a:r>
          </a:p>
        </p:txBody>
      </p:sp>
    </p:spTree>
    <p:extLst>
      <p:ext uri="{BB962C8B-B14F-4D97-AF65-F5344CB8AC3E}">
        <p14:creationId xmlns:p14="http://schemas.microsoft.com/office/powerpoint/2010/main" val="563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1" grpId="0" build="p"/>
      <p:bldP spid="2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4"/>
            <a:ext cx="9144000" cy="52251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sp>
        <p:nvSpPr>
          <p:cNvPr id="21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995291" y="2307014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>
                <a:solidFill>
                  <a:schemeClr val="bg1"/>
                </a:solidFill>
              </a:rPr>
              <a:t>Arquitrave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6016" y="2739062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395536" y="1802958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Capitel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16261" y="2235006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5"/>
            <a:ext cx="4532243" cy="516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05" y="1374995"/>
            <a:ext cx="4540195" cy="516758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436257" y="2307732"/>
            <a:ext cx="0" cy="158417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724128" y="3966269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Cúpula</a:t>
            </a: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908153" y="1844754"/>
            <a:ext cx="1008112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Cúpula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11564" y="2276802"/>
            <a:ext cx="0" cy="103998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95536" y="1916832"/>
            <a:ext cx="1441450" cy="5796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900"/>
              </a:lnSpc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Frontão triangular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16261" y="2492896"/>
            <a:ext cx="0" cy="1548172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5843" y="3252220"/>
            <a:ext cx="0" cy="898715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7313714" y="417994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Caixotão</a:t>
            </a:r>
          </a:p>
        </p:txBody>
      </p:sp>
      <p:sp>
        <p:nvSpPr>
          <p:cNvPr id="23" name="Marcador de Posição de Conteúdo 3"/>
          <p:cNvSpPr txBox="1">
            <a:spLocks/>
          </p:cNvSpPr>
          <p:nvPr/>
        </p:nvSpPr>
        <p:spPr>
          <a:xfrm>
            <a:off x="6732240" y="6174390"/>
            <a:ext cx="241971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Interior do Panteão.</a:t>
            </a:r>
          </a:p>
        </p:txBody>
      </p:sp>
      <p:sp>
        <p:nvSpPr>
          <p:cNvPr id="24" name="Marcador de Posição de Conteúdo 3"/>
          <p:cNvSpPr txBox="1">
            <a:spLocks/>
          </p:cNvSpPr>
          <p:nvPr/>
        </p:nvSpPr>
        <p:spPr>
          <a:xfrm>
            <a:off x="1" y="6124252"/>
            <a:ext cx="226612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Panteão, Roma.</a:t>
            </a:r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5" grpId="0" build="p"/>
      <p:bldP spid="17" grpId="0" build="p"/>
      <p:bldP spid="22" grpId="0" build="p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49773" y="1052736"/>
            <a:ext cx="36581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b="1" dirty="0"/>
              <a:t>Quais foram os fatores que fizeram de Itália o centro da arte do Renascimento?</a:t>
            </a:r>
          </a:p>
          <a:p>
            <a:pPr lvl="1"/>
            <a:endParaRPr lang="pt-PT" sz="2000" dirty="0"/>
          </a:p>
          <a:p>
            <a:pPr marL="341313" lvl="1" indent="-254000"/>
            <a:r>
              <a:rPr lang="pt-PT" sz="2000" dirty="0"/>
              <a:t>a presença de ruínas e de vestígios materiais das obras de arquitetura do antigo Império Romano;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o conhecimento e contacto com as peças de escultura grega, apreciadas pelos romanos;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a descoberta de obras escritas da Antiguidade Clássica.</a:t>
            </a:r>
            <a:endParaRPr lang="pt-PT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NO RENASCIMENTO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1340768"/>
            <a:ext cx="5415021" cy="4616083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Itália – Berço do Renascimento.</a:t>
            </a:r>
          </a:p>
        </p:txBody>
      </p:sp>
    </p:spTree>
    <p:extLst>
      <p:ext uri="{BB962C8B-B14F-4D97-AF65-F5344CB8AC3E}">
        <p14:creationId xmlns:p14="http://schemas.microsoft.com/office/powerpoint/2010/main" val="29859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31196ed23b947abaf7dbe47173ee7487eb2"/>
  <p:tag name="ISPRING_RESOURCE_PATHS_HASH_PRESENTER" val="1656a6352c2e3dca71fcb25255ec3b7883c3d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2062</Words>
  <Application>Microsoft Office PowerPoint</Application>
  <PresentationFormat>Apresentação no Ecrã (4:3)</PresentationFormat>
  <Paragraphs>273</Paragraphs>
  <Slides>35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RENASCER DAS FONTES DE INSPIRAÇÃO DA ANTIGUIDADE CLÁSSICA NO RENASCIMENTO</vt:lpstr>
      <vt:lpstr>O RENASCER DAS FONTES DE INSPIRAÇÃO DA ANTIGUIDADE CLÁSSICA NO RENASCIMENTO</vt:lpstr>
      <vt:lpstr>O RENASCER DAS FONTES DE INSPIRAÇÃO DA ANTIGUIDADE CLÁSSICA NO RENASCIMENTO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Gonçalves</dc:creator>
  <cp:lastModifiedBy>Guilherme Tanissa</cp:lastModifiedBy>
  <cp:revision>174</cp:revision>
  <dcterms:created xsi:type="dcterms:W3CDTF">2013-04-28T22:09:29Z</dcterms:created>
  <dcterms:modified xsi:type="dcterms:W3CDTF">2019-04-28T14:06:02Z</dcterms:modified>
</cp:coreProperties>
</file>