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dirty="0">
                <a:solidFill>
                  <a:schemeClr val="tx1"/>
                </a:solidFill>
              </a:rPr>
              <a:t>LOS VERBOS REFLEXIVOS Y LOS VERBOS   </a:t>
            </a:r>
            <a:r>
              <a:rPr lang="pt-PT" sz="4000" i="1" dirty="0">
                <a:solidFill>
                  <a:schemeClr val="tx1"/>
                </a:solidFill>
              </a:rPr>
              <a:t>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just"/>
            <a:r>
              <a:rPr lang="pt-PT" sz="2400" b="1" i="1" dirty="0"/>
              <a:t>Los verbos reflexivos</a:t>
            </a:r>
            <a:r>
              <a:rPr lang="pt-PT" sz="2400" b="1" dirty="0"/>
              <a:t>: </a:t>
            </a:r>
            <a:r>
              <a:rPr lang="pt-PT" sz="2400" dirty="0" err="1"/>
              <a:t>son</a:t>
            </a:r>
            <a:r>
              <a:rPr lang="pt-PT" sz="2400" dirty="0"/>
              <a:t> verbos </a:t>
            </a:r>
            <a:r>
              <a:rPr lang="pt-PT" sz="2400" dirty="0" err="1"/>
              <a:t>cuya</a:t>
            </a:r>
            <a:r>
              <a:rPr lang="pt-PT" sz="2400" dirty="0"/>
              <a:t> </a:t>
            </a:r>
            <a:r>
              <a:rPr lang="pt-PT" sz="2400" dirty="0" err="1"/>
              <a:t>acción</a:t>
            </a:r>
            <a:r>
              <a:rPr lang="pt-PT" sz="2400" dirty="0"/>
              <a:t> </a:t>
            </a:r>
            <a:r>
              <a:rPr lang="pt-PT" sz="2400" dirty="0" err="1"/>
              <a:t>recae</a:t>
            </a:r>
            <a:r>
              <a:rPr lang="pt-PT" sz="2400" dirty="0"/>
              <a:t> sobre el </a:t>
            </a:r>
            <a:r>
              <a:rPr lang="pt-PT" sz="2400" dirty="0" err="1"/>
              <a:t>mismo</a:t>
            </a:r>
            <a:r>
              <a:rPr lang="pt-PT" sz="2400" dirty="0"/>
              <a:t> </a:t>
            </a:r>
            <a:r>
              <a:rPr lang="pt-PT" sz="2400" dirty="0" err="1"/>
              <a:t>sujeto</a:t>
            </a:r>
            <a:r>
              <a:rPr lang="pt-PT" sz="2400" dirty="0"/>
              <a:t> que la realiza.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pt-PT" sz="2400" b="1" i="1" dirty="0" err="1">
                <a:solidFill>
                  <a:schemeClr val="tx2"/>
                </a:solidFill>
                <a:latin typeface="+mj-lt"/>
              </a:rPr>
              <a:t>Ejemplos</a:t>
            </a:r>
            <a:r>
              <a:rPr lang="pt-PT" sz="2400" b="1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pt-PT" sz="2400" dirty="0" err="1">
                <a:solidFill>
                  <a:schemeClr val="tx2"/>
                </a:solidFill>
                <a:latin typeface="+mj-lt"/>
              </a:rPr>
              <a:t>reírse</a:t>
            </a:r>
            <a:r>
              <a:rPr lang="pt-PT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pt-PT" sz="2400" dirty="0" err="1">
                <a:solidFill>
                  <a:schemeClr val="tx2"/>
                </a:solidFill>
                <a:latin typeface="+mj-lt"/>
              </a:rPr>
              <a:t>encontrarse</a:t>
            </a:r>
            <a:r>
              <a:rPr lang="pt-PT" sz="2400" dirty="0">
                <a:solidFill>
                  <a:schemeClr val="tx2"/>
                </a:solidFill>
                <a:latin typeface="+mj-lt"/>
              </a:rPr>
              <a:t>; </a:t>
            </a:r>
            <a:r>
              <a:rPr lang="pt-PT" sz="2400" dirty="0" err="1">
                <a:solidFill>
                  <a:schemeClr val="tx2"/>
                </a:solidFill>
                <a:latin typeface="+mj-lt"/>
              </a:rPr>
              <a:t>llevarse</a:t>
            </a:r>
            <a:r>
              <a:rPr lang="pt-PT" sz="2400" dirty="0">
                <a:solidFill>
                  <a:schemeClr val="tx2"/>
                </a:solidFill>
                <a:latin typeface="+mj-lt"/>
              </a:rPr>
              <a:t>; </a:t>
            </a:r>
            <a:r>
              <a:rPr lang="pt-PT" sz="2400" dirty="0" err="1">
                <a:solidFill>
                  <a:schemeClr val="tx2"/>
                </a:solidFill>
                <a:latin typeface="+mj-lt"/>
              </a:rPr>
              <a:t>enfadarse</a:t>
            </a:r>
            <a:r>
              <a:rPr lang="pt-PT" sz="2400" dirty="0">
                <a:solidFill>
                  <a:schemeClr val="tx2"/>
                </a:solidFill>
                <a:latin typeface="+mj-lt"/>
              </a:rPr>
              <a:t>; </a:t>
            </a:r>
            <a:r>
              <a:rPr lang="pt-PT" sz="2400" dirty="0" err="1">
                <a:solidFill>
                  <a:schemeClr val="tx2"/>
                </a:solidFill>
                <a:latin typeface="+mj-lt"/>
              </a:rPr>
              <a:t>divertirse</a:t>
            </a:r>
            <a:r>
              <a:rPr lang="pt-PT" sz="2400" dirty="0">
                <a:solidFill>
                  <a:schemeClr val="tx2"/>
                </a:solidFill>
                <a:latin typeface="+mj-lt"/>
              </a:rPr>
              <a:t>; </a:t>
            </a:r>
            <a:r>
              <a:rPr lang="pt-PT" sz="2400" dirty="0" err="1">
                <a:solidFill>
                  <a:schemeClr val="tx2"/>
                </a:solidFill>
                <a:latin typeface="+mj-lt"/>
              </a:rPr>
              <a:t>preocuparse</a:t>
            </a:r>
            <a:r>
              <a:rPr lang="pt-PT" sz="2400" dirty="0">
                <a:solidFill>
                  <a:schemeClr val="tx2"/>
                </a:solidFill>
                <a:latin typeface="+mj-lt"/>
              </a:rPr>
              <a:t>. </a:t>
            </a:r>
          </a:p>
          <a:p>
            <a:pPr algn="just"/>
            <a:endParaRPr lang="pt-PT" sz="2400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pt-PT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71600" y="2743200"/>
          <a:ext cx="6477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/>
                        <a:t>Pronombre</a:t>
                      </a:r>
                      <a:r>
                        <a:rPr lang="pt-PT" sz="1400" dirty="0"/>
                        <a:t> Reflexivo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/>
                        <a:t>Forma verbal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pt-PT" dirty="0" err="1"/>
                        <a:t>Yo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/>
                        <a:t>río</a:t>
                      </a:r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pt-PT" dirty="0" err="1"/>
                        <a:t>Tú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/>
                        <a:t>ríes</a:t>
                      </a:r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pt-PT" dirty="0" err="1"/>
                        <a:t>Él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ella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usted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/>
                        <a:t>ríe</a:t>
                      </a:r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pt-PT" dirty="0" err="1"/>
                        <a:t>Nosotros</a:t>
                      </a:r>
                      <a:r>
                        <a:rPr lang="pt-PT" dirty="0"/>
                        <a:t>/-as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/>
                        <a:t>reímos</a:t>
                      </a:r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pt-PT" dirty="0" err="1"/>
                        <a:t>Vosotros</a:t>
                      </a:r>
                      <a:r>
                        <a:rPr lang="pt-PT" dirty="0"/>
                        <a:t>/-as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/>
                        <a:t>reís</a:t>
                      </a:r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pt-PT" dirty="0" err="1"/>
                        <a:t>Ellos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ellas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ustedes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/>
                        <a:t>rien</a:t>
                      </a:r>
                      <a:endParaRPr lang="pt-P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524000"/>
          </a:xfrm>
        </p:spPr>
        <p:txBody>
          <a:bodyPr>
            <a:noAutofit/>
          </a:bodyPr>
          <a:lstStyle/>
          <a:p>
            <a:pPr algn="just"/>
            <a:r>
              <a:rPr lang="pt-PT" sz="2400" b="1" i="1" dirty="0"/>
              <a:t>Los verbos LE: </a:t>
            </a:r>
            <a:r>
              <a:rPr lang="pt-PT" sz="2400" dirty="0" err="1"/>
              <a:t>en</a:t>
            </a:r>
            <a:r>
              <a:rPr lang="pt-PT" sz="2400" dirty="0"/>
              <a:t> este tipo de </a:t>
            </a:r>
            <a:r>
              <a:rPr lang="pt-PT" sz="2400" dirty="0" err="1"/>
              <a:t>construcciones</a:t>
            </a:r>
            <a:r>
              <a:rPr lang="pt-PT" sz="2400" dirty="0"/>
              <a:t> </a:t>
            </a:r>
            <a:r>
              <a:rPr lang="pt-PT" sz="2400" dirty="0" err="1"/>
              <a:t>hay</a:t>
            </a:r>
            <a:r>
              <a:rPr lang="pt-PT" sz="2400" dirty="0"/>
              <a:t> </a:t>
            </a:r>
            <a:r>
              <a:rPr lang="pt-PT" sz="2400" dirty="0" err="1"/>
              <a:t>un</a:t>
            </a:r>
            <a:r>
              <a:rPr lang="pt-PT" sz="2400" dirty="0"/>
              <a:t> elemento – el </a:t>
            </a:r>
            <a:r>
              <a:rPr lang="pt-PT" sz="2400" dirty="0" err="1"/>
              <a:t>sujeto</a:t>
            </a:r>
            <a:r>
              <a:rPr lang="pt-PT" sz="2400" dirty="0"/>
              <a:t> que </a:t>
            </a:r>
            <a:r>
              <a:rPr lang="pt-PT" sz="2400" dirty="0" err="1"/>
              <a:t>produce</a:t>
            </a:r>
            <a:r>
              <a:rPr lang="pt-PT" sz="2400" dirty="0"/>
              <a:t> una </a:t>
            </a:r>
            <a:r>
              <a:rPr lang="pt-PT" sz="2400" dirty="0" err="1"/>
              <a:t>emoción</a:t>
            </a:r>
            <a:r>
              <a:rPr lang="pt-PT" sz="2400" dirty="0"/>
              <a:t>, una </a:t>
            </a:r>
            <a:r>
              <a:rPr lang="pt-PT" sz="2400" dirty="0" err="1"/>
              <a:t>sensación</a:t>
            </a:r>
            <a:r>
              <a:rPr lang="pt-PT" sz="2400" dirty="0"/>
              <a:t>, </a:t>
            </a:r>
            <a:r>
              <a:rPr lang="pt-PT" sz="2400" dirty="0" err="1"/>
              <a:t>un</a:t>
            </a:r>
            <a:r>
              <a:rPr lang="pt-PT" sz="2400" dirty="0"/>
              <a:t> </a:t>
            </a:r>
            <a:r>
              <a:rPr lang="pt-PT" sz="2400" dirty="0" err="1"/>
              <a:t>sentimiento</a:t>
            </a:r>
            <a:r>
              <a:rPr lang="pt-PT" sz="2400" dirty="0"/>
              <a:t> o una </a:t>
            </a:r>
            <a:r>
              <a:rPr lang="pt-PT" sz="2400" dirty="0" err="1"/>
              <a:t>reacción</a:t>
            </a:r>
            <a:r>
              <a:rPr lang="pt-PT" sz="2400" dirty="0"/>
              <a:t> (</a:t>
            </a:r>
            <a:r>
              <a:rPr lang="pt-PT" sz="2400" dirty="0" err="1"/>
              <a:t>expresados</a:t>
            </a:r>
            <a:r>
              <a:rPr lang="pt-PT" sz="2400" dirty="0"/>
              <a:t> por el verbo) </a:t>
            </a:r>
            <a:r>
              <a:rPr lang="pt-PT" sz="2400" dirty="0" err="1"/>
              <a:t>en</a:t>
            </a:r>
            <a:r>
              <a:rPr lang="pt-PT" sz="2400" dirty="0"/>
              <a:t> </a:t>
            </a:r>
            <a:r>
              <a:rPr lang="pt-PT" sz="2400" dirty="0" err="1"/>
              <a:t>alguien</a:t>
            </a:r>
            <a:r>
              <a:rPr lang="pt-PT" sz="2400" dirty="0"/>
              <a:t> (el objeto </a:t>
            </a:r>
            <a:r>
              <a:rPr lang="pt-PT" sz="2400" dirty="0" err="1"/>
              <a:t>indirecto</a:t>
            </a:r>
            <a:r>
              <a:rPr lang="pt-PT" sz="2400" dirty="0"/>
              <a:t>).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2400" b="1" i="1" dirty="0" err="1">
                <a:solidFill>
                  <a:schemeClr val="tx2"/>
                </a:solidFill>
                <a:latin typeface="+mj-lt"/>
              </a:rPr>
              <a:t>Ejemplo</a:t>
            </a:r>
            <a:r>
              <a:rPr lang="pt-PT" sz="2400" b="1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pt-PT" sz="2400" i="1" dirty="0" err="1">
                <a:solidFill>
                  <a:schemeClr val="tx2"/>
                </a:solidFill>
                <a:latin typeface="+mj-lt"/>
              </a:rPr>
              <a:t>caerse</a:t>
            </a:r>
            <a:r>
              <a:rPr lang="pt-PT" sz="2400" i="1" dirty="0">
                <a:solidFill>
                  <a:schemeClr val="tx2"/>
                </a:solidFill>
                <a:latin typeface="+mj-lt"/>
              </a:rPr>
              <a:t> (</a:t>
            </a:r>
            <a:r>
              <a:rPr lang="pt-PT" sz="2400" i="1" dirty="0" err="1">
                <a:solidFill>
                  <a:schemeClr val="tx2"/>
                </a:solidFill>
                <a:latin typeface="+mj-lt"/>
              </a:rPr>
              <a:t>bien</a:t>
            </a:r>
            <a:r>
              <a:rPr lang="pt-PT" sz="2400" i="1" dirty="0">
                <a:solidFill>
                  <a:schemeClr val="tx2"/>
                </a:solidFill>
                <a:latin typeface="+mj-lt"/>
              </a:rPr>
              <a:t> o mal); </a:t>
            </a:r>
            <a:r>
              <a:rPr lang="pt-PT" sz="2400" i="1" dirty="0" err="1">
                <a:solidFill>
                  <a:schemeClr val="tx2"/>
                </a:solidFill>
                <a:latin typeface="+mj-lt"/>
              </a:rPr>
              <a:t>gustar</a:t>
            </a:r>
            <a:r>
              <a:rPr lang="pt-PT" sz="2400" i="1" dirty="0">
                <a:solidFill>
                  <a:schemeClr val="tx2"/>
                </a:solidFill>
                <a:latin typeface="+mj-lt"/>
              </a:rPr>
              <a:t>; encantar; molestar; preocupar; </a:t>
            </a:r>
            <a:r>
              <a:rPr lang="pt-PT" sz="2400" i="1" dirty="0" err="1">
                <a:solidFill>
                  <a:schemeClr val="tx2"/>
                </a:solidFill>
                <a:latin typeface="+mj-lt"/>
              </a:rPr>
              <a:t>interesar</a:t>
            </a:r>
            <a:r>
              <a:rPr lang="pt-PT" sz="2400" i="1" dirty="0">
                <a:solidFill>
                  <a:schemeClr val="tx2"/>
                </a:solidFill>
                <a:latin typeface="+mj-lt"/>
              </a:rPr>
              <a:t>; importar; </a:t>
            </a:r>
            <a:r>
              <a:rPr lang="pt-PT" sz="2400" i="1" dirty="0" err="1">
                <a:solidFill>
                  <a:schemeClr val="tx2"/>
                </a:solidFill>
                <a:latin typeface="+mj-lt"/>
              </a:rPr>
              <a:t>pasar</a:t>
            </a:r>
            <a:r>
              <a:rPr lang="pt-PT" sz="2400" i="1" dirty="0">
                <a:solidFill>
                  <a:schemeClr val="tx2"/>
                </a:solidFill>
                <a:latin typeface="+mj-lt"/>
              </a:rPr>
              <a:t>; quedar. </a:t>
            </a:r>
          </a:p>
          <a:p>
            <a:pPr algn="just"/>
            <a:endParaRPr lang="pt-PT" sz="2400" i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pt-PT" sz="2400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04799" y="3048000"/>
          <a:ext cx="84582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/>
                        <a:t>Pronombres</a:t>
                      </a:r>
                      <a:r>
                        <a:rPr lang="pt-PT" sz="1400" baseline="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aseline="0" dirty="0" err="1"/>
                        <a:t>personales</a:t>
                      </a:r>
                      <a:r>
                        <a:rPr lang="pt-PT" sz="1400" baseline="0" dirty="0"/>
                        <a:t> O.I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  <a:p>
                      <a:pPr algn="ctr"/>
                      <a:r>
                        <a:rPr lang="pt-PT" sz="1600" dirty="0"/>
                        <a:t>CAERSE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86">
                <a:tc>
                  <a:txBody>
                    <a:bodyPr/>
                    <a:lstStyle/>
                    <a:p>
                      <a:r>
                        <a:rPr lang="pt-PT" dirty="0" err="1"/>
                        <a:t>Yo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86">
                <a:tc>
                  <a:txBody>
                    <a:bodyPr/>
                    <a:lstStyle/>
                    <a:p>
                      <a:r>
                        <a:rPr lang="pt-PT" dirty="0" err="1"/>
                        <a:t>Tú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err="1"/>
                        <a:t>cae</a:t>
                      </a:r>
                      <a:endParaRPr lang="pt-P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b="0" dirty="0"/>
                        <a:t>mal</a:t>
                      </a:r>
                      <a:r>
                        <a:rPr lang="pt-PT" sz="1600" b="0" baseline="0" dirty="0"/>
                        <a:t> la </a:t>
                      </a:r>
                      <a:r>
                        <a:rPr lang="pt-PT" sz="1600" b="0" baseline="0" dirty="0" err="1"/>
                        <a:t>impuntualidad</a:t>
                      </a:r>
                      <a:endParaRPr lang="pt-PT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86">
                <a:tc>
                  <a:txBody>
                    <a:bodyPr/>
                    <a:lstStyle/>
                    <a:p>
                      <a:r>
                        <a:rPr lang="pt-PT" dirty="0" err="1"/>
                        <a:t>Él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ella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usted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u="sng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686">
                <a:tc>
                  <a:txBody>
                    <a:bodyPr/>
                    <a:lstStyle/>
                    <a:p>
                      <a:r>
                        <a:rPr lang="pt-PT" dirty="0" err="1"/>
                        <a:t>Nosotros</a:t>
                      </a:r>
                      <a:r>
                        <a:rPr lang="pt-PT" dirty="0"/>
                        <a:t>/-as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686">
                <a:tc>
                  <a:txBody>
                    <a:bodyPr/>
                    <a:lstStyle/>
                    <a:p>
                      <a:r>
                        <a:rPr lang="pt-PT" dirty="0" err="1"/>
                        <a:t>Vosotros</a:t>
                      </a:r>
                      <a:r>
                        <a:rPr lang="pt-PT" dirty="0"/>
                        <a:t>/-as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err="1"/>
                        <a:t>caen</a:t>
                      </a:r>
                      <a:endParaRPr lang="pt-P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err="1"/>
                        <a:t>bien</a:t>
                      </a:r>
                      <a:r>
                        <a:rPr lang="pt-PT" sz="1600" dirty="0"/>
                        <a:t> los </a:t>
                      </a:r>
                      <a:r>
                        <a:rPr lang="pt-PT" sz="1600" dirty="0" err="1"/>
                        <a:t>compañeros</a:t>
                      </a:r>
                      <a:r>
                        <a:rPr lang="pt-PT" sz="1600" dirty="0"/>
                        <a:t> de </a:t>
                      </a:r>
                      <a:r>
                        <a:rPr lang="pt-PT" sz="1600" dirty="0" err="1"/>
                        <a:t>clase</a:t>
                      </a:r>
                      <a:r>
                        <a:rPr lang="pt-PT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686">
                <a:tc>
                  <a:txBody>
                    <a:bodyPr/>
                    <a:lstStyle/>
                    <a:p>
                      <a:r>
                        <a:rPr lang="pt-PT" dirty="0" err="1"/>
                        <a:t>Ellos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ellas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ustedes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u="sng" dirty="0"/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400" dirty="0"/>
              <a:t> A </a:t>
            </a:r>
            <a:r>
              <a:rPr lang="pt-PT" sz="2400" dirty="0" err="1"/>
              <a:t>veces</a:t>
            </a:r>
            <a:r>
              <a:rPr lang="pt-PT" sz="2400" dirty="0"/>
              <a:t>, el </a:t>
            </a:r>
            <a:r>
              <a:rPr lang="pt-PT" sz="2400" dirty="0" err="1"/>
              <a:t>mismo</a:t>
            </a:r>
            <a:r>
              <a:rPr lang="pt-PT" sz="2400" dirty="0"/>
              <a:t> verbo </a:t>
            </a:r>
            <a:r>
              <a:rPr lang="pt-PT" sz="2400" dirty="0" err="1"/>
              <a:t>puede</a:t>
            </a:r>
            <a:r>
              <a:rPr lang="pt-PT" sz="2400" dirty="0"/>
              <a:t> </a:t>
            </a:r>
            <a:r>
              <a:rPr lang="pt-PT" sz="2400" dirty="0" err="1"/>
              <a:t>usarse</a:t>
            </a:r>
            <a:r>
              <a:rPr lang="pt-PT" sz="2400" dirty="0"/>
              <a:t> </a:t>
            </a:r>
            <a:r>
              <a:rPr lang="pt-PT" sz="2400" dirty="0" err="1"/>
              <a:t>con</a:t>
            </a:r>
            <a:r>
              <a:rPr lang="pt-PT" sz="2400" dirty="0"/>
              <a:t> las dos </a:t>
            </a:r>
            <a:r>
              <a:rPr lang="pt-PT" sz="2400" dirty="0" err="1"/>
              <a:t>estructuras</a:t>
            </a:r>
            <a:r>
              <a:rPr lang="pt-PT" sz="2400" dirty="0"/>
              <a:t>. El verbo </a:t>
            </a:r>
            <a:r>
              <a:rPr lang="pt-PT" sz="2400" dirty="0" err="1"/>
              <a:t>puede</a:t>
            </a:r>
            <a:r>
              <a:rPr lang="pt-PT" sz="2400" dirty="0"/>
              <a:t> </a:t>
            </a:r>
            <a:r>
              <a:rPr lang="pt-PT" sz="2400" dirty="0" err="1"/>
              <a:t>tener</a:t>
            </a:r>
            <a:r>
              <a:rPr lang="pt-PT" sz="2400" dirty="0"/>
              <a:t> significados </a:t>
            </a:r>
            <a:r>
              <a:rPr lang="pt-PT" sz="2400" dirty="0" err="1"/>
              <a:t>muy</a:t>
            </a:r>
            <a:r>
              <a:rPr lang="pt-PT" sz="2400" dirty="0"/>
              <a:t> diferentes o </a:t>
            </a:r>
            <a:r>
              <a:rPr lang="pt-PT" sz="2400" dirty="0" err="1"/>
              <a:t>simplemente</a:t>
            </a:r>
            <a:r>
              <a:rPr lang="pt-PT" sz="2400" dirty="0"/>
              <a:t> no variar. 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400" b="1" i="1" dirty="0" err="1">
                <a:solidFill>
                  <a:schemeClr val="tx2"/>
                </a:solidFill>
              </a:rPr>
              <a:t>Ejemplos</a:t>
            </a:r>
            <a:r>
              <a:rPr lang="pt-PT" sz="2400" b="1" i="1" dirty="0">
                <a:solidFill>
                  <a:schemeClr val="tx2"/>
                </a:solidFill>
              </a:rPr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pt-PT" sz="2400" dirty="0">
                <a:solidFill>
                  <a:schemeClr val="tx2"/>
                </a:solidFill>
              </a:rPr>
              <a:t>Jaime </a:t>
            </a:r>
            <a:r>
              <a:rPr lang="pt-PT" sz="2400" b="1" dirty="0">
                <a:solidFill>
                  <a:schemeClr val="tx2"/>
                </a:solidFill>
              </a:rPr>
              <a:t>se queda </a:t>
            </a:r>
            <a:r>
              <a:rPr lang="pt-PT" sz="2400" dirty="0" err="1">
                <a:solidFill>
                  <a:schemeClr val="tx2"/>
                </a:solidFill>
              </a:rPr>
              <a:t>en</a:t>
            </a:r>
            <a:r>
              <a:rPr lang="pt-PT" sz="2400" dirty="0">
                <a:solidFill>
                  <a:schemeClr val="tx2"/>
                </a:solidFill>
              </a:rPr>
              <a:t> casa todos los domingos. </a:t>
            </a:r>
          </a:p>
          <a:p>
            <a:pPr algn="just">
              <a:buFont typeface="Wingdings" pitchFamily="2" charset="2"/>
              <a:buChar char="§"/>
            </a:pPr>
            <a:r>
              <a:rPr lang="pt-PT" sz="2400" dirty="0">
                <a:solidFill>
                  <a:schemeClr val="tx2"/>
                </a:solidFill>
              </a:rPr>
              <a:t>A </a:t>
            </a:r>
            <a:r>
              <a:rPr lang="pt-PT" sz="2400" dirty="0" err="1">
                <a:solidFill>
                  <a:schemeClr val="tx2"/>
                </a:solidFill>
              </a:rPr>
              <a:t>Lucía</a:t>
            </a:r>
            <a:r>
              <a:rPr lang="pt-PT" sz="2400" dirty="0">
                <a:solidFill>
                  <a:schemeClr val="tx2"/>
                </a:solidFill>
              </a:rPr>
              <a:t> no </a:t>
            </a:r>
            <a:r>
              <a:rPr lang="pt-PT" sz="2400" b="1" dirty="0" err="1">
                <a:solidFill>
                  <a:schemeClr val="tx2"/>
                </a:solidFill>
              </a:rPr>
              <a:t>le</a:t>
            </a:r>
            <a:r>
              <a:rPr lang="pt-PT" sz="2400" b="1" dirty="0">
                <a:solidFill>
                  <a:schemeClr val="tx2"/>
                </a:solidFill>
              </a:rPr>
              <a:t> </a:t>
            </a:r>
            <a:r>
              <a:rPr lang="pt-PT" sz="2400" b="1" dirty="0" err="1">
                <a:solidFill>
                  <a:schemeClr val="tx2"/>
                </a:solidFill>
              </a:rPr>
              <a:t>quedan</a:t>
            </a:r>
            <a:r>
              <a:rPr lang="pt-PT" sz="2400" b="1" dirty="0">
                <a:solidFill>
                  <a:schemeClr val="tx2"/>
                </a:solidFill>
              </a:rPr>
              <a:t> </a:t>
            </a:r>
            <a:r>
              <a:rPr lang="pt-PT" sz="2400" dirty="0" err="1">
                <a:solidFill>
                  <a:schemeClr val="tx2"/>
                </a:solidFill>
              </a:rPr>
              <a:t>bien</a:t>
            </a:r>
            <a:r>
              <a:rPr lang="pt-PT" sz="2400" dirty="0">
                <a:solidFill>
                  <a:schemeClr val="tx2"/>
                </a:solidFill>
              </a:rPr>
              <a:t> los </a:t>
            </a:r>
            <a:r>
              <a:rPr lang="pt-PT" sz="2400" dirty="0" err="1">
                <a:solidFill>
                  <a:schemeClr val="tx2"/>
                </a:solidFill>
              </a:rPr>
              <a:t>pantalones</a:t>
            </a:r>
            <a:r>
              <a:rPr lang="pt-PT" sz="2400" dirty="0">
                <a:solidFill>
                  <a:schemeClr val="tx2"/>
                </a:solidFill>
              </a:rPr>
              <a:t>. </a:t>
            </a:r>
          </a:p>
          <a:p>
            <a:pPr>
              <a:buFontTx/>
              <a:buChar char="-"/>
            </a:pPr>
            <a:endParaRPr lang="pt-PT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pt-PT" sz="24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pt-PT" sz="2400" dirty="0">
                <a:solidFill>
                  <a:schemeClr val="tx2"/>
                </a:solidFill>
              </a:rPr>
              <a:t>A Pablo </a:t>
            </a:r>
            <a:r>
              <a:rPr lang="pt-PT" sz="2400" b="1" dirty="0" err="1">
                <a:solidFill>
                  <a:schemeClr val="tx2"/>
                </a:solidFill>
              </a:rPr>
              <a:t>le</a:t>
            </a:r>
            <a:r>
              <a:rPr lang="pt-PT" sz="2400" b="1" dirty="0">
                <a:solidFill>
                  <a:schemeClr val="tx2"/>
                </a:solidFill>
              </a:rPr>
              <a:t> </a:t>
            </a:r>
            <a:r>
              <a:rPr lang="pt-PT" sz="2400" b="1" dirty="0" err="1">
                <a:solidFill>
                  <a:schemeClr val="tx2"/>
                </a:solidFill>
              </a:rPr>
              <a:t>preocupan</a:t>
            </a:r>
            <a:r>
              <a:rPr lang="pt-PT" sz="2400" b="1" dirty="0">
                <a:solidFill>
                  <a:schemeClr val="tx2"/>
                </a:solidFill>
              </a:rPr>
              <a:t> </a:t>
            </a:r>
            <a:r>
              <a:rPr lang="pt-PT" sz="2400" dirty="0">
                <a:solidFill>
                  <a:schemeClr val="tx2"/>
                </a:solidFill>
              </a:rPr>
              <a:t>los problemas </a:t>
            </a:r>
            <a:r>
              <a:rPr lang="pt-PT" sz="2400" dirty="0" err="1">
                <a:solidFill>
                  <a:schemeClr val="tx2"/>
                </a:solidFill>
              </a:rPr>
              <a:t>medioambientales</a:t>
            </a:r>
            <a:r>
              <a:rPr lang="pt-PT" sz="2400" dirty="0">
                <a:solidFill>
                  <a:schemeClr val="tx2"/>
                </a:solidFill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pt-PT" sz="2400" dirty="0">
                <a:solidFill>
                  <a:schemeClr val="tx2"/>
                </a:solidFill>
              </a:rPr>
              <a:t>Pablo </a:t>
            </a:r>
            <a:r>
              <a:rPr lang="pt-PT" sz="2400" b="1" dirty="0">
                <a:solidFill>
                  <a:schemeClr val="tx2"/>
                </a:solidFill>
              </a:rPr>
              <a:t>se preocupa </a:t>
            </a:r>
            <a:r>
              <a:rPr lang="pt-PT" sz="2400" dirty="0" err="1">
                <a:solidFill>
                  <a:schemeClr val="tx2"/>
                </a:solidFill>
              </a:rPr>
              <a:t>mucho</a:t>
            </a:r>
            <a:r>
              <a:rPr lang="pt-PT" sz="2400" dirty="0">
                <a:solidFill>
                  <a:schemeClr val="tx2"/>
                </a:solidFill>
              </a:rPr>
              <a:t> por sus </a:t>
            </a:r>
            <a:r>
              <a:rPr lang="pt-PT" sz="2400" dirty="0" err="1">
                <a:solidFill>
                  <a:schemeClr val="tx2"/>
                </a:solidFill>
              </a:rPr>
              <a:t>hijos</a:t>
            </a:r>
            <a:r>
              <a:rPr lang="pt-PT" sz="2400" dirty="0">
                <a:solidFill>
                  <a:schemeClr val="tx2"/>
                </a:solidFill>
              </a:rPr>
              <a:t> y por </a:t>
            </a:r>
            <a:r>
              <a:rPr lang="pt-PT" sz="2400" dirty="0" err="1">
                <a:solidFill>
                  <a:schemeClr val="tx2"/>
                </a:solidFill>
              </a:rPr>
              <a:t>eso</a:t>
            </a:r>
            <a:r>
              <a:rPr lang="pt-PT" sz="2400" dirty="0">
                <a:solidFill>
                  <a:schemeClr val="tx2"/>
                </a:solidFill>
              </a:rPr>
              <a:t> </a:t>
            </a:r>
            <a:r>
              <a:rPr lang="pt-PT" sz="2400" dirty="0" err="1">
                <a:solidFill>
                  <a:schemeClr val="tx2"/>
                </a:solidFill>
              </a:rPr>
              <a:t>les</a:t>
            </a:r>
            <a:r>
              <a:rPr lang="pt-PT" sz="2400" dirty="0">
                <a:solidFill>
                  <a:schemeClr val="tx2"/>
                </a:solidFill>
              </a:rPr>
              <a:t> dedica todo </a:t>
            </a:r>
            <a:r>
              <a:rPr lang="pt-PT" sz="2400" dirty="0" err="1">
                <a:solidFill>
                  <a:schemeClr val="tx2"/>
                </a:solidFill>
              </a:rPr>
              <a:t>su</a:t>
            </a:r>
            <a:r>
              <a:rPr lang="pt-PT" sz="2400" dirty="0">
                <a:solidFill>
                  <a:schemeClr val="tx2"/>
                </a:solidFill>
              </a:rPr>
              <a:t> </a:t>
            </a:r>
            <a:r>
              <a:rPr lang="pt-PT" sz="2400" dirty="0" err="1">
                <a:solidFill>
                  <a:schemeClr val="tx2"/>
                </a:solidFill>
              </a:rPr>
              <a:t>tiempo</a:t>
            </a:r>
            <a:r>
              <a:rPr lang="pt-PT" sz="2400" dirty="0">
                <a:solidFill>
                  <a:schemeClr val="tx2"/>
                </a:solidFill>
              </a:rPr>
              <a:t>. </a:t>
            </a:r>
          </a:p>
          <a:p>
            <a:pPr>
              <a:buFontTx/>
              <a:buChar char="-"/>
            </a:pPr>
            <a:endParaRPr lang="pt-PT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248</Words>
  <Application>Microsoft Office PowerPoint</Application>
  <PresentationFormat>Apresentação no Ecrã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9" baseType="lpstr">
      <vt:lpstr>Calibri</vt:lpstr>
      <vt:lpstr>Constantia</vt:lpstr>
      <vt:lpstr>Wingdings</vt:lpstr>
      <vt:lpstr>Wingdings 2</vt:lpstr>
      <vt:lpstr>Fluxo</vt:lpstr>
      <vt:lpstr>LOS VERBOS REFLEXIVOS Y LOS VERBOS   LE</vt:lpstr>
      <vt:lpstr>Los verbos reflexivos: son verbos cuya acción recae sobre el mismo sujeto que la realiza. </vt:lpstr>
      <vt:lpstr>Los verbos LE: en este tipo de construcciones hay un elemento – el sujeto que produce una emoción, una sensación, un sentimiento o una reacción (expresados por el verbo) en alguien (el objeto indirecto). </vt:lpstr>
      <vt:lpstr> A veces, el mismo verbo puede usarse con las dos estructuras. El verbo puede tener significados muy diferentes o simplemente no variar.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REFLEXIVOS Y LOS VERBOS   LE</dc:title>
  <dc:creator>Soraia</dc:creator>
  <cp:lastModifiedBy>Soraia Moreira</cp:lastModifiedBy>
  <cp:revision>14</cp:revision>
  <dcterms:created xsi:type="dcterms:W3CDTF">2011-10-09T18:23:29Z</dcterms:created>
  <dcterms:modified xsi:type="dcterms:W3CDTF">2022-06-06T17:46:23Z</dcterms:modified>
</cp:coreProperties>
</file>