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2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662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53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8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2738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41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4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77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18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08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723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51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6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34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0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64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0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42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E308E2-0688-4423-91C9-E9E2EB18B160}" type="datetimeFigureOut">
              <a:rPr lang="pt-PT" smtClean="0"/>
              <a:t>10/01/2021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67E7C9-EC64-4A8D-B4E1-6DBA901FCB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190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83355-6ADA-4B4A-90D4-77C361E5B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EL PRESENTE DEL SUBJUNTIVO: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28DEC3-235A-4E05-B38B-811467D06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b="1" dirty="0">
                <a:solidFill>
                  <a:schemeClr val="tx1"/>
                </a:solidFill>
              </a:rPr>
              <a:t>USOS Y FORMACIÓN</a:t>
            </a:r>
          </a:p>
        </p:txBody>
      </p:sp>
    </p:spTree>
    <p:extLst>
      <p:ext uri="{BB962C8B-B14F-4D97-AF65-F5344CB8AC3E}">
        <p14:creationId xmlns:p14="http://schemas.microsoft.com/office/powerpoint/2010/main" val="40484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A8A3A-038A-4DDC-9A31-2C20F16C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248ABBC7-ED45-4789-9ECC-87F436CD95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5402" y="914726"/>
            <a:ext cx="9283503" cy="47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8C346-87EE-42ED-A80B-4BC58A96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9A1DDB30-4801-4C9E-9154-85F4590D1F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91175" y="1111348"/>
            <a:ext cx="8982139" cy="41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4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5A940-03A3-485F-8470-CBC456E47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605130"/>
          </a:xfrm>
        </p:spPr>
        <p:txBody>
          <a:bodyPr>
            <a:normAutofit/>
          </a:bodyPr>
          <a:lstStyle/>
          <a:p>
            <a:br>
              <a:rPr lang="pt-PT" dirty="0"/>
            </a:br>
            <a:r>
              <a:rPr lang="pt-PT" sz="6000" b="1" dirty="0"/>
              <a:t>¡Que </a:t>
            </a:r>
            <a:r>
              <a:rPr lang="pt-PT" sz="6000" b="1" dirty="0" err="1"/>
              <a:t>estudiéis</a:t>
            </a:r>
            <a:r>
              <a:rPr lang="pt-PT" sz="6000" b="1" dirty="0"/>
              <a:t> </a:t>
            </a:r>
            <a:r>
              <a:rPr lang="pt-PT" sz="6000" b="1" dirty="0" err="1"/>
              <a:t>mucho</a:t>
            </a:r>
            <a:r>
              <a:rPr lang="pt-PT" sz="6000" b="1" dirty="0"/>
              <a:t>!</a:t>
            </a:r>
            <a:br>
              <a:rPr lang="pt-PT" dirty="0"/>
            </a:br>
            <a:endParaRPr lang="pt-PT" dirty="0"/>
          </a:p>
        </p:txBody>
      </p:sp>
      <p:pic>
        <p:nvPicPr>
          <p:cNvPr id="1026" name="Picture 2" descr="Pin su GR-SUBJUNTIVO">
            <a:extLst>
              <a:ext uri="{FF2B5EF4-FFF2-40B4-BE49-F238E27FC236}">
                <a16:creationId xmlns:a16="http://schemas.microsoft.com/office/drawing/2014/main" id="{84CFA536-C1BD-455B-8B8B-CCF8C37798D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25" y="2778028"/>
            <a:ext cx="2604713" cy="30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4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D821D-9B74-45DA-9FFE-1F3A6E6A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/>
              <a:t>EL PRESENTE DEL SUBJUNTIVO: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E6E72EC-53B1-43CD-BE24-8FC22743A1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Sirve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para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expresar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presente o incluso futuro. </a:t>
            </a:r>
          </a:p>
          <a:p>
            <a:r>
              <a:rPr lang="pt-PT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Ejemplos</a:t>
            </a:r>
            <a:r>
              <a:rPr lang="pt-P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Puede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que Vera </a:t>
            </a:r>
            <a:r>
              <a:rPr lang="pt-PT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esté</a:t>
            </a:r>
            <a:r>
              <a:rPr lang="pt-P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casa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ahora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Mi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hermano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quiere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que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mañana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ayude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 los </a:t>
            </a:r>
            <a:r>
              <a:rPr lang="pt-P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deberes</a:t>
            </a:r>
            <a:r>
              <a:rPr lang="pt-PT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772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35A7A-393F-4CB4-A07C-E71BFE8C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1</a:t>
            </a:r>
            <a:r>
              <a:rPr lang="pt-PT" sz="2800" b="1" dirty="0"/>
              <a:t>. </a:t>
            </a:r>
            <a:r>
              <a:rPr lang="pt-PT" sz="2800" b="1" dirty="0" err="1"/>
              <a:t>Con</a:t>
            </a:r>
            <a:r>
              <a:rPr lang="pt-PT" sz="2800" b="1" dirty="0"/>
              <a:t> </a:t>
            </a:r>
            <a:r>
              <a:rPr lang="pt-PT" sz="2800" b="1" dirty="0" err="1"/>
              <a:t>algunos</a:t>
            </a:r>
            <a:r>
              <a:rPr lang="pt-PT" sz="2800" b="1" dirty="0"/>
              <a:t> verbos y </a:t>
            </a:r>
            <a:r>
              <a:rPr lang="pt-PT" sz="2800" b="1" dirty="0" err="1"/>
              <a:t>construcciones</a:t>
            </a:r>
            <a:r>
              <a:rPr lang="pt-PT" sz="2800" b="1" dirty="0"/>
              <a:t> que </a:t>
            </a:r>
            <a:r>
              <a:rPr lang="pt-PT" sz="2800" b="1" dirty="0" err="1"/>
              <a:t>expresan</a:t>
            </a:r>
            <a:r>
              <a:rPr lang="pt-PT" sz="2800" b="1" dirty="0"/>
              <a:t> </a:t>
            </a:r>
            <a:r>
              <a:rPr lang="pt-PT" sz="2800" b="1" dirty="0" err="1"/>
              <a:t>deseo</a:t>
            </a:r>
            <a:r>
              <a:rPr lang="pt-PT" sz="2800" b="1" dirty="0"/>
              <a:t>.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CAF3389-F1F3-4FFA-BD06-CD0BA67C2A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PT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Ejemplos</a:t>
            </a:r>
            <a:r>
              <a:rPr lang="pt-PT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¡</a:t>
            </a:r>
            <a:r>
              <a:rPr lang="pt-PT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Ojalá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que </a:t>
            </a:r>
            <a:r>
              <a:rPr lang="pt-PT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mañana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haga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buen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tiempo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¡</a:t>
            </a:r>
            <a:r>
              <a:rPr lang="pt-PT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Ojalá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que me </a:t>
            </a:r>
            <a:r>
              <a:rPr lang="pt-PT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toque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la loteria!                   </a:t>
            </a:r>
            <a:r>
              <a:rPr lang="pt-PT" sz="60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¡</a:t>
            </a:r>
            <a:r>
              <a:rPr lang="pt-PT" sz="60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Ojalá</a:t>
            </a:r>
            <a:r>
              <a:rPr lang="pt-PT" sz="60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(que) + presente </a:t>
            </a:r>
            <a:r>
              <a:rPr lang="pt-PT" sz="60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del</a:t>
            </a:r>
            <a:r>
              <a:rPr lang="pt-PT" sz="60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subjuntivo!</a:t>
            </a:r>
          </a:p>
          <a:p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¡</a:t>
            </a:r>
            <a:r>
              <a:rPr lang="pt-PT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Quiero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que te </a:t>
            </a:r>
            <a:r>
              <a:rPr lang="pt-PT" sz="6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mejores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¡</a:t>
            </a:r>
            <a:r>
              <a:rPr lang="pt-PT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Quiero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que  </a:t>
            </a:r>
            <a:r>
              <a:rPr lang="pt-PT" sz="6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tomemos </a:t>
            </a:r>
            <a:r>
              <a:rPr lang="pt-PT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algo esta tarde!</a:t>
            </a:r>
          </a:p>
          <a:p>
            <a:endParaRPr lang="pt-PT" sz="3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PT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49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91FF2-0D43-411D-8FEA-556BF9B3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/>
              <a:t>2.Expresar </a:t>
            </a:r>
            <a:r>
              <a:rPr lang="pt-PT" sz="2800" b="1" dirty="0" err="1"/>
              <a:t>probabilidad</a:t>
            </a:r>
            <a:r>
              <a:rPr lang="pt-PT" sz="2800" b="1" dirty="0"/>
              <a:t> o </a:t>
            </a:r>
            <a:r>
              <a:rPr lang="pt-PT" sz="2800" b="1" dirty="0" err="1"/>
              <a:t>duda</a:t>
            </a:r>
            <a:r>
              <a:rPr lang="pt-PT" sz="2800" b="1" dirty="0"/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FB9D187-6C42-4426-A36F-7E1DF6C9E5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b="1" dirty="0" err="1"/>
              <a:t>Quizá</a:t>
            </a:r>
            <a:r>
              <a:rPr lang="pt-PT" b="1" dirty="0"/>
              <a:t>(s)/ Tal vez</a:t>
            </a:r>
          </a:p>
          <a:p>
            <a:r>
              <a:rPr lang="pt-PT" b="1" dirty="0" err="1"/>
              <a:t>Ejemplos</a:t>
            </a:r>
            <a:r>
              <a:rPr lang="pt-PT" b="1" dirty="0"/>
              <a:t>:</a:t>
            </a:r>
          </a:p>
          <a:p>
            <a:r>
              <a:rPr lang="pt-PT" dirty="0" err="1"/>
              <a:t>Quizás</a:t>
            </a:r>
            <a:r>
              <a:rPr lang="pt-PT" dirty="0"/>
              <a:t> </a:t>
            </a:r>
            <a:r>
              <a:rPr lang="pt-PT" b="1" dirty="0" err="1"/>
              <a:t>esté</a:t>
            </a:r>
            <a:r>
              <a:rPr lang="pt-PT" dirty="0"/>
              <a:t> </a:t>
            </a:r>
            <a:r>
              <a:rPr lang="pt-PT" dirty="0" err="1"/>
              <a:t>en</a:t>
            </a:r>
            <a:r>
              <a:rPr lang="pt-PT" dirty="0"/>
              <a:t> </a:t>
            </a:r>
            <a:r>
              <a:rPr lang="pt-PT" dirty="0" err="1"/>
              <a:t>un</a:t>
            </a:r>
            <a:r>
              <a:rPr lang="pt-PT" dirty="0"/>
              <a:t> atasco. </a:t>
            </a:r>
          </a:p>
          <a:p>
            <a:r>
              <a:rPr lang="pt-PT" dirty="0"/>
              <a:t>Tal vez no </a:t>
            </a:r>
            <a:r>
              <a:rPr lang="pt-PT" b="1" dirty="0" err="1"/>
              <a:t>vaya</a:t>
            </a:r>
            <a:r>
              <a:rPr lang="pt-PT" dirty="0"/>
              <a:t> a </a:t>
            </a:r>
            <a:r>
              <a:rPr lang="pt-PT" dirty="0" err="1"/>
              <a:t>venir</a:t>
            </a:r>
            <a:r>
              <a:rPr lang="pt-PT" dirty="0"/>
              <a:t> </a:t>
            </a:r>
            <a:r>
              <a:rPr lang="pt-PT" dirty="0" err="1"/>
              <a:t>hoy</a:t>
            </a:r>
            <a:r>
              <a:rPr lang="pt-PT" dirty="0"/>
              <a:t>. </a:t>
            </a:r>
          </a:p>
          <a:p>
            <a:r>
              <a:rPr lang="pt-PT" dirty="0" err="1"/>
              <a:t>Es</a:t>
            </a:r>
            <a:r>
              <a:rPr lang="pt-PT" dirty="0"/>
              <a:t> </a:t>
            </a:r>
            <a:r>
              <a:rPr lang="pt-PT" dirty="0" err="1"/>
              <a:t>probable</a:t>
            </a:r>
            <a:r>
              <a:rPr lang="pt-PT" dirty="0"/>
              <a:t> que </a:t>
            </a:r>
            <a:r>
              <a:rPr lang="pt-PT" b="1" dirty="0" err="1"/>
              <a:t>tengamos</a:t>
            </a:r>
            <a:r>
              <a:rPr lang="pt-PT" dirty="0"/>
              <a:t> que </a:t>
            </a:r>
            <a:r>
              <a:rPr lang="pt-PT" dirty="0" err="1"/>
              <a:t>levantarnos</a:t>
            </a:r>
            <a:r>
              <a:rPr lang="pt-PT" dirty="0"/>
              <a:t> </a:t>
            </a:r>
            <a:r>
              <a:rPr lang="pt-PT" dirty="0" err="1"/>
              <a:t>temprano</a:t>
            </a:r>
            <a:r>
              <a:rPr lang="pt-PT" dirty="0"/>
              <a:t> </a:t>
            </a:r>
            <a:r>
              <a:rPr lang="pt-PT" dirty="0" err="1"/>
              <a:t>mañana</a:t>
            </a:r>
            <a:r>
              <a:rPr lang="pt-PT" dirty="0"/>
              <a:t>. </a:t>
            </a:r>
          </a:p>
          <a:p>
            <a:r>
              <a:rPr lang="pt-PT" dirty="0" err="1"/>
              <a:t>Puede</a:t>
            </a:r>
            <a:r>
              <a:rPr lang="pt-PT" dirty="0"/>
              <a:t> que el </a:t>
            </a:r>
            <a:r>
              <a:rPr lang="pt-PT" dirty="0" err="1"/>
              <a:t>oleaje</a:t>
            </a:r>
            <a:r>
              <a:rPr lang="pt-PT" dirty="0"/>
              <a:t> </a:t>
            </a:r>
            <a:r>
              <a:rPr lang="pt-PT" b="1" dirty="0"/>
              <a:t>perdure</a:t>
            </a:r>
            <a:r>
              <a:rPr lang="pt-PT" dirty="0"/>
              <a:t> </a:t>
            </a:r>
            <a:r>
              <a:rPr lang="pt-PT" dirty="0" err="1"/>
              <a:t>un</a:t>
            </a:r>
            <a:r>
              <a:rPr lang="pt-PT" dirty="0"/>
              <a:t> </a:t>
            </a:r>
            <a:r>
              <a:rPr lang="pt-PT" dirty="0" err="1"/>
              <a:t>poco</a:t>
            </a:r>
            <a:r>
              <a:rPr lang="pt-PT" dirty="0"/>
              <a:t> más. </a:t>
            </a:r>
          </a:p>
        </p:txBody>
      </p:sp>
    </p:spTree>
    <p:extLst>
      <p:ext uri="{BB962C8B-B14F-4D97-AF65-F5344CB8AC3E}">
        <p14:creationId xmlns:p14="http://schemas.microsoft.com/office/powerpoint/2010/main" val="316783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08D8A-F41F-4455-8DE8-3FDE6B3C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800" b="1" dirty="0"/>
              <a:t>3.Con </a:t>
            </a:r>
            <a:r>
              <a:rPr lang="pt-PT" sz="2800" b="1" dirty="0" err="1"/>
              <a:t>algunos</a:t>
            </a:r>
            <a:r>
              <a:rPr lang="pt-PT" sz="2800" b="1" dirty="0"/>
              <a:t> verbos y </a:t>
            </a:r>
            <a:r>
              <a:rPr lang="pt-PT" sz="2800" b="1" dirty="0" err="1"/>
              <a:t>expresiones</a:t>
            </a:r>
            <a:r>
              <a:rPr lang="pt-PT" sz="2800" b="1" dirty="0"/>
              <a:t> que </a:t>
            </a:r>
            <a:r>
              <a:rPr lang="pt-PT" sz="2800" b="1" dirty="0" err="1"/>
              <a:t>expresan</a:t>
            </a:r>
            <a:r>
              <a:rPr lang="pt-PT" sz="2800" b="1" dirty="0"/>
              <a:t> </a:t>
            </a:r>
            <a:r>
              <a:rPr lang="pt-PT" sz="2800" b="1" dirty="0" err="1"/>
              <a:t>sentimientos</a:t>
            </a:r>
            <a:r>
              <a:rPr lang="pt-PT" sz="2800" b="1" dirty="0"/>
              <a:t> como: </a:t>
            </a:r>
            <a:r>
              <a:rPr lang="pt-PT" sz="2800" b="1" dirty="0" err="1"/>
              <a:t>sorpresa</a:t>
            </a:r>
            <a:r>
              <a:rPr lang="pt-PT" sz="2800" b="1" dirty="0"/>
              <a:t>, </a:t>
            </a:r>
            <a:r>
              <a:rPr lang="pt-PT" sz="2800" b="1" dirty="0" err="1"/>
              <a:t>alegría</a:t>
            </a:r>
            <a:r>
              <a:rPr lang="pt-PT" sz="2800" b="1" dirty="0"/>
              <a:t>, agrado, desagrado, </a:t>
            </a:r>
            <a:r>
              <a:rPr lang="pt-PT" sz="2800" b="1" dirty="0" err="1"/>
              <a:t>miedo</a:t>
            </a:r>
            <a:r>
              <a:rPr lang="pt-PT" sz="2800" b="1" dirty="0"/>
              <a:t>…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A6AB821-86E9-402A-81B0-63576BE4FD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 err="1"/>
              <a:t>Ejemplos</a:t>
            </a:r>
            <a:r>
              <a:rPr lang="pt-PT" dirty="0"/>
              <a:t>:</a:t>
            </a:r>
          </a:p>
          <a:p>
            <a:r>
              <a:rPr lang="pt-PT" dirty="0"/>
              <a:t>Me </a:t>
            </a:r>
            <a:r>
              <a:rPr lang="pt-PT" dirty="0" err="1"/>
              <a:t>gusta</a:t>
            </a:r>
            <a:r>
              <a:rPr lang="pt-PT" dirty="0"/>
              <a:t> que </a:t>
            </a:r>
            <a:r>
              <a:rPr lang="pt-PT" b="1" dirty="0" err="1"/>
              <a:t>veáis</a:t>
            </a:r>
            <a:r>
              <a:rPr lang="pt-PT" dirty="0"/>
              <a:t> esta película.</a:t>
            </a:r>
          </a:p>
          <a:p>
            <a:r>
              <a:rPr lang="pt-PT" dirty="0" err="1"/>
              <a:t>Tengo</a:t>
            </a:r>
            <a:r>
              <a:rPr lang="pt-PT" dirty="0"/>
              <a:t> </a:t>
            </a:r>
            <a:r>
              <a:rPr lang="pt-PT" dirty="0" err="1"/>
              <a:t>miedo</a:t>
            </a:r>
            <a:r>
              <a:rPr lang="pt-PT" dirty="0"/>
              <a:t> de que </a:t>
            </a:r>
            <a:r>
              <a:rPr lang="pt-PT" dirty="0" err="1"/>
              <a:t>él</a:t>
            </a:r>
            <a:r>
              <a:rPr lang="pt-PT" dirty="0"/>
              <a:t> </a:t>
            </a:r>
            <a:r>
              <a:rPr lang="pt-PT" b="1" dirty="0"/>
              <a:t>se olvide </a:t>
            </a:r>
            <a:r>
              <a:rPr lang="pt-PT" dirty="0"/>
              <a:t>de la </a:t>
            </a:r>
            <a:r>
              <a:rPr lang="pt-PT" dirty="0" err="1"/>
              <a:t>llave</a:t>
            </a:r>
            <a:r>
              <a:rPr lang="pt-PT" dirty="0"/>
              <a:t>.</a:t>
            </a:r>
          </a:p>
          <a:p>
            <a:r>
              <a:rPr lang="pt-PT" dirty="0"/>
              <a:t>Me </a:t>
            </a:r>
            <a:r>
              <a:rPr lang="pt-PT" dirty="0" err="1"/>
              <a:t>sorprende</a:t>
            </a:r>
            <a:r>
              <a:rPr lang="pt-PT" dirty="0"/>
              <a:t> que </a:t>
            </a:r>
            <a:r>
              <a:rPr lang="pt-PT" b="1" dirty="0" err="1"/>
              <a:t>seas</a:t>
            </a:r>
            <a:r>
              <a:rPr lang="pt-PT" dirty="0"/>
              <a:t> </a:t>
            </a:r>
            <a:r>
              <a:rPr lang="pt-PT" dirty="0" err="1"/>
              <a:t>tan</a:t>
            </a:r>
            <a:r>
              <a:rPr lang="pt-PT" dirty="0"/>
              <a:t> curioso. </a:t>
            </a:r>
          </a:p>
        </p:txBody>
      </p:sp>
    </p:spTree>
    <p:extLst>
      <p:ext uri="{BB962C8B-B14F-4D97-AF65-F5344CB8AC3E}">
        <p14:creationId xmlns:p14="http://schemas.microsoft.com/office/powerpoint/2010/main" val="78529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D6336-A1DB-4D4A-9E0D-F444D97D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/>
              <a:t>4.Expresiones o </a:t>
            </a:r>
            <a:r>
              <a:rPr lang="pt-PT" sz="2800" b="1" dirty="0" err="1"/>
              <a:t>construcciones</a:t>
            </a:r>
            <a:r>
              <a:rPr lang="pt-PT" sz="2800" b="1" dirty="0"/>
              <a:t> que </a:t>
            </a:r>
            <a:r>
              <a:rPr lang="pt-PT" sz="2800" b="1" dirty="0" err="1"/>
              <a:t>valoren</a:t>
            </a:r>
            <a:r>
              <a:rPr lang="pt-PT" sz="2800" b="1" dirty="0"/>
              <a:t> </a:t>
            </a:r>
            <a:r>
              <a:rPr lang="pt-PT" sz="2800" b="1" dirty="0" err="1"/>
              <a:t>acciones</a:t>
            </a:r>
            <a:r>
              <a:rPr lang="pt-PT" sz="2800" b="1" dirty="0"/>
              <a:t> o </a:t>
            </a:r>
            <a:r>
              <a:rPr lang="pt-PT" sz="2800" b="1" dirty="0" err="1"/>
              <a:t>situaciones</a:t>
            </a:r>
            <a:r>
              <a:rPr lang="pt-PT" sz="2800" b="1" dirty="0"/>
              <a:t>.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346119-00E3-4CAD-9FBD-E4AEEE7252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b="1" dirty="0" err="1"/>
              <a:t>Ejemplos</a:t>
            </a:r>
            <a:r>
              <a:rPr lang="pt-PT" b="1" dirty="0"/>
              <a:t>:</a:t>
            </a:r>
          </a:p>
          <a:p>
            <a:r>
              <a:rPr lang="pt-PT" dirty="0" err="1"/>
              <a:t>Es</a:t>
            </a:r>
            <a:r>
              <a:rPr lang="pt-PT" dirty="0"/>
              <a:t> </a:t>
            </a:r>
            <a:r>
              <a:rPr lang="pt-PT" dirty="0" err="1"/>
              <a:t>bueno</a:t>
            </a:r>
            <a:r>
              <a:rPr lang="pt-PT" dirty="0"/>
              <a:t> que </a:t>
            </a:r>
            <a:r>
              <a:rPr lang="pt-PT" b="1" dirty="0" err="1"/>
              <a:t>estudiéis</a:t>
            </a:r>
            <a:r>
              <a:rPr lang="pt-PT" dirty="0"/>
              <a:t> </a:t>
            </a:r>
            <a:r>
              <a:rPr lang="pt-PT" dirty="0" err="1"/>
              <a:t>mucho</a:t>
            </a:r>
            <a:r>
              <a:rPr lang="pt-PT" dirty="0"/>
              <a:t>. </a:t>
            </a:r>
          </a:p>
          <a:p>
            <a:r>
              <a:rPr lang="pt-PT" dirty="0" err="1"/>
              <a:t>Es</a:t>
            </a:r>
            <a:r>
              <a:rPr lang="pt-PT" dirty="0"/>
              <a:t> malo que </a:t>
            </a:r>
            <a:r>
              <a:rPr lang="pt-PT" b="1" dirty="0" err="1"/>
              <a:t>toméis</a:t>
            </a:r>
            <a:r>
              <a:rPr lang="pt-PT" dirty="0"/>
              <a:t> mucha sal.</a:t>
            </a:r>
          </a:p>
          <a:p>
            <a:r>
              <a:rPr lang="pt-PT" dirty="0"/>
              <a:t>Me parece </a:t>
            </a:r>
            <a:r>
              <a:rPr lang="pt-PT" dirty="0" err="1"/>
              <a:t>bien</a:t>
            </a:r>
            <a:r>
              <a:rPr lang="pt-PT" dirty="0"/>
              <a:t> que </a:t>
            </a:r>
            <a:r>
              <a:rPr lang="pt-PT" b="1" dirty="0"/>
              <a:t>ordenes</a:t>
            </a:r>
            <a:r>
              <a:rPr lang="pt-PT" dirty="0"/>
              <a:t> tu </a:t>
            </a:r>
            <a:r>
              <a:rPr lang="pt-PT" dirty="0" err="1"/>
              <a:t>habitación</a:t>
            </a:r>
            <a:r>
              <a:rPr lang="pt-PT" dirty="0"/>
              <a:t>. </a:t>
            </a:r>
          </a:p>
          <a:p>
            <a:r>
              <a:rPr lang="pt-PT" dirty="0"/>
              <a:t>No me parece </a:t>
            </a:r>
            <a:r>
              <a:rPr lang="pt-PT" dirty="0" err="1"/>
              <a:t>bien</a:t>
            </a:r>
            <a:r>
              <a:rPr lang="pt-PT" dirty="0"/>
              <a:t> que nunca </a:t>
            </a:r>
            <a:r>
              <a:rPr lang="pt-PT" b="1" dirty="0"/>
              <a:t>comas</a:t>
            </a:r>
            <a:r>
              <a:rPr lang="pt-PT" dirty="0"/>
              <a:t> frutas. </a:t>
            </a:r>
          </a:p>
        </p:txBody>
      </p:sp>
    </p:spTree>
    <p:extLst>
      <p:ext uri="{BB962C8B-B14F-4D97-AF65-F5344CB8AC3E}">
        <p14:creationId xmlns:p14="http://schemas.microsoft.com/office/powerpoint/2010/main" val="216674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EE59E2-6415-4856-9494-681C05FA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81264"/>
          </a:xfrm>
        </p:spPr>
        <p:txBody>
          <a:bodyPr/>
          <a:lstStyle/>
          <a:p>
            <a:r>
              <a:rPr lang="pt-PT" dirty="0"/>
              <a:t>FORMACIÓN REGULAR: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C278942D-1B4F-49DB-A932-814697E828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73349" y="2071686"/>
            <a:ext cx="7903678" cy="36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EDBA6-9E54-4E88-8145-F3BBFDD8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FORMACIÓN IRREGULAR:</a:t>
            </a: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CDC8C059-87C3-4A5C-AE9E-8C66502712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67951" y="2285999"/>
            <a:ext cx="7199574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3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59DE2-97C0-4ACC-AE3C-CD25A4D4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47B65EFE-F1ED-4C11-B1E8-2B145A0E16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8854" y="1336431"/>
            <a:ext cx="7546502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17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248</Words>
  <Application>Microsoft Office PowerPoint</Application>
  <PresentationFormat>Ecrã Panorâmico</PresentationFormat>
  <Paragraphs>37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Garamond</vt:lpstr>
      <vt:lpstr>Orgânico</vt:lpstr>
      <vt:lpstr>EL PRESENTE DEL SUBJUNTIVO:</vt:lpstr>
      <vt:lpstr>EL PRESENTE DEL SUBJUNTIVO: </vt:lpstr>
      <vt:lpstr>1. Con algunos verbos y construcciones que expresan deseo. </vt:lpstr>
      <vt:lpstr>2.Expresar probabilidad o duda.</vt:lpstr>
      <vt:lpstr>3.Con algunos verbos y expresiones que expresan sentimientos como: sorpresa, alegría, agrado, desagrado, miedo…</vt:lpstr>
      <vt:lpstr>4.Expresiones o construcciones que valoren acciones o situaciones.</vt:lpstr>
      <vt:lpstr>FORMACIÓN REGULAR:</vt:lpstr>
      <vt:lpstr>FORMACIÓN IRREGULAR:</vt:lpstr>
      <vt:lpstr>Apresentação do PowerPoint</vt:lpstr>
      <vt:lpstr>Apresentação do PowerPoint</vt:lpstr>
      <vt:lpstr>Apresentação do PowerPoint</vt:lpstr>
      <vt:lpstr> ¡Que estudiéis mucho!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PRESENTE DEL SUBJUNTIVO:</dc:title>
  <dc:creator>Soraia Moreira</dc:creator>
  <cp:lastModifiedBy>Soraia Moreira</cp:lastModifiedBy>
  <cp:revision>33</cp:revision>
  <dcterms:created xsi:type="dcterms:W3CDTF">2021-01-10T16:21:37Z</dcterms:created>
  <dcterms:modified xsi:type="dcterms:W3CDTF">2021-01-10T17:09:28Z</dcterms:modified>
</cp:coreProperties>
</file>