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230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52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470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049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0849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4350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947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13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731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08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79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854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566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163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192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42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456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DF1C34-00A2-4B35-9EE6-79DAFBEF8FC3}" type="datetimeFigureOut">
              <a:rPr lang="pt-PT" smtClean="0"/>
              <a:t>19/01/2021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CF8499-B211-4D43-9C0E-F00AD2DEEB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8008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celaneajoven.es/?p=468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6WJL6YYnIs&amp;ab_channel=Asociaci%C3%B3nAyudemosaunNi%C3%B1o" TargetMode="External"/><Relationship Id="rId5" Type="http://schemas.openxmlformats.org/officeDocument/2006/relationships/hyperlink" Target="https://vimeo.com/222120561" TargetMode="External"/><Relationship Id="rId4" Type="http://schemas.openxmlformats.org/officeDocument/2006/relationships/hyperlink" Target="https://www.miscelaneajoven.es/?p=6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F6A3F1D4-DEF1-47DE-A12A-4C1B3F3BA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588008">
            <a:off x="-1106136" y="1065026"/>
            <a:ext cx="6011451" cy="5224230"/>
            <a:chOff x="5281603" y="104898"/>
            <a:chExt cx="6910438" cy="6005491"/>
          </a:xfrm>
        </p:grpSpPr>
        <p:sp>
          <p:nvSpPr>
            <p:cNvPr id="86" name="Freeform 270">
              <a:extLst>
                <a:ext uri="{FF2B5EF4-FFF2-40B4-BE49-F238E27FC236}">
                  <a16:creationId xmlns:a16="http://schemas.microsoft.com/office/drawing/2014/main" id="{E2E8FF96-97BA-454F-AA5D-5E7A49303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8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FE51DAE-C187-4524-BFE4-2FA20A12D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37" y="331503"/>
              <a:ext cx="6676004" cy="5235372"/>
              <a:chOff x="5516006" y="331455"/>
              <a:chExt cx="6676004" cy="5235374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4650558-19C1-4312-A6B0-F0CE493A0C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7" y="33145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E0D69AA-43C3-45CD-906F-2966EA72AB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9" y="338277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6CD6ED4-9C15-4E3B-9A49-4ED5FD389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8" y="34758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6567160-597C-49C7-87FA-D4BE8650B6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56" y="36803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629C9F29-E6B9-408B-97AF-86819559F8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74" y="389167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6FA11DF-7FE8-4741-BAC0-9AF415A639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76" y="417488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3FAE1D27-80BB-4F13-90E9-EEC930CE51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33" y="445809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0CF56FBA-051E-4549-86A3-4B33A77C61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21" y="479412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6F2C49A1-67CC-4710-9B7C-CB80BEF65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91" y="524278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FAF9D302-E5F1-44D8-93F1-3582612344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41" y="57054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66723A2-4849-46BA-B503-984740D77E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91" y="62125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B0CAE57-FFB4-43A7-99E2-81C5B5CFF5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75" y="690339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0A88CC0C-6FC4-448F-A395-E295A70AA3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9001" y="754982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A2CBDE23-8B3A-444A-B31C-BA26E754FC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202" y="81962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8B0A9BBC-9F8C-4D53-9CB7-D1460936C3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23" y="89553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209C763-07CB-4E83-B4C0-B7077C73DB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81" y="967953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17C9D17-C51D-48FC-8395-8D765B7A32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85" y="104793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E1062495-0566-4C29-BDBD-0B717D2683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68" y="1131363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B71EE13-CCB1-425D-8C39-690452A399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13" y="122161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C51C0F4-08A1-4771-9CE6-E54FE2F5B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54" y="132158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065D41C0-DC38-4625-9A1B-3A853DEA84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14" y="1417429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9174BFD9-4AE7-4956-B935-23A0E1245D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69" y="1517702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3F5FBD61-C4D0-4879-AE01-02530C9D8A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63" y="1627194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C0D2F64-664F-4AB8-8CFD-4AE423E3B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27" y="1735752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2646F3B3-5B9F-42A8-BBBE-3520A088B2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90" y="1909979"/>
                <a:ext cx="117320" cy="82901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FE63B2AA-3CB5-49A4-8A39-F578840ADF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52" y="2083300"/>
                <a:ext cx="39677" cy="2143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06982DD0-0A68-4949-82D2-EF9EA2C51E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420000" flipH="1">
                <a:off x="9127996" y="334202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50AB0F4-F8E8-4CD9-A875-0471ED91B5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300000" flipH="1">
                <a:off x="8987583" y="336583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1F9CE4DC-D0A9-4D32-95DA-5DBADC9D59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180000" flipH="1">
                <a:off x="8844865" y="35112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745EB0F7-C93A-4BBD-A4C4-7B656048E8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060000" flipH="1">
                <a:off x="8706910" y="36566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EA9D5E87-498B-41BF-8992-19C1AF51A2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880000" flipH="1">
                <a:off x="8568015" y="38783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A34D3644-1E08-414D-A6DD-6462F4BB29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760000" flipH="1">
                <a:off x="8429119" y="410003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854C51F5-5C6C-486D-BA4B-9D0BF5FEF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640000" flipH="1">
                <a:off x="8294976" y="446154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F00E976F-532C-4A3D-967E-B63323068C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520000" flipH="1">
                <a:off x="8160831" y="48230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92134B01-0AAE-406B-8EF2-7E80DE7A5C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340000" flipH="1">
                <a:off x="8027695" y="531772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38C6A49-6E42-4159-B96A-4794972F88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220000" flipH="1">
                <a:off x="7894560" y="581239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8D18AE19-1192-4233-8B1D-BDA94EA78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0100000" flipH="1">
                <a:off x="7761424" y="630703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5843AB93-A7A2-4866-874C-88AAE01B7F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980000" flipH="1">
                <a:off x="7636651" y="68970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D1F72998-6259-433F-A3EC-2478DEB05F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0" flipH="1">
                <a:off x="7511876" y="751088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0BD2D18E-14F2-4F7D-A450-2843EE4523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680000" flipH="1">
                <a:off x="7387903" y="81965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1EE16539-1E6D-4EDC-B6AE-E8A481570E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560000" flipH="1">
                <a:off x="7268535" y="89303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6FC1ED3E-1DE1-4359-B29F-F8063823E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440000" flipH="1">
                <a:off x="7152033" y="976447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5AA10AE8-2DA5-42FF-9047-51CF58067D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260000" flipH="1">
                <a:off x="7041697" y="1059876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BD831F2D-75A5-4C34-8E05-60329D414E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140000" flipH="1">
                <a:off x="6931361" y="1143305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BFF682BA-A723-4AF6-8885-D62B19CDC9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020000" flipH="1">
                <a:off x="6819072" y="1235691"/>
                <a:ext cx="3393" cy="182855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F369DC7-CA5A-4A8E-9F45-1DFCD8D209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900000" flipH="1">
                <a:off x="6721362" y="1332546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3EB36D4B-B427-4B20-93E4-5EBB216A2F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720000" flipH="1">
                <a:off x="6617467" y="142921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FA26BC5-9591-4DEB-AF9B-87519E8DB7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0" flipH="1">
                <a:off x="6520030" y="1527059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2D6160C5-35E0-4560-90E3-B04690C41E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480000" flipH="1">
                <a:off x="6429573" y="1641368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810F25BE-81EA-4B2E-807F-32D6532A77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360000" flipH="1">
                <a:off x="6340531" y="1750166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3F45AAE-D664-4B0F-AE81-8003260BE2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180000" flipH="1">
                <a:off x="6261752" y="1859905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029117F9-A32E-4584-87C9-553B5B0E20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060000" flipH="1">
                <a:off x="6184139" y="197933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7B304953-E67B-4A7C-9B6C-C82C57D04B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940000" flipH="1">
                <a:off x="6106524" y="2098753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1A0E47B5-33C1-4A9E-A992-54B6B561E7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820000" flipH="1">
                <a:off x="6043200" y="2222232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4993CCC8-EA62-4172-8E02-A5399EA17B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640000" flipH="1">
                <a:off x="5978905" y="234396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CD58479F-E818-4029-8615-72C422537E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520000" flipH="1">
                <a:off x="5912430" y="2470321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AC97C7F6-0AB1-4301-8F57-0ED7021689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0" flipH="1">
                <a:off x="5858867" y="2600547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225F55A2-73EF-4F9D-9591-876C888834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280000" flipH="1">
                <a:off x="5808174" y="2733646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2B3C0E72-51AB-4211-8F79-9E318C54D6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100000" flipH="1">
                <a:off x="5773255" y="2866448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99AE6894-05AC-48E8-B4A5-D9D79B1C52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980000" flipH="1">
                <a:off x="5735956" y="300163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91779B3F-3B2F-4919-862E-B5B643A98E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860000" flipH="1">
                <a:off x="5700097" y="3138459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7511FFE1-234F-45CB-92DF-BC737C9F76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740000" flipH="1">
                <a:off x="5665931" y="327502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D0F4717B-868F-45B6-B17A-22D9C8E8DE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560000" flipH="1">
                <a:off x="5644468" y="3413763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AF064AC9-B2F5-447B-BFE7-75CDFCBDFA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440000" flipH="1">
                <a:off x="5626522" y="3554120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A4AC90A0-49D3-42E6-8554-9D127B431D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320000" flipH="1">
                <a:off x="5616421" y="3691303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2E87C403-11F4-41FD-98E6-32F2DA7496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 flipH="1">
                <a:off x="5611311" y="3834826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667E3667-DCEC-4E2E-BA92-7E2C4A593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020000" flipH="1">
                <a:off x="5608533" y="3975158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2FBF2DE5-4238-4352-8ECB-4214CE58C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900000" flipH="1">
                <a:off x="5605749" y="4115489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CA614181-98EA-4D12-A70C-8A02EDCF83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780000" flipH="1">
                <a:off x="5624187" y="4253611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77407CA6-1E32-49D3-BCCC-D7E2132BB3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660000" flipH="1">
                <a:off x="5642615" y="4391731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9B566D03-C62E-478D-8B5C-31A8C3C60E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480000" flipH="1">
                <a:off x="5654803" y="4535742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53913D97-AA52-423C-9DAF-0FA803B4ED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360000" flipH="1">
                <a:off x="5684436" y="4670707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0D5BBE04-1A5D-40EF-8CF1-8235B0E443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240000" flipH="1">
                <a:off x="5714065" y="4808049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769C5861-E4E8-4C08-A584-94AA37B1F7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120000" flipH="1">
                <a:off x="5748457" y="4947772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92E22AE-0811-4577-AA13-B7F5636F59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940000" flipH="1">
                <a:off x="5792089" y="5076885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DACB39E0-25C6-486D-85A5-FB67FA40AC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820000" flipH="1">
                <a:off x="5847437" y="5210485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8996AA2F-EDC0-4A25-A87C-F389979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700000" flipH="1">
                <a:off x="5900407" y="5341724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B1B829D2-BB4C-400A-B4C4-1FBDB97B6E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580000" flipH="1">
                <a:off x="5955761" y="5473693"/>
                <a:ext cx="3393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EB1C1D6-0E65-4622-A4D5-393D73B39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1089" y="40090"/>
            <a:ext cx="1139692" cy="4028867"/>
            <a:chOff x="8591089" y="40090"/>
            <a:chExt cx="1139692" cy="4028867"/>
          </a:xfrm>
        </p:grpSpPr>
        <p:sp>
          <p:nvSpPr>
            <p:cNvPr id="168" name="Freeform 435">
              <a:extLst>
                <a:ext uri="{FF2B5EF4-FFF2-40B4-BE49-F238E27FC236}">
                  <a16:creationId xmlns:a16="http://schemas.microsoft.com/office/drawing/2014/main" id="{8F0B0269-5E47-42B2-8748-B3D08D86C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0273242">
              <a:off x="8591089" y="40090"/>
              <a:ext cx="1051990" cy="4028867"/>
            </a:xfrm>
            <a:custGeom>
              <a:avLst/>
              <a:gdLst>
                <a:gd name="connsiteX0" fmla="*/ 1026114 w 1051990"/>
                <a:gd name="connsiteY0" fmla="*/ 0 h 4028867"/>
                <a:gd name="connsiteX1" fmla="*/ 1051990 w 1051990"/>
                <a:gd name="connsiteY1" fmla="*/ 10514 h 4028867"/>
                <a:gd name="connsiteX2" fmla="*/ 947223 w 1051990"/>
                <a:gd name="connsiteY2" fmla="*/ 105732 h 4028867"/>
                <a:gd name="connsiteX3" fmla="*/ 25213 w 1051990"/>
                <a:gd name="connsiteY3" fmla="*/ 2331661 h 4028867"/>
                <a:gd name="connsiteX4" fmla="*/ 480951 w 1051990"/>
                <a:gd name="connsiteY4" fmla="*/ 3963982 h 4028867"/>
                <a:gd name="connsiteX5" fmla="*/ 514062 w 1051990"/>
                <a:gd name="connsiteY5" fmla="*/ 4015630 h 4028867"/>
                <a:gd name="connsiteX6" fmla="*/ 492604 w 1051990"/>
                <a:gd name="connsiteY6" fmla="*/ 4028867 h 4028867"/>
                <a:gd name="connsiteX7" fmla="*/ 459388 w 1051990"/>
                <a:gd name="connsiteY7" fmla="*/ 3977055 h 4028867"/>
                <a:gd name="connsiteX8" fmla="*/ 0 w 1051990"/>
                <a:gd name="connsiteY8" fmla="*/ 2331661 h 4028867"/>
                <a:gd name="connsiteX9" fmla="*/ 929395 w 1051990"/>
                <a:gd name="connsiteY9" fmla="*/ 87904 h 402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1990" h="4028867">
                  <a:moveTo>
                    <a:pt x="1026114" y="0"/>
                  </a:moveTo>
                  <a:lnTo>
                    <a:pt x="1051990" y="10514"/>
                  </a:lnTo>
                  <a:lnTo>
                    <a:pt x="947223" y="105732"/>
                  </a:lnTo>
                  <a:cubicBezTo>
                    <a:pt x="377558" y="675396"/>
                    <a:pt x="25213" y="1462381"/>
                    <a:pt x="25213" y="2331661"/>
                  </a:cubicBezTo>
                  <a:cubicBezTo>
                    <a:pt x="25212" y="2929290"/>
                    <a:pt x="191751" y="3488023"/>
                    <a:pt x="480951" y="3963982"/>
                  </a:cubicBezTo>
                  <a:lnTo>
                    <a:pt x="514062" y="4015630"/>
                  </a:lnTo>
                  <a:lnTo>
                    <a:pt x="492604" y="4028867"/>
                  </a:lnTo>
                  <a:lnTo>
                    <a:pt x="459388" y="3977055"/>
                  </a:lnTo>
                  <a:cubicBezTo>
                    <a:pt x="167872" y="3497285"/>
                    <a:pt x="0" y="2934077"/>
                    <a:pt x="0" y="2331661"/>
                  </a:cubicBezTo>
                  <a:cubicBezTo>
                    <a:pt x="0" y="1455419"/>
                    <a:pt x="355167" y="662131"/>
                    <a:pt x="929395" y="87904"/>
                  </a:cubicBezTo>
                  <a:close/>
                </a:path>
              </a:pathLst>
            </a:custGeom>
            <a:solidFill>
              <a:srgbClr val="FFFFFF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4F8EC3A7-71C8-4492-A948-E96271A7D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705463" y="53848"/>
              <a:ext cx="1025318" cy="3523101"/>
              <a:chOff x="8705463" y="53848"/>
              <a:chExt cx="1025318" cy="3523101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CB12C727-45C3-4899-9881-69ED4E8A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693242" flipH="1">
                <a:off x="9082948" y="-18933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BC879399-9859-47DA-A906-6DBD4DEEF2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573242" flipH="1">
                <a:off x="9039111" y="83687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09C9659A-1759-4860-94DC-D1CF02A7B9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393242" flipH="1">
                <a:off x="8990567" y="188040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10C76547-B070-4F64-BEC8-BEFBF03D5B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273242" flipH="1">
                <a:off x="8947236" y="291311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A4E6801B-5BD1-449E-9134-6B687673C6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153242" flipH="1">
                <a:off x="8914176" y="404821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A1E568C2-8448-4FA5-A216-0669A959DB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033242" flipH="1">
                <a:off x="8880490" y="513759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152C1A8F-2D2F-4AF3-9399-EB3611EB2F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853242" flipH="1">
                <a:off x="8854810" y="620270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2B8813C4-A851-495E-B914-7DAD5286CD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733242" flipH="1">
                <a:off x="8832959" y="733704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96A11785-5A81-4C38-B731-6BA65A48C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613242" flipH="1">
                <a:off x="8811109" y="847137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9575197C-AF10-4DC7-87EC-D73F7F4597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493242" flipH="1">
                <a:off x="8801231" y="959255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F288669B-8936-411A-8417-689736FEB6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313242" flipH="1">
                <a:off x="8790092" y="1070354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CE18ED0B-14B5-4646-9F76-10ED1F10CD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193242" flipH="1">
                <a:off x="8778727" y="1185598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2CACE36E-7999-464F-AF18-499B74912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073242" flipH="1">
                <a:off x="8778244" y="1299806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FE32A79E-F275-494E-BF7D-366273BF36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953242" flipH="1">
                <a:off x="8780794" y="1415298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5FB82425-6AF7-4F51-B9ED-616D0731D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773242" flipH="1">
                <a:off x="8795106" y="1525750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6B108817-61D4-4148-BDA6-7B8815C1D9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653242" flipH="1">
                <a:off x="8808355" y="1638717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9197DE7-0A55-4F23-8E08-B1B007F097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533242" flipH="1">
                <a:off x="8823190" y="1752483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C06078C-0E6D-40BB-A616-693FE32E45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413242" flipH="1">
                <a:off x="8839215" y="1865530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DAB7721E-7A3E-414E-9092-EB20271BE9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233242" flipH="1">
                <a:off x="8865450" y="1976338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35C7249C-C793-4CD9-9DDE-5DE9B2A771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5113242" flipH="1">
                <a:off x="8894820" y="2087286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58DF4730-402B-40B0-ACE5-AE777CEDFC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993242" flipH="1">
                <a:off x="8929116" y="2193455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6C6829AC-DF8A-4623-8C08-AB4DBB8D03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873242" flipH="1">
                <a:off x="8969097" y="2302864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70BCB273-B75E-4FBD-965C-54E2DFEC91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693242" flipH="1">
                <a:off x="9009856" y="2409163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0695DA63-646F-4E57-82F4-F1B35C2FE4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573242" flipH="1">
                <a:off x="9050614" y="2515462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7D9609E0-655F-44B2-9A7E-40EBC5E63E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53242" flipH="1">
                <a:off x="9106635" y="2613624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0F5A12B1-A906-47E4-B512-426D9B36B5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333242" flipH="1">
                <a:off x="9162656" y="2711786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2DFAC3CF-9627-471E-BFE7-DD2DCC39FD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153242" flipH="1">
                <a:off x="9215782" y="2816277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BFAEBB74-1690-46D8-88A9-6E32CB2924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033242" flipH="1">
                <a:off x="9279250" y="2908648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34FB41D8-7DEE-46B5-9264-9C243AD49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913242" flipH="1">
                <a:off x="9343444" y="3002809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92B03A7-9340-4043-81A9-684988F367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793242" flipH="1">
                <a:off x="9411943" y="3097305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84B1507A-A11D-4A38-8163-0C859507B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613242" flipH="1">
                <a:off x="9484143" y="3181008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25293184-4AF0-4088-816E-185F172A54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493242" flipH="1">
                <a:off x="9566519" y="3264501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A2675846-D213-41A4-846D-230E9A4199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373242" flipH="1">
                <a:off x="9646380" y="3346932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E14682B6-77B2-4A3A-984F-A463269FC8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53242" flipH="1">
                <a:off x="9728029" y="3428636"/>
                <a:ext cx="2752" cy="148313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D4DB6086-E2C5-44C8-997F-B4DF964F9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632934">
            <a:off x="4374451" y="372150"/>
            <a:ext cx="3775939" cy="3281485"/>
            <a:chOff x="5281603" y="104899"/>
            <a:chExt cx="6910397" cy="6005491"/>
          </a:xfrm>
        </p:grpSpPr>
        <p:sp>
          <p:nvSpPr>
            <p:cNvPr id="206" name="Freeform 472">
              <a:extLst>
                <a:ext uri="{FF2B5EF4-FFF2-40B4-BE49-F238E27FC236}">
                  <a16:creationId xmlns:a16="http://schemas.microsoft.com/office/drawing/2014/main" id="{52D6084D-B8D2-4126-8105-3278854A2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370C8A93-37F7-4F97-8135-15D73B285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43C984B3-233F-478C-B4D6-816E60A848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2C7CA10A-A373-485C-8C08-FED590CD7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3176DC65-ED65-4CC1-9385-67A510A49A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D86112CC-CEB2-4690-B3C6-B887D9DB2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9486CF3F-6C58-4E66-AABD-FCE5FDBEE1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FEE6C3E4-ABF3-48E7-9BEF-6B9F24B863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A362DF61-1523-4B9F-B799-9ECB08143E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04A9795A-2957-40C8-9B48-F4DAB77BB9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FEFC4F03-B3A6-4934-8A5D-7846122481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04515F2B-6262-4D33-9347-975B490BA4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C92DCE23-26DF-4970-9AA6-6D5C8D4389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B5FA3181-C98C-465B-84D6-E28910005A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1817CAA4-C432-4775-A103-2DDE6F9AD7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1C4FDC1D-2EB8-4CFE-87BA-6246977A6A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773D770C-217A-4C82-861B-01F7D66F0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916E80CA-8D69-4A05-8FE3-978694EF91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10D1A02D-8D59-4614-BE57-2ADD4716A6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E98FF5ED-CE29-4136-B97A-A24B0F05F5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D58F14B1-7D3B-4553-AB98-AF6257B460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06F48D93-1218-40F5-8096-56E5BF479B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69B07C3D-837B-42ED-9068-82EB62D8D2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B3FC55E1-6658-472B-9FFD-AFA0FB8ED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FB9AF5AC-26FD-4F36-9AB9-5F5DC3401A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2CBA105D-4C27-4DD1-82B6-24B9C98DD2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73584084-293B-42F6-A13F-B1BFF4BDDB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87F01F2D-75C1-49F5-B9DB-8F339EAF00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C2EF05FF-9695-4224-A3B6-7DFDA2EEC5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BEAAAF3E-BB77-468E-B991-93B7B7FE66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84680EBC-58BC-41D1-B7AD-3728DDBD60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2B87FAFB-7FFB-4D00-918E-CE3C5FCB36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64DD0C5D-AD75-49D2-A14C-EA3AE79158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BC75CB66-59D6-4695-8E12-37673384A2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D34E503C-31A5-4B57-A4AD-BCF66D3FF1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7C56BEA3-10A1-4F5E-BD6C-FECA05A7D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A3B5ECE6-43C8-406D-B7CB-0A883C53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CB842887-DBFC-4DB8-BE48-CE5676A56F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761AA208-F378-4E15-85AD-E5DA36CC35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F7C1D268-F6FF-48B2-BE03-9E89956600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C3D4BFE-A81E-42F2-AD8F-D4422C1C50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B5BBA168-76FC-4A64-9175-76E63DE814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57AAFE27-E046-45CD-AC49-76643DC050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80978F47-E61B-4DF7-8D83-97C17667E7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2C63C87A-C883-4AEF-89DB-BC6425308A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09DC31C0-D014-43BC-ABBD-8A12C864DC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B4445671-2B75-4DC1-B4D3-EFB3494733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7A0F2BB3-5EC9-48FF-B543-FF4A7F60C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70ED6236-7FC1-461D-B5C6-07524882E5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67F09C31-58A6-48A3-9A7F-C191BECAD0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01B27542-B963-4676-BEC8-19D0205E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5DA8660C-6FB1-4EB5-9FE3-980C7BCFBD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0B548321-7A54-4330-B558-B36E334246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2B09DEEB-B8B6-4090-8F20-27D0A0243F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02A7F140-A45A-4E52-97BB-6A5F00281C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711ADE4F-E157-41F5-AC0E-48DDFADCD4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ADEEA2AC-D4DF-4A19-9CBA-83D93AFD1F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88BBFA55-0D07-4946-97C5-DB93A684CF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46F66E5F-5541-4C49-A417-E17453508B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AC5CF534-8173-4F73-9FBD-3EE5D31A54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4C007B8E-4AD9-405A-AAD7-E25D609648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C0A106E7-4842-411B-BA2D-BFA7134813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BF0AF7C7-BDF9-413B-AD79-D11D0C3FBB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C1E3F3D4-DBC3-4F66-A81C-689EB1E18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CA85ABBD-8955-4383-B272-802941457E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10354136-E28B-4627-A758-608A27196F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A9234F5A-C499-4A94-93C6-DAC8C65ABF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F351F694-067B-4739-B2EF-5033846B8C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E462F2D2-EE8B-4BBE-B242-7C4167E8BA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E6E6C4D0-0340-404C-972C-A46207B984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7E338321-4BC9-4902-BE62-2D649695A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90523178-6303-47A7-8504-B447F781A4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0DFFEDD8-B34A-4E01-8B4A-9C1DDD5D77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32F03313-3378-4737-9FFA-54989FDDCC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414535F6-5BA6-42A3-83F1-2489A583EA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5CCBD965-0A72-4597-8960-104E0B4B84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38CD687B-30DC-4561-9CF5-6A260BDC2C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23E690B1-82CC-44B1-B715-DC0B5CB3E6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B7A1267B-4A65-4786-9F5E-821D82754A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5244EF3A-1B4A-461D-92EA-40CCAF40DD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36" name="Picture 12" descr="Adolfo Dominguez | Gowns of elegance, Wonderful clothes, Fashion">
            <a:extLst>
              <a:ext uri="{FF2B5EF4-FFF2-40B4-BE49-F238E27FC236}">
                <a16:creationId xmlns:a16="http://schemas.microsoft.com/office/drawing/2014/main" id="{12B6B389-E59C-4F7C-9FDF-6673E28D96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232"/>
          <a:stretch/>
        </p:blipFill>
        <p:spPr bwMode="auto">
          <a:xfrm>
            <a:off x="-219" y="293834"/>
            <a:ext cx="4091483" cy="5992766"/>
          </a:xfrm>
          <a:custGeom>
            <a:avLst/>
            <a:gdLst/>
            <a:ahLst/>
            <a:cxnLst/>
            <a:rect l="l" t="t" r="r" b="b"/>
            <a:pathLst>
              <a:path w="4091483" h="5992766">
                <a:moveTo>
                  <a:pt x="1162381" y="781"/>
                </a:moveTo>
                <a:cubicBezTo>
                  <a:pt x="2329452" y="27509"/>
                  <a:pt x="3422973" y="739362"/>
                  <a:pt x="3880041" y="1892923"/>
                </a:cubicBezTo>
                <a:cubicBezTo>
                  <a:pt x="4489466" y="3431003"/>
                  <a:pt x="3736642" y="5171899"/>
                  <a:pt x="2198562" y="5781324"/>
                </a:cubicBezTo>
                <a:cubicBezTo>
                  <a:pt x="1525652" y="6047947"/>
                  <a:pt x="813921" y="6053827"/>
                  <a:pt x="175104" y="5847282"/>
                </a:cubicBezTo>
                <a:lnTo>
                  <a:pt x="0" y="5781284"/>
                </a:lnTo>
                <a:lnTo>
                  <a:pt x="0" y="208610"/>
                </a:lnTo>
                <a:lnTo>
                  <a:pt x="282082" y="112999"/>
                </a:lnTo>
                <a:cubicBezTo>
                  <a:pt x="574248" y="30237"/>
                  <a:pt x="870613" y="-5902"/>
                  <a:pt x="1162381" y="78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oda Infantil Española en Foque. - CharHadas">
            <a:extLst>
              <a:ext uri="{FF2B5EF4-FFF2-40B4-BE49-F238E27FC236}">
                <a16:creationId xmlns:a16="http://schemas.microsoft.com/office/drawing/2014/main" id="{9C853DD9-A353-45DB-9383-C7B8B44F26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8" r="14553" b="-1"/>
          <a:stretch/>
        </p:blipFill>
        <p:spPr bwMode="auto">
          <a:xfrm>
            <a:off x="4591378" y="1"/>
            <a:ext cx="3743179" cy="3343808"/>
          </a:xfrm>
          <a:custGeom>
            <a:avLst/>
            <a:gdLst/>
            <a:ahLst/>
            <a:cxnLst/>
            <a:rect l="l" t="t" r="r" b="b"/>
            <a:pathLst>
              <a:path w="3743179" h="3343808">
                <a:moveTo>
                  <a:pt x="717059" y="0"/>
                </a:moveTo>
                <a:lnTo>
                  <a:pt x="3026814" y="0"/>
                </a:lnTo>
                <a:lnTo>
                  <a:pt x="3029747" y="2108"/>
                </a:lnTo>
                <a:cubicBezTo>
                  <a:pt x="3841667" y="641741"/>
                  <a:pt x="3981333" y="1818456"/>
                  <a:pt x="3341701" y="2630376"/>
                </a:cubicBezTo>
                <a:cubicBezTo>
                  <a:pt x="2702068" y="3442296"/>
                  <a:pt x="1525353" y="3581962"/>
                  <a:pt x="713433" y="2942330"/>
                </a:cubicBezTo>
                <a:cubicBezTo>
                  <a:pt x="-98487" y="2302697"/>
                  <a:pt x="-238153" y="1125982"/>
                  <a:pt x="401479" y="314062"/>
                </a:cubicBezTo>
                <a:cubicBezTo>
                  <a:pt x="491428" y="199886"/>
                  <a:pt x="591997" y="99004"/>
                  <a:pt x="700680" y="1171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file íntegro de Adolfo Domínguez en Cibeles Madrid Fashion Week - RTVE.es">
            <a:extLst>
              <a:ext uri="{FF2B5EF4-FFF2-40B4-BE49-F238E27FC236}">
                <a16:creationId xmlns:a16="http://schemas.microsoft.com/office/drawing/2014/main" id="{67C9268A-3D86-46C9-93FF-A2AC6D5B24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7" r="22856" b="-2"/>
          <a:stretch/>
        </p:blipFill>
        <p:spPr bwMode="auto">
          <a:xfrm>
            <a:off x="8935026" y="-1"/>
            <a:ext cx="3256974" cy="4147796"/>
          </a:xfrm>
          <a:custGeom>
            <a:avLst/>
            <a:gdLst/>
            <a:ahLst/>
            <a:cxnLst/>
            <a:rect l="l" t="t" r="r" b="b"/>
            <a:pathLst>
              <a:path w="3256974" h="4147796">
                <a:moveTo>
                  <a:pt x="363121" y="0"/>
                </a:moveTo>
                <a:lnTo>
                  <a:pt x="3256974" y="0"/>
                </a:lnTo>
                <a:lnTo>
                  <a:pt x="3256974" y="4105401"/>
                </a:lnTo>
                <a:lnTo>
                  <a:pt x="3224373" y="4112046"/>
                </a:lnTo>
                <a:cubicBezTo>
                  <a:pt x="2137480" y="4288566"/>
                  <a:pt x="1003120" y="3804950"/>
                  <a:pt x="399585" y="2804344"/>
                </a:cubicBezTo>
                <a:cubicBezTo>
                  <a:pt x="-120383" y="1942283"/>
                  <a:pt x="-117130" y="910716"/>
                  <a:pt x="317807" y="794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B81F2F0-50C3-4B23-AE6D-B879C36FE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9709" y="4050264"/>
            <a:ext cx="5700416" cy="1412858"/>
          </a:xfrm>
        </p:spPr>
        <p:txBody>
          <a:bodyPr>
            <a:normAutofit/>
          </a:bodyPr>
          <a:lstStyle/>
          <a:p>
            <a:r>
              <a:rPr lang="pt-PT" sz="4000" b="1" dirty="0">
                <a:latin typeface="Berlin Sans FB" panose="020E0602020502020306" pitchFamily="34" charset="0"/>
              </a:rPr>
              <a:t>MODA, CONSUMO Y COMERCIO JUSTO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B2D488-4ADF-4F22-9CD3-FF621451A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9709" y="5466298"/>
            <a:ext cx="5700416" cy="401101"/>
          </a:xfrm>
        </p:spPr>
        <p:txBody>
          <a:bodyPr>
            <a:norm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766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45BD2-00B7-4099-827B-427F6AC6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6D3F83-0CAB-438D-B873-4ED421788E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1" y="1428456"/>
            <a:ext cx="1061540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0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MODA: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Uso, modo o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costumbre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que está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en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boga durante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algún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tiempo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, o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en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determinado país.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pt-PT" altLang="pt-PT" sz="2800" dirty="0"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pt-PT" altLang="pt-PT" sz="2800" b="0" i="0" u="none" strike="noStrike" cap="none" normalizeH="0" baseline="0" dirty="0">
              <a:ln>
                <a:noFill/>
              </a:ln>
              <a:effectLst/>
              <a:latin typeface="Berlin Sans FB" panose="020E0602020502020306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b="1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2. 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f.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Gusto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colectivo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y cambiante 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effectLst/>
                <a:latin typeface="Berlin Sans FB" panose="020E0602020502020306" pitchFamily="34" charset="0"/>
              </a:rPr>
              <a:t>en</a:t>
            </a: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 lo relativo a prendas de vestir y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b="0" i="0" u="none" strike="noStrike" cap="none" normalizeH="0" baseline="0" dirty="0">
                <a:ln>
                  <a:noFill/>
                </a:ln>
                <a:effectLst/>
                <a:latin typeface="Berlin Sans FB" panose="020E0602020502020306" pitchFamily="34" charset="0"/>
              </a:rPr>
              <a:t>complementos. (RAE)</a:t>
            </a:r>
          </a:p>
        </p:txBody>
      </p:sp>
      <p:pic>
        <p:nvPicPr>
          <p:cNvPr id="2051" name="Picture 3" descr="Hablemos de moda sostenible y comercio justo">
            <a:extLst>
              <a:ext uri="{FF2B5EF4-FFF2-40B4-BE49-F238E27FC236}">
                <a16:creationId xmlns:a16="http://schemas.microsoft.com/office/drawing/2014/main" id="{74C2B7BE-9362-4094-94F0-68EE18DD3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804" y="250304"/>
            <a:ext cx="323439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6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34D39-9381-4513-AE39-BB4AE068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81687"/>
            <a:ext cx="10131425" cy="960382"/>
          </a:xfrm>
        </p:spPr>
        <p:txBody>
          <a:bodyPr>
            <a:noAutofit/>
          </a:bodyPr>
          <a:lstStyle/>
          <a:p>
            <a:r>
              <a:rPr lang="pt-PT" sz="4000">
                <a:latin typeface="Berlin Sans FB" panose="020E0602020502020306" pitchFamily="34" charset="0"/>
              </a:rPr>
              <a:t>CONSUMISMO: </a:t>
            </a:r>
            <a:br>
              <a:rPr lang="pt-PT" sz="4000">
                <a:latin typeface="Berlin Sans FB" panose="020E0602020502020306" pitchFamily="34" charset="0"/>
              </a:rPr>
            </a:br>
            <a:endParaRPr lang="pt-PT" sz="4000" dirty="0">
              <a:latin typeface="Berlin Sans FB" panose="020E0602020502020306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839A210-BB01-4CB6-A08D-8F77CF2C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204850"/>
          </a:xfrm>
        </p:spPr>
        <p:txBody>
          <a:bodyPr>
            <a:normAutofit/>
          </a:bodyPr>
          <a:lstStyle/>
          <a:p>
            <a:r>
              <a:rPr lang="pt-PT" sz="2800" dirty="0">
                <a:latin typeface="Berlin Sans FB" panose="020E0602020502020306" pitchFamily="34" charset="0"/>
              </a:rPr>
              <a:t>1. </a:t>
            </a:r>
            <a:r>
              <a:rPr lang="pt-PT" sz="2800" dirty="0" err="1">
                <a:latin typeface="Berlin Sans FB" panose="020E0602020502020306" pitchFamily="34" charset="0"/>
              </a:rPr>
              <a:t>Tendencia</a:t>
            </a:r>
            <a:r>
              <a:rPr lang="pt-PT" sz="2800" dirty="0">
                <a:latin typeface="Berlin Sans FB" panose="020E0602020502020306" pitchFamily="34" charset="0"/>
              </a:rPr>
              <a:t> </a:t>
            </a:r>
            <a:r>
              <a:rPr lang="pt-PT" sz="2800" dirty="0" err="1">
                <a:latin typeface="Berlin Sans FB" panose="020E0602020502020306" pitchFamily="34" charset="0"/>
              </a:rPr>
              <a:t>inmoderada</a:t>
            </a:r>
            <a:r>
              <a:rPr lang="pt-PT" sz="2800" dirty="0">
                <a:latin typeface="Berlin Sans FB" panose="020E0602020502020306" pitchFamily="34" charset="0"/>
              </a:rPr>
              <a:t> a adquirir, gastar o consumir bienes no </a:t>
            </a:r>
            <a:r>
              <a:rPr lang="pt-PT" sz="2800" dirty="0" err="1">
                <a:latin typeface="Berlin Sans FB" panose="020E0602020502020306" pitchFamily="34" charset="0"/>
              </a:rPr>
              <a:t>siempre</a:t>
            </a:r>
            <a:r>
              <a:rPr lang="pt-PT" sz="2800" dirty="0">
                <a:latin typeface="Berlin Sans FB" panose="020E0602020502020306" pitchFamily="34" charset="0"/>
              </a:rPr>
              <a:t> </a:t>
            </a:r>
            <a:r>
              <a:rPr lang="pt-PT" sz="2800" dirty="0" err="1">
                <a:latin typeface="Berlin Sans FB" panose="020E0602020502020306" pitchFamily="34" charset="0"/>
              </a:rPr>
              <a:t>necesarios</a:t>
            </a:r>
            <a:r>
              <a:rPr lang="pt-PT" sz="2800" dirty="0">
                <a:latin typeface="Berlin Sans FB" panose="020E0602020502020306" pitchFamily="34" charset="0"/>
              </a:rPr>
              <a:t>.  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BB08822A-64C0-4BD1-9F1D-BF0CE4893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224" y="206477"/>
            <a:ext cx="3434976" cy="26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67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333BC-1F4D-41B7-9402-1B8662DD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latin typeface="Berlin Sans FB" panose="020E0602020502020306" pitchFamily="34" charset="0"/>
              </a:rPr>
              <a:t>COMERCIO JUSTO: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80FB7AC-EA00-41FC-9F73-97DE28A00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4733"/>
            <a:ext cx="10131425" cy="3976468"/>
          </a:xfrm>
        </p:spPr>
        <p:txBody>
          <a:bodyPr>
            <a:noAutofit/>
          </a:bodyPr>
          <a:lstStyle/>
          <a:p>
            <a:pPr algn="just"/>
            <a:r>
              <a:rPr lang="es-ES" sz="2800" dirty="0"/>
              <a:t>La definición de Comercio Justo consensuada internacionalmente es: “El Comercio Justo es un sistema comercial basado en el diálogo, la transparencia y el respeto, que busca una mayor equidad en el comercio internacional prestando especial atención a criterios sociales y medioambientales. Contribuye al desarrollo sostenible ofreciendo mejores condiciones comerciales y asegurando los derechos de productores/as y trabajadores/as desfavorecidos (…)”. (Organización Mundial del Comercio Justo, WFTO)  </a:t>
            </a:r>
            <a:endParaRPr lang="pt-PT" sz="2800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5519F524-369F-49B8-8345-67FB3D2C17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7958" y="914399"/>
            <a:ext cx="40176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4100" name="Picture 4" descr="Coordinadora Estatal de Comercio Justo on Twitter: &quot;¿Piensas que la explotación  laboral de niñas y niños no debería existir? ¿Opinas que las y los  trabajadores deben tener salarios dignos? ¿Defiendes que los">
            <a:extLst>
              <a:ext uri="{FF2B5EF4-FFF2-40B4-BE49-F238E27FC236}">
                <a16:creationId xmlns:a16="http://schemas.microsoft.com/office/drawing/2014/main" id="{D652EAEA-5542-43BC-94B3-602704AB1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346" y="190499"/>
            <a:ext cx="345266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48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BF0AA-6E24-4B28-AFE6-4AEE3222B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3C3098F-6018-48EE-9161-DC2C96228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1F1EF27-8BCA-4429-AAC4-3F33702E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609600"/>
            <a:ext cx="101314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9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9CDA8-D09C-4287-9EEB-23EECF1E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>
            <a:normAutofit/>
          </a:bodyPr>
          <a:lstStyle/>
          <a:p>
            <a:r>
              <a:rPr lang="pt-PT" dirty="0" err="1">
                <a:latin typeface="Berlin Sans FB" panose="020E0602020502020306" pitchFamily="34" charset="0"/>
              </a:rPr>
              <a:t>Algunos</a:t>
            </a:r>
            <a:r>
              <a:rPr lang="pt-PT" dirty="0">
                <a:latin typeface="Berlin Sans FB" panose="020E0602020502020306" pitchFamily="34" charset="0"/>
              </a:rPr>
              <a:t> vídeos: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29A12F6-C0B0-4756-96A1-76B82C9F9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1700"/>
              <a:t>Comercio justo II</a:t>
            </a:r>
          </a:p>
          <a:p>
            <a:pPr>
              <a:lnSpc>
                <a:spcPct val="90000"/>
              </a:lnSpc>
            </a:pPr>
            <a:r>
              <a:rPr lang="pt-PT" sz="1700" u="sng">
                <a:hlinkClick r:id="rId3"/>
              </a:rPr>
              <a:t>https://www.miscelaneajoven.es/?p=468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pt-PT" sz="1700"/>
              <a:t>Comercio justo III</a:t>
            </a:r>
          </a:p>
          <a:p>
            <a:pPr>
              <a:lnSpc>
                <a:spcPct val="90000"/>
              </a:lnSpc>
            </a:pPr>
            <a:r>
              <a:rPr lang="pt-PT" sz="1700" u="sng">
                <a:hlinkClick r:id="rId4"/>
              </a:rPr>
              <a:t>https://www.miscelaneajoven.es/?p=631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es-ES" sz="1700"/>
              <a:t>EL PRECIO DE LA MODA: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es-ES" sz="1700" u="sng">
                <a:hlinkClick r:id="rId5"/>
              </a:rPr>
              <a:t>https://vimeo.com/222120561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es-ES" sz="1700"/>
              <a:t> 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es-ES" sz="1700"/>
              <a:t>ORDENANDO NUESTRO ARMARIO: consejos </a:t>
            </a:r>
            <a:endParaRPr lang="pt-PT" sz="1700"/>
          </a:p>
          <a:p>
            <a:pPr>
              <a:lnSpc>
                <a:spcPct val="90000"/>
              </a:lnSpc>
            </a:pPr>
            <a:r>
              <a:rPr lang="es-ES" sz="1700" u="sng">
                <a:hlinkClick r:id="rId6"/>
              </a:rPr>
              <a:t>https://www.youtube.com/watch?v=i6WJL6YYnIs&amp;ab_channel=Asociaci%C3%B3nAyudemosaunNi%C3%B1o</a:t>
            </a:r>
            <a:endParaRPr lang="pt-PT" sz="1700"/>
          </a:p>
          <a:p>
            <a:pPr>
              <a:lnSpc>
                <a:spcPct val="90000"/>
              </a:lnSpc>
            </a:pPr>
            <a:endParaRPr lang="pt-PT" sz="170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9616BEB-9D29-4B2A-82A7-2C1992A4508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836" r="6472" b="-2"/>
          <a:stretch/>
        </p:blipFill>
        <p:spPr>
          <a:xfrm>
            <a:off x="7914493" y="557107"/>
            <a:ext cx="3445714" cy="480059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2640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222</Words>
  <Application>Microsoft Office PowerPoint</Application>
  <PresentationFormat>Ecrã Panorâmico</PresentationFormat>
  <Paragraphs>22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Celestial</vt:lpstr>
      <vt:lpstr>MODA, CONSUMO Y COMERCIO JUSTO</vt:lpstr>
      <vt:lpstr>Apresentação do PowerPoint</vt:lpstr>
      <vt:lpstr>CONSUMISMO:  </vt:lpstr>
      <vt:lpstr>COMERCIO JUSTO:</vt:lpstr>
      <vt:lpstr>Apresentação do PowerPoint</vt:lpstr>
      <vt:lpstr>Algunos vídeos: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MODA, CONSUMO Y COMERCIO JUSTO</dc:title>
  <dc:creator>Soraia Moreira</dc:creator>
  <cp:lastModifiedBy>Soraia Moreira</cp:lastModifiedBy>
  <cp:revision>17</cp:revision>
  <dcterms:created xsi:type="dcterms:W3CDTF">2021-01-19T10:11:02Z</dcterms:created>
  <dcterms:modified xsi:type="dcterms:W3CDTF">2021-01-19T11:09:45Z</dcterms:modified>
</cp:coreProperties>
</file>