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4000" b="1" dirty="0">
                <a:latin typeface="Andalus" pitchFamily="2" charset="-78"/>
                <a:cs typeface="Andalus" pitchFamily="2" charset="-78"/>
              </a:rPr>
              <a:t>Género </a:t>
            </a:r>
            <a:r>
              <a:rPr lang="pt-PT" sz="4000" b="1">
                <a:latin typeface="Andalus" pitchFamily="2" charset="-78"/>
                <a:cs typeface="Andalus" pitchFamily="2" charset="-78"/>
              </a:rPr>
              <a:t>y número de </a:t>
            </a:r>
            <a:r>
              <a:rPr lang="pt-PT" sz="4000" b="1" dirty="0">
                <a:latin typeface="Andalus" pitchFamily="2" charset="-78"/>
                <a:cs typeface="Andalus" pitchFamily="2" charset="-78"/>
              </a:rPr>
              <a:t>los </a:t>
            </a:r>
            <a:r>
              <a:rPr lang="pt-PT" sz="4000" b="1" dirty="0" err="1">
                <a:latin typeface="Andalus" pitchFamily="2" charset="-78"/>
                <a:cs typeface="Andalus" pitchFamily="2" charset="-78"/>
              </a:rPr>
              <a:t>nombres</a:t>
            </a:r>
            <a:r>
              <a:rPr lang="pt-PT" sz="4000" b="1" dirty="0">
                <a:latin typeface="Andalus" pitchFamily="2" charset="-78"/>
                <a:cs typeface="Andalus" pitchFamily="2" charset="-78"/>
              </a:rPr>
              <a:t> y adjetivos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/>
              <a:t>Género de los </a:t>
            </a:r>
            <a:r>
              <a:rPr lang="pt-PT" sz="4000" b="1" dirty="0" err="1"/>
              <a:t>nombres</a:t>
            </a:r>
            <a:endParaRPr lang="pt-PT" sz="4000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582470" cy="3587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622">
                <a:tc gridSpan="2">
                  <a:txBody>
                    <a:bodyPr/>
                    <a:lstStyle/>
                    <a:p>
                      <a:pPr algn="ctr"/>
                      <a:r>
                        <a:rPr lang="pt-PT" sz="2400" dirty="0" err="1"/>
                        <a:t>Generalmente</a:t>
                      </a:r>
                      <a:r>
                        <a:rPr lang="pt-PT" sz="2400" dirty="0"/>
                        <a:t>, </a:t>
                      </a:r>
                      <a:r>
                        <a:rPr lang="pt-PT" sz="2400" dirty="0" err="1"/>
                        <a:t>son</a:t>
                      </a:r>
                      <a:r>
                        <a:rPr lang="pt-PT" sz="2400" dirty="0"/>
                        <a:t> masculinos los </a:t>
                      </a:r>
                      <a:r>
                        <a:rPr lang="pt-PT" sz="2400" dirty="0" err="1"/>
                        <a:t>nombres</a:t>
                      </a:r>
                      <a:r>
                        <a:rPr lang="pt-PT" sz="2400" dirty="0"/>
                        <a:t>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568">
                <a:tc>
                  <a:txBody>
                    <a:bodyPr/>
                    <a:lstStyle/>
                    <a:p>
                      <a:r>
                        <a:rPr lang="pt-PT" sz="2000" dirty="0"/>
                        <a:t>Que </a:t>
                      </a:r>
                      <a:r>
                        <a:rPr lang="pt-PT" sz="2000" dirty="0" err="1"/>
                        <a:t>terminan</a:t>
                      </a:r>
                      <a:r>
                        <a:rPr lang="pt-PT" sz="2000" dirty="0"/>
                        <a:t> </a:t>
                      </a:r>
                      <a:r>
                        <a:rPr lang="pt-PT" sz="2000" dirty="0" err="1"/>
                        <a:t>en</a:t>
                      </a:r>
                      <a:r>
                        <a:rPr lang="pt-PT" sz="2000" dirty="0"/>
                        <a:t> las letras </a:t>
                      </a:r>
                      <a:r>
                        <a:rPr lang="pt-PT" sz="2000" b="1" dirty="0"/>
                        <a:t>–n, -o, -r, -s, -e  </a:t>
                      </a:r>
                      <a:r>
                        <a:rPr lang="pt-PT" sz="2000" b="0" dirty="0"/>
                        <a:t>o</a:t>
                      </a:r>
                      <a:r>
                        <a:rPr lang="pt-PT" sz="2000" b="1" dirty="0"/>
                        <a:t> </a:t>
                      </a:r>
                      <a:r>
                        <a:rPr lang="pt-PT" sz="2000" b="1" baseline="0" dirty="0"/>
                        <a:t> -</a:t>
                      </a:r>
                      <a:r>
                        <a:rPr lang="pt-PT" sz="2000" b="1" dirty="0"/>
                        <a:t>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2000" dirty="0"/>
                        <a:t>El </a:t>
                      </a:r>
                      <a:r>
                        <a:rPr lang="pt-PT" sz="2000" dirty="0" err="1"/>
                        <a:t>baló</a:t>
                      </a:r>
                      <a:r>
                        <a:rPr lang="pt-PT" sz="2000" b="1" dirty="0" err="1"/>
                        <a:t>n</a:t>
                      </a:r>
                      <a:r>
                        <a:rPr lang="pt-PT" sz="2000" dirty="0"/>
                        <a:t>, el perr</a:t>
                      </a:r>
                      <a:r>
                        <a:rPr lang="pt-PT" sz="2000" b="1" dirty="0"/>
                        <a:t>o</a:t>
                      </a:r>
                      <a:r>
                        <a:rPr lang="pt-PT" sz="2000" dirty="0"/>
                        <a:t>, el comedo</a:t>
                      </a:r>
                      <a:r>
                        <a:rPr lang="pt-PT" sz="2000" b="1" dirty="0"/>
                        <a:t>r</a:t>
                      </a:r>
                      <a:r>
                        <a:rPr lang="pt-PT" sz="2000" dirty="0"/>
                        <a:t>, el </a:t>
                      </a:r>
                      <a:r>
                        <a:rPr lang="pt-PT" sz="2000" dirty="0" err="1"/>
                        <a:t>análisi</a:t>
                      </a:r>
                      <a:r>
                        <a:rPr lang="pt-PT" sz="2000" b="1" dirty="0" err="1"/>
                        <a:t>s</a:t>
                      </a:r>
                      <a:r>
                        <a:rPr lang="pt-PT" sz="2000" dirty="0"/>
                        <a:t>, el </a:t>
                      </a:r>
                      <a:r>
                        <a:rPr lang="pt-PT" sz="2000" dirty="0" err="1"/>
                        <a:t>puent</a:t>
                      </a:r>
                      <a:r>
                        <a:rPr lang="pt-PT" sz="2000" b="1" dirty="0" err="1"/>
                        <a:t>e</a:t>
                      </a:r>
                      <a:r>
                        <a:rPr lang="pt-PT" sz="2000" dirty="0"/>
                        <a:t>, el genera</a:t>
                      </a:r>
                      <a:r>
                        <a:rPr lang="pt-PT" sz="2000" b="1" dirty="0"/>
                        <a:t>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82">
                <a:tc>
                  <a:txBody>
                    <a:bodyPr/>
                    <a:lstStyle/>
                    <a:p>
                      <a:r>
                        <a:rPr lang="pt-PT" dirty="0"/>
                        <a:t>Que </a:t>
                      </a:r>
                      <a:r>
                        <a:rPr lang="pt-PT" dirty="0" err="1"/>
                        <a:t>terminan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en</a:t>
                      </a:r>
                      <a:r>
                        <a:rPr lang="pt-PT" dirty="0"/>
                        <a:t> </a:t>
                      </a:r>
                      <a:r>
                        <a:rPr lang="pt-PT" b="1" dirty="0"/>
                        <a:t>–ma, –</a:t>
                      </a:r>
                      <a:r>
                        <a:rPr lang="pt-PT" b="1" dirty="0" err="1"/>
                        <a:t>pa</a:t>
                      </a:r>
                      <a:r>
                        <a:rPr lang="pt-PT" b="1" dirty="0"/>
                        <a:t> </a:t>
                      </a:r>
                      <a:r>
                        <a:rPr lang="pt-PT" b="0" dirty="0"/>
                        <a:t>o </a:t>
                      </a:r>
                      <a:r>
                        <a:rPr lang="pt-PT" b="1" dirty="0"/>
                        <a:t>–ta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El cli</a:t>
                      </a:r>
                      <a:r>
                        <a:rPr lang="pt-PT" b="1" dirty="0"/>
                        <a:t>ma</a:t>
                      </a:r>
                      <a:r>
                        <a:rPr lang="pt-PT" dirty="0"/>
                        <a:t>, el ma</a:t>
                      </a:r>
                      <a:r>
                        <a:rPr lang="pt-PT" b="1" dirty="0"/>
                        <a:t>pa</a:t>
                      </a:r>
                      <a:r>
                        <a:rPr lang="pt-PT" dirty="0"/>
                        <a:t>, el come</a:t>
                      </a:r>
                      <a:r>
                        <a:rPr lang="pt-PT" b="1" dirty="0"/>
                        <a:t>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82">
                <a:tc>
                  <a:txBody>
                    <a:bodyPr/>
                    <a:lstStyle/>
                    <a:p>
                      <a:r>
                        <a:rPr lang="pt-PT" dirty="0"/>
                        <a:t>De </a:t>
                      </a:r>
                      <a:r>
                        <a:rPr lang="pt-PT" dirty="0" err="1"/>
                        <a:t>otras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lenguas</a:t>
                      </a:r>
                      <a:r>
                        <a:rPr lang="pt-PT" dirty="0"/>
                        <a:t> que </a:t>
                      </a:r>
                      <a:r>
                        <a:rPr lang="pt-PT" dirty="0" err="1"/>
                        <a:t>terminan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en</a:t>
                      </a:r>
                      <a:r>
                        <a:rPr lang="pt-PT" dirty="0"/>
                        <a:t> </a:t>
                      </a:r>
                      <a:r>
                        <a:rPr lang="pt-PT" b="1" dirty="0"/>
                        <a:t>–a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El sof</a:t>
                      </a:r>
                      <a:r>
                        <a:rPr lang="pt-PT" b="1" dirty="0"/>
                        <a:t>á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482">
                <a:tc>
                  <a:txBody>
                    <a:bodyPr/>
                    <a:lstStyle/>
                    <a:p>
                      <a:r>
                        <a:rPr lang="pt-PT" dirty="0"/>
                        <a:t>De los </a:t>
                      </a:r>
                      <a:r>
                        <a:rPr lang="pt-PT" dirty="0" err="1"/>
                        <a:t>días</a:t>
                      </a:r>
                      <a:r>
                        <a:rPr lang="pt-PT" dirty="0"/>
                        <a:t> de la 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El </a:t>
                      </a:r>
                      <a:r>
                        <a:rPr lang="pt-PT" dirty="0" err="1"/>
                        <a:t>lunes</a:t>
                      </a:r>
                      <a:r>
                        <a:rPr lang="pt-PT" dirty="0"/>
                        <a:t>, el martes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482">
                <a:tc>
                  <a:txBody>
                    <a:bodyPr/>
                    <a:lstStyle/>
                    <a:p>
                      <a:r>
                        <a:rPr lang="pt-PT" dirty="0" err="1"/>
                        <a:t>Compuestos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El/ los </a:t>
                      </a:r>
                      <a:r>
                        <a:rPr lang="pt-PT" dirty="0" err="1"/>
                        <a:t>paraguas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b="1" dirty="0"/>
              <a:t>Género de los </a:t>
            </a:r>
            <a:r>
              <a:rPr lang="pt-PT" b="1" dirty="0" err="1"/>
              <a:t>nombres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45488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738">
                <a:tc gridSpan="2">
                  <a:txBody>
                    <a:bodyPr/>
                    <a:lstStyle/>
                    <a:p>
                      <a:pPr algn="ctr"/>
                      <a:r>
                        <a:rPr lang="pt-PT" sz="2400" dirty="0" err="1"/>
                        <a:t>Generalmente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son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femeninos</a:t>
                      </a:r>
                      <a:r>
                        <a:rPr lang="pt-PT" sz="2400" dirty="0"/>
                        <a:t> los </a:t>
                      </a:r>
                      <a:r>
                        <a:rPr lang="pt-PT" sz="2400" dirty="0" err="1"/>
                        <a:t>nombres</a:t>
                      </a:r>
                      <a:r>
                        <a:rPr lang="pt-PT" sz="2400" dirty="0"/>
                        <a:t>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66">
                <a:tc>
                  <a:txBody>
                    <a:bodyPr/>
                    <a:lstStyle/>
                    <a:p>
                      <a:r>
                        <a:rPr lang="pt-PT" dirty="0"/>
                        <a:t>Que </a:t>
                      </a:r>
                      <a:r>
                        <a:rPr lang="pt-PT" dirty="0" err="1"/>
                        <a:t>terminan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en</a:t>
                      </a:r>
                      <a:r>
                        <a:rPr lang="pt-PT" dirty="0"/>
                        <a:t> </a:t>
                      </a:r>
                      <a:r>
                        <a:rPr lang="pt-PT" b="1" dirty="0"/>
                        <a:t>–a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La casa, la </a:t>
                      </a:r>
                      <a:r>
                        <a:rPr lang="pt-PT" dirty="0" err="1"/>
                        <a:t>ropa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477">
                <a:tc>
                  <a:txBody>
                    <a:bodyPr/>
                    <a:lstStyle/>
                    <a:p>
                      <a:r>
                        <a:rPr lang="pt-PT" dirty="0"/>
                        <a:t>Que </a:t>
                      </a:r>
                      <a:r>
                        <a:rPr lang="pt-PT" dirty="0" err="1"/>
                        <a:t>terminan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en</a:t>
                      </a:r>
                      <a:r>
                        <a:rPr lang="pt-PT" dirty="0"/>
                        <a:t> –</a:t>
                      </a:r>
                      <a:r>
                        <a:rPr lang="pt-PT" baseline="0" dirty="0"/>
                        <a:t> </a:t>
                      </a:r>
                      <a:r>
                        <a:rPr lang="pt-PT" b="1" baseline="0" dirty="0" err="1"/>
                        <a:t>umbre</a:t>
                      </a:r>
                      <a:r>
                        <a:rPr lang="pt-PT" baseline="0" dirty="0"/>
                        <a:t>, </a:t>
                      </a:r>
                      <a:r>
                        <a:rPr lang="pt-PT" b="1" dirty="0"/>
                        <a:t>–</a:t>
                      </a:r>
                      <a:r>
                        <a:rPr lang="pt-PT" b="1" baseline="0" dirty="0"/>
                        <a:t> </a:t>
                      </a:r>
                      <a:r>
                        <a:rPr lang="pt-PT" b="1" baseline="0" dirty="0" err="1"/>
                        <a:t>ie</a:t>
                      </a:r>
                      <a:r>
                        <a:rPr lang="pt-PT" b="1" baseline="0" dirty="0"/>
                        <a:t>, -</a:t>
                      </a:r>
                      <a:r>
                        <a:rPr lang="pt-PT" b="1" baseline="0" dirty="0" err="1"/>
                        <a:t>ión</a:t>
                      </a:r>
                      <a:r>
                        <a:rPr lang="pt-PT" b="1" baseline="0" dirty="0"/>
                        <a:t>, -</a:t>
                      </a:r>
                      <a:r>
                        <a:rPr lang="pt-PT" b="1" baseline="0" dirty="0" err="1"/>
                        <a:t>dad</a:t>
                      </a:r>
                      <a:r>
                        <a:rPr lang="pt-PT" b="1" baseline="0" dirty="0"/>
                        <a:t>, -</a:t>
                      </a:r>
                      <a:r>
                        <a:rPr lang="pt-PT" b="1" baseline="0" dirty="0" err="1"/>
                        <a:t>tad</a:t>
                      </a:r>
                      <a:r>
                        <a:rPr lang="pt-PT" b="1" baseline="0" dirty="0"/>
                        <a:t> </a:t>
                      </a:r>
                      <a:r>
                        <a:rPr lang="pt-PT" baseline="0" dirty="0"/>
                        <a:t>o </a:t>
                      </a:r>
                      <a:r>
                        <a:rPr lang="pt-PT" b="1" baseline="0" dirty="0"/>
                        <a:t>-</a:t>
                      </a:r>
                      <a:r>
                        <a:rPr lang="pt-PT" b="1" baseline="0" dirty="0" err="1"/>
                        <a:t>is</a:t>
                      </a:r>
                      <a:r>
                        <a:rPr lang="pt-PT" b="1" baseline="0" dirty="0"/>
                        <a:t>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dirty="0"/>
                        <a:t>La </a:t>
                      </a:r>
                      <a:r>
                        <a:rPr lang="pt-PT" dirty="0" err="1"/>
                        <a:t>cost</a:t>
                      </a:r>
                      <a:r>
                        <a:rPr lang="pt-PT" b="1" dirty="0" err="1"/>
                        <a:t>umbre</a:t>
                      </a:r>
                      <a:r>
                        <a:rPr lang="pt-PT" dirty="0"/>
                        <a:t>, la </a:t>
                      </a:r>
                      <a:r>
                        <a:rPr lang="pt-PT" dirty="0" err="1"/>
                        <a:t>espec</a:t>
                      </a:r>
                      <a:r>
                        <a:rPr lang="pt-PT" b="1" dirty="0" err="1"/>
                        <a:t>ie</a:t>
                      </a:r>
                      <a:r>
                        <a:rPr lang="pt-PT" dirty="0"/>
                        <a:t>, la </a:t>
                      </a:r>
                      <a:r>
                        <a:rPr lang="pt-PT" dirty="0" err="1"/>
                        <a:t>educac</a:t>
                      </a:r>
                      <a:r>
                        <a:rPr lang="pt-PT" b="1" dirty="0" err="1"/>
                        <a:t>ión</a:t>
                      </a:r>
                      <a:r>
                        <a:rPr lang="pt-PT" b="1" dirty="0"/>
                        <a:t>, </a:t>
                      </a:r>
                      <a:r>
                        <a:rPr lang="pt-PT" dirty="0"/>
                        <a:t>la </a:t>
                      </a:r>
                      <a:r>
                        <a:rPr lang="pt-PT" dirty="0" err="1"/>
                        <a:t>ciu</a:t>
                      </a:r>
                      <a:r>
                        <a:rPr lang="pt-PT" b="1" dirty="0" err="1"/>
                        <a:t>dad</a:t>
                      </a:r>
                      <a:r>
                        <a:rPr lang="pt-PT" b="1" dirty="0"/>
                        <a:t>, </a:t>
                      </a:r>
                      <a:r>
                        <a:rPr lang="pt-PT" dirty="0"/>
                        <a:t>la </a:t>
                      </a:r>
                      <a:r>
                        <a:rPr lang="pt-PT" dirty="0" err="1"/>
                        <a:t>facul</a:t>
                      </a:r>
                      <a:r>
                        <a:rPr lang="pt-PT" b="1" dirty="0" err="1"/>
                        <a:t>tad</a:t>
                      </a:r>
                      <a:r>
                        <a:rPr lang="pt-PT" b="1" dirty="0"/>
                        <a:t>, </a:t>
                      </a:r>
                      <a:r>
                        <a:rPr lang="pt-PT" dirty="0"/>
                        <a:t>la </a:t>
                      </a:r>
                      <a:r>
                        <a:rPr lang="pt-PT" dirty="0" err="1"/>
                        <a:t>cris</a:t>
                      </a:r>
                      <a:r>
                        <a:rPr lang="pt-PT" b="1" dirty="0" err="1"/>
                        <a:t>is</a:t>
                      </a:r>
                      <a:r>
                        <a:rPr lang="pt-PT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1520">
                <a:tc>
                  <a:txBody>
                    <a:bodyPr/>
                    <a:lstStyle/>
                    <a:p>
                      <a:r>
                        <a:rPr lang="pt-PT" dirty="0"/>
                        <a:t>Que </a:t>
                      </a:r>
                      <a:r>
                        <a:rPr lang="pt-PT" dirty="0" err="1"/>
                        <a:t>empiezan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con</a:t>
                      </a:r>
                      <a:r>
                        <a:rPr lang="pt-PT" baseline="0" dirty="0"/>
                        <a:t> </a:t>
                      </a:r>
                      <a:r>
                        <a:rPr lang="pt-PT" b="1" baseline="0" dirty="0"/>
                        <a:t>–a </a:t>
                      </a:r>
                      <a:r>
                        <a:rPr lang="pt-PT" baseline="0" dirty="0"/>
                        <a:t>o </a:t>
                      </a:r>
                      <a:r>
                        <a:rPr lang="pt-PT" b="1" baseline="0" dirty="0"/>
                        <a:t>–</a:t>
                      </a:r>
                      <a:r>
                        <a:rPr lang="pt-PT" b="1" baseline="0" dirty="0" err="1"/>
                        <a:t>ha</a:t>
                      </a:r>
                      <a:r>
                        <a:rPr lang="pt-PT" b="1" baseline="0" dirty="0"/>
                        <a:t> </a:t>
                      </a:r>
                      <a:r>
                        <a:rPr lang="pt-PT" baseline="0" dirty="0"/>
                        <a:t>tónica </a:t>
                      </a:r>
                      <a:r>
                        <a:rPr lang="pt-PT" baseline="0" dirty="0" err="1"/>
                        <a:t>requieren</a:t>
                      </a:r>
                      <a:r>
                        <a:rPr lang="pt-PT" baseline="0" dirty="0"/>
                        <a:t> el artículo </a:t>
                      </a:r>
                      <a:r>
                        <a:rPr lang="pt-PT" b="1" baseline="0" dirty="0"/>
                        <a:t>el, </a:t>
                      </a:r>
                      <a:r>
                        <a:rPr lang="pt-PT" baseline="0" dirty="0"/>
                        <a:t>pero </a:t>
                      </a:r>
                      <a:r>
                        <a:rPr lang="pt-PT" baseline="0" dirty="0" err="1"/>
                        <a:t>conservan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su</a:t>
                      </a:r>
                      <a:r>
                        <a:rPr lang="pt-PT" baseline="0" dirty="0"/>
                        <a:t> género </a:t>
                      </a:r>
                      <a:r>
                        <a:rPr lang="pt-PT" baseline="0" dirty="0" err="1"/>
                        <a:t>femenino</a:t>
                      </a:r>
                      <a:r>
                        <a:rPr lang="pt-PT" baseline="0" dirty="0"/>
                        <a:t>.</a:t>
                      </a:r>
                    </a:p>
                    <a:p>
                      <a:endParaRPr lang="pt-PT" baseline="0" dirty="0"/>
                    </a:p>
                    <a:p>
                      <a:r>
                        <a:rPr lang="pt-PT" baseline="0" dirty="0" err="1"/>
                        <a:t>En</a:t>
                      </a:r>
                      <a:r>
                        <a:rPr lang="pt-PT" baseline="0" dirty="0"/>
                        <a:t> plural, se usa el artículo </a:t>
                      </a:r>
                      <a:r>
                        <a:rPr lang="pt-PT" baseline="0" dirty="0" err="1"/>
                        <a:t>femenino</a:t>
                      </a:r>
                      <a:r>
                        <a:rPr lang="pt-PT" baseline="0" dirty="0"/>
                        <a:t> plural.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El</a:t>
                      </a:r>
                      <a:r>
                        <a:rPr lang="pt-PT" dirty="0"/>
                        <a:t> agua clara</a:t>
                      </a:r>
                    </a:p>
                    <a:p>
                      <a:endParaRPr lang="pt-PT" b="1" dirty="0"/>
                    </a:p>
                    <a:p>
                      <a:endParaRPr lang="pt-PT" b="1" dirty="0"/>
                    </a:p>
                    <a:p>
                      <a:r>
                        <a:rPr lang="pt-PT" b="1" dirty="0"/>
                        <a:t>las </a:t>
                      </a:r>
                      <a:r>
                        <a:rPr lang="pt-PT" dirty="0"/>
                        <a:t>aguas claras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/>
              <a:t>Género de los adjetivos 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pt-PT" sz="2400" dirty="0"/>
                        <a:t>Adjetivos masculinos terminados </a:t>
                      </a:r>
                      <a:r>
                        <a:rPr lang="pt-PT" sz="2400" dirty="0" err="1"/>
                        <a:t>en</a:t>
                      </a:r>
                      <a:r>
                        <a:rPr lang="pt-PT" sz="2400" dirty="0"/>
                        <a:t> … </a:t>
                      </a:r>
                      <a:r>
                        <a:rPr lang="pt-PT" sz="2400" dirty="0" err="1"/>
                        <a:t>hacen</a:t>
                      </a:r>
                      <a:r>
                        <a:rPr lang="pt-PT" sz="2400" dirty="0"/>
                        <a:t> el </a:t>
                      </a:r>
                      <a:r>
                        <a:rPr lang="pt-PT" sz="2400" dirty="0" err="1"/>
                        <a:t>femenino</a:t>
                      </a:r>
                      <a:r>
                        <a:rPr lang="pt-PT" sz="2400" dirty="0"/>
                        <a:t>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b="1" dirty="0"/>
                        <a:t>- 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&gt; -</a:t>
                      </a:r>
                      <a:r>
                        <a:rPr lang="pt-PT" b="1" baseline="0" dirty="0"/>
                        <a:t> a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Bueno/</a:t>
                      </a:r>
                      <a:r>
                        <a:rPr lang="pt-PT" dirty="0" err="1"/>
                        <a:t>buena</a:t>
                      </a:r>
                      <a:r>
                        <a:rPr lang="pt-PT" dirty="0"/>
                        <a:t>; bonito/ bonita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b="1" dirty="0"/>
                        <a:t>-</a:t>
                      </a:r>
                      <a:r>
                        <a:rPr lang="pt-PT" b="1" dirty="0" err="1"/>
                        <a:t>án</a:t>
                      </a:r>
                      <a:r>
                        <a:rPr lang="pt-PT" b="1" dirty="0"/>
                        <a:t>,</a:t>
                      </a:r>
                      <a:r>
                        <a:rPr lang="pt-PT" b="1" baseline="0" dirty="0"/>
                        <a:t> -</a:t>
                      </a:r>
                      <a:r>
                        <a:rPr lang="pt-PT" b="1" baseline="0" dirty="0" err="1"/>
                        <a:t>ín</a:t>
                      </a:r>
                      <a:r>
                        <a:rPr lang="pt-PT" b="1" baseline="0" dirty="0"/>
                        <a:t>, -</a:t>
                      </a:r>
                      <a:r>
                        <a:rPr lang="pt-PT" b="1" baseline="0" dirty="0" err="1"/>
                        <a:t>ón</a:t>
                      </a:r>
                      <a:r>
                        <a:rPr lang="pt-PT" b="1" baseline="0" dirty="0"/>
                        <a:t>, -</a:t>
                      </a:r>
                      <a:r>
                        <a:rPr lang="pt-PT" b="1" baseline="0" dirty="0" err="1"/>
                        <a:t>or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baseline="0" dirty="0"/>
                        <a:t>+ a 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dirty="0" err="1"/>
                        <a:t>Charlatán</a:t>
                      </a:r>
                      <a:r>
                        <a:rPr lang="pt-PT" dirty="0"/>
                        <a:t>/ </a:t>
                      </a:r>
                      <a:r>
                        <a:rPr lang="pt-PT" dirty="0" err="1"/>
                        <a:t>charlatana</a:t>
                      </a:r>
                      <a:r>
                        <a:rPr lang="pt-PT" dirty="0"/>
                        <a:t>; </a:t>
                      </a:r>
                      <a:r>
                        <a:rPr lang="pt-PT" dirty="0" err="1"/>
                        <a:t>Parlanchín</a:t>
                      </a:r>
                      <a:r>
                        <a:rPr lang="pt-PT" dirty="0"/>
                        <a:t>/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parlanchina</a:t>
                      </a:r>
                      <a:r>
                        <a:rPr lang="pt-PT" baseline="0" dirty="0"/>
                        <a:t>; </a:t>
                      </a:r>
                      <a:r>
                        <a:rPr lang="pt-PT" dirty="0" err="1"/>
                        <a:t>Dormilón</a:t>
                      </a:r>
                      <a:r>
                        <a:rPr lang="pt-PT" dirty="0"/>
                        <a:t>/</a:t>
                      </a:r>
                      <a:r>
                        <a:rPr lang="pt-PT" baseline="0" dirty="0"/>
                        <a:t> </a:t>
                      </a:r>
                      <a:r>
                        <a:rPr lang="pt-PT" baseline="0" dirty="0" err="1"/>
                        <a:t>dormilona</a:t>
                      </a:r>
                      <a:r>
                        <a:rPr lang="pt-PT" baseline="0" dirty="0"/>
                        <a:t>; </a:t>
                      </a:r>
                      <a:r>
                        <a:rPr lang="pt-PT" baseline="0" dirty="0" err="1"/>
                        <a:t>seductor</a:t>
                      </a:r>
                      <a:r>
                        <a:rPr lang="pt-PT" baseline="0" dirty="0"/>
                        <a:t>/ </a:t>
                      </a:r>
                      <a:r>
                        <a:rPr lang="pt-PT" baseline="0" dirty="0" err="1"/>
                        <a:t>seductora</a:t>
                      </a:r>
                      <a:r>
                        <a:rPr lang="pt-PT" baseline="0" dirty="0"/>
                        <a:t>. 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b="1" dirty="0"/>
                        <a:t>-</a:t>
                      </a:r>
                      <a:r>
                        <a:rPr lang="pt-PT" b="1" dirty="0" err="1"/>
                        <a:t>ete</a:t>
                      </a:r>
                      <a:r>
                        <a:rPr lang="pt-PT" b="1" dirty="0"/>
                        <a:t>, -</a:t>
                      </a:r>
                      <a:r>
                        <a:rPr lang="pt-PT" b="1" dirty="0" err="1"/>
                        <a:t>ote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Cambian</a:t>
                      </a:r>
                      <a:r>
                        <a:rPr lang="pt-PT" dirty="0"/>
                        <a:t> </a:t>
                      </a:r>
                      <a:r>
                        <a:rPr lang="pt-PT" b="1" dirty="0"/>
                        <a:t>– e </a:t>
                      </a:r>
                      <a:r>
                        <a:rPr lang="pt-PT" dirty="0"/>
                        <a:t>por </a:t>
                      </a:r>
                      <a:r>
                        <a:rPr lang="pt-PT" b="1" dirty="0"/>
                        <a:t>–a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dirty="0" err="1"/>
                        <a:t>Regordete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regordeta</a:t>
                      </a:r>
                      <a:r>
                        <a:rPr lang="pt-PT" dirty="0"/>
                        <a:t>;</a:t>
                      </a:r>
                      <a:r>
                        <a:rPr lang="pt-PT" baseline="0" dirty="0"/>
                        <a:t> </a:t>
                      </a:r>
                      <a:r>
                        <a:rPr lang="pt-PT" dirty="0" err="1"/>
                        <a:t>tranquilote</a:t>
                      </a:r>
                      <a:r>
                        <a:rPr lang="pt-PT" dirty="0"/>
                        <a:t>/</a:t>
                      </a:r>
                      <a:r>
                        <a:rPr lang="pt-PT" dirty="0" err="1"/>
                        <a:t>tranquilota</a:t>
                      </a:r>
                      <a:r>
                        <a:rPr lang="pt-PT" baseline="0" dirty="0"/>
                        <a:t> 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4000" b="1" dirty="0"/>
              <a:t>Plural de </a:t>
            </a:r>
            <a:r>
              <a:rPr lang="pt-PT" sz="4000" b="1" dirty="0" err="1"/>
              <a:t>nombres</a:t>
            </a:r>
            <a:r>
              <a:rPr lang="pt-PT" sz="4000" b="1" dirty="0"/>
              <a:t> y adjetivos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Ejemplos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Vocal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+S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Perro/perros; contenta/contentas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b="1" dirty="0"/>
                        <a:t>Y</a:t>
                      </a:r>
                      <a:r>
                        <a:rPr lang="pt-PT" dirty="0"/>
                        <a:t> precedida de vocal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+ES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Rey</a:t>
                      </a:r>
                      <a:r>
                        <a:rPr lang="pt-PT" baseline="0" dirty="0"/>
                        <a:t> / </a:t>
                      </a:r>
                      <a:r>
                        <a:rPr lang="pt-PT" baseline="0" dirty="0" err="1"/>
                        <a:t>reyes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Consonante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+ES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/>
                        <a:t>Corazón</a:t>
                      </a:r>
                      <a:r>
                        <a:rPr lang="pt-PT" dirty="0"/>
                        <a:t>/ </a:t>
                      </a:r>
                      <a:r>
                        <a:rPr lang="pt-PT" dirty="0" err="1"/>
                        <a:t>corazones</a:t>
                      </a:r>
                      <a:r>
                        <a:rPr lang="pt-PT" dirty="0"/>
                        <a:t>; fácil/ </a:t>
                      </a:r>
                      <a:r>
                        <a:rPr lang="pt-PT" dirty="0" err="1"/>
                        <a:t>fáciles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-Z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/>
                        <a:t>-CES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Feliz/ felices; perdiz/ </a:t>
                      </a:r>
                      <a:r>
                        <a:rPr lang="pt-PT" dirty="0" err="1"/>
                        <a:t>perdices</a:t>
                      </a:r>
                      <a:r>
                        <a:rPr lang="pt-PT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318</Words>
  <Application>Microsoft Office PowerPoint</Application>
  <PresentationFormat>Apresentação no Ecrã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Andalus</vt:lpstr>
      <vt:lpstr>Arial</vt:lpstr>
      <vt:lpstr>Calibri</vt:lpstr>
      <vt:lpstr>Tema do Office</vt:lpstr>
      <vt:lpstr>Género y número de los nombres y adjetivos</vt:lpstr>
      <vt:lpstr>Género de los nombres</vt:lpstr>
      <vt:lpstr>Género de los nombres</vt:lpstr>
      <vt:lpstr>Género de los adjetivos </vt:lpstr>
      <vt:lpstr>Plural de nombres y adjetivos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 de los nombres y adjetivos</dc:title>
  <dc:creator>Soraia</dc:creator>
  <cp:lastModifiedBy>Soraia Moreira</cp:lastModifiedBy>
  <cp:revision>30</cp:revision>
  <dcterms:created xsi:type="dcterms:W3CDTF">2014-10-27T11:42:59Z</dcterms:created>
  <dcterms:modified xsi:type="dcterms:W3CDTF">2022-06-06T15:10:01Z</dcterms:modified>
</cp:coreProperties>
</file>