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75" r:id="rId16"/>
    <p:sldId id="276" r:id="rId17"/>
    <p:sldId id="273" r:id="rId18"/>
    <p:sldId id="272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65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88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2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26D7-6F24-4A15-BF5A-2ED761734650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77C6-7EDE-4C9E-9C75-69AEEB219BA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314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7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409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06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83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633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839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3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3B9E1E-5963-46D1-994D-6224D604C044}" type="datetimeFigureOut">
              <a:rPr lang="pt-PT" smtClean="0"/>
              <a:t>11/11/2021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99DD6F-6768-4EF1-B070-96EF3686E56E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VUtttcn2sa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dn.pt/arquivo/2005/testemunhas-da-historia-618545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s://www.rtp.pt/play/p8309/e518506/deus-cerebro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ivro aberto com uma caneta na secretária">
            <a:extLst>
              <a:ext uri="{FF2B5EF4-FFF2-40B4-BE49-F238E27FC236}">
                <a16:creationId xmlns:a16="http://schemas.microsoft.com/office/drawing/2014/main" xmlns="" id="{374D7545-58BB-4A3A-8225-B5CECF910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7" b="6556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96BBBE-408A-4A91-BF3E-7AC75F4AA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pt-PT" sz="3900" b="1" dirty="0">
                <a:solidFill>
                  <a:srgbClr val="FFFFFF"/>
                </a:solidFill>
              </a:rPr>
              <a:t>O diário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ED8869B-937F-4482-A6E7-6743ACAEB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666480"/>
            <a:ext cx="7501650" cy="1033561"/>
          </a:xfrm>
        </p:spPr>
        <p:txBody>
          <a:bodyPr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2800" dirty="0">
                <a:solidFill>
                  <a:srgbClr val="FFFFFF"/>
                </a:solidFill>
              </a:rPr>
              <a:t>Caraterísticas do diário.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2800" dirty="0">
                <a:solidFill>
                  <a:srgbClr val="FFFFFF"/>
                </a:solidFill>
              </a:rPr>
              <a:t>Atividades de interpretação de texto.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7B415E-4C10-467C-A38A-4220BE95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Página 20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2F24CE8-A368-4FC6-B638-DBE60B86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54480"/>
            <a:ext cx="9720073" cy="475488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1.2 “Escrever para recordar”. A escrita, a </a:t>
            </a:r>
            <a:r>
              <a:rPr lang="pt-PT" sz="3600" dirty="0" err="1" smtClean="0"/>
              <a:t>redação</a:t>
            </a:r>
            <a:r>
              <a:rPr lang="pt-PT" sz="3600" dirty="0" smtClean="0"/>
              <a:t> das nossas memórias porque ao escrevermos um diário, por exemplo, estamos a </a:t>
            </a:r>
            <a:r>
              <a:rPr lang="pt-PT" sz="3600" dirty="0" err="1" smtClean="0"/>
              <a:t>refletir</a:t>
            </a:r>
            <a:r>
              <a:rPr lang="pt-PT" sz="3600" dirty="0" smtClean="0"/>
              <a:t> sobre as nossas experiências, estamos a contar a nossa vida. </a:t>
            </a:r>
          </a:p>
          <a:p>
            <a:r>
              <a:rPr lang="pt-PT" sz="3600" dirty="0" smtClean="0"/>
              <a:t>1.3 O modo como recordamos acontecimentos e os contamos (oralmente ou por escrito) isso constitui a nossa própria vida/ vivência. </a:t>
            </a:r>
          </a:p>
        </p:txBody>
      </p:sp>
    </p:spTree>
    <p:extLst>
      <p:ext uri="{BB962C8B-B14F-4D97-AF65-F5344CB8AC3E}">
        <p14:creationId xmlns:p14="http://schemas.microsoft.com/office/powerpoint/2010/main" val="13357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4066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4128" y="1508760"/>
            <a:ext cx="9720073" cy="48006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1.4 Podemos escrever um diário; podemos guardar fotografias; podemos pintar um quadro; podemos fazer uma tapeçaria; podemos esculpir um </a:t>
            </a:r>
            <a:r>
              <a:rPr lang="pt-PT" sz="3200" dirty="0" err="1" smtClean="0"/>
              <a:t>objeto</a:t>
            </a:r>
            <a:r>
              <a:rPr lang="pt-PT" sz="3200" dirty="0" smtClean="0"/>
              <a:t>; podemos escrever a letra de uma música, </a:t>
            </a:r>
            <a:r>
              <a:rPr lang="pt-PT" sz="3200" dirty="0" err="1" smtClean="0"/>
              <a:t>etc</a:t>
            </a:r>
            <a:r>
              <a:rPr lang="pt-PT" sz="3200" dirty="0" smtClean="0"/>
              <a:t>,. 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696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gílio Ferreira (1916-1996) - Antena1 - RTP">
            <a:extLst>
              <a:ext uri="{FF2B5EF4-FFF2-40B4-BE49-F238E27FC236}">
                <a16:creationId xmlns:a16="http://schemas.microsoft.com/office/drawing/2014/main" xmlns="" id="{A64416C7-613F-4AE7-9AA3-DA9A6D71E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800197-D30C-4AAB-83E6-93EF265E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Quem foi Vergílio ferreira?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BC3B7EE-8632-4756-A078-1B3B0DF3B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A0E9C107-606E-4DD5-94CC-E9CC089C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4248442"/>
            <a:ext cx="9720073" cy="206091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solidFill>
                  <a:srgbClr val="FFFFFF"/>
                </a:solidFill>
              </a:rPr>
              <a:t>Foi um escritor e professor português nascido na Beira Alta.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solidFill>
                  <a:srgbClr val="FFFFFF"/>
                </a:solidFill>
              </a:rPr>
              <a:t>Em 1992 foi galardoado com o Prémio Camões.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>
                <a:solidFill>
                  <a:srgbClr val="FFFFFF"/>
                </a:solidFill>
              </a:rPr>
              <a:t>A sua obra reflete dois períodos literários: o </a:t>
            </a:r>
            <a:r>
              <a:rPr lang="pt-PT" dirty="0" err="1">
                <a:solidFill>
                  <a:srgbClr val="FFFFFF"/>
                </a:solidFill>
              </a:rPr>
              <a:t>Neo-Realismo</a:t>
            </a:r>
            <a:r>
              <a:rPr lang="pt-PT" dirty="0">
                <a:solidFill>
                  <a:srgbClr val="FFFFFF"/>
                </a:solidFill>
              </a:rPr>
              <a:t> e o Existencialismo (centra-se na experiência vivida do ser humano). A sua obra </a:t>
            </a:r>
            <a:r>
              <a:rPr lang="pt-PT" i="1" dirty="0">
                <a:solidFill>
                  <a:srgbClr val="FFFFFF"/>
                </a:solidFill>
              </a:rPr>
              <a:t>A Aparição </a:t>
            </a:r>
            <a:r>
              <a:rPr lang="pt-PT" dirty="0">
                <a:solidFill>
                  <a:srgbClr val="FFFFFF"/>
                </a:solidFill>
              </a:rPr>
              <a:t>é emblemática do ponto de vista existencialista. </a:t>
            </a:r>
          </a:p>
          <a:p>
            <a:endParaRPr lang="pt-PT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6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DC93A3-B222-48B1-8B69-C921F9E2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004433"/>
          </a:xfrm>
        </p:spPr>
        <p:txBody>
          <a:bodyPr>
            <a:normAutofit/>
          </a:bodyPr>
          <a:lstStyle/>
          <a:p>
            <a:r>
              <a:rPr lang="pt-PT" sz="3200" i="1" dirty="0"/>
              <a:t>aparição </a:t>
            </a:r>
            <a:r>
              <a:rPr lang="pt-PT" sz="3200" dirty="0"/>
              <a:t>de Vergílio ferreira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2FAB763-20CC-4F67-9EDD-B3188DED8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6" y="1786597"/>
            <a:ext cx="6991642" cy="4486186"/>
          </a:xfrm>
        </p:spPr>
        <p:txBody>
          <a:bodyPr>
            <a:normAutofit/>
          </a:bodyPr>
          <a:lstStyle/>
          <a:p>
            <a:pPr algn="just" fontAlgn="base"/>
            <a:r>
              <a:rPr lang="pt-PT" sz="1400" b="1" i="0" dirty="0">
                <a:effectLst/>
                <a:latin typeface="Arial" panose="020B0604020202020204" pitchFamily="34" charset="0"/>
              </a:rPr>
              <a:t>Com "Aparição" Vergílio Ferreira pretendeu tornar o homem visível a si mesmo. Para o autor, o que se vê melhor é aquilo que não se vê, porque « o que está mais perto dos olhos, são os olhos e aos olhos ninguém os vê».</a:t>
            </a:r>
          </a:p>
          <a:p>
            <a:pPr algn="just" fontAlgn="base"/>
            <a:r>
              <a:rPr lang="pt-PT" sz="1400" b="0" i="0" dirty="0">
                <a:effectLst/>
                <a:latin typeface="Arial" panose="020B0604020202020204" pitchFamily="34" charset="0"/>
              </a:rPr>
              <a:t>A “Aparição”, o romance de Vergílio Ferreira, publicado em 1959, começa com um prenúncio de tragédia: Alberto Soares, o personagem do romance, chega a Évora como novo professor do liceu.  Um homem de luto, sombrio e descrente ainda a refazer-se da morte do pai, acaba de entrar numa cidade católica, branca e luminosa, deixando adivinhar que a sua relação com a cidade não será fácil.</a:t>
            </a:r>
          </a:p>
          <a:p>
            <a:pPr algn="just" fontAlgn="base"/>
            <a:r>
              <a:rPr lang="pt-PT" sz="1400" b="0" i="0" dirty="0">
                <a:effectLst/>
                <a:latin typeface="Arial" panose="020B0604020202020204" pitchFamily="34" charset="0"/>
              </a:rPr>
              <a:t>Pelo caminho, vai retratar a sociedade fechada e com várias classes sociais de uma pequena cidade provinciana em plena ditadura fascista. Mas, fundamentalmente, vai colocar em causa a relação do homem consigo mesmo.</a:t>
            </a:r>
          </a:p>
          <a:p>
            <a:pPr algn="just" fontAlgn="base"/>
            <a:r>
              <a:rPr lang="pt-PT" sz="1400" b="0" i="0" dirty="0">
                <a:effectLst/>
                <a:latin typeface="Arial" panose="020B0604020202020204" pitchFamily="34" charset="0"/>
              </a:rPr>
              <a:t>O espectro desumano da II.ª Guerra Mundial ainda estava presente em 1959. O homem estava completamente só, sem céu, nem inferno, nem eternidade após a morte, mas em busca de sentido para a vida assim mesmo.</a:t>
            </a:r>
          </a:p>
          <a:p>
            <a:pPr algn="just" fontAlgn="base"/>
            <a:r>
              <a:rPr lang="pt-PT" sz="1400" b="0" i="0" dirty="0">
                <a:effectLst/>
                <a:latin typeface="Arial" panose="020B0604020202020204" pitchFamily="34" charset="0"/>
              </a:rPr>
              <a:t>Vergílio Ferreira torna-se intérprete dessa interrogação existencial, subjetiva sobre a realidade a transporta-a para a “Aparição”.</a:t>
            </a:r>
          </a:p>
          <a:p>
            <a:r>
              <a:rPr lang="pt-PT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https://youtu.be/VUtttcn2sag</a:t>
            </a:r>
            <a:endParaRPr lang="pt-PT" sz="1800" u="sng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000" dirty="0"/>
          </a:p>
        </p:txBody>
      </p:sp>
      <p:pic>
        <p:nvPicPr>
          <p:cNvPr id="1026" name="Picture 2" descr="Aparição, Vergílio Ferreira">
            <a:extLst>
              <a:ext uri="{FF2B5EF4-FFF2-40B4-BE49-F238E27FC236}">
                <a16:creationId xmlns:a16="http://schemas.microsoft.com/office/drawing/2014/main" xmlns="" id="{5B5C6A35-7521-4883-84D5-35D462AE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56"/>
          <a:stretch/>
        </p:blipFill>
        <p:spPr bwMode="auto">
          <a:xfrm>
            <a:off x="7552267" y="640080"/>
            <a:ext cx="39996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04C132-44FC-4504-ABF8-A43AFE63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33984"/>
          </a:xfrm>
        </p:spPr>
        <p:txBody>
          <a:bodyPr>
            <a:normAutofit fontScale="90000"/>
          </a:bodyPr>
          <a:lstStyle/>
          <a:p>
            <a:r>
              <a:rPr lang="pt-PT" dirty="0"/>
              <a:t>Página 22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7ECE2119-72C5-4CB9-96D1-85B0E58A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95400"/>
            <a:ext cx="9720073" cy="5013960"/>
          </a:xfrm>
        </p:spPr>
        <p:txBody>
          <a:bodyPr>
            <a:normAutofit/>
          </a:bodyPr>
          <a:lstStyle/>
          <a:p>
            <a:r>
              <a:rPr lang="pt-PT" sz="3600" dirty="0" smtClean="0"/>
              <a:t>1.1   1---c; 2.---d; 3---a; 4—e; 5---b. </a:t>
            </a:r>
          </a:p>
          <a:p>
            <a:r>
              <a:rPr lang="pt-PT" sz="3600" dirty="0" smtClean="0"/>
              <a:t>1.2 O escritor não manteve um diário por pudor (vergonha) e falta de coragem. </a:t>
            </a:r>
          </a:p>
          <a:p>
            <a:pPr algn="just"/>
            <a:r>
              <a:rPr lang="pt-PT" sz="3600" dirty="0" smtClean="0"/>
              <a:t>1.3 O diário é uma forma de expressar pensamentos e emoç</a:t>
            </a:r>
            <a:r>
              <a:rPr lang="pt-PT" sz="3600" dirty="0" smtClean="0"/>
              <a:t>ões. O escritor dar-se-ia a conhecer, mas ele afirma “desconheço-me”. </a:t>
            </a:r>
          </a:p>
          <a:p>
            <a:pPr algn="just"/>
            <a:r>
              <a:rPr lang="pt-PT" sz="3600" dirty="0" smtClean="0"/>
              <a:t>1.4 O asterisco assinala a mudança de assunto no diário. 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7116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49224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4128" y="1463040"/>
            <a:ext cx="9720073" cy="4846320"/>
          </a:xfrm>
        </p:spPr>
        <p:txBody>
          <a:bodyPr>
            <a:normAutofit/>
          </a:bodyPr>
          <a:lstStyle/>
          <a:p>
            <a:pPr algn="just"/>
            <a:r>
              <a:rPr lang="pt-PT" sz="3200" dirty="0" smtClean="0"/>
              <a:t>1.5 O escritor refere-se à sua ida a Fontanelas e refere-se também à morte “(…) estampa-se-me a visão flagrante do irremediável”. </a:t>
            </a:r>
          </a:p>
          <a:p>
            <a:pPr algn="just"/>
            <a:r>
              <a:rPr lang="pt-PT" sz="3200" dirty="0" smtClean="0"/>
              <a:t>2.1 O acontecimento histórico é a Revolução dos Cravos ou Revolução de Abril. (25 de </a:t>
            </a:r>
            <a:r>
              <a:rPr lang="pt-PT" sz="3200" dirty="0" err="1" smtClean="0"/>
              <a:t>abril</a:t>
            </a:r>
            <a:r>
              <a:rPr lang="pt-PT" sz="3200" dirty="0" smtClean="0"/>
              <a:t> de 1974) </a:t>
            </a:r>
          </a:p>
          <a:p>
            <a:pPr algn="just"/>
            <a:r>
              <a:rPr lang="pt-PT" sz="3200" dirty="0" smtClean="0"/>
              <a:t>2.2  A e C. </a:t>
            </a:r>
          </a:p>
          <a:p>
            <a:pPr algn="just"/>
            <a:r>
              <a:rPr lang="pt-PT" sz="3200" dirty="0" smtClean="0"/>
              <a:t>2.3 A figura de estilo presente é a metáfora. </a:t>
            </a:r>
          </a:p>
        </p:txBody>
      </p:sp>
    </p:spTree>
    <p:extLst>
      <p:ext uri="{BB962C8B-B14F-4D97-AF65-F5344CB8AC3E}">
        <p14:creationId xmlns:p14="http://schemas.microsoft.com/office/powerpoint/2010/main" val="179427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4734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4128" y="1569720"/>
            <a:ext cx="9720073" cy="4739640"/>
          </a:xfrm>
        </p:spPr>
        <p:txBody>
          <a:bodyPr>
            <a:normAutofit/>
          </a:bodyPr>
          <a:lstStyle/>
          <a:p>
            <a:pPr algn="just"/>
            <a:r>
              <a:rPr lang="pt-PT" sz="2800" dirty="0" smtClean="0"/>
              <a:t>2.4 A frase refere-se à Ditadura de Salazar e o período de repressão e medo que se viveu em Portugal. </a:t>
            </a:r>
          </a:p>
          <a:p>
            <a:pPr algn="just"/>
            <a:r>
              <a:rPr lang="pt-PT" sz="2800" dirty="0" smtClean="0"/>
              <a:t>2.5 “Conta-corrente” é a “conta” do dia-a-dia, ou seja, o diário é a manifestação do que lhe </a:t>
            </a:r>
            <a:r>
              <a:rPr lang="pt-PT" sz="2800" smtClean="0"/>
              <a:t>acontece diariamente.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28483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ABC821-0E09-4B45-B0AC-00EAF3E2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Verbete de dicionário: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xmlns="" id="{71E928E9-B6DA-4245-B9EB-812F67841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347" y="1931066"/>
            <a:ext cx="6889732" cy="4216516"/>
          </a:xfrm>
        </p:spPr>
      </p:pic>
    </p:spTree>
    <p:extLst>
      <p:ext uri="{BB962C8B-B14F-4D97-AF65-F5344CB8AC3E}">
        <p14:creationId xmlns:p14="http://schemas.microsoft.com/office/powerpoint/2010/main" val="7344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2D4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617918-623A-4587-B1B9-94A9F899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Testemunhas da história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xmlns="" id="{6ED6D296-E9BA-4442-AA25-7FED0353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969477"/>
            <a:ext cx="6637260" cy="4339883"/>
          </a:xfrm>
        </p:spPr>
        <p:txBody>
          <a:bodyPr>
            <a:normAutofit/>
          </a:bodyPr>
          <a:lstStyle/>
          <a:p>
            <a:r>
              <a:rPr lang="pt-PT" sz="12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No calor da revolução, dois escritores iam anotando as peripécias políticas nos seus diários pessoais. Com um pessimismo crescente em relação aos acontecimentos de 1975, que ninguém antevira. Miguel Torga (1907-95) e Vergílio Ferreira (1916-96) tornaram-se assim, cada qual a seu modo, testemunhas privilegiadas de uma das mais conturbadas épocas da nossa História.</a:t>
            </a:r>
          </a:p>
          <a:p>
            <a:r>
              <a:rPr lang="pt-PT" sz="12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Os diários passaram a livro poucos anos depois. O primeiro a ser editado - em 1977 - foi o Diário de Torga tratava-se do 12.º volume de uma longa série iniciada em 1941 e só terminada em 1994, um ano antes da morte do escritor. Vergílio iniciou em 1981 a publicação da sua Conta Corrente, que prolongaria até ao início da década de 90.</a:t>
            </a:r>
          </a:p>
          <a:p>
            <a:r>
              <a:rPr lang="pt-PT" sz="12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Nas entradas com data de 1975 regista-se uma característica comum aos dois autores a profunda preocupação com o curso do processo revolucionário, que ambos haviam aplaudido um ano antes. Torga e Vergílio militaram na oposição a Salazar, tendo o primeiro chegado a estar preso nos calabouços do Aljube. Foi natural, portanto, a satisfação com que acolheram a Revolução dos Cravos.</a:t>
            </a:r>
          </a:p>
          <a:p>
            <a:endParaRPr lang="pt-PT" sz="1200">
              <a:solidFill>
                <a:srgbClr val="FFFFFF"/>
              </a:solidFill>
            </a:endParaRPr>
          </a:p>
          <a:p>
            <a:r>
              <a:rPr lang="pt-PT" sz="1200">
                <a:solidFill>
                  <a:srgbClr val="FFFFFF"/>
                </a:solidFill>
                <a:hlinkClick r:id="rId2"/>
              </a:rPr>
              <a:t>https://www.dn.pt/arquivo/2005/testemunhas-da-historia-618545.html</a:t>
            </a:r>
            <a:endParaRPr lang="pt-PT" sz="1200">
              <a:solidFill>
                <a:srgbClr val="FFFFFF"/>
              </a:solidFill>
            </a:endParaRPr>
          </a:p>
          <a:p>
            <a:endParaRPr lang="pt-PT" sz="1200">
              <a:solidFill>
                <a:srgbClr val="FFFFFF"/>
              </a:solidFill>
            </a:endParaRPr>
          </a:p>
        </p:txBody>
      </p:sp>
      <p:pic>
        <p:nvPicPr>
          <p:cNvPr id="1027" name="Picture 3" descr="Dia da Liberdade: Portugal celebra os 45 anos da | Internacional">
            <a:extLst>
              <a:ext uri="{FF2B5EF4-FFF2-40B4-BE49-F238E27FC236}">
                <a16:creationId xmlns:a16="http://schemas.microsoft.com/office/drawing/2014/main" xmlns="" id="{0781CFC9-6B15-4B1C-9D94-17947E4FF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r="35835" b="-2"/>
          <a:stretch/>
        </p:blipFill>
        <p:spPr bwMode="auto">
          <a:xfrm>
            <a:off x="7065484" y="-539517"/>
            <a:ext cx="5126516" cy="73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42A8C5-D888-4840-AD9F-3653B6E8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pt-PT" sz="3200" dirty="0"/>
              <a:t>Deus cérebro, em construção: documentário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B841F3C-CC96-41A4-8C6A-BD246AF2A9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pt-PT" sz="2000" dirty="0">
                <a:hlinkClick r:id="rId2"/>
              </a:rPr>
              <a:t>https://www.rtp.pt/play/p8309/e518506/deus-cerebro</a:t>
            </a:r>
            <a:r>
              <a:rPr lang="pt-PT" sz="2000" dirty="0"/>
              <a:t> </a:t>
            </a:r>
            <a:endParaRPr lang="pt-PT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C2945E0-F0A0-432C-8396-5F77026B6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76" y="309277"/>
            <a:ext cx="5544324" cy="19910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A31A3D3-023E-47AC-B5B0-CC9CCB78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617" y="4159626"/>
            <a:ext cx="2119588" cy="17999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E095691-AA35-4654-B0AF-9844EE9A6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92" y="148496"/>
            <a:ext cx="2509237" cy="23433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EFDC706-D580-402D-8779-DF8F07384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95" y="4253689"/>
            <a:ext cx="3570566" cy="232502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F41249A-B6A0-4AC0-AEBF-C38E22951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010" y="4066291"/>
            <a:ext cx="4340916" cy="25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3280A9-E265-46D1-8575-622906D20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xmlns="" id="{4DE20B70-4750-4280-B3AC-512C05EEF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8D95174-B5F2-424A-8183-654A5064D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D368A96-A16E-42CE-842C-9166E567B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1EB3CD-4256-4ADC-99BE-F533BC78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pt-PT" dirty="0"/>
              <a:t>Lições nº9, 10, 11 e 12</a:t>
            </a:r>
            <a:br>
              <a:rPr lang="pt-PT" dirty="0"/>
            </a:br>
            <a:r>
              <a:rPr lang="pt-PT" dirty="0"/>
              <a:t>11/11/2021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350D170-418B-4A22-8B98-15EF799FD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C87E39E0-A438-4F30-8EA7-B59ED088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pPr algn="just"/>
            <a:r>
              <a:rPr lang="pt-PT" sz="2800" dirty="0"/>
              <a:t>Sumário: O diário e as suas caraterísticas. Leitura e interpretação de páginas de diário de </a:t>
            </a:r>
            <a:r>
              <a:rPr lang="pt-PT" sz="2800" dirty="0" err="1"/>
              <a:t>Zlata</a:t>
            </a:r>
            <a:r>
              <a:rPr lang="pt-PT" sz="2800" dirty="0"/>
              <a:t> </a:t>
            </a:r>
            <a:r>
              <a:rPr lang="pt-PT" sz="2800" dirty="0" err="1"/>
              <a:t>Filipovic</a:t>
            </a:r>
            <a:r>
              <a:rPr lang="pt-PT" sz="2800" dirty="0"/>
              <a:t> e de Vergílio Ferreira. </a:t>
            </a:r>
            <a:r>
              <a:rPr lang="pt-PT" sz="2800" dirty="0" smtClean="0"/>
              <a:t>Visionamento de um documentário sobre a memória.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4020223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escrever um compromisso numa agenda de papel">
            <a:extLst>
              <a:ext uri="{FF2B5EF4-FFF2-40B4-BE49-F238E27FC236}">
                <a16:creationId xmlns:a16="http://schemas.microsoft.com/office/drawing/2014/main" xmlns="" id="{0D62F20F-B496-470A-BFDD-74F0B9CEE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E914B-E8F1-4E87-83C3-9CF41AE7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000000"/>
                </a:solidFill>
              </a:rPr>
              <a:t>Diário: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2BB1B7E-77FA-48A3-A461-8773EE693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0724"/>
            <a:ext cx="6066816" cy="4568636"/>
          </a:xfrm>
        </p:spPr>
        <p:txBody>
          <a:bodyPr>
            <a:normAutofit fontScale="92500" lnSpcReduction="10000"/>
          </a:bodyPr>
          <a:lstStyle/>
          <a:p>
            <a:r>
              <a:rPr lang="pt-PT" sz="2800" dirty="0">
                <a:solidFill>
                  <a:srgbClr val="000000"/>
                </a:solidFill>
                <a:sym typeface="Symbol" panose="05050102010706020507" pitchFamily="18" charset="2"/>
              </a:rPr>
              <a:t>É</a:t>
            </a:r>
            <a:r>
              <a:rPr lang="pt-PT" sz="2800" dirty="0">
                <a:solidFill>
                  <a:srgbClr val="000000"/>
                </a:solidFill>
              </a:rPr>
              <a:t> um género narrativo de 1ªpessoa (EU) no qual o narrador regista os acontecimentos que vivenciou dia após dia. </a:t>
            </a:r>
          </a:p>
          <a:p>
            <a:r>
              <a:rPr lang="pt-PT" sz="2800" dirty="0">
                <a:solidFill>
                  <a:srgbClr val="000000"/>
                </a:solidFill>
                <a:sym typeface="Symbol" panose="05050102010706020507" pitchFamily="18" charset="2"/>
              </a:rPr>
              <a:t> </a:t>
            </a:r>
            <a:r>
              <a:rPr lang="pt-PT" sz="2800" dirty="0">
                <a:solidFill>
                  <a:srgbClr val="000000"/>
                </a:solidFill>
              </a:rPr>
              <a:t>Marca-se por uma escrita </a:t>
            </a:r>
            <a:r>
              <a:rPr lang="pt-PT" sz="2800" dirty="0" err="1">
                <a:solidFill>
                  <a:srgbClr val="000000"/>
                </a:solidFill>
              </a:rPr>
              <a:t>subjetiva</a:t>
            </a:r>
            <a:r>
              <a:rPr lang="pt-PT" sz="2800" dirty="0">
                <a:solidFill>
                  <a:srgbClr val="000000"/>
                </a:solidFill>
              </a:rPr>
              <a:t>, </a:t>
            </a:r>
            <a:r>
              <a:rPr lang="pt-PT" sz="2800" dirty="0" err="1">
                <a:solidFill>
                  <a:srgbClr val="000000"/>
                </a:solidFill>
              </a:rPr>
              <a:t>confessionalista</a:t>
            </a:r>
            <a:r>
              <a:rPr lang="pt-PT" sz="2800" dirty="0">
                <a:solidFill>
                  <a:srgbClr val="000000"/>
                </a:solidFill>
              </a:rPr>
              <a:t> e narcisista.</a:t>
            </a:r>
          </a:p>
          <a:p>
            <a:r>
              <a:rPr lang="pt-PT" sz="2800" dirty="0">
                <a:solidFill>
                  <a:srgbClr val="000000"/>
                </a:solidFill>
                <a:sym typeface="Symbol" panose="05050102010706020507" pitchFamily="18" charset="2"/>
              </a:rPr>
              <a:t>Pode ser um testemunho histórico porque pode contar eventos </a:t>
            </a:r>
            <a:r>
              <a:rPr lang="pt-PT" sz="2800" dirty="0" err="1">
                <a:solidFill>
                  <a:srgbClr val="000000"/>
                </a:solidFill>
                <a:sym typeface="Symbol" panose="05050102010706020507" pitchFamily="18" charset="2"/>
              </a:rPr>
              <a:t>fatuais</a:t>
            </a:r>
            <a:r>
              <a:rPr lang="pt-PT" sz="2800" dirty="0">
                <a:solidFill>
                  <a:srgbClr val="000000"/>
                </a:solidFill>
                <a:sym typeface="Symbol" panose="05050102010706020507" pitchFamily="18" charset="2"/>
              </a:rPr>
              <a:t> que estão a ocorrer. </a:t>
            </a:r>
          </a:p>
          <a:p>
            <a:r>
              <a:rPr lang="pt-PT" sz="2800" dirty="0">
                <a:solidFill>
                  <a:srgbClr val="000000"/>
                </a:solidFill>
                <a:sym typeface="Symbol" panose="05050102010706020507" pitchFamily="18" charset="2"/>
              </a:rPr>
              <a:t>É espaço privilegiado para reflexões pessoais, filosóficas, morais e estéticas. </a:t>
            </a:r>
            <a:endParaRPr lang="pt-PT" sz="2800" dirty="0">
              <a:solidFill>
                <a:srgbClr val="000000"/>
              </a:solidFill>
            </a:endParaRPr>
          </a:p>
          <a:p>
            <a:r>
              <a:rPr lang="pt-PT" dirty="0">
                <a:solidFill>
                  <a:srgbClr val="000000"/>
                </a:solidFill>
              </a:rPr>
              <a:t> </a:t>
            </a:r>
          </a:p>
          <a:p>
            <a:endParaRPr lang="pt-PT" dirty="0">
              <a:solidFill>
                <a:srgbClr val="000000"/>
              </a:solidFill>
            </a:endParaRPr>
          </a:p>
          <a:p>
            <a:endParaRPr lang="pt-P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0890400-BB8B-4A44-AB63-65C7CA223E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2ED99D-F243-41F8-99A8-5B6B41D1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t-PT"/>
              <a:t>Quem é zlata filipovic?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D39B797-CDC6-4529-8A36-9CBFC9816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CBE6C51-448F-414A-91FA-A9903969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pt-PT" sz="1200" b="0" i="0" dirty="0" err="1">
                <a:effectLst/>
                <a:latin typeface="Arial" panose="020B0604020202020204" pitchFamily="34" charset="0"/>
              </a:rPr>
              <a:t>Zlata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Filipović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(Sarajevo, 3 de dezembro de 1980) é a autora do livro O diário de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Zlata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, no qual conta os horrores que presenciou durante a guerra em Sarajevo, de 1991 a 1993.</a:t>
            </a:r>
            <a:r>
              <a:rPr lang="pt-PT" sz="1200" dirty="0"/>
              <a:t/>
            </a:r>
            <a:br>
              <a:rPr lang="pt-PT" sz="1200" dirty="0"/>
            </a:br>
            <a:r>
              <a:rPr lang="pt-PT" sz="1200" dirty="0"/>
              <a:t/>
            </a:r>
            <a:br>
              <a:rPr lang="pt-PT" sz="1200" dirty="0"/>
            </a:br>
            <a:r>
              <a:rPr lang="pt-PT" sz="1200" b="0" i="0" dirty="0" err="1">
                <a:effectLst/>
                <a:latin typeface="Arial" panose="020B0604020202020204" pitchFamily="34" charset="0"/>
              </a:rPr>
              <a:t>Zlata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é filha única de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Malik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e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Alica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Filipovic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(advogado e engenheira química,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respectivamente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) e costumava ter aulas de piano e canto no coral, gostava de jogar tênis durante o verão e praticar esqui durante o inverno.</a:t>
            </a:r>
            <a:r>
              <a:rPr lang="pt-PT" sz="1200" dirty="0"/>
              <a:t/>
            </a:r>
            <a:br>
              <a:rPr lang="pt-PT" sz="1200" dirty="0"/>
            </a:br>
            <a:r>
              <a:rPr lang="pt-PT" sz="1200" dirty="0"/>
              <a:t/>
            </a:r>
            <a:br>
              <a:rPr lang="pt-PT" sz="1200" dirty="0"/>
            </a:br>
            <a:r>
              <a:rPr lang="pt-PT" sz="1200" b="0" i="0" dirty="0">
                <a:effectLst/>
                <a:latin typeface="Arial" panose="020B0604020202020204" pitchFamily="34" charset="0"/>
              </a:rPr>
              <a:t>Ao contrário de muitos amigos e familiares que deixaram Sarajevo com a chegada da guerra, em 1992,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Zlata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e os seus pais tomaram a decisão de ficar juntos. O modo de vida tornou-se primitivo, sem água, eletricidade nem gasolina, e os suprimentos de comida eram extremamente limitados. </a:t>
            </a:r>
          </a:p>
          <a:p>
            <a:r>
              <a:rPr lang="pt-PT" sz="1200" b="0" i="0" dirty="0">
                <a:effectLst/>
                <a:latin typeface="Arial" panose="020B0604020202020204" pitchFamily="34" charset="0"/>
              </a:rPr>
              <a:t>Na época, a UNICEF estava pedindo às crianças que tivessem mantidos diários durante a guerra para que mostrassem seu trabalho. Através da escola de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Zlata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, seu diário foi descoberto e selecionado para publicação em julho de 1993. Quase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imeditamente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, o diário recebeu enorme publicidade e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Zlata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foi proclamada a "Anne Frank de Sarajevo", um título que sempre a deixou desconfortável, porque, diferentemente de Anne, ela teve a sorte de sobreviver.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Zlata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e sua família refugiaram-se em Paris em dezembro de 1993. Após passar uma temporada na Inglaterra, transferiram-se para Dublin, na Irlanda.</a:t>
            </a:r>
            <a:r>
              <a:rPr lang="pt-PT" sz="1200" dirty="0"/>
              <a:t/>
            </a:r>
            <a:br>
              <a:rPr lang="pt-PT" sz="1200" dirty="0"/>
            </a:br>
            <a:r>
              <a:rPr lang="pt-PT" sz="1200" dirty="0"/>
              <a:t/>
            </a:r>
            <a:br>
              <a:rPr lang="pt-PT" sz="1200" dirty="0"/>
            </a:br>
            <a:r>
              <a:rPr lang="pt-PT" sz="1200" b="0" i="0" dirty="0">
                <a:effectLst/>
                <a:latin typeface="Arial" panose="020B0604020202020204" pitchFamily="34" charset="0"/>
              </a:rPr>
              <a:t>Em 2001,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Zlata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obteve bacharelado em ciência humanas pela Universidade de Oxford, e em 2004, mestrado na área de saúde pública em estudos da paz internacional pelo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Trinity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pt-PT" sz="1200" b="0" i="0" dirty="0" err="1">
                <a:effectLst/>
                <a:latin typeface="Arial" panose="020B0604020202020204" pitchFamily="34" charset="0"/>
              </a:rPr>
              <a:t>College</a:t>
            </a:r>
            <a:r>
              <a:rPr lang="pt-PT" sz="1200" b="0" i="0" dirty="0">
                <a:effectLst/>
                <a:latin typeface="Arial" panose="020B0604020202020204" pitchFamily="34" charset="0"/>
              </a:rPr>
              <a:t>, em Dublin. Foi convidada por diversas escolas e universidades em todo o mundo para falar sobre sua experiência, e já trabalhou em diversas ocasiões com diferentes organizações, como a Casa Anne Frank, a ONU e a UNICEF</a:t>
            </a:r>
            <a:r>
              <a:rPr lang="pt-PT" sz="1200" dirty="0">
                <a:latin typeface="Arial" panose="020B0604020202020204" pitchFamily="34" charset="0"/>
              </a:rPr>
              <a:t>. </a:t>
            </a:r>
            <a:r>
              <a:rPr lang="pt-PT" sz="1200" dirty="0"/>
              <a:t/>
            </a:r>
            <a:br>
              <a:rPr lang="pt-PT" sz="1200" dirty="0"/>
            </a:br>
            <a:r>
              <a:rPr lang="pt-PT" sz="1200" dirty="0"/>
              <a:t/>
            </a:r>
            <a:br>
              <a:rPr lang="pt-PT" sz="1200" dirty="0"/>
            </a:br>
            <a:endParaRPr lang="pt-PT" sz="1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527DC4-51F4-4A04-B902-B39AF839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6" y="275785"/>
            <a:ext cx="1506882" cy="24814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7A11D92-0A92-418B-AB22-0710EF5F0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48" y="464461"/>
            <a:ext cx="1196028" cy="175699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6DB2756-8D10-4A88-949D-C84C2840A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352" y="4856849"/>
            <a:ext cx="2068513" cy="140980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01CCA36-59D9-43B1-AF30-D9C68C99D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44" y="4134456"/>
            <a:ext cx="1676634" cy="15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09F25DB-27E4-4B94-B80D-681C53186F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7745" y="484632"/>
            <a:ext cx="7794722" cy="3511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6305059-0A7C-4D26-9791-C7476E390B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7745" y="4150595"/>
            <a:ext cx="7794722" cy="221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032ACA-2C68-4015-8DF0-ADC9A1BB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03" y="4391025"/>
            <a:ext cx="6685507" cy="1738808"/>
          </a:xfrm>
        </p:spPr>
        <p:txBody>
          <a:bodyPr>
            <a:normAutofit/>
          </a:bodyPr>
          <a:lstStyle/>
          <a:p>
            <a:r>
              <a:rPr lang="pt-PT" dirty="0"/>
              <a:t>Sarajevo é a capital da bósnia – Herzegovina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5885A23-AD86-4A33-980C-D034A7EE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66" y="484632"/>
            <a:ext cx="2629052" cy="3508522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A1E2C7D-4AD0-4F31-980A-1B9600CF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484632"/>
            <a:ext cx="7150608" cy="3191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2000" b="0" i="0" dirty="0" smtClean="0">
                <a:effectLst/>
              </a:rPr>
              <a:t>A </a:t>
            </a:r>
            <a:r>
              <a:rPr lang="pt-PT" sz="2000" b="0" i="0" dirty="0">
                <a:effectLst/>
              </a:rPr>
              <a:t>guerra da Bósnia envolveu vários países como a Bósnia, a Iugoslávia</a:t>
            </a:r>
            <a:r>
              <a:rPr lang="pt-PT" sz="2000" dirty="0"/>
              <a:t> </a:t>
            </a:r>
            <a:r>
              <a:rPr lang="pt-PT" sz="2000" b="0" i="0" dirty="0">
                <a:effectLst/>
              </a:rPr>
              <a:t> (Servia e Montenegro mais tarde) e a Croácia. </a:t>
            </a:r>
          </a:p>
          <a:p>
            <a:pPr marL="0" indent="0">
              <a:buNone/>
            </a:pPr>
            <a:r>
              <a:rPr lang="pt-PT" sz="2000" b="0" i="0" dirty="0">
                <a:effectLst/>
              </a:rPr>
              <a:t>A guerra foi causada por vários fatores políticos e religiosos: o fervor </a:t>
            </a:r>
            <a:r>
              <a:rPr lang="pt-PT" sz="2000" dirty="0"/>
              <a:t>nacionalista</a:t>
            </a:r>
            <a:r>
              <a:rPr lang="pt-PT" sz="2000" b="0" i="0" dirty="0">
                <a:effectLst/>
              </a:rPr>
              <a:t>, crises políticas, sociais e de segurança que se seguiu ao fim da </a:t>
            </a:r>
            <a:r>
              <a:rPr lang="pt-PT" sz="2000" dirty="0"/>
              <a:t>Guerra Fria*</a:t>
            </a:r>
            <a:r>
              <a:rPr lang="pt-PT" sz="2000" b="0" i="0" dirty="0">
                <a:effectLst/>
              </a:rPr>
              <a:t> e a queda do </a:t>
            </a:r>
            <a:r>
              <a:rPr lang="pt-PT" sz="2000" dirty="0"/>
              <a:t>comunismo</a:t>
            </a:r>
            <a:r>
              <a:rPr lang="pt-PT" sz="2000" b="0" i="0" dirty="0">
                <a:effectLst/>
              </a:rPr>
              <a:t> na antiga Iugoslávia E também, devido ao envolvimento dos países vizinhos como a Croácia e a </a:t>
            </a:r>
            <a:r>
              <a:rPr lang="pt-PT" sz="2000" dirty="0"/>
              <a:t>I</a:t>
            </a:r>
            <a:r>
              <a:rPr lang="pt-PT" sz="2000" b="0" i="0" strike="noStrike" dirty="0">
                <a:effectLst/>
              </a:rPr>
              <a:t>ugoslávia</a:t>
            </a:r>
            <a:r>
              <a:rPr lang="pt-PT" sz="2000" dirty="0"/>
              <a:t>. </a:t>
            </a:r>
          </a:p>
          <a:p>
            <a:r>
              <a:rPr lang="es-ES" sz="2000" b="0" i="0" dirty="0">
                <a:effectLst/>
              </a:rPr>
              <a:t>*</a:t>
            </a:r>
            <a:r>
              <a:rPr lang="es-ES" sz="2000" dirty="0"/>
              <a:t>A</a:t>
            </a:r>
            <a:r>
              <a:rPr lang="es-ES" sz="2000" b="0" i="0" dirty="0">
                <a:effectLst/>
              </a:rPr>
              <a:t> Guerra Fría </a:t>
            </a:r>
            <a:r>
              <a:rPr lang="es-ES" sz="2000" b="0" i="0" dirty="0" err="1">
                <a:effectLst/>
              </a:rPr>
              <a:t>foi</a:t>
            </a:r>
            <a:r>
              <a:rPr lang="es-ES" sz="2000" b="0" i="0" dirty="0">
                <a:effectLst/>
              </a:rPr>
              <a:t> </a:t>
            </a:r>
            <a:r>
              <a:rPr lang="es-ES" sz="2000" b="0" i="0" dirty="0" err="1">
                <a:effectLst/>
              </a:rPr>
              <a:t>um</a:t>
            </a:r>
            <a:r>
              <a:rPr lang="es-ES" sz="2000" b="0" i="0" dirty="0">
                <a:effectLst/>
              </a:rPr>
              <a:t> </a:t>
            </a:r>
            <a:r>
              <a:rPr lang="es-ES" sz="2000" b="0" i="0" dirty="0" err="1">
                <a:effectLst/>
              </a:rPr>
              <a:t>conflito</a:t>
            </a:r>
            <a:r>
              <a:rPr lang="es-ES" sz="2000" b="0" i="0" dirty="0">
                <a:effectLst/>
              </a:rPr>
              <a:t> político, económico, social, ideológico, militar, iniciado </a:t>
            </a:r>
            <a:r>
              <a:rPr lang="es-ES" sz="2000" b="0" i="0" dirty="0" err="1">
                <a:effectLst/>
              </a:rPr>
              <a:t>depois</a:t>
            </a:r>
            <a:r>
              <a:rPr lang="es-ES" sz="2000" b="0" i="0" dirty="0">
                <a:effectLst/>
              </a:rPr>
              <a:t> do </a:t>
            </a:r>
            <a:r>
              <a:rPr lang="es-ES" sz="2000" b="0" i="0" dirty="0" err="1">
                <a:effectLst/>
              </a:rPr>
              <a:t>fim</a:t>
            </a:r>
            <a:r>
              <a:rPr lang="es-ES" sz="2000" b="0" i="0" dirty="0">
                <a:effectLst/>
              </a:rPr>
              <a:t> da Segunda Guerra Mundial. </a:t>
            </a:r>
            <a:r>
              <a:rPr lang="es-ES" sz="2000" b="0" i="0" dirty="0" err="1">
                <a:effectLst/>
              </a:rPr>
              <a:t>Opôs</a:t>
            </a:r>
            <a:r>
              <a:rPr lang="es-ES" sz="2000" b="0" i="0" dirty="0">
                <a:effectLst/>
              </a:rPr>
              <a:t> o bloco </a:t>
            </a:r>
            <a:r>
              <a:rPr lang="es-ES" sz="2000" b="0" i="0" dirty="0" err="1">
                <a:effectLst/>
              </a:rPr>
              <a:t>ocidental</a:t>
            </a:r>
            <a:r>
              <a:rPr lang="es-ES" sz="2000" b="0" i="0" dirty="0">
                <a:effectLst/>
              </a:rPr>
              <a:t>, liderado pelos Estados Unidos e o bloco de</a:t>
            </a:r>
            <a:r>
              <a:rPr lang="es-ES" sz="2000" dirty="0"/>
              <a:t> Este</a:t>
            </a:r>
            <a:r>
              <a:rPr lang="es-ES" sz="2000" b="0" i="0" dirty="0">
                <a:effectLst/>
              </a:rPr>
              <a:t>, liderado pela </a:t>
            </a:r>
            <a:r>
              <a:rPr lang="es-ES" sz="2000" b="0" i="0" dirty="0" err="1">
                <a:effectLst/>
              </a:rPr>
              <a:t>União</a:t>
            </a:r>
            <a:r>
              <a:rPr lang="es-ES" sz="2000" b="0" i="0" dirty="0">
                <a:effectLst/>
              </a:rPr>
              <a:t> Soviética.</a:t>
            </a:r>
            <a:endParaRPr lang="pt-PT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3215BDC-91D7-488B-BF7E-C4E71B981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3" y="4150595"/>
            <a:ext cx="2956039" cy="223180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5452CC1-C80C-461C-B7FA-5743811F0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A867A-3170-4026-853B-E87CEAA2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t-PT" b="1">
                <a:solidFill>
                  <a:srgbClr val="FFFFFF"/>
                </a:solidFill>
              </a:rPr>
              <a:t>Salvador Dalí, Rosto de guerra (1940-1941)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3302D46-DC53-4950-9B6E-5FA4D1521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185"/>
          <a:stretch/>
        </p:blipFill>
        <p:spPr>
          <a:xfrm>
            <a:off x="327547" y="321733"/>
            <a:ext cx="3448718" cy="41073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E2E2875-FEBD-4955-9186-E0EF2FC11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1" r="6904" b="-2"/>
          <a:stretch/>
        </p:blipFill>
        <p:spPr>
          <a:xfrm>
            <a:off x="3925067" y="321732"/>
            <a:ext cx="3448718" cy="41062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EB263CC-98AC-47B5-984E-36B9B498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algn="just"/>
            <a:r>
              <a:rPr lang="pt-PT" dirty="0">
                <a:solidFill>
                  <a:srgbClr val="FFFFFF"/>
                </a:solidFill>
                <a:sym typeface="Symbol" panose="05050102010706020507" pitchFamily="18" charset="2"/>
              </a:rPr>
              <a:t> Dalí é um pintor catalão, representante do surrealismo do século XX.</a:t>
            </a:r>
          </a:p>
          <a:p>
            <a:pPr algn="just"/>
            <a:r>
              <a:rPr lang="pt-PT" dirty="0">
                <a:solidFill>
                  <a:srgbClr val="FFFFFF"/>
                </a:solidFill>
                <a:sym typeface="Symbol" panose="05050102010706020507" pitchFamily="18" charset="2"/>
              </a:rPr>
              <a:t>Esta pintura expressa os horrores da 2ª Guerra Mundial.</a:t>
            </a:r>
          </a:p>
          <a:p>
            <a:pPr algn="just"/>
            <a:r>
              <a:rPr lang="pt-PT" dirty="0">
                <a:solidFill>
                  <a:srgbClr val="FFFFFF"/>
                </a:solidFill>
                <a:sym typeface="Symbol" panose="05050102010706020507" pitchFamily="18" charset="2"/>
              </a:rPr>
              <a:t>O quadro apresenta cores escuras e tristes.</a:t>
            </a:r>
          </a:p>
          <a:p>
            <a:pPr algn="just"/>
            <a:r>
              <a:rPr lang="pt-PT" dirty="0">
                <a:solidFill>
                  <a:srgbClr val="FFFFFF"/>
                </a:solidFill>
                <a:sym typeface="Symbol" panose="05050102010706020507" pitchFamily="18" charset="2"/>
              </a:rPr>
              <a:t>As caveiras são símbolos de morte e destruição, provocadas pela guerra. </a:t>
            </a:r>
          </a:p>
          <a:p>
            <a:pPr algn="just"/>
            <a:r>
              <a:rPr lang="pt-PT" dirty="0">
                <a:solidFill>
                  <a:srgbClr val="FFFFFF"/>
                </a:solidFill>
                <a:sym typeface="Symbol" panose="05050102010706020507" pitchFamily="18" charset="2"/>
              </a:rPr>
              <a:t>É o surrealismo a mostrar o real. </a:t>
            </a: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2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F1169B-7D6C-4749-984A-FB39D3F7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“A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é a que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viveu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mas a que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recorda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recorda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contá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-la.” </a:t>
            </a:r>
            <a:b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gabriel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garcía</a:t>
            </a:r>
            <a:r>
              <a:rPr lang="en-US" sz="31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all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márquez</a:t>
            </a:r>
            <a:endParaRPr lang="en-US" sz="31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Uma imagem com pessoa, homem, interior, pose&#10;&#10;Descrição gerada automaticamente">
            <a:extLst>
              <a:ext uri="{FF2B5EF4-FFF2-40B4-BE49-F238E27FC236}">
                <a16:creationId xmlns:a16="http://schemas.microsoft.com/office/drawing/2014/main" xmlns="" id="{BFE398F8-1978-48C1-90D3-B543946FD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2" r="3" b="6510"/>
          <a:stretch/>
        </p:blipFill>
        <p:spPr>
          <a:xfrm>
            <a:off x="327547" y="321733"/>
            <a:ext cx="3448718" cy="4107392"/>
          </a:xfrm>
          <a:prstGeom prst="rect">
            <a:avLst/>
          </a:prstGeom>
        </p:spPr>
      </p:pic>
      <p:pic>
        <p:nvPicPr>
          <p:cNvPr id="2050" name="Picture 2" descr="Dica 04 - Não deixe de escrever a mão | Profes">
            <a:extLst>
              <a:ext uri="{FF2B5EF4-FFF2-40B4-BE49-F238E27FC236}">
                <a16:creationId xmlns:a16="http://schemas.microsoft.com/office/drawing/2014/main" xmlns="" id="{63D68AB4-37A1-417C-9A60-5CE418698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r="36457" b="-2"/>
          <a:stretch/>
        </p:blipFill>
        <p:spPr bwMode="auto">
          <a:xfrm>
            <a:off x="3925067" y="321732"/>
            <a:ext cx="3448718" cy="41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6795B21E-3700-4052-A80D-1FD932FA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A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frase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refere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-se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ao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poder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da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memória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, das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recordações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e à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personalização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das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nossas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vivências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latin typeface="Goudy Old Style" panose="0202050205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latin typeface="Goudy Old Style" panose="0202050205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Duas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pessoas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podem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vivenciar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um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determinado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acontecimento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e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terem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duas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perspetivas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duas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visões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do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ocorrido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Goudy Old Style" panose="02020502050305020303" pitchFamily="18" charset="0"/>
              </a:rPr>
              <a:t>diferentes</a:t>
            </a:r>
            <a:r>
              <a:rPr lang="en-US" b="1" dirty="0">
                <a:solidFill>
                  <a:srgbClr val="FFFFFF"/>
                </a:solidFill>
                <a:latin typeface="Goudy Old Style" panose="020205020503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65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7B7C6F6-4579-4D42-9857-ED1B2EE07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291A77-2B32-4D0A-A5E3-F7E5D54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ctr"/>
            <a:r>
              <a:rPr lang="pt-PT" sz="2400" dirty="0">
                <a:solidFill>
                  <a:srgbClr val="FFFFFF"/>
                </a:solidFill>
              </a:rPr>
              <a:t>O modo como recordamos e contamos uma experiência vivida é a nossa própria vida. </a:t>
            </a:r>
          </a:p>
        </p:txBody>
      </p:sp>
      <p:pic>
        <p:nvPicPr>
          <p:cNvPr id="1026" name="Picture 2" descr="Cultura: Museu da Imagem e do Som realiza a oficina Caçadores de Memórias -  Agência Estadual de Notícias">
            <a:extLst>
              <a:ext uri="{FF2B5EF4-FFF2-40B4-BE49-F238E27FC236}">
                <a16:creationId xmlns:a16="http://schemas.microsoft.com/office/drawing/2014/main" xmlns="" id="{AA459841-787E-404E-8243-26CA51114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"/>
          <a:stretch/>
        </p:blipFill>
        <p:spPr bwMode="auto">
          <a:xfrm>
            <a:off x="327547" y="321733"/>
            <a:ext cx="5688020" cy="3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E6D8249-E901-4E71-B15A-A7F5D7F7B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673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84A60BB-A57C-4D5B-8BBD-D61B110ED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065" y="689317"/>
            <a:ext cx="4724573" cy="5137920"/>
          </a:xfrm>
        </p:spPr>
        <p:txBody>
          <a:bodyPr anchor="ctr"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Podemos escrever num diário as nossas vivências;</a:t>
            </a:r>
          </a:p>
          <a:p>
            <a:r>
              <a:rPr lang="pt-PT" dirty="0">
                <a:solidFill>
                  <a:srgbClr val="FFFFFF"/>
                </a:solidFill>
              </a:rPr>
              <a:t>Podemos guardar fotografias;</a:t>
            </a:r>
          </a:p>
          <a:p>
            <a:r>
              <a:rPr lang="pt-PT" dirty="0">
                <a:solidFill>
                  <a:srgbClr val="FFFFFF"/>
                </a:solidFill>
              </a:rPr>
              <a:t>Podemos pintar um quadro;</a:t>
            </a:r>
          </a:p>
          <a:p>
            <a:r>
              <a:rPr lang="pt-PT" dirty="0">
                <a:solidFill>
                  <a:srgbClr val="FFFFFF"/>
                </a:solidFill>
              </a:rPr>
              <a:t>Podemos fazer uma tapeçaria;</a:t>
            </a:r>
          </a:p>
          <a:p>
            <a:r>
              <a:rPr lang="pt-PT" dirty="0">
                <a:solidFill>
                  <a:srgbClr val="FFFFFF"/>
                </a:solidFill>
              </a:rPr>
              <a:t>Podemos esculpir um objeto;</a:t>
            </a:r>
          </a:p>
          <a:p>
            <a:r>
              <a:rPr lang="pt-PT" dirty="0">
                <a:solidFill>
                  <a:srgbClr val="FFFFFF"/>
                </a:solidFill>
              </a:rPr>
              <a:t>Podemos escrever a letra de uma música;</a:t>
            </a:r>
          </a:p>
          <a:p>
            <a:endParaRPr lang="pt-PT" dirty="0">
              <a:solidFill>
                <a:srgbClr val="FFFFFF"/>
              </a:solidFill>
            </a:endParaRPr>
          </a:p>
          <a:p>
            <a:r>
              <a:rPr lang="pt-PT" dirty="0">
                <a:solidFill>
                  <a:srgbClr val="FFFFFF"/>
                </a:solidFill>
              </a:rPr>
              <a:t>Tudo isto são formas de “contar” a nossa vida, as nossas experiências. 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1864F0-0EAF-41AF-9B30-E8658247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Página 19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D33E293E-5885-43AC-805C-DC81AB90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54480"/>
            <a:ext cx="9720073" cy="4754880"/>
          </a:xfrm>
        </p:spPr>
        <p:txBody>
          <a:bodyPr>
            <a:normAutofit lnSpcReduction="10000"/>
          </a:bodyPr>
          <a:lstStyle/>
          <a:p>
            <a:r>
              <a:rPr lang="pt-PT" sz="4000" dirty="0" smtClean="0"/>
              <a:t>1. A frase refere-se ao cerco de Sarajevo, levado a cabo pelas forças sérvias e o exército </a:t>
            </a:r>
            <a:r>
              <a:rPr lang="pt-PT" sz="4000" dirty="0"/>
              <a:t>j</a:t>
            </a:r>
            <a:r>
              <a:rPr lang="pt-PT" sz="4000" dirty="0" smtClean="0"/>
              <a:t>ugoslavo. </a:t>
            </a:r>
          </a:p>
          <a:p>
            <a:r>
              <a:rPr lang="pt-PT" sz="4000" dirty="0" smtClean="0"/>
              <a:t>2. obus (obuses)</a:t>
            </a:r>
          </a:p>
          <a:p>
            <a:r>
              <a:rPr lang="pt-PT" sz="4000" dirty="0" smtClean="0"/>
              <a:t>3. A.V   B. F   C. V   D. V.   </a:t>
            </a:r>
          </a:p>
          <a:p>
            <a:r>
              <a:rPr lang="pt-PT" sz="4000" dirty="0" smtClean="0"/>
              <a:t>4.2 Este quadro de </a:t>
            </a:r>
            <a:r>
              <a:rPr lang="pt-PT" sz="4000" dirty="0" err="1" smtClean="0"/>
              <a:t>Dalí</a:t>
            </a:r>
            <a:r>
              <a:rPr lang="pt-PT" sz="4000" dirty="0" smtClean="0"/>
              <a:t> revela os horrores vividos em Sarajevo, a guerra que </a:t>
            </a:r>
            <a:r>
              <a:rPr lang="pt-PT" sz="4000" dirty="0" err="1" smtClean="0"/>
              <a:t>Zlata</a:t>
            </a:r>
            <a:r>
              <a:rPr lang="pt-PT" sz="4000" dirty="0" smtClean="0"/>
              <a:t> pôde vivenciar.  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5192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443</TotalTime>
  <Words>1067</Words>
  <Application>Microsoft Office PowerPoint</Application>
  <PresentationFormat>Personalizados</PresentationFormat>
  <Paragraphs>78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Integral</vt:lpstr>
      <vt:lpstr>O diário</vt:lpstr>
      <vt:lpstr>Lições nº9, 10, 11 e 12 11/11/2021</vt:lpstr>
      <vt:lpstr>Diário:</vt:lpstr>
      <vt:lpstr>Quem é zlata filipovic?</vt:lpstr>
      <vt:lpstr>Sarajevo é a capital da bósnia – Herzegovina </vt:lpstr>
      <vt:lpstr>Salvador Dalí, Rosto de guerra (1940-1941)</vt:lpstr>
      <vt:lpstr>“A vida não é a que cada um viveu, mas a que recorda e como a recorda para contá-la.”  gabriel garcía márquez</vt:lpstr>
      <vt:lpstr>O modo como recordamos e contamos uma experiência vivida é a nossa própria vida. </vt:lpstr>
      <vt:lpstr>Página 19</vt:lpstr>
      <vt:lpstr>Página 20</vt:lpstr>
      <vt:lpstr>Apresentação do PowerPoint</vt:lpstr>
      <vt:lpstr>Quem foi Vergílio ferreira?</vt:lpstr>
      <vt:lpstr>aparição de Vergílio ferreira</vt:lpstr>
      <vt:lpstr>Página 22</vt:lpstr>
      <vt:lpstr>Apresentação do PowerPoint</vt:lpstr>
      <vt:lpstr>Apresentação do PowerPoint</vt:lpstr>
      <vt:lpstr>Verbete de dicionário:</vt:lpstr>
      <vt:lpstr>Testemunhas da história</vt:lpstr>
      <vt:lpstr>Deus cérebro, em construção: documentário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diário e as cartas familiares</dc:title>
  <dc:creator>Soraia Moreira</dc:creator>
  <cp:lastModifiedBy>Master</cp:lastModifiedBy>
  <cp:revision>132</cp:revision>
  <dcterms:created xsi:type="dcterms:W3CDTF">2021-11-03T11:00:41Z</dcterms:created>
  <dcterms:modified xsi:type="dcterms:W3CDTF">2021-11-11T20:48:46Z</dcterms:modified>
</cp:coreProperties>
</file>