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75" r:id="rId19"/>
    <p:sldId id="278" r:id="rId20"/>
    <p:sldId id="279" r:id="rId21"/>
    <p:sldId id="281" r:id="rId22"/>
    <p:sldId id="282" r:id="rId23"/>
    <p:sldId id="280" r:id="rId24"/>
    <p:sldId id="283" r:id="rId25"/>
    <p:sldId id="284" r:id="rId26"/>
    <p:sldId id="267" r:id="rId27"/>
    <p:sldId id="276" r:id="rId28"/>
    <p:sldId id="285" r:id="rId29"/>
    <p:sldId id="286" r:id="rId30"/>
    <p:sldId id="28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70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90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4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90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80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1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75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1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116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80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2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E1454-2333-4148-A370-540E849BF34A}" type="datetimeFigureOut">
              <a:rPr lang="pt-PT" smtClean="0"/>
              <a:t>22/04/2022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EC91CB4-F30C-4733-BBB7-F3C20BE22A76}" type="slidenum">
              <a:rPr lang="pt-PT" smtClean="0"/>
              <a:t>‹nº›</a:t>
            </a:fld>
            <a:endParaRPr lang="pt-PT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42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7YK5AhJXP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SIf-ngo0tA&amp;ab_channel=Munic%C3%ADpiodeCoimbr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m texto, céu, exterior&#10;&#10;Descrição gerada automaticamente">
            <a:extLst>
              <a:ext uri="{FF2B5EF4-FFF2-40B4-BE49-F238E27FC236}">
                <a16:creationId xmlns:a16="http://schemas.microsoft.com/office/drawing/2014/main" id="{DF2B9125-D7C0-46C2-9C81-1470E853D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r="-1" b="-1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3869B52-1862-46A1-939B-BD25352D1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 fontScale="90000"/>
          </a:bodyPr>
          <a:lstStyle/>
          <a:p>
            <a:br>
              <a:rPr lang="pt-PT" sz="4800" dirty="0"/>
            </a:br>
            <a:r>
              <a:rPr lang="pt-PT" sz="4800" dirty="0"/>
              <a:t>As funções da cidade. </a:t>
            </a:r>
            <a:br>
              <a:rPr lang="pt-PT" sz="4800" dirty="0"/>
            </a:br>
            <a:r>
              <a:rPr lang="pt-PT" sz="4800" dirty="0"/>
              <a:t>A MORFOLOGIA DAS CIDADES: O SEU TRAÇADO. </a:t>
            </a:r>
            <a:br>
              <a:rPr lang="pt-PT" sz="4800" dirty="0"/>
            </a:br>
            <a:r>
              <a:rPr lang="pt-PT" sz="4800" dirty="0"/>
              <a:t>TIPOS DE TURISMO.</a:t>
            </a:r>
            <a:br>
              <a:rPr lang="pt-PT" sz="4800" dirty="0"/>
            </a:br>
            <a:endParaRPr lang="pt-PT" sz="4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129021-B034-4A4C-89CE-86F9DF9B1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056" y="996610"/>
            <a:ext cx="3363901" cy="4864780"/>
          </a:xfrm>
        </p:spPr>
        <p:txBody>
          <a:bodyPr anchor="ctr">
            <a:normAutofit/>
          </a:bodyPr>
          <a:lstStyle/>
          <a:p>
            <a:pPr algn="r"/>
            <a:r>
              <a:rPr lang="pt-PT" sz="2000" b="1" dirty="0"/>
              <a:t>Visionamento de um documentário sobre a cidade de Manhattan.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5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5DA6F9-F790-4A2A-AD17-634DC828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5600">
                <a:solidFill>
                  <a:srgbClr val="454545"/>
                </a:solidFill>
              </a:rPr>
              <a:t>Na cidade de Coimbra, destaca-se a função cultural.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804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2E80FFF-5237-48AD-961A-EA67874E9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8155" b="13772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F7FB50-C6F0-4CC0-BABC-213CED27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r>
              <a:rPr lang="pt-PT" sz="2200" dirty="0">
                <a:solidFill>
                  <a:srgbClr val="FFFFFE"/>
                </a:solidFill>
              </a:rPr>
              <a:t>Áreas centrais das cidades: correspondem à baixa (baixa de lisboa, de </a:t>
            </a:r>
            <a:r>
              <a:rPr lang="pt-PT" sz="2200" dirty="0" err="1">
                <a:solidFill>
                  <a:srgbClr val="FFFFFE"/>
                </a:solidFill>
              </a:rPr>
              <a:t>coimbra</a:t>
            </a:r>
            <a:r>
              <a:rPr lang="pt-PT" sz="2200" dirty="0">
                <a:solidFill>
                  <a:srgbClr val="FFFFFE"/>
                </a:solidFill>
              </a:rPr>
              <a:t>, do porto)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E6724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3661CC9-2B9E-4569-B549-E656401A8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/>
          </a:bodyPr>
          <a:lstStyle/>
          <a:p>
            <a:pPr algn="just">
              <a:buClr>
                <a:srgbClr val="E67249"/>
              </a:buClr>
            </a:pPr>
            <a:r>
              <a:rPr lang="pt-PT" sz="2800" dirty="0">
                <a:solidFill>
                  <a:srgbClr val="FFFFFE"/>
                </a:solidFill>
              </a:rPr>
              <a:t>Na área central de uma cidade podemos encontrar serviços especializados, atividades financeiras e administrativas. Pode também concentrar áreas residenciais. </a:t>
            </a:r>
          </a:p>
        </p:txBody>
      </p:sp>
    </p:spTree>
    <p:extLst>
      <p:ext uri="{BB962C8B-B14F-4D97-AF65-F5344CB8AC3E}">
        <p14:creationId xmlns:p14="http://schemas.microsoft.com/office/powerpoint/2010/main" val="129918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E5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BB5FC370-5165-4729-9CAB-912BDC412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5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170241D-33C5-479F-A0B7-C824C87FF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35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29F68DF7-FD5D-4A30-A8C7-E3B1D8EB8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070" y="250723"/>
            <a:ext cx="11646663" cy="564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22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DCCB56-E239-46C7-A74E-FA103D81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pt-PT" dirty="0"/>
              <a:t>EXISTEM TRÊS TIPOS DE TRAÇADO/ PLANTAS: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AEE380-EC54-40B6-8F7C-48DE04DCF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/>
          </a:bodyPr>
          <a:lstStyle/>
          <a:p>
            <a:r>
              <a:rPr lang="pt-PT" dirty="0"/>
              <a:t>A PLANTA ORTOGONAL.</a:t>
            </a:r>
          </a:p>
          <a:p>
            <a:r>
              <a:rPr lang="pt-PT" dirty="0"/>
              <a:t>A PLANTA RADIOCONCÊNTRICA  </a:t>
            </a:r>
          </a:p>
          <a:p>
            <a:r>
              <a:rPr lang="pt-PT" dirty="0"/>
              <a:t>A PLANTA IRREGULAR</a:t>
            </a:r>
          </a:p>
        </p:txBody>
      </p:sp>
    </p:spTree>
    <p:extLst>
      <p:ext uri="{BB962C8B-B14F-4D97-AF65-F5344CB8AC3E}">
        <p14:creationId xmlns:p14="http://schemas.microsoft.com/office/powerpoint/2010/main" val="3608014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E81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13379C55-5630-4AAB-9155-7255E0F20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907204"/>
            <a:ext cx="10905066" cy="50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4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E8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BD83D801-6ED7-4884-830C-80F61F14D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934467"/>
            <a:ext cx="10905066" cy="49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25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E7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1466DA49-DF2D-4EB4-B03F-687DF6F14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879940"/>
            <a:ext cx="10905066" cy="50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65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céu, exterior, pedra, rodeado&#10;&#10;Descrição gerada automaticamente">
            <a:extLst>
              <a:ext uri="{FF2B5EF4-FFF2-40B4-BE49-F238E27FC236}">
                <a16:creationId xmlns:a16="http://schemas.microsoft.com/office/drawing/2014/main" id="{856C79FE-815B-4551-83E7-59B5A4135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" r="9090" b="12184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C22A34-6A83-4045-BA08-137759E68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E"/>
                </a:solidFill>
              </a:rPr>
              <a:t>Tipos de turismo: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5EE5F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C4513B2-0B65-428F-8D05-07FAE21D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361597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  <a:buClr>
                <a:srgbClr val="5EE5F9"/>
              </a:buClr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rgbClr val="FFFFFE"/>
                </a:solidFill>
              </a:rPr>
              <a:t>URBANO: é turismo realizado nas cidades em busca de atrativos como edifícios emblemáticos, monumentos ou eventos como concertos, festivais, desfiles, </a:t>
            </a:r>
            <a:r>
              <a:rPr lang="pt-PT" sz="1900" dirty="0" err="1">
                <a:solidFill>
                  <a:srgbClr val="FFFFFE"/>
                </a:solidFill>
              </a:rPr>
              <a:t>etc</a:t>
            </a:r>
            <a:r>
              <a:rPr lang="pt-PT" sz="1900" dirty="0">
                <a:solidFill>
                  <a:srgbClr val="FFFFFE"/>
                </a:solidFill>
              </a:rPr>
              <a:t>,. </a:t>
            </a:r>
          </a:p>
          <a:p>
            <a:pPr algn="just">
              <a:lnSpc>
                <a:spcPct val="110000"/>
              </a:lnSpc>
              <a:buClr>
                <a:srgbClr val="5EE5F9"/>
              </a:buClr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rgbClr val="FFFFFE"/>
                </a:solidFill>
              </a:rPr>
              <a:t>RURAL: é realizado em pequenas povoações em antigos solares, herdades e casas de campo. </a:t>
            </a:r>
          </a:p>
          <a:p>
            <a:pPr algn="just">
              <a:lnSpc>
                <a:spcPct val="110000"/>
              </a:lnSpc>
              <a:buClr>
                <a:srgbClr val="5EE5F9"/>
              </a:buClr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rgbClr val="FFFFFE"/>
                </a:solidFill>
              </a:rPr>
              <a:t>CULTURAL: é turismo que procura conhecimento e lazer através de elementos culturais como museus, palácios, monumentos, </a:t>
            </a:r>
            <a:r>
              <a:rPr lang="pt-PT" sz="1900" dirty="0" err="1">
                <a:solidFill>
                  <a:srgbClr val="FFFFFE"/>
                </a:solidFill>
              </a:rPr>
              <a:t>etc</a:t>
            </a:r>
            <a:r>
              <a:rPr lang="pt-PT" sz="1900" dirty="0">
                <a:solidFill>
                  <a:srgbClr val="FFFFFE"/>
                </a:solidFill>
              </a:rPr>
              <a:t>,. </a:t>
            </a:r>
          </a:p>
          <a:p>
            <a:pPr algn="just">
              <a:lnSpc>
                <a:spcPct val="110000"/>
              </a:lnSpc>
              <a:buClr>
                <a:srgbClr val="5EE5F9"/>
              </a:buClr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rgbClr val="FFFFFE"/>
                </a:solidFill>
              </a:rPr>
              <a:t>DE AVENTURA: é o turismo associado à prática de atividades de aventura com caráter recreativo realizadas no espaço urbano ou rural.  </a:t>
            </a:r>
          </a:p>
          <a:p>
            <a:pPr algn="just">
              <a:lnSpc>
                <a:spcPct val="110000"/>
              </a:lnSpc>
              <a:buClr>
                <a:srgbClr val="5EE5F9"/>
              </a:buClr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rgbClr val="FFFFFE"/>
                </a:solidFill>
              </a:rPr>
              <a:t>DE HABITAÇÃO: é turismo de alojamento domiciliar incluído no turismo rural. </a:t>
            </a:r>
          </a:p>
          <a:p>
            <a:pPr algn="just">
              <a:lnSpc>
                <a:spcPct val="110000"/>
              </a:lnSpc>
              <a:buClr>
                <a:srgbClr val="5EE5F9"/>
              </a:buClr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rgbClr val="FFFFFE"/>
                </a:solidFill>
              </a:rPr>
              <a:t>GASTRONÓMICO: associado à degustação de pratos típicos de várias regiões . </a:t>
            </a:r>
          </a:p>
          <a:p>
            <a:pPr algn="just">
              <a:lnSpc>
                <a:spcPct val="110000"/>
              </a:lnSpc>
              <a:buClr>
                <a:srgbClr val="5EE5F9"/>
              </a:buClr>
              <a:buFont typeface="Wingdings" panose="05000000000000000000" pitchFamily="2" charset="2"/>
              <a:buChar char="Ø"/>
            </a:pPr>
            <a:r>
              <a:rPr lang="pt-PT" sz="1900" dirty="0">
                <a:solidFill>
                  <a:srgbClr val="FFFFFE"/>
                </a:solidFill>
              </a:rPr>
              <a:t>CINEGÉTICO: associado à caça ou pesca. O caçador ou pescador visita vários locais de caça ou pesca. </a:t>
            </a:r>
          </a:p>
          <a:p>
            <a:pPr>
              <a:lnSpc>
                <a:spcPct val="110000"/>
              </a:lnSpc>
              <a:buClr>
                <a:srgbClr val="5EE5F9"/>
              </a:buClr>
              <a:buFont typeface="Wingdings" panose="05000000000000000000" pitchFamily="2" charset="2"/>
              <a:buChar char="Ø"/>
            </a:pPr>
            <a:endParaRPr lang="pt-PT" sz="1900" dirty="0">
              <a:solidFill>
                <a:srgbClr val="FFFFFE"/>
              </a:solidFill>
            </a:endParaRPr>
          </a:p>
          <a:p>
            <a:pPr>
              <a:lnSpc>
                <a:spcPct val="110000"/>
              </a:lnSpc>
              <a:buClr>
                <a:srgbClr val="5EE5F9"/>
              </a:buClr>
              <a:buFont typeface="Wingdings" panose="05000000000000000000" pitchFamily="2" charset="2"/>
              <a:buChar char="Ø"/>
            </a:pPr>
            <a:endParaRPr lang="pt-PT" sz="19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1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7F2C2-7B4A-4FEB-A90F-B46DECEC1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Lição nº 21, 22, 23 e 24     29 (vinte e </a:t>
            </a:r>
            <a:r>
              <a:rPr lang="pt-PT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</a:t>
            </a:r>
            <a:r>
              <a:rPr lang="pt-PT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de abril de 2022</a:t>
            </a:r>
            <a:b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095472E-E0D2-4284-966F-1A206144E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Sumário: As funções da cidade. A morfologia das cidades: o seu traçado. Tipos de turismo. Visionamento de um documentário sobre a cidade de Manhattan.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39687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ápel en México · Turismo de Aventura en México · Viajándole">
            <a:extLst>
              <a:ext uri="{FF2B5EF4-FFF2-40B4-BE49-F238E27FC236}">
                <a16:creationId xmlns:a16="http://schemas.microsoft.com/office/drawing/2014/main" id="{0C1578F9-8CAF-4B93-9652-A442572B18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2" b="54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2C05976-F9CC-4DCD-80DE-E0CD9D35F2C8}"/>
              </a:ext>
            </a:extLst>
          </p:cNvPr>
          <p:cNvSpPr/>
          <p:nvPr/>
        </p:nvSpPr>
        <p:spPr>
          <a:xfrm>
            <a:off x="10002129" y="253218"/>
            <a:ext cx="1491176" cy="81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400" b="1" dirty="0"/>
              <a:t>Rapel</a:t>
            </a:r>
          </a:p>
        </p:txBody>
      </p:sp>
    </p:spTree>
    <p:extLst>
      <p:ext uri="{BB962C8B-B14F-4D97-AF65-F5344CB8AC3E}">
        <p14:creationId xmlns:p14="http://schemas.microsoft.com/office/powerpoint/2010/main" val="113665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Posição de Conteúdo 3" descr="Uma imagem com água, exterior, equitação, onda&#10;&#10;Descrição gerada automaticamente">
            <a:extLst>
              <a:ext uri="{FF2B5EF4-FFF2-40B4-BE49-F238E27FC236}">
                <a16:creationId xmlns:a16="http://schemas.microsoft.com/office/drawing/2014/main" id="{84F607DA-9944-4E26-8DAC-605583DCB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5" b="10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A3A09A9-8A0A-4A52-B269-854D75F6A26D}"/>
              </a:ext>
            </a:extLst>
          </p:cNvPr>
          <p:cNvSpPr/>
          <p:nvPr/>
        </p:nvSpPr>
        <p:spPr>
          <a:xfrm>
            <a:off x="9945857" y="250723"/>
            <a:ext cx="1602129" cy="781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Rafting</a:t>
            </a:r>
          </a:p>
        </p:txBody>
      </p:sp>
    </p:spTree>
    <p:extLst>
      <p:ext uri="{BB962C8B-B14F-4D97-AF65-F5344CB8AC3E}">
        <p14:creationId xmlns:p14="http://schemas.microsoft.com/office/powerpoint/2010/main" val="503773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Marcador de Posição de Conteúdo 12" descr="Uma imagem com edifício, céu, exterior, cidade&#10;&#10;Descrição gerada automaticamente">
            <a:extLst>
              <a:ext uri="{FF2B5EF4-FFF2-40B4-BE49-F238E27FC236}">
                <a16:creationId xmlns:a16="http://schemas.microsoft.com/office/drawing/2014/main" id="{3FE72F07-4DC5-4E13-92D9-C659CCFD4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9CCCB11-30C8-480F-9274-57E5BCEA1E62}"/>
              </a:ext>
            </a:extLst>
          </p:cNvPr>
          <p:cNvSpPr/>
          <p:nvPr/>
        </p:nvSpPr>
        <p:spPr>
          <a:xfrm>
            <a:off x="899652" y="250723"/>
            <a:ext cx="2068631" cy="737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Parque </a:t>
            </a:r>
            <a:r>
              <a:rPr lang="es-ES_tradnl" sz="2000" b="1" dirty="0" err="1"/>
              <a:t>Guell</a:t>
            </a:r>
            <a:r>
              <a:rPr lang="pt-PT" sz="2000" b="1" dirty="0"/>
              <a:t>, Barcelona</a:t>
            </a:r>
          </a:p>
        </p:txBody>
      </p:sp>
    </p:spTree>
    <p:extLst>
      <p:ext uri="{BB962C8B-B14F-4D97-AF65-F5344CB8AC3E}">
        <p14:creationId xmlns:p14="http://schemas.microsoft.com/office/powerpoint/2010/main" val="1876147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orre de Belém: conheça um dos pontos turísticos mais famosos de Lisboa">
            <a:extLst>
              <a:ext uri="{FF2B5EF4-FFF2-40B4-BE49-F238E27FC236}">
                <a16:creationId xmlns:a16="http://schemas.microsoft.com/office/drawing/2014/main" id="{951D6CBD-B39D-4C53-A412-6A3168E3CA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 b="513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40AC982-A735-4871-9778-5DD809F69A18}"/>
              </a:ext>
            </a:extLst>
          </p:cNvPr>
          <p:cNvSpPr/>
          <p:nvPr/>
        </p:nvSpPr>
        <p:spPr>
          <a:xfrm>
            <a:off x="8745794" y="280219"/>
            <a:ext cx="2492477" cy="7713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/>
              <a:t>Torre de Belém, Lisboa</a:t>
            </a:r>
          </a:p>
        </p:txBody>
      </p:sp>
    </p:spTree>
    <p:extLst>
      <p:ext uri="{BB962C8B-B14F-4D97-AF65-F5344CB8AC3E}">
        <p14:creationId xmlns:p14="http://schemas.microsoft.com/office/powerpoint/2010/main" val="1708936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La gastronomía es determinante para el 80% de los profesionales del sector  - TecnoHotel">
            <a:extLst>
              <a:ext uri="{FF2B5EF4-FFF2-40B4-BE49-F238E27FC236}">
                <a16:creationId xmlns:a16="http://schemas.microsoft.com/office/drawing/2014/main" id="{5D32F93C-098D-4D12-BC3F-86DDAB5D90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B3C57FA-94D0-465F-91B5-36F0464005FA}"/>
              </a:ext>
            </a:extLst>
          </p:cNvPr>
          <p:cNvSpPr/>
          <p:nvPr/>
        </p:nvSpPr>
        <p:spPr>
          <a:xfrm>
            <a:off x="781665" y="147484"/>
            <a:ext cx="2374490" cy="8849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Turismo gastronómico</a:t>
            </a:r>
          </a:p>
        </p:txBody>
      </p:sp>
    </p:spTree>
    <p:extLst>
      <p:ext uri="{BB962C8B-B14F-4D97-AF65-F5344CB8AC3E}">
        <p14:creationId xmlns:p14="http://schemas.microsoft.com/office/powerpoint/2010/main" val="1215557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Realizan Plan para reactivar el turismo cinegético">
            <a:extLst>
              <a:ext uri="{FF2B5EF4-FFF2-40B4-BE49-F238E27FC236}">
                <a16:creationId xmlns:a16="http://schemas.microsoft.com/office/drawing/2014/main" id="{4B8B2324-49D3-4BF2-A3BE-D6655F8039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00031A5-7B4F-45D4-B344-35559EEC2530}"/>
              </a:ext>
            </a:extLst>
          </p:cNvPr>
          <p:cNvSpPr/>
          <p:nvPr/>
        </p:nvSpPr>
        <p:spPr>
          <a:xfrm>
            <a:off x="914400" y="281354"/>
            <a:ext cx="2039815" cy="7737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000" b="1" dirty="0"/>
              <a:t>Turismo cinegético</a:t>
            </a:r>
          </a:p>
        </p:txBody>
      </p:sp>
    </p:spTree>
    <p:extLst>
      <p:ext uri="{BB962C8B-B14F-4D97-AF65-F5344CB8AC3E}">
        <p14:creationId xmlns:p14="http://schemas.microsoft.com/office/powerpoint/2010/main" val="1730256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2A1920-7A67-4BEA-A313-33F28E5812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" r="-1" b="1958"/>
          <a:stretch/>
        </p:blipFill>
        <p:spPr bwMode="auto">
          <a:xfrm>
            <a:off x="20" y="10"/>
            <a:ext cx="1219167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CD1E95A3-8161-4F0A-A121-DECD04A93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7589"/>
            <a:ext cx="8295215" cy="145293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CFD685-7B3D-4FF5-B22F-69E1E91CE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93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000" dirty="0">
                <a:solidFill>
                  <a:srgbClr val="FFFFFE"/>
                </a:solidFill>
              </a:rPr>
              <a:t>O coliseum, </a:t>
            </a:r>
            <a:r>
              <a:rPr lang="en-US" sz="2000" dirty="0" err="1">
                <a:solidFill>
                  <a:srgbClr val="FFFFFE"/>
                </a:solidFill>
              </a:rPr>
              <a:t>em</a:t>
            </a:r>
            <a:r>
              <a:rPr lang="en-US" sz="2000" dirty="0">
                <a:solidFill>
                  <a:srgbClr val="FFFFFE"/>
                </a:solidFill>
              </a:rPr>
              <a:t> </a:t>
            </a:r>
            <a:r>
              <a:rPr lang="en-US" sz="2000" dirty="0" err="1">
                <a:solidFill>
                  <a:srgbClr val="FFFFFE"/>
                </a:solidFill>
              </a:rPr>
              <a:t>roma</a:t>
            </a:r>
            <a:r>
              <a:rPr lang="en-US" sz="2000" dirty="0">
                <a:solidFill>
                  <a:srgbClr val="FFFFFE"/>
                </a:solidFill>
              </a:rPr>
              <a:t>. </a:t>
            </a:r>
            <a:br>
              <a:rPr lang="en-US" sz="2000" dirty="0">
                <a:solidFill>
                  <a:srgbClr val="FFFFFE"/>
                </a:solidFill>
              </a:rPr>
            </a:br>
            <a:r>
              <a:rPr lang="en-US" sz="2000" dirty="0">
                <a:solidFill>
                  <a:srgbClr val="FFFFFE"/>
                </a:solidFill>
              </a:rPr>
              <a:t>Roma </a:t>
            </a:r>
            <a:r>
              <a:rPr lang="en-US" sz="2000" dirty="0" err="1">
                <a:solidFill>
                  <a:srgbClr val="FFFFFE"/>
                </a:solidFill>
              </a:rPr>
              <a:t>foi</a:t>
            </a:r>
            <a:r>
              <a:rPr lang="en-US" sz="2000" dirty="0">
                <a:solidFill>
                  <a:srgbClr val="FFFFFE"/>
                </a:solidFill>
              </a:rPr>
              <a:t> </a:t>
            </a:r>
            <a:r>
              <a:rPr lang="en-US" sz="2000" dirty="0" err="1">
                <a:solidFill>
                  <a:srgbClr val="FFFFFE"/>
                </a:solidFill>
              </a:rPr>
              <a:t>uma</a:t>
            </a:r>
            <a:r>
              <a:rPr lang="en-US" sz="2000" dirty="0">
                <a:solidFill>
                  <a:srgbClr val="FFFFFE"/>
                </a:solidFill>
              </a:rPr>
              <a:t> das </a:t>
            </a:r>
            <a:r>
              <a:rPr lang="en-US" sz="2000" dirty="0" err="1">
                <a:solidFill>
                  <a:srgbClr val="FFFFFE"/>
                </a:solidFill>
              </a:rPr>
              <a:t>primeiras</a:t>
            </a:r>
            <a:r>
              <a:rPr lang="en-US" sz="2000" dirty="0">
                <a:solidFill>
                  <a:srgbClr val="FFFFFE"/>
                </a:solidFill>
              </a:rPr>
              <a:t> </a:t>
            </a:r>
            <a:r>
              <a:rPr lang="en-US" sz="2000" dirty="0" err="1">
                <a:solidFill>
                  <a:srgbClr val="FFFFFE"/>
                </a:solidFill>
              </a:rPr>
              <a:t>metrópoles</a:t>
            </a:r>
            <a:r>
              <a:rPr lang="en-US" sz="2000" dirty="0">
                <a:solidFill>
                  <a:srgbClr val="FFFFFE"/>
                </a:solidFill>
              </a:rPr>
              <a:t> do </a:t>
            </a:r>
            <a:r>
              <a:rPr lang="en-US" sz="2000" dirty="0" err="1">
                <a:solidFill>
                  <a:srgbClr val="FFFFFE"/>
                </a:solidFill>
              </a:rPr>
              <a:t>mundo</a:t>
            </a:r>
            <a:endParaRPr lang="en-US" sz="2000" dirty="0">
              <a:solidFill>
                <a:srgbClr val="FFFFFE"/>
              </a:solidFill>
            </a:endParaRP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DA0AC9CE-43F0-435C-BD6C-70E61E1B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8990" y="5075836"/>
            <a:ext cx="6832499" cy="0"/>
          </a:xfrm>
          <a:prstGeom prst="line">
            <a:avLst/>
          </a:prstGeom>
          <a:ln w="31750">
            <a:solidFill>
              <a:srgbClr val="BE852A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1BD6E79-1FAA-4E99-A7E4-FDDC9F75E16C}"/>
              </a:ext>
            </a:extLst>
          </p:cNvPr>
          <p:cNvSpPr/>
          <p:nvPr/>
        </p:nvSpPr>
        <p:spPr>
          <a:xfrm>
            <a:off x="6400799" y="182880"/>
            <a:ext cx="5458265" cy="934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dirty="0">
                <a:hlinkClick r:id="rId4"/>
              </a:rPr>
              <a:t>https://www.youtube.com/watch?v=C7YK5AhJXPI</a:t>
            </a:r>
            <a:endParaRPr lang="pt-PT" dirty="0"/>
          </a:p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10731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Manhattan, la exclusiva isla del millón de dólares por apartamento">
            <a:extLst>
              <a:ext uri="{FF2B5EF4-FFF2-40B4-BE49-F238E27FC236}">
                <a16:creationId xmlns:a16="http://schemas.microsoft.com/office/drawing/2014/main" id="{18B59125-7CEF-4D65-A53B-97F8765BC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1" b="1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C07E58C-AB30-4B2F-B845-14962FB1D85A}"/>
              </a:ext>
            </a:extLst>
          </p:cNvPr>
          <p:cNvSpPr/>
          <p:nvPr/>
        </p:nvSpPr>
        <p:spPr>
          <a:xfrm>
            <a:off x="8937523" y="5338916"/>
            <a:ext cx="2920180" cy="7864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/>
              <a:t>Manhattan, Nova Iorque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845F313-36AD-4941-83F8-A12520DAFCF9}"/>
              </a:ext>
            </a:extLst>
          </p:cNvPr>
          <p:cNvSpPr/>
          <p:nvPr/>
        </p:nvSpPr>
        <p:spPr>
          <a:xfrm>
            <a:off x="2236763" y="168813"/>
            <a:ext cx="9720775" cy="6893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dirty="0"/>
              <a:t>https://www.youtube.com/watch?v=vRfMPZ7zG8Y&amp;t=709s&amp;ab_channel=Unmundodecuriosidades</a:t>
            </a:r>
          </a:p>
        </p:txBody>
      </p:sp>
    </p:spTree>
    <p:extLst>
      <p:ext uri="{BB962C8B-B14F-4D97-AF65-F5344CB8AC3E}">
        <p14:creationId xmlns:p14="http://schemas.microsoft.com/office/powerpoint/2010/main" val="3994218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ter\Desktop\41ddc5db82c7ee847ce64a3ccfe04f2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0" r="-1" b="7718"/>
          <a:stretch/>
        </p:blipFill>
        <p:spPr bwMode="auto">
          <a:xfrm>
            <a:off x="2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E"/>
                </a:solidFill>
              </a:rPr>
              <a:t>MANHATTAN: 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BE9F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304017" y="1847088"/>
            <a:ext cx="6815731" cy="453023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BE9F6D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FFFFFE"/>
                </a:solidFill>
              </a:rPr>
              <a:t>Manhattan localiza-se na costa leste dos E.U à beira do Oceano Atlântico. </a:t>
            </a:r>
          </a:p>
          <a:p>
            <a:pPr>
              <a:lnSpc>
                <a:spcPct val="110000"/>
              </a:lnSpc>
              <a:buClr>
                <a:srgbClr val="BE9F6D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FFFFFE"/>
                </a:solidFill>
              </a:rPr>
              <a:t>É uma baía polvilhada de ilhas que mede 47km2. </a:t>
            </a:r>
          </a:p>
          <a:p>
            <a:pPr>
              <a:lnSpc>
                <a:spcPct val="110000"/>
              </a:lnSpc>
              <a:buClr>
                <a:srgbClr val="BE9F6D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FFFFFE"/>
                </a:solidFill>
              </a:rPr>
              <a:t>Está rodada pelo Rio </a:t>
            </a:r>
            <a:r>
              <a:rPr lang="pt-PT" dirty="0" err="1">
                <a:solidFill>
                  <a:srgbClr val="FFFFFE"/>
                </a:solidFill>
              </a:rPr>
              <a:t>Hudson</a:t>
            </a:r>
            <a:r>
              <a:rPr lang="pt-PT" dirty="0">
                <a:solidFill>
                  <a:srgbClr val="FFFFFE"/>
                </a:solidFill>
              </a:rPr>
              <a:t> e pelo Rio </a:t>
            </a:r>
            <a:r>
              <a:rPr lang="pt-PT" dirty="0" err="1">
                <a:solidFill>
                  <a:srgbClr val="FFFFFE"/>
                </a:solidFill>
              </a:rPr>
              <a:t>East</a:t>
            </a:r>
            <a:r>
              <a:rPr lang="pt-PT" dirty="0">
                <a:solidFill>
                  <a:srgbClr val="FFFFFE"/>
                </a:solidFill>
              </a:rPr>
              <a:t>. </a:t>
            </a:r>
          </a:p>
          <a:p>
            <a:pPr>
              <a:lnSpc>
                <a:spcPct val="110000"/>
              </a:lnSpc>
              <a:buClr>
                <a:srgbClr val="BE9F6D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FFFFFE"/>
                </a:solidFill>
              </a:rPr>
              <a:t>A partir de 1620,  o sul de Manhattan é colonizado pelos neerlandeses e torna-se um dos portos comerciais mais importantes da América. </a:t>
            </a:r>
          </a:p>
          <a:p>
            <a:pPr>
              <a:lnSpc>
                <a:spcPct val="110000"/>
              </a:lnSpc>
              <a:buClr>
                <a:srgbClr val="BE9F6D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FFFFFE"/>
                </a:solidFill>
              </a:rPr>
              <a:t>Aí chegaram muitos imigrantes quase 10 mil por dia. </a:t>
            </a:r>
          </a:p>
          <a:p>
            <a:pPr>
              <a:lnSpc>
                <a:spcPct val="110000"/>
              </a:lnSpc>
              <a:buClr>
                <a:srgbClr val="BE9F6D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FFFFFE"/>
                </a:solidFill>
              </a:rPr>
              <a:t>Hoje, é uma cidade com enorme dinamismo comercial,  financeiro e social (Wall Street, bancos e empresas internacionais)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AAB0956-4696-4067-BAED-A6C9A487162F}"/>
              </a:ext>
            </a:extLst>
          </p:cNvPr>
          <p:cNvSpPr/>
          <p:nvPr/>
        </p:nvSpPr>
        <p:spPr>
          <a:xfrm>
            <a:off x="9411285" y="0"/>
            <a:ext cx="2067951" cy="633046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PT" b="1" dirty="0">
                <a:solidFill>
                  <a:schemeClr val="tx1"/>
                </a:solidFill>
              </a:rPr>
              <a:t>Central Parque</a:t>
            </a:r>
            <a:endParaRPr lang="pt-PT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97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m Pensando Com Pontos De Interrogação Vermelho - Fotografias de stock e  mais imagens de Tridimensional - iStock">
            <a:extLst>
              <a:ext uri="{FF2B5EF4-FFF2-40B4-BE49-F238E27FC236}">
                <a16:creationId xmlns:a16="http://schemas.microsoft.com/office/drawing/2014/main" id="{FA9F2C26-5FAD-4C04-B9F2-FB87577F5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0" b="48862"/>
          <a:stretch/>
        </p:blipFill>
        <p:spPr bwMode="auto">
          <a:xfrm>
            <a:off x="2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E"/>
                </a:solidFill>
              </a:rPr>
              <a:t>CURIOSIDADES: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BD1C0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BD1C0B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FFFFFE"/>
                </a:solidFill>
              </a:rPr>
              <a:t>Em 2012,  a cidade foi assolada pelo furacão </a:t>
            </a:r>
            <a:r>
              <a:rPr lang="pt-PT" dirty="0" err="1">
                <a:solidFill>
                  <a:srgbClr val="FFFFFE"/>
                </a:solidFill>
              </a:rPr>
              <a:t>Sandy</a:t>
            </a:r>
            <a:r>
              <a:rPr lang="pt-PT" dirty="0">
                <a:solidFill>
                  <a:srgbClr val="FFFFFE"/>
                </a:solidFill>
              </a:rPr>
              <a:t>, relembrando que Manhattan está construída sobre um oceano.  Encontra-se vulnerável às alterações climáticas, nomeadamente à subida do nível do mar e aos furacões, cada vez mais frequentes e mais violentos. </a:t>
            </a:r>
          </a:p>
          <a:p>
            <a:pPr>
              <a:lnSpc>
                <a:spcPct val="110000"/>
              </a:lnSpc>
              <a:buClr>
                <a:srgbClr val="BD1C0B"/>
              </a:buClr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FFFFFE"/>
                </a:solidFill>
              </a:rPr>
              <a:t>Face ao perigo, tentam-se encontrar alternativas para minimizar o impacto das alterações climáticas e desde 2019 estuda-se a construção de uma cintura de </a:t>
            </a:r>
            <a:r>
              <a:rPr lang="pt-PT" dirty="0" err="1">
                <a:solidFill>
                  <a:srgbClr val="FFFFFE"/>
                </a:solidFill>
              </a:rPr>
              <a:t>protecção</a:t>
            </a:r>
            <a:r>
              <a:rPr lang="pt-PT" dirty="0">
                <a:solidFill>
                  <a:srgbClr val="FFFFFE"/>
                </a:solidFill>
              </a:rPr>
              <a:t> à volta do sul da ilha, em forma de </a:t>
            </a:r>
            <a:r>
              <a:rPr lang="pt-PT" dirty="0" err="1">
                <a:solidFill>
                  <a:srgbClr val="FFFFFE"/>
                </a:solidFill>
              </a:rPr>
              <a:t>Big</a:t>
            </a:r>
            <a:r>
              <a:rPr lang="pt-PT" dirty="0">
                <a:solidFill>
                  <a:srgbClr val="FFFFFE"/>
                </a:solidFill>
              </a:rPr>
              <a:t> U (12km), bem como o uso de sistemas pneumáticos dentro de túneis para impedir a entrada de água. </a:t>
            </a:r>
          </a:p>
        </p:txBody>
      </p:sp>
    </p:spTree>
    <p:extLst>
      <p:ext uri="{BB962C8B-B14F-4D97-AF65-F5344CB8AC3E}">
        <p14:creationId xmlns:p14="http://schemas.microsoft.com/office/powerpoint/2010/main" val="147538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9" name="Picture 7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astillo de San Jorje, Vistas únicas de Lisboa desde alli. - Opiniones de  viajeros sobre Castillo de San Jorge, Lisboa - Tripadvisor">
            <a:extLst>
              <a:ext uri="{FF2B5EF4-FFF2-40B4-BE49-F238E27FC236}">
                <a16:creationId xmlns:a16="http://schemas.microsoft.com/office/drawing/2014/main" id="{DE6E1B46-B415-43E2-BADE-5574A72000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b="383"/>
          <a:stretch/>
        </p:blipFill>
        <p:spPr bwMode="auto">
          <a:xfrm>
            <a:off x="0" y="1144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DA2175B-A58F-49CC-A227-B0FBFF119173}"/>
              </a:ext>
            </a:extLst>
          </p:cNvPr>
          <p:cNvSpPr/>
          <p:nvPr/>
        </p:nvSpPr>
        <p:spPr>
          <a:xfrm>
            <a:off x="3996813" y="2728452"/>
            <a:ext cx="7108722" cy="18435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dirty="0"/>
              <a:t>CIDADE: É uma povoação que corresponde a uma categoria administrativa, geralmente caracterizada por um número elevado de habitantes e por determinadas infra-estruturas, cuja maioria da população trabalha na indústria ou nos serviços. = URBE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3995678-B697-48DC-9E5F-3EE637505870}"/>
              </a:ext>
            </a:extLst>
          </p:cNvPr>
          <p:cNvSpPr/>
          <p:nvPr/>
        </p:nvSpPr>
        <p:spPr>
          <a:xfrm>
            <a:off x="9186203" y="5331655"/>
            <a:ext cx="2293034" cy="9425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dirty="0"/>
              <a:t>Do latim, </a:t>
            </a:r>
            <a:r>
              <a:rPr lang="pt-PT" dirty="0" err="1"/>
              <a:t>civitas</a:t>
            </a:r>
            <a:r>
              <a:rPr lang="pt-PT" dirty="0"/>
              <a:t>, -atis</a:t>
            </a:r>
          </a:p>
        </p:txBody>
      </p:sp>
      <p:sp>
        <p:nvSpPr>
          <p:cNvPr id="2" name="Rectângulo arredondado 1"/>
          <p:cNvSpPr/>
          <p:nvPr/>
        </p:nvSpPr>
        <p:spPr>
          <a:xfrm>
            <a:off x="5715000" y="4953000"/>
            <a:ext cx="2606040" cy="13211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/>
              <a:t>Cidadão, </a:t>
            </a:r>
            <a:r>
              <a:rPr lang="pt-PT" b="1" dirty="0" err="1"/>
              <a:t>citadino,cidadania</a:t>
            </a:r>
            <a:r>
              <a:rPr lang="pt-PT" b="1" dirty="0"/>
              <a:t>, urbano, urbanístico, urbanização</a:t>
            </a:r>
          </a:p>
        </p:txBody>
      </p:sp>
    </p:spTree>
    <p:extLst>
      <p:ext uri="{BB962C8B-B14F-4D97-AF65-F5344CB8AC3E}">
        <p14:creationId xmlns:p14="http://schemas.microsoft.com/office/powerpoint/2010/main" val="2674152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2FAC8C30-93FA-4F99-80C4-C952D83A4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F3ACDE2A-6BC1-4786-87B1-F7DA3535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A2CC8B5-9886-4AFA-BE09-6178A4ED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14336460-6E91-452C-B02C-6B7DE2B3C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B264DEE-B159-4D50-9EE4-4A0AE1DDB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95" y="783768"/>
            <a:ext cx="4969172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75AA045-6C4F-4D91-8A8A-4A8E1FCE8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0" y="1019556"/>
            <a:ext cx="4488984" cy="4818888"/>
          </a:xfrm>
          <a:prstGeom prst="rect">
            <a:avLst/>
          </a:prstGeom>
          <a:solidFill>
            <a:srgbClr val="FFFFFF"/>
          </a:soli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omo chegar à Torre Eiffel - Transporte, estacionamentos e mais">
            <a:extLst>
              <a:ext uri="{FF2B5EF4-FFF2-40B4-BE49-F238E27FC236}">
                <a16:creationId xmlns:a16="http://schemas.microsoft.com/office/drawing/2014/main" id="{AA39F56E-5AE5-469B-8971-F461AD3022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 bwMode="auto">
          <a:xfrm>
            <a:off x="1363980" y="2346499"/>
            <a:ext cx="3848904" cy="21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D060E416-683C-47C3-BC01-E77EDE366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33" y="783768"/>
            <a:ext cx="4969172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495A6D6-7845-4D70-90F8-28F45E359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6578" y="1019556"/>
            <a:ext cx="4488984" cy="4818888"/>
          </a:xfrm>
          <a:prstGeom prst="rect">
            <a:avLst/>
          </a:prstGeom>
          <a:solidFill>
            <a:srgbClr val="FFFFFF"/>
          </a:soli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La Sagrada Familia en Barcelona - 2021 | Todos los tips!">
            <a:extLst>
              <a:ext uri="{FF2B5EF4-FFF2-40B4-BE49-F238E27FC236}">
                <a16:creationId xmlns:a16="http://schemas.microsoft.com/office/drawing/2014/main" id="{FAA11FA5-20E4-44DC-A93F-E3F88D7C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0487" y="2391867"/>
            <a:ext cx="2694790" cy="151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A5C4CE0-E167-44F1-B792-5BA23DB8178B}"/>
              </a:ext>
            </a:extLst>
          </p:cNvPr>
          <p:cNvSpPr/>
          <p:nvPr/>
        </p:nvSpPr>
        <p:spPr>
          <a:xfrm>
            <a:off x="1716257" y="1181686"/>
            <a:ext cx="3496627" cy="83672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</a:rPr>
              <a:t>França é o país mais visitado na Europa (Paris).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DF63EB5-AB34-40F5-BE74-3A4FEBACC86C}"/>
              </a:ext>
            </a:extLst>
          </p:cNvPr>
          <p:cNvSpPr/>
          <p:nvPr/>
        </p:nvSpPr>
        <p:spPr>
          <a:xfrm>
            <a:off x="6976618" y="1181687"/>
            <a:ext cx="3742964" cy="929022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</a:rPr>
              <a:t>Espanha é o segundo país mais visitado (Madrid, Barcelona e Sevilha)</a:t>
            </a:r>
          </a:p>
        </p:txBody>
      </p:sp>
      <p:pic>
        <p:nvPicPr>
          <p:cNvPr id="8" name="Imagem 7" descr="Uma imagem com edifício, exterior, relva, edifício governamental&#10;&#10;Descrição gerada automaticamente">
            <a:extLst>
              <a:ext uri="{FF2B5EF4-FFF2-40B4-BE49-F238E27FC236}">
                <a16:creationId xmlns:a16="http://schemas.microsoft.com/office/drawing/2014/main" id="{2EC7B199-FEE7-4700-8E93-6FE457E7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65" y="4466133"/>
            <a:ext cx="3497335" cy="1027054"/>
          </a:xfrm>
          <a:prstGeom prst="rect">
            <a:avLst/>
          </a:prstGeom>
        </p:spPr>
      </p:pic>
      <p:pic>
        <p:nvPicPr>
          <p:cNvPr id="10" name="Imagem 9" descr="Uma imagem com exterior, céu, edifício, antigo&#10;&#10;Descrição gerada automaticamente">
            <a:extLst>
              <a:ext uri="{FF2B5EF4-FFF2-40B4-BE49-F238E27FC236}">
                <a16:creationId xmlns:a16="http://schemas.microsoft.com/office/drawing/2014/main" id="{527945B2-5B14-4E5A-9B28-895845764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93" y="3166731"/>
            <a:ext cx="1872325" cy="12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0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5D9FF38-B850-4ADD-AAAD-0FB07F9B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pt-PT" sz="2200" dirty="0"/>
              <a:t>FUNÇÕES DA CIDADE: SÃO AS ATIVIDADES, BENS E SERVIÇOS QUE A CIDADE OFERECE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E110967-ECF4-41EE-B290-F1DEF7CD4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pt-PT" dirty="0"/>
              <a:t>FUNÇÃO CULTURAL: MONUMENTOS, MUSEUS, TEATROS, ETC,. </a:t>
            </a: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796C304-0FFF-4325-9933-630B3B680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871" y="132286"/>
            <a:ext cx="4048751" cy="2581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36DDDF4C-A0D2-4C5E-9211-A65ED76F6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586" y="3153623"/>
            <a:ext cx="4048752" cy="2893862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92A40AF-C210-4DE1-A2E6-02B3A9FE969F}"/>
              </a:ext>
            </a:extLst>
          </p:cNvPr>
          <p:cNvSpPr/>
          <p:nvPr/>
        </p:nvSpPr>
        <p:spPr>
          <a:xfrm>
            <a:off x="6289197" y="505870"/>
            <a:ext cx="1350498" cy="5973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Roma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10F9823-AB23-4A7C-9B7A-1920CB151C91}"/>
              </a:ext>
            </a:extLst>
          </p:cNvPr>
          <p:cNvSpPr/>
          <p:nvPr/>
        </p:nvSpPr>
        <p:spPr>
          <a:xfrm>
            <a:off x="6415806" y="3453880"/>
            <a:ext cx="1183562" cy="574315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Évora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8445744-879B-49F7-846F-62D34582CAF7}"/>
              </a:ext>
            </a:extLst>
          </p:cNvPr>
          <p:cNvSpPr/>
          <p:nvPr/>
        </p:nvSpPr>
        <p:spPr>
          <a:xfrm>
            <a:off x="2039815" y="3629465"/>
            <a:ext cx="3591454" cy="1755999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/>
              <a:t>O centro histórico de Roma e de Évora está considerado pela Unesco Património Mundial da Humanidade. </a:t>
            </a:r>
          </a:p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8975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m exterior, cidade&#10;&#10;Descrição gerada automaticamente">
            <a:extLst>
              <a:ext uri="{FF2B5EF4-FFF2-40B4-BE49-F238E27FC236}">
                <a16:creationId xmlns:a16="http://schemas.microsoft.com/office/drawing/2014/main" id="{801A9A22-2085-49D6-A792-B0DDF3A1CF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" r="-1" b="7883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DF63B0-549E-48DC-8D8E-94124757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Madrid, </a:t>
            </a:r>
            <a:r>
              <a:rPr lang="en-US" sz="4800" dirty="0" err="1"/>
              <a:t>espaNHA</a:t>
            </a:r>
            <a:endParaRPr lang="en-US" sz="4800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98ED13B-3755-4169-8B88-0556761F7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056" y="996610"/>
            <a:ext cx="3363901" cy="4864780"/>
          </a:xfrm>
        </p:spPr>
        <p:txBody>
          <a:bodyPr vert="horz" lIns="91440" tIns="91440" rIns="91440" bIns="91440" rtlCol="0" anchor="ctr">
            <a:normAutofit/>
          </a:bodyPr>
          <a:lstStyle/>
          <a:p>
            <a:pPr marL="0" indent="0" algn="r">
              <a:buNone/>
            </a:pPr>
            <a:r>
              <a:rPr lang="en-US" cap="all"/>
              <a:t>FUNÇÃO POLÍTICO-ADMINISTRATIVA: Sede do poder e de decisões estatais.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392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4049F-6C5C-44BE-98C8-A0452DF6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D081EA5-0B65-45A1-98C5-CD16FD667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r>
              <a:rPr lang="pt-PT"/>
              <a:t>FUNÇÃO COMERCIAL: intensa atividade comercial através dos mercados e centros comerciais. </a:t>
            </a: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37909BB-1373-41E6-8624-65464E3EF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589" y="484711"/>
            <a:ext cx="6927505" cy="4312371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C7ABBCB-82C1-4D0F-86E2-AD6B818078A7}"/>
              </a:ext>
            </a:extLst>
          </p:cNvPr>
          <p:cNvSpPr/>
          <p:nvPr/>
        </p:nvSpPr>
        <p:spPr>
          <a:xfrm>
            <a:off x="7846142" y="5147187"/>
            <a:ext cx="1887793" cy="6784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Milão, Itália</a:t>
            </a:r>
          </a:p>
        </p:txBody>
      </p:sp>
    </p:spTree>
    <p:extLst>
      <p:ext uri="{BB962C8B-B14F-4D97-AF65-F5344CB8AC3E}">
        <p14:creationId xmlns:p14="http://schemas.microsoft.com/office/powerpoint/2010/main" val="1333198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A5010E25-68A8-4060-B17B-EA57276A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4ABD48A-EFEB-4801-B0EC-49DF68F5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pt-PT" dirty="0"/>
              <a:t>FUNÇÃO RELIGIOSA: condiciona o crescimento das cidades.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9306F8-2349-464D-9FB0-6379D5522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525" y="210609"/>
            <a:ext cx="4960442" cy="3286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AF23CAF-BA0C-4423-8177-2DD447A9B0F5}"/>
              </a:ext>
            </a:extLst>
          </p:cNvPr>
          <p:cNvSpPr/>
          <p:nvPr/>
        </p:nvSpPr>
        <p:spPr>
          <a:xfrm>
            <a:off x="9919764" y="3693036"/>
            <a:ext cx="1589650" cy="518975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Vaticano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701C97E-F8BE-4A9D-9FB9-480579D76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4" y="3053222"/>
            <a:ext cx="4671451" cy="308090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53E7508-1C32-44C5-8803-33F96837D4F5}"/>
              </a:ext>
            </a:extLst>
          </p:cNvPr>
          <p:cNvSpPr/>
          <p:nvPr/>
        </p:nvSpPr>
        <p:spPr>
          <a:xfrm>
            <a:off x="5008098" y="3756074"/>
            <a:ext cx="1364567" cy="52050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Fátima</a:t>
            </a:r>
          </a:p>
        </p:txBody>
      </p:sp>
    </p:spTree>
    <p:extLst>
      <p:ext uri="{BB962C8B-B14F-4D97-AF65-F5344CB8AC3E}">
        <p14:creationId xmlns:p14="http://schemas.microsoft.com/office/powerpoint/2010/main" val="49742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30DE0-DE78-4A09-9891-7A0B3CBE2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1803E35-A8C4-4100-B022-5BBBEFAAF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FUNÇÃO RESIDENCIAL: é a função que ocupa mais espaço e evidencia a segmentação social no espaço urbano. 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2050" name="Picture 2" descr="C:\Users\Master\Desktop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42" y="2620010"/>
            <a:ext cx="5292195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arredondado 3"/>
          <p:cNvSpPr/>
          <p:nvPr/>
        </p:nvSpPr>
        <p:spPr>
          <a:xfrm>
            <a:off x="7543800" y="6249670"/>
            <a:ext cx="1996440" cy="501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Bairros sociais</a:t>
            </a:r>
          </a:p>
        </p:txBody>
      </p:sp>
      <p:pic>
        <p:nvPicPr>
          <p:cNvPr id="2051" name="Picture 3" descr="C:\Users\Master\Desktop\ID8a90ef00-0000-0500-0000-000009e70e9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912110"/>
            <a:ext cx="4183380" cy="313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arredondado 4"/>
          <p:cNvSpPr/>
          <p:nvPr/>
        </p:nvSpPr>
        <p:spPr>
          <a:xfrm>
            <a:off x="1783080" y="6249670"/>
            <a:ext cx="1676400" cy="579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Moradias</a:t>
            </a:r>
          </a:p>
        </p:txBody>
      </p:sp>
      <p:pic>
        <p:nvPicPr>
          <p:cNvPr id="2052" name="Picture 4" descr="C:\Users\Master\Desktop\60-novos-apartamentos-no-porto-para-a-classe-media-2-1024x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142"/>
            <a:ext cx="3032760" cy="17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ângulo arredondado 5"/>
          <p:cNvSpPr/>
          <p:nvPr/>
        </p:nvSpPr>
        <p:spPr>
          <a:xfrm>
            <a:off x="3672840" y="58142"/>
            <a:ext cx="1173480" cy="490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Prédios</a:t>
            </a:r>
          </a:p>
        </p:txBody>
      </p:sp>
      <p:pic>
        <p:nvPicPr>
          <p:cNvPr id="2054" name="Picture 6" descr="Próxima novela da SIC vai gravar na Cova da Moura para mostrar “bairro  considerado problemático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69" y="2523096"/>
            <a:ext cx="2274185" cy="149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ângulo arredondado 6"/>
          <p:cNvSpPr/>
          <p:nvPr/>
        </p:nvSpPr>
        <p:spPr>
          <a:xfrm>
            <a:off x="5151120" y="4166800"/>
            <a:ext cx="1188720" cy="443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Favela</a:t>
            </a:r>
          </a:p>
        </p:txBody>
      </p:sp>
      <p:pic>
        <p:nvPicPr>
          <p:cNvPr id="1026" name="Picture 2" descr="QUINTA DA MARINHA GUINCHO (CASCAIS): 5 fotos, comparação de preços e 5  avaliações - Tripadvis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69" y="58142"/>
            <a:ext cx="4548371" cy="16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ângulo arredondado 7"/>
          <p:cNvSpPr/>
          <p:nvPr/>
        </p:nvSpPr>
        <p:spPr>
          <a:xfrm>
            <a:off x="9875520" y="58142"/>
            <a:ext cx="2004060" cy="6124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/>
              <a:t>Condomínios fechados</a:t>
            </a:r>
          </a:p>
        </p:txBody>
      </p:sp>
    </p:spTree>
    <p:extLst>
      <p:ext uri="{BB962C8B-B14F-4D97-AF65-F5344CB8AC3E}">
        <p14:creationId xmlns:p14="http://schemas.microsoft.com/office/powerpoint/2010/main" val="162458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49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9EE20556-D162-4AF0-8145-0194AECB9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384301"/>
            <a:ext cx="10905066" cy="3764474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CC366DB-9BBE-42C7-8BAE-3C067B2DB3AD}"/>
              </a:ext>
            </a:extLst>
          </p:cNvPr>
          <p:cNvSpPr/>
          <p:nvPr/>
        </p:nvSpPr>
        <p:spPr>
          <a:xfrm>
            <a:off x="3263705" y="5148775"/>
            <a:ext cx="6907237" cy="976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https://www.youtube.com/watch?v=TSIf-ngo0tA&amp;ab_channel=Munic%C3%ADpiodeCoimbra</a:t>
            </a:r>
            <a:endParaRPr lang="pt-PT" dirty="0">
              <a:solidFill>
                <a:schemeClr val="bg1"/>
              </a:solidFill>
            </a:endParaRPr>
          </a:p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66075626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Galeria</Template>
  <TotalTime>318</TotalTime>
  <Words>774</Words>
  <Application>Microsoft Office PowerPoint</Application>
  <PresentationFormat>Ecrã Panorâmico</PresentationFormat>
  <Paragraphs>64</Paragraphs>
  <Slides>30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5" baseType="lpstr">
      <vt:lpstr>Arial</vt:lpstr>
      <vt:lpstr>Calibri</vt:lpstr>
      <vt:lpstr>Gill Sans MT</vt:lpstr>
      <vt:lpstr>Wingdings</vt:lpstr>
      <vt:lpstr>Galeria</vt:lpstr>
      <vt:lpstr> As funções da cidade.  A MORFOLOGIA DAS CIDADES: O SEU TRAÇADO.  TIPOS DE TURISMO. </vt:lpstr>
      <vt:lpstr>Lição nº 21, 22, 23 e 24     29 (vinte e nove) de abril de 2022 </vt:lpstr>
      <vt:lpstr>Apresentação do PowerPoint</vt:lpstr>
      <vt:lpstr>FUNÇÕES DA CIDADE: SÃO AS ATIVIDADES, BENS E SERVIÇOS QUE A CIDADE OFERECE</vt:lpstr>
      <vt:lpstr>Madrid, espaNHA</vt:lpstr>
      <vt:lpstr>Apresentação do PowerPoint</vt:lpstr>
      <vt:lpstr>Apresentação do PowerPoint</vt:lpstr>
      <vt:lpstr>Apresentação do PowerPoint</vt:lpstr>
      <vt:lpstr>Apresentação do PowerPoint</vt:lpstr>
      <vt:lpstr>Na cidade de Coimbra, destaca-se a função cultural. </vt:lpstr>
      <vt:lpstr>Áreas centrais das cidades: correspondem à baixa (baixa de lisboa, de coimbra, do porto)</vt:lpstr>
      <vt:lpstr>Apresentação do PowerPoint</vt:lpstr>
      <vt:lpstr>Apresentação do PowerPoint</vt:lpstr>
      <vt:lpstr>Apresentação do PowerPoint</vt:lpstr>
      <vt:lpstr>EXISTEM TRÊS TIPOS DE TRAÇADO/ PLANTAS: </vt:lpstr>
      <vt:lpstr>Apresentação do PowerPoint</vt:lpstr>
      <vt:lpstr>Apresentação do PowerPoint</vt:lpstr>
      <vt:lpstr>Apresentação do PowerPoint</vt:lpstr>
      <vt:lpstr>Tipos de turismo: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coliseum, em roma.  Roma foi uma das primeiras metrópoles do mundo</vt:lpstr>
      <vt:lpstr>Apresentação do PowerPoint</vt:lpstr>
      <vt:lpstr>MANHATTAN: </vt:lpstr>
      <vt:lpstr>CURIOSIDADES: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Soraia Moreira</dc:creator>
  <cp:lastModifiedBy>Soraia Moreira</cp:lastModifiedBy>
  <cp:revision>110</cp:revision>
  <dcterms:created xsi:type="dcterms:W3CDTF">2022-04-21T13:17:59Z</dcterms:created>
  <dcterms:modified xsi:type="dcterms:W3CDTF">2022-04-22T20:35:04Z</dcterms:modified>
</cp:coreProperties>
</file>