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44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F78365-69AB-4AF8-BD8C-271D71DDBE1E}" v="10" dt="2021-04-19T16:25:24.3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28" autoAdjust="0"/>
  </p:normalViewPr>
  <p:slideViewPr>
    <p:cSldViewPr>
      <p:cViewPr varScale="1">
        <p:scale>
          <a:sx n="72" d="100"/>
          <a:sy n="72" d="100"/>
        </p:scale>
        <p:origin x="170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70875-E729-438F-AD64-DA10B3256A5A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C85B3-BB92-4040-8F52-E774985663B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F609FF9A-4FCE-468E-A86A-C9AB525E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021E12D4-3A88-428D-8E5E-AF1AFD923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España: el país más saludable del mundo | Copade">
            <a:extLst>
              <a:ext uri="{FF2B5EF4-FFF2-40B4-BE49-F238E27FC236}">
                <a16:creationId xmlns:a16="http://schemas.microsoft.com/office/drawing/2014/main" id="{826BDF7A-880E-489C-AACC-39FB510C03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2" r="9384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28650" y="914402"/>
            <a:ext cx="7886700" cy="2985923"/>
          </a:xfrm>
        </p:spPr>
        <p:txBody>
          <a:bodyPr>
            <a:normAutofit/>
          </a:bodyPr>
          <a:lstStyle/>
          <a:p>
            <a:r>
              <a:rPr lang="pt-PT" sz="4500">
                <a:solidFill>
                  <a:srgbClr val="FFFFFF"/>
                </a:solidFill>
              </a:rPr>
              <a:t>EL LÉXICO RELACIONADO CON LOS ALIMENTOS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28650" y="4072040"/>
            <a:ext cx="7886700" cy="1384310"/>
          </a:xfrm>
        </p:spPr>
        <p:txBody>
          <a:bodyPr>
            <a:normAutofit/>
          </a:bodyPr>
          <a:lstStyle/>
          <a:p>
            <a:endParaRPr lang="pt-P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Uvas</a:t>
            </a:r>
          </a:p>
        </p:txBody>
      </p:sp>
      <p:pic>
        <p:nvPicPr>
          <p:cNvPr id="4" name="Marcador de Posição de Conteúdo 3" descr="Resultado de imagem para uvas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9842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Albaricoque</a:t>
            </a:r>
            <a:endParaRPr lang="pt-PT" dirty="0"/>
          </a:p>
        </p:txBody>
      </p:sp>
      <p:pic>
        <p:nvPicPr>
          <p:cNvPr id="4" name="Marcador de Posição de Conteúdo 3" descr="Resultado de imagem para albaricoque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626" y="1600200"/>
            <a:ext cx="526274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2406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Naranjas</a:t>
            </a:r>
            <a:endParaRPr lang="pt-PT" dirty="0"/>
          </a:p>
        </p:txBody>
      </p:sp>
      <p:pic>
        <p:nvPicPr>
          <p:cNvPr id="4" name="Marcador de Posição de Conteúdo 3" descr="Resultado de imagem para naranj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540" y="1600200"/>
            <a:ext cx="5824919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329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Fresas</a:t>
            </a:r>
          </a:p>
        </p:txBody>
      </p:sp>
      <p:pic>
        <p:nvPicPr>
          <p:cNvPr id="4" name="Marcador de Posição de Conteúdo 3" descr="Resultado de imagem para fres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" y="1714341"/>
            <a:ext cx="7040880" cy="4297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7698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Mandarina</a:t>
            </a:r>
            <a:endParaRPr lang="pt-PT" dirty="0"/>
          </a:p>
        </p:txBody>
      </p:sp>
      <p:pic>
        <p:nvPicPr>
          <p:cNvPr id="4" name="Marcador de Posição de Conteúdo 3" descr="Imagem relacionad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466" y="1600200"/>
            <a:ext cx="572906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9868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Mango</a:t>
            </a:r>
          </a:p>
        </p:txBody>
      </p:sp>
      <p:pic>
        <p:nvPicPr>
          <p:cNvPr id="4" name="Marcador de Posição de Conteúdo 3" descr="Resultado de imagem para mango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881981"/>
            <a:ext cx="3962400" cy="3962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0107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Coco</a:t>
            </a:r>
          </a:p>
        </p:txBody>
      </p:sp>
      <p:pic>
        <p:nvPicPr>
          <p:cNvPr id="4" name="Marcador de Posição de Conteúdo 3" descr="Imagem relacionad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824831"/>
            <a:ext cx="5715000" cy="407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2628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Pera</a:t>
            </a:r>
          </a:p>
        </p:txBody>
      </p:sp>
      <p:pic>
        <p:nvPicPr>
          <p:cNvPr id="4" name="Marcador de Posição de Conteúdo 3" descr="Resultado de imagem para per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20056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4885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Mora</a:t>
            </a:r>
          </a:p>
        </p:txBody>
      </p:sp>
      <p:pic>
        <p:nvPicPr>
          <p:cNvPr id="4" name="Marcador de Posição de Conteúdo 3" descr="Imagem relacionad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38" y="1600200"/>
            <a:ext cx="70865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042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Frambuesa</a:t>
            </a:r>
            <a:endParaRPr lang="pt-PT" dirty="0"/>
          </a:p>
        </p:txBody>
      </p:sp>
      <p:pic>
        <p:nvPicPr>
          <p:cNvPr id="4" name="Marcador de Posição de Conteúdo 3" descr="Resultado de imagem para frambues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44824"/>
            <a:ext cx="5544616" cy="3528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9105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Frutas y legumbres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marL="0" indent="0" algn="ctr">
              <a:buNone/>
            </a:pPr>
            <a:r>
              <a:rPr lang="pt-PT" dirty="0"/>
              <a:t>SANDÍA</a:t>
            </a:r>
          </a:p>
          <a:p>
            <a:pPr algn="ctr"/>
            <a:endParaRPr lang="pt-PT" dirty="0"/>
          </a:p>
        </p:txBody>
      </p:sp>
      <p:pic>
        <p:nvPicPr>
          <p:cNvPr id="4" name="Imagem 3" descr="Resultado de imagem para sandi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1991360"/>
            <a:ext cx="4838700" cy="2875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8624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Aguacate</a:t>
            </a:r>
          </a:p>
        </p:txBody>
      </p:sp>
      <p:pic>
        <p:nvPicPr>
          <p:cNvPr id="4" name="Marcador de Posição de Conteúdo 3" descr="Resultado de imagem para aguacate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93" y="1600200"/>
            <a:ext cx="659761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6695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Ciruela</a:t>
            </a:r>
            <a:endParaRPr lang="pt-PT" dirty="0"/>
          </a:p>
        </p:txBody>
      </p:sp>
      <p:pic>
        <p:nvPicPr>
          <p:cNvPr id="4" name="Marcador de Posição de Conteúdo 3" descr="Imagem relacionad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00" y="1600200"/>
            <a:ext cx="7339399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694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Níspera</a:t>
            </a:r>
            <a:endParaRPr lang="pt-PT" dirty="0"/>
          </a:p>
        </p:txBody>
      </p:sp>
      <p:pic>
        <p:nvPicPr>
          <p:cNvPr id="4" name="Marcador de Posição de Conteúdo 3" descr="Imagem relacionad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748631"/>
            <a:ext cx="635000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321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Kiwi</a:t>
            </a:r>
          </a:p>
        </p:txBody>
      </p:sp>
      <p:pic>
        <p:nvPicPr>
          <p:cNvPr id="4" name="Marcador de Posição de Conteúdo 3" descr="Resultado de imagem para kiwi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16833"/>
            <a:ext cx="3540224" cy="3208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464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Lichi</a:t>
            </a:r>
            <a:endParaRPr lang="pt-PT" dirty="0"/>
          </a:p>
        </p:txBody>
      </p:sp>
      <p:pic>
        <p:nvPicPr>
          <p:cNvPr id="4" name="Marcador de Posição de Conteúdo 3" descr="Resultado de imagem para lichi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44824"/>
            <a:ext cx="4752528" cy="3240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7753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Patata</a:t>
            </a:r>
            <a:endParaRPr lang="pt-PT" dirty="0"/>
          </a:p>
        </p:txBody>
      </p:sp>
      <p:pic>
        <p:nvPicPr>
          <p:cNvPr id="4" name="Marcador de Posição de Conteúdo 3" descr="Resultado de imagem para patat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62931"/>
            <a:ext cx="5334000" cy="4000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7591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Tomate</a:t>
            </a:r>
          </a:p>
        </p:txBody>
      </p:sp>
      <p:pic>
        <p:nvPicPr>
          <p:cNvPr id="4" name="Marcador de Posição de Conteúdo 3" descr="Resultado de imagem para tomate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88840"/>
            <a:ext cx="5904656" cy="36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572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Cebolla</a:t>
            </a:r>
            <a:endParaRPr lang="pt-PT" dirty="0"/>
          </a:p>
        </p:txBody>
      </p:sp>
      <p:pic>
        <p:nvPicPr>
          <p:cNvPr id="4" name="Marcador de Posição de Conteúdo 3" descr="Resultado de imagem para ceboll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060848"/>
            <a:ext cx="4248472" cy="280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90063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Calabacín</a:t>
            </a:r>
            <a:endParaRPr lang="pt-PT" dirty="0"/>
          </a:p>
        </p:txBody>
      </p:sp>
      <p:pic>
        <p:nvPicPr>
          <p:cNvPr id="4" name="Marcador de Posição de Conteúdo 3" descr="Resultado de imagem para calabacÃ­n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0351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Pimiento</a:t>
            </a:r>
            <a:endParaRPr lang="pt-PT" dirty="0"/>
          </a:p>
        </p:txBody>
      </p:sp>
      <p:pic>
        <p:nvPicPr>
          <p:cNvPr id="4" name="Marcador de Posição de Conteúdo 3" descr="Resultado de imagem para pimiento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400" y="1600200"/>
            <a:ext cx="678320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9471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3BAE40-5B61-4F62-989A-88B7846AB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Granada</a:t>
            </a:r>
          </a:p>
        </p:txBody>
      </p:sp>
      <p:pic>
        <p:nvPicPr>
          <p:cNvPr id="1026" name="Picture 2" descr="Resultado de imagem para romÃ£">
            <a:extLst>
              <a:ext uri="{FF2B5EF4-FFF2-40B4-BE49-F238E27FC236}">
                <a16:creationId xmlns:a16="http://schemas.microsoft.com/office/drawing/2014/main" id="{1BBC0646-4CFF-47E8-A9B6-11460A7DF2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039" y="2060848"/>
            <a:ext cx="456848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549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Berro</a:t>
            </a:r>
          </a:p>
        </p:txBody>
      </p:sp>
      <p:pic>
        <p:nvPicPr>
          <p:cNvPr id="4" name="Marcador de Posição de Conteúdo 3" descr="Resultado de imagem para berro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630" y="1600200"/>
            <a:ext cx="5602739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60693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Espinaca</a:t>
            </a:r>
            <a:endParaRPr lang="pt-PT" dirty="0"/>
          </a:p>
        </p:txBody>
      </p:sp>
      <p:pic>
        <p:nvPicPr>
          <p:cNvPr id="4" name="Marcador de Posição de Conteúdo 3" descr="Resultado de imagem para espinac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14643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Calabaza</a:t>
            </a:r>
            <a:endParaRPr lang="pt-PT" dirty="0"/>
          </a:p>
        </p:txBody>
      </p:sp>
      <p:pic>
        <p:nvPicPr>
          <p:cNvPr id="4" name="Marcador de Posição de Conteúdo 3" descr="Resultado de imagem para calabaz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2" y="1986756"/>
            <a:ext cx="6429375" cy="375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81472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Zanahoria</a:t>
            </a:r>
            <a:endParaRPr lang="pt-PT" dirty="0"/>
          </a:p>
        </p:txBody>
      </p:sp>
      <p:pic>
        <p:nvPicPr>
          <p:cNvPr id="4" name="Marcador de Posição de Conteúdo 3" descr="Imagem relacionad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44824"/>
            <a:ext cx="4680519" cy="34090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43451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Guisantes</a:t>
            </a:r>
          </a:p>
        </p:txBody>
      </p:sp>
      <p:pic>
        <p:nvPicPr>
          <p:cNvPr id="4" name="Marcador de Posição de Conteúdo 3" descr="Imagem relacionad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08411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Brócoli</a:t>
            </a:r>
            <a:endParaRPr lang="pt-PT" dirty="0"/>
          </a:p>
        </p:txBody>
      </p:sp>
      <p:pic>
        <p:nvPicPr>
          <p:cNvPr id="4" name="Marcador de Posição de Conteúdo 3" descr="Resultado de imagem para brocoli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659731"/>
            <a:ext cx="4381500" cy="4406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32087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Coliflor</a:t>
            </a:r>
            <a:endParaRPr lang="pt-PT" dirty="0"/>
          </a:p>
        </p:txBody>
      </p:sp>
      <p:pic>
        <p:nvPicPr>
          <p:cNvPr id="4" name="Marcador de Posição de Conteúdo 3" descr="Resultado de imagem para coliflor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04864"/>
            <a:ext cx="3612232" cy="3182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31258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Col</a:t>
            </a:r>
          </a:p>
        </p:txBody>
      </p:sp>
      <p:pic>
        <p:nvPicPr>
          <p:cNvPr id="4" name="Marcador de Posição de Conteúdo 3" descr="Resultado de imagem para col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81956"/>
            <a:ext cx="6553200" cy="4362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22583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Remolacha</a:t>
            </a:r>
            <a:endParaRPr lang="pt-PT" dirty="0"/>
          </a:p>
        </p:txBody>
      </p:sp>
      <p:pic>
        <p:nvPicPr>
          <p:cNvPr id="4" name="Marcador de Posição de Conteúdo 3" descr="Resultado de imagem para beterrab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2029619"/>
            <a:ext cx="5886450" cy="3667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08160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Berenjena</a:t>
            </a:r>
            <a:endParaRPr lang="pt-PT" dirty="0"/>
          </a:p>
        </p:txBody>
      </p:sp>
      <p:pic>
        <p:nvPicPr>
          <p:cNvPr id="4" name="Marcador de Posição de Conteúdo 3" descr="Resultado de imagem para berenjen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530" y="1600200"/>
            <a:ext cx="67969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3648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Cerezas</a:t>
            </a:r>
            <a:endParaRPr lang="pt-PT" dirty="0"/>
          </a:p>
        </p:txBody>
      </p:sp>
      <p:pic>
        <p:nvPicPr>
          <p:cNvPr id="4" name="Marcador de Posição de Conteúdo 3" descr="Imagem relacionad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43546"/>
            <a:ext cx="5040560" cy="36576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71039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Puerro</a:t>
            </a:r>
            <a:endParaRPr lang="pt-PT" dirty="0"/>
          </a:p>
        </p:txBody>
      </p:sp>
      <p:pic>
        <p:nvPicPr>
          <p:cNvPr id="4" name="Marcador de Posição de Conteúdo 3" descr="Resultado de imagem para puerro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14401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Maíz</a:t>
            </a:r>
            <a:endParaRPr lang="pt-PT" dirty="0"/>
          </a:p>
        </p:txBody>
      </p:sp>
      <p:pic>
        <p:nvPicPr>
          <p:cNvPr id="4" name="Marcador de Posição de Conteúdo 3" descr="Resultado de imagem para maÃ­z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958181"/>
            <a:ext cx="5715000" cy="381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37652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Judía</a:t>
            </a:r>
            <a:r>
              <a:rPr lang="pt-PT" dirty="0"/>
              <a:t> verde</a:t>
            </a:r>
          </a:p>
        </p:txBody>
      </p:sp>
      <p:pic>
        <p:nvPicPr>
          <p:cNvPr id="4" name="Marcador de Posição de Conteúdo 3" descr="Resultado de imagem para judias verdes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2443956"/>
            <a:ext cx="5314950" cy="2838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2297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Champiñón</a:t>
            </a:r>
            <a:endParaRPr lang="pt-PT" dirty="0"/>
          </a:p>
        </p:txBody>
      </p:sp>
      <p:pic>
        <p:nvPicPr>
          <p:cNvPr id="4" name="Marcador de Posição de Conteúdo 3" descr="Imagem relacionad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86731"/>
            <a:ext cx="6858000" cy="415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82500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Alubia</a:t>
            </a:r>
            <a:endParaRPr lang="pt-PT" dirty="0"/>
          </a:p>
        </p:txBody>
      </p:sp>
      <p:pic>
        <p:nvPicPr>
          <p:cNvPr id="4" name="Marcador de Posição de Conteúdo 3" descr="Resultado de imagem para alubi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44099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Lechuga</a:t>
            </a:r>
          </a:p>
        </p:txBody>
      </p:sp>
      <p:pic>
        <p:nvPicPr>
          <p:cNvPr id="4" name="Marcador de Posição de Conteúdo 3" descr="Resultado de imagem para lechug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554" y="1600200"/>
            <a:ext cx="535089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1061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Apio</a:t>
            </a:r>
            <a:endParaRPr lang="pt-PT" dirty="0"/>
          </a:p>
        </p:txBody>
      </p:sp>
      <p:pic>
        <p:nvPicPr>
          <p:cNvPr id="4" name="Marcador de Posição de Conteúdo 3" descr="Resultado de imagem para apio verdur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80145"/>
            <a:ext cx="8229600" cy="3966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52951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Cilantro</a:t>
            </a:r>
            <a:endParaRPr lang="pt-PT" dirty="0"/>
          </a:p>
        </p:txBody>
      </p:sp>
      <p:pic>
        <p:nvPicPr>
          <p:cNvPr id="4" name="Marcador de Posição de Conteúdo 3" descr="Resultado de imagem para cilantro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6832"/>
            <a:ext cx="5256583" cy="3375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62629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Perejil</a:t>
            </a:r>
            <a:endParaRPr lang="pt-PT" dirty="0"/>
          </a:p>
        </p:txBody>
      </p:sp>
      <p:pic>
        <p:nvPicPr>
          <p:cNvPr id="4" name="Marcador de Posição de Conteúdo 3" descr="Resultado de imagem para perejil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172494"/>
            <a:ext cx="6191250" cy="3381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48114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Jengibre</a:t>
            </a:r>
            <a:endParaRPr lang="pt-PT" dirty="0"/>
          </a:p>
        </p:txBody>
      </p:sp>
      <p:pic>
        <p:nvPicPr>
          <p:cNvPr id="4" name="Marcador de Posição de Conteúdo 3" descr="Resultado de imagem para gengibre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958181"/>
            <a:ext cx="7810500" cy="381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118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Melón</a:t>
            </a:r>
            <a:endParaRPr lang="pt-PT" dirty="0"/>
          </a:p>
        </p:txBody>
      </p:sp>
      <p:pic>
        <p:nvPicPr>
          <p:cNvPr id="4" name="Marcador de Posição de Conteúdo 3" descr="Resultado de imagem para melon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7223"/>
            <a:ext cx="5544616" cy="35219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22627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Limón</a:t>
            </a:r>
            <a:endParaRPr lang="pt-PT" dirty="0"/>
          </a:p>
        </p:txBody>
      </p:sp>
      <p:pic>
        <p:nvPicPr>
          <p:cNvPr id="4" name="Marcador de Posição de Conteúdo 3" descr="Resultado de imagem para limÃ³n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85" y="1600200"/>
            <a:ext cx="804063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83621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Garbanzo</a:t>
            </a:r>
            <a:endParaRPr lang="pt-PT" dirty="0"/>
          </a:p>
        </p:txBody>
      </p:sp>
      <p:pic>
        <p:nvPicPr>
          <p:cNvPr id="4" name="Marcador de Posição de Conteúdo 3" descr="Resultado de imagem para garbanzo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964531"/>
            <a:ext cx="6337300" cy="3797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23123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Guindilla</a:t>
            </a:r>
            <a:endParaRPr lang="pt-PT" dirty="0"/>
          </a:p>
        </p:txBody>
      </p:sp>
      <p:pic>
        <p:nvPicPr>
          <p:cNvPr id="4" name="Marcador de Posição de Conteúdo 3" descr="Resultado de imagem para guindill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2139156"/>
            <a:ext cx="6134100" cy="3448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10450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Menta</a:t>
            </a:r>
          </a:p>
        </p:txBody>
      </p:sp>
      <p:pic>
        <p:nvPicPr>
          <p:cNvPr id="4" name="Marcador de Posição de Conteúdo 3" descr="Resultado de imagem para hortelÃ£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291556"/>
            <a:ext cx="5905500" cy="3143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26177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Pescado y marisco</a:t>
            </a:r>
            <a:br>
              <a:rPr lang="pt-PT" dirty="0"/>
            </a:br>
            <a:r>
              <a:rPr lang="pt-PT" dirty="0"/>
              <a:t>Merluza</a:t>
            </a:r>
          </a:p>
        </p:txBody>
      </p:sp>
      <p:pic>
        <p:nvPicPr>
          <p:cNvPr id="4" name="Marcador de Posição de Conteúdo 3" descr="Resultado de imagem para merluz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884" y="1600200"/>
            <a:ext cx="6616231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68733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Bacalao</a:t>
            </a:r>
            <a:endParaRPr lang="pt-PT" dirty="0"/>
          </a:p>
        </p:txBody>
      </p:sp>
      <p:pic>
        <p:nvPicPr>
          <p:cNvPr id="4" name="Marcador de Posição de Conteúdo 3" descr="Resultado de imagem para bacalao seco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463006"/>
            <a:ext cx="5334000" cy="2800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13732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Atún</a:t>
            </a:r>
          </a:p>
        </p:txBody>
      </p:sp>
      <p:pic>
        <p:nvPicPr>
          <p:cNvPr id="4" name="Marcador de Posição de Conteúdo 3" descr="Resultado de imagem para atun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97" y="1600200"/>
            <a:ext cx="8051806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0663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Sardina</a:t>
            </a:r>
            <a:endParaRPr lang="pt-PT" dirty="0"/>
          </a:p>
        </p:txBody>
      </p:sp>
      <p:pic>
        <p:nvPicPr>
          <p:cNvPr id="4" name="Marcador de Posição de Conteúdo 3" descr="Resultado de imagem para sardin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44872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Congrio</a:t>
            </a:r>
            <a:endParaRPr lang="pt-PT" dirty="0"/>
          </a:p>
        </p:txBody>
      </p:sp>
      <p:pic>
        <p:nvPicPr>
          <p:cNvPr id="4" name="Marcador de Posição de Conteúdo 3" descr="Resultado de imagem para congrio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660" y="2323941"/>
            <a:ext cx="4678680" cy="3078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96895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Lubina</a:t>
            </a:r>
          </a:p>
        </p:txBody>
      </p:sp>
      <p:pic>
        <p:nvPicPr>
          <p:cNvPr id="4" name="Marcador de Posição de Conteúdo 3" descr="Imagem relacionad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56792"/>
            <a:ext cx="5832648" cy="3888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3111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Melocotón</a:t>
            </a:r>
            <a:endParaRPr lang="pt-PT" dirty="0"/>
          </a:p>
        </p:txBody>
      </p:sp>
      <p:pic>
        <p:nvPicPr>
          <p:cNvPr id="4" name="Marcador de Posição de Conteúdo 3" descr="Resultado de imagem para melocoton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54" y="1600200"/>
            <a:ext cx="7789491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35202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Dorada</a:t>
            </a:r>
            <a:endParaRPr lang="pt-PT" dirty="0"/>
          </a:p>
        </p:txBody>
      </p:sp>
      <p:pic>
        <p:nvPicPr>
          <p:cNvPr id="4" name="Marcador de Posição de Conteúdo 3" descr="Resultado de imagem para dorad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934369"/>
            <a:ext cx="60198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75915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Calamar</a:t>
            </a:r>
          </a:p>
        </p:txBody>
      </p:sp>
      <p:pic>
        <p:nvPicPr>
          <p:cNvPr id="4" name="Marcador de Posição de Conteúdo 3" descr="Resultado de imagem para calamar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201069"/>
            <a:ext cx="5905500" cy="3324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651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Pulpo</a:t>
            </a:r>
            <a:endParaRPr lang="pt-PT" dirty="0"/>
          </a:p>
        </p:txBody>
      </p:sp>
      <p:pic>
        <p:nvPicPr>
          <p:cNvPr id="4" name="Marcador de Posição de Conteúdo 3" descr="Imagem relacionad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4" y="1681956"/>
            <a:ext cx="5205561" cy="4362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13007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Sepia</a:t>
            </a:r>
            <a:endParaRPr lang="pt-PT" dirty="0"/>
          </a:p>
        </p:txBody>
      </p:sp>
      <p:pic>
        <p:nvPicPr>
          <p:cNvPr id="4" name="Marcador de Posição de Conteúdo 3" descr="Imagem relacionad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2120106"/>
            <a:ext cx="5372100" cy="3486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02150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Chicharro</a:t>
            </a:r>
          </a:p>
        </p:txBody>
      </p:sp>
      <p:pic>
        <p:nvPicPr>
          <p:cNvPr id="4" name="Marcador de Posição de Conteúdo 3" descr="Resultado de imagem para chicharro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04864"/>
            <a:ext cx="4608511" cy="2952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85899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Rape</a:t>
            </a:r>
          </a:p>
        </p:txBody>
      </p:sp>
      <p:pic>
        <p:nvPicPr>
          <p:cNvPr id="4" name="Marcador de Posição de Conteúdo 3" descr="Resultado de imagem para rape pescado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52730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Gambas</a:t>
            </a:r>
          </a:p>
        </p:txBody>
      </p:sp>
      <p:pic>
        <p:nvPicPr>
          <p:cNvPr id="4" name="Marcador de Posição de Conteúdo 3" descr="Resultado de imagem para gambas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61" y="1600200"/>
            <a:ext cx="737427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37090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Cangrejo</a:t>
            </a:r>
            <a:endParaRPr lang="pt-PT" dirty="0"/>
          </a:p>
        </p:txBody>
      </p:sp>
      <p:pic>
        <p:nvPicPr>
          <p:cNvPr id="4" name="Marcador de Posição de Conteúdo 3" descr="Resultado de imagem para cangrejo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05781"/>
            <a:ext cx="8229600" cy="411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2825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Almeja</a:t>
            </a:r>
          </a:p>
        </p:txBody>
      </p:sp>
      <p:pic>
        <p:nvPicPr>
          <p:cNvPr id="4" name="Marcador de Posição de Conteúdo 3" descr="Resultado de imagem para almej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305844"/>
            <a:ext cx="4762500" cy="3114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06272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Bogavante</a:t>
            </a:r>
            <a:endParaRPr lang="pt-PT" dirty="0"/>
          </a:p>
        </p:txBody>
      </p:sp>
      <p:pic>
        <p:nvPicPr>
          <p:cNvPr id="4" name="Marcador de Posição de Conteúdo 3" descr="Resultado de imagem para bogavante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72456"/>
            <a:ext cx="5638800" cy="398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808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Manzanas</a:t>
            </a:r>
            <a:endParaRPr lang="pt-PT" dirty="0"/>
          </a:p>
        </p:txBody>
      </p:sp>
      <p:pic>
        <p:nvPicPr>
          <p:cNvPr id="4" name="Marcador de Posição de Conteúdo 3" descr="Resultado de imagem para manzan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79" y="1600200"/>
            <a:ext cx="793784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77288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Centollo</a:t>
            </a:r>
            <a:endParaRPr lang="pt-PT" dirty="0"/>
          </a:p>
        </p:txBody>
      </p:sp>
      <p:pic>
        <p:nvPicPr>
          <p:cNvPr id="4" name="Marcador de Posição de Conteúdo 3" descr="Resultado de imagem para centollo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7" y="2062956"/>
            <a:ext cx="6372225" cy="3600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48730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Langosta</a:t>
            </a:r>
            <a:endParaRPr lang="pt-PT" dirty="0"/>
          </a:p>
        </p:txBody>
      </p:sp>
      <p:pic>
        <p:nvPicPr>
          <p:cNvPr id="4" name="Marcador de Posição de Conteúdo 3" descr="Resultado de imagem para langost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988" y="1600200"/>
            <a:ext cx="6782024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65686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Anchoas</a:t>
            </a:r>
            <a:endParaRPr lang="pt-PT" dirty="0"/>
          </a:p>
        </p:txBody>
      </p:sp>
      <p:pic>
        <p:nvPicPr>
          <p:cNvPr id="4" name="Marcador de Posição de Conteúdo 3" descr="Resultado de imagem para anchoas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1958181"/>
            <a:ext cx="6362700" cy="381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92116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Lenguado</a:t>
            </a:r>
          </a:p>
        </p:txBody>
      </p:sp>
      <p:pic>
        <p:nvPicPr>
          <p:cNvPr id="4" name="Marcador de Posição de Conteúdo 3" descr="Resultado de imagem para lenguado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751" y="1600200"/>
            <a:ext cx="6814498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57949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Mejillón</a:t>
            </a:r>
            <a:endParaRPr lang="pt-PT" dirty="0"/>
          </a:p>
        </p:txBody>
      </p:sp>
      <p:pic>
        <p:nvPicPr>
          <p:cNvPr id="4" name="Marcador de Posição de Conteúdo 3" descr="Resultado de imagem para mejillon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2" y="1958181"/>
            <a:ext cx="6238875" cy="381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78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Carnes y embutidos</a:t>
            </a:r>
            <a:br>
              <a:rPr lang="pt-PT" dirty="0"/>
            </a:br>
            <a:r>
              <a:rPr lang="pt-PT" dirty="0" err="1"/>
              <a:t>Chuletas</a:t>
            </a:r>
            <a:r>
              <a:rPr lang="pt-PT" dirty="0"/>
              <a:t> de </a:t>
            </a:r>
            <a:r>
              <a:rPr lang="pt-PT" dirty="0" err="1"/>
              <a:t>cordero</a:t>
            </a:r>
            <a:endParaRPr lang="pt-PT" dirty="0"/>
          </a:p>
        </p:txBody>
      </p:sp>
      <p:pic>
        <p:nvPicPr>
          <p:cNvPr id="4" name="Marcador de Posição de Conteúdo 3" descr="Resultado de imagem para cordero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7" y="1977231"/>
            <a:ext cx="6334125" cy="3771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894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Filetes de </a:t>
            </a:r>
            <a:r>
              <a:rPr lang="pt-PT" dirty="0" err="1"/>
              <a:t>ternera</a:t>
            </a:r>
            <a:endParaRPr lang="pt-PT" dirty="0"/>
          </a:p>
        </p:txBody>
      </p:sp>
      <p:pic>
        <p:nvPicPr>
          <p:cNvPr id="4" name="Marcador de Posição de Conteúdo 3" descr="Imagem relacionad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1681956"/>
            <a:ext cx="4362450" cy="4362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42032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Pavo</a:t>
            </a:r>
            <a:endParaRPr lang="pt-PT" dirty="0"/>
          </a:p>
        </p:txBody>
      </p:sp>
      <p:pic>
        <p:nvPicPr>
          <p:cNvPr id="4" name="Marcador de Posição de Conteúdo 3" descr="Resultado de imagem para pavo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388" y="2195925"/>
            <a:ext cx="4459224" cy="3334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7529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Cerdo</a:t>
            </a:r>
          </a:p>
        </p:txBody>
      </p:sp>
      <p:pic>
        <p:nvPicPr>
          <p:cNvPr id="4" name="Marcador de Posição de Conteúdo 3" descr="Resultado de imagem para cerdo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7" y="2243931"/>
            <a:ext cx="6029325" cy="3238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17527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Pollo</a:t>
            </a:r>
          </a:p>
        </p:txBody>
      </p:sp>
      <p:pic>
        <p:nvPicPr>
          <p:cNvPr id="4" name="Marcador de Posição de Conteúdo 3" descr="Resultado de imagem para pollo dibujo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881981"/>
            <a:ext cx="3962400" cy="3962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6019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Piña</a:t>
            </a:r>
            <a:endParaRPr lang="pt-PT" dirty="0"/>
          </a:p>
        </p:txBody>
      </p:sp>
      <p:pic>
        <p:nvPicPr>
          <p:cNvPr id="4" name="Marcador de Posição de Conteúdo 3" descr="Resultado de imagem para piÃ±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75" y="1600200"/>
            <a:ext cx="669985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3014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Cochinillo</a:t>
            </a:r>
            <a:endParaRPr lang="pt-PT" dirty="0"/>
          </a:p>
        </p:txBody>
      </p:sp>
      <p:pic>
        <p:nvPicPr>
          <p:cNvPr id="4" name="Marcador de Posição de Conteúdo 3" descr="Resultado de imagem para cochinillo dibujo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66257"/>
            <a:ext cx="3962400" cy="25938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43749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Morcilla</a:t>
            </a:r>
            <a:endParaRPr lang="pt-PT" dirty="0"/>
          </a:p>
        </p:txBody>
      </p:sp>
      <p:pic>
        <p:nvPicPr>
          <p:cNvPr id="4" name="Marcador de Posição de Conteúdo 3" descr="Resultado de imagem para morcill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061" y="1600200"/>
            <a:ext cx="6759878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30586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Chorizo</a:t>
            </a:r>
          </a:p>
        </p:txBody>
      </p:sp>
      <p:pic>
        <p:nvPicPr>
          <p:cNvPr id="4" name="Marcador de Posição de Conteúdo 3" descr="Resultado de imagem para chorizo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303526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Longaniza</a:t>
            </a:r>
            <a:endParaRPr lang="pt-PT" dirty="0"/>
          </a:p>
        </p:txBody>
      </p:sp>
      <p:pic>
        <p:nvPicPr>
          <p:cNvPr id="4" name="Marcador de Posição de Conteúdo 3" descr="Resultado de imagem para longaniz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132856"/>
            <a:ext cx="3672408" cy="3240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06574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Panceta</a:t>
            </a:r>
            <a:endParaRPr lang="pt-PT" dirty="0"/>
          </a:p>
        </p:txBody>
      </p:sp>
      <p:pic>
        <p:nvPicPr>
          <p:cNvPr id="4" name="Marcador de Posição de Conteúdo 3" descr="Resultado de imagem para pancet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77024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Jamón</a:t>
            </a:r>
          </a:p>
        </p:txBody>
      </p:sp>
      <p:pic>
        <p:nvPicPr>
          <p:cNvPr id="4" name="Marcador de Posição de Conteúdo 3" descr="Resultado de imagem para jamon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75565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Salchicha</a:t>
            </a:r>
          </a:p>
        </p:txBody>
      </p:sp>
      <p:pic>
        <p:nvPicPr>
          <p:cNvPr id="4" name="Marcador de Posição de Conteúdo 3" descr="Resultado de imagem para salsich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91" y="1600200"/>
            <a:ext cx="6378418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30749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Salchichón</a:t>
            </a:r>
          </a:p>
        </p:txBody>
      </p:sp>
      <p:pic>
        <p:nvPicPr>
          <p:cNvPr id="4" name="Marcador de Posição de Conteúdo 3" descr="Resultado de imagem para salchichÃ³n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439539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Albóndigas</a:t>
            </a:r>
            <a:endParaRPr lang="pt-PT" dirty="0"/>
          </a:p>
        </p:txBody>
      </p:sp>
      <p:pic>
        <p:nvPicPr>
          <p:cNvPr id="4" name="Marcador de Posição de Conteúdo 3" descr="Resultado de imagem para albondigas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26" y="1600200"/>
            <a:ext cx="6336348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611813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err="1"/>
              <a:t>Otros</a:t>
            </a:r>
            <a:br>
              <a:rPr lang="pt-PT" dirty="0"/>
            </a:br>
            <a:r>
              <a:rPr lang="pt-PT" dirty="0" err="1"/>
              <a:t>Huevos</a:t>
            </a:r>
            <a:endParaRPr lang="pt-PT" dirty="0"/>
          </a:p>
        </p:txBody>
      </p:sp>
      <p:pic>
        <p:nvPicPr>
          <p:cNvPr id="4" name="Marcador de Posição de Conteúdo 3" descr="Resultado de imagem para huevos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2434431"/>
            <a:ext cx="4524375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9120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Plátano</a:t>
            </a:r>
          </a:p>
        </p:txBody>
      </p:sp>
      <p:pic>
        <p:nvPicPr>
          <p:cNvPr id="4" name="Marcador de Posição de Conteúdo 3" descr="Resultado de imagem para platano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10" y="1600200"/>
            <a:ext cx="679558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475016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Mantequilla</a:t>
            </a:r>
            <a:endParaRPr lang="pt-PT" dirty="0"/>
          </a:p>
        </p:txBody>
      </p:sp>
      <p:pic>
        <p:nvPicPr>
          <p:cNvPr id="4" name="Marcador de Posição de Conteúdo 3" descr="Resultado de imagem para mantequill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196306"/>
            <a:ext cx="6667500" cy="3333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314705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Yogur</a:t>
            </a:r>
            <a:endParaRPr lang="pt-PT" dirty="0"/>
          </a:p>
        </p:txBody>
      </p:sp>
      <p:pic>
        <p:nvPicPr>
          <p:cNvPr id="4" name="Marcador de Posição de Conteúdo 3" descr="Resultado de imagem para yogur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060848"/>
            <a:ext cx="4968552" cy="3528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15630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Leche</a:t>
            </a:r>
            <a:endParaRPr lang="pt-PT" dirty="0"/>
          </a:p>
        </p:txBody>
      </p:sp>
      <p:pic>
        <p:nvPicPr>
          <p:cNvPr id="4" name="Marcador de Posição de Conteúdo 3" descr="Resultado de imagem para leche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172794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Pan</a:t>
            </a:r>
            <a:endParaRPr lang="pt-PT" dirty="0"/>
          </a:p>
        </p:txBody>
      </p:sp>
      <p:pic>
        <p:nvPicPr>
          <p:cNvPr id="4" name="Marcador de Posição de Conteúdo 3" descr="Imagem relacionad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72816"/>
            <a:ext cx="3816424" cy="29714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410669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Tartas</a:t>
            </a:r>
            <a:endParaRPr lang="pt-PT" dirty="0"/>
          </a:p>
        </p:txBody>
      </p:sp>
      <p:pic>
        <p:nvPicPr>
          <p:cNvPr id="4" name="Marcador de Posição de Conteúdo 3" descr="Resultado de imagem para tartas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302" y="1600200"/>
            <a:ext cx="3879396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951046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Queso</a:t>
            </a:r>
            <a:endParaRPr lang="pt-PT" dirty="0"/>
          </a:p>
        </p:txBody>
      </p:sp>
      <p:pic>
        <p:nvPicPr>
          <p:cNvPr id="4" name="Marcador de Posição de Conteúdo 3" descr="Resultado de imagem para queso manchego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634690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Requesón</a:t>
            </a:r>
            <a:endParaRPr lang="pt-PT" dirty="0"/>
          </a:p>
        </p:txBody>
      </p:sp>
      <p:pic>
        <p:nvPicPr>
          <p:cNvPr id="4" name="Marcador de Posição de Conteúdo 3" descr="Resultado de imagem para requesÃ³n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46" y="1600200"/>
            <a:ext cx="678690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737355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Bollería</a:t>
            </a:r>
            <a:endParaRPr lang="pt-PT" dirty="0"/>
          </a:p>
        </p:txBody>
      </p:sp>
      <p:pic>
        <p:nvPicPr>
          <p:cNvPr id="4" name="Marcador de Posição de Conteúdo 3" descr="Imagem relacionad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55" y="1600200"/>
            <a:ext cx="528029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8543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Mermelada</a:t>
            </a:r>
            <a:endParaRPr lang="pt-PT" dirty="0"/>
          </a:p>
        </p:txBody>
      </p:sp>
      <p:pic>
        <p:nvPicPr>
          <p:cNvPr id="4" name="Marcador de Posição de Conteúdo 3" descr="Resultado de imagem para mermelad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1701006"/>
            <a:ext cx="4324350" cy="4324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391036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Chucherías</a:t>
            </a:r>
          </a:p>
        </p:txBody>
      </p:sp>
      <p:pic>
        <p:nvPicPr>
          <p:cNvPr id="4" name="Marcador de Posição de Conteúdo 3" descr="Resultado de imagem para chucheri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912" y="2276872"/>
            <a:ext cx="4713384" cy="3384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88743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122</Words>
  <Application>Microsoft Office PowerPoint</Application>
  <PresentationFormat>Apresentação no Ecrã (4:3)</PresentationFormat>
  <Paragraphs>106</Paragraphs>
  <Slides>99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99</vt:i4>
      </vt:variant>
    </vt:vector>
  </HeadingPairs>
  <TitlesOfParts>
    <vt:vector size="102" baseType="lpstr">
      <vt:lpstr>Arial</vt:lpstr>
      <vt:lpstr>Calibri</vt:lpstr>
      <vt:lpstr>Tema do Office</vt:lpstr>
      <vt:lpstr>EL LÉXICO RELACIONADO CON LOS ALIMENTOS</vt:lpstr>
      <vt:lpstr>Frutas y legumbres</vt:lpstr>
      <vt:lpstr>Granada</vt:lpstr>
      <vt:lpstr>Cerezas</vt:lpstr>
      <vt:lpstr>Melón</vt:lpstr>
      <vt:lpstr>Melocotón</vt:lpstr>
      <vt:lpstr>Manzanas</vt:lpstr>
      <vt:lpstr>Piña</vt:lpstr>
      <vt:lpstr>Plátano</vt:lpstr>
      <vt:lpstr>Uvas</vt:lpstr>
      <vt:lpstr>Albaricoque</vt:lpstr>
      <vt:lpstr>Naranjas</vt:lpstr>
      <vt:lpstr>Fresas</vt:lpstr>
      <vt:lpstr>Mandarina</vt:lpstr>
      <vt:lpstr>Mango</vt:lpstr>
      <vt:lpstr>Coco</vt:lpstr>
      <vt:lpstr>Pera</vt:lpstr>
      <vt:lpstr>Mora</vt:lpstr>
      <vt:lpstr>Frambuesa</vt:lpstr>
      <vt:lpstr>Aguacate</vt:lpstr>
      <vt:lpstr>Ciruela</vt:lpstr>
      <vt:lpstr>Níspera</vt:lpstr>
      <vt:lpstr>Kiwi</vt:lpstr>
      <vt:lpstr>Lichi</vt:lpstr>
      <vt:lpstr>Patata</vt:lpstr>
      <vt:lpstr>Tomate</vt:lpstr>
      <vt:lpstr>Cebolla</vt:lpstr>
      <vt:lpstr>Calabacín</vt:lpstr>
      <vt:lpstr>Pimiento</vt:lpstr>
      <vt:lpstr>Berro</vt:lpstr>
      <vt:lpstr>Espinaca</vt:lpstr>
      <vt:lpstr>Calabaza</vt:lpstr>
      <vt:lpstr>Zanahoria</vt:lpstr>
      <vt:lpstr>Guisantes</vt:lpstr>
      <vt:lpstr>Brócoli</vt:lpstr>
      <vt:lpstr>Coliflor</vt:lpstr>
      <vt:lpstr>Col</vt:lpstr>
      <vt:lpstr>Remolacha</vt:lpstr>
      <vt:lpstr>Berenjena</vt:lpstr>
      <vt:lpstr>Puerro</vt:lpstr>
      <vt:lpstr>Maíz</vt:lpstr>
      <vt:lpstr>Judía verde</vt:lpstr>
      <vt:lpstr>Champiñón</vt:lpstr>
      <vt:lpstr>Alubia</vt:lpstr>
      <vt:lpstr>Lechuga</vt:lpstr>
      <vt:lpstr>Apio</vt:lpstr>
      <vt:lpstr>Cilantro</vt:lpstr>
      <vt:lpstr>Perejil</vt:lpstr>
      <vt:lpstr>Jengibre</vt:lpstr>
      <vt:lpstr>Limón</vt:lpstr>
      <vt:lpstr>Garbanzo</vt:lpstr>
      <vt:lpstr>Guindilla</vt:lpstr>
      <vt:lpstr>Menta</vt:lpstr>
      <vt:lpstr>Pescado y marisco Merluza</vt:lpstr>
      <vt:lpstr>Bacalao</vt:lpstr>
      <vt:lpstr>Atún</vt:lpstr>
      <vt:lpstr>Sardina</vt:lpstr>
      <vt:lpstr>Congrio</vt:lpstr>
      <vt:lpstr>Lubina</vt:lpstr>
      <vt:lpstr>Dorada</vt:lpstr>
      <vt:lpstr>Calamar</vt:lpstr>
      <vt:lpstr>Pulpo</vt:lpstr>
      <vt:lpstr>Sepia</vt:lpstr>
      <vt:lpstr>Chicharro</vt:lpstr>
      <vt:lpstr>Rape</vt:lpstr>
      <vt:lpstr>Gambas</vt:lpstr>
      <vt:lpstr>Cangrejo</vt:lpstr>
      <vt:lpstr>Almeja</vt:lpstr>
      <vt:lpstr>Bogavante</vt:lpstr>
      <vt:lpstr>Centollo</vt:lpstr>
      <vt:lpstr>Langosta</vt:lpstr>
      <vt:lpstr>Anchoas</vt:lpstr>
      <vt:lpstr>Lenguado</vt:lpstr>
      <vt:lpstr>Mejillón</vt:lpstr>
      <vt:lpstr>Carnes y embutidos Chuletas de cordero</vt:lpstr>
      <vt:lpstr>Filetes de ternera</vt:lpstr>
      <vt:lpstr>Pavo</vt:lpstr>
      <vt:lpstr>Cerdo</vt:lpstr>
      <vt:lpstr>Pollo</vt:lpstr>
      <vt:lpstr>Cochinillo</vt:lpstr>
      <vt:lpstr>Morcilla</vt:lpstr>
      <vt:lpstr>Chorizo</vt:lpstr>
      <vt:lpstr>Longaniza</vt:lpstr>
      <vt:lpstr>Panceta</vt:lpstr>
      <vt:lpstr>Jamón</vt:lpstr>
      <vt:lpstr>Salchicha</vt:lpstr>
      <vt:lpstr>Salchichón</vt:lpstr>
      <vt:lpstr>Albóndigas</vt:lpstr>
      <vt:lpstr>Otros Huevos</vt:lpstr>
      <vt:lpstr>Mantequilla</vt:lpstr>
      <vt:lpstr>Yogur</vt:lpstr>
      <vt:lpstr>Leche</vt:lpstr>
      <vt:lpstr>Pan</vt:lpstr>
      <vt:lpstr>Tartas</vt:lpstr>
      <vt:lpstr>Queso</vt:lpstr>
      <vt:lpstr>Requesón</vt:lpstr>
      <vt:lpstr>Bollería</vt:lpstr>
      <vt:lpstr>Mermelada</vt:lpstr>
      <vt:lpstr>Chucherías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ALIMENTACIÓN</dc:title>
  <dc:creator>User02</dc:creator>
  <cp:lastModifiedBy>Soraia Moreira</cp:lastModifiedBy>
  <cp:revision>110</cp:revision>
  <dcterms:created xsi:type="dcterms:W3CDTF">2019-03-13T12:08:39Z</dcterms:created>
  <dcterms:modified xsi:type="dcterms:W3CDTF">2021-09-28T17:07:23Z</dcterms:modified>
</cp:coreProperties>
</file>