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9" r:id="rId19"/>
    <p:sldId id="274" r:id="rId20"/>
    <p:sldId id="275" r:id="rId21"/>
    <p:sldId id="278" r:id="rId22"/>
    <p:sldId id="276" r:id="rId23"/>
    <p:sldId id="277" r:id="rId24"/>
    <p:sldId id="280" r:id="rId25"/>
    <p:sldId id="281" r:id="rId26"/>
    <p:sldId id="282" r:id="rId27"/>
    <p:sldId id="284" r:id="rId28"/>
    <p:sldId id="285" r:id="rId29"/>
    <p:sldId id="287" r:id="rId30"/>
    <p:sldId id="257" r:id="rId31"/>
    <p:sldId id="283" r:id="rId3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Destaqu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5314D-66EB-4D5D-B337-8E02C746D824}"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E0B3A3DF-753E-425D-9187-F36400A6BCE3}">
      <dgm:prSet/>
      <dgm:spPr/>
      <dgm:t>
        <a:bodyPr/>
        <a:lstStyle/>
        <a:p>
          <a:r>
            <a:rPr lang="pt-PT" dirty="0"/>
            <a:t>711 – Invasão da Península Ibérica através do Estreito de Gibraltar. </a:t>
          </a:r>
          <a:endParaRPr lang="en-US" dirty="0"/>
        </a:p>
      </dgm:t>
    </dgm:pt>
    <dgm:pt modelId="{3907412F-BBDB-48CB-92D1-4726FE1086D1}" type="parTrans" cxnId="{1BEB5430-B156-4034-918D-E379C4ADD4AD}">
      <dgm:prSet/>
      <dgm:spPr/>
      <dgm:t>
        <a:bodyPr/>
        <a:lstStyle/>
        <a:p>
          <a:endParaRPr lang="en-US"/>
        </a:p>
      </dgm:t>
    </dgm:pt>
    <dgm:pt modelId="{59C6C07E-4841-4379-9E80-8B43BEB21DDB}" type="sibTrans" cxnId="{1BEB5430-B156-4034-918D-E379C4ADD4AD}">
      <dgm:prSet/>
      <dgm:spPr/>
      <dgm:t>
        <a:bodyPr/>
        <a:lstStyle/>
        <a:p>
          <a:endParaRPr lang="en-US"/>
        </a:p>
      </dgm:t>
    </dgm:pt>
    <dgm:pt modelId="{E694E7BD-76CB-4332-90AF-F6C5A69FC457}">
      <dgm:prSet/>
      <dgm:spPr/>
      <dgm:t>
        <a:bodyPr/>
        <a:lstStyle/>
        <a:p>
          <a:r>
            <a:rPr lang="pt-PT" dirty="0"/>
            <a:t>Batalha de Guadalete: exército visigodo e o exército muçulmano. </a:t>
          </a:r>
          <a:endParaRPr lang="en-US" dirty="0"/>
        </a:p>
      </dgm:t>
    </dgm:pt>
    <dgm:pt modelId="{96784E6B-22FB-483A-AA40-E08E804B4005}" type="parTrans" cxnId="{2987F7A4-510E-4A89-B958-AD8830B94941}">
      <dgm:prSet/>
      <dgm:spPr/>
      <dgm:t>
        <a:bodyPr/>
        <a:lstStyle/>
        <a:p>
          <a:endParaRPr lang="en-US"/>
        </a:p>
      </dgm:t>
    </dgm:pt>
    <dgm:pt modelId="{2AAB9487-1562-4BD6-8B5C-734E1054D739}" type="sibTrans" cxnId="{2987F7A4-510E-4A89-B958-AD8830B94941}">
      <dgm:prSet/>
      <dgm:spPr/>
      <dgm:t>
        <a:bodyPr/>
        <a:lstStyle/>
        <a:p>
          <a:endParaRPr lang="en-US"/>
        </a:p>
      </dgm:t>
    </dgm:pt>
    <dgm:pt modelId="{14240C19-5276-4DE3-A2CB-26C3B156C9E1}">
      <dgm:prSet/>
      <dgm:spPr/>
      <dgm:t>
        <a:bodyPr/>
        <a:lstStyle/>
        <a:p>
          <a:r>
            <a:rPr lang="pt-PT"/>
            <a:t>Vitória muçulmana. </a:t>
          </a:r>
          <a:endParaRPr lang="en-US"/>
        </a:p>
      </dgm:t>
    </dgm:pt>
    <dgm:pt modelId="{659F78F1-6FDD-4FBE-84F7-5E9A8F2C0429}" type="parTrans" cxnId="{840A7392-8E49-44DF-BF6C-95C4701630DE}">
      <dgm:prSet/>
      <dgm:spPr/>
      <dgm:t>
        <a:bodyPr/>
        <a:lstStyle/>
        <a:p>
          <a:endParaRPr lang="en-US"/>
        </a:p>
      </dgm:t>
    </dgm:pt>
    <dgm:pt modelId="{E4F608E4-EF7B-4BC3-B55D-42904161DA99}" type="sibTrans" cxnId="{840A7392-8E49-44DF-BF6C-95C4701630DE}">
      <dgm:prSet/>
      <dgm:spPr/>
      <dgm:t>
        <a:bodyPr/>
        <a:lstStyle/>
        <a:p>
          <a:endParaRPr lang="en-US"/>
        </a:p>
      </dgm:t>
    </dgm:pt>
    <dgm:pt modelId="{BE323934-B795-4CD5-A912-2DB78D69BDA0}">
      <dgm:prSet/>
      <dgm:spPr/>
      <dgm:t>
        <a:bodyPr/>
        <a:lstStyle/>
        <a:p>
          <a:r>
            <a:rPr lang="pt-PT"/>
            <a:t>Chefe das tropas árabes: Tariq Ibn Ziyad</a:t>
          </a:r>
          <a:endParaRPr lang="en-US"/>
        </a:p>
      </dgm:t>
    </dgm:pt>
    <dgm:pt modelId="{A2D91FA0-AD79-4045-BD9C-74F9F41952A6}" type="parTrans" cxnId="{BBE5E7BB-A999-483E-A338-D17452E9C35D}">
      <dgm:prSet/>
      <dgm:spPr/>
      <dgm:t>
        <a:bodyPr/>
        <a:lstStyle/>
        <a:p>
          <a:endParaRPr lang="en-US"/>
        </a:p>
      </dgm:t>
    </dgm:pt>
    <dgm:pt modelId="{BF7424ED-6687-4132-B7C1-56A894F6790C}" type="sibTrans" cxnId="{BBE5E7BB-A999-483E-A338-D17452E9C35D}">
      <dgm:prSet/>
      <dgm:spPr/>
      <dgm:t>
        <a:bodyPr/>
        <a:lstStyle/>
        <a:p>
          <a:endParaRPr lang="en-US"/>
        </a:p>
      </dgm:t>
    </dgm:pt>
    <dgm:pt modelId="{7A4A9986-A57F-4021-BFAF-87481A28F379}" type="pres">
      <dgm:prSet presAssocID="{7245314D-66EB-4D5D-B337-8E02C746D824}" presName="diagram" presStyleCnt="0">
        <dgm:presLayoutVars>
          <dgm:dir/>
          <dgm:resizeHandles val="exact"/>
        </dgm:presLayoutVars>
      </dgm:prSet>
      <dgm:spPr/>
    </dgm:pt>
    <dgm:pt modelId="{A4C4BFDF-4FC4-4B7C-8220-AE52B3431E28}" type="pres">
      <dgm:prSet presAssocID="{E0B3A3DF-753E-425D-9187-F36400A6BCE3}" presName="node" presStyleLbl="node1" presStyleIdx="0" presStyleCnt="4">
        <dgm:presLayoutVars>
          <dgm:bulletEnabled val="1"/>
        </dgm:presLayoutVars>
      </dgm:prSet>
      <dgm:spPr/>
    </dgm:pt>
    <dgm:pt modelId="{F9592F64-B71F-4C7A-86C4-E92449FE402A}" type="pres">
      <dgm:prSet presAssocID="{59C6C07E-4841-4379-9E80-8B43BEB21DDB}" presName="sibTrans" presStyleCnt="0"/>
      <dgm:spPr/>
    </dgm:pt>
    <dgm:pt modelId="{55B2C3D8-C3F7-4326-8804-22A80215E585}" type="pres">
      <dgm:prSet presAssocID="{E694E7BD-76CB-4332-90AF-F6C5A69FC457}" presName="node" presStyleLbl="node1" presStyleIdx="1" presStyleCnt="4">
        <dgm:presLayoutVars>
          <dgm:bulletEnabled val="1"/>
        </dgm:presLayoutVars>
      </dgm:prSet>
      <dgm:spPr/>
    </dgm:pt>
    <dgm:pt modelId="{6A996D7E-5EFD-4AF1-A33D-86E31801F030}" type="pres">
      <dgm:prSet presAssocID="{2AAB9487-1562-4BD6-8B5C-734E1054D739}" presName="sibTrans" presStyleCnt="0"/>
      <dgm:spPr/>
    </dgm:pt>
    <dgm:pt modelId="{C173CF6A-E0A2-4120-B2C1-5D4D4F407878}" type="pres">
      <dgm:prSet presAssocID="{14240C19-5276-4DE3-A2CB-26C3B156C9E1}" presName="node" presStyleLbl="node1" presStyleIdx="2" presStyleCnt="4">
        <dgm:presLayoutVars>
          <dgm:bulletEnabled val="1"/>
        </dgm:presLayoutVars>
      </dgm:prSet>
      <dgm:spPr/>
    </dgm:pt>
    <dgm:pt modelId="{9C36AE92-7C85-4404-BBBB-E21C2F7EFC4A}" type="pres">
      <dgm:prSet presAssocID="{E4F608E4-EF7B-4BC3-B55D-42904161DA99}" presName="sibTrans" presStyleCnt="0"/>
      <dgm:spPr/>
    </dgm:pt>
    <dgm:pt modelId="{76C34D66-5686-4C21-81F2-CA04A817C4D9}" type="pres">
      <dgm:prSet presAssocID="{BE323934-B795-4CD5-A912-2DB78D69BDA0}" presName="node" presStyleLbl="node1" presStyleIdx="3" presStyleCnt="4">
        <dgm:presLayoutVars>
          <dgm:bulletEnabled val="1"/>
        </dgm:presLayoutVars>
      </dgm:prSet>
      <dgm:spPr/>
    </dgm:pt>
  </dgm:ptLst>
  <dgm:cxnLst>
    <dgm:cxn modelId="{1BEB5430-B156-4034-918D-E379C4ADD4AD}" srcId="{7245314D-66EB-4D5D-B337-8E02C746D824}" destId="{E0B3A3DF-753E-425D-9187-F36400A6BCE3}" srcOrd="0" destOrd="0" parTransId="{3907412F-BBDB-48CB-92D1-4726FE1086D1}" sibTransId="{59C6C07E-4841-4379-9E80-8B43BEB21DDB}"/>
    <dgm:cxn modelId="{EE180231-8FAD-4AA7-8D47-1DFDA3CE3AB7}" type="presOf" srcId="{E694E7BD-76CB-4332-90AF-F6C5A69FC457}" destId="{55B2C3D8-C3F7-4326-8804-22A80215E585}" srcOrd="0" destOrd="0" presId="urn:microsoft.com/office/officeart/2005/8/layout/default"/>
    <dgm:cxn modelId="{97B34344-419D-46A0-BEF4-A85008BF96EE}" type="presOf" srcId="{E0B3A3DF-753E-425D-9187-F36400A6BCE3}" destId="{A4C4BFDF-4FC4-4B7C-8220-AE52B3431E28}" srcOrd="0" destOrd="0" presId="urn:microsoft.com/office/officeart/2005/8/layout/default"/>
    <dgm:cxn modelId="{840A7392-8E49-44DF-BF6C-95C4701630DE}" srcId="{7245314D-66EB-4D5D-B337-8E02C746D824}" destId="{14240C19-5276-4DE3-A2CB-26C3B156C9E1}" srcOrd="2" destOrd="0" parTransId="{659F78F1-6FDD-4FBE-84F7-5E9A8F2C0429}" sibTransId="{E4F608E4-EF7B-4BC3-B55D-42904161DA99}"/>
    <dgm:cxn modelId="{2987F7A4-510E-4A89-B958-AD8830B94941}" srcId="{7245314D-66EB-4D5D-B337-8E02C746D824}" destId="{E694E7BD-76CB-4332-90AF-F6C5A69FC457}" srcOrd="1" destOrd="0" parTransId="{96784E6B-22FB-483A-AA40-E08E804B4005}" sibTransId="{2AAB9487-1562-4BD6-8B5C-734E1054D739}"/>
    <dgm:cxn modelId="{13B4A4B0-6A4A-4849-8A71-4A828C30FAF2}" type="presOf" srcId="{BE323934-B795-4CD5-A912-2DB78D69BDA0}" destId="{76C34D66-5686-4C21-81F2-CA04A817C4D9}" srcOrd="0" destOrd="0" presId="urn:microsoft.com/office/officeart/2005/8/layout/default"/>
    <dgm:cxn modelId="{BBE5E7BB-A999-483E-A338-D17452E9C35D}" srcId="{7245314D-66EB-4D5D-B337-8E02C746D824}" destId="{BE323934-B795-4CD5-A912-2DB78D69BDA0}" srcOrd="3" destOrd="0" parTransId="{A2D91FA0-AD79-4045-BD9C-74F9F41952A6}" sibTransId="{BF7424ED-6687-4132-B7C1-56A894F6790C}"/>
    <dgm:cxn modelId="{43C655BC-BB95-4A77-9B3A-6C9C44F636D3}" type="presOf" srcId="{7245314D-66EB-4D5D-B337-8E02C746D824}" destId="{7A4A9986-A57F-4021-BFAF-87481A28F379}" srcOrd="0" destOrd="0" presId="urn:microsoft.com/office/officeart/2005/8/layout/default"/>
    <dgm:cxn modelId="{143C4DD9-47CA-4773-A404-6A438621D3AC}" type="presOf" srcId="{14240C19-5276-4DE3-A2CB-26C3B156C9E1}" destId="{C173CF6A-E0A2-4120-B2C1-5D4D4F407878}" srcOrd="0" destOrd="0" presId="urn:microsoft.com/office/officeart/2005/8/layout/default"/>
    <dgm:cxn modelId="{98B8F84D-B115-4C18-89E4-DB38B621FC3C}" type="presParOf" srcId="{7A4A9986-A57F-4021-BFAF-87481A28F379}" destId="{A4C4BFDF-4FC4-4B7C-8220-AE52B3431E28}" srcOrd="0" destOrd="0" presId="urn:microsoft.com/office/officeart/2005/8/layout/default"/>
    <dgm:cxn modelId="{29BF4480-F164-40D7-ABBC-1943B8DDA827}" type="presParOf" srcId="{7A4A9986-A57F-4021-BFAF-87481A28F379}" destId="{F9592F64-B71F-4C7A-86C4-E92449FE402A}" srcOrd="1" destOrd="0" presId="urn:microsoft.com/office/officeart/2005/8/layout/default"/>
    <dgm:cxn modelId="{9B3FFF9A-65E4-4294-A421-168EB642548D}" type="presParOf" srcId="{7A4A9986-A57F-4021-BFAF-87481A28F379}" destId="{55B2C3D8-C3F7-4326-8804-22A80215E585}" srcOrd="2" destOrd="0" presId="urn:microsoft.com/office/officeart/2005/8/layout/default"/>
    <dgm:cxn modelId="{0BAFBF6F-3D05-4BF7-B391-13E11A116871}" type="presParOf" srcId="{7A4A9986-A57F-4021-BFAF-87481A28F379}" destId="{6A996D7E-5EFD-4AF1-A33D-86E31801F030}" srcOrd="3" destOrd="0" presId="urn:microsoft.com/office/officeart/2005/8/layout/default"/>
    <dgm:cxn modelId="{5DB25805-9769-4D78-BC04-F868EA227269}" type="presParOf" srcId="{7A4A9986-A57F-4021-BFAF-87481A28F379}" destId="{C173CF6A-E0A2-4120-B2C1-5D4D4F407878}" srcOrd="4" destOrd="0" presId="urn:microsoft.com/office/officeart/2005/8/layout/default"/>
    <dgm:cxn modelId="{95ABBBD2-7D2A-4534-A464-A080E732B945}" type="presParOf" srcId="{7A4A9986-A57F-4021-BFAF-87481A28F379}" destId="{9C36AE92-7C85-4404-BBBB-E21C2F7EFC4A}" srcOrd="5" destOrd="0" presId="urn:microsoft.com/office/officeart/2005/8/layout/default"/>
    <dgm:cxn modelId="{68C49B15-B35A-4119-B9E4-ECD465CF48DA}" type="presParOf" srcId="{7A4A9986-A57F-4021-BFAF-87481A28F379}" destId="{76C34D66-5686-4C21-81F2-CA04A817C4D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4BFDF-4FC4-4B7C-8220-AE52B3431E28}">
      <dsp:nvSpPr>
        <dsp:cNvPr id="0" name=""/>
        <dsp:cNvSpPr/>
      </dsp:nvSpPr>
      <dsp:spPr>
        <a:xfrm>
          <a:off x="309065" y="417"/>
          <a:ext cx="2080673" cy="124840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dirty="0"/>
            <a:t>711 – Invasão da Península Ibérica através do Estreito de Gibraltar. </a:t>
          </a:r>
          <a:endParaRPr lang="en-US" sz="1800" kern="1200" dirty="0"/>
        </a:p>
      </dsp:txBody>
      <dsp:txXfrm>
        <a:off x="309065" y="417"/>
        <a:ext cx="2080673" cy="1248404"/>
      </dsp:txXfrm>
    </dsp:sp>
    <dsp:sp modelId="{55B2C3D8-C3F7-4326-8804-22A80215E585}">
      <dsp:nvSpPr>
        <dsp:cNvPr id="0" name=""/>
        <dsp:cNvSpPr/>
      </dsp:nvSpPr>
      <dsp:spPr>
        <a:xfrm>
          <a:off x="2597806" y="417"/>
          <a:ext cx="2080673" cy="1248404"/>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dirty="0"/>
            <a:t>Batalha de Guadalete: exército visigodo e o exército muçulmano. </a:t>
          </a:r>
          <a:endParaRPr lang="en-US" sz="1800" kern="1200" dirty="0"/>
        </a:p>
      </dsp:txBody>
      <dsp:txXfrm>
        <a:off x="2597806" y="417"/>
        <a:ext cx="2080673" cy="1248404"/>
      </dsp:txXfrm>
    </dsp:sp>
    <dsp:sp modelId="{C173CF6A-E0A2-4120-B2C1-5D4D4F407878}">
      <dsp:nvSpPr>
        <dsp:cNvPr id="0" name=""/>
        <dsp:cNvSpPr/>
      </dsp:nvSpPr>
      <dsp:spPr>
        <a:xfrm>
          <a:off x="4886547" y="417"/>
          <a:ext cx="2080673" cy="1248404"/>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a:t>Vitória muçulmana. </a:t>
          </a:r>
          <a:endParaRPr lang="en-US" sz="1800" kern="1200"/>
        </a:p>
      </dsp:txBody>
      <dsp:txXfrm>
        <a:off x="4886547" y="417"/>
        <a:ext cx="2080673" cy="1248404"/>
      </dsp:txXfrm>
    </dsp:sp>
    <dsp:sp modelId="{76C34D66-5686-4C21-81F2-CA04A817C4D9}">
      <dsp:nvSpPr>
        <dsp:cNvPr id="0" name=""/>
        <dsp:cNvSpPr/>
      </dsp:nvSpPr>
      <dsp:spPr>
        <a:xfrm>
          <a:off x="7175288" y="417"/>
          <a:ext cx="2080673" cy="124840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a:t>Chefe das tropas árabes: Tariq Ibn Ziyad</a:t>
          </a:r>
          <a:endParaRPr lang="en-US" sz="1800" kern="1200"/>
        </a:p>
      </dsp:txBody>
      <dsp:txXfrm>
        <a:off x="7175288" y="417"/>
        <a:ext cx="2080673" cy="12484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258528-CE34-6834-A5FC-1EE6012AC5F1}"/>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143B027F-7038-DFFD-0615-A93833D26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3E69367C-BB17-6EB6-FACB-BB1258124259}"/>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5" name="Marcador de Posição do Rodapé 4">
            <a:extLst>
              <a:ext uri="{FF2B5EF4-FFF2-40B4-BE49-F238E27FC236}">
                <a16:creationId xmlns:a16="http://schemas.microsoft.com/office/drawing/2014/main" id="{B61CE4D0-2B63-1E53-02BF-4CB8DC608D7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76347FE-02BF-DBE7-601C-1BA0EE6F86FD}"/>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202672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89FCB-45E2-D3FF-7567-BBCC688CA988}"/>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F04A003E-B79F-595F-2282-4FA60F03C8D2}"/>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82D4720-E4D2-F8A4-B247-257CC90C6259}"/>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5" name="Marcador de Posição do Rodapé 4">
            <a:extLst>
              <a:ext uri="{FF2B5EF4-FFF2-40B4-BE49-F238E27FC236}">
                <a16:creationId xmlns:a16="http://schemas.microsoft.com/office/drawing/2014/main" id="{4AE8740A-A278-7684-FBB1-3A92508CF2B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9C0F833-A2DB-4B12-3BD2-43B01C7E912A}"/>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11347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2C7AE2-6872-97E5-4FFE-41F69ACE4A22}"/>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B872AC5-69CA-1D5E-33F2-583826F82545}"/>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F0AF616-73A6-E282-EA64-C5D7B7CA3D96}"/>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5" name="Marcador de Posição do Rodapé 4">
            <a:extLst>
              <a:ext uri="{FF2B5EF4-FFF2-40B4-BE49-F238E27FC236}">
                <a16:creationId xmlns:a16="http://schemas.microsoft.com/office/drawing/2014/main" id="{ABCB82B0-E17D-FBB6-E285-16538D5B985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939C01E-60C0-7944-3B0D-5C55919E660D}"/>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258630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D5BFB4-6DB8-36FD-40D5-329CEAC1BCC3}"/>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0ACF79AD-98DE-33E0-F0E5-EF3814A3E3FA}"/>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36FBD301-D5D4-93E7-D7DE-2C03883F06BD}"/>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5" name="Marcador de Posição do Rodapé 4">
            <a:extLst>
              <a:ext uri="{FF2B5EF4-FFF2-40B4-BE49-F238E27FC236}">
                <a16:creationId xmlns:a16="http://schemas.microsoft.com/office/drawing/2014/main" id="{A87F171A-F396-8B4D-1795-AC19D70CCD0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08F6ECDC-40C1-6768-A436-1766C8B3002B}"/>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222167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91C73-FF01-6BD7-D7DD-EF51EB8BFBFC}"/>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A3F7EBC-472E-09E2-5970-C12C271514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0A7351D0-8EBB-6A8A-11BE-5E1FACAA2198}"/>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5" name="Marcador de Posição do Rodapé 4">
            <a:extLst>
              <a:ext uri="{FF2B5EF4-FFF2-40B4-BE49-F238E27FC236}">
                <a16:creationId xmlns:a16="http://schemas.microsoft.com/office/drawing/2014/main" id="{7BC2EB77-9CAC-7280-634B-5FA708692BD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9B36143-6D6A-41AE-86BE-8519D800B79A}"/>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168679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6F824-C7EC-D14D-D6B3-5DDB9927D0B0}"/>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C5D1C4E-2E13-8F7C-010A-369A2F6314FE}"/>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C23E8423-B928-DFC6-F633-5697B92E9D53}"/>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7C93789E-CC65-B27D-7FD9-E2226CCA6480}"/>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6" name="Marcador de Posição do Rodapé 5">
            <a:extLst>
              <a:ext uri="{FF2B5EF4-FFF2-40B4-BE49-F238E27FC236}">
                <a16:creationId xmlns:a16="http://schemas.microsoft.com/office/drawing/2014/main" id="{4F1004B1-05DE-96A6-D6ED-E9173349E75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4288F7C6-C93C-9F02-1359-75A6C2A3F6AA}"/>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12181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2285A3-A14E-0B6A-BD85-443ADDA39D86}"/>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34C9E42-30D0-97E7-3668-640289DBCF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01BFEF91-7F5F-B68A-938C-C23AB04EC495}"/>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DC23CD10-6989-95C3-C2BB-DEAA8010F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DD163E0C-FBA7-874D-5344-E7362BBEC9E6}"/>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F7CD389F-539E-7260-8915-FABC8963E385}"/>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8" name="Marcador de Posição do Rodapé 7">
            <a:extLst>
              <a:ext uri="{FF2B5EF4-FFF2-40B4-BE49-F238E27FC236}">
                <a16:creationId xmlns:a16="http://schemas.microsoft.com/office/drawing/2014/main" id="{6F536832-2CA1-7CC5-F97D-6DFEA5332F9A}"/>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7CA18B64-8D45-DFF0-02BE-F2168D0FA44C}"/>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223519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CA091-13F4-DFBF-6866-387B612B142C}"/>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35E93163-FAC3-72B1-511B-5D6E97E035BD}"/>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4" name="Marcador de Posição do Rodapé 3">
            <a:extLst>
              <a:ext uri="{FF2B5EF4-FFF2-40B4-BE49-F238E27FC236}">
                <a16:creationId xmlns:a16="http://schemas.microsoft.com/office/drawing/2014/main" id="{9BA19404-67E8-C3A3-17CB-B36B29BCD9EE}"/>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F1167A75-E389-A1CD-189B-705727939244}"/>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428298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27FA0221-E484-2C4A-455B-C562C6EF4B46}"/>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3" name="Marcador de Posição do Rodapé 2">
            <a:extLst>
              <a:ext uri="{FF2B5EF4-FFF2-40B4-BE49-F238E27FC236}">
                <a16:creationId xmlns:a16="http://schemas.microsoft.com/office/drawing/2014/main" id="{CC252585-77A8-081F-8377-5DE55385ECE0}"/>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8173ADE6-4E45-9BC5-0F93-E04A56010A5E}"/>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384757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7832E-B6E3-1730-2E3D-AA5FC74A383C}"/>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429EE5AC-FA04-9C70-12B6-FAF2B337D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66E5374E-9654-0314-0404-38FFDC7D2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EB994BF7-FA47-7034-55FD-D707ADA8D946}"/>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6" name="Marcador de Posição do Rodapé 5">
            <a:extLst>
              <a:ext uri="{FF2B5EF4-FFF2-40B4-BE49-F238E27FC236}">
                <a16:creationId xmlns:a16="http://schemas.microsoft.com/office/drawing/2014/main" id="{342D5F08-4E2D-A1BB-CC96-43D361125D4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4C542EF-E76B-4126-F6CE-242E3B19E014}"/>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343002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AED0B-8791-4FA3-24B0-8A00077BB03D}"/>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CC8686A6-C5A9-156C-3C00-48B1672E9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4D8CE650-CB4C-ED5C-6016-49CED9B9E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50001AD9-FA93-C534-1EA9-2B034EE4EBF0}"/>
              </a:ext>
            </a:extLst>
          </p:cNvPr>
          <p:cNvSpPr>
            <a:spLocks noGrp="1"/>
          </p:cNvSpPr>
          <p:nvPr>
            <p:ph type="dt" sz="half" idx="10"/>
          </p:nvPr>
        </p:nvSpPr>
        <p:spPr/>
        <p:txBody>
          <a:bodyPr/>
          <a:lstStyle/>
          <a:p>
            <a:fld id="{3C2A043E-DB4C-49C1-A157-2D539D7A3D3F}" type="datetimeFigureOut">
              <a:rPr lang="pt-PT" smtClean="0"/>
              <a:t>06/06/2022</a:t>
            </a:fld>
            <a:endParaRPr lang="pt-PT"/>
          </a:p>
        </p:txBody>
      </p:sp>
      <p:sp>
        <p:nvSpPr>
          <p:cNvPr id="6" name="Marcador de Posição do Rodapé 5">
            <a:extLst>
              <a:ext uri="{FF2B5EF4-FFF2-40B4-BE49-F238E27FC236}">
                <a16:creationId xmlns:a16="http://schemas.microsoft.com/office/drawing/2014/main" id="{9242F916-905C-9C04-ECD3-F158AC34A90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59A7363-374E-C065-BCB7-6603FC2C25EF}"/>
              </a:ext>
            </a:extLst>
          </p:cNvPr>
          <p:cNvSpPr>
            <a:spLocks noGrp="1"/>
          </p:cNvSpPr>
          <p:nvPr>
            <p:ph type="sldNum" sz="quarter" idx="12"/>
          </p:nvPr>
        </p:nvSpPr>
        <p:spPr/>
        <p:txBody>
          <a:bodyPr/>
          <a:lstStyle/>
          <a:p>
            <a:fld id="{1DC83E2D-FD39-42B6-AFA5-C80A534726E7}" type="slidenum">
              <a:rPr lang="pt-PT" smtClean="0"/>
              <a:t>‹nº›</a:t>
            </a:fld>
            <a:endParaRPr lang="pt-PT"/>
          </a:p>
        </p:txBody>
      </p:sp>
    </p:spTree>
    <p:extLst>
      <p:ext uri="{BB962C8B-B14F-4D97-AF65-F5344CB8AC3E}">
        <p14:creationId xmlns:p14="http://schemas.microsoft.com/office/powerpoint/2010/main" val="164799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B3511430-CD68-8F87-FA7C-4B25DAE65C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9C83909-B61A-75D0-12BF-2AB0A9DCE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87E9C16-23B3-4E70-B2C9-41312F71AE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A043E-DB4C-49C1-A157-2D539D7A3D3F}" type="datetimeFigureOut">
              <a:rPr lang="pt-PT" smtClean="0"/>
              <a:t>06/06/2022</a:t>
            </a:fld>
            <a:endParaRPr lang="pt-PT"/>
          </a:p>
        </p:txBody>
      </p:sp>
      <p:sp>
        <p:nvSpPr>
          <p:cNvPr id="5" name="Marcador de Posição do Rodapé 4">
            <a:extLst>
              <a:ext uri="{FF2B5EF4-FFF2-40B4-BE49-F238E27FC236}">
                <a16:creationId xmlns:a16="http://schemas.microsoft.com/office/drawing/2014/main" id="{75673CFA-FC67-484E-2D0F-231281133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9484CB06-FDF0-90A8-E666-39205C64E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83E2D-FD39-42B6-AFA5-C80A534726E7}" type="slidenum">
              <a:rPr lang="pt-PT" smtClean="0"/>
              <a:t>‹nº›</a:t>
            </a:fld>
            <a:endParaRPr lang="pt-PT"/>
          </a:p>
        </p:txBody>
      </p:sp>
    </p:spTree>
    <p:extLst>
      <p:ext uri="{BB962C8B-B14F-4D97-AF65-F5344CB8AC3E}">
        <p14:creationId xmlns:p14="http://schemas.microsoft.com/office/powerpoint/2010/main" val="2888215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rtp.pt/play/estudoemcasa/p7174/e478105/espanhol-3-ciclo"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28bh6IL2INM" TargetMode="External"/><Relationship Id="rId2" Type="http://schemas.openxmlformats.org/officeDocument/2006/relationships/hyperlink" Target="https://www.youtube.com/watch?v=HlFYVjBRPo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3926E-5CC5-F4E4-32D9-45DCCF5BD635}"/>
              </a:ext>
            </a:extLst>
          </p:cNvPr>
          <p:cNvSpPr>
            <a:spLocks noGrp="1"/>
          </p:cNvSpPr>
          <p:nvPr>
            <p:ph type="ctrTitle"/>
          </p:nvPr>
        </p:nvSpPr>
        <p:spPr>
          <a:xfrm>
            <a:off x="7464614" y="1783959"/>
            <a:ext cx="4087306" cy="2889114"/>
          </a:xfrm>
        </p:spPr>
        <p:txBody>
          <a:bodyPr anchor="b">
            <a:noAutofit/>
          </a:bodyPr>
          <a:lstStyle/>
          <a:p>
            <a:r>
              <a:rPr lang="pt-PT" sz="4400" b="1" dirty="0">
                <a:latin typeface="+mn-lt"/>
              </a:rPr>
              <a:t>Os muçulmanos na Península Ibérica</a:t>
            </a:r>
          </a:p>
        </p:txBody>
      </p:sp>
      <p:sp>
        <p:nvSpPr>
          <p:cNvPr id="3" name="Subtítulo 2">
            <a:extLst>
              <a:ext uri="{FF2B5EF4-FFF2-40B4-BE49-F238E27FC236}">
                <a16:creationId xmlns:a16="http://schemas.microsoft.com/office/drawing/2014/main" id="{6B45DBAD-DD39-9B08-FA08-417604672BE9}"/>
              </a:ext>
            </a:extLst>
          </p:cNvPr>
          <p:cNvSpPr>
            <a:spLocks noGrp="1"/>
          </p:cNvSpPr>
          <p:nvPr>
            <p:ph type="subTitle" idx="1"/>
          </p:nvPr>
        </p:nvSpPr>
        <p:spPr>
          <a:xfrm>
            <a:off x="7464612" y="4750893"/>
            <a:ext cx="4087305" cy="1147863"/>
          </a:xfrm>
        </p:spPr>
        <p:txBody>
          <a:bodyPr anchor="t">
            <a:normAutofit fontScale="85000" lnSpcReduction="10000"/>
          </a:bodyPr>
          <a:lstStyle/>
          <a:p>
            <a:r>
              <a:rPr lang="pt-PT" sz="4000" dirty="0"/>
              <a:t>O legado cultural, artístico e urbanístico. </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l-Andalus">
            <a:extLst>
              <a:ext uri="{FF2B5EF4-FFF2-40B4-BE49-F238E27FC236}">
                <a16:creationId xmlns:a16="http://schemas.microsoft.com/office/drawing/2014/main" id="{241A5E97-A24B-FA6A-EAF7-B46C5E8EE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6" r="12173" b="2"/>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63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Rectangle 138">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F9D035F-4ED6-E267-6C62-911BE715D28C}"/>
              </a:ext>
            </a:extLst>
          </p:cNvPr>
          <p:cNvSpPr>
            <a:spLocks noGrp="1"/>
          </p:cNvSpPr>
          <p:nvPr>
            <p:ph type="title"/>
          </p:nvPr>
        </p:nvSpPr>
        <p:spPr>
          <a:xfrm>
            <a:off x="838200" y="4435052"/>
            <a:ext cx="3093720" cy="1645920"/>
          </a:xfrm>
        </p:spPr>
        <p:txBody>
          <a:bodyPr>
            <a:normAutofit/>
          </a:bodyPr>
          <a:lstStyle/>
          <a:p>
            <a:r>
              <a:rPr lang="pt-PT" sz="2600" dirty="0"/>
              <a:t>Início do processo de arabização: </a:t>
            </a:r>
          </a:p>
        </p:txBody>
      </p:sp>
      <p:pic>
        <p:nvPicPr>
          <p:cNvPr id="7" name="Imagem 6" descr="Uma imagem com edifício, exterior, pedra, tijolo&#10;&#10;Descrição gerada automaticamente">
            <a:extLst>
              <a:ext uri="{FF2B5EF4-FFF2-40B4-BE49-F238E27FC236}">
                <a16:creationId xmlns:a16="http://schemas.microsoft.com/office/drawing/2014/main" id="{158B9D7C-1F83-5FBB-BF29-BB3359F8A438}"/>
              </a:ext>
            </a:extLst>
          </p:cNvPr>
          <p:cNvPicPr>
            <a:picLocks noChangeAspect="1"/>
          </p:cNvPicPr>
          <p:nvPr/>
        </p:nvPicPr>
        <p:blipFill rotWithShape="1">
          <a:blip r:embed="rId2">
            <a:extLst>
              <a:ext uri="{28A0092B-C50C-407E-A947-70E740481C1C}">
                <a14:useLocalDpi xmlns:a14="http://schemas.microsoft.com/office/drawing/2010/main" val="0"/>
              </a:ext>
            </a:extLst>
          </a:blip>
          <a:srcRect l="10289" r="16079" b="-2"/>
          <a:stretch/>
        </p:blipFill>
        <p:spPr>
          <a:xfrm>
            <a:off x="20" y="-6"/>
            <a:ext cx="3931900" cy="4005072"/>
          </a:xfrm>
          <a:prstGeom prst="rect">
            <a:avLst/>
          </a:prstGeom>
        </p:spPr>
      </p:pic>
      <p:pic>
        <p:nvPicPr>
          <p:cNvPr id="5124" name="Picture 4" descr="The Mosque of Bāb al-Mardūm (the Church of Santa Cruz), Toledo –  Smarthistory">
            <a:extLst>
              <a:ext uri="{FF2B5EF4-FFF2-40B4-BE49-F238E27FC236}">
                <a16:creationId xmlns:a16="http://schemas.microsoft.com/office/drawing/2014/main" id="{881F9351-365D-FB0B-25D8-4C891E8BA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91" r="2373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Uma imagem com exterior, rocha, relva, água&#10;&#10;Descrição gerada automaticamente">
            <a:extLst>
              <a:ext uri="{FF2B5EF4-FFF2-40B4-BE49-F238E27FC236}">
                <a16:creationId xmlns:a16="http://schemas.microsoft.com/office/drawing/2014/main" id="{C2D2AF71-6D8F-EC12-84D9-A111C84B4CA7}"/>
              </a:ext>
            </a:extLst>
          </p:cNvPr>
          <p:cNvPicPr>
            <a:picLocks noChangeAspect="1"/>
          </p:cNvPicPr>
          <p:nvPr/>
        </p:nvPicPr>
        <p:blipFill rotWithShape="1">
          <a:blip r:embed="rId4">
            <a:extLst>
              <a:ext uri="{28A0092B-C50C-407E-A947-70E740481C1C}">
                <a14:useLocalDpi xmlns:a14="http://schemas.microsoft.com/office/drawing/2010/main" val="0"/>
              </a:ext>
            </a:extLst>
          </a:blip>
          <a:srcRect l="28875" r="25475" b="2"/>
          <a:stretch/>
        </p:blipFill>
        <p:spPr>
          <a:xfrm>
            <a:off x="8260080" y="-1"/>
            <a:ext cx="3931920" cy="4005072"/>
          </a:xfrm>
          <a:prstGeom prst="rect">
            <a:avLst/>
          </a:prstGeom>
        </p:spPr>
      </p:pic>
      <p:sp>
        <p:nvSpPr>
          <p:cNvPr id="141" name="Rectangle 140">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Posição de Conteúdo 2">
            <a:extLst>
              <a:ext uri="{FF2B5EF4-FFF2-40B4-BE49-F238E27FC236}">
                <a16:creationId xmlns:a16="http://schemas.microsoft.com/office/drawing/2014/main" id="{D91B5F86-CE9B-C63F-0B97-E8EFCFAD0587}"/>
              </a:ext>
            </a:extLst>
          </p:cNvPr>
          <p:cNvSpPr>
            <a:spLocks noGrp="1"/>
          </p:cNvSpPr>
          <p:nvPr>
            <p:ph idx="1"/>
          </p:nvPr>
        </p:nvSpPr>
        <p:spPr>
          <a:xfrm>
            <a:off x="4380266" y="4435052"/>
            <a:ext cx="7104188" cy="1645920"/>
          </a:xfrm>
        </p:spPr>
        <p:txBody>
          <a:bodyPr anchor="ctr">
            <a:normAutofit/>
          </a:bodyPr>
          <a:lstStyle/>
          <a:p>
            <a:r>
              <a:rPr lang="pt-PT" sz="1800" dirty="0"/>
              <a:t>Califado de Omíada: tem de travar a resistência cristã (século VIII-XI)</a:t>
            </a:r>
          </a:p>
          <a:p>
            <a:r>
              <a:rPr lang="pt-PT" sz="1800" dirty="0"/>
              <a:t>Toledo foi um dos mais importantes centros de poder com um posicionamento estratégico. Houve porém tolerância religiosa. </a:t>
            </a:r>
          </a:p>
          <a:p>
            <a:r>
              <a:rPr lang="pt-PT" sz="1800" dirty="0"/>
              <a:t>Mesquita Bab Al-</a:t>
            </a:r>
            <a:r>
              <a:rPr lang="pt-PT" sz="1800" dirty="0" err="1"/>
              <a:t>Mardum</a:t>
            </a:r>
            <a:r>
              <a:rPr lang="pt-PT" sz="1800" dirty="0"/>
              <a:t>: fachadas decoradas, com grande cúpula com estrelas. É pensada para orações e pensamento.</a:t>
            </a:r>
          </a:p>
        </p:txBody>
      </p:sp>
    </p:spTree>
    <p:extLst>
      <p:ext uri="{BB962C8B-B14F-4D97-AF65-F5344CB8AC3E}">
        <p14:creationId xmlns:p14="http://schemas.microsoft.com/office/powerpoint/2010/main" val="2493527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0F3F37C-CA82-7E38-AFE0-7D649C11561F}"/>
              </a:ext>
            </a:extLst>
          </p:cNvPr>
          <p:cNvSpPr>
            <a:spLocks noGrp="1"/>
          </p:cNvSpPr>
          <p:nvPr>
            <p:ph type="title"/>
          </p:nvPr>
        </p:nvSpPr>
        <p:spPr>
          <a:xfrm>
            <a:off x="640080" y="325369"/>
            <a:ext cx="4368602" cy="1080409"/>
          </a:xfrm>
        </p:spPr>
        <p:txBody>
          <a:bodyPr anchor="b">
            <a:normAutofit/>
          </a:bodyPr>
          <a:lstStyle/>
          <a:p>
            <a:pPr algn="ctr"/>
            <a:r>
              <a:rPr lang="pt-PT" sz="5400" b="1" dirty="0"/>
              <a:t>Córdova </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9F436800-476C-2AC4-F993-EE69B575EEC3}"/>
              </a:ext>
            </a:extLst>
          </p:cNvPr>
          <p:cNvSpPr>
            <a:spLocks noGrp="1"/>
          </p:cNvSpPr>
          <p:nvPr>
            <p:ph idx="1"/>
          </p:nvPr>
        </p:nvSpPr>
        <p:spPr>
          <a:xfrm>
            <a:off x="640080" y="1731148"/>
            <a:ext cx="4243589" cy="4801484"/>
          </a:xfrm>
        </p:spPr>
        <p:txBody>
          <a:bodyPr>
            <a:noAutofit/>
          </a:bodyPr>
          <a:lstStyle/>
          <a:p>
            <a:pPr algn="just"/>
            <a:r>
              <a:rPr lang="pt-PT" sz="2000" b="1" dirty="0"/>
              <a:t>Córdova no século X era um califado independente. Era a capital do império muçulmano na península. </a:t>
            </a:r>
          </a:p>
          <a:p>
            <a:pPr algn="just"/>
            <a:r>
              <a:rPr lang="pt-PT" sz="2000" b="1" dirty="0"/>
              <a:t>Mesquita de Córdova: lugar de oração. Foi um importante centro político, social e cultural. Os fiéis muçulmanos reuniam-se sob as arcadas da mesquita. Foi construída sob uma antiga mesquita visigoda. </a:t>
            </a:r>
          </a:p>
          <a:p>
            <a:pPr algn="just"/>
            <a:r>
              <a:rPr lang="pt-PT" sz="2000" b="1" dirty="0"/>
              <a:t>Decoração rica, com 856 colunas feitas de ónix, mármore e granito. </a:t>
            </a:r>
          </a:p>
          <a:p>
            <a:pPr algn="just"/>
            <a:r>
              <a:rPr lang="pt-PT" sz="2000" b="1" dirty="0"/>
              <a:t>Nesta época, desenvolveram-se as artes e as ciências, nomeadamente, a medicina, a filosofia, a literatura. </a:t>
            </a:r>
          </a:p>
          <a:p>
            <a:pPr algn="just"/>
            <a:endParaRPr lang="pt-PT" sz="2000" b="1" dirty="0"/>
          </a:p>
        </p:txBody>
      </p:sp>
      <p:pic>
        <p:nvPicPr>
          <p:cNvPr id="1026" name="Picture 2" descr="Como visitar a Mesquita de Córdoba - Horários e Preços - Melhores Dicas">
            <a:extLst>
              <a:ext uri="{FF2B5EF4-FFF2-40B4-BE49-F238E27FC236}">
                <a16:creationId xmlns:a16="http://schemas.microsoft.com/office/drawing/2014/main" id="{B3BF708B-934C-EC99-E7D8-B7B7597F76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30" r="25717" b="-1"/>
          <a:stretch/>
        </p:blipFill>
        <p:spPr bwMode="auto">
          <a:xfrm>
            <a:off x="5313225" y="-590454"/>
            <a:ext cx="6878775" cy="744845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3" name="Freeform: Shape 192">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050" name="Picture 2">
            <a:extLst>
              <a:ext uri="{FF2B5EF4-FFF2-40B4-BE49-F238E27FC236}">
                <a16:creationId xmlns:a16="http://schemas.microsoft.com/office/drawing/2014/main" id="{E5727407-C96C-A020-3A41-42CAC0523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11" r="21237" b="1"/>
          <a:stretch/>
        </p:blipFill>
        <p:spPr bwMode="auto">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a:noFill/>
          <a:extLst>
            <a:ext uri="{909E8E84-426E-40DD-AFC4-6F175D3DCCD1}">
              <a14:hiddenFill xmlns:a14="http://schemas.microsoft.com/office/drawing/2010/main">
                <a:solidFill>
                  <a:srgbClr val="FFFFFF"/>
                </a:solidFill>
              </a14:hiddenFill>
            </a:ext>
          </a:extLst>
        </p:spPr>
      </p:pic>
      <p:sp>
        <p:nvSpPr>
          <p:cNvPr id="194" name="Freeform: Shape 193">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5" name="Freeform: Shape 194">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6" name="Freeform: Shape 195">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ítulo 1">
            <a:extLst>
              <a:ext uri="{FF2B5EF4-FFF2-40B4-BE49-F238E27FC236}">
                <a16:creationId xmlns:a16="http://schemas.microsoft.com/office/drawing/2014/main" id="{D9E7053D-D5B5-70B4-2491-A805DF5E63D0}"/>
              </a:ext>
            </a:extLst>
          </p:cNvPr>
          <p:cNvSpPr>
            <a:spLocks noGrp="1"/>
          </p:cNvSpPr>
          <p:nvPr>
            <p:ph type="title"/>
          </p:nvPr>
        </p:nvSpPr>
        <p:spPr>
          <a:xfrm>
            <a:off x="4959350" y="3268639"/>
            <a:ext cx="5729985" cy="1038979"/>
          </a:xfrm>
        </p:spPr>
        <p:txBody>
          <a:bodyPr vert="horz" lIns="91440" tIns="45720" rIns="91440" bIns="45720" rtlCol="0" anchor="b">
            <a:normAutofit/>
          </a:bodyPr>
          <a:lstStyle/>
          <a:p>
            <a:r>
              <a:rPr lang="en-US" sz="3600" b="1" kern="1200" dirty="0">
                <a:latin typeface="+mj-lt"/>
                <a:ea typeface="+mj-ea"/>
                <a:cs typeface="+mj-cs"/>
              </a:rPr>
              <a:t>EL ELCHE:</a:t>
            </a:r>
          </a:p>
        </p:txBody>
      </p:sp>
      <p:pic>
        <p:nvPicPr>
          <p:cNvPr id="2056" name="Picture 8" descr="Elche, Patrimonio de la Humanidad - AlicanteOut">
            <a:extLst>
              <a:ext uri="{FF2B5EF4-FFF2-40B4-BE49-F238E27FC236}">
                <a16:creationId xmlns:a16="http://schemas.microsoft.com/office/drawing/2014/main" id="{17F96E59-B02A-BDEE-5B9F-C496E67FA6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8" r="746" b="-2"/>
          <a:stretch/>
        </p:blipFill>
        <p:spPr bwMode="auto">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a:noFill/>
          <a:extLst>
            <a:ext uri="{909E8E84-426E-40DD-AFC4-6F175D3DCCD1}">
              <a14:hiddenFill xmlns:a14="http://schemas.microsoft.com/office/drawing/2010/main">
                <a:solidFill>
                  <a:srgbClr val="FFFFFF"/>
                </a:solidFill>
              </a14:hiddenFill>
            </a:ext>
          </a:extLst>
        </p:spPr>
      </p:pic>
      <p:sp>
        <p:nvSpPr>
          <p:cNvPr id="197" name="Freeform: Shape 196">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Imagem 4">
            <a:extLst>
              <a:ext uri="{FF2B5EF4-FFF2-40B4-BE49-F238E27FC236}">
                <a16:creationId xmlns:a16="http://schemas.microsoft.com/office/drawing/2014/main" id="{C2B20891-5FEF-DD8B-EB24-4FDCBA0D5976}"/>
              </a:ext>
            </a:extLst>
          </p:cNvPr>
          <p:cNvPicPr>
            <a:picLocks noChangeAspect="1"/>
          </p:cNvPicPr>
          <p:nvPr/>
        </p:nvPicPr>
        <p:blipFill rotWithShape="1">
          <a:blip r:embed="rId4"/>
          <a:srcRect l="14567" r="9361" b="-2"/>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198" name="Freeform: Shape 197">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Marcador de Posição de Conteúdo 2">
            <a:extLst>
              <a:ext uri="{FF2B5EF4-FFF2-40B4-BE49-F238E27FC236}">
                <a16:creationId xmlns:a16="http://schemas.microsoft.com/office/drawing/2014/main" id="{DEF5882D-0964-C932-9025-A245A519C279}"/>
              </a:ext>
            </a:extLst>
          </p:cNvPr>
          <p:cNvSpPr>
            <a:spLocks noGrp="1"/>
          </p:cNvSpPr>
          <p:nvPr>
            <p:ph idx="1"/>
          </p:nvPr>
        </p:nvSpPr>
        <p:spPr>
          <a:xfrm>
            <a:off x="4959350" y="4444777"/>
            <a:ext cx="6822919" cy="2255825"/>
          </a:xfrm>
        </p:spPr>
        <p:txBody>
          <a:bodyPr vert="horz" lIns="91440" tIns="45720" rIns="91440" bIns="45720" rtlCol="0">
            <a:normAutofit lnSpcReduction="10000"/>
          </a:bodyPr>
          <a:lstStyle/>
          <a:p>
            <a:pPr algn="just"/>
            <a:r>
              <a:rPr lang="en-US" sz="2400" b="1" kern="1200" dirty="0">
                <a:latin typeface="+mn-lt"/>
                <a:ea typeface="+mn-ea"/>
                <a:cs typeface="+mn-cs"/>
              </a:rPr>
              <a:t>É a </a:t>
            </a:r>
            <a:r>
              <a:rPr lang="en-US" sz="2400" b="1" kern="1200" dirty="0" err="1">
                <a:latin typeface="+mn-lt"/>
                <a:ea typeface="+mn-ea"/>
                <a:cs typeface="+mn-cs"/>
              </a:rPr>
              <a:t>maior</a:t>
            </a:r>
            <a:r>
              <a:rPr lang="en-US" sz="2400" b="1" kern="1200" dirty="0">
                <a:latin typeface="+mn-lt"/>
                <a:ea typeface="+mn-ea"/>
                <a:cs typeface="+mn-cs"/>
              </a:rPr>
              <a:t> </a:t>
            </a:r>
            <a:r>
              <a:rPr lang="en-US" sz="2400" b="1" kern="1200" dirty="0" err="1">
                <a:latin typeface="+mn-lt"/>
                <a:ea typeface="+mn-ea"/>
                <a:cs typeface="+mn-cs"/>
              </a:rPr>
              <a:t>extensão</a:t>
            </a:r>
            <a:r>
              <a:rPr lang="en-US" sz="2400" b="1" kern="1200" dirty="0">
                <a:latin typeface="+mn-lt"/>
                <a:ea typeface="+mn-ea"/>
                <a:cs typeface="+mn-cs"/>
              </a:rPr>
              <a:t> de </a:t>
            </a:r>
            <a:r>
              <a:rPr lang="en-US" sz="2400" b="1" kern="1200" dirty="0" err="1">
                <a:latin typeface="+mn-lt"/>
                <a:ea typeface="+mn-ea"/>
                <a:cs typeface="+mn-cs"/>
              </a:rPr>
              <a:t>palmeiras</a:t>
            </a:r>
            <a:r>
              <a:rPr lang="en-US" sz="2400" b="1" kern="1200" dirty="0">
                <a:latin typeface="+mn-lt"/>
                <a:ea typeface="+mn-ea"/>
                <a:cs typeface="+mn-cs"/>
              </a:rPr>
              <a:t> da </a:t>
            </a:r>
            <a:r>
              <a:rPr lang="en-US" sz="2400" b="1" kern="1200" dirty="0" err="1">
                <a:latin typeface="+mn-lt"/>
                <a:ea typeface="+mn-ea"/>
                <a:cs typeface="+mn-cs"/>
              </a:rPr>
              <a:t>Península</a:t>
            </a:r>
            <a:r>
              <a:rPr lang="en-US" sz="2400" b="1" kern="1200" dirty="0">
                <a:latin typeface="+mn-lt"/>
                <a:ea typeface="+mn-ea"/>
                <a:cs typeface="+mn-cs"/>
              </a:rPr>
              <a:t>. </a:t>
            </a:r>
          </a:p>
          <a:p>
            <a:pPr algn="just"/>
            <a:r>
              <a:rPr lang="en-US" sz="2400" b="1" dirty="0" err="1"/>
              <a:t>Os</a:t>
            </a:r>
            <a:r>
              <a:rPr lang="en-US" sz="2400" b="1" dirty="0"/>
              <a:t> </a:t>
            </a:r>
            <a:r>
              <a:rPr lang="en-US" sz="2400" b="1" dirty="0" err="1"/>
              <a:t>muçulmanos</a:t>
            </a:r>
            <a:r>
              <a:rPr lang="en-US" sz="2400" b="1" dirty="0"/>
              <a:t> </a:t>
            </a:r>
            <a:r>
              <a:rPr lang="en-US" sz="2400" b="1" dirty="0" err="1"/>
              <a:t>desenvolveram</a:t>
            </a:r>
            <a:r>
              <a:rPr lang="en-US" sz="2400" b="1" dirty="0"/>
              <a:t> </a:t>
            </a:r>
            <a:r>
              <a:rPr lang="en-US" sz="2400" b="1" dirty="0" err="1"/>
              <a:t>várias</a:t>
            </a:r>
            <a:r>
              <a:rPr lang="en-US" sz="2400" b="1" dirty="0"/>
              <a:t> </a:t>
            </a:r>
            <a:r>
              <a:rPr lang="en-US" sz="2400" b="1" dirty="0" err="1"/>
              <a:t>técnicas</a:t>
            </a:r>
            <a:r>
              <a:rPr lang="en-US" sz="2400" b="1" dirty="0"/>
              <a:t> </a:t>
            </a:r>
            <a:r>
              <a:rPr lang="en-US" sz="2400" b="1" dirty="0" err="1"/>
              <a:t>agrícolas</a:t>
            </a:r>
            <a:r>
              <a:rPr lang="en-US" sz="2400" b="1" dirty="0"/>
              <a:t> de </a:t>
            </a:r>
            <a:r>
              <a:rPr lang="en-US" sz="2400" b="1" dirty="0" err="1"/>
              <a:t>irrigação</a:t>
            </a:r>
            <a:r>
              <a:rPr lang="en-US" sz="2400" b="1" dirty="0"/>
              <a:t> e estufas. </a:t>
            </a:r>
          </a:p>
          <a:p>
            <a:pPr algn="just"/>
            <a:r>
              <a:rPr lang="en-US" sz="2400" b="1" kern="1200" dirty="0" err="1">
                <a:latin typeface="+mn-lt"/>
                <a:ea typeface="+mn-ea"/>
                <a:cs typeface="+mn-cs"/>
              </a:rPr>
              <a:t>Os</a:t>
            </a:r>
            <a:r>
              <a:rPr lang="en-US" sz="2400" b="1" dirty="0"/>
              <a:t> </a:t>
            </a:r>
            <a:r>
              <a:rPr lang="en-US" sz="2400" b="1" dirty="0" err="1"/>
              <a:t>espaços</a:t>
            </a:r>
            <a:r>
              <a:rPr lang="en-US" sz="2400" b="1" dirty="0"/>
              <a:t> </a:t>
            </a:r>
            <a:r>
              <a:rPr lang="en-US" sz="2400" b="1" dirty="0" err="1"/>
              <a:t>verdes</a:t>
            </a:r>
            <a:r>
              <a:rPr lang="en-US" sz="2400" b="1" dirty="0"/>
              <a:t> </a:t>
            </a:r>
            <a:r>
              <a:rPr lang="en-US" sz="2400" b="1" dirty="0" err="1"/>
              <a:t>e</a:t>
            </a:r>
            <a:r>
              <a:rPr lang="en-US" sz="2400" b="1" kern="1200" dirty="0" err="1">
                <a:latin typeface="+mn-lt"/>
                <a:ea typeface="+mn-ea"/>
                <a:cs typeface="+mn-cs"/>
              </a:rPr>
              <a:t>vocam</a:t>
            </a:r>
            <a:r>
              <a:rPr lang="en-US" sz="2400" b="1" kern="1200" dirty="0">
                <a:latin typeface="+mn-lt"/>
                <a:ea typeface="+mn-ea"/>
                <a:cs typeface="+mn-cs"/>
              </a:rPr>
              <a:t> o </a:t>
            </a:r>
            <a:r>
              <a:rPr lang="en-US" sz="2400" b="1" kern="1200" dirty="0" err="1">
                <a:latin typeface="+mn-lt"/>
                <a:ea typeface="+mn-ea"/>
                <a:cs typeface="+mn-cs"/>
              </a:rPr>
              <a:t>paraíso</a:t>
            </a:r>
            <a:r>
              <a:rPr lang="en-US" sz="2400" b="1" dirty="0"/>
              <a:t>, a </a:t>
            </a:r>
            <a:r>
              <a:rPr lang="en-US" sz="2400" b="1" dirty="0" err="1"/>
              <a:t>vida</a:t>
            </a:r>
            <a:r>
              <a:rPr lang="en-US" sz="2400" b="1" dirty="0"/>
              <a:t> </a:t>
            </a:r>
            <a:r>
              <a:rPr lang="en-US" sz="2400" b="1" dirty="0" err="1"/>
              <a:t>após</a:t>
            </a:r>
            <a:r>
              <a:rPr lang="en-US" sz="2400" b="1" dirty="0"/>
              <a:t> a </a:t>
            </a:r>
            <a:r>
              <a:rPr lang="en-US" sz="2400" b="1" dirty="0" err="1"/>
              <a:t>morte</a:t>
            </a:r>
            <a:r>
              <a:rPr lang="en-US" sz="2400" b="1" dirty="0"/>
              <a:t>. São </a:t>
            </a:r>
            <a:r>
              <a:rPr lang="en-US" sz="2400" b="1" dirty="0" err="1"/>
              <a:t>locais</a:t>
            </a:r>
            <a:r>
              <a:rPr lang="en-US" sz="2400" b="1" dirty="0"/>
              <a:t> </a:t>
            </a:r>
            <a:r>
              <a:rPr lang="en-US" sz="2400" b="1" dirty="0" err="1"/>
              <a:t>propícios</a:t>
            </a:r>
            <a:r>
              <a:rPr lang="en-US" sz="2400" b="1" dirty="0"/>
              <a:t> </a:t>
            </a:r>
            <a:r>
              <a:rPr lang="en-US" sz="2400" b="1" dirty="0" err="1"/>
              <a:t>ao</a:t>
            </a:r>
            <a:r>
              <a:rPr lang="en-US" sz="2400" b="1" dirty="0"/>
              <a:t> </a:t>
            </a:r>
            <a:r>
              <a:rPr lang="en-US" sz="2400" b="1" dirty="0" err="1"/>
              <a:t>repouso</a:t>
            </a:r>
            <a:r>
              <a:rPr lang="en-US" sz="2400" b="1" dirty="0"/>
              <a:t> e à </a:t>
            </a:r>
            <a:r>
              <a:rPr lang="en-US" sz="2400" b="1" dirty="0" err="1"/>
              <a:t>meditação</a:t>
            </a:r>
            <a:r>
              <a:rPr lang="en-US" sz="2400" b="1" dirty="0"/>
              <a:t>. </a:t>
            </a:r>
            <a:endParaRPr lang="en-US" sz="2400" b="1" kern="1200" dirty="0">
              <a:latin typeface="+mn-lt"/>
              <a:ea typeface="+mn-ea"/>
              <a:cs typeface="+mn-cs"/>
            </a:endParaRPr>
          </a:p>
          <a:p>
            <a:pPr marL="0" indent="0">
              <a:buNone/>
            </a:pPr>
            <a:endParaRPr lang="en-US" sz="1900" kern="1200" dirty="0">
              <a:latin typeface="+mn-lt"/>
              <a:ea typeface="+mn-ea"/>
              <a:cs typeface="+mn-cs"/>
            </a:endParaRPr>
          </a:p>
        </p:txBody>
      </p:sp>
    </p:spTree>
    <p:extLst>
      <p:ext uri="{BB962C8B-B14F-4D97-AF65-F5344CB8AC3E}">
        <p14:creationId xmlns:p14="http://schemas.microsoft.com/office/powerpoint/2010/main" val="410156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DC9D2960-E1B9-B369-8C9D-5246DB7EB510}"/>
              </a:ext>
            </a:extLst>
          </p:cNvPr>
          <p:cNvSpPr>
            <a:spLocks noGrp="1"/>
          </p:cNvSpPr>
          <p:nvPr>
            <p:ph type="title"/>
          </p:nvPr>
        </p:nvSpPr>
        <p:spPr>
          <a:xfrm>
            <a:off x="958506" y="800392"/>
            <a:ext cx="10264697" cy="1212102"/>
          </a:xfrm>
        </p:spPr>
        <p:txBody>
          <a:bodyPr>
            <a:normAutofit/>
          </a:bodyPr>
          <a:lstStyle/>
          <a:p>
            <a:r>
              <a:rPr lang="pt-PT" sz="4000">
                <a:solidFill>
                  <a:srgbClr val="FFFFFF"/>
                </a:solidFill>
              </a:rPr>
              <a:t>Início do século XI, o califado omíada divide-se em várias taifas:</a:t>
            </a:r>
          </a:p>
        </p:txBody>
      </p:sp>
      <p:sp>
        <p:nvSpPr>
          <p:cNvPr id="3" name="Marcador de Posição de Conteúdo 2">
            <a:extLst>
              <a:ext uri="{FF2B5EF4-FFF2-40B4-BE49-F238E27FC236}">
                <a16:creationId xmlns:a16="http://schemas.microsoft.com/office/drawing/2014/main" id="{C64D4652-432C-4B37-BB81-CFC258F61433}"/>
              </a:ext>
            </a:extLst>
          </p:cNvPr>
          <p:cNvSpPr>
            <a:spLocks noGrp="1"/>
          </p:cNvSpPr>
          <p:nvPr>
            <p:ph idx="1"/>
          </p:nvPr>
        </p:nvSpPr>
        <p:spPr>
          <a:xfrm>
            <a:off x="1367624" y="2490436"/>
            <a:ext cx="9708995" cy="3567173"/>
          </a:xfrm>
        </p:spPr>
        <p:txBody>
          <a:bodyPr anchor="ctr">
            <a:normAutofit/>
          </a:bodyPr>
          <a:lstStyle/>
          <a:p>
            <a:pPr>
              <a:buFont typeface="Wingdings" panose="05000000000000000000" pitchFamily="2" charset="2"/>
              <a:buChar char="Ø"/>
            </a:pPr>
            <a:r>
              <a:rPr lang="pt-PT" sz="2400"/>
              <a:t>Taifa de Toledo;</a:t>
            </a:r>
          </a:p>
          <a:p>
            <a:pPr>
              <a:buFont typeface="Wingdings" panose="05000000000000000000" pitchFamily="2" charset="2"/>
              <a:buChar char="Ø"/>
            </a:pPr>
            <a:r>
              <a:rPr lang="pt-PT" sz="2400"/>
              <a:t>Taifa de Córdova;</a:t>
            </a:r>
          </a:p>
          <a:p>
            <a:pPr>
              <a:buFont typeface="Wingdings" panose="05000000000000000000" pitchFamily="2" charset="2"/>
              <a:buChar char="Ø"/>
            </a:pPr>
            <a:r>
              <a:rPr lang="pt-PT" sz="2400"/>
              <a:t>Taifa de Sevilha;</a:t>
            </a:r>
          </a:p>
          <a:p>
            <a:pPr>
              <a:buFont typeface="Wingdings" panose="05000000000000000000" pitchFamily="2" charset="2"/>
              <a:buChar char="Ø"/>
            </a:pPr>
            <a:r>
              <a:rPr lang="pt-PT" sz="2400"/>
              <a:t>Taifa de Granada. </a:t>
            </a:r>
          </a:p>
          <a:p>
            <a:pPr>
              <a:buFont typeface="Wingdings" panose="05000000000000000000" pitchFamily="2" charset="2"/>
              <a:buChar char="Ø"/>
            </a:pPr>
            <a:endParaRPr lang="pt-PT" sz="2400"/>
          </a:p>
          <a:p>
            <a:pPr>
              <a:buFont typeface="Wingdings" panose="05000000000000000000" pitchFamily="2" charset="2"/>
              <a:buChar char="Ø"/>
            </a:pPr>
            <a:r>
              <a:rPr lang="pt-PT" sz="2400"/>
              <a:t>Os cristãos do Norte empreendem ataques violentos, o leva à construção de fortalezas e castelos muçulmanos. </a:t>
            </a:r>
          </a:p>
        </p:txBody>
      </p:sp>
    </p:spTree>
    <p:extLst>
      <p:ext uri="{BB962C8B-B14F-4D97-AF65-F5344CB8AC3E}">
        <p14:creationId xmlns:p14="http://schemas.microsoft.com/office/powerpoint/2010/main" val="394267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9C4E2DB-2D4D-FBA1-19BD-FFF0C06221AE}"/>
              </a:ext>
            </a:extLst>
          </p:cNvPr>
          <p:cNvSpPr>
            <a:spLocks noGrp="1"/>
          </p:cNvSpPr>
          <p:nvPr>
            <p:ph type="title"/>
          </p:nvPr>
        </p:nvSpPr>
        <p:spPr>
          <a:xfrm>
            <a:off x="630936" y="4908828"/>
            <a:ext cx="3419856" cy="982305"/>
          </a:xfrm>
        </p:spPr>
        <p:txBody>
          <a:bodyPr anchor="ctr">
            <a:normAutofit/>
          </a:bodyPr>
          <a:lstStyle/>
          <a:p>
            <a:r>
              <a:rPr lang="pt-PT" sz="4800" dirty="0"/>
              <a:t>Ronda</a:t>
            </a:r>
          </a:p>
        </p:txBody>
      </p:sp>
      <p:pic>
        <p:nvPicPr>
          <p:cNvPr id="3078" name="Picture 6" descr="undefined">
            <a:extLst>
              <a:ext uri="{FF2B5EF4-FFF2-40B4-BE49-F238E27FC236}">
                <a16:creationId xmlns:a16="http://schemas.microsoft.com/office/drawing/2014/main" id="{B5094A8E-6CFF-F3B3-C38C-74BFA62E5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29" b="-2"/>
          <a:stretch/>
        </p:blipFill>
        <p:spPr bwMode="auto">
          <a:xfrm>
            <a:off x="113164" y="36572"/>
            <a:ext cx="6682310" cy="459987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Nuevo Puente En Ronda, Uno De Los Pueblos Blancos Famosos En Andalucía,  España Foto Del Aire, Marzo De 2018 Imagen de archivo - Imagen de  antigüedad, viejo: 112578995">
            <a:extLst>
              <a:ext uri="{FF2B5EF4-FFF2-40B4-BE49-F238E27FC236}">
                <a16:creationId xmlns:a16="http://schemas.microsoft.com/office/drawing/2014/main" id="{A1E47C82-206A-7716-86BD-94B3AE8545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37" r="-3" b="-3"/>
          <a:stretch/>
        </p:blipFill>
        <p:spPr bwMode="auto">
          <a:xfrm>
            <a:off x="6908637" y="149912"/>
            <a:ext cx="4109133" cy="278793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141"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1C94298C-98F8-4720-0479-109E1C3575DC}"/>
              </a:ext>
            </a:extLst>
          </p:cNvPr>
          <p:cNvSpPr>
            <a:spLocks noGrp="1"/>
          </p:cNvSpPr>
          <p:nvPr>
            <p:ph idx="1"/>
          </p:nvPr>
        </p:nvSpPr>
        <p:spPr>
          <a:xfrm>
            <a:off x="4654294" y="4786354"/>
            <a:ext cx="6903721" cy="2035074"/>
          </a:xfrm>
        </p:spPr>
        <p:txBody>
          <a:bodyPr anchor="ctr">
            <a:normAutofit/>
          </a:bodyPr>
          <a:lstStyle/>
          <a:p>
            <a:pPr algn="just"/>
            <a:r>
              <a:rPr lang="pt-PT" sz="2200" dirty="0"/>
              <a:t>É uma cidade fortificada construída sobre uma falésia, o que deixou a população segura. </a:t>
            </a:r>
          </a:p>
          <a:p>
            <a:pPr algn="just"/>
            <a:r>
              <a:rPr lang="pt-PT" sz="2200" dirty="0"/>
              <a:t>O califado Almóada assume o controlo do sul e desenvolveu Ronda. </a:t>
            </a:r>
          </a:p>
          <a:p>
            <a:pPr algn="just"/>
            <a:r>
              <a:rPr lang="pt-PT" sz="2200" dirty="0"/>
              <a:t>Foi tomada pelos cristãos no século XIV. </a:t>
            </a:r>
          </a:p>
        </p:txBody>
      </p:sp>
      <p:pic>
        <p:nvPicPr>
          <p:cNvPr id="5" name="Imagem 4">
            <a:extLst>
              <a:ext uri="{FF2B5EF4-FFF2-40B4-BE49-F238E27FC236}">
                <a16:creationId xmlns:a16="http://schemas.microsoft.com/office/drawing/2014/main" id="{1C421447-44AB-F8CF-B2DC-26F8A4E93DDD}"/>
              </a:ext>
            </a:extLst>
          </p:cNvPr>
          <p:cNvPicPr>
            <a:picLocks noChangeAspect="1"/>
          </p:cNvPicPr>
          <p:nvPr/>
        </p:nvPicPr>
        <p:blipFill>
          <a:blip r:embed="rId4"/>
          <a:stretch>
            <a:fillRect/>
          </a:stretch>
        </p:blipFill>
        <p:spPr>
          <a:xfrm>
            <a:off x="8853916" y="2430177"/>
            <a:ext cx="2930426" cy="2478652"/>
          </a:xfrm>
          <a:prstGeom prst="rect">
            <a:avLst/>
          </a:prstGeom>
        </p:spPr>
      </p:pic>
    </p:spTree>
    <p:extLst>
      <p:ext uri="{BB962C8B-B14F-4D97-AF65-F5344CB8AC3E}">
        <p14:creationId xmlns:p14="http://schemas.microsoft.com/office/powerpoint/2010/main" val="261657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3F17C4-260D-5A95-A032-C0B38D59565E}"/>
              </a:ext>
            </a:extLst>
          </p:cNvPr>
          <p:cNvSpPr>
            <a:spLocks noGrp="1"/>
          </p:cNvSpPr>
          <p:nvPr>
            <p:ph type="title"/>
          </p:nvPr>
        </p:nvSpPr>
        <p:spPr>
          <a:xfrm>
            <a:off x="640080" y="325369"/>
            <a:ext cx="4368602" cy="1956841"/>
          </a:xfrm>
        </p:spPr>
        <p:txBody>
          <a:bodyPr anchor="b">
            <a:normAutofit/>
          </a:bodyPr>
          <a:lstStyle/>
          <a:p>
            <a:r>
              <a:rPr lang="pt-PT" sz="5400"/>
              <a:t>1198: Califado Almóada</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7D27F5CE-F0EE-E617-A1E9-2719CA38178A}"/>
              </a:ext>
            </a:extLst>
          </p:cNvPr>
          <p:cNvSpPr>
            <a:spLocks noGrp="1"/>
          </p:cNvSpPr>
          <p:nvPr>
            <p:ph idx="1"/>
          </p:nvPr>
        </p:nvSpPr>
        <p:spPr>
          <a:xfrm>
            <a:off x="640080" y="2872899"/>
            <a:ext cx="4243589" cy="3320668"/>
          </a:xfrm>
        </p:spPr>
        <p:txBody>
          <a:bodyPr>
            <a:normAutofit/>
          </a:bodyPr>
          <a:lstStyle/>
          <a:p>
            <a:r>
              <a:rPr lang="pt-PT" sz="2200" dirty="0"/>
              <a:t>Sevilha é engrandecida pelos Almóadas e torna-se a nova capital. </a:t>
            </a:r>
          </a:p>
          <a:p>
            <a:r>
              <a:rPr lang="pt-PT" sz="2200" dirty="0"/>
              <a:t>A torre sineira, a Giralda tem 94 m de altura.</a:t>
            </a:r>
          </a:p>
        </p:txBody>
      </p:sp>
      <p:pic>
        <p:nvPicPr>
          <p:cNvPr id="4098" name="Picture 2" descr="Catedral de Sevilla y Giralda: Visita guiada Evite las colas 2022 - Viator">
            <a:extLst>
              <a:ext uri="{FF2B5EF4-FFF2-40B4-BE49-F238E27FC236}">
                <a16:creationId xmlns:a16="http://schemas.microsoft.com/office/drawing/2014/main" id="{4C85483C-AE2B-B425-83D0-CC2B3CFD3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41" r="2720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45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AA1674-C46A-10A6-D053-5437282E64DA}"/>
              </a:ext>
            </a:extLst>
          </p:cNvPr>
          <p:cNvSpPr>
            <a:spLocks noGrp="1"/>
          </p:cNvSpPr>
          <p:nvPr>
            <p:ph type="title"/>
          </p:nvPr>
        </p:nvSpPr>
        <p:spPr>
          <a:xfrm>
            <a:off x="5297762" y="329184"/>
            <a:ext cx="6251110" cy="1783080"/>
          </a:xfrm>
        </p:spPr>
        <p:txBody>
          <a:bodyPr anchor="b">
            <a:normAutofit/>
          </a:bodyPr>
          <a:lstStyle/>
          <a:p>
            <a:r>
              <a:rPr lang="pt-PT" sz="4200"/>
              <a:t>Início do século XIII (1232) surge dinastia nasrida:</a:t>
            </a:r>
          </a:p>
        </p:txBody>
      </p:sp>
      <p:pic>
        <p:nvPicPr>
          <p:cNvPr id="5122" name="Picture 2">
            <a:extLst>
              <a:ext uri="{FF2B5EF4-FFF2-40B4-BE49-F238E27FC236}">
                <a16:creationId xmlns:a16="http://schemas.microsoft.com/office/drawing/2014/main" id="{423BE5EE-4C62-4D15-42D5-9605B903C5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0" r="1161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1BEEDCB2-66E5-F069-C143-D14410724726}"/>
              </a:ext>
            </a:extLst>
          </p:cNvPr>
          <p:cNvSpPr>
            <a:spLocks noGrp="1"/>
          </p:cNvSpPr>
          <p:nvPr>
            <p:ph idx="1"/>
          </p:nvPr>
        </p:nvSpPr>
        <p:spPr>
          <a:xfrm>
            <a:off x="5297762" y="2706624"/>
            <a:ext cx="6251110" cy="3483864"/>
          </a:xfrm>
        </p:spPr>
        <p:txBody>
          <a:bodyPr>
            <a:normAutofit/>
          </a:bodyPr>
          <a:lstStyle/>
          <a:p>
            <a:pPr algn="just"/>
            <a:r>
              <a:rPr lang="pt-PT" sz="2200" dirty="0"/>
              <a:t>Mohamed I é o chefe da dinastia </a:t>
            </a:r>
            <a:r>
              <a:rPr lang="pt-PT" sz="2200" dirty="0" err="1"/>
              <a:t>nasrida</a:t>
            </a:r>
            <a:r>
              <a:rPr lang="pt-PT" sz="2200" dirty="0"/>
              <a:t> e instala-se em Granada. </a:t>
            </a:r>
          </a:p>
          <a:p>
            <a:pPr algn="just"/>
            <a:r>
              <a:rPr lang="pt-PT" sz="2200" dirty="0"/>
              <a:t>Granada será a última capital de Al-</a:t>
            </a:r>
            <a:r>
              <a:rPr lang="pt-PT" sz="2200" dirty="0" err="1"/>
              <a:t>Andalus</a:t>
            </a:r>
            <a:r>
              <a:rPr lang="pt-PT" sz="2200" dirty="0"/>
              <a:t>. Foi o ponto final do esplendor cultural, económico e artístico muçulmano. </a:t>
            </a:r>
          </a:p>
          <a:p>
            <a:pPr algn="just"/>
            <a:r>
              <a:rPr lang="pt-PT" sz="2200" dirty="0"/>
              <a:t>A Alhambra é a joia do legado muçulmano na Península Ibérica. </a:t>
            </a:r>
          </a:p>
        </p:txBody>
      </p:sp>
    </p:spTree>
    <p:extLst>
      <p:ext uri="{BB962C8B-B14F-4D97-AF65-F5344CB8AC3E}">
        <p14:creationId xmlns:p14="http://schemas.microsoft.com/office/powerpoint/2010/main" val="2845817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Entrada y visita guiada a la Alhambra - Granada - 2 personas - Smartbox">
            <a:extLst>
              <a:ext uri="{FF2B5EF4-FFF2-40B4-BE49-F238E27FC236}">
                <a16:creationId xmlns:a16="http://schemas.microsoft.com/office/drawing/2014/main" id="{D2079BFC-3FEA-A842-0BA3-9F648185DBC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217" b="57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67AC8FF-532C-4852-5E51-FA435E413AF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Alhambra, Granada</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etângulo: Cantos Arredondados 3">
            <a:extLst>
              <a:ext uri="{FF2B5EF4-FFF2-40B4-BE49-F238E27FC236}">
                <a16:creationId xmlns:a16="http://schemas.microsoft.com/office/drawing/2014/main" id="{73EEA37A-0339-58FC-980B-250DD1E189B8}"/>
              </a:ext>
            </a:extLst>
          </p:cNvPr>
          <p:cNvSpPr/>
          <p:nvPr/>
        </p:nvSpPr>
        <p:spPr>
          <a:xfrm>
            <a:off x="8529403" y="224852"/>
            <a:ext cx="3205397"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sz="2000" b="1" dirty="0"/>
              <a:t>É um dos monumentos mais visitados em Espanha. </a:t>
            </a:r>
          </a:p>
        </p:txBody>
      </p:sp>
      <p:sp>
        <p:nvSpPr>
          <p:cNvPr id="5" name="Retângulo: Cantos Arredondados 4">
            <a:extLst>
              <a:ext uri="{FF2B5EF4-FFF2-40B4-BE49-F238E27FC236}">
                <a16:creationId xmlns:a16="http://schemas.microsoft.com/office/drawing/2014/main" id="{E8E42A1A-4209-1ED1-27A6-1F70C6125FC0}"/>
              </a:ext>
            </a:extLst>
          </p:cNvPr>
          <p:cNvSpPr/>
          <p:nvPr/>
        </p:nvSpPr>
        <p:spPr>
          <a:xfrm>
            <a:off x="284813" y="224852"/>
            <a:ext cx="3672590" cy="11542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b="1" dirty="0"/>
              <a:t>Foi um palácio, fortaleza e cidade fechada de um sultão. </a:t>
            </a:r>
          </a:p>
          <a:p>
            <a:pPr algn="ctr"/>
            <a:r>
              <a:rPr lang="pt-PT" b="1" dirty="0"/>
              <a:t>Começou a ser construída no século IX. </a:t>
            </a:r>
          </a:p>
        </p:txBody>
      </p:sp>
    </p:spTree>
    <p:extLst>
      <p:ext uri="{BB962C8B-B14F-4D97-AF65-F5344CB8AC3E}">
        <p14:creationId xmlns:p14="http://schemas.microsoft.com/office/powerpoint/2010/main" val="2953708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DB32F98-DCAF-5B77-22C5-18C6B39BE0FC}"/>
              </a:ext>
            </a:extLst>
          </p:cNvPr>
          <p:cNvPicPr>
            <a:picLocks noChangeAspect="1"/>
          </p:cNvPicPr>
          <p:nvPr/>
        </p:nvPicPr>
        <p:blipFill rotWithShape="1">
          <a:blip r:embed="rId2"/>
          <a:srcRect l="2967" r="11256" b="1"/>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98424933-C542-0496-E787-7D620DC7551A}"/>
              </a:ext>
            </a:extLst>
          </p:cNvPr>
          <p:cNvSpPr>
            <a:spLocks noGrp="1"/>
          </p:cNvSpPr>
          <p:nvPr>
            <p:ph type="title"/>
          </p:nvPr>
        </p:nvSpPr>
        <p:spPr>
          <a:xfrm>
            <a:off x="709448" y="1913950"/>
            <a:ext cx="4204137" cy="1342754"/>
          </a:xfrm>
        </p:spPr>
        <p:txBody>
          <a:bodyPr>
            <a:normAutofit/>
          </a:bodyPr>
          <a:lstStyle/>
          <a:p>
            <a:pPr algn="ctr"/>
            <a:r>
              <a:rPr lang="pt-PT" b="1" dirty="0"/>
              <a:t>Trechos do Corão</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Posição de Conteúdo 2">
            <a:extLst>
              <a:ext uri="{FF2B5EF4-FFF2-40B4-BE49-F238E27FC236}">
                <a16:creationId xmlns:a16="http://schemas.microsoft.com/office/drawing/2014/main" id="{F3104AAE-18A6-058C-2CCA-C3F03ED0E071}"/>
              </a:ext>
            </a:extLst>
          </p:cNvPr>
          <p:cNvSpPr>
            <a:spLocks noGrp="1"/>
          </p:cNvSpPr>
          <p:nvPr>
            <p:ph idx="1"/>
          </p:nvPr>
        </p:nvSpPr>
        <p:spPr>
          <a:xfrm>
            <a:off x="525516" y="3417573"/>
            <a:ext cx="4593021" cy="2619839"/>
          </a:xfrm>
        </p:spPr>
        <p:txBody>
          <a:bodyPr anchor="ctr">
            <a:normAutofit/>
          </a:bodyPr>
          <a:lstStyle/>
          <a:p>
            <a:r>
              <a:rPr lang="pt-PT" sz="2400" dirty="0"/>
              <a:t>Tem trechos do Corão escritos nas paredes e nas colunas. Estas inscrições árabes visavam proteger o local. A Alhambra teve um importante papel político e religioso. </a:t>
            </a:r>
          </a:p>
        </p:txBody>
      </p:sp>
    </p:spTree>
    <p:extLst>
      <p:ext uri="{BB962C8B-B14F-4D97-AF65-F5344CB8AC3E}">
        <p14:creationId xmlns:p14="http://schemas.microsoft.com/office/powerpoint/2010/main" val="521765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Jardins da Alhambra e do Generalife. Granada. Informações e visitas |  spain.info em português brasileiro">
            <a:extLst>
              <a:ext uri="{FF2B5EF4-FFF2-40B4-BE49-F238E27FC236}">
                <a16:creationId xmlns:a16="http://schemas.microsoft.com/office/drawing/2014/main" id="{46286C6B-A823-6215-F611-AFB6EE4D799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F74F29E-0DAF-8075-6709-44237B1A022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Jardins do </a:t>
            </a:r>
            <a:r>
              <a:rPr lang="en-US" sz="3600" dirty="0" err="1">
                <a:solidFill>
                  <a:schemeClr val="tx1">
                    <a:lumMod val="85000"/>
                    <a:lumOff val="15000"/>
                  </a:schemeClr>
                </a:solidFill>
              </a:rPr>
              <a:t>Generalife</a:t>
            </a:r>
            <a:r>
              <a:rPr lang="en-US" sz="3600" dirty="0">
                <a:solidFill>
                  <a:schemeClr val="tx1">
                    <a:lumMod val="85000"/>
                    <a:lumOff val="15000"/>
                  </a:schemeClr>
                </a:solidFill>
              </a:rPr>
              <a:t>: um dos </a:t>
            </a:r>
            <a:r>
              <a:rPr lang="en-US" sz="3600" dirty="0" err="1">
                <a:solidFill>
                  <a:schemeClr val="tx1">
                    <a:lumMod val="85000"/>
                    <a:lumOff val="15000"/>
                  </a:schemeClr>
                </a:solidFill>
              </a:rPr>
              <a:t>mais</a:t>
            </a:r>
            <a:r>
              <a:rPr lang="en-US" sz="3600" dirty="0">
                <a:solidFill>
                  <a:schemeClr val="tx1">
                    <a:lumMod val="85000"/>
                    <a:lumOff val="15000"/>
                  </a:schemeClr>
                </a:solidFill>
              </a:rPr>
              <a:t> </a:t>
            </a:r>
            <a:r>
              <a:rPr lang="en-US" sz="3600" dirty="0" err="1">
                <a:solidFill>
                  <a:schemeClr val="tx1">
                    <a:lumMod val="85000"/>
                    <a:lumOff val="15000"/>
                  </a:schemeClr>
                </a:solidFill>
              </a:rPr>
              <a:t>antigos</a:t>
            </a:r>
            <a:r>
              <a:rPr lang="en-US" sz="3600" dirty="0">
                <a:solidFill>
                  <a:schemeClr val="tx1">
                    <a:lumMod val="85000"/>
                    <a:lumOff val="15000"/>
                  </a:schemeClr>
                </a:solidFill>
              </a:rPr>
              <a:t> do </a:t>
            </a:r>
            <a:r>
              <a:rPr lang="en-US" sz="3600" dirty="0" err="1">
                <a:solidFill>
                  <a:schemeClr val="tx1">
                    <a:lumMod val="85000"/>
                    <a:lumOff val="15000"/>
                  </a:schemeClr>
                </a:solidFill>
              </a:rPr>
              <a:t>mundo</a:t>
            </a:r>
            <a:r>
              <a:rPr lang="en-US" sz="3600" dirty="0">
                <a:solidFill>
                  <a:schemeClr val="tx1">
                    <a:lumMod val="85000"/>
                    <a:lumOff val="15000"/>
                  </a:schemeClr>
                </a:solidFill>
              </a:rPr>
              <a:t> </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40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BAA68-B387-0151-95DF-C4538ED84357}"/>
              </a:ext>
            </a:extLst>
          </p:cNvPr>
          <p:cNvSpPr>
            <a:spLocks noGrp="1"/>
          </p:cNvSpPr>
          <p:nvPr>
            <p:ph type="title"/>
          </p:nvPr>
        </p:nvSpPr>
        <p:spPr/>
        <p:txBody>
          <a:bodyPr/>
          <a:lstStyle/>
          <a:p>
            <a:r>
              <a:rPr lang="pt-PT" dirty="0"/>
              <a:t>Razões da expansão muçulmana: </a:t>
            </a:r>
          </a:p>
        </p:txBody>
      </p:sp>
      <p:sp>
        <p:nvSpPr>
          <p:cNvPr id="3" name="Marcador de Posição de Conteúdo 2">
            <a:extLst>
              <a:ext uri="{FF2B5EF4-FFF2-40B4-BE49-F238E27FC236}">
                <a16:creationId xmlns:a16="http://schemas.microsoft.com/office/drawing/2014/main" id="{D8D1DE84-1CD0-1A62-E6D8-E1DF5F96014A}"/>
              </a:ext>
            </a:extLst>
          </p:cNvPr>
          <p:cNvSpPr>
            <a:spLocks noGrp="1"/>
          </p:cNvSpPr>
          <p:nvPr>
            <p:ph idx="1"/>
          </p:nvPr>
        </p:nvSpPr>
        <p:spPr/>
        <p:txBody>
          <a:bodyPr/>
          <a:lstStyle/>
          <a:p>
            <a:r>
              <a:rPr lang="pt-PT" dirty="0"/>
              <a:t>Os muçulmanos iniciaram um período de grandes conquistas por três motivos: </a:t>
            </a:r>
          </a:p>
          <a:p>
            <a:pPr indent="220663">
              <a:buFont typeface="Wingdings" panose="05000000000000000000" pitchFamily="2" charset="2"/>
              <a:buChar char="Ø"/>
            </a:pPr>
            <a:r>
              <a:rPr lang="pt-PT" dirty="0"/>
              <a:t>“Guerra Santa” (Jihad): expansão da fé islâmica; </a:t>
            </a:r>
          </a:p>
          <a:p>
            <a:pPr indent="220663">
              <a:buFont typeface="Wingdings" panose="05000000000000000000" pitchFamily="2" charset="2"/>
              <a:buChar char="Ø"/>
            </a:pPr>
            <a:r>
              <a:rPr lang="pt-PT" dirty="0"/>
              <a:t>Obtenção de terras férteis para a agricultura;</a:t>
            </a:r>
          </a:p>
          <a:p>
            <a:pPr indent="220663">
              <a:buFont typeface="Wingdings" panose="05000000000000000000" pitchFamily="2" charset="2"/>
              <a:buChar char="Ø"/>
            </a:pPr>
            <a:r>
              <a:rPr lang="pt-PT" dirty="0"/>
              <a:t>Controlo das principais rotas comerciais entre Oriente e Ocidente (rota da seda da China e rota das especiarias da Índia).  </a:t>
            </a:r>
          </a:p>
        </p:txBody>
      </p:sp>
    </p:spTree>
    <p:extLst>
      <p:ext uri="{BB962C8B-B14F-4D97-AF65-F5344CB8AC3E}">
        <p14:creationId xmlns:p14="http://schemas.microsoft.com/office/powerpoint/2010/main" val="757096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El Patio de los Leones de la Alhambra">
            <a:extLst>
              <a:ext uri="{FF2B5EF4-FFF2-40B4-BE49-F238E27FC236}">
                <a16:creationId xmlns:a16="http://schemas.microsoft.com/office/drawing/2014/main" id="{D6236B86-9A77-35AD-5414-3F5DC4572A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971" b="704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Cantos Arredondados 3">
            <a:extLst>
              <a:ext uri="{FF2B5EF4-FFF2-40B4-BE49-F238E27FC236}">
                <a16:creationId xmlns:a16="http://schemas.microsoft.com/office/drawing/2014/main" id="{07EC8540-B817-21F8-80DC-A184E35BE09D}"/>
              </a:ext>
            </a:extLst>
          </p:cNvPr>
          <p:cNvSpPr/>
          <p:nvPr/>
        </p:nvSpPr>
        <p:spPr>
          <a:xfrm>
            <a:off x="9548734" y="284813"/>
            <a:ext cx="2278505" cy="5996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sz="2000" b="1" dirty="0"/>
              <a:t>Pátio dos Leões</a:t>
            </a:r>
          </a:p>
        </p:txBody>
      </p:sp>
    </p:spTree>
    <p:extLst>
      <p:ext uri="{BB962C8B-B14F-4D97-AF65-F5344CB8AC3E}">
        <p14:creationId xmlns:p14="http://schemas.microsoft.com/office/powerpoint/2010/main" val="2548365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Marcador de Posição de Conteúdo 3">
            <a:extLst>
              <a:ext uri="{FF2B5EF4-FFF2-40B4-BE49-F238E27FC236}">
                <a16:creationId xmlns:a16="http://schemas.microsoft.com/office/drawing/2014/main" id="{3CB5BB25-170E-44E6-1673-8F75E9F7CFF4}"/>
              </a:ext>
            </a:extLst>
          </p:cNvPr>
          <p:cNvGraphicFramePr>
            <a:graphicFrameLocks noGrp="1"/>
          </p:cNvGraphicFramePr>
          <p:nvPr>
            <p:ph idx="1"/>
            <p:extLst>
              <p:ext uri="{D42A27DB-BD31-4B8C-83A1-F6EECF244321}">
                <p14:modId xmlns:p14="http://schemas.microsoft.com/office/powerpoint/2010/main" val="4172786807"/>
              </p:ext>
            </p:extLst>
          </p:nvPr>
        </p:nvGraphicFramePr>
        <p:xfrm>
          <a:off x="643467" y="895852"/>
          <a:ext cx="10905066" cy="5066295"/>
        </p:xfrm>
        <a:graphic>
          <a:graphicData uri="http://schemas.openxmlformats.org/drawingml/2006/table">
            <a:tbl>
              <a:tblPr firstRow="1" firstCol="1" bandRow="1">
                <a:tableStyleId>{8799B23B-EC83-4686-B30A-512413B5E67A}</a:tableStyleId>
              </a:tblPr>
              <a:tblGrid>
                <a:gridCol w="10905066">
                  <a:extLst>
                    <a:ext uri="{9D8B030D-6E8A-4147-A177-3AD203B41FA5}">
                      <a16:colId xmlns:a16="http://schemas.microsoft.com/office/drawing/2014/main" val="1032362570"/>
                    </a:ext>
                  </a:extLst>
                </a:gridCol>
              </a:tblGrid>
              <a:tr h="4735276">
                <a:tc>
                  <a:txBody>
                    <a:bodyPr/>
                    <a:lstStyle/>
                    <a:p>
                      <a:pPr marL="457200" algn="just">
                        <a:lnSpc>
                          <a:spcPct val="150000"/>
                        </a:lnSpc>
                      </a:pPr>
                      <a:r>
                        <a:rPr lang="es-ES" sz="1400">
                          <a:effectLst/>
                        </a:rPr>
                        <a:t>       Quizás sea el Patio de los Leones el lugar más conocido de la Alhambra, de Granada. Este Patio, de forma rectangular, está rodeado por 124 columnas que sostienen las galerías desde las que se puede acceder a lugares como la sala de mocárabes, la de los reyes (…). En su centro se sitúa el símbolo más uiversal de la Alhambra, la Fuente de los Leones. Esta fuente, de mármol blanco, es una de las más importantes muestras de la escultura musulmana. En el borde de la taza, se encuentra esculpido un poema de Ibn Zamrak (1333-1394). </a:t>
                      </a:r>
                      <a:endParaRPr lang="pt-PT" sz="1400">
                        <a:effectLst/>
                      </a:endParaRPr>
                    </a:p>
                    <a:p>
                      <a:pPr marL="457200" algn="just">
                        <a:lnSpc>
                          <a:spcPct val="150000"/>
                        </a:lnSpc>
                      </a:pPr>
                      <a:r>
                        <a:rPr lang="es-ES" sz="1400">
                          <a:effectLst/>
                        </a:rPr>
                        <a:t>      El Patio de los Leones de la Alhambra, construido por orden de Muhmmad entre 1362 y 1391, es la culminación de la arquitectura nazarí. Su famosa fuente es probablemente su elemento más destacado por su riqueza decorativa y su simbolismo. Los leones funcionan como surtidores de agua, expulsando por su boca el agua como un símbolo de valor y generosidad. Todos simulan estado de alerta como guerreros a favor del sultán. De esta manera se asocia el agua como fuente de vida y el león como guardián del poder. Una alegría que se presenta en las tradiciones de las grandes religiones monoteístas. Esta escultura de perlas centra la estetica del palacio nazarí integrando agua, jardín y arquitectura. </a:t>
                      </a:r>
                      <a:endParaRPr lang="pt-PT" sz="1400">
                        <a:effectLst/>
                      </a:endParaRPr>
                    </a:p>
                    <a:p>
                      <a:pPr marL="457200" algn="just">
                        <a:lnSpc>
                          <a:spcPct val="150000"/>
                        </a:lnSpc>
                        <a:spcAft>
                          <a:spcPts val="800"/>
                        </a:spcAft>
                      </a:pPr>
                      <a:r>
                        <a:rPr lang="es-ES" sz="1400">
                          <a:effectLst/>
                        </a:rPr>
                        <a:t>      Tras años de restauración, se ha roto uno de los mitos que circulaban en torno a ellos. Los doce leones no son iguales. son hermanos, pero no gemelos. Sus pesos oscilan entre los 250 y 300 kilos. La restauración ha permitido descubrir tres tipos de leones diferentes según sus rasgos. Aunque aparentan ser iguales, la ejecución de esta joya se realizó de manera minuciosa y detallista. Cada pareja de leones tiene diferentes pelajes, forma de nariz, fauces y posición y relieve de la cola. </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0" marB="0"/>
                </a:tc>
                <a:extLst>
                  <a:ext uri="{0D108BD9-81ED-4DB2-BD59-A6C34878D82A}">
                    <a16:rowId xmlns:a16="http://schemas.microsoft.com/office/drawing/2014/main" val="2733587251"/>
                  </a:ext>
                </a:extLst>
              </a:tr>
              <a:tr h="331019">
                <a:tc>
                  <a:txBody>
                    <a:bodyPr/>
                    <a:lstStyle/>
                    <a:p>
                      <a:pPr algn="r">
                        <a:lnSpc>
                          <a:spcPct val="150000"/>
                        </a:lnSpc>
                        <a:spcAft>
                          <a:spcPts val="800"/>
                        </a:spcAft>
                      </a:pPr>
                      <a:r>
                        <a:rPr lang="pt-PT" sz="1400" u="sng" dirty="0">
                          <a:effectLst/>
                          <a:hlinkClick r:id="rId2"/>
                        </a:rPr>
                        <a:t>https://www.rtp.pt/play/estudoemcasa/p7174/e478105/espanhol-3-ciclo</a:t>
                      </a:r>
                      <a:r>
                        <a:rPr lang="pt-PT" sz="1400" dirty="0">
                          <a:effectLst/>
                        </a:rPr>
                        <a:t> (adaptado)</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0" marB="0"/>
                </a:tc>
                <a:extLst>
                  <a:ext uri="{0D108BD9-81ED-4DB2-BD59-A6C34878D82A}">
                    <a16:rowId xmlns:a16="http://schemas.microsoft.com/office/drawing/2014/main" val="2239801276"/>
                  </a:ext>
                </a:extLst>
              </a:tr>
            </a:tbl>
          </a:graphicData>
        </a:graphic>
      </p:graphicFrame>
    </p:spTree>
    <p:extLst>
      <p:ext uri="{BB962C8B-B14F-4D97-AF65-F5344CB8AC3E}">
        <p14:creationId xmlns:p14="http://schemas.microsoft.com/office/powerpoint/2010/main" val="3011141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El Patio de los Arrayanes | ALHAMBRA | GRANADA">
            <a:extLst>
              <a:ext uri="{FF2B5EF4-FFF2-40B4-BE49-F238E27FC236}">
                <a16:creationId xmlns:a16="http://schemas.microsoft.com/office/drawing/2014/main" id="{B2441D02-C712-EA40-8A55-3254B0B6E63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5F4DE17-E580-E17C-FF3F-29F43676314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Patio </a:t>
            </a:r>
            <a:r>
              <a:rPr lang="en-US" sz="3600" dirty="0" err="1">
                <a:solidFill>
                  <a:schemeClr val="tx1">
                    <a:lumMod val="85000"/>
                    <a:lumOff val="15000"/>
                  </a:schemeClr>
                </a:solidFill>
              </a:rPr>
              <a:t>Arrayanes</a:t>
            </a:r>
            <a:endParaRPr lang="en-US" sz="3600" dirty="0">
              <a:solidFill>
                <a:schemeClr val="tx1">
                  <a:lumMod val="85000"/>
                  <a:lumOff val="15000"/>
                </a:schemeClr>
              </a:solidFill>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4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Posição de Conteúdo 4" descr="Uma imagem com céu, pessoa, exterior, pessoas&#10;&#10;Descrição gerada automaticamente">
            <a:extLst>
              <a:ext uri="{FF2B5EF4-FFF2-40B4-BE49-F238E27FC236}">
                <a16:creationId xmlns:a16="http://schemas.microsoft.com/office/drawing/2014/main" id="{56630E98-8DE2-F0B2-A6CF-5891276C79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31" r="13908" b="-1"/>
          <a:stretch/>
        </p:blipFill>
        <p:spPr>
          <a:xfrm>
            <a:off x="-1" y="190"/>
            <a:ext cx="8128855" cy="5291194"/>
          </a:xfrm>
          <a:prstGeom prst="rect">
            <a:avLst/>
          </a:prstGeom>
        </p:spPr>
      </p:pic>
      <p:sp>
        <p:nvSpPr>
          <p:cNvPr id="73" name="Rectangle 7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83B9AA-6CB7-1E8D-F726-EECAD3F208A4}"/>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Mirador de S. Nicolás </a:t>
            </a:r>
          </a:p>
        </p:txBody>
      </p:sp>
      <p:sp>
        <p:nvSpPr>
          <p:cNvPr id="77" name="Rectangle 7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C25377E8-64C4-F2FD-67BC-38226D74D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65" r="2" b="7208"/>
          <a:stretch/>
        </p:blipFill>
        <p:spPr bwMode="auto">
          <a:xfrm>
            <a:off x="8128856" y="1"/>
            <a:ext cx="4063143" cy="529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13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Algumas paredes parecem uma renda - Para Viagem">
            <a:extLst>
              <a:ext uri="{FF2B5EF4-FFF2-40B4-BE49-F238E27FC236}">
                <a16:creationId xmlns:a16="http://schemas.microsoft.com/office/drawing/2014/main" id="{A12FD70E-6F31-0D65-25BA-9BD17A841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201"/>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2290" name="Picture 2" descr="Arabesco no palácio de alhambra, granada (século 14) | Foto Premium">
            <a:extLst>
              <a:ext uri="{FF2B5EF4-FFF2-40B4-BE49-F238E27FC236}">
                <a16:creationId xmlns:a16="http://schemas.microsoft.com/office/drawing/2014/main" id="{97A57269-A4D0-B568-C397-097A64FC7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755CA9B-5F82-6364-11A7-B656192267E5}"/>
              </a:ext>
            </a:extLst>
          </p:cNvPr>
          <p:cNvSpPr>
            <a:spLocks noGrp="1"/>
          </p:cNvSpPr>
          <p:nvPr>
            <p:ph type="title"/>
          </p:nvPr>
        </p:nvSpPr>
        <p:spPr>
          <a:xfrm>
            <a:off x="448056" y="681038"/>
            <a:ext cx="2804504" cy="1325563"/>
          </a:xfrm>
        </p:spPr>
        <p:txBody>
          <a:bodyPr anchor="ctr">
            <a:normAutofit/>
          </a:bodyPr>
          <a:lstStyle/>
          <a:p>
            <a:r>
              <a:rPr lang="pt-PT" sz="2200" b="1"/>
              <a:t>1492: fim do reino nasrida e da ocupação muçulmana na península ibérica</a:t>
            </a:r>
          </a:p>
        </p:txBody>
      </p:sp>
      <p:sp>
        <p:nvSpPr>
          <p:cNvPr id="79" name="Rectangle 7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Posição de Conteúdo 2">
            <a:extLst>
              <a:ext uri="{FF2B5EF4-FFF2-40B4-BE49-F238E27FC236}">
                <a16:creationId xmlns:a16="http://schemas.microsoft.com/office/drawing/2014/main" id="{7ABA380A-71EE-1CCC-AA85-1C7C6B9C0E90}"/>
              </a:ext>
            </a:extLst>
          </p:cNvPr>
          <p:cNvSpPr>
            <a:spLocks noGrp="1"/>
          </p:cNvSpPr>
          <p:nvPr>
            <p:ph idx="1"/>
          </p:nvPr>
        </p:nvSpPr>
        <p:spPr>
          <a:xfrm>
            <a:off x="448056" y="2258171"/>
            <a:ext cx="2804504" cy="3918792"/>
          </a:xfrm>
        </p:spPr>
        <p:txBody>
          <a:bodyPr>
            <a:normAutofit/>
          </a:bodyPr>
          <a:lstStyle/>
          <a:p>
            <a:r>
              <a:rPr lang="pt-PT" sz="1800"/>
              <a:t>As tropas cristãs conquistam toda a Andaluzia. Os ataques demoraram cerca de dez anos. </a:t>
            </a:r>
          </a:p>
          <a:p>
            <a:r>
              <a:rPr lang="pt-PT" sz="1800"/>
              <a:t>2 de janeiro de 1492, o último emir entrega a chave da fortaleza aos cristãos. </a:t>
            </a:r>
          </a:p>
          <a:p>
            <a:endParaRPr lang="pt-PT" sz="1800"/>
          </a:p>
        </p:txBody>
      </p:sp>
      <p:sp>
        <p:nvSpPr>
          <p:cNvPr id="4" name="Retângulo: Cantos Arredondados 3">
            <a:extLst>
              <a:ext uri="{FF2B5EF4-FFF2-40B4-BE49-F238E27FC236}">
                <a16:creationId xmlns:a16="http://schemas.microsoft.com/office/drawing/2014/main" id="{1E1F3F4C-5701-643B-7782-E7506CC6149D}"/>
              </a:ext>
            </a:extLst>
          </p:cNvPr>
          <p:cNvSpPr/>
          <p:nvPr/>
        </p:nvSpPr>
        <p:spPr>
          <a:xfrm>
            <a:off x="689548" y="5141626"/>
            <a:ext cx="2383436" cy="1394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solidFill>
                  <a:schemeClr val="tx1"/>
                </a:solidFill>
              </a:rPr>
              <a:t>Presença muçulmana durou 800 anos. </a:t>
            </a:r>
          </a:p>
        </p:txBody>
      </p:sp>
    </p:spTree>
    <p:extLst>
      <p:ext uri="{BB962C8B-B14F-4D97-AF65-F5344CB8AC3E}">
        <p14:creationId xmlns:p14="http://schemas.microsoft.com/office/powerpoint/2010/main" val="2538065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C0503BB2-24E0-2659-ECA5-4017881A868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O legado muçulmano na Península Ibérica: </a:t>
            </a:r>
          </a:p>
        </p:txBody>
      </p:sp>
      <p:pic>
        <p:nvPicPr>
          <p:cNvPr id="9" name="Marcador de Posição de Conteúdo 8">
            <a:extLst>
              <a:ext uri="{FF2B5EF4-FFF2-40B4-BE49-F238E27FC236}">
                <a16:creationId xmlns:a16="http://schemas.microsoft.com/office/drawing/2014/main" id="{C862FD8F-D309-A59D-5992-95EDA4D34299}"/>
              </a:ext>
            </a:extLst>
          </p:cNvPr>
          <p:cNvPicPr>
            <a:picLocks noGrp="1" noChangeAspect="1"/>
          </p:cNvPicPr>
          <p:nvPr>
            <p:ph idx="1"/>
          </p:nvPr>
        </p:nvPicPr>
        <p:blipFill>
          <a:blip r:embed="rId2"/>
          <a:stretch>
            <a:fillRect/>
          </a:stretch>
        </p:blipFill>
        <p:spPr>
          <a:xfrm>
            <a:off x="4166046" y="75224"/>
            <a:ext cx="7910763" cy="6782347"/>
          </a:xfrm>
          <a:prstGeom prst="rect">
            <a:avLst/>
          </a:prstGeom>
        </p:spPr>
      </p:pic>
      <p:pic>
        <p:nvPicPr>
          <p:cNvPr id="11" name="Imagem 10">
            <a:extLst>
              <a:ext uri="{FF2B5EF4-FFF2-40B4-BE49-F238E27FC236}">
                <a16:creationId xmlns:a16="http://schemas.microsoft.com/office/drawing/2014/main" id="{49072590-C826-C724-B5F7-B3F7907587B0}"/>
              </a:ext>
            </a:extLst>
          </p:cNvPr>
          <p:cNvPicPr>
            <a:picLocks noChangeAspect="1"/>
          </p:cNvPicPr>
          <p:nvPr/>
        </p:nvPicPr>
        <p:blipFill>
          <a:blip r:embed="rId3"/>
          <a:stretch>
            <a:fillRect/>
          </a:stretch>
        </p:blipFill>
        <p:spPr>
          <a:xfrm>
            <a:off x="1872950" y="52922"/>
            <a:ext cx="2038213" cy="2310397"/>
          </a:xfrm>
          <a:prstGeom prst="rect">
            <a:avLst/>
          </a:prstGeom>
        </p:spPr>
      </p:pic>
      <p:pic>
        <p:nvPicPr>
          <p:cNvPr id="13" name="Imagem 12">
            <a:extLst>
              <a:ext uri="{FF2B5EF4-FFF2-40B4-BE49-F238E27FC236}">
                <a16:creationId xmlns:a16="http://schemas.microsoft.com/office/drawing/2014/main" id="{22AF4ACE-97B8-E282-ECAB-2538A6372808}"/>
              </a:ext>
            </a:extLst>
          </p:cNvPr>
          <p:cNvPicPr>
            <a:picLocks noChangeAspect="1"/>
          </p:cNvPicPr>
          <p:nvPr/>
        </p:nvPicPr>
        <p:blipFill>
          <a:blip r:embed="rId4"/>
          <a:stretch>
            <a:fillRect/>
          </a:stretch>
        </p:blipFill>
        <p:spPr>
          <a:xfrm>
            <a:off x="115191" y="243391"/>
            <a:ext cx="1630317" cy="1929457"/>
          </a:xfrm>
          <a:prstGeom prst="rect">
            <a:avLst/>
          </a:prstGeom>
        </p:spPr>
      </p:pic>
    </p:spTree>
    <p:extLst>
      <p:ext uri="{BB962C8B-B14F-4D97-AF65-F5344CB8AC3E}">
        <p14:creationId xmlns:p14="http://schemas.microsoft.com/office/powerpoint/2010/main" val="49328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26FF26-59CA-871D-E352-18C2205F0A95}"/>
              </a:ext>
            </a:extLst>
          </p:cNvPr>
          <p:cNvSpPr>
            <a:spLocks noGrp="1"/>
          </p:cNvSpPr>
          <p:nvPr>
            <p:ph type="title"/>
          </p:nvPr>
        </p:nvSpPr>
        <p:spPr/>
        <p:txBody>
          <a:bodyPr/>
          <a:lstStyle/>
          <a:p>
            <a:endParaRPr lang="pt-PT"/>
          </a:p>
        </p:txBody>
      </p:sp>
      <p:sp>
        <p:nvSpPr>
          <p:cNvPr id="3" name="Marcador de Posição de Conteúdo 2">
            <a:extLst>
              <a:ext uri="{FF2B5EF4-FFF2-40B4-BE49-F238E27FC236}">
                <a16:creationId xmlns:a16="http://schemas.microsoft.com/office/drawing/2014/main" id="{1ACA2C52-5471-2851-E2A4-11DC5013E990}"/>
              </a:ext>
            </a:extLst>
          </p:cNvPr>
          <p:cNvSpPr>
            <a:spLocks noGrp="1"/>
          </p:cNvSpPr>
          <p:nvPr>
            <p:ph idx="1"/>
          </p:nvPr>
        </p:nvSpPr>
        <p:spPr/>
        <p:txBody>
          <a:bodyPr/>
          <a:lstStyle/>
          <a:p>
            <a:endParaRPr lang="pt-PT"/>
          </a:p>
        </p:txBody>
      </p:sp>
      <p:pic>
        <p:nvPicPr>
          <p:cNvPr id="5" name="Imagem 4">
            <a:extLst>
              <a:ext uri="{FF2B5EF4-FFF2-40B4-BE49-F238E27FC236}">
                <a16:creationId xmlns:a16="http://schemas.microsoft.com/office/drawing/2014/main" id="{F6B6D49F-AD0A-AB0B-08A6-F6910F487A4F}"/>
              </a:ext>
            </a:extLst>
          </p:cNvPr>
          <p:cNvPicPr>
            <a:picLocks noChangeAspect="1"/>
          </p:cNvPicPr>
          <p:nvPr/>
        </p:nvPicPr>
        <p:blipFill>
          <a:blip r:embed="rId2"/>
          <a:stretch>
            <a:fillRect/>
          </a:stretch>
        </p:blipFill>
        <p:spPr>
          <a:xfrm>
            <a:off x="149902" y="37652"/>
            <a:ext cx="12042098" cy="3930461"/>
          </a:xfrm>
          <a:prstGeom prst="rect">
            <a:avLst/>
          </a:prstGeom>
        </p:spPr>
      </p:pic>
      <p:pic>
        <p:nvPicPr>
          <p:cNvPr id="7" name="Imagem 6">
            <a:extLst>
              <a:ext uri="{FF2B5EF4-FFF2-40B4-BE49-F238E27FC236}">
                <a16:creationId xmlns:a16="http://schemas.microsoft.com/office/drawing/2014/main" id="{A8393245-989F-84CF-5970-9CF9060A0523}"/>
              </a:ext>
            </a:extLst>
          </p:cNvPr>
          <p:cNvPicPr>
            <a:picLocks noChangeAspect="1"/>
          </p:cNvPicPr>
          <p:nvPr/>
        </p:nvPicPr>
        <p:blipFill>
          <a:blip r:embed="rId3"/>
          <a:stretch>
            <a:fillRect/>
          </a:stretch>
        </p:blipFill>
        <p:spPr>
          <a:xfrm>
            <a:off x="7508144" y="4154985"/>
            <a:ext cx="1664127" cy="2586038"/>
          </a:xfrm>
          <a:prstGeom prst="rect">
            <a:avLst/>
          </a:prstGeom>
        </p:spPr>
      </p:pic>
      <p:pic>
        <p:nvPicPr>
          <p:cNvPr id="9" name="Imagem 8">
            <a:extLst>
              <a:ext uri="{FF2B5EF4-FFF2-40B4-BE49-F238E27FC236}">
                <a16:creationId xmlns:a16="http://schemas.microsoft.com/office/drawing/2014/main" id="{ACD44CD9-C2FC-C038-B541-F9DFF3E77C43}"/>
              </a:ext>
            </a:extLst>
          </p:cNvPr>
          <p:cNvPicPr>
            <a:picLocks noChangeAspect="1"/>
          </p:cNvPicPr>
          <p:nvPr/>
        </p:nvPicPr>
        <p:blipFill>
          <a:blip r:embed="rId4"/>
          <a:stretch>
            <a:fillRect/>
          </a:stretch>
        </p:blipFill>
        <p:spPr>
          <a:xfrm>
            <a:off x="650544" y="4154985"/>
            <a:ext cx="3305636" cy="2581635"/>
          </a:xfrm>
          <a:prstGeom prst="rect">
            <a:avLst/>
          </a:prstGeom>
        </p:spPr>
      </p:pic>
      <p:pic>
        <p:nvPicPr>
          <p:cNvPr id="11" name="Imagem 10">
            <a:extLst>
              <a:ext uri="{FF2B5EF4-FFF2-40B4-BE49-F238E27FC236}">
                <a16:creationId xmlns:a16="http://schemas.microsoft.com/office/drawing/2014/main" id="{D73E2D03-595C-891E-9CBC-D9D2D6E77027}"/>
              </a:ext>
            </a:extLst>
          </p:cNvPr>
          <p:cNvPicPr>
            <a:picLocks noChangeAspect="1"/>
          </p:cNvPicPr>
          <p:nvPr/>
        </p:nvPicPr>
        <p:blipFill>
          <a:blip r:embed="rId5"/>
          <a:stretch>
            <a:fillRect/>
          </a:stretch>
        </p:blipFill>
        <p:spPr>
          <a:xfrm>
            <a:off x="4248488" y="4103050"/>
            <a:ext cx="2600688" cy="2724530"/>
          </a:xfrm>
          <a:prstGeom prst="rect">
            <a:avLst/>
          </a:prstGeom>
        </p:spPr>
      </p:pic>
      <p:pic>
        <p:nvPicPr>
          <p:cNvPr id="13" name="Imagem 12">
            <a:extLst>
              <a:ext uri="{FF2B5EF4-FFF2-40B4-BE49-F238E27FC236}">
                <a16:creationId xmlns:a16="http://schemas.microsoft.com/office/drawing/2014/main" id="{06C0FC3D-C343-C0A5-8AE0-51B3B84B58F3}"/>
              </a:ext>
            </a:extLst>
          </p:cNvPr>
          <p:cNvPicPr>
            <a:picLocks noChangeAspect="1"/>
          </p:cNvPicPr>
          <p:nvPr/>
        </p:nvPicPr>
        <p:blipFill>
          <a:blip r:embed="rId6"/>
          <a:stretch>
            <a:fillRect/>
          </a:stretch>
        </p:blipFill>
        <p:spPr>
          <a:xfrm>
            <a:off x="9756887" y="4295586"/>
            <a:ext cx="2181529" cy="1648055"/>
          </a:xfrm>
          <a:prstGeom prst="rect">
            <a:avLst/>
          </a:prstGeom>
        </p:spPr>
      </p:pic>
    </p:spTree>
    <p:extLst>
      <p:ext uri="{BB962C8B-B14F-4D97-AF65-F5344CB8AC3E}">
        <p14:creationId xmlns:p14="http://schemas.microsoft.com/office/powerpoint/2010/main" val="3970572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Posição de Conteúdo 4" descr="Uma imagem com boneco, brinquedo&#10;&#10;Descrição gerada automaticamente">
            <a:extLst>
              <a:ext uri="{FF2B5EF4-FFF2-40B4-BE49-F238E27FC236}">
                <a16:creationId xmlns:a16="http://schemas.microsoft.com/office/drawing/2014/main" id="{B02901DA-37C2-B109-71BB-D6F703C067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D2A18B7-C4A7-91ED-6BD4-B343888C49DC}"/>
              </a:ext>
            </a:extLst>
          </p:cNvPr>
          <p:cNvSpPr/>
          <p:nvPr/>
        </p:nvSpPr>
        <p:spPr>
          <a:xfrm>
            <a:off x="2338467" y="221783"/>
            <a:ext cx="5048152" cy="24164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sz="4000" b="1" dirty="0">
                <a:latin typeface="Dreaming Outloud Pro" panose="020B0604020202020204" pitchFamily="66" charset="0"/>
                <a:cs typeface="Dreaming Outloud Pro" panose="020B0604020202020204" pitchFamily="66" charset="0"/>
              </a:rPr>
              <a:t>SABIAS QUE É MUÇULMANA…?</a:t>
            </a:r>
          </a:p>
        </p:txBody>
      </p:sp>
      <p:sp>
        <p:nvSpPr>
          <p:cNvPr id="9" name="Título 8">
            <a:extLst>
              <a:ext uri="{FF2B5EF4-FFF2-40B4-BE49-F238E27FC236}">
                <a16:creationId xmlns:a16="http://schemas.microsoft.com/office/drawing/2014/main" id="{7FBC6F84-EAC9-994E-7251-FA16910B9C9B}"/>
              </a:ext>
            </a:extLst>
          </p:cNvPr>
          <p:cNvSpPr>
            <a:spLocks noGrp="1"/>
          </p:cNvSpPr>
          <p:nvPr>
            <p:ph type="title"/>
          </p:nvPr>
        </p:nvSpPr>
        <p:spPr/>
        <p:txBody>
          <a:bodyPr/>
          <a:lstStyle/>
          <a:p>
            <a:endParaRPr lang="pt-PT"/>
          </a:p>
        </p:txBody>
      </p:sp>
      <p:sp>
        <p:nvSpPr>
          <p:cNvPr id="11" name="Retângulo: Cantos Arredondados 10">
            <a:extLst>
              <a:ext uri="{FF2B5EF4-FFF2-40B4-BE49-F238E27FC236}">
                <a16:creationId xmlns:a16="http://schemas.microsoft.com/office/drawing/2014/main" id="{0614B29D-4B87-ACC4-9FF2-BCF9049CD09C}"/>
              </a:ext>
            </a:extLst>
          </p:cNvPr>
          <p:cNvSpPr/>
          <p:nvPr/>
        </p:nvSpPr>
        <p:spPr>
          <a:xfrm>
            <a:off x="8064709" y="0"/>
            <a:ext cx="3882452" cy="68579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Ø"/>
            </a:pPr>
            <a:r>
              <a:rPr lang="pt-PT" dirty="0"/>
              <a:t>A organização dos pratos à refeição: entrada/sopa/carne ou peixe/sobremesa.</a:t>
            </a:r>
          </a:p>
          <a:p>
            <a:pPr marL="285750" indent="-285750" algn="just">
              <a:buFont typeface="Wingdings" panose="05000000000000000000" pitchFamily="2" charset="2"/>
              <a:buChar char="Ø"/>
            </a:pPr>
            <a:r>
              <a:rPr lang="pt-PT" dirty="0"/>
              <a:t>O uso de objetos de vidro e toalha de mesa.</a:t>
            </a:r>
          </a:p>
          <a:p>
            <a:pPr marL="285750" indent="-285750" algn="just">
              <a:buFont typeface="Wingdings" panose="05000000000000000000" pitchFamily="2" charset="2"/>
              <a:buChar char="Ø"/>
            </a:pPr>
            <a:r>
              <a:rPr lang="pt-PT" dirty="0"/>
              <a:t>A sopa de gaspacho, carne guisada, massas, arroz doce, </a:t>
            </a:r>
            <a:r>
              <a:rPr lang="pt-PT" dirty="0" err="1"/>
              <a:t>mazapán</a:t>
            </a:r>
            <a:r>
              <a:rPr lang="pt-PT" dirty="0"/>
              <a:t>, massa dos churros.</a:t>
            </a:r>
          </a:p>
          <a:p>
            <a:pPr marL="285750" indent="-285750" algn="just">
              <a:buFont typeface="Wingdings" panose="05000000000000000000" pitchFamily="2" charset="2"/>
              <a:buChar char="Ø"/>
            </a:pPr>
            <a:r>
              <a:rPr lang="pt-PT" dirty="0"/>
              <a:t>A comida </a:t>
            </a:r>
            <a:r>
              <a:rPr lang="pt-PT" dirty="0" err="1"/>
              <a:t>take-away</a:t>
            </a:r>
            <a:r>
              <a:rPr lang="pt-PT" dirty="0"/>
              <a:t>, para levar. </a:t>
            </a:r>
          </a:p>
          <a:p>
            <a:pPr marL="285750" indent="-285750" algn="just">
              <a:buFont typeface="Wingdings" panose="05000000000000000000" pitchFamily="2" charset="2"/>
              <a:buChar char="Ø"/>
            </a:pPr>
            <a:r>
              <a:rPr lang="pt-PT" dirty="0"/>
              <a:t>Os jogos de mesa e dados:  xadrez </a:t>
            </a:r>
          </a:p>
          <a:p>
            <a:pPr marL="285750" indent="-285750" algn="just">
              <a:buFont typeface="Wingdings" panose="05000000000000000000" pitchFamily="2" charset="2"/>
              <a:buChar char="Ø"/>
            </a:pPr>
            <a:r>
              <a:rPr lang="pt-PT" dirty="0"/>
              <a:t>O polo </a:t>
            </a:r>
          </a:p>
          <a:p>
            <a:pPr marL="285750" indent="-285750" algn="just">
              <a:buFont typeface="Wingdings" panose="05000000000000000000" pitchFamily="2" charset="2"/>
              <a:buChar char="Ø"/>
            </a:pPr>
            <a:r>
              <a:rPr lang="pt-PT" dirty="0"/>
              <a:t>O flamenco </a:t>
            </a:r>
          </a:p>
          <a:p>
            <a:pPr marL="285750" indent="-285750" algn="just">
              <a:buFont typeface="Wingdings" panose="05000000000000000000" pitchFamily="2" charset="2"/>
              <a:buChar char="Ø"/>
            </a:pPr>
            <a:r>
              <a:rPr lang="pt-PT" dirty="0"/>
              <a:t>O alambique: bebidas alcoólicas. </a:t>
            </a:r>
          </a:p>
          <a:p>
            <a:pPr marL="285750" indent="-285750" algn="just">
              <a:buFont typeface="Wingdings" panose="05000000000000000000" pitchFamily="2" charset="2"/>
              <a:buChar char="Ø"/>
            </a:pPr>
            <a:r>
              <a:rPr lang="pt-PT" dirty="0"/>
              <a:t>O uso de cores consoante as estações do ano.  </a:t>
            </a:r>
          </a:p>
          <a:p>
            <a:pPr marL="285750" indent="-285750" algn="just">
              <a:buFont typeface="Wingdings" panose="05000000000000000000" pitchFamily="2" charset="2"/>
              <a:buChar char="Ø"/>
            </a:pPr>
            <a:r>
              <a:rPr lang="pt-PT" dirty="0"/>
              <a:t>O sistema de irrigação: gota a gota. </a:t>
            </a:r>
          </a:p>
          <a:p>
            <a:pPr marL="285750" indent="-285750" algn="just">
              <a:buFont typeface="Wingdings" panose="05000000000000000000" pitchFamily="2" charset="2"/>
              <a:buChar char="Ø"/>
            </a:pPr>
            <a:r>
              <a:rPr lang="pt-PT" dirty="0"/>
              <a:t>O papel feito inicialmente com trapos. Levou ao aumento da produção de livros. </a:t>
            </a:r>
          </a:p>
          <a:p>
            <a:pPr marL="285750" indent="-285750" algn="just">
              <a:buFont typeface="Wingdings" panose="05000000000000000000" pitchFamily="2" charset="2"/>
              <a:buChar char="Ø"/>
            </a:pPr>
            <a:r>
              <a:rPr lang="pt-PT" dirty="0"/>
              <a:t>As bebidas com flores: água de rosas, de laranjeira e de gerânio. </a:t>
            </a:r>
          </a:p>
          <a:p>
            <a:pPr marL="285750" indent="-285750" algn="just">
              <a:buFont typeface="Wingdings" panose="05000000000000000000" pitchFamily="2" charset="2"/>
              <a:buChar char="Ø"/>
            </a:pPr>
            <a:endParaRPr lang="pt-PT" dirty="0"/>
          </a:p>
          <a:p>
            <a:pPr marL="285750" indent="-285750" algn="just">
              <a:buFont typeface="Wingdings" panose="05000000000000000000" pitchFamily="2" charset="2"/>
              <a:buChar char="Ø"/>
            </a:pPr>
            <a:endParaRPr lang="pt-PT" dirty="0"/>
          </a:p>
        </p:txBody>
      </p:sp>
    </p:spTree>
    <p:extLst>
      <p:ext uri="{BB962C8B-B14F-4D97-AF65-F5344CB8AC3E}">
        <p14:creationId xmlns:p14="http://schemas.microsoft.com/office/powerpoint/2010/main" val="2631668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Marcador de Posição de Conteúdo 5" descr="Uma imagem com texto, exterior, natureza, costa&#10;&#10;Descrição gerada automaticamente">
            <a:extLst>
              <a:ext uri="{FF2B5EF4-FFF2-40B4-BE49-F238E27FC236}">
                <a16:creationId xmlns:a16="http://schemas.microsoft.com/office/drawing/2014/main" id="{BFDE474A-6061-E05C-92A4-4B94A8EF355F}"/>
              </a:ext>
            </a:extLst>
          </p:cNvPr>
          <p:cNvPicPr>
            <a:picLocks noGrp="1" noChangeAspect="1"/>
          </p:cNvPicPr>
          <p:nvPr>
            <p:ph idx="1"/>
          </p:nvPr>
        </p:nvPicPr>
        <p:blipFill rotWithShape="1">
          <a:blip r:embed="rId2"/>
          <a:srcRect t="461"/>
          <a:stretch/>
        </p:blipFill>
        <p:spPr>
          <a:xfrm>
            <a:off x="20" y="1282"/>
            <a:ext cx="12191980" cy="6856718"/>
          </a:xfrm>
          <a:prstGeom prst="rect">
            <a:avLst/>
          </a:prstGeom>
        </p:spPr>
      </p:pic>
      <p:sp>
        <p:nvSpPr>
          <p:cNvPr id="7" name="Retângulo: Cantos Arredondados 6">
            <a:extLst>
              <a:ext uri="{FF2B5EF4-FFF2-40B4-BE49-F238E27FC236}">
                <a16:creationId xmlns:a16="http://schemas.microsoft.com/office/drawing/2014/main" id="{244DA1C1-00AE-0F60-00AF-8163DBCB46A6}"/>
              </a:ext>
            </a:extLst>
          </p:cNvPr>
          <p:cNvSpPr/>
          <p:nvPr/>
        </p:nvSpPr>
        <p:spPr>
          <a:xfrm>
            <a:off x="149903" y="134911"/>
            <a:ext cx="3867462" cy="7495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b="1" dirty="0"/>
              <a:t>https://ensina.rtp.pt/artigo/mertola-a-heranca-arabe/</a:t>
            </a:r>
          </a:p>
        </p:txBody>
      </p:sp>
    </p:spTree>
    <p:extLst>
      <p:ext uri="{BB962C8B-B14F-4D97-AF65-F5344CB8AC3E}">
        <p14:creationId xmlns:p14="http://schemas.microsoft.com/office/powerpoint/2010/main" val="412661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Posição de Conteúdo 4">
            <a:extLst>
              <a:ext uri="{FF2B5EF4-FFF2-40B4-BE49-F238E27FC236}">
                <a16:creationId xmlns:a16="http://schemas.microsoft.com/office/drawing/2014/main" id="{4B94D35D-3FCB-7DC7-B75F-912D05A259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98" b="23917"/>
          <a:stretch/>
        </p:blipFill>
        <p:spPr>
          <a:xfrm>
            <a:off x="20" y="1282"/>
            <a:ext cx="12191980" cy="6856718"/>
          </a:xfrm>
          <a:prstGeom prst="rect">
            <a:avLst/>
          </a:prstGeom>
        </p:spPr>
      </p:pic>
    </p:spTree>
    <p:extLst>
      <p:ext uri="{BB962C8B-B14F-4D97-AF65-F5344CB8AC3E}">
        <p14:creationId xmlns:p14="http://schemas.microsoft.com/office/powerpoint/2010/main" val="80893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Posição de Conteúdo 4">
            <a:extLst>
              <a:ext uri="{FF2B5EF4-FFF2-40B4-BE49-F238E27FC236}">
                <a16:creationId xmlns:a16="http://schemas.microsoft.com/office/drawing/2014/main" id="{4A188798-3569-BFBF-AFCF-A2BA6CB93DA3}"/>
              </a:ext>
            </a:extLst>
          </p:cNvPr>
          <p:cNvPicPr>
            <a:picLocks noGrp="1" noChangeAspect="1"/>
          </p:cNvPicPr>
          <p:nvPr>
            <p:ph idx="1"/>
          </p:nvPr>
        </p:nvPicPr>
        <p:blipFill rotWithShape="1">
          <a:blip r:embed="rId2"/>
          <a:srcRect l="1004"/>
          <a:stretch/>
        </p:blipFill>
        <p:spPr>
          <a:xfrm>
            <a:off x="818934" y="457200"/>
            <a:ext cx="10554132" cy="5943600"/>
          </a:xfrm>
          <a:prstGeom prst="rect">
            <a:avLst/>
          </a:prstGeom>
        </p:spPr>
      </p:pic>
    </p:spTree>
    <p:extLst>
      <p:ext uri="{BB962C8B-B14F-4D97-AF65-F5344CB8AC3E}">
        <p14:creationId xmlns:p14="http://schemas.microsoft.com/office/powerpoint/2010/main" val="835420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2F745-D440-BA83-67D9-97F9C21B73BF}"/>
              </a:ext>
            </a:extLst>
          </p:cNvPr>
          <p:cNvSpPr>
            <a:spLocks noGrp="1"/>
          </p:cNvSpPr>
          <p:nvPr>
            <p:ph type="title"/>
          </p:nvPr>
        </p:nvSpPr>
        <p:spPr>
          <a:xfrm>
            <a:off x="838200" y="239843"/>
            <a:ext cx="10515600" cy="1450845"/>
          </a:xfrm>
        </p:spPr>
        <p:txBody>
          <a:bodyPr>
            <a:normAutofit/>
          </a:bodyPr>
          <a:lstStyle/>
          <a:p>
            <a:r>
              <a:rPr lang="pt-PT" dirty="0"/>
              <a:t>Vídeos: </a:t>
            </a:r>
          </a:p>
        </p:txBody>
      </p:sp>
      <p:sp>
        <p:nvSpPr>
          <p:cNvPr id="3" name="Marcador de Posição de Conteúdo 2">
            <a:extLst>
              <a:ext uri="{FF2B5EF4-FFF2-40B4-BE49-F238E27FC236}">
                <a16:creationId xmlns:a16="http://schemas.microsoft.com/office/drawing/2014/main" id="{D8BE8A4C-85A3-9E41-19F2-A4D7CEB65CD5}"/>
              </a:ext>
            </a:extLst>
          </p:cNvPr>
          <p:cNvSpPr>
            <a:spLocks noGrp="1"/>
          </p:cNvSpPr>
          <p:nvPr>
            <p:ph idx="1"/>
          </p:nvPr>
        </p:nvSpPr>
        <p:spPr/>
        <p:txBody>
          <a:bodyPr/>
          <a:lstStyle/>
          <a:p>
            <a:pPr marL="0" indent="0">
              <a:buNone/>
            </a:pPr>
            <a:br>
              <a:rPr lang="es-E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r>
              <a:rPr lang="pt-PT" sz="2800" dirty="0">
                <a:effectLst/>
                <a:latin typeface="Calibri Light" panose="020F0302020204030204" pitchFamily="34" charset="0"/>
                <a:ea typeface="Calibri" panose="020F0502020204030204" pitchFamily="34" charset="0"/>
                <a:cs typeface="Calibri Light" panose="020F0302020204030204" pitchFamily="34" charset="0"/>
                <a:sym typeface="Wingdings" panose="05000000000000000000" pitchFamily="2" charset="2"/>
              </a:rPr>
              <a:t></a:t>
            </a:r>
            <a:r>
              <a:rPr lang="pt-PT" sz="2800" dirty="0">
                <a:effectLst/>
                <a:latin typeface="Calibri Light" panose="020F0302020204030204" pitchFamily="34" charset="0"/>
                <a:ea typeface="Calibri" panose="020F0502020204030204" pitchFamily="34" charset="0"/>
                <a:cs typeface="Times New Roman" panose="02020603050405020304" pitchFamily="18" charset="0"/>
              </a:rPr>
              <a:t> Granada</a:t>
            </a:r>
            <a:br>
              <a:rPr lang="pt-PT" sz="2800" dirty="0">
                <a:effectLst/>
                <a:latin typeface="Calibri Light" panose="020F0302020204030204" pitchFamily="34" charset="0"/>
                <a:ea typeface="Calibri" panose="020F0502020204030204" pitchFamily="34" charset="0"/>
                <a:cs typeface="Times New Roman" panose="02020603050405020304" pitchFamily="18" charset="0"/>
              </a:rPr>
            </a:br>
            <a:r>
              <a:rPr lang="es-E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https://www.youtube.com/watch?v=HlFYVjBRPoE</a:t>
            </a:r>
            <a:br>
              <a:rPr lang="es-E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br>
              <a:rPr lang="es-E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r>
              <a:rPr lang="pt-PT" sz="2800" dirty="0">
                <a:effectLst/>
                <a:latin typeface="Calibri Light" panose="020F0302020204030204" pitchFamily="34" charset="0"/>
                <a:ea typeface="Calibri" panose="020F0502020204030204" pitchFamily="34" charset="0"/>
                <a:cs typeface="Calibri Light" panose="020F0302020204030204" pitchFamily="34" charset="0"/>
                <a:sym typeface="Wingdings" panose="05000000000000000000" pitchFamily="2" charset="2"/>
              </a:rPr>
              <a:t></a:t>
            </a:r>
            <a:r>
              <a:rPr lang="pt-PT" sz="2800" dirty="0">
                <a:effectLst/>
                <a:latin typeface="Calibri Light" panose="020F0302020204030204" pitchFamily="34" charset="0"/>
                <a:ea typeface="Calibri" panose="020F0502020204030204" pitchFamily="34" charset="0"/>
                <a:cs typeface="Times New Roman" panose="02020603050405020304" pitchFamily="18" charset="0"/>
              </a:rPr>
              <a:t> Córdoba</a:t>
            </a:r>
            <a:br>
              <a:rPr lang="pt-PT" sz="2800" dirty="0">
                <a:effectLst/>
                <a:latin typeface="Calibri Light" panose="020F0302020204030204" pitchFamily="34" charset="0"/>
                <a:ea typeface="Calibri" panose="020F0502020204030204" pitchFamily="34" charset="0"/>
                <a:cs typeface="Times New Roman" panose="02020603050405020304" pitchFamily="18" charset="0"/>
              </a:rPr>
            </a:br>
            <a:r>
              <a:rPr lang="pt-PT" sz="28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https://www.youtube.com/watch?v=28bh6IL2INM</a:t>
            </a:r>
            <a:br>
              <a:rPr lang="pt-PT" sz="2800" dirty="0">
                <a:effectLst/>
                <a:latin typeface="Calibri" panose="020F0502020204030204" pitchFamily="34" charset="0"/>
                <a:ea typeface="Calibri" panose="020F0502020204030204" pitchFamily="34" charset="0"/>
                <a:cs typeface="Times New Roman" panose="02020603050405020304" pitchFamily="18" charset="0"/>
              </a:rPr>
            </a:br>
            <a:endParaRPr lang="pt-PT" dirty="0"/>
          </a:p>
        </p:txBody>
      </p:sp>
    </p:spTree>
    <p:extLst>
      <p:ext uri="{BB962C8B-B14F-4D97-AF65-F5344CB8AC3E}">
        <p14:creationId xmlns:p14="http://schemas.microsoft.com/office/powerpoint/2010/main" val="415461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4338" name="Picture 2" descr="Aportaciones musulmanas a la Península Ibérica: el enorme legado de los  califas en tierras castellanas">
            <a:extLst>
              <a:ext uri="{FF2B5EF4-FFF2-40B4-BE49-F238E27FC236}">
                <a16:creationId xmlns:a16="http://schemas.microsoft.com/office/drawing/2014/main" id="{7C2944B1-5FA8-506C-5D10-874F616D0D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757"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75311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Imagem 7" descr="Uma imagem com natureza, costa, promontório&#10;&#10;Descrição gerada automaticamente">
            <a:extLst>
              <a:ext uri="{FF2B5EF4-FFF2-40B4-BE49-F238E27FC236}">
                <a16:creationId xmlns:a16="http://schemas.microsoft.com/office/drawing/2014/main" id="{F4A08639-786A-541F-196A-777C6B797B7A}"/>
              </a:ext>
            </a:extLst>
          </p:cNvPr>
          <p:cNvPicPr>
            <a:picLocks noChangeAspect="1"/>
          </p:cNvPicPr>
          <p:nvPr/>
        </p:nvPicPr>
        <p:blipFill rotWithShape="1">
          <a:blip r:embed="rId2">
            <a:extLst>
              <a:ext uri="{28A0092B-C50C-407E-A947-70E740481C1C}">
                <a14:useLocalDpi xmlns:a14="http://schemas.microsoft.com/office/drawing/2010/main" val="0"/>
              </a:ext>
            </a:extLst>
          </a:blip>
          <a:srcRect r="3581" b="1"/>
          <a:stretch/>
        </p:blipFill>
        <p:spPr>
          <a:xfrm>
            <a:off x="20" y="10"/>
            <a:ext cx="12188932" cy="6857990"/>
          </a:xfrm>
          <a:prstGeom prst="rect">
            <a:avLst/>
          </a:prstGeom>
        </p:spPr>
      </p:pic>
      <p:sp>
        <p:nvSpPr>
          <p:cNvPr id="29" name="Freeform: Shape 2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321FB63A-EB35-BC26-391E-EA8847512077}"/>
              </a:ext>
            </a:extLst>
          </p:cNvPr>
          <p:cNvSpPr>
            <a:spLocks noGrp="1"/>
          </p:cNvSpPr>
          <p:nvPr>
            <p:ph type="title"/>
          </p:nvPr>
        </p:nvSpPr>
        <p:spPr>
          <a:xfrm>
            <a:off x="618062" y="4185749"/>
            <a:ext cx="9265771" cy="622836"/>
          </a:xfrm>
        </p:spPr>
        <p:txBody>
          <a:bodyPr>
            <a:normAutofit/>
          </a:bodyPr>
          <a:lstStyle/>
          <a:p>
            <a:r>
              <a:rPr lang="pt-PT" sz="3600" dirty="0"/>
              <a:t>Estreito de Gibraltar</a:t>
            </a:r>
          </a:p>
        </p:txBody>
      </p:sp>
      <p:graphicFrame>
        <p:nvGraphicFramePr>
          <p:cNvPr id="5" name="Marcador de Posição de Conteúdo 2">
            <a:extLst>
              <a:ext uri="{FF2B5EF4-FFF2-40B4-BE49-F238E27FC236}">
                <a16:creationId xmlns:a16="http://schemas.microsoft.com/office/drawing/2014/main" id="{36AAFB76-FCA3-57EA-0CC5-246AF43C12ED}"/>
              </a:ext>
            </a:extLst>
          </p:cNvPr>
          <p:cNvGraphicFramePr>
            <a:graphicFrameLocks noGrp="1"/>
          </p:cNvGraphicFramePr>
          <p:nvPr>
            <p:ph idx="1"/>
            <p:extLst>
              <p:ext uri="{D42A27DB-BD31-4B8C-83A1-F6EECF244321}">
                <p14:modId xmlns:p14="http://schemas.microsoft.com/office/powerpoint/2010/main" val="3661943130"/>
              </p:ext>
            </p:extLst>
          </p:nvPr>
        </p:nvGraphicFramePr>
        <p:xfrm>
          <a:off x="618063" y="4856921"/>
          <a:ext cx="9565028" cy="124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04906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7F6D0-7D2B-0965-4CB7-3F1B7D24C767}"/>
              </a:ext>
            </a:extLst>
          </p:cNvPr>
          <p:cNvSpPr>
            <a:spLocks noGrp="1"/>
          </p:cNvSpPr>
          <p:nvPr>
            <p:ph type="title"/>
          </p:nvPr>
        </p:nvSpPr>
        <p:spPr/>
        <p:txBody>
          <a:bodyPr/>
          <a:lstStyle/>
          <a:p>
            <a:r>
              <a:rPr lang="pt-PT" dirty="0"/>
              <a:t>O Império Muçulmano: </a:t>
            </a:r>
          </a:p>
        </p:txBody>
      </p:sp>
      <p:sp>
        <p:nvSpPr>
          <p:cNvPr id="3" name="Marcador de Posição de Conteúdo 2">
            <a:extLst>
              <a:ext uri="{FF2B5EF4-FFF2-40B4-BE49-F238E27FC236}">
                <a16:creationId xmlns:a16="http://schemas.microsoft.com/office/drawing/2014/main" id="{4D8E09A1-D215-5F63-BAD2-8A16DFD89D6C}"/>
              </a:ext>
            </a:extLst>
          </p:cNvPr>
          <p:cNvSpPr>
            <a:spLocks noGrp="1"/>
          </p:cNvSpPr>
          <p:nvPr>
            <p:ph idx="1"/>
          </p:nvPr>
        </p:nvSpPr>
        <p:spPr/>
        <p:txBody>
          <a:bodyPr/>
          <a:lstStyle/>
          <a:p>
            <a:endParaRPr lang="pt-PT"/>
          </a:p>
        </p:txBody>
      </p:sp>
      <p:pic>
        <p:nvPicPr>
          <p:cNvPr id="5" name="Imagem 4">
            <a:extLst>
              <a:ext uri="{FF2B5EF4-FFF2-40B4-BE49-F238E27FC236}">
                <a16:creationId xmlns:a16="http://schemas.microsoft.com/office/drawing/2014/main" id="{A6241CE5-625E-7A86-5FA1-BFBA703B5C03}"/>
              </a:ext>
            </a:extLst>
          </p:cNvPr>
          <p:cNvPicPr>
            <a:picLocks noChangeAspect="1"/>
          </p:cNvPicPr>
          <p:nvPr/>
        </p:nvPicPr>
        <p:blipFill>
          <a:blip r:embed="rId2"/>
          <a:stretch>
            <a:fillRect/>
          </a:stretch>
        </p:blipFill>
        <p:spPr>
          <a:xfrm>
            <a:off x="704537" y="1534268"/>
            <a:ext cx="11072270" cy="5196315"/>
          </a:xfrm>
          <a:prstGeom prst="rect">
            <a:avLst/>
          </a:prstGeom>
        </p:spPr>
      </p:pic>
    </p:spTree>
    <p:extLst>
      <p:ext uri="{BB962C8B-B14F-4D97-AF65-F5344CB8AC3E}">
        <p14:creationId xmlns:p14="http://schemas.microsoft.com/office/powerpoint/2010/main" val="268109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Posição de Conteúdo 4">
            <a:extLst>
              <a:ext uri="{FF2B5EF4-FFF2-40B4-BE49-F238E27FC236}">
                <a16:creationId xmlns:a16="http://schemas.microsoft.com/office/drawing/2014/main" id="{A5E334D9-8711-1F3D-9EE9-549A09BF57C3}"/>
              </a:ext>
            </a:extLst>
          </p:cNvPr>
          <p:cNvPicPr>
            <a:picLocks noGrp="1" noChangeAspect="1"/>
          </p:cNvPicPr>
          <p:nvPr>
            <p:ph idx="1"/>
          </p:nvPr>
        </p:nvPicPr>
        <p:blipFill>
          <a:blip r:embed="rId2"/>
          <a:stretch>
            <a:fillRect/>
          </a:stretch>
        </p:blipFill>
        <p:spPr>
          <a:xfrm>
            <a:off x="303143" y="0"/>
            <a:ext cx="9085876" cy="5936106"/>
          </a:xfrm>
          <a:prstGeom prst="rect">
            <a:avLst/>
          </a:prstGeom>
        </p:spPr>
      </p:pic>
      <p:sp>
        <p:nvSpPr>
          <p:cNvPr id="6" name="Retângulo: Cantos Arredondados 5">
            <a:extLst>
              <a:ext uri="{FF2B5EF4-FFF2-40B4-BE49-F238E27FC236}">
                <a16:creationId xmlns:a16="http://schemas.microsoft.com/office/drawing/2014/main" id="{295EE383-236C-DD6F-4EC7-381DFC64CB18}"/>
              </a:ext>
            </a:extLst>
          </p:cNvPr>
          <p:cNvSpPr/>
          <p:nvPr/>
        </p:nvSpPr>
        <p:spPr>
          <a:xfrm>
            <a:off x="9668656" y="284813"/>
            <a:ext cx="2220201" cy="13491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sz="2000" b="1" dirty="0"/>
              <a:t>1492: Expulsão definitiva dos muçulmanos</a:t>
            </a:r>
          </a:p>
        </p:txBody>
      </p:sp>
      <p:sp>
        <p:nvSpPr>
          <p:cNvPr id="7" name="Retângulo: Cantos Arredondados 6">
            <a:extLst>
              <a:ext uri="{FF2B5EF4-FFF2-40B4-BE49-F238E27FC236}">
                <a16:creationId xmlns:a16="http://schemas.microsoft.com/office/drawing/2014/main" id="{AE4A85A3-B644-E02B-231C-FB81F27ABA39}"/>
              </a:ext>
            </a:extLst>
          </p:cNvPr>
          <p:cNvSpPr/>
          <p:nvPr/>
        </p:nvSpPr>
        <p:spPr>
          <a:xfrm>
            <a:off x="9893508" y="2833141"/>
            <a:ext cx="1995349" cy="13191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sz="2000" b="1" dirty="0"/>
              <a:t>Presença de quase 8oo anos na Península Ibérica</a:t>
            </a:r>
          </a:p>
        </p:txBody>
      </p:sp>
    </p:spTree>
    <p:extLst>
      <p:ext uri="{BB962C8B-B14F-4D97-AF65-F5344CB8AC3E}">
        <p14:creationId xmlns:p14="http://schemas.microsoft.com/office/powerpoint/2010/main" val="372704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628A3-3B0A-A8A4-57ED-9494B3C7C57C}"/>
              </a:ext>
            </a:extLst>
          </p:cNvPr>
          <p:cNvSpPr>
            <a:spLocks noGrp="1"/>
          </p:cNvSpPr>
          <p:nvPr>
            <p:ph type="title"/>
          </p:nvPr>
        </p:nvSpPr>
        <p:spPr/>
        <p:txBody>
          <a:bodyPr/>
          <a:lstStyle/>
          <a:p>
            <a:r>
              <a:rPr lang="pt-PT" dirty="0"/>
              <a:t>Religião muçulmana: islamismo  </a:t>
            </a:r>
          </a:p>
        </p:txBody>
      </p:sp>
      <p:pic>
        <p:nvPicPr>
          <p:cNvPr id="5" name="Marcador de Posição de Conteúdo 4">
            <a:extLst>
              <a:ext uri="{FF2B5EF4-FFF2-40B4-BE49-F238E27FC236}">
                <a16:creationId xmlns:a16="http://schemas.microsoft.com/office/drawing/2014/main" id="{4B52607A-4D1C-D860-BA55-837DCB888347}"/>
              </a:ext>
            </a:extLst>
          </p:cNvPr>
          <p:cNvPicPr>
            <a:picLocks noGrp="1" noChangeAspect="1"/>
          </p:cNvPicPr>
          <p:nvPr>
            <p:ph idx="1"/>
          </p:nvPr>
        </p:nvPicPr>
        <p:blipFill>
          <a:blip r:embed="rId2"/>
          <a:stretch>
            <a:fillRect/>
          </a:stretch>
        </p:blipFill>
        <p:spPr>
          <a:xfrm>
            <a:off x="726398" y="1492234"/>
            <a:ext cx="10739203" cy="5240484"/>
          </a:xfrm>
        </p:spPr>
      </p:pic>
    </p:spTree>
    <p:extLst>
      <p:ext uri="{BB962C8B-B14F-4D97-AF65-F5344CB8AC3E}">
        <p14:creationId xmlns:p14="http://schemas.microsoft.com/office/powerpoint/2010/main" val="377969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a:extLst>
              <a:ext uri="{FF2B5EF4-FFF2-40B4-BE49-F238E27FC236}">
                <a16:creationId xmlns:a16="http://schemas.microsoft.com/office/drawing/2014/main" id="{E4322729-5B24-9354-9C45-0D0B0DEE35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04" b="3741"/>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Mezquita Azul de Estambul: historia, curiosidades y visita">
            <a:extLst>
              <a:ext uri="{FF2B5EF4-FFF2-40B4-BE49-F238E27FC236}">
                <a16:creationId xmlns:a16="http://schemas.microsoft.com/office/drawing/2014/main" id="{63D278F7-B820-1B3C-B8DF-2C7B54224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07" r="19310"/>
          <a:stretch/>
        </p:blipFill>
        <p:spPr bwMode="auto">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Mezquita Azul de Estambul: historia, curiosidades y visita">
            <a:extLst>
              <a:ext uri="{FF2B5EF4-FFF2-40B4-BE49-F238E27FC236}">
                <a16:creationId xmlns:a16="http://schemas.microsoft.com/office/drawing/2014/main" id="{D4EE07C4-C6C0-0220-9AEF-7700D3ECFC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6" r="11200" b="-2"/>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193" name="Group 19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4" name="Freeform: Shape 19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Freeform: Shape 19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80" name="Content Placeholder 3079">
            <a:extLst>
              <a:ext uri="{FF2B5EF4-FFF2-40B4-BE49-F238E27FC236}">
                <a16:creationId xmlns:a16="http://schemas.microsoft.com/office/drawing/2014/main" id="{2B7DF554-5353-C9DC-76CB-0C21FF4D2899}"/>
              </a:ext>
            </a:extLst>
          </p:cNvPr>
          <p:cNvSpPr>
            <a:spLocks noGrp="1"/>
          </p:cNvSpPr>
          <p:nvPr>
            <p:ph idx="1"/>
          </p:nvPr>
        </p:nvSpPr>
        <p:spPr>
          <a:xfrm>
            <a:off x="5664201" y="4766267"/>
            <a:ext cx="5692774" cy="1077411"/>
          </a:xfrm>
        </p:spPr>
        <p:txBody>
          <a:bodyPr>
            <a:normAutofit/>
          </a:bodyPr>
          <a:lstStyle/>
          <a:p>
            <a:pPr algn="ctr"/>
            <a:r>
              <a:rPr lang="en-US" dirty="0">
                <a:solidFill>
                  <a:schemeClr val="bg1">
                    <a:alpha val="80000"/>
                  </a:schemeClr>
                </a:solidFill>
              </a:rPr>
              <a:t>Mesquita Azul </a:t>
            </a:r>
            <a:r>
              <a:rPr lang="en-US" dirty="0" err="1">
                <a:solidFill>
                  <a:schemeClr val="bg1">
                    <a:alpha val="80000"/>
                  </a:schemeClr>
                </a:solidFill>
              </a:rPr>
              <a:t>em</a:t>
            </a:r>
            <a:r>
              <a:rPr lang="en-US" dirty="0">
                <a:solidFill>
                  <a:schemeClr val="bg1">
                    <a:alpha val="80000"/>
                  </a:schemeClr>
                </a:solidFill>
              </a:rPr>
              <a:t> </a:t>
            </a:r>
            <a:r>
              <a:rPr lang="en-US" dirty="0" err="1">
                <a:solidFill>
                  <a:schemeClr val="bg1">
                    <a:alpha val="80000"/>
                  </a:schemeClr>
                </a:solidFill>
              </a:rPr>
              <a:t>Istambul</a:t>
            </a:r>
            <a:r>
              <a:rPr lang="en-US" dirty="0">
                <a:solidFill>
                  <a:schemeClr val="bg1">
                    <a:alpha val="80000"/>
                  </a:schemeClr>
                </a:solidFill>
              </a:rPr>
              <a:t>, </a:t>
            </a:r>
            <a:r>
              <a:rPr lang="en-US" dirty="0" err="1">
                <a:solidFill>
                  <a:schemeClr val="bg1">
                    <a:alpha val="80000"/>
                  </a:schemeClr>
                </a:solidFill>
              </a:rPr>
              <a:t>Turquia</a:t>
            </a:r>
            <a:r>
              <a:rPr lang="en-US" dirty="0">
                <a:solidFill>
                  <a:schemeClr val="bg1">
                    <a:alpha val="80000"/>
                  </a:schemeClr>
                </a:solidFill>
              </a:rPr>
              <a:t> </a:t>
            </a:r>
            <a:r>
              <a:rPr lang="en-US" dirty="0" err="1">
                <a:solidFill>
                  <a:schemeClr val="bg1">
                    <a:alpha val="80000"/>
                  </a:schemeClr>
                </a:solidFill>
              </a:rPr>
              <a:t>fundada</a:t>
            </a:r>
            <a:r>
              <a:rPr lang="en-US" dirty="0">
                <a:solidFill>
                  <a:schemeClr val="bg1">
                    <a:alpha val="80000"/>
                  </a:schemeClr>
                </a:solidFill>
              </a:rPr>
              <a:t> </a:t>
            </a:r>
            <a:r>
              <a:rPr lang="en-US" dirty="0" err="1">
                <a:solidFill>
                  <a:schemeClr val="bg1">
                    <a:alpha val="80000"/>
                  </a:schemeClr>
                </a:solidFill>
              </a:rPr>
              <a:t>por</a:t>
            </a:r>
            <a:r>
              <a:rPr lang="en-US" dirty="0">
                <a:solidFill>
                  <a:schemeClr val="bg1">
                    <a:alpha val="80000"/>
                  </a:schemeClr>
                </a:solidFill>
              </a:rPr>
              <a:t> Ahmad I (XVII)</a:t>
            </a:r>
          </a:p>
        </p:txBody>
      </p:sp>
    </p:spTree>
    <p:extLst>
      <p:ext uri="{BB962C8B-B14F-4D97-AF65-F5344CB8AC3E}">
        <p14:creationId xmlns:p14="http://schemas.microsoft.com/office/powerpoint/2010/main" val="201827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Uma imagem com céu, montanha, exterior, edifício&#10;&#10;Descrição gerada automaticamente">
            <a:extLst>
              <a:ext uri="{FF2B5EF4-FFF2-40B4-BE49-F238E27FC236}">
                <a16:creationId xmlns:a16="http://schemas.microsoft.com/office/drawing/2014/main" id="{0106A2BB-21F3-071C-F37F-C91D7FFFE3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Cantos Arredondados 3">
            <a:extLst>
              <a:ext uri="{FF2B5EF4-FFF2-40B4-BE49-F238E27FC236}">
                <a16:creationId xmlns:a16="http://schemas.microsoft.com/office/drawing/2014/main" id="{653DFAC8-8754-7192-5F17-695A0C157C6A}"/>
              </a:ext>
            </a:extLst>
          </p:cNvPr>
          <p:cNvSpPr/>
          <p:nvPr/>
        </p:nvSpPr>
        <p:spPr>
          <a:xfrm>
            <a:off x="7375161" y="284813"/>
            <a:ext cx="4332157" cy="1858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b="1" dirty="0"/>
              <a:t>Damasco, na Síria foi a capital do Império Muçulmano até meados do século VIII. </a:t>
            </a:r>
          </a:p>
          <a:p>
            <a:pPr algn="ctr"/>
            <a:r>
              <a:rPr lang="pt-PT" b="1" dirty="0"/>
              <a:t>As muitas cidades do Império Muçulmano eram importantes centros económicos e culturais. </a:t>
            </a:r>
          </a:p>
        </p:txBody>
      </p:sp>
    </p:spTree>
    <p:extLst>
      <p:ext uri="{BB962C8B-B14F-4D97-AF65-F5344CB8AC3E}">
        <p14:creationId xmlns:p14="http://schemas.microsoft.com/office/powerpoint/2010/main" val="355902806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1210</Words>
  <Application>Microsoft Office PowerPoint</Application>
  <PresentationFormat>Ecrã Panorâmico</PresentationFormat>
  <Paragraphs>85</Paragraphs>
  <Slides>31</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31</vt:i4>
      </vt:variant>
    </vt:vector>
  </HeadingPairs>
  <TitlesOfParts>
    <vt:vector size="38" baseType="lpstr">
      <vt:lpstr>Meiryo</vt:lpstr>
      <vt:lpstr>Arial</vt:lpstr>
      <vt:lpstr>Calibri</vt:lpstr>
      <vt:lpstr>Calibri Light</vt:lpstr>
      <vt:lpstr>Dreaming Outloud Pro</vt:lpstr>
      <vt:lpstr>Wingdings</vt:lpstr>
      <vt:lpstr>Tema do Office</vt:lpstr>
      <vt:lpstr>Os muçulmanos na Península Ibérica</vt:lpstr>
      <vt:lpstr>Razões da expansão muçulmana: </vt:lpstr>
      <vt:lpstr>Apresentação do PowerPoint</vt:lpstr>
      <vt:lpstr>Estreito de Gibraltar</vt:lpstr>
      <vt:lpstr>O Império Muçulmano: </vt:lpstr>
      <vt:lpstr>Apresentação do PowerPoint</vt:lpstr>
      <vt:lpstr>Religião muçulmana: islamismo  </vt:lpstr>
      <vt:lpstr>Apresentação do PowerPoint</vt:lpstr>
      <vt:lpstr>Apresentação do PowerPoint</vt:lpstr>
      <vt:lpstr>Início do processo de arabização: </vt:lpstr>
      <vt:lpstr>Córdova </vt:lpstr>
      <vt:lpstr>EL ELCHE:</vt:lpstr>
      <vt:lpstr>Início do século XI, o califado omíada divide-se em várias taifas:</vt:lpstr>
      <vt:lpstr>Ronda</vt:lpstr>
      <vt:lpstr>1198: Califado Almóada</vt:lpstr>
      <vt:lpstr>Início do século XIII (1232) surge dinastia nasrida:</vt:lpstr>
      <vt:lpstr>Alhambra, Granada</vt:lpstr>
      <vt:lpstr>Trechos do Corão</vt:lpstr>
      <vt:lpstr>Jardins do Generalife: um dos mais antigos do mundo </vt:lpstr>
      <vt:lpstr>Apresentação do PowerPoint</vt:lpstr>
      <vt:lpstr>Apresentação do PowerPoint</vt:lpstr>
      <vt:lpstr>Patio Arrayanes</vt:lpstr>
      <vt:lpstr>Mirador de S. Nicolás </vt:lpstr>
      <vt:lpstr>1492: fim do reino nasrida e da ocupação muçulmana na península ibérica</vt:lpstr>
      <vt:lpstr>O legado muçulmano na Península Ibérica: </vt:lpstr>
      <vt:lpstr>Apresentação do PowerPoint</vt:lpstr>
      <vt:lpstr>Apresentação do PowerPoint</vt:lpstr>
      <vt:lpstr>Apresentação do PowerPoint</vt:lpstr>
      <vt:lpstr>Apresentação do PowerPoint</vt:lpstr>
      <vt:lpstr>Vídeos: </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Soraia Moreira</dc:creator>
  <cp:lastModifiedBy>Soraia Moreira</cp:lastModifiedBy>
  <cp:revision>71</cp:revision>
  <dcterms:created xsi:type="dcterms:W3CDTF">2022-05-11T11:08:02Z</dcterms:created>
  <dcterms:modified xsi:type="dcterms:W3CDTF">2022-06-06T19:27:52Z</dcterms:modified>
</cp:coreProperties>
</file>